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59" r:id="rId2"/>
  </p:sldMasterIdLst>
  <p:notesMasterIdLst>
    <p:notesMasterId r:id="rId101"/>
  </p:notesMasterIdLst>
  <p:handoutMasterIdLst>
    <p:handoutMasterId r:id="rId102"/>
  </p:handoutMasterIdLst>
  <p:sldIdLst>
    <p:sldId id="476" r:id="rId3"/>
    <p:sldId id="606" r:id="rId4"/>
    <p:sldId id="654" r:id="rId5"/>
    <p:sldId id="655" r:id="rId6"/>
    <p:sldId id="401" r:id="rId7"/>
    <p:sldId id="402" r:id="rId8"/>
    <p:sldId id="446" r:id="rId9"/>
    <p:sldId id="575" r:id="rId10"/>
    <p:sldId id="448" r:id="rId11"/>
    <p:sldId id="449" r:id="rId12"/>
    <p:sldId id="450" r:id="rId13"/>
    <p:sldId id="497" r:id="rId14"/>
    <p:sldId id="576" r:id="rId15"/>
    <p:sldId id="577" r:id="rId16"/>
    <p:sldId id="500" r:id="rId17"/>
    <p:sldId id="501" r:id="rId18"/>
    <p:sldId id="502" r:id="rId19"/>
    <p:sldId id="578" r:id="rId20"/>
    <p:sldId id="579" r:id="rId21"/>
    <p:sldId id="567" r:id="rId22"/>
    <p:sldId id="506" r:id="rId23"/>
    <p:sldId id="507" r:id="rId24"/>
    <p:sldId id="580" r:id="rId25"/>
    <p:sldId id="581" r:id="rId26"/>
    <p:sldId id="510" r:id="rId27"/>
    <p:sldId id="511" r:id="rId28"/>
    <p:sldId id="528" r:id="rId29"/>
    <p:sldId id="553" r:id="rId30"/>
    <p:sldId id="548" r:id="rId31"/>
    <p:sldId id="531" r:id="rId32"/>
    <p:sldId id="549" r:id="rId33"/>
    <p:sldId id="533" r:id="rId34"/>
    <p:sldId id="534" r:id="rId35"/>
    <p:sldId id="535" r:id="rId36"/>
    <p:sldId id="536" r:id="rId37"/>
    <p:sldId id="550" r:id="rId38"/>
    <p:sldId id="551" r:id="rId39"/>
    <p:sldId id="403" r:id="rId40"/>
    <p:sldId id="412" r:id="rId41"/>
    <p:sldId id="451" r:id="rId42"/>
    <p:sldId id="568" r:id="rId43"/>
    <p:sldId id="455" r:id="rId44"/>
    <p:sldId id="404" r:id="rId45"/>
    <p:sldId id="456" r:id="rId46"/>
    <p:sldId id="569" r:id="rId47"/>
    <p:sldId id="458" r:id="rId48"/>
    <p:sldId id="570" r:id="rId49"/>
    <p:sldId id="460" r:id="rId50"/>
    <p:sldId id="416" r:id="rId51"/>
    <p:sldId id="466" r:id="rId52"/>
    <p:sldId id="571" r:id="rId53"/>
    <p:sldId id="572" r:id="rId54"/>
    <p:sldId id="469" r:id="rId55"/>
    <p:sldId id="470" r:id="rId56"/>
    <p:sldId id="492" r:id="rId57"/>
    <p:sldId id="573" r:id="rId58"/>
    <p:sldId id="496" r:id="rId59"/>
    <p:sldId id="544" r:id="rId60"/>
    <p:sldId id="545" r:id="rId61"/>
    <p:sldId id="546" r:id="rId62"/>
    <p:sldId id="413" r:id="rId63"/>
    <p:sldId id="512" r:id="rId64"/>
    <p:sldId id="513" r:id="rId65"/>
    <p:sldId id="514" r:id="rId66"/>
    <p:sldId id="558" r:id="rId67"/>
    <p:sldId id="516" r:id="rId68"/>
    <p:sldId id="539" r:id="rId69"/>
    <p:sldId id="540" r:id="rId70"/>
    <p:sldId id="543" r:id="rId71"/>
    <p:sldId id="471" r:id="rId72"/>
    <p:sldId id="472" r:id="rId73"/>
    <p:sldId id="559" r:id="rId74"/>
    <p:sldId id="560" r:id="rId75"/>
    <p:sldId id="475" r:id="rId76"/>
    <p:sldId id="477" r:id="rId77"/>
    <p:sldId id="561" r:id="rId78"/>
    <p:sldId id="562" r:id="rId79"/>
    <p:sldId id="480" r:id="rId80"/>
    <p:sldId id="481" r:id="rId81"/>
    <p:sldId id="482" r:id="rId82"/>
    <p:sldId id="563" r:id="rId83"/>
    <p:sldId id="566" r:id="rId84"/>
    <p:sldId id="565" r:id="rId85"/>
    <p:sldId id="486" r:id="rId86"/>
    <p:sldId id="523" r:id="rId87"/>
    <p:sldId id="554" r:id="rId88"/>
    <p:sldId id="555" r:id="rId89"/>
    <p:sldId id="556" r:id="rId90"/>
    <p:sldId id="527" r:id="rId91"/>
    <p:sldId id="487" r:id="rId92"/>
    <p:sldId id="552" r:id="rId93"/>
    <p:sldId id="491" r:id="rId94"/>
    <p:sldId id="517" r:id="rId95"/>
    <p:sldId id="518" r:id="rId96"/>
    <p:sldId id="519" r:id="rId97"/>
    <p:sldId id="520" r:id="rId98"/>
    <p:sldId id="557" r:id="rId99"/>
    <p:sldId id="522" r:id="rId100"/>
  </p:sldIdLst>
  <p:sldSz cx="9144000" cy="6858000" type="screen4x3"/>
  <p:notesSz cx="6858000" cy="9144000"/>
  <p:custDataLst>
    <p:tags r:id="rId103"/>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952">
          <p15:clr>
            <a:srgbClr val="A4A3A4"/>
          </p15:clr>
        </p15:guide>
        <p15:guide id="10" orient="horz" pos="38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 id="3" name="Olga Ucar" initials="OU" lastIdx="14" clrIdx="3">
    <p:extLst>
      <p:ext uri="{19B8F6BF-5375-455C-9EA6-DF929625EA0E}">
        <p15:presenceInfo xmlns:p15="http://schemas.microsoft.com/office/powerpoint/2012/main" userId="Olga Ucar" providerId="None"/>
      </p:ext>
    </p:extLst>
  </p:cmAuthor>
  <p:cmAuthor id="4" name="Anne Visbecq" initials="AV" lastIdx="1" clrIdx="4">
    <p:extLst>
      <p:ext uri="{19B8F6BF-5375-455C-9EA6-DF929625EA0E}">
        <p15:presenceInfo xmlns:p15="http://schemas.microsoft.com/office/powerpoint/2012/main" userId="718844d61a055b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C0D8"/>
    <a:srgbClr val="B60D27"/>
    <a:srgbClr val="F8FFF7"/>
    <a:srgbClr val="FFC000"/>
    <a:srgbClr val="A0A0A0"/>
    <a:srgbClr val="4D4D4D"/>
    <a:srgbClr val="E7E7E7"/>
    <a:srgbClr val="E75C00"/>
    <a:srgbClr val="FF00FF"/>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95082" autoAdjust="0"/>
  </p:normalViewPr>
  <p:slideViewPr>
    <p:cSldViewPr snapToGrid="0" showGuides="1">
      <p:cViewPr varScale="1">
        <p:scale>
          <a:sx n="126" d="100"/>
          <a:sy n="126" d="100"/>
        </p:scale>
        <p:origin x="1470" y="126"/>
      </p:cViewPr>
      <p:guideLst>
        <p:guide orient="horz" pos="4148"/>
        <p:guide orient="horz" pos="105"/>
        <p:guide orient="horz" pos="2160"/>
        <p:guide pos="2880"/>
        <p:guide pos="233"/>
        <p:guide pos="5527"/>
        <p:guide orient="horz" pos="731"/>
        <p:guide orient="horz" pos="952"/>
        <p:guide orient="horz" pos="3802"/>
      </p:guideLst>
    </p:cSldViewPr>
  </p:slideViewPr>
  <p:notesTextViewPr>
    <p:cViewPr>
      <p:scale>
        <a:sx n="100" d="100"/>
        <a:sy n="100" d="100"/>
      </p:scale>
      <p:origin x="0" y="0"/>
    </p:cViewPr>
  </p:notesTextViewPr>
  <p:sorterViewPr>
    <p:cViewPr varScale="1">
      <p:scale>
        <a:sx n="1" d="1"/>
        <a:sy n="1" d="1"/>
      </p:scale>
      <p:origin x="0" y="-5592"/>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gs" Target="tags/tag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PEMBRO+Chemo</c:v>
                </c:pt>
              </c:strCache>
            </c:strRef>
          </c:tx>
          <c:spPr>
            <a:solidFill>
              <a:schemeClr val="accent3">
                <a:alpha val="50000"/>
              </a:schemeClr>
            </a:solidFill>
            <a:ln>
              <a:noFill/>
            </a:ln>
            <a:effectLst/>
          </c:spPr>
          <c:invertIfNegative val="0"/>
          <c:cat>
            <c:strRef>
              <c:f>Sheet1!$A$2:$A$14</c:f>
              <c:strCache>
                <c:ptCount val="13"/>
                <c:pt idx="0">
                  <c:v>Nausea</c:v>
                </c:pt>
                <c:pt idx="1">
                  <c:v>Decreased 
appetite</c:v>
                </c:pt>
                <c:pt idx="2">
                  <c:v>Anaemia</c:v>
                </c:pt>
                <c:pt idx="3">
                  <c:v>Fatigue</c:v>
                </c:pt>
                <c:pt idx="4">
                  <c:v>Decreased 
neutrophil 
count</c:v>
                </c:pt>
                <c:pt idx="5">
                  <c:v>Vomiting</c:v>
                </c:pt>
                <c:pt idx="6">
                  <c:v>Diarrhoea</c:v>
                </c:pt>
                <c:pt idx="7">
                  <c:v>Neutropenia</c:v>
                </c:pt>
                <c:pt idx="8">
                  <c:v>Stomatitis</c:v>
                </c:pt>
                <c:pt idx="9">
                  <c:v>Decreased 
WBC count</c:v>
                </c:pt>
                <c:pt idx="10">
                  <c:v>Increased blood 
creatinine</c:v>
                </c:pt>
                <c:pt idx="11">
                  <c:v>Decreased 
platelet 
count</c:v>
                </c:pt>
                <c:pt idx="12">
                  <c:v>Mucosal 
inflammation</c:v>
                </c:pt>
              </c:strCache>
            </c:strRef>
          </c:cat>
          <c:val>
            <c:numRef>
              <c:f>Sheet1!$B$2:$B$14</c:f>
              <c:numCache>
                <c:formatCode>General</c:formatCode>
                <c:ptCount val="13"/>
                <c:pt idx="0">
                  <c:v>62.45</c:v>
                </c:pt>
                <c:pt idx="1">
                  <c:v>39</c:v>
                </c:pt>
                <c:pt idx="2">
                  <c:v>38</c:v>
                </c:pt>
                <c:pt idx="3">
                  <c:v>36</c:v>
                </c:pt>
                <c:pt idx="4">
                  <c:v>36</c:v>
                </c:pt>
                <c:pt idx="5">
                  <c:v>29.5</c:v>
                </c:pt>
                <c:pt idx="6">
                  <c:v>26</c:v>
                </c:pt>
                <c:pt idx="7">
                  <c:v>25</c:v>
                </c:pt>
                <c:pt idx="8">
                  <c:v>25.3</c:v>
                </c:pt>
                <c:pt idx="9">
                  <c:v>23.8</c:v>
                </c:pt>
                <c:pt idx="10">
                  <c:v>17.5</c:v>
                </c:pt>
                <c:pt idx="11">
                  <c:v>16</c:v>
                </c:pt>
                <c:pt idx="12">
                  <c:v>15.5</c:v>
                </c:pt>
              </c:numCache>
            </c:numRef>
          </c:val>
          <c:extLst>
            <c:ext xmlns:c16="http://schemas.microsoft.com/office/drawing/2014/chart" uri="{C3380CC4-5D6E-409C-BE32-E72D297353CC}">
              <c16:uniqueId val="{00000000-30C3-44C0-9CD5-2F391B2C7B91}"/>
            </c:ext>
          </c:extLst>
        </c:ser>
        <c:ser>
          <c:idx val="1"/>
          <c:order val="1"/>
          <c:tx>
            <c:strRef>
              <c:f>Sheet1!$C$1</c:f>
              <c:strCache>
                <c:ptCount val="1"/>
                <c:pt idx="0">
                  <c:v>Chemo</c:v>
                </c:pt>
              </c:strCache>
            </c:strRef>
          </c:tx>
          <c:spPr>
            <a:solidFill>
              <a:srgbClr val="B2C0D8">
                <a:alpha val="50000"/>
              </a:srgbClr>
            </a:solidFill>
            <a:ln>
              <a:noFill/>
            </a:ln>
            <a:effectLst/>
          </c:spPr>
          <c:invertIfNegative val="0"/>
          <c:cat>
            <c:strRef>
              <c:f>Sheet1!$A$2:$A$14</c:f>
              <c:strCache>
                <c:ptCount val="13"/>
                <c:pt idx="0">
                  <c:v>Nausea</c:v>
                </c:pt>
                <c:pt idx="1">
                  <c:v>Decreased 
appetite</c:v>
                </c:pt>
                <c:pt idx="2">
                  <c:v>Anaemia</c:v>
                </c:pt>
                <c:pt idx="3">
                  <c:v>Fatigue</c:v>
                </c:pt>
                <c:pt idx="4">
                  <c:v>Decreased 
neutrophil 
count</c:v>
                </c:pt>
                <c:pt idx="5">
                  <c:v>Vomiting</c:v>
                </c:pt>
                <c:pt idx="6">
                  <c:v>Diarrhoea</c:v>
                </c:pt>
                <c:pt idx="7">
                  <c:v>Neutropenia</c:v>
                </c:pt>
                <c:pt idx="8">
                  <c:v>Stomatitis</c:v>
                </c:pt>
                <c:pt idx="9">
                  <c:v>Decreased 
WBC count</c:v>
                </c:pt>
                <c:pt idx="10">
                  <c:v>Increased blood 
creatinine</c:v>
                </c:pt>
                <c:pt idx="11">
                  <c:v>Decreased 
platelet 
count</c:v>
                </c:pt>
                <c:pt idx="12">
                  <c:v>Mucosal 
inflammation</c:v>
                </c:pt>
              </c:strCache>
            </c:strRef>
          </c:cat>
          <c:val>
            <c:numRef>
              <c:f>Sheet1!$C$2:$C$14</c:f>
              <c:numCache>
                <c:formatCode>General</c:formatCode>
                <c:ptCount val="13"/>
                <c:pt idx="0">
                  <c:v>59</c:v>
                </c:pt>
                <c:pt idx="1">
                  <c:v>32</c:v>
                </c:pt>
                <c:pt idx="2">
                  <c:v>43</c:v>
                </c:pt>
                <c:pt idx="3">
                  <c:v>29</c:v>
                </c:pt>
                <c:pt idx="4">
                  <c:v>29</c:v>
                </c:pt>
                <c:pt idx="5">
                  <c:v>26.5</c:v>
                </c:pt>
                <c:pt idx="6">
                  <c:v>22.5</c:v>
                </c:pt>
                <c:pt idx="7">
                  <c:v>23</c:v>
                </c:pt>
                <c:pt idx="8">
                  <c:v>23.2</c:v>
                </c:pt>
                <c:pt idx="9">
                  <c:v>18</c:v>
                </c:pt>
                <c:pt idx="11">
                  <c:v>14.5</c:v>
                </c:pt>
                <c:pt idx="12">
                  <c:v>17.3</c:v>
                </c:pt>
              </c:numCache>
            </c:numRef>
          </c:val>
          <c:extLst>
            <c:ext xmlns:c16="http://schemas.microsoft.com/office/drawing/2014/chart" uri="{C3380CC4-5D6E-409C-BE32-E72D297353CC}">
              <c16:uniqueId val="{00000001-30C3-44C0-9CD5-2F391B2C7B91}"/>
            </c:ext>
          </c:extLst>
        </c:ser>
        <c:dLbls>
          <c:showLegendKey val="0"/>
          <c:showVal val="0"/>
          <c:showCatName val="0"/>
          <c:showSerName val="0"/>
          <c:showPercent val="0"/>
          <c:showBubbleSize val="0"/>
        </c:dLbls>
        <c:gapWidth val="100"/>
        <c:axId val="834280255"/>
        <c:axId val="834282751"/>
      </c:barChart>
      <c:catAx>
        <c:axId val="834280255"/>
        <c:scaling>
          <c:orientation val="minMax"/>
        </c:scaling>
        <c:delete val="0"/>
        <c:axPos val="b"/>
        <c:numFmt formatCode="General" sourceLinked="1"/>
        <c:majorTickMark val="none"/>
        <c:minorTickMark val="none"/>
        <c:tickLblPos val="nextTo"/>
        <c:spPr>
          <a:noFill/>
          <a:ln w="9525" cap="flat" cmpd="sng" algn="ctr">
            <a:solidFill>
              <a:schemeClr val="tx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834282751"/>
        <c:crosses val="autoZero"/>
        <c:auto val="1"/>
        <c:lblAlgn val="ctr"/>
        <c:lblOffset val="100"/>
        <c:noMultiLvlLbl val="0"/>
      </c:catAx>
      <c:valAx>
        <c:axId val="834282751"/>
        <c:scaling>
          <c:orientation val="minMax"/>
          <c:max val="100"/>
        </c:scaling>
        <c:delete val="0"/>
        <c:axPos val="l"/>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GB" dirty="0">
                    <a:solidFill>
                      <a:schemeClr val="tx2"/>
                    </a:solidFill>
                  </a:rPr>
                  <a:t>Patients</a:t>
                </a:r>
                <a:r>
                  <a:rPr lang="en-GB" baseline="0" dirty="0">
                    <a:solidFill>
                      <a:schemeClr val="tx2"/>
                    </a:solidFill>
                  </a:rPr>
                  <a:t>, %</a:t>
                </a:r>
                <a:r>
                  <a:rPr lang="en-GB" baseline="30000" dirty="0">
                    <a:solidFill>
                      <a:schemeClr val="tx2"/>
                    </a:solidFill>
                  </a:rPr>
                  <a:t>a</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34280255"/>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61283613133263E-2"/>
          <c:y val="5.3915543698657163E-2"/>
          <c:w val="0.89123494280196103"/>
          <c:h val="0.76774280977731502"/>
        </c:manualLayout>
      </c:layout>
      <c:barChart>
        <c:barDir val="col"/>
        <c:grouping val="clustered"/>
        <c:varyColors val="0"/>
        <c:ser>
          <c:idx val="0"/>
          <c:order val="0"/>
          <c:tx>
            <c:strRef>
              <c:f>Sheet1!$B$1</c:f>
              <c:strCache>
                <c:ptCount val="1"/>
                <c:pt idx="0">
                  <c:v>PEMBRO+Chemo</c:v>
                </c:pt>
              </c:strCache>
            </c:strRef>
          </c:tx>
          <c:spPr>
            <a:solidFill>
              <a:srgbClr val="B60D27"/>
            </a:solidFill>
            <a:ln>
              <a:noFill/>
            </a:ln>
            <a:effectLst/>
          </c:spPr>
          <c:invertIfNegative val="0"/>
          <c:dPt>
            <c:idx val="0"/>
            <c:invertIfNegative val="0"/>
            <c:bubble3D val="0"/>
            <c:spPr>
              <a:solidFill>
                <a:srgbClr val="B60D27"/>
              </a:solidFill>
              <a:ln>
                <a:noFill/>
              </a:ln>
              <a:effectLst/>
            </c:spPr>
            <c:extLst>
              <c:ext xmlns:c16="http://schemas.microsoft.com/office/drawing/2014/chart" uri="{C3380CC4-5D6E-409C-BE32-E72D297353CC}">
                <c16:uniqueId val="{00000002-53BC-4D20-984C-0BDE80D7392F}"/>
              </c:ext>
            </c:extLst>
          </c:dPt>
          <c:cat>
            <c:strRef>
              <c:f>Sheet1!$A$2:$A$14</c:f>
              <c:strCache>
                <c:ptCount val="13"/>
                <c:pt idx="0">
                  <c:v>Nausées</c:v>
                </c:pt>
                <c:pt idx="1">
                  <c:v>Diminution appétit</c:v>
                </c:pt>
                <c:pt idx="2">
                  <c:v>Anémie</c:v>
                </c:pt>
                <c:pt idx="3">
                  <c:v>Fatigue</c:v>
                </c:pt>
                <c:pt idx="4">
                  <c:v>Diminution neutrophiles</c:v>
                </c:pt>
                <c:pt idx="5">
                  <c:v>Vomissemens</c:v>
                </c:pt>
                <c:pt idx="6">
                  <c:v>Diarrhée</c:v>
                </c:pt>
                <c:pt idx="7">
                  <c:v>Neutropénie</c:v>
                </c:pt>
                <c:pt idx="8">
                  <c:v>Stomatite</c:v>
                </c:pt>
                <c:pt idx="9">
                  <c:v>Diminution globules blancs</c:v>
                </c:pt>
                <c:pt idx="10">
                  <c:v>Augmentation creatinine</c:v>
                </c:pt>
                <c:pt idx="11">
                  <c:v>Diminution plaquettes</c:v>
                </c:pt>
                <c:pt idx="12">
                  <c:v>Mucite</c:v>
                </c:pt>
              </c:strCache>
            </c:strRef>
          </c:cat>
          <c:val>
            <c:numRef>
              <c:f>Sheet1!$B$2:$B$14</c:f>
              <c:numCache>
                <c:formatCode>General</c:formatCode>
                <c:ptCount val="13"/>
                <c:pt idx="0">
                  <c:v>55.5</c:v>
                </c:pt>
                <c:pt idx="1">
                  <c:v>35</c:v>
                </c:pt>
                <c:pt idx="2">
                  <c:v>25.7</c:v>
                </c:pt>
                <c:pt idx="3">
                  <c:v>29.5</c:v>
                </c:pt>
                <c:pt idx="4">
                  <c:v>13.5</c:v>
                </c:pt>
                <c:pt idx="5">
                  <c:v>23</c:v>
                </c:pt>
                <c:pt idx="6">
                  <c:v>22.5</c:v>
                </c:pt>
                <c:pt idx="7">
                  <c:v>11</c:v>
                </c:pt>
                <c:pt idx="8">
                  <c:v>20</c:v>
                </c:pt>
                <c:pt idx="9">
                  <c:v>15</c:v>
                </c:pt>
                <c:pt idx="10">
                  <c:v>16</c:v>
                </c:pt>
                <c:pt idx="11">
                  <c:v>14</c:v>
                </c:pt>
                <c:pt idx="12">
                  <c:v>12.5</c:v>
                </c:pt>
              </c:numCache>
            </c:numRef>
          </c:val>
          <c:extLst>
            <c:ext xmlns:c16="http://schemas.microsoft.com/office/drawing/2014/chart" uri="{C3380CC4-5D6E-409C-BE32-E72D297353CC}">
              <c16:uniqueId val="{00000000-53BC-4D20-984C-0BDE80D7392F}"/>
            </c:ext>
          </c:extLst>
        </c:ser>
        <c:ser>
          <c:idx val="1"/>
          <c:order val="1"/>
          <c:tx>
            <c:strRef>
              <c:f>Sheet1!$C$1</c:f>
              <c:strCache>
                <c:ptCount val="1"/>
                <c:pt idx="0">
                  <c:v>Chemo</c:v>
                </c:pt>
              </c:strCache>
            </c:strRef>
          </c:tx>
          <c:spPr>
            <a:solidFill>
              <a:srgbClr val="B2C0D8"/>
            </a:solidFill>
            <a:ln>
              <a:noFill/>
            </a:ln>
            <a:effectLst/>
          </c:spPr>
          <c:invertIfNegative val="0"/>
          <c:cat>
            <c:strRef>
              <c:f>Sheet1!$A$2:$A$14</c:f>
              <c:strCache>
                <c:ptCount val="13"/>
                <c:pt idx="0">
                  <c:v>Nausées</c:v>
                </c:pt>
                <c:pt idx="1">
                  <c:v>Diminution appétit</c:v>
                </c:pt>
                <c:pt idx="2">
                  <c:v>Anémie</c:v>
                </c:pt>
                <c:pt idx="3">
                  <c:v>Fatigue</c:v>
                </c:pt>
                <c:pt idx="4">
                  <c:v>Diminution neutrophiles</c:v>
                </c:pt>
                <c:pt idx="5">
                  <c:v>Vomissemens</c:v>
                </c:pt>
                <c:pt idx="6">
                  <c:v>Diarrhée</c:v>
                </c:pt>
                <c:pt idx="7">
                  <c:v>Neutropénie</c:v>
                </c:pt>
                <c:pt idx="8">
                  <c:v>Stomatite</c:v>
                </c:pt>
                <c:pt idx="9">
                  <c:v>Diminution globules blancs</c:v>
                </c:pt>
                <c:pt idx="10">
                  <c:v>Augmentation creatinine</c:v>
                </c:pt>
                <c:pt idx="11">
                  <c:v>Diminution plaquettes</c:v>
                </c:pt>
                <c:pt idx="12">
                  <c:v>Mucite</c:v>
                </c:pt>
              </c:strCache>
            </c:strRef>
          </c:cat>
          <c:val>
            <c:numRef>
              <c:f>Sheet1!$C$2:$C$14</c:f>
              <c:numCache>
                <c:formatCode>General</c:formatCode>
                <c:ptCount val="13"/>
                <c:pt idx="0">
                  <c:v>52.5</c:v>
                </c:pt>
                <c:pt idx="1">
                  <c:v>27.5</c:v>
                </c:pt>
                <c:pt idx="2">
                  <c:v>29</c:v>
                </c:pt>
                <c:pt idx="3">
                  <c:v>25.6</c:v>
                </c:pt>
                <c:pt idx="4">
                  <c:v>12</c:v>
                </c:pt>
                <c:pt idx="5">
                  <c:v>21.5</c:v>
                </c:pt>
                <c:pt idx="6">
                  <c:v>21</c:v>
                </c:pt>
                <c:pt idx="7">
                  <c:v>7.5</c:v>
                </c:pt>
                <c:pt idx="8">
                  <c:v>19.5</c:v>
                </c:pt>
                <c:pt idx="9">
                  <c:v>13</c:v>
                </c:pt>
                <c:pt idx="10">
                  <c:v>18.5</c:v>
                </c:pt>
                <c:pt idx="11">
                  <c:v>10</c:v>
                </c:pt>
                <c:pt idx="12">
                  <c:v>13.6</c:v>
                </c:pt>
              </c:numCache>
            </c:numRef>
          </c:val>
          <c:extLst>
            <c:ext xmlns:c16="http://schemas.microsoft.com/office/drawing/2014/chart" uri="{C3380CC4-5D6E-409C-BE32-E72D297353CC}">
              <c16:uniqueId val="{00000001-53BC-4D20-984C-0BDE80D7392F}"/>
            </c:ext>
          </c:extLst>
        </c:ser>
        <c:dLbls>
          <c:showLegendKey val="0"/>
          <c:showVal val="0"/>
          <c:showCatName val="0"/>
          <c:showSerName val="0"/>
          <c:showPercent val="0"/>
          <c:showBubbleSize val="0"/>
        </c:dLbls>
        <c:gapWidth val="100"/>
        <c:axId val="834280255"/>
        <c:axId val="834282751"/>
      </c:barChart>
      <c:catAx>
        <c:axId val="834280255"/>
        <c:scaling>
          <c:orientation val="minMax"/>
        </c:scaling>
        <c:delete val="0"/>
        <c:axPos val="b"/>
        <c:numFmt formatCode="General" sourceLinked="1"/>
        <c:majorTickMark val="none"/>
        <c:minorTickMark val="none"/>
        <c:tickLblPos val="low"/>
        <c:spPr>
          <a:noFill/>
          <a:ln w="9525" cap="flat" cmpd="sng" algn="ctr">
            <a:solidFill>
              <a:schemeClr val="tx1">
                <a:lumMod val="50000"/>
              </a:schemeClr>
            </a:solidFill>
            <a:round/>
          </a:ln>
          <a:effectLst/>
        </c:spPr>
        <c:txPr>
          <a:bodyPr rot="-60000000" spcFirstLastPara="1" vertOverflow="ellipsis" vert="horz" wrap="square" anchor="ctr" anchorCtr="1"/>
          <a:lstStyle/>
          <a:p>
            <a:pPr>
              <a:defRPr sz="700" b="0" i="0" u="none" strike="noStrike" kern="1200" baseline="0">
                <a:solidFill>
                  <a:schemeClr val="tx1">
                    <a:lumMod val="50000"/>
                  </a:schemeClr>
                </a:solidFill>
                <a:latin typeface="+mn-lt"/>
                <a:ea typeface="+mn-ea"/>
                <a:cs typeface="+mn-cs"/>
              </a:defRPr>
            </a:pPr>
            <a:endParaRPr lang="en-US"/>
          </a:p>
        </c:txPr>
        <c:crossAx val="834282751"/>
        <c:crosses val="autoZero"/>
        <c:auto val="1"/>
        <c:lblAlgn val="ctr"/>
        <c:lblOffset val="100"/>
        <c:noMultiLvlLbl val="0"/>
      </c:catAx>
      <c:valAx>
        <c:axId val="834282751"/>
        <c:scaling>
          <c:orientation val="minMax"/>
          <c:max val="100"/>
        </c:scaling>
        <c:delete val="0"/>
        <c:axPos val="l"/>
        <c:title>
          <c:tx>
            <c:rich>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r>
                  <a:rPr lang="en-GB" dirty="0">
                    <a:solidFill>
                      <a:schemeClr val="tx1">
                        <a:lumMod val="50000"/>
                      </a:schemeClr>
                    </a:solidFill>
                  </a:rPr>
                  <a:t>Incidence</a:t>
                </a:r>
                <a:r>
                  <a:rPr lang="en-GB" baseline="0" dirty="0">
                    <a:solidFill>
                      <a:schemeClr val="tx1">
                        <a:lumMod val="50000"/>
                      </a:schemeClr>
                    </a:solidFill>
                  </a:rPr>
                  <a:t>, %</a:t>
                </a:r>
                <a:r>
                  <a:rPr lang="en-GB" baseline="30000" dirty="0">
                    <a:solidFill>
                      <a:schemeClr val="tx1">
                        <a:lumMod val="50000"/>
                      </a:schemeClr>
                    </a:solidFill>
                  </a:rPr>
                  <a:t>a</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50000"/>
              </a:schemeClr>
            </a:solid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834280255"/>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B60D27"/>
            </a:solidFill>
            <a:ln>
              <a:noFill/>
            </a:ln>
            <a:effectLst/>
          </c:spPr>
          <c:invertIfNegative val="0"/>
          <c:cat>
            <c:strRef>
              <c:f>Sheet1!$A$2:$A$7</c:f>
              <c:strCache>
                <c:ptCount val="4"/>
                <c:pt idx="0">
                  <c:v>Category 1</c:v>
                </c:pt>
                <c:pt idx="1">
                  <c:v>Category 2</c:v>
                </c:pt>
                <c:pt idx="2">
                  <c:v>Category 3</c:v>
                </c:pt>
                <c:pt idx="3">
                  <c:v>Category 4</c:v>
                </c:pt>
              </c:strCache>
            </c:strRef>
          </c:cat>
          <c:val>
            <c:numRef>
              <c:f>Sheet1!$B$2:$B$7</c:f>
              <c:numCache>
                <c:formatCode>General</c:formatCode>
                <c:ptCount val="6"/>
                <c:pt idx="0">
                  <c:v>3.5</c:v>
                </c:pt>
                <c:pt idx="1">
                  <c:v>1</c:v>
                </c:pt>
                <c:pt idx="2">
                  <c:v>3</c:v>
                </c:pt>
                <c:pt idx="3">
                  <c:v>7</c:v>
                </c:pt>
                <c:pt idx="4">
                  <c:v>-2</c:v>
                </c:pt>
                <c:pt idx="5">
                  <c:v>5</c:v>
                </c:pt>
              </c:numCache>
            </c:numRef>
          </c:val>
          <c:extLst>
            <c:ext xmlns:c16="http://schemas.microsoft.com/office/drawing/2014/chart" uri="{C3380CC4-5D6E-409C-BE32-E72D297353CC}">
              <c16:uniqueId val="{00000000-0871-49A8-8413-DB2D20444B34}"/>
            </c:ext>
          </c:extLst>
        </c:ser>
        <c:ser>
          <c:idx val="1"/>
          <c:order val="1"/>
          <c:tx>
            <c:strRef>
              <c:f>Sheet1!$C$1</c:f>
              <c:strCache>
                <c:ptCount val="1"/>
                <c:pt idx="0">
                  <c:v>Series 2</c:v>
                </c:pt>
              </c:strCache>
            </c:strRef>
          </c:tx>
          <c:spPr>
            <a:solidFill>
              <a:srgbClr val="B2C0EC"/>
            </a:solidFill>
            <a:ln>
              <a:noFill/>
            </a:ln>
            <a:effectLst/>
          </c:spPr>
          <c:invertIfNegative val="0"/>
          <c:cat>
            <c:strRef>
              <c:f>Sheet1!$A$2:$A$7</c:f>
              <c:strCache>
                <c:ptCount val="4"/>
                <c:pt idx="0">
                  <c:v>Category 1</c:v>
                </c:pt>
                <c:pt idx="1">
                  <c:v>Category 2</c:v>
                </c:pt>
                <c:pt idx="2">
                  <c:v>Category 3</c:v>
                </c:pt>
                <c:pt idx="3">
                  <c:v>Category 4</c:v>
                </c:pt>
              </c:strCache>
            </c:strRef>
          </c:cat>
          <c:val>
            <c:numRef>
              <c:f>Sheet1!$C$2:$C$7</c:f>
              <c:numCache>
                <c:formatCode>General</c:formatCode>
                <c:ptCount val="6"/>
                <c:pt idx="0">
                  <c:v>-5.5</c:v>
                </c:pt>
                <c:pt idx="1">
                  <c:v>-9</c:v>
                </c:pt>
                <c:pt idx="2">
                  <c:v>-11</c:v>
                </c:pt>
                <c:pt idx="3">
                  <c:v>2.8</c:v>
                </c:pt>
                <c:pt idx="4">
                  <c:v>-6</c:v>
                </c:pt>
                <c:pt idx="5">
                  <c:v>-7</c:v>
                </c:pt>
              </c:numCache>
            </c:numRef>
          </c:val>
          <c:extLst>
            <c:ext xmlns:c16="http://schemas.microsoft.com/office/drawing/2014/chart" uri="{C3380CC4-5D6E-409C-BE32-E72D297353CC}">
              <c16:uniqueId val="{00000001-0871-49A8-8413-DB2D20444B34}"/>
            </c:ext>
          </c:extLst>
        </c:ser>
        <c:dLbls>
          <c:showLegendKey val="0"/>
          <c:showVal val="0"/>
          <c:showCatName val="0"/>
          <c:showSerName val="0"/>
          <c:showPercent val="0"/>
          <c:showBubbleSize val="0"/>
        </c:dLbls>
        <c:gapWidth val="51"/>
        <c:axId val="535270560"/>
        <c:axId val="535274824"/>
      </c:barChart>
      <c:catAx>
        <c:axId val="535270560"/>
        <c:scaling>
          <c:orientation val="minMax"/>
        </c:scaling>
        <c:delete val="1"/>
        <c:axPos val="b"/>
        <c:numFmt formatCode="General" sourceLinked="1"/>
        <c:majorTickMark val="none"/>
        <c:minorTickMark val="none"/>
        <c:tickLblPos val="nextTo"/>
        <c:crossAx val="535274824"/>
        <c:crosses val="autoZero"/>
        <c:auto val="1"/>
        <c:lblAlgn val="ctr"/>
        <c:lblOffset val="100"/>
        <c:noMultiLvlLbl val="0"/>
      </c:catAx>
      <c:valAx>
        <c:axId val="535274824"/>
        <c:scaling>
          <c:orientation val="minMax"/>
          <c:max val="20"/>
          <c:min val="-20"/>
        </c:scaling>
        <c:delete val="0"/>
        <c:axPos val="l"/>
        <c:numFmt formatCode="General" sourceLinked="1"/>
        <c:majorTickMark val="out"/>
        <c:minorTickMark val="none"/>
        <c:tickLblPos val="nextTo"/>
        <c:spPr>
          <a:noFill/>
          <a:ln w="19050">
            <a:solidFill>
              <a:schemeClr val="accent1">
                <a:shade val="50000"/>
              </a:schemeClr>
            </a:solidFill>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5352705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B60D27"/>
            </a:solidFill>
            <a:ln>
              <a:noFill/>
            </a:ln>
            <a:effectLst/>
          </c:spPr>
          <c:invertIfNegative val="0"/>
          <c:cat>
            <c:strRef>
              <c:f>Sheet1!$A$2:$A$10</c:f>
              <c:strCache>
                <c:ptCount val="4"/>
                <c:pt idx="0">
                  <c:v>Category 1</c:v>
                </c:pt>
                <c:pt idx="1">
                  <c:v>Category 2</c:v>
                </c:pt>
                <c:pt idx="2">
                  <c:v>Category 3</c:v>
                </c:pt>
                <c:pt idx="3">
                  <c:v>Category 4</c:v>
                </c:pt>
              </c:strCache>
            </c:strRef>
          </c:cat>
          <c:val>
            <c:numRef>
              <c:f>Sheet1!$B$2:$B$10</c:f>
              <c:numCache>
                <c:formatCode>General</c:formatCode>
                <c:ptCount val="9"/>
                <c:pt idx="0">
                  <c:v>-2</c:v>
                </c:pt>
                <c:pt idx="1">
                  <c:v>-3</c:v>
                </c:pt>
                <c:pt idx="2">
                  <c:v>-10</c:v>
                </c:pt>
                <c:pt idx="3">
                  <c:v>2</c:v>
                </c:pt>
                <c:pt idx="4">
                  <c:v>-10</c:v>
                </c:pt>
                <c:pt idx="5">
                  <c:v>-15</c:v>
                </c:pt>
                <c:pt idx="6">
                  <c:v>-6</c:v>
                </c:pt>
                <c:pt idx="7">
                  <c:v>-1</c:v>
                </c:pt>
                <c:pt idx="8">
                  <c:v>-6</c:v>
                </c:pt>
              </c:numCache>
            </c:numRef>
          </c:val>
          <c:extLst>
            <c:ext xmlns:c16="http://schemas.microsoft.com/office/drawing/2014/chart" uri="{C3380CC4-5D6E-409C-BE32-E72D297353CC}">
              <c16:uniqueId val="{00000000-7944-4F34-A15B-16CDBB986127}"/>
            </c:ext>
          </c:extLst>
        </c:ser>
        <c:ser>
          <c:idx val="1"/>
          <c:order val="1"/>
          <c:tx>
            <c:strRef>
              <c:f>Sheet1!$C$1</c:f>
              <c:strCache>
                <c:ptCount val="1"/>
                <c:pt idx="0">
                  <c:v>Series 2</c:v>
                </c:pt>
              </c:strCache>
            </c:strRef>
          </c:tx>
          <c:spPr>
            <a:solidFill>
              <a:srgbClr val="B2C0EC"/>
            </a:solidFill>
            <a:ln>
              <a:noFill/>
            </a:ln>
            <a:effectLst/>
          </c:spPr>
          <c:invertIfNegative val="0"/>
          <c:cat>
            <c:strRef>
              <c:f>Sheet1!$A$2:$A$10</c:f>
              <c:strCache>
                <c:ptCount val="4"/>
                <c:pt idx="0">
                  <c:v>Category 1</c:v>
                </c:pt>
                <c:pt idx="1">
                  <c:v>Category 2</c:v>
                </c:pt>
                <c:pt idx="2">
                  <c:v>Category 3</c:v>
                </c:pt>
                <c:pt idx="3">
                  <c:v>Category 4</c:v>
                </c:pt>
              </c:strCache>
            </c:strRef>
          </c:cat>
          <c:val>
            <c:numRef>
              <c:f>Sheet1!$C$2:$C$10</c:f>
              <c:numCache>
                <c:formatCode>General</c:formatCode>
                <c:ptCount val="9"/>
                <c:pt idx="0">
                  <c:v>11</c:v>
                </c:pt>
                <c:pt idx="1">
                  <c:v>4</c:v>
                </c:pt>
                <c:pt idx="2">
                  <c:v>0</c:v>
                </c:pt>
                <c:pt idx="3">
                  <c:v>7</c:v>
                </c:pt>
                <c:pt idx="4">
                  <c:v>-5</c:v>
                </c:pt>
                <c:pt idx="5">
                  <c:v>2</c:v>
                </c:pt>
                <c:pt idx="6">
                  <c:v>4</c:v>
                </c:pt>
                <c:pt idx="7">
                  <c:v>6</c:v>
                </c:pt>
                <c:pt idx="8">
                  <c:v>3</c:v>
                </c:pt>
              </c:numCache>
            </c:numRef>
          </c:val>
          <c:extLst>
            <c:ext xmlns:c16="http://schemas.microsoft.com/office/drawing/2014/chart" uri="{C3380CC4-5D6E-409C-BE32-E72D297353CC}">
              <c16:uniqueId val="{00000001-7944-4F34-A15B-16CDBB986127}"/>
            </c:ext>
          </c:extLst>
        </c:ser>
        <c:dLbls>
          <c:showLegendKey val="0"/>
          <c:showVal val="0"/>
          <c:showCatName val="0"/>
          <c:showSerName val="0"/>
          <c:showPercent val="0"/>
          <c:showBubbleSize val="0"/>
        </c:dLbls>
        <c:gapWidth val="51"/>
        <c:axId val="535270560"/>
        <c:axId val="535274824"/>
      </c:barChart>
      <c:catAx>
        <c:axId val="535270560"/>
        <c:scaling>
          <c:orientation val="minMax"/>
        </c:scaling>
        <c:delete val="1"/>
        <c:axPos val="b"/>
        <c:numFmt formatCode="General" sourceLinked="1"/>
        <c:majorTickMark val="none"/>
        <c:minorTickMark val="none"/>
        <c:tickLblPos val="nextTo"/>
        <c:crossAx val="535274824"/>
        <c:crosses val="autoZero"/>
        <c:auto val="1"/>
        <c:lblAlgn val="ctr"/>
        <c:lblOffset val="100"/>
        <c:noMultiLvlLbl val="0"/>
      </c:catAx>
      <c:valAx>
        <c:axId val="535274824"/>
        <c:scaling>
          <c:orientation val="minMax"/>
          <c:max val="20"/>
          <c:min val="-20"/>
        </c:scaling>
        <c:delete val="0"/>
        <c:axPos val="l"/>
        <c:numFmt formatCode="General" sourceLinked="1"/>
        <c:majorTickMark val="out"/>
        <c:minorTickMark val="none"/>
        <c:tickLblPos val="nextTo"/>
        <c:spPr>
          <a:noFill/>
          <a:ln w="19050">
            <a:solidFill>
              <a:schemeClr val="accent1">
                <a:shade val="50000"/>
              </a:schemeClr>
            </a:solidFill>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5352705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1977112452265"/>
          <c:y val="4.7508942337206365E-2"/>
          <c:w val="0.88008316929133856"/>
          <c:h val="0.91987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4D4D4D"/>
              </a:solidFill>
              <a:ln>
                <a:noFill/>
              </a:ln>
              <a:effectLst/>
            </c:spPr>
            <c:extLst>
              <c:ext xmlns:c16="http://schemas.microsoft.com/office/drawing/2014/chart" uri="{C3380CC4-5D6E-409C-BE32-E72D297353CC}">
                <c16:uniqueId val="{00000003-B99F-4A9E-9947-B57413F43146}"/>
              </c:ext>
            </c:extLst>
          </c:dPt>
          <c:dPt>
            <c:idx val="1"/>
            <c:invertIfNegative val="0"/>
            <c:bubble3D val="0"/>
            <c:spPr>
              <a:solidFill>
                <a:srgbClr val="4D4D4D"/>
              </a:solidFill>
              <a:ln>
                <a:noFill/>
              </a:ln>
              <a:effectLst/>
            </c:spPr>
            <c:extLst>
              <c:ext xmlns:c16="http://schemas.microsoft.com/office/drawing/2014/chart" uri="{C3380CC4-5D6E-409C-BE32-E72D297353CC}">
                <c16:uniqueId val="{00000004-B99F-4A9E-9947-B57413F43146}"/>
              </c:ext>
            </c:extLst>
          </c:dPt>
          <c:dPt>
            <c:idx val="2"/>
            <c:invertIfNegative val="0"/>
            <c:bubble3D val="0"/>
            <c:spPr>
              <a:solidFill>
                <a:srgbClr val="4D4D4D"/>
              </a:solidFill>
              <a:ln>
                <a:noFill/>
              </a:ln>
              <a:effectLst/>
            </c:spPr>
            <c:extLst>
              <c:ext xmlns:c16="http://schemas.microsoft.com/office/drawing/2014/chart" uri="{C3380CC4-5D6E-409C-BE32-E72D297353CC}">
                <c16:uniqueId val="{00000005-B99F-4A9E-9947-B57413F43146}"/>
              </c:ext>
            </c:extLst>
          </c:dPt>
          <c:dPt>
            <c:idx val="3"/>
            <c:invertIfNegative val="0"/>
            <c:bubble3D val="0"/>
            <c:spPr>
              <a:solidFill>
                <a:srgbClr val="4D4D4D"/>
              </a:solidFill>
              <a:ln>
                <a:noFill/>
              </a:ln>
              <a:effectLst/>
            </c:spPr>
            <c:extLst>
              <c:ext xmlns:c16="http://schemas.microsoft.com/office/drawing/2014/chart" uri="{C3380CC4-5D6E-409C-BE32-E72D297353CC}">
                <c16:uniqueId val="{00000006-B99F-4A9E-9947-B57413F43146}"/>
              </c:ext>
            </c:extLst>
          </c:dPt>
          <c:dPt>
            <c:idx val="4"/>
            <c:invertIfNegative val="0"/>
            <c:bubble3D val="0"/>
            <c:spPr>
              <a:solidFill>
                <a:srgbClr val="E75C00"/>
              </a:solidFill>
              <a:ln>
                <a:noFill/>
              </a:ln>
              <a:effectLst/>
            </c:spPr>
            <c:extLst>
              <c:ext xmlns:c16="http://schemas.microsoft.com/office/drawing/2014/chart" uri="{C3380CC4-5D6E-409C-BE32-E72D297353CC}">
                <c16:uniqueId val="{00000007-B99F-4A9E-9947-B57413F43146}"/>
              </c:ext>
            </c:extLst>
          </c:dPt>
          <c:dPt>
            <c:idx val="5"/>
            <c:invertIfNegative val="0"/>
            <c:bubble3D val="0"/>
            <c:spPr>
              <a:solidFill>
                <a:srgbClr val="E75C00"/>
              </a:solidFill>
              <a:ln>
                <a:noFill/>
              </a:ln>
              <a:effectLst/>
            </c:spPr>
            <c:extLst>
              <c:ext xmlns:c16="http://schemas.microsoft.com/office/drawing/2014/chart" uri="{C3380CC4-5D6E-409C-BE32-E72D297353CC}">
                <c16:uniqueId val="{00000008-B99F-4A9E-9947-B57413F43146}"/>
              </c:ext>
            </c:extLst>
          </c:dPt>
          <c:dPt>
            <c:idx val="6"/>
            <c:invertIfNegative val="0"/>
            <c:bubble3D val="0"/>
            <c:spPr>
              <a:solidFill>
                <a:srgbClr val="E75C00"/>
              </a:solidFill>
              <a:ln>
                <a:noFill/>
              </a:ln>
              <a:effectLst/>
            </c:spPr>
            <c:extLst>
              <c:ext xmlns:c16="http://schemas.microsoft.com/office/drawing/2014/chart" uri="{C3380CC4-5D6E-409C-BE32-E72D297353CC}">
                <c16:uniqueId val="{00000009-B99F-4A9E-9947-B57413F43146}"/>
              </c:ext>
            </c:extLst>
          </c:dPt>
          <c:dPt>
            <c:idx val="7"/>
            <c:invertIfNegative val="0"/>
            <c:bubble3D val="0"/>
            <c:spPr>
              <a:solidFill>
                <a:srgbClr val="E75C00"/>
              </a:solidFill>
              <a:ln>
                <a:noFill/>
              </a:ln>
              <a:effectLst/>
            </c:spPr>
            <c:extLst>
              <c:ext xmlns:c16="http://schemas.microsoft.com/office/drawing/2014/chart" uri="{C3380CC4-5D6E-409C-BE32-E72D297353CC}">
                <c16:uniqueId val="{0000000A-B99F-4A9E-9947-B57413F43146}"/>
              </c:ext>
            </c:extLst>
          </c:dPt>
          <c:dPt>
            <c:idx val="8"/>
            <c:invertIfNegative val="0"/>
            <c:bubble3D val="0"/>
            <c:spPr>
              <a:solidFill>
                <a:srgbClr val="E75C00"/>
              </a:solidFill>
              <a:ln>
                <a:noFill/>
              </a:ln>
              <a:effectLst/>
            </c:spPr>
            <c:extLst>
              <c:ext xmlns:c16="http://schemas.microsoft.com/office/drawing/2014/chart" uri="{C3380CC4-5D6E-409C-BE32-E72D297353CC}">
                <c16:uniqueId val="{0000000B-B99F-4A9E-9947-B57413F43146}"/>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C-B99F-4A9E-9947-B57413F43146}"/>
              </c:ext>
            </c:extLst>
          </c:dPt>
          <c:dPt>
            <c:idx val="10"/>
            <c:invertIfNegative val="0"/>
            <c:bubble3D val="0"/>
            <c:spPr>
              <a:solidFill>
                <a:srgbClr val="E75C00"/>
              </a:solidFill>
              <a:ln>
                <a:noFill/>
              </a:ln>
              <a:effectLst/>
            </c:spPr>
            <c:extLst>
              <c:ext xmlns:c16="http://schemas.microsoft.com/office/drawing/2014/chart" uri="{C3380CC4-5D6E-409C-BE32-E72D297353CC}">
                <c16:uniqueId val="{0000000D-B99F-4A9E-9947-B57413F43146}"/>
              </c:ext>
            </c:extLst>
          </c:dPt>
          <c:dPt>
            <c:idx val="11"/>
            <c:invertIfNegative val="0"/>
            <c:bubble3D val="0"/>
            <c:spPr>
              <a:solidFill>
                <a:srgbClr val="E75C00"/>
              </a:solidFill>
              <a:ln>
                <a:noFill/>
              </a:ln>
              <a:effectLst/>
            </c:spPr>
            <c:extLst>
              <c:ext xmlns:c16="http://schemas.microsoft.com/office/drawing/2014/chart" uri="{C3380CC4-5D6E-409C-BE32-E72D297353CC}">
                <c16:uniqueId val="{0000000E-B99F-4A9E-9947-B57413F43146}"/>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0F-B99F-4A9E-9947-B57413F43146}"/>
              </c:ext>
            </c:extLst>
          </c:dPt>
          <c:dPt>
            <c:idx val="13"/>
            <c:invertIfNegative val="0"/>
            <c:bubble3D val="0"/>
            <c:spPr>
              <a:solidFill>
                <a:srgbClr val="E75C00"/>
              </a:solidFill>
              <a:ln>
                <a:noFill/>
              </a:ln>
              <a:effectLst/>
            </c:spPr>
            <c:extLst>
              <c:ext xmlns:c16="http://schemas.microsoft.com/office/drawing/2014/chart" uri="{C3380CC4-5D6E-409C-BE32-E72D297353CC}">
                <c16:uniqueId val="{00000010-B99F-4A9E-9947-B57413F43146}"/>
              </c:ext>
            </c:extLst>
          </c:dPt>
          <c:dPt>
            <c:idx val="14"/>
            <c:invertIfNegative val="0"/>
            <c:bubble3D val="0"/>
            <c:spPr>
              <a:solidFill>
                <a:srgbClr val="E75C00"/>
              </a:solidFill>
              <a:ln>
                <a:noFill/>
              </a:ln>
              <a:effectLst/>
            </c:spPr>
            <c:extLst>
              <c:ext xmlns:c16="http://schemas.microsoft.com/office/drawing/2014/chart" uri="{C3380CC4-5D6E-409C-BE32-E72D297353CC}">
                <c16:uniqueId val="{00000011-B99F-4A9E-9947-B57413F43146}"/>
              </c:ext>
            </c:extLst>
          </c:dPt>
          <c:dPt>
            <c:idx val="15"/>
            <c:invertIfNegative val="0"/>
            <c:bubble3D val="0"/>
            <c:spPr>
              <a:solidFill>
                <a:srgbClr val="E75C00"/>
              </a:solidFill>
              <a:ln>
                <a:noFill/>
              </a:ln>
              <a:effectLst/>
            </c:spPr>
            <c:extLst>
              <c:ext xmlns:c16="http://schemas.microsoft.com/office/drawing/2014/chart" uri="{C3380CC4-5D6E-409C-BE32-E72D297353CC}">
                <c16:uniqueId val="{00000012-B99F-4A9E-9947-B57413F43146}"/>
              </c:ext>
            </c:extLst>
          </c:dPt>
          <c:dPt>
            <c:idx val="16"/>
            <c:invertIfNegative val="0"/>
            <c:bubble3D val="0"/>
            <c:spPr>
              <a:solidFill>
                <a:srgbClr val="FFC000"/>
              </a:solidFill>
              <a:ln>
                <a:noFill/>
              </a:ln>
              <a:effectLst/>
            </c:spPr>
            <c:extLst>
              <c:ext xmlns:c16="http://schemas.microsoft.com/office/drawing/2014/chart" uri="{C3380CC4-5D6E-409C-BE32-E72D297353CC}">
                <c16:uniqueId val="{00000013-B99F-4A9E-9947-B57413F43146}"/>
              </c:ext>
            </c:extLst>
          </c:dPt>
          <c:dPt>
            <c:idx val="17"/>
            <c:invertIfNegative val="0"/>
            <c:bubble3D val="0"/>
            <c:spPr>
              <a:solidFill>
                <a:schemeClr val="accent4"/>
              </a:solidFill>
              <a:ln>
                <a:noFill/>
              </a:ln>
              <a:effectLst/>
            </c:spPr>
            <c:extLst>
              <c:ext xmlns:c16="http://schemas.microsoft.com/office/drawing/2014/chart" uri="{C3380CC4-5D6E-409C-BE32-E72D297353CC}">
                <c16:uniqueId val="{00000014-B99F-4A9E-9947-B57413F43146}"/>
              </c:ext>
            </c:extLst>
          </c:dPt>
          <c:dPt>
            <c:idx val="18"/>
            <c:invertIfNegative val="0"/>
            <c:bubble3D val="0"/>
            <c:spPr>
              <a:solidFill>
                <a:srgbClr val="FFC000"/>
              </a:solidFill>
              <a:ln>
                <a:noFill/>
              </a:ln>
              <a:effectLst/>
            </c:spPr>
            <c:extLst>
              <c:ext xmlns:c16="http://schemas.microsoft.com/office/drawing/2014/chart" uri="{C3380CC4-5D6E-409C-BE32-E72D297353CC}">
                <c16:uniqueId val="{00000015-B99F-4A9E-9947-B57413F43146}"/>
              </c:ext>
            </c:extLst>
          </c:dPt>
          <c:cat>
            <c:strRef>
              <c:f>Sheet1!$A$2:$A$20</c:f>
              <c:strCache>
                <c:ptCount val="4"/>
                <c:pt idx="0">
                  <c:v>Category 1</c:v>
                </c:pt>
                <c:pt idx="1">
                  <c:v>Category 2</c:v>
                </c:pt>
                <c:pt idx="2">
                  <c:v>Category 3</c:v>
                </c:pt>
                <c:pt idx="3">
                  <c:v>Category 4</c:v>
                </c:pt>
              </c:strCache>
            </c:strRef>
          </c:cat>
          <c:val>
            <c:numRef>
              <c:f>Sheet1!$B$2:$B$20</c:f>
              <c:numCache>
                <c:formatCode>General</c:formatCode>
                <c:ptCount val="19"/>
                <c:pt idx="0">
                  <c:v>50</c:v>
                </c:pt>
                <c:pt idx="1">
                  <c:v>23</c:v>
                </c:pt>
                <c:pt idx="2">
                  <c:v>22</c:v>
                </c:pt>
                <c:pt idx="3">
                  <c:v>21</c:v>
                </c:pt>
                <c:pt idx="4">
                  <c:v>19</c:v>
                </c:pt>
                <c:pt idx="5">
                  <c:v>18</c:v>
                </c:pt>
                <c:pt idx="6">
                  <c:v>10</c:v>
                </c:pt>
                <c:pt idx="7">
                  <c:v>8</c:v>
                </c:pt>
                <c:pt idx="8">
                  <c:v>1</c:v>
                </c:pt>
                <c:pt idx="9">
                  <c:v>1</c:v>
                </c:pt>
                <c:pt idx="10">
                  <c:v>-1</c:v>
                </c:pt>
                <c:pt idx="11">
                  <c:v>-1</c:v>
                </c:pt>
                <c:pt idx="12">
                  <c:v>-2</c:v>
                </c:pt>
                <c:pt idx="13">
                  <c:v>-10</c:v>
                </c:pt>
                <c:pt idx="14">
                  <c:v>-11</c:v>
                </c:pt>
                <c:pt idx="15">
                  <c:v>-18</c:v>
                </c:pt>
                <c:pt idx="16">
                  <c:v>-40</c:v>
                </c:pt>
                <c:pt idx="17">
                  <c:v>-60</c:v>
                </c:pt>
                <c:pt idx="18">
                  <c:v>-75</c:v>
                </c:pt>
              </c:numCache>
            </c:numRef>
          </c:val>
          <c:extLst>
            <c:ext xmlns:c16="http://schemas.microsoft.com/office/drawing/2014/chart" uri="{C3380CC4-5D6E-409C-BE32-E72D297353CC}">
              <c16:uniqueId val="{00000000-B99F-4A9E-9947-B57413F43146}"/>
            </c:ext>
          </c:extLst>
        </c:ser>
        <c:dLbls>
          <c:showLegendKey val="0"/>
          <c:showVal val="0"/>
          <c:showCatName val="0"/>
          <c:showSerName val="0"/>
          <c:showPercent val="0"/>
          <c:showBubbleSize val="0"/>
        </c:dLbls>
        <c:gapWidth val="58"/>
        <c:overlap val="-6"/>
        <c:axId val="190527272"/>
        <c:axId val="190522680"/>
      </c:barChart>
      <c:catAx>
        <c:axId val="190527272"/>
        <c:scaling>
          <c:orientation val="minMax"/>
        </c:scaling>
        <c:delete val="1"/>
        <c:axPos val="b"/>
        <c:numFmt formatCode="General" sourceLinked="1"/>
        <c:majorTickMark val="none"/>
        <c:minorTickMark val="none"/>
        <c:tickLblPos val="nextTo"/>
        <c:crossAx val="190522680"/>
        <c:crosses val="autoZero"/>
        <c:auto val="1"/>
        <c:lblAlgn val="ctr"/>
        <c:lblOffset val="100"/>
        <c:noMultiLvlLbl val="0"/>
      </c:catAx>
      <c:valAx>
        <c:axId val="190522680"/>
        <c:scaling>
          <c:orientation val="minMax"/>
          <c:max val="100"/>
          <c:min val="-100"/>
        </c:scaling>
        <c:delete val="0"/>
        <c:axPos val="l"/>
        <c:numFmt formatCode="General" sourceLinked="1"/>
        <c:majorTickMark val="out"/>
        <c:minorTickMark val="none"/>
        <c:tickLblPos val="nextTo"/>
        <c:spPr>
          <a:noFill/>
          <a:ln w="19050">
            <a:solidFill>
              <a:srgbClr val="4D4D4D"/>
            </a:solidFill>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1905272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09/10/2020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10/9/2020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76533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85012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044734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88730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31110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55377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1522868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4" name="Picture 3" descr="A large clock tower towering over a city&#10;&#10;Description automatically generated">
            <a:extLst>
              <a:ext uri="{FF2B5EF4-FFF2-40B4-BE49-F238E27FC236}">
                <a16:creationId xmlns:a16="http://schemas.microsoft.com/office/drawing/2014/main" id="{1E198D2E-59DE-4A7B-8655-BC78611CF27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364" b="18845"/>
          <a:stretch/>
        </p:blipFill>
        <p:spPr>
          <a:xfrm>
            <a:off x="-2" y="1460500"/>
            <a:ext cx="9144000" cy="455928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000" b="1" noProof="0" dirty="0"/>
              <a:t>Avec le support de Eli Lilly et Compagnie,</a:t>
            </a:r>
          </a:p>
          <a:p>
            <a:pPr algn="r">
              <a:spcBef>
                <a:spcPct val="20000"/>
              </a:spcBef>
              <a:buFont typeface="Arial"/>
              <a:buNone/>
              <a:defRPr/>
            </a:pPr>
            <a:r>
              <a:rPr lang="fr-FR" sz="1000" noProof="0" dirty="0"/>
              <a:t> Eli Lilly et Compagnie n’a pas influencé le contenu de cette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6" name="Rectangle 15">
            <a:extLst>
              <a:ext uri="{FF2B5EF4-FFF2-40B4-BE49-F238E27FC236}">
                <a16:creationId xmlns:a16="http://schemas.microsoft.com/office/drawing/2014/main" id="{8339E20D-FE9B-449F-9D7D-64AF55E5BE6D}"/>
              </a:ext>
            </a:extLst>
          </p:cNvPr>
          <p:cNvSpPr/>
          <p:nvPr userDrawn="1"/>
        </p:nvSpPr>
        <p:spPr>
          <a:xfrm>
            <a:off x="0" y="5342680"/>
            <a:ext cx="9144000" cy="677108"/>
          </a:xfrm>
          <a:prstGeom prst="rect">
            <a:avLst/>
          </a:prstGeom>
          <a:solidFill>
            <a:srgbClr val="FFFFFF">
              <a:alpha val="70000"/>
            </a:srgbClr>
          </a:solidFill>
        </p:spPr>
        <p:txBody>
          <a:bodyPr wrap="square">
            <a:spAutoFit/>
          </a:bodyPr>
          <a:lstStyle/>
          <a:p>
            <a:pPr algn="ctr">
              <a:spcAft>
                <a:spcPts val="600"/>
              </a:spcAft>
            </a:pPr>
            <a:r>
              <a:rPr lang="en-GB" sz="2000" b="1" kern="0" dirty="0" err="1">
                <a:solidFill>
                  <a:schemeClr val="bg1"/>
                </a:solidFill>
                <a:effectLst/>
                <a:latin typeface="Arial"/>
                <a:cs typeface="Arial"/>
              </a:rPr>
              <a:t>Congrès</a:t>
            </a:r>
            <a:r>
              <a:rPr lang="en-GB" sz="2000" b="1" kern="0" dirty="0">
                <a:solidFill>
                  <a:schemeClr val="bg1"/>
                </a:solidFill>
                <a:effectLst/>
                <a:latin typeface="Arial"/>
                <a:cs typeface="Arial"/>
              </a:rPr>
              <a:t> </a:t>
            </a:r>
            <a:r>
              <a:rPr lang="en-GB" sz="2000" b="1" kern="0" dirty="0" err="1">
                <a:solidFill>
                  <a:schemeClr val="bg1"/>
                </a:solidFill>
                <a:effectLst/>
                <a:latin typeface="Arial"/>
                <a:cs typeface="Arial"/>
              </a:rPr>
              <a:t>virtuel</a:t>
            </a:r>
            <a:r>
              <a:rPr lang="en-GB" sz="2000" b="1" kern="0" dirty="0">
                <a:solidFill>
                  <a:schemeClr val="bg1"/>
                </a:solidFill>
                <a:effectLst/>
                <a:latin typeface="Arial"/>
                <a:cs typeface="Arial"/>
              </a:rPr>
              <a:t> ESMO 2020</a:t>
            </a:r>
            <a:br>
              <a:rPr lang="en-GB" sz="2000" b="1" kern="0" dirty="0">
                <a:solidFill>
                  <a:schemeClr val="bg1"/>
                </a:solidFill>
                <a:effectLst/>
                <a:latin typeface="Arial"/>
                <a:cs typeface="Arial"/>
              </a:rPr>
            </a:br>
            <a:r>
              <a:rPr lang="en-GB" sz="1800" b="0" i="0" kern="1200" dirty="0">
                <a:solidFill>
                  <a:schemeClr val="bg1"/>
                </a:solidFill>
                <a:effectLst/>
                <a:latin typeface="Arial" charset="0"/>
                <a:ea typeface="+mn-ea"/>
                <a:cs typeface="Arial" charset="0"/>
              </a:rPr>
              <a:t>19–21 </a:t>
            </a:r>
            <a:r>
              <a:rPr lang="en-GB" sz="1800" b="0" i="0" kern="1200" dirty="0" err="1">
                <a:solidFill>
                  <a:schemeClr val="bg1"/>
                </a:solidFill>
                <a:effectLst/>
                <a:latin typeface="Arial" charset="0"/>
                <a:ea typeface="+mn-ea"/>
                <a:cs typeface="Arial" charset="0"/>
              </a:rPr>
              <a:t>septembre</a:t>
            </a:r>
            <a:r>
              <a:rPr lang="en-GB" sz="1800" b="0" i="0" kern="1200" dirty="0">
                <a:solidFill>
                  <a:schemeClr val="bg1"/>
                </a:solidFill>
                <a:effectLst/>
                <a:latin typeface="Arial" charset="0"/>
                <a:ea typeface="+mn-ea"/>
                <a:cs typeface="Arial" charset="0"/>
              </a:rPr>
              <a:t> 2020</a:t>
            </a:r>
            <a:endParaRPr lang="en-GB" sz="2000" b="0" kern="0" dirty="0">
              <a:solidFill>
                <a:schemeClr val="bg1"/>
              </a:solidFill>
              <a:effectLst/>
              <a:latin typeface="Arial"/>
              <a:cs typeface="Arial"/>
            </a:endParaRPr>
          </a:p>
        </p:txBody>
      </p:sp>
    </p:spTree>
    <p:extLst>
      <p:ext uri="{BB962C8B-B14F-4D97-AF65-F5344CB8AC3E}">
        <p14:creationId xmlns:p14="http://schemas.microsoft.com/office/powerpoint/2010/main" val="1421624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666376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6410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80057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32625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6815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33743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711696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691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87757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721300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300024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413196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177740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2104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6146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03118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259376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695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0312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54317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21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31285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9123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2879973"/>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8508985"/>
      </p:ext>
    </p:extLst>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6.xml"/><Relationship Id="rId7" Type="http://schemas.openxmlformats.org/officeDocument/2006/relationships/slide" Target="slide49.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43.xml"/><Relationship Id="rId5" Type="http://schemas.openxmlformats.org/officeDocument/2006/relationships/slide" Target="slide39.xml"/><Relationship Id="rId4" Type="http://schemas.openxmlformats.org/officeDocument/2006/relationships/slide" Target="slide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a:t>DIAPORAMA GI 2020</a:t>
            </a:r>
            <a:br>
              <a:rPr lang="fr-FR" dirty="0"/>
            </a:br>
            <a:r>
              <a:rPr lang="fr-FR" sz="2800" b="0" dirty="0"/>
              <a:t>Abstracts sélectionnés de:</a:t>
            </a:r>
          </a:p>
        </p:txBody>
      </p:sp>
    </p:spTree>
    <p:extLst>
      <p:ext uri="{BB962C8B-B14F-4D97-AF65-F5344CB8AC3E}">
        <p14:creationId xmlns:p14="http://schemas.microsoft.com/office/powerpoint/2010/main" val="197543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LBA6: </a:t>
            </a:r>
            <a:r>
              <a:rPr lang="fr-FR" dirty="0"/>
              <a:t>Nivolumab plus chimiothérapie versus chimiothérapie en traitement de 1</a:t>
            </a:r>
            <a:r>
              <a:rPr lang="fr-FR" baseline="30000" dirty="0"/>
              <a:t>e</a:t>
            </a:r>
            <a:r>
              <a:rPr lang="fr-FR" dirty="0"/>
              <a:t> ligne du cancer avancé de l’estomac/jonction œsogastrique/ adénocarcinome œsophagien: premiers résultats de l’étude </a:t>
            </a:r>
            <a:r>
              <a:rPr lang="fr-FR" dirty="0" smtClean="0"/>
              <a:t>CheckMate </a:t>
            </a:r>
            <a:r>
              <a:rPr lang="fr-FR" dirty="0"/>
              <a:t>649 – Moehler M,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endParaRPr lang="en-GB" b="1" dirty="0"/>
          </a:p>
        </p:txBody>
      </p:sp>
      <p:sp>
        <p:nvSpPr>
          <p:cNvPr id="5" name="Text Placeholder 4"/>
          <p:cNvSpPr>
            <a:spLocks noGrp="1"/>
          </p:cNvSpPr>
          <p:nvPr>
            <p:ph type="body" sz="quarter" idx="11"/>
          </p:nvPr>
        </p:nvSpPr>
        <p:spPr/>
        <p:txBody>
          <a:bodyPr/>
          <a:lstStyle/>
          <a:p>
            <a:r>
              <a:rPr lang="en-GB" dirty="0"/>
              <a:t>Moehler M, et al, Ann Oncol 2020;31(</a:t>
            </a:r>
            <a:r>
              <a:rPr lang="en-GB" dirty="0" err="1"/>
              <a:t>suppl</a:t>
            </a:r>
            <a:r>
              <a:rPr lang="en-GB" dirty="0"/>
              <a:t>):</a:t>
            </a:r>
            <a:r>
              <a:rPr lang="en-GB" dirty="0" err="1"/>
              <a:t>abstr</a:t>
            </a:r>
            <a:r>
              <a:rPr lang="en-GB" dirty="0"/>
              <a:t> LBA6</a:t>
            </a:r>
          </a:p>
        </p:txBody>
      </p:sp>
      <p:graphicFrame>
        <p:nvGraphicFramePr>
          <p:cNvPr id="6" name="Group 88"/>
          <p:cNvGraphicFramePr>
            <a:graphicFrameLocks noGrp="1"/>
          </p:cNvGraphicFramePr>
          <p:nvPr>
            <p:extLst>
              <p:ext uri="{D42A27DB-BD31-4B8C-83A1-F6EECF244321}">
                <p14:modId xmlns:p14="http://schemas.microsoft.com/office/powerpoint/2010/main" val="778940690"/>
              </p:ext>
            </p:extLst>
          </p:nvPr>
        </p:nvGraphicFramePr>
        <p:xfrm>
          <a:off x="294064" y="1676144"/>
          <a:ext cx="8555873" cy="4175760"/>
        </p:xfrm>
        <a:graphic>
          <a:graphicData uri="http://schemas.openxmlformats.org/drawingml/2006/table">
            <a:tbl>
              <a:tblPr firstRow="1" bandRow="1">
                <a:tableStyleId>{5202B0CA-FC54-4496-8BCA-5EF66A818D29}</a:tableStyleId>
              </a:tblPr>
              <a:tblGrid>
                <a:gridCol w="3172201">
                  <a:extLst>
                    <a:ext uri="{9D8B030D-6E8A-4147-A177-3AD203B41FA5}">
                      <a16:colId xmlns:a16="http://schemas.microsoft.com/office/drawing/2014/main" val="20000"/>
                    </a:ext>
                  </a:extLst>
                </a:gridCol>
                <a:gridCol w="1345918">
                  <a:extLst>
                    <a:ext uri="{9D8B030D-6E8A-4147-A177-3AD203B41FA5}">
                      <a16:colId xmlns:a16="http://schemas.microsoft.com/office/drawing/2014/main" val="4171655121"/>
                    </a:ext>
                  </a:extLst>
                </a:gridCol>
                <a:gridCol w="1345918">
                  <a:extLst>
                    <a:ext uri="{9D8B030D-6E8A-4147-A177-3AD203B41FA5}">
                      <a16:colId xmlns:a16="http://schemas.microsoft.com/office/drawing/2014/main" val="3539159302"/>
                    </a:ext>
                  </a:extLst>
                </a:gridCol>
                <a:gridCol w="1345918">
                  <a:extLst>
                    <a:ext uri="{9D8B030D-6E8A-4147-A177-3AD203B41FA5}">
                      <a16:colId xmlns:a16="http://schemas.microsoft.com/office/drawing/2014/main" val="3933958540"/>
                    </a:ext>
                  </a:extLst>
                </a:gridCol>
                <a:gridCol w="1345918">
                  <a:extLst>
                    <a:ext uri="{9D8B030D-6E8A-4147-A177-3AD203B41FA5}">
                      <a16:colId xmlns:a16="http://schemas.microsoft.com/office/drawing/2014/main" val="2610929368"/>
                    </a:ext>
                  </a:extLst>
                </a:gridCol>
              </a:tblGrid>
              <a:tr h="21600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EIs, n (%)</a:t>
                      </a:r>
                      <a:endParaRPr kumimoji="0" lang="fr-FR"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Nivolumab + chimiothérapie</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(n=782)</a:t>
                      </a:r>
                      <a:endParaRPr kumimoji="0" lang="fr-FR" sz="1400" b="1" i="0" u="none" strike="noStrike" cap="none" normalizeH="0" baseline="0" noProof="0">
                        <a:ln>
                          <a:noFill/>
                        </a:ln>
                        <a:solidFill>
                          <a:schemeClr val="tx2"/>
                        </a:solidFill>
                        <a:effectLst/>
                        <a:latin typeface="+mn-lt"/>
                        <a:cs typeface="Arial" charset="0"/>
                      </a:endParaRPr>
                    </a:p>
                  </a:txBody>
                  <a:tcPr marL="45720" marR="45720" anchor="ctr" horzOverflow="overflow"/>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Chimiothérapie</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(n=767)</a:t>
                      </a:r>
                      <a:endParaRPr kumimoji="0" lang="fr-FR"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hMerge="1">
                  <a:txBody>
                    <a:bodyPr/>
                    <a:lstStyle/>
                    <a:p>
                      <a:endParaRPr lang="en-GB" dirty="0"/>
                    </a:p>
                  </a:txBody>
                  <a:tcPr/>
                </a:tc>
                <a:extLst>
                  <a:ext uri="{0D108BD9-81ED-4DB2-BD59-A6C34878D82A}">
                    <a16:rowId xmlns:a16="http://schemas.microsoft.com/office/drawing/2014/main" val="2959296237"/>
                  </a:ext>
                </a:extLst>
              </a:tr>
              <a:tr h="2160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b="1" noProof="0" dirty="0">
                          <a:solidFill>
                            <a:schemeClr val="tx2"/>
                          </a:solidFill>
                        </a:rPr>
                        <a:t>Tous grades</a:t>
                      </a:r>
                    </a:p>
                  </a:txBody>
                  <a:tcPr marL="45720" marR="45720" anchor="ctr" horzOverflow="overflow">
                    <a:solidFill>
                      <a:schemeClr val="bg2"/>
                    </a:solidFill>
                  </a:tcPr>
                </a:tc>
                <a:tc>
                  <a:txBody>
                    <a:bodyPr/>
                    <a:lstStyle/>
                    <a:p>
                      <a:pPr algn="ctr"/>
                      <a:r>
                        <a:rPr lang="fr-FR" sz="1400" b="1" noProof="0">
                          <a:solidFill>
                            <a:schemeClr val="tx2"/>
                          </a:solidFill>
                        </a:rPr>
                        <a:t>Grade 3–4</a:t>
                      </a:r>
                    </a:p>
                  </a:txBody>
                  <a:tcPr marL="45720" marR="45720" anchor="ctr" horzOverflow="overflow">
                    <a:solidFill>
                      <a:schemeClr val="bg2"/>
                    </a:solidFill>
                  </a:tcPr>
                </a:tc>
                <a:tc>
                  <a:txBody>
                    <a:bodyPr/>
                    <a:lstStyle/>
                    <a:p>
                      <a:pPr algn="ctr"/>
                      <a:r>
                        <a:rPr lang="fr-FR" sz="1400" b="1" noProof="0" dirty="0">
                          <a:solidFill>
                            <a:schemeClr val="tx2"/>
                          </a:solidFill>
                        </a:rPr>
                        <a:t>Tous grades</a:t>
                      </a:r>
                    </a:p>
                  </a:txBody>
                  <a:tcPr marL="45720" marR="45720" anchor="ctr" horzOverflow="overflow">
                    <a:solidFill>
                      <a:schemeClr val="bg2"/>
                    </a:solidFill>
                  </a:tcPr>
                </a:tc>
                <a:tc>
                  <a:txBody>
                    <a:bodyPr/>
                    <a:lstStyle/>
                    <a:p>
                      <a:pPr algn="ctr"/>
                      <a:r>
                        <a:rPr lang="fr-FR" sz="1400" b="1" noProof="0">
                          <a:solidFill>
                            <a:schemeClr val="tx2"/>
                          </a:solidFill>
                        </a:rPr>
                        <a:t>Grade 3–4</a:t>
                      </a:r>
                    </a:p>
                  </a:txBody>
                  <a:tcPr marL="45720" marR="45720" anchor="ctr" horzOverflow="overflow">
                    <a:solidFill>
                      <a:schemeClr val="bg2"/>
                    </a:solidFill>
                  </a:tcPr>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Tous EILTs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738 (94)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462 (59)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679 (89)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341 (44)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EIGLTs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172 (22)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131 (17)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93 (12)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77 (10)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EILTs provoquant l’arrêt de traitement</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284 (36)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132 (17)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181 (24)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67 (9)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Décès toxiques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12 (2)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4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extLst>
                  <a:ext uri="{0D108BD9-81ED-4DB2-BD59-A6C34878D82A}">
                    <a16:rowId xmlns:a16="http://schemas.microsoft.com/office/drawing/2014/main" val="10004"/>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EILTs d’intérêt</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Endocriniens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107 (14)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781956106"/>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chemeClr val="tx1"/>
                          </a:solidFill>
                          <a:effectLst/>
                          <a:latin typeface="+mn-lt"/>
                          <a:cs typeface="Arial" charset="0"/>
                        </a:rPr>
                        <a:t>Gastrointestinaux</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chemeClr val="tx1"/>
                          </a:solidFill>
                          <a:effectLst/>
                          <a:latin typeface="+mn-lt"/>
                          <a:ea typeface="+mn-ea"/>
                          <a:cs typeface="Arial" charset="0"/>
                        </a:rPr>
                        <a:t>262 (34)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chemeClr val="tx1"/>
                          </a:solidFill>
                          <a:effectLst/>
                          <a:latin typeface="+mn-lt"/>
                          <a:ea typeface="+mn-ea"/>
                          <a:cs typeface="Arial" charset="0"/>
                        </a:rPr>
                        <a:t>43 (5)</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chemeClr val="tx1"/>
                          </a:solidFill>
                          <a:effectLst/>
                          <a:latin typeface="+mn-lt"/>
                          <a:ea typeface="+mn-ea"/>
                          <a:cs typeface="Arial" charset="0"/>
                        </a:rPr>
                        <a:t>207 (27)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chemeClr val="tx1"/>
                          </a:solidFill>
                          <a:effectLst/>
                          <a:latin typeface="+mn-lt"/>
                          <a:ea typeface="+mn-ea"/>
                          <a:cs typeface="Arial" charset="0"/>
                        </a:rPr>
                        <a:t>25 (3)</a:t>
                      </a:r>
                    </a:p>
                  </a:txBody>
                  <a:tcPr marL="45720" marR="45720" anchor="ctr" horzOverflow="overflow"/>
                </a:tc>
                <a:extLst>
                  <a:ext uri="{0D108BD9-81ED-4DB2-BD59-A6C34878D82A}">
                    <a16:rowId xmlns:a16="http://schemas.microsoft.com/office/drawing/2014/main" val="3005017148"/>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Hépatiques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203 (26)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29 (4)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134 (17)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16 (2)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7"/>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Pulmonaires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40 (5)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14 (2)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33526353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Rénaux</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26 (3)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8 (1)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790853958"/>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chemeClr val="tx1"/>
                          </a:solidFill>
                          <a:effectLst/>
                          <a:latin typeface="+mn-lt"/>
                          <a:cs typeface="Arial" charset="0"/>
                        </a:rPr>
                        <a:t>Cutanés</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214 (27)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26 (3)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105 (14)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6 (&lt;1)</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4124192043"/>
                  </a:ext>
                </a:extLst>
              </a:tr>
            </a:tbl>
          </a:graphicData>
        </a:graphic>
      </p:graphicFrame>
    </p:spTree>
    <p:extLst>
      <p:ext uri="{BB962C8B-B14F-4D97-AF65-F5344CB8AC3E}">
        <p14:creationId xmlns:p14="http://schemas.microsoft.com/office/powerpoint/2010/main" val="63201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LBA6: Nivolumab plus chimiothérapie versus chimiothérapie en traitement de 1</a:t>
            </a:r>
            <a:r>
              <a:rPr lang="fr-FR" baseline="30000" dirty="0"/>
              <a:t>e</a:t>
            </a:r>
            <a:r>
              <a:rPr lang="fr-FR" dirty="0"/>
              <a:t> ligne du cancer avancé de l’estomac/jonction œsogastrique/ adénocarcinome œsophagien: premiers résultats de l’étude </a:t>
            </a:r>
            <a:r>
              <a:rPr lang="fr-FR" dirty="0" smtClean="0"/>
              <a:t>CheckMate </a:t>
            </a:r>
            <a:r>
              <a:rPr lang="fr-FR" dirty="0"/>
              <a:t>649 – Moehler M, et al</a:t>
            </a:r>
          </a:p>
        </p:txBody>
      </p:sp>
      <p:sp>
        <p:nvSpPr>
          <p:cNvPr id="3" name="Content Placeholder 2"/>
          <p:cNvSpPr>
            <a:spLocks noGrp="1"/>
          </p:cNvSpPr>
          <p:nvPr>
            <p:ph idx="1"/>
          </p:nvPr>
        </p:nvSpPr>
        <p:spPr>
          <a:xfrm>
            <a:off x="365124" y="1254035"/>
            <a:ext cx="8238945" cy="4746172"/>
          </a:xfrm>
        </p:spPr>
        <p:txBody>
          <a:bodyPr/>
          <a:lstStyle/>
          <a:p>
            <a:pPr marL="0" indent="0">
              <a:spcBef>
                <a:spcPts val="1200"/>
              </a:spcBef>
              <a:buNone/>
            </a:pPr>
            <a:r>
              <a:rPr lang="fr-FR" b="1" dirty="0"/>
              <a:t>Conclusions</a:t>
            </a:r>
          </a:p>
          <a:p>
            <a:r>
              <a:rPr lang="fr-FR" b="1" dirty="0"/>
              <a:t>Chez ces patients non prétraités avec cancer avancé de l’estomac ou de la JOG ou adénocarcinome œsophagien, l’association nivolumab + chimiothérapie a permis d’obtenir des améliorations de la SG et SSP comparativement à la chimiothérapie seule</a:t>
            </a:r>
          </a:p>
          <a:p>
            <a:r>
              <a:rPr lang="fr-FR" b="1" dirty="0"/>
              <a:t>Il n’y a pas eu de nouveau signal de tolérance</a:t>
            </a:r>
          </a:p>
        </p:txBody>
      </p:sp>
      <p:sp>
        <p:nvSpPr>
          <p:cNvPr id="5" name="Text Placeholder 4"/>
          <p:cNvSpPr>
            <a:spLocks noGrp="1"/>
          </p:cNvSpPr>
          <p:nvPr>
            <p:ph type="body" sz="quarter" idx="11"/>
          </p:nvPr>
        </p:nvSpPr>
        <p:spPr/>
        <p:txBody>
          <a:bodyPr/>
          <a:lstStyle/>
          <a:p>
            <a:r>
              <a:rPr lang="fr-FR" dirty="0" err="1"/>
              <a:t>Moehler</a:t>
            </a:r>
            <a:r>
              <a:rPr lang="fr-FR" dirty="0"/>
              <a:t> M, et al, Ann </a:t>
            </a:r>
            <a:r>
              <a:rPr lang="fr-FR" dirty="0" err="1"/>
              <a:t>Oncol</a:t>
            </a:r>
            <a:r>
              <a:rPr lang="fr-FR" dirty="0"/>
              <a:t> 2020;31(</a:t>
            </a:r>
            <a:r>
              <a:rPr lang="fr-FR" dirty="0" err="1"/>
              <a:t>suppl</a:t>
            </a:r>
            <a:r>
              <a:rPr lang="fr-FR" dirty="0"/>
              <a:t>):</a:t>
            </a:r>
            <a:r>
              <a:rPr lang="fr-FR" dirty="0" err="1"/>
              <a:t>abstr</a:t>
            </a:r>
            <a:r>
              <a:rPr lang="fr-FR" dirty="0"/>
              <a:t> LBA6</a:t>
            </a:r>
          </a:p>
        </p:txBody>
      </p:sp>
    </p:spTree>
    <p:extLst>
      <p:ext uri="{BB962C8B-B14F-4D97-AF65-F5344CB8AC3E}">
        <p14:creationId xmlns:p14="http://schemas.microsoft.com/office/powerpoint/2010/main" val="3293700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125" y="6096000"/>
            <a:ext cx="4618355" cy="487363"/>
          </a:xfrm>
        </p:spPr>
        <p:txBody>
          <a:bodyPr/>
          <a:lstStyle/>
          <a:p>
            <a:r>
              <a:rPr lang="fr-FR" dirty="0" smtClean="0"/>
              <a:t>*S-1 40 mg/m</a:t>
            </a:r>
            <a:r>
              <a:rPr lang="fr-FR" baseline="30000" dirty="0" smtClean="0"/>
              <a:t>2</a:t>
            </a:r>
            <a:r>
              <a:rPr lang="fr-FR" dirty="0" smtClean="0"/>
              <a:t> po 2x/j J1–14 + </a:t>
            </a:r>
            <a:r>
              <a:rPr lang="fr-FR" dirty="0" err="1" smtClean="0"/>
              <a:t>oxaliplatine</a:t>
            </a:r>
            <a:r>
              <a:rPr lang="fr-FR" dirty="0" smtClean="0"/>
              <a:t> 130 mg/m</a:t>
            </a:r>
            <a:r>
              <a:rPr lang="fr-FR" baseline="30000" dirty="0" smtClean="0"/>
              <a:t>2</a:t>
            </a:r>
            <a:r>
              <a:rPr lang="fr-FR" dirty="0" smtClean="0"/>
              <a:t> iv /3S; </a:t>
            </a:r>
            <a:r>
              <a:rPr lang="fr-FR" baseline="30000" dirty="0" smtClean="0"/>
              <a:t>†</a:t>
            </a:r>
            <a:r>
              <a:rPr lang="fr-FR" dirty="0" smtClean="0"/>
              <a:t>capécitabine 1000 mg/m</a:t>
            </a:r>
            <a:r>
              <a:rPr lang="fr-FR" baseline="30000" dirty="0" smtClean="0"/>
              <a:t>2</a:t>
            </a:r>
            <a:r>
              <a:rPr lang="fr-FR" dirty="0" smtClean="0"/>
              <a:t> po 2x/j J1–14 + </a:t>
            </a:r>
            <a:r>
              <a:rPr lang="fr-FR" dirty="0" err="1" smtClean="0"/>
              <a:t>oxaliplatine</a:t>
            </a:r>
            <a:r>
              <a:rPr lang="fr-FR" dirty="0" smtClean="0"/>
              <a:t> 130 mg/m</a:t>
            </a:r>
            <a:r>
              <a:rPr lang="fr-FR" baseline="30000" dirty="0" smtClean="0"/>
              <a:t>2</a:t>
            </a:r>
            <a:r>
              <a:rPr lang="fr-FR" dirty="0" smtClean="0"/>
              <a:t> iv /3S. Analyse intermédiaire de SSP date de clôture 31 octobre 2018 et analyse finale de SG date de clôture 31 janvier 2020</a:t>
            </a:r>
            <a:endParaRPr lang="fr-FR" dirty="0"/>
          </a:p>
        </p:txBody>
      </p:sp>
      <p:sp>
        <p:nvSpPr>
          <p:cNvPr id="27" name="Title 1"/>
          <p:cNvSpPr>
            <a:spLocks noGrp="1"/>
          </p:cNvSpPr>
          <p:nvPr>
            <p:ph type="title"/>
          </p:nvPr>
        </p:nvSpPr>
        <p:spPr>
          <a:xfrm>
            <a:off x="365124" y="179614"/>
            <a:ext cx="8238945" cy="807720"/>
          </a:xfrm>
        </p:spPr>
        <p:txBody>
          <a:bodyPr/>
          <a:lstStyle/>
          <a:p>
            <a:r>
              <a:rPr lang="fr-FR" dirty="0"/>
              <a:t>LBA7: Nivolumab plus chimiothérapie versus chimiothérapie seule chez les patients non prétraités avec cancer de l’estomac ou jonction œsogastrique avancé ou en rechute: étude ATTRACTION-4 (ONO-4538-37) – </a:t>
            </a:r>
            <a:r>
              <a:rPr lang="fr-FR" dirty="0" err="1"/>
              <a:t>Boku</a:t>
            </a:r>
            <a:r>
              <a:rPr lang="fr-FR" dirty="0"/>
              <a:t> N, et al</a:t>
            </a:r>
          </a:p>
        </p:txBody>
      </p:sp>
      <p:sp>
        <p:nvSpPr>
          <p:cNvPr id="28" name="Content Placeholder 2"/>
          <p:cNvSpPr>
            <a:spLocks noGrp="1"/>
          </p:cNvSpPr>
          <p:nvPr>
            <p:ph idx="1"/>
          </p:nvPr>
        </p:nvSpPr>
        <p:spPr>
          <a:xfrm>
            <a:off x="365124" y="1254035"/>
            <a:ext cx="8413751" cy="4746172"/>
          </a:xfrm>
        </p:spPr>
        <p:txBody>
          <a:bodyPr/>
          <a:lstStyle/>
          <a:p>
            <a:pPr marL="0" indent="0">
              <a:buNone/>
            </a:pPr>
            <a:r>
              <a:rPr lang="fr-FR" b="1" dirty="0"/>
              <a:t>Objectifs</a:t>
            </a:r>
          </a:p>
          <a:p>
            <a:r>
              <a:rPr lang="fr-FR" dirty="0"/>
              <a:t>Evaluer l'efficacité et la tolérance du nivolumab chez des patients avec cancer de l’estomac ou JOG</a:t>
            </a:r>
          </a:p>
        </p:txBody>
      </p:sp>
      <p:sp>
        <p:nvSpPr>
          <p:cNvPr id="29" name="Text Placeholder 4"/>
          <p:cNvSpPr>
            <a:spLocks noGrp="1"/>
          </p:cNvSpPr>
          <p:nvPr>
            <p:ph type="body" sz="quarter" idx="11"/>
          </p:nvPr>
        </p:nvSpPr>
        <p:spPr>
          <a:xfrm>
            <a:off x="4648200" y="6096000"/>
            <a:ext cx="4130675" cy="487363"/>
          </a:xfrm>
        </p:spPr>
        <p:txBody>
          <a:bodyPr/>
          <a:lstStyle/>
          <a:p>
            <a:r>
              <a:rPr lang="fr-FR" dirty="0" err="1"/>
              <a:t>Boku</a:t>
            </a:r>
            <a:r>
              <a:rPr lang="fr-FR" dirty="0"/>
              <a:t> N, et al, Ann </a:t>
            </a:r>
            <a:r>
              <a:rPr lang="fr-FR" dirty="0" err="1"/>
              <a:t>Oncol</a:t>
            </a:r>
            <a:r>
              <a:rPr lang="fr-FR" dirty="0"/>
              <a:t> 2020;31(</a:t>
            </a:r>
            <a:r>
              <a:rPr lang="fr-FR" dirty="0" err="1"/>
              <a:t>suppl</a:t>
            </a:r>
            <a:r>
              <a:rPr lang="fr-FR" dirty="0"/>
              <a:t>):</a:t>
            </a:r>
            <a:r>
              <a:rPr lang="fr-FR" dirty="0" err="1"/>
              <a:t>abstr</a:t>
            </a:r>
            <a:r>
              <a:rPr lang="fr-FR" dirty="0"/>
              <a:t> LBA7</a:t>
            </a:r>
          </a:p>
        </p:txBody>
      </p:sp>
      <p:sp>
        <p:nvSpPr>
          <p:cNvPr id="30" name="Rectangle 9"/>
          <p:cNvSpPr txBox="1">
            <a:spLocks noChangeArrowheads="1"/>
          </p:cNvSpPr>
          <p:nvPr/>
        </p:nvSpPr>
        <p:spPr bwMode="auto">
          <a:xfrm>
            <a:off x="365124" y="4969661"/>
            <a:ext cx="4130676" cy="97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CO-CRITÈRE PRINCIPAUX</a:t>
            </a:r>
          </a:p>
          <a:p>
            <a:r>
              <a:rPr lang="fr-FR" kern="0" dirty="0" smtClean="0"/>
              <a:t>SSP </a:t>
            </a:r>
            <a:r>
              <a:rPr lang="fr-FR" kern="0" dirty="0"/>
              <a:t>(évaluation centralisée), SG</a:t>
            </a:r>
          </a:p>
        </p:txBody>
      </p:sp>
      <p:sp>
        <p:nvSpPr>
          <p:cNvPr id="31" name="Content Placeholder 26"/>
          <p:cNvSpPr txBox="1">
            <a:spLocks/>
          </p:cNvSpPr>
          <p:nvPr/>
        </p:nvSpPr>
        <p:spPr>
          <a:xfrm>
            <a:off x="4648200" y="4969661"/>
            <a:ext cx="4495800" cy="11681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SSP </a:t>
            </a:r>
            <a:r>
              <a:rPr lang="fr-FR" kern="0" dirty="0"/>
              <a:t>(évaluée par l’investigateur), TRO, durée de réponse, TCM, délai de réponse, meilleure réponse, tolérance </a:t>
            </a:r>
          </a:p>
        </p:txBody>
      </p:sp>
      <p:sp>
        <p:nvSpPr>
          <p:cNvPr id="32" name="Oval 14"/>
          <p:cNvSpPr>
            <a:spLocks noChangeArrowheads="1"/>
          </p:cNvSpPr>
          <p:nvPr/>
        </p:nvSpPr>
        <p:spPr bwMode="auto">
          <a:xfrm>
            <a:off x="3798167" y="313615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33" name="AutoShape 15"/>
          <p:cNvCxnSpPr>
            <a:cxnSpLocks noChangeShapeType="1"/>
            <a:stCxn id="32" idx="0"/>
            <a:endCxn id="38" idx="1"/>
          </p:cNvCxnSpPr>
          <p:nvPr/>
        </p:nvCxnSpPr>
        <p:spPr bwMode="auto">
          <a:xfrm rot="5400000" flipH="1" flipV="1">
            <a:off x="3887219" y="2609576"/>
            <a:ext cx="729320" cy="323829"/>
          </a:xfrm>
          <a:prstGeom prst="bentConnector2">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7733484" y="2063837"/>
            <a:ext cx="1287165" cy="68598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sz="1600" b="1" dirty="0">
                <a:solidFill>
                  <a:srgbClr val="FFFFFF"/>
                </a:solidFill>
                <a:ea typeface="SimSun" pitchFamily="2" charset="-122"/>
              </a:rPr>
              <a:t>Prog/</a:t>
            </a:r>
            <a:br>
              <a:rPr lang="fr-FR" altLang="zh-CN" sz="1600" b="1" dirty="0">
                <a:solidFill>
                  <a:srgbClr val="FFFFFF"/>
                </a:solidFill>
                <a:ea typeface="SimSun" pitchFamily="2" charset="-122"/>
              </a:rPr>
            </a:br>
            <a:r>
              <a:rPr lang="fr-FR" altLang="zh-CN" sz="1600" b="1" dirty="0">
                <a:solidFill>
                  <a:srgbClr val="FFFFFF"/>
                </a:solidFill>
                <a:ea typeface="SimSun" pitchFamily="2" charset="-122"/>
              </a:rPr>
              <a:t>toxicité/ arrêt étude</a:t>
            </a:r>
          </a:p>
        </p:txBody>
      </p:sp>
      <p:sp>
        <p:nvSpPr>
          <p:cNvPr id="35" name="Content Placeholder 26"/>
          <p:cNvSpPr txBox="1">
            <a:spLocks/>
          </p:cNvSpPr>
          <p:nvPr/>
        </p:nvSpPr>
        <p:spPr bwMode="auto">
          <a:xfrm>
            <a:off x="4561496" y="2989501"/>
            <a:ext cx="391356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noProof="0" dirty="0">
                <a:ln>
                  <a:noFill/>
                </a:ln>
                <a:solidFill>
                  <a:srgbClr val="4D4D4D"/>
                </a:solidFill>
                <a:effectLst/>
                <a:uLnTx/>
                <a:uFillTx/>
                <a:latin typeface="Arial"/>
              </a:rPr>
              <a:t>Pays, </a:t>
            </a:r>
            <a:r>
              <a:rPr lang="fr-FR" sz="1400" dirty="0">
                <a:solidFill>
                  <a:srgbClr val="4D4D4D"/>
                </a:solidFill>
                <a:latin typeface="Arial"/>
              </a:rPr>
              <a:t>ECOG PS, expression de PD-L1, statut de la maladie</a:t>
            </a:r>
            <a:endParaRPr kumimoji="0" lang="fr-FR" sz="1400" b="0" i="0" u="none" strike="noStrike" kern="1200" cap="none" spc="0" normalizeH="0" baseline="0" noProof="0" dirty="0">
              <a:ln>
                <a:noFill/>
              </a:ln>
              <a:solidFill>
                <a:srgbClr val="4D4D4D"/>
              </a:solidFill>
              <a:effectLst/>
              <a:uLnTx/>
              <a:uFillTx/>
              <a:latin typeface="Arial"/>
            </a:endParaRPr>
          </a:p>
        </p:txBody>
      </p:sp>
      <p:cxnSp>
        <p:nvCxnSpPr>
          <p:cNvPr id="36" name="AutoShape 19"/>
          <p:cNvCxnSpPr>
            <a:cxnSpLocks noChangeShapeType="1"/>
            <a:stCxn id="39" idx="3"/>
            <a:endCxn id="32" idx="2"/>
          </p:cNvCxnSpPr>
          <p:nvPr/>
        </p:nvCxnSpPr>
        <p:spPr bwMode="auto">
          <a:xfrm>
            <a:off x="3684814" y="3428250"/>
            <a:ext cx="113353" cy="0"/>
          </a:xfrm>
          <a:prstGeom prst="straightConnector1">
            <a:avLst/>
          </a:prstGeom>
          <a:noFill/>
          <a:ln w="57150">
            <a:solidFill>
              <a:schemeClr val="bg2">
                <a:lumMod val="60000"/>
                <a:lumOff val="40000"/>
              </a:schemeClr>
            </a:solidFill>
            <a:round/>
            <a:headEnd type="none" w="med" len="med"/>
            <a:tailEnd type="none" w="med" len="med"/>
          </a:ln>
        </p:spPr>
      </p:cxnSp>
      <p:cxnSp>
        <p:nvCxnSpPr>
          <p:cNvPr id="37" name="AutoShape 21"/>
          <p:cNvCxnSpPr>
            <a:cxnSpLocks noChangeShapeType="1"/>
            <a:stCxn id="38" idx="3"/>
            <a:endCxn id="34" idx="1"/>
          </p:cNvCxnSpPr>
          <p:nvPr/>
        </p:nvCxnSpPr>
        <p:spPr bwMode="auto">
          <a:xfrm flipV="1">
            <a:off x="7493526" y="2406829"/>
            <a:ext cx="239958" cy="1"/>
          </a:xfrm>
          <a:prstGeom prst="straightConnector1">
            <a:avLst/>
          </a:prstGeom>
          <a:noFill/>
          <a:ln w="57150">
            <a:solidFill>
              <a:schemeClr val="bg2">
                <a:lumMod val="60000"/>
                <a:lumOff val="40000"/>
              </a:schemeClr>
            </a:solidFill>
            <a:round/>
            <a:headEnd/>
            <a:tailEnd type="triangle" w="med" len="med"/>
          </a:ln>
        </p:spPr>
      </p:cxnSp>
      <p:sp>
        <p:nvSpPr>
          <p:cNvPr id="38" name="AutoShape 8"/>
          <p:cNvSpPr>
            <a:spLocks noChangeArrowheads="1"/>
          </p:cNvSpPr>
          <p:nvPr/>
        </p:nvSpPr>
        <p:spPr bwMode="auto">
          <a:xfrm>
            <a:off x="4413794" y="1961768"/>
            <a:ext cx="3079732" cy="89012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ea typeface="SimSun" pitchFamily="2" charset="-122"/>
              </a:rPr>
              <a:t>Nivolumab 360 mg iv /3S</a:t>
            </a:r>
            <a:r>
              <a:rPr kumimoji="0" lang="fr-FR" altLang="zh-CN" sz="1800" b="0" i="0" u="none" strike="noStrike" kern="1200" cap="none" spc="0" normalizeH="0" noProof="0" dirty="0">
                <a:ln>
                  <a:noFill/>
                </a:ln>
                <a:solidFill>
                  <a:srgbClr val="FFFFFF"/>
                </a:solidFill>
                <a:effectLst/>
                <a:uLnTx/>
                <a:uFillTx/>
                <a:ea typeface="SimSun" pitchFamily="2" charset="-122"/>
              </a:rPr>
              <a:t> + SOX* ou CAPOX</a:t>
            </a:r>
            <a:r>
              <a:rPr kumimoji="0" lang="fr-FR" altLang="zh-CN" sz="1800" b="0" i="0" u="none" strike="noStrike" kern="1200" cap="none" spc="0" normalizeH="0" baseline="3000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endParaRPr kumimoji="0" lang="fr-FR" altLang="zh-CN" sz="1800" b="0" i="0" u="none" strike="noStrike" kern="1200" cap="none" spc="0" normalizeH="0" baseline="30000" noProof="0" dirty="0">
              <a:ln>
                <a:noFill/>
              </a:ln>
              <a:solidFill>
                <a:srgbClr val="FFFFFF"/>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ea typeface="SimSun" pitchFamily="2" charset="-122"/>
              </a:rPr>
              <a:t>(n=362)</a:t>
            </a:r>
          </a:p>
        </p:txBody>
      </p:sp>
      <p:sp>
        <p:nvSpPr>
          <p:cNvPr id="39" name="AutoShape 9"/>
          <p:cNvSpPr>
            <a:spLocks noChangeArrowheads="1"/>
          </p:cNvSpPr>
          <p:nvPr/>
        </p:nvSpPr>
        <p:spPr bwMode="auto">
          <a:xfrm>
            <a:off x="365124" y="2373859"/>
            <a:ext cx="3319690"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Critères d'inclusion</a:t>
            </a:r>
          </a:p>
          <a:p>
            <a:pPr marL="228600" indent="-228600" defTabSz="892175" eaLnBrk="0" hangingPunct="0">
              <a:spcAft>
                <a:spcPct val="30000"/>
              </a:spcAft>
              <a:buFont typeface="Arial" pitchFamily="34" charset="0"/>
              <a:buChar char="•"/>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Cancer estomac ou JOG non résécable avancé ou en rechute </a:t>
            </a:r>
            <a:r>
              <a:rPr kumimoji="0" lang="fr-FR" altLang="zh-CN" sz="1600" b="0" i="0" u="none" strike="noStrike" kern="1200" cap="none" spc="0" normalizeH="0" noProof="0" dirty="0">
                <a:ln>
                  <a:noFill/>
                </a:ln>
                <a:solidFill>
                  <a:srgbClr val="FFFFFF"/>
                </a:solidFill>
                <a:effectLst/>
                <a:uLnTx/>
                <a:uFillTx/>
                <a:ea typeface="SimSun" pitchFamily="2" charset="-122"/>
              </a:rPr>
              <a:t>HER2- </a:t>
            </a:r>
          </a:p>
          <a:p>
            <a:pPr marL="228600" indent="-228600" defTabSz="892175" eaLnBrk="0" hangingPunct="0">
              <a:spcAft>
                <a:spcPct val="30000"/>
              </a:spcAft>
              <a:buFont typeface="Arial" pitchFamily="34" charset="0"/>
              <a:buChar char="•"/>
              <a:defRPr/>
            </a:pPr>
            <a:r>
              <a:rPr lang="fr-FR" altLang="zh-CN" sz="1600" dirty="0">
                <a:solidFill>
                  <a:srgbClr val="FFFFFF"/>
                </a:solidFill>
                <a:ea typeface="SimSun" pitchFamily="2" charset="-122"/>
              </a:rPr>
              <a:t>Naïf de chimiothérapie </a:t>
            </a:r>
          </a:p>
          <a:p>
            <a:pPr marL="228600" indent="-228600" defTabSz="892175" eaLnBrk="0" hangingPunct="0">
              <a:spcAft>
                <a:spcPct val="30000"/>
              </a:spcAft>
              <a:buFont typeface="Arial" pitchFamily="34" charset="0"/>
              <a:buChar char="•"/>
              <a:defRPr/>
            </a:pPr>
            <a:r>
              <a:rPr lang="fr-FR" altLang="zh-CN" sz="1600" dirty="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(n=724)</a:t>
            </a:r>
          </a:p>
        </p:txBody>
      </p:sp>
      <p:cxnSp>
        <p:nvCxnSpPr>
          <p:cNvPr id="40" name="AutoShape 16"/>
          <p:cNvCxnSpPr>
            <a:cxnSpLocks noChangeShapeType="1"/>
            <a:stCxn id="32" idx="4"/>
            <a:endCxn id="43" idx="1"/>
          </p:cNvCxnSpPr>
          <p:nvPr/>
        </p:nvCxnSpPr>
        <p:spPr bwMode="auto">
          <a:xfrm rot="16200000" flipH="1">
            <a:off x="3897651" y="3912663"/>
            <a:ext cx="708457" cy="323829"/>
          </a:xfrm>
          <a:prstGeom prst="bentConnector2">
            <a:avLst/>
          </a:prstGeom>
          <a:noFill/>
          <a:ln w="57150">
            <a:solidFill>
              <a:schemeClr val="bg2">
                <a:lumMod val="60000"/>
                <a:lumOff val="40000"/>
              </a:schemeClr>
            </a:solidFill>
            <a:round/>
            <a:headEnd/>
            <a:tailEnd type="triangle" w="med" len="med"/>
          </a:ln>
        </p:spPr>
      </p:cxnSp>
      <p:sp>
        <p:nvSpPr>
          <p:cNvPr id="41" name="AutoShape 12"/>
          <p:cNvSpPr>
            <a:spLocks noChangeArrowheads="1"/>
          </p:cNvSpPr>
          <p:nvPr/>
        </p:nvSpPr>
        <p:spPr bwMode="auto">
          <a:xfrm>
            <a:off x="7733484" y="4085815"/>
            <a:ext cx="1287165" cy="685985"/>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lang="fr-FR" altLang="zh-CN" sz="1600" b="1" dirty="0">
                <a:solidFill>
                  <a:srgbClr val="FFFFFF"/>
                </a:solidFill>
                <a:ea typeface="SimSun" pitchFamily="2" charset="-122"/>
              </a:rPr>
              <a:t>Prog/</a:t>
            </a:r>
            <a:br>
              <a:rPr lang="fr-FR" altLang="zh-CN" sz="1600" b="1" dirty="0">
                <a:solidFill>
                  <a:srgbClr val="FFFFFF"/>
                </a:solidFill>
                <a:ea typeface="SimSun" pitchFamily="2" charset="-122"/>
              </a:rPr>
            </a:br>
            <a:r>
              <a:rPr lang="fr-FR" altLang="zh-CN" sz="1600" b="1" dirty="0">
                <a:solidFill>
                  <a:srgbClr val="FFFFFF"/>
                </a:solidFill>
                <a:ea typeface="SimSun" pitchFamily="2" charset="-122"/>
              </a:rPr>
              <a:t>toxicité/ arrêt étude</a:t>
            </a:r>
          </a:p>
        </p:txBody>
      </p:sp>
      <p:cxnSp>
        <p:nvCxnSpPr>
          <p:cNvPr id="42" name="AutoShape 20"/>
          <p:cNvCxnSpPr>
            <a:cxnSpLocks noChangeShapeType="1"/>
            <a:stCxn id="43" idx="3"/>
            <a:endCxn id="41" idx="1"/>
          </p:cNvCxnSpPr>
          <p:nvPr/>
        </p:nvCxnSpPr>
        <p:spPr bwMode="auto">
          <a:xfrm>
            <a:off x="7491709" y="4428807"/>
            <a:ext cx="241775" cy="1"/>
          </a:xfrm>
          <a:prstGeom prst="straightConnector1">
            <a:avLst/>
          </a:prstGeom>
          <a:noFill/>
          <a:ln w="57150">
            <a:solidFill>
              <a:schemeClr val="bg2">
                <a:lumMod val="60000"/>
                <a:lumOff val="40000"/>
              </a:schemeClr>
            </a:solidFill>
            <a:prstDash val="sysDot"/>
            <a:round/>
            <a:headEnd/>
            <a:tailEnd type="triangle" w="med" len="med"/>
          </a:ln>
        </p:spPr>
      </p:cxnSp>
      <p:sp>
        <p:nvSpPr>
          <p:cNvPr id="43" name="AutoShape 12"/>
          <p:cNvSpPr>
            <a:spLocks noChangeArrowheads="1"/>
          </p:cNvSpPr>
          <p:nvPr/>
        </p:nvSpPr>
        <p:spPr bwMode="auto">
          <a:xfrm>
            <a:off x="4413794" y="3983746"/>
            <a:ext cx="3077915" cy="89012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ea typeface="SimSun" pitchFamily="2" charset="-122"/>
              </a:rPr>
              <a:t>Placebo + </a:t>
            </a:r>
            <a:br>
              <a:rPr kumimoji="0" lang="fr-FR" altLang="zh-CN" sz="1800" b="0" i="0" u="none" strike="noStrike" kern="1200" cap="none" spc="0" normalizeH="0" baseline="0" noProof="0" dirty="0">
                <a:ln>
                  <a:noFill/>
                </a:ln>
                <a:solidFill>
                  <a:srgbClr val="4D4D4D"/>
                </a:solidFill>
                <a:effectLst/>
                <a:uLnTx/>
                <a:uFillTx/>
                <a:ea typeface="SimSun" pitchFamily="2" charset="-122"/>
              </a:rPr>
            </a:br>
            <a:r>
              <a:rPr kumimoji="0" lang="fr-FR" altLang="zh-CN" sz="1800" b="0" i="0" u="none" strike="noStrike" kern="1200" cap="none" spc="0" normalizeH="0" baseline="0" noProof="0" dirty="0">
                <a:ln>
                  <a:noFill/>
                </a:ln>
                <a:solidFill>
                  <a:srgbClr val="4D4D4D"/>
                </a:solidFill>
                <a:effectLst/>
                <a:uLnTx/>
                <a:uFillTx/>
                <a:ea typeface="SimSun" pitchFamily="2" charset="-122"/>
              </a:rPr>
              <a:t>SOX</a:t>
            </a:r>
            <a:r>
              <a:rPr lang="fr-FR" altLang="zh-CN" dirty="0">
                <a:solidFill>
                  <a:srgbClr val="4D4D4D"/>
                </a:solidFill>
                <a:ea typeface="SimSun" pitchFamily="2" charset="-122"/>
              </a:rPr>
              <a:t>*</a:t>
            </a:r>
            <a:r>
              <a:rPr kumimoji="0" lang="fr-FR" altLang="zh-CN" sz="1800" b="0" i="0" u="none" strike="noStrike" kern="1200" cap="none" spc="0" normalizeH="0" noProof="0" dirty="0">
                <a:ln>
                  <a:noFill/>
                </a:ln>
                <a:solidFill>
                  <a:srgbClr val="4D4D4D"/>
                </a:solidFill>
                <a:effectLst/>
                <a:uLnTx/>
                <a:uFillTx/>
                <a:ea typeface="SimSun" pitchFamily="2" charset="-122"/>
              </a:rPr>
              <a:t> ou CAPOX</a:t>
            </a:r>
            <a:r>
              <a:rPr kumimoji="0" lang="fr-FR" altLang="zh-CN" sz="1800" b="0" i="0" u="none" strike="noStrike" kern="1200" cap="none" spc="0" normalizeH="0" baseline="30000" noProof="0" dirty="0">
                <a:ln>
                  <a:noFill/>
                </a:ln>
                <a:solidFill>
                  <a:srgbClr val="4D4D4D"/>
                </a:solidFill>
                <a:effectLst/>
                <a:uLnTx/>
                <a:uFillTx/>
                <a:latin typeface="Arial" panose="020B0604020202020204" pitchFamily="34" charset="0"/>
                <a:ea typeface="SimSun" pitchFamily="2" charset="-122"/>
                <a:cs typeface="Arial" panose="020B0604020202020204" pitchFamily="34" charset="0"/>
              </a:rPr>
              <a:t>†</a:t>
            </a:r>
            <a:endParaRPr kumimoji="0" lang="fr-FR" altLang="zh-CN" sz="1800" b="0" i="0" u="none" strike="noStrike" kern="1200" cap="none" spc="0" normalizeH="0" baseline="30000" noProof="0" dirty="0">
              <a:ln>
                <a:noFill/>
              </a:ln>
              <a:solidFill>
                <a:srgbClr val="4D4D4D"/>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ea typeface="SimSun" pitchFamily="2" charset="-122"/>
              </a:rPr>
              <a:t>(n=362)</a:t>
            </a:r>
          </a:p>
        </p:txBody>
      </p:sp>
    </p:spTree>
    <p:extLst>
      <p:ext uri="{BB962C8B-B14F-4D97-AF65-F5344CB8AC3E}">
        <p14:creationId xmlns:p14="http://schemas.microsoft.com/office/powerpoint/2010/main" val="3344679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LBA7: Nivolumab plus chimiothérapie versus chimiothérapie seule chez les patients non prétraités avec cancer de l’estomac ou jonction œsogastrique avancé ou en rechute: étude ATTRACTION-4 (ONO-4538-37) – </a:t>
            </a:r>
            <a:r>
              <a:rPr lang="fr-FR" dirty="0" err="1"/>
              <a:t>Boku</a:t>
            </a:r>
            <a:r>
              <a:rPr lang="fr-FR" dirty="0"/>
              <a:t> N,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Boku</a:t>
            </a:r>
            <a:r>
              <a:rPr lang="fr-FR" dirty="0"/>
              <a:t> N, et al, Ann </a:t>
            </a:r>
            <a:r>
              <a:rPr lang="fr-FR" dirty="0" err="1"/>
              <a:t>Oncol</a:t>
            </a:r>
            <a:r>
              <a:rPr lang="fr-FR" dirty="0"/>
              <a:t> 2020;31(</a:t>
            </a:r>
            <a:r>
              <a:rPr lang="fr-FR" dirty="0" err="1"/>
              <a:t>suppl</a:t>
            </a:r>
            <a:r>
              <a:rPr lang="fr-FR" dirty="0"/>
              <a:t>):</a:t>
            </a:r>
            <a:r>
              <a:rPr lang="fr-FR" dirty="0" err="1"/>
              <a:t>abstr</a:t>
            </a:r>
            <a:r>
              <a:rPr lang="fr-FR" dirty="0"/>
              <a:t> LBA7</a:t>
            </a:r>
          </a:p>
        </p:txBody>
      </p:sp>
      <p:graphicFrame>
        <p:nvGraphicFramePr>
          <p:cNvPr id="7"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1028425429"/>
              </p:ext>
            </p:extLst>
          </p:nvPr>
        </p:nvGraphicFramePr>
        <p:xfrm>
          <a:off x="3291840" y="2034947"/>
          <a:ext cx="5670931" cy="844204"/>
        </p:xfrm>
        <a:graphic>
          <a:graphicData uri="http://schemas.openxmlformats.org/drawingml/2006/table">
            <a:tbl>
              <a:tblPr firstRow="1" bandRow="1">
                <a:tableStyleId>{69012ECD-51FC-41F1-AA8D-1B2483CD663E}</a:tableStyleId>
              </a:tblPr>
              <a:tblGrid>
                <a:gridCol w="2400915">
                  <a:extLst>
                    <a:ext uri="{9D8B030D-6E8A-4147-A177-3AD203B41FA5}">
                      <a16:colId xmlns:a16="http://schemas.microsoft.com/office/drawing/2014/main" val="4092595445"/>
                    </a:ext>
                  </a:extLst>
                </a:gridCol>
                <a:gridCol w="1600817">
                  <a:extLst>
                    <a:ext uri="{9D8B030D-6E8A-4147-A177-3AD203B41FA5}">
                      <a16:colId xmlns:a16="http://schemas.microsoft.com/office/drawing/2014/main" val="20002"/>
                    </a:ext>
                  </a:extLst>
                </a:gridCol>
                <a:gridCol w="1669199">
                  <a:extLst>
                    <a:ext uri="{9D8B030D-6E8A-4147-A177-3AD203B41FA5}">
                      <a16:colId xmlns:a16="http://schemas.microsoft.com/office/drawing/2014/main" val="4037105716"/>
                    </a:ext>
                  </a:extLst>
                </a:gridCol>
              </a:tblGrid>
              <a:tr h="2216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B60D27"/>
                          </a:solidFill>
                          <a:effectLst/>
                          <a:latin typeface="Arial" charset="0"/>
                          <a:cs typeface="Arial" charset="0"/>
                        </a:rPr>
                        <a:t>NIVO + chimio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B2C0D8"/>
                          </a:solidFill>
                          <a:effectLst/>
                          <a:latin typeface="Arial" charset="0"/>
                          <a:cs typeface="Arial" charset="0"/>
                        </a:rPr>
                        <a:t>Placebo + chimio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94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dirty="0">
                          <a:ln>
                            <a:noFill/>
                          </a:ln>
                          <a:solidFill>
                            <a:srgbClr val="4D4D4D"/>
                          </a:solidFill>
                          <a:effectLst/>
                        </a:rPr>
                        <a:t>SSP intermédiaire, mois (IC95%)</a:t>
                      </a:r>
                      <a:endParaRPr kumimoji="0" lang="fr-FR" sz="1200" b="1" i="0" u="none" strike="noStrike" cap="none" normalizeH="0" baseline="0" noProof="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60D27"/>
                          </a:solidFill>
                          <a:effectLst/>
                          <a:latin typeface="Arial" charset="0"/>
                          <a:cs typeface="Arial" charset="0"/>
                        </a:rPr>
                        <a:t>10,45 (8,44 - 14,75)</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2C0D8"/>
                          </a:solidFill>
                          <a:effectLst/>
                          <a:latin typeface="Arial" charset="0"/>
                          <a:cs typeface="Arial" charset="0"/>
                        </a:rPr>
                        <a:t>8,34 (6,97 - 9,40)</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HR (98,51%CI); p</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0,68 (0,51 - 0,90); 0,0007</a:t>
                      </a:r>
                      <a:endParaRPr kumimoji="0" lang="fr-FR" sz="1200" b="0" i="0" u="none" strike="noStrike" cap="none" normalizeH="0" baseline="0" noProof="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13" name="TextBox 12"/>
          <p:cNvSpPr txBox="1"/>
          <p:nvPr/>
        </p:nvSpPr>
        <p:spPr>
          <a:xfrm>
            <a:off x="3283026" y="1528372"/>
            <a:ext cx="2577950" cy="338554"/>
          </a:xfrm>
          <a:prstGeom prst="rect">
            <a:avLst/>
          </a:prstGeom>
          <a:noFill/>
        </p:spPr>
        <p:txBody>
          <a:bodyPr wrap="none" rtlCol="0">
            <a:spAutoFit/>
          </a:bodyPr>
          <a:lstStyle/>
          <a:p>
            <a:pPr algn="ctr"/>
            <a:r>
              <a:rPr lang="fr-FR" sz="1600" b="1" dirty="0"/>
              <a:t>Survie sans progression</a:t>
            </a:r>
          </a:p>
        </p:txBody>
      </p:sp>
      <p:grpSp>
        <p:nvGrpSpPr>
          <p:cNvPr id="166" name="Group 165">
            <a:extLst>
              <a:ext uri="{FF2B5EF4-FFF2-40B4-BE49-F238E27FC236}">
                <a16:creationId xmlns:a16="http://schemas.microsoft.com/office/drawing/2014/main" id="{DA2C582B-F586-4E2E-92A3-5AF43DC6B9C4}"/>
              </a:ext>
            </a:extLst>
          </p:cNvPr>
          <p:cNvGrpSpPr/>
          <p:nvPr/>
        </p:nvGrpSpPr>
        <p:grpSpPr>
          <a:xfrm>
            <a:off x="23350" y="2522708"/>
            <a:ext cx="7926002" cy="3785551"/>
            <a:chOff x="23350" y="2522708"/>
            <a:chExt cx="7926002" cy="3785551"/>
          </a:xfrm>
        </p:grpSpPr>
        <p:sp>
          <p:nvSpPr>
            <p:cNvPr id="14" name="TextBox 13">
              <a:extLst>
                <a:ext uri="{FF2B5EF4-FFF2-40B4-BE49-F238E27FC236}">
                  <a16:creationId xmlns:a16="http://schemas.microsoft.com/office/drawing/2014/main" id="{F67DDC99-2623-4683-98F4-DAFE702A1BCD}"/>
                </a:ext>
              </a:extLst>
            </p:cNvPr>
            <p:cNvSpPr txBox="1"/>
            <p:nvPr/>
          </p:nvSpPr>
          <p:spPr>
            <a:xfrm>
              <a:off x="260595" y="5687216"/>
              <a:ext cx="1537600" cy="338554"/>
            </a:xfrm>
            <a:prstGeom prst="rect">
              <a:avLst/>
            </a:prstGeom>
            <a:noFill/>
          </p:spPr>
          <p:txBody>
            <a:bodyPr wrap="none" rtlCol="0">
              <a:spAutoFit/>
            </a:bodyPr>
            <a:lstStyle/>
            <a:p>
              <a:pPr algn="r"/>
              <a:r>
                <a:rPr lang="fr-FR" sz="1600" dirty="0">
                  <a:solidFill>
                    <a:srgbClr val="B60D27"/>
                  </a:solidFill>
                </a:rPr>
                <a:t>NIVO + chimio</a:t>
              </a:r>
            </a:p>
          </p:txBody>
        </p:sp>
        <p:sp>
          <p:nvSpPr>
            <p:cNvPr id="15" name="TextBox 14">
              <a:extLst>
                <a:ext uri="{FF2B5EF4-FFF2-40B4-BE49-F238E27FC236}">
                  <a16:creationId xmlns:a16="http://schemas.microsoft.com/office/drawing/2014/main" id="{D18B50BC-F787-4155-B9E3-9C6A341AA503}"/>
                </a:ext>
              </a:extLst>
            </p:cNvPr>
            <p:cNvSpPr txBox="1"/>
            <p:nvPr/>
          </p:nvSpPr>
          <p:spPr>
            <a:xfrm>
              <a:off x="23350" y="5969705"/>
              <a:ext cx="1774845" cy="338554"/>
            </a:xfrm>
            <a:prstGeom prst="rect">
              <a:avLst/>
            </a:prstGeom>
            <a:noFill/>
          </p:spPr>
          <p:txBody>
            <a:bodyPr wrap="none" rtlCol="0">
              <a:spAutoFit/>
            </a:bodyPr>
            <a:lstStyle/>
            <a:p>
              <a:pPr algn="r"/>
              <a:r>
                <a:rPr lang="fr-FR" sz="1600" dirty="0">
                  <a:solidFill>
                    <a:srgbClr val="B2C0EC"/>
                  </a:solidFill>
                </a:rPr>
                <a:t>Placebo + chimio</a:t>
              </a:r>
            </a:p>
          </p:txBody>
        </p:sp>
        <p:sp>
          <p:nvSpPr>
            <p:cNvPr id="16" name="TextBox 15">
              <a:extLst>
                <a:ext uri="{FF2B5EF4-FFF2-40B4-BE49-F238E27FC236}">
                  <a16:creationId xmlns:a16="http://schemas.microsoft.com/office/drawing/2014/main" id="{335C7830-5B05-451E-A997-19302E13191C}"/>
                </a:ext>
              </a:extLst>
            </p:cNvPr>
            <p:cNvSpPr txBox="1"/>
            <p:nvPr/>
          </p:nvSpPr>
          <p:spPr>
            <a:xfrm>
              <a:off x="1461783" y="5416622"/>
              <a:ext cx="332142" cy="338554"/>
            </a:xfrm>
            <a:prstGeom prst="rect">
              <a:avLst/>
            </a:prstGeom>
            <a:noFill/>
          </p:spPr>
          <p:txBody>
            <a:bodyPr wrap="none" rtlCol="0">
              <a:spAutoFit/>
            </a:bodyPr>
            <a:lstStyle/>
            <a:p>
              <a:pPr algn="r"/>
              <a:r>
                <a:rPr lang="fr-FR" sz="1600" dirty="0"/>
                <a:t>N</a:t>
              </a:r>
            </a:p>
          </p:txBody>
        </p:sp>
        <p:sp>
          <p:nvSpPr>
            <p:cNvPr id="17" name="Freeform 21">
              <a:extLst>
                <a:ext uri="{FF2B5EF4-FFF2-40B4-BE49-F238E27FC236}">
                  <a16:creationId xmlns:a16="http://schemas.microsoft.com/office/drawing/2014/main" id="{41F6BFBC-D1D2-4DCE-BEB9-11CC1A43AAC9}"/>
                </a:ext>
              </a:extLst>
            </p:cNvPr>
            <p:cNvSpPr>
              <a:spLocks/>
            </p:cNvSpPr>
            <p:nvPr/>
          </p:nvSpPr>
          <p:spPr bwMode="auto">
            <a:xfrm>
              <a:off x="1986280" y="2676011"/>
              <a:ext cx="596307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45" name="Group 44">
              <a:extLst>
                <a:ext uri="{FF2B5EF4-FFF2-40B4-BE49-F238E27FC236}">
                  <a16:creationId xmlns:a16="http://schemas.microsoft.com/office/drawing/2014/main" id="{DAE0A8F7-63D5-4362-BC96-318196144A7E}"/>
                </a:ext>
              </a:extLst>
            </p:cNvPr>
            <p:cNvGrpSpPr/>
            <p:nvPr/>
          </p:nvGrpSpPr>
          <p:grpSpPr>
            <a:xfrm>
              <a:off x="1905818" y="5277114"/>
              <a:ext cx="5294652" cy="360147"/>
              <a:chOff x="1521721" y="5303149"/>
              <a:chExt cx="2352357" cy="360147"/>
            </a:xfrm>
          </p:grpSpPr>
          <p:sp>
            <p:nvSpPr>
              <p:cNvPr id="18" name="Line 21">
                <a:extLst>
                  <a:ext uri="{FF2B5EF4-FFF2-40B4-BE49-F238E27FC236}">
                    <a16:creationId xmlns:a16="http://schemas.microsoft.com/office/drawing/2014/main" id="{500A430C-835F-4706-8CFC-688BC7187D10}"/>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754BD48-85DA-4D4E-BE41-5A64447AD652}"/>
                  </a:ext>
                </a:extLst>
              </p:cNvPr>
              <p:cNvSpPr txBox="1"/>
              <p:nvPr/>
            </p:nvSpPr>
            <p:spPr>
              <a:xfrm>
                <a:off x="3753465" y="5375149"/>
                <a:ext cx="12061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18</a:t>
                </a:r>
              </a:p>
            </p:txBody>
          </p:sp>
          <p:sp>
            <p:nvSpPr>
              <p:cNvPr id="20" name="Line 21">
                <a:extLst>
                  <a:ext uri="{FF2B5EF4-FFF2-40B4-BE49-F238E27FC236}">
                    <a16:creationId xmlns:a16="http://schemas.microsoft.com/office/drawing/2014/main" id="{3B54723D-3805-4B3C-8F48-83919C03D1F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36B4CB2-9362-4BDB-B0D9-3792FF4C6383}"/>
                  </a:ext>
                </a:extLst>
              </p:cNvPr>
              <p:cNvSpPr txBox="1"/>
              <p:nvPr/>
            </p:nvSpPr>
            <p:spPr>
              <a:xfrm>
                <a:off x="3377827" y="5375149"/>
                <a:ext cx="12061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15</a:t>
                </a:r>
              </a:p>
            </p:txBody>
          </p:sp>
          <p:sp>
            <p:nvSpPr>
              <p:cNvPr id="22" name="Line 21">
                <a:extLst>
                  <a:ext uri="{FF2B5EF4-FFF2-40B4-BE49-F238E27FC236}">
                    <a16:creationId xmlns:a16="http://schemas.microsoft.com/office/drawing/2014/main" id="{20E3BADE-ADC1-45D8-9298-F44B38D4CB1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C5CD694-7C35-4FB1-A52F-4FBE248495B4}"/>
                  </a:ext>
                </a:extLst>
              </p:cNvPr>
              <p:cNvSpPr txBox="1"/>
              <p:nvPr/>
            </p:nvSpPr>
            <p:spPr>
              <a:xfrm>
                <a:off x="3002191" y="5375149"/>
                <a:ext cx="12061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a:t>
                </a:r>
              </a:p>
            </p:txBody>
          </p:sp>
          <p:sp>
            <p:nvSpPr>
              <p:cNvPr id="24" name="Line 21">
                <a:extLst>
                  <a:ext uri="{FF2B5EF4-FFF2-40B4-BE49-F238E27FC236}">
                    <a16:creationId xmlns:a16="http://schemas.microsoft.com/office/drawing/2014/main" id="{1245FCDF-37F2-41E0-B488-A785A52E094F}"/>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5693BB3-D393-487B-A081-EA14DDC0F1B7}"/>
                  </a:ext>
                </a:extLst>
              </p:cNvPr>
              <p:cNvSpPr txBox="1"/>
              <p:nvPr/>
            </p:nvSpPr>
            <p:spPr>
              <a:xfrm>
                <a:off x="2648632" y="5375149"/>
                <a:ext cx="76457"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9</a:t>
                </a:r>
              </a:p>
            </p:txBody>
          </p:sp>
          <p:sp>
            <p:nvSpPr>
              <p:cNvPr id="26" name="Line 21">
                <a:extLst>
                  <a:ext uri="{FF2B5EF4-FFF2-40B4-BE49-F238E27FC236}">
                    <a16:creationId xmlns:a16="http://schemas.microsoft.com/office/drawing/2014/main" id="{389E580B-E27E-48DE-91C2-7DB281E462A5}"/>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0286E3B-1D81-43D4-ACD4-53C924DBDCB0}"/>
                  </a:ext>
                </a:extLst>
              </p:cNvPr>
              <p:cNvSpPr txBox="1"/>
              <p:nvPr/>
            </p:nvSpPr>
            <p:spPr>
              <a:xfrm>
                <a:off x="2272995" y="5375149"/>
                <a:ext cx="76457"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a:t>
                </a:r>
              </a:p>
            </p:txBody>
          </p:sp>
          <p:sp>
            <p:nvSpPr>
              <p:cNvPr id="28" name="Line 21">
                <a:extLst>
                  <a:ext uri="{FF2B5EF4-FFF2-40B4-BE49-F238E27FC236}">
                    <a16:creationId xmlns:a16="http://schemas.microsoft.com/office/drawing/2014/main" id="{9D818A87-9F62-4957-9738-6D915F1C0D80}"/>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10810FA-98F7-430D-83DE-2EE5D03021B2}"/>
                  </a:ext>
                </a:extLst>
              </p:cNvPr>
              <p:cNvSpPr txBox="1"/>
              <p:nvPr/>
            </p:nvSpPr>
            <p:spPr>
              <a:xfrm>
                <a:off x="1897358" y="5375149"/>
                <a:ext cx="76457"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a:t>
                </a:r>
              </a:p>
            </p:txBody>
          </p:sp>
          <p:sp>
            <p:nvSpPr>
              <p:cNvPr id="30" name="Line 21">
                <a:extLst>
                  <a:ext uri="{FF2B5EF4-FFF2-40B4-BE49-F238E27FC236}">
                    <a16:creationId xmlns:a16="http://schemas.microsoft.com/office/drawing/2014/main" id="{3A29F8EC-EC20-4EC1-A35C-9315093AB688}"/>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3D11B71-CC19-4BE1-AF4F-B636DC754C90}"/>
                  </a:ext>
                </a:extLst>
              </p:cNvPr>
              <p:cNvSpPr txBox="1"/>
              <p:nvPr/>
            </p:nvSpPr>
            <p:spPr>
              <a:xfrm>
                <a:off x="1521721" y="5375149"/>
                <a:ext cx="76457"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grpSp>
          <p:nvGrpSpPr>
            <p:cNvPr id="9" name="Group 8">
              <a:extLst>
                <a:ext uri="{FF2B5EF4-FFF2-40B4-BE49-F238E27FC236}">
                  <a16:creationId xmlns:a16="http://schemas.microsoft.com/office/drawing/2014/main" id="{A147920C-7E6B-4988-97B8-BD667EB558F3}"/>
                </a:ext>
              </a:extLst>
            </p:cNvPr>
            <p:cNvGrpSpPr/>
            <p:nvPr/>
          </p:nvGrpSpPr>
          <p:grpSpPr>
            <a:xfrm>
              <a:off x="1265434" y="2522708"/>
              <a:ext cx="713737" cy="2858279"/>
              <a:chOff x="1270618" y="1265887"/>
              <a:chExt cx="713737" cy="2858279"/>
            </a:xfrm>
          </p:grpSpPr>
          <p:sp>
            <p:nvSpPr>
              <p:cNvPr id="32" name="Line 6">
                <a:extLst>
                  <a:ext uri="{FF2B5EF4-FFF2-40B4-BE49-F238E27FC236}">
                    <a16:creationId xmlns:a16="http://schemas.microsoft.com/office/drawing/2014/main" id="{135F4FB0-7D16-41B5-A65F-B256F282A91F}"/>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3" name="Line 7">
                <a:extLst>
                  <a:ext uri="{FF2B5EF4-FFF2-40B4-BE49-F238E27FC236}">
                    <a16:creationId xmlns:a16="http://schemas.microsoft.com/office/drawing/2014/main" id="{A00B71BD-7D38-478D-A1CB-D8CF59C99967}"/>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4" name="Line 8">
                <a:extLst>
                  <a:ext uri="{FF2B5EF4-FFF2-40B4-BE49-F238E27FC236}">
                    <a16:creationId xmlns:a16="http://schemas.microsoft.com/office/drawing/2014/main" id="{7F4DDF1B-E629-4909-BCDA-E269CECF56B8}"/>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5" name="Line 9">
                <a:extLst>
                  <a:ext uri="{FF2B5EF4-FFF2-40B4-BE49-F238E27FC236}">
                    <a16:creationId xmlns:a16="http://schemas.microsoft.com/office/drawing/2014/main" id="{B44B13F4-C7B1-4E64-960D-4FA082659C9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6" name="Line 10">
                <a:extLst>
                  <a:ext uri="{FF2B5EF4-FFF2-40B4-BE49-F238E27FC236}">
                    <a16:creationId xmlns:a16="http://schemas.microsoft.com/office/drawing/2014/main" id="{E09C339C-5641-40CD-8FA3-4DC3755845D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7" name="Line 11">
                <a:extLst>
                  <a:ext uri="{FF2B5EF4-FFF2-40B4-BE49-F238E27FC236}">
                    <a16:creationId xmlns:a16="http://schemas.microsoft.com/office/drawing/2014/main" id="{469C0FB2-8C32-4972-B99F-5D6A26ED9C66}"/>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8" name="TextBox 37">
                <a:extLst>
                  <a:ext uri="{FF2B5EF4-FFF2-40B4-BE49-F238E27FC236}">
                    <a16:creationId xmlns:a16="http://schemas.microsoft.com/office/drawing/2014/main" id="{C81E5ED7-18DD-4A14-A12C-0D12A2B44F6F}"/>
                  </a:ext>
                </a:extLst>
              </p:cNvPr>
              <p:cNvSpPr txBox="1"/>
              <p:nvPr/>
            </p:nvSpPr>
            <p:spPr>
              <a:xfrm rot="16200000">
                <a:off x="1027603" y="2569414"/>
                <a:ext cx="793807"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SSP, %</a:t>
                </a:r>
              </a:p>
            </p:txBody>
          </p:sp>
          <p:sp>
            <p:nvSpPr>
              <p:cNvPr id="39" name="TextBox 38">
                <a:extLst>
                  <a:ext uri="{FF2B5EF4-FFF2-40B4-BE49-F238E27FC236}">
                    <a16:creationId xmlns:a16="http://schemas.microsoft.com/office/drawing/2014/main" id="{120D124E-2247-4709-8E1A-9439354B8BD2}"/>
                  </a:ext>
                </a:extLst>
              </p:cNvPr>
              <p:cNvSpPr txBox="1"/>
              <p:nvPr/>
            </p:nvSpPr>
            <p:spPr>
              <a:xfrm>
                <a:off x="1459938" y="1265887"/>
                <a:ext cx="482825"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100</a:t>
                </a:r>
              </a:p>
            </p:txBody>
          </p:sp>
          <p:sp>
            <p:nvSpPr>
              <p:cNvPr id="40" name="TextBox 39">
                <a:extLst>
                  <a:ext uri="{FF2B5EF4-FFF2-40B4-BE49-F238E27FC236}">
                    <a16:creationId xmlns:a16="http://schemas.microsoft.com/office/drawing/2014/main" id="{1CB095E2-5F1E-406C-B62E-9973A0F171E6}"/>
                  </a:ext>
                </a:extLst>
              </p:cNvPr>
              <p:cNvSpPr txBox="1"/>
              <p:nvPr/>
            </p:nvSpPr>
            <p:spPr>
              <a:xfrm>
                <a:off x="1559325" y="1790026"/>
                <a:ext cx="383438"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80</a:t>
                </a:r>
              </a:p>
            </p:txBody>
          </p:sp>
          <p:sp>
            <p:nvSpPr>
              <p:cNvPr id="41" name="TextBox 40">
                <a:extLst>
                  <a:ext uri="{FF2B5EF4-FFF2-40B4-BE49-F238E27FC236}">
                    <a16:creationId xmlns:a16="http://schemas.microsoft.com/office/drawing/2014/main" id="{1B21AF2B-5884-4C81-A23F-6CED98FABD0B}"/>
                  </a:ext>
                </a:extLst>
              </p:cNvPr>
              <p:cNvSpPr txBox="1"/>
              <p:nvPr/>
            </p:nvSpPr>
            <p:spPr>
              <a:xfrm>
                <a:off x="1559325" y="2288557"/>
                <a:ext cx="383438"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60</a:t>
                </a:r>
              </a:p>
            </p:txBody>
          </p:sp>
          <p:sp>
            <p:nvSpPr>
              <p:cNvPr id="42" name="TextBox 41">
                <a:extLst>
                  <a:ext uri="{FF2B5EF4-FFF2-40B4-BE49-F238E27FC236}">
                    <a16:creationId xmlns:a16="http://schemas.microsoft.com/office/drawing/2014/main" id="{C0E25C78-8E36-4B91-B6DB-847C48FD4690}"/>
                  </a:ext>
                </a:extLst>
              </p:cNvPr>
              <p:cNvSpPr txBox="1"/>
              <p:nvPr/>
            </p:nvSpPr>
            <p:spPr>
              <a:xfrm>
                <a:off x="1559325" y="2803210"/>
                <a:ext cx="383438"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40</a:t>
                </a:r>
              </a:p>
            </p:txBody>
          </p:sp>
          <p:sp>
            <p:nvSpPr>
              <p:cNvPr id="43" name="TextBox 42">
                <a:extLst>
                  <a:ext uri="{FF2B5EF4-FFF2-40B4-BE49-F238E27FC236}">
                    <a16:creationId xmlns:a16="http://schemas.microsoft.com/office/drawing/2014/main" id="{5194D73C-049C-49CF-B325-B542F2B66B85}"/>
                  </a:ext>
                </a:extLst>
              </p:cNvPr>
              <p:cNvSpPr txBox="1"/>
              <p:nvPr/>
            </p:nvSpPr>
            <p:spPr>
              <a:xfrm>
                <a:off x="1559325" y="3307113"/>
                <a:ext cx="383438"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20</a:t>
                </a:r>
              </a:p>
            </p:txBody>
          </p:sp>
          <p:sp>
            <p:nvSpPr>
              <p:cNvPr id="44" name="TextBox 43">
                <a:extLst>
                  <a:ext uri="{FF2B5EF4-FFF2-40B4-BE49-F238E27FC236}">
                    <a16:creationId xmlns:a16="http://schemas.microsoft.com/office/drawing/2014/main" id="{A91F42C8-9D75-4474-8DB5-710A07935A25}"/>
                  </a:ext>
                </a:extLst>
              </p:cNvPr>
              <p:cNvSpPr txBox="1"/>
              <p:nvPr/>
            </p:nvSpPr>
            <p:spPr>
              <a:xfrm>
                <a:off x="1658719" y="3816389"/>
                <a:ext cx="284052"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sp>
          <p:nvSpPr>
            <p:cNvPr id="47" name="TextBox 46">
              <a:extLst>
                <a:ext uri="{FF2B5EF4-FFF2-40B4-BE49-F238E27FC236}">
                  <a16:creationId xmlns:a16="http://schemas.microsoft.com/office/drawing/2014/main" id="{D3D5C302-0283-4151-995C-7965E0661063}"/>
                </a:ext>
              </a:extLst>
            </p:cNvPr>
            <p:cNvSpPr txBox="1"/>
            <p:nvPr/>
          </p:nvSpPr>
          <p:spPr>
            <a:xfrm>
              <a:off x="4664032" y="5495664"/>
              <a:ext cx="562976" cy="307777"/>
            </a:xfrm>
            <a:prstGeom prst="rect">
              <a:avLst/>
            </a:prstGeom>
            <a:noFill/>
          </p:spPr>
          <p:txBody>
            <a:bodyPr wrap="none" rtlCol="0">
              <a:spAutoFit/>
            </a:bodyPr>
            <a:lstStyle/>
            <a:p>
              <a:pPr algn="r"/>
              <a:r>
                <a:rPr lang="fr-FR" sz="1400" dirty="0"/>
                <a:t>Mois</a:t>
              </a:r>
            </a:p>
          </p:txBody>
        </p:sp>
        <p:grpSp>
          <p:nvGrpSpPr>
            <p:cNvPr id="63" name="Group 62">
              <a:extLst>
                <a:ext uri="{FF2B5EF4-FFF2-40B4-BE49-F238E27FC236}">
                  <a16:creationId xmlns:a16="http://schemas.microsoft.com/office/drawing/2014/main" id="{B0A37568-DFCE-4656-A7FB-71CECE5B3933}"/>
                </a:ext>
              </a:extLst>
            </p:cNvPr>
            <p:cNvGrpSpPr/>
            <p:nvPr/>
          </p:nvGrpSpPr>
          <p:grpSpPr>
            <a:xfrm>
              <a:off x="1806432" y="5712420"/>
              <a:ext cx="5344346" cy="288147"/>
              <a:chOff x="2248081" y="6107675"/>
              <a:chExt cx="5344346" cy="288147"/>
            </a:xfrm>
          </p:grpSpPr>
          <p:sp>
            <p:nvSpPr>
              <p:cNvPr id="50" name="TextBox 49">
                <a:extLst>
                  <a:ext uri="{FF2B5EF4-FFF2-40B4-BE49-F238E27FC236}">
                    <a16:creationId xmlns:a16="http://schemas.microsoft.com/office/drawing/2014/main" id="{25F5F5E5-51E5-4BAA-9510-6A9043A954A2}"/>
                  </a:ext>
                </a:extLst>
              </p:cNvPr>
              <p:cNvSpPr txBox="1"/>
              <p:nvPr/>
            </p:nvSpPr>
            <p:spPr>
              <a:xfrm>
                <a:off x="7420338" y="6107675"/>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0</a:t>
                </a:r>
              </a:p>
            </p:txBody>
          </p:sp>
          <p:sp>
            <p:nvSpPr>
              <p:cNvPr id="52" name="TextBox 51">
                <a:extLst>
                  <a:ext uri="{FF2B5EF4-FFF2-40B4-BE49-F238E27FC236}">
                    <a16:creationId xmlns:a16="http://schemas.microsoft.com/office/drawing/2014/main" id="{7E45E712-C3BC-44A7-97B8-BDF5B64A72E0}"/>
                  </a:ext>
                </a:extLst>
              </p:cNvPr>
              <p:cNvSpPr txBox="1"/>
              <p:nvPr/>
            </p:nvSpPr>
            <p:spPr>
              <a:xfrm>
                <a:off x="6525166" y="6107675"/>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13</a:t>
                </a:r>
              </a:p>
            </p:txBody>
          </p:sp>
          <p:sp>
            <p:nvSpPr>
              <p:cNvPr id="54" name="TextBox 53">
                <a:extLst>
                  <a:ext uri="{FF2B5EF4-FFF2-40B4-BE49-F238E27FC236}">
                    <a16:creationId xmlns:a16="http://schemas.microsoft.com/office/drawing/2014/main" id="{951B80A8-B060-4474-A78A-01B8D854D8ED}"/>
                  </a:ext>
                </a:extLst>
              </p:cNvPr>
              <p:cNvSpPr txBox="1"/>
              <p:nvPr/>
            </p:nvSpPr>
            <p:spPr>
              <a:xfrm>
                <a:off x="5679688" y="6107675"/>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46</a:t>
                </a:r>
              </a:p>
            </p:txBody>
          </p:sp>
          <p:sp>
            <p:nvSpPr>
              <p:cNvPr id="56" name="TextBox 55">
                <a:extLst>
                  <a:ext uri="{FF2B5EF4-FFF2-40B4-BE49-F238E27FC236}">
                    <a16:creationId xmlns:a16="http://schemas.microsoft.com/office/drawing/2014/main" id="{B606A049-B65B-498B-B786-9665446D9728}"/>
                  </a:ext>
                </a:extLst>
              </p:cNvPr>
              <p:cNvSpPr txBox="1"/>
              <p:nvPr/>
            </p:nvSpPr>
            <p:spPr>
              <a:xfrm>
                <a:off x="4834210" y="6107675"/>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94</a:t>
                </a:r>
              </a:p>
            </p:txBody>
          </p:sp>
          <p:sp>
            <p:nvSpPr>
              <p:cNvPr id="58" name="TextBox 57">
                <a:extLst>
                  <a:ext uri="{FF2B5EF4-FFF2-40B4-BE49-F238E27FC236}">
                    <a16:creationId xmlns:a16="http://schemas.microsoft.com/office/drawing/2014/main" id="{2ADDB9F7-A06B-4BCA-95EC-3424510B2560}"/>
                  </a:ext>
                </a:extLst>
              </p:cNvPr>
              <p:cNvSpPr txBox="1"/>
              <p:nvPr/>
            </p:nvSpPr>
            <p:spPr>
              <a:xfrm>
                <a:off x="3939038" y="6107675"/>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168</a:t>
                </a:r>
              </a:p>
            </p:txBody>
          </p:sp>
          <p:sp>
            <p:nvSpPr>
              <p:cNvPr id="60" name="TextBox 59">
                <a:extLst>
                  <a:ext uri="{FF2B5EF4-FFF2-40B4-BE49-F238E27FC236}">
                    <a16:creationId xmlns:a16="http://schemas.microsoft.com/office/drawing/2014/main" id="{EC168CFA-913E-4466-88AE-1706E47CD128}"/>
                  </a:ext>
                </a:extLst>
              </p:cNvPr>
              <p:cNvSpPr txBox="1"/>
              <p:nvPr/>
            </p:nvSpPr>
            <p:spPr>
              <a:xfrm>
                <a:off x="3093560" y="6107675"/>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274</a:t>
                </a:r>
              </a:p>
            </p:txBody>
          </p:sp>
          <p:sp>
            <p:nvSpPr>
              <p:cNvPr id="62" name="TextBox 61">
                <a:extLst>
                  <a:ext uri="{FF2B5EF4-FFF2-40B4-BE49-F238E27FC236}">
                    <a16:creationId xmlns:a16="http://schemas.microsoft.com/office/drawing/2014/main" id="{6B136FDE-56E0-488F-B547-28BE63ACB154}"/>
                  </a:ext>
                </a:extLst>
              </p:cNvPr>
              <p:cNvSpPr txBox="1"/>
              <p:nvPr/>
            </p:nvSpPr>
            <p:spPr>
              <a:xfrm>
                <a:off x="2248081" y="6107675"/>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362</a:t>
                </a:r>
              </a:p>
            </p:txBody>
          </p:sp>
        </p:grpSp>
        <p:grpSp>
          <p:nvGrpSpPr>
            <p:cNvPr id="64" name="Group 63">
              <a:extLst>
                <a:ext uri="{FF2B5EF4-FFF2-40B4-BE49-F238E27FC236}">
                  <a16:creationId xmlns:a16="http://schemas.microsoft.com/office/drawing/2014/main" id="{F064F6F4-843A-4837-A62B-BCD5B1A0775E}"/>
                </a:ext>
              </a:extLst>
            </p:cNvPr>
            <p:cNvGrpSpPr/>
            <p:nvPr/>
          </p:nvGrpSpPr>
          <p:grpSpPr>
            <a:xfrm>
              <a:off x="1806432" y="5994909"/>
              <a:ext cx="5344346" cy="288147"/>
              <a:chOff x="2248081" y="6107675"/>
              <a:chExt cx="5344346" cy="288147"/>
            </a:xfrm>
          </p:grpSpPr>
          <p:sp>
            <p:nvSpPr>
              <p:cNvPr id="65" name="TextBox 64">
                <a:extLst>
                  <a:ext uri="{FF2B5EF4-FFF2-40B4-BE49-F238E27FC236}">
                    <a16:creationId xmlns:a16="http://schemas.microsoft.com/office/drawing/2014/main" id="{3B29B605-411C-4F55-B76F-3495FE3E21F6}"/>
                  </a:ext>
                </a:extLst>
              </p:cNvPr>
              <p:cNvSpPr txBox="1"/>
              <p:nvPr/>
            </p:nvSpPr>
            <p:spPr>
              <a:xfrm>
                <a:off x="7420338" y="6107675"/>
                <a:ext cx="172089"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0</a:t>
                </a:r>
              </a:p>
            </p:txBody>
          </p:sp>
          <p:sp>
            <p:nvSpPr>
              <p:cNvPr id="66" name="TextBox 65">
                <a:extLst>
                  <a:ext uri="{FF2B5EF4-FFF2-40B4-BE49-F238E27FC236}">
                    <a16:creationId xmlns:a16="http://schemas.microsoft.com/office/drawing/2014/main" id="{AC8DF837-9A94-4291-9228-A2D88065AFCD}"/>
                  </a:ext>
                </a:extLst>
              </p:cNvPr>
              <p:cNvSpPr txBox="1"/>
              <p:nvPr/>
            </p:nvSpPr>
            <p:spPr>
              <a:xfrm>
                <a:off x="6574859" y="6107675"/>
                <a:ext cx="172089"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5</a:t>
                </a:r>
              </a:p>
            </p:txBody>
          </p:sp>
          <p:sp>
            <p:nvSpPr>
              <p:cNvPr id="67" name="TextBox 66">
                <a:extLst>
                  <a:ext uri="{FF2B5EF4-FFF2-40B4-BE49-F238E27FC236}">
                    <a16:creationId xmlns:a16="http://schemas.microsoft.com/office/drawing/2014/main" id="{DCBD37F3-8698-47C7-A7B0-214DA97D099C}"/>
                  </a:ext>
                </a:extLst>
              </p:cNvPr>
              <p:cNvSpPr txBox="1"/>
              <p:nvPr/>
            </p:nvSpPr>
            <p:spPr>
              <a:xfrm>
                <a:off x="5679688" y="6107675"/>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30</a:t>
                </a:r>
              </a:p>
            </p:txBody>
          </p:sp>
          <p:sp>
            <p:nvSpPr>
              <p:cNvPr id="68" name="TextBox 67">
                <a:extLst>
                  <a:ext uri="{FF2B5EF4-FFF2-40B4-BE49-F238E27FC236}">
                    <a16:creationId xmlns:a16="http://schemas.microsoft.com/office/drawing/2014/main" id="{177B6A95-08A3-4B34-80E3-3D6F7A04C506}"/>
                  </a:ext>
                </a:extLst>
              </p:cNvPr>
              <p:cNvSpPr txBox="1"/>
              <p:nvPr/>
            </p:nvSpPr>
            <p:spPr>
              <a:xfrm>
                <a:off x="4834210" y="6107675"/>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80</a:t>
                </a:r>
              </a:p>
            </p:txBody>
          </p:sp>
          <p:sp>
            <p:nvSpPr>
              <p:cNvPr id="69" name="TextBox 68">
                <a:extLst>
                  <a:ext uri="{FF2B5EF4-FFF2-40B4-BE49-F238E27FC236}">
                    <a16:creationId xmlns:a16="http://schemas.microsoft.com/office/drawing/2014/main" id="{44B587B3-16BD-43E8-BE5D-97DD5E67BCB3}"/>
                  </a:ext>
                </a:extLst>
              </p:cNvPr>
              <p:cNvSpPr txBox="1"/>
              <p:nvPr/>
            </p:nvSpPr>
            <p:spPr>
              <a:xfrm>
                <a:off x="3939038" y="6107675"/>
                <a:ext cx="370862"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160</a:t>
                </a:r>
              </a:p>
            </p:txBody>
          </p:sp>
          <p:sp>
            <p:nvSpPr>
              <p:cNvPr id="70" name="TextBox 69">
                <a:extLst>
                  <a:ext uri="{FF2B5EF4-FFF2-40B4-BE49-F238E27FC236}">
                    <a16:creationId xmlns:a16="http://schemas.microsoft.com/office/drawing/2014/main" id="{58E41795-493F-49EB-A2B1-32F248975FAB}"/>
                  </a:ext>
                </a:extLst>
              </p:cNvPr>
              <p:cNvSpPr txBox="1"/>
              <p:nvPr/>
            </p:nvSpPr>
            <p:spPr>
              <a:xfrm>
                <a:off x="3093560" y="6107675"/>
                <a:ext cx="370862"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259</a:t>
                </a:r>
              </a:p>
            </p:txBody>
          </p:sp>
          <p:sp>
            <p:nvSpPr>
              <p:cNvPr id="71" name="TextBox 70">
                <a:extLst>
                  <a:ext uri="{FF2B5EF4-FFF2-40B4-BE49-F238E27FC236}">
                    <a16:creationId xmlns:a16="http://schemas.microsoft.com/office/drawing/2014/main" id="{DB4CB63A-A8BC-4601-9471-9EA59DE603CF}"/>
                  </a:ext>
                </a:extLst>
              </p:cNvPr>
              <p:cNvSpPr txBox="1"/>
              <p:nvPr/>
            </p:nvSpPr>
            <p:spPr>
              <a:xfrm>
                <a:off x="2248081" y="6107675"/>
                <a:ext cx="370862"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362</a:t>
                </a:r>
              </a:p>
            </p:txBody>
          </p:sp>
        </p:grpSp>
        <p:grpSp>
          <p:nvGrpSpPr>
            <p:cNvPr id="107" name="Group 106">
              <a:extLst>
                <a:ext uri="{FF2B5EF4-FFF2-40B4-BE49-F238E27FC236}">
                  <a16:creationId xmlns:a16="http://schemas.microsoft.com/office/drawing/2014/main" id="{923E6B4F-4CAA-40B2-8788-2E625514B6F9}"/>
                </a:ext>
              </a:extLst>
            </p:cNvPr>
            <p:cNvGrpSpPr/>
            <p:nvPr/>
          </p:nvGrpSpPr>
          <p:grpSpPr>
            <a:xfrm>
              <a:off x="1980771" y="2640492"/>
              <a:ext cx="5084232" cy="2374906"/>
              <a:chOff x="644764" y="1595437"/>
              <a:chExt cx="7859488" cy="3670372"/>
            </a:xfrm>
          </p:grpSpPr>
          <p:sp>
            <p:nvSpPr>
              <p:cNvPr id="74" name="Freeform: Shape 73">
                <a:extLst>
                  <a:ext uri="{FF2B5EF4-FFF2-40B4-BE49-F238E27FC236}">
                    <a16:creationId xmlns:a16="http://schemas.microsoft.com/office/drawing/2014/main" id="{ACC3B6B8-35CC-4E63-BBB4-A83723CEBB33}"/>
                  </a:ext>
                </a:extLst>
              </p:cNvPr>
              <p:cNvSpPr/>
              <p:nvPr/>
            </p:nvSpPr>
            <p:spPr>
              <a:xfrm>
                <a:off x="644764" y="1646286"/>
                <a:ext cx="7859488" cy="3559630"/>
              </a:xfrm>
              <a:custGeom>
                <a:avLst/>
                <a:gdLst>
                  <a:gd name="connsiteX0" fmla="*/ 7859489 w 7859488"/>
                  <a:gd name="connsiteY0" fmla="*/ 3559630 h 3559630"/>
                  <a:gd name="connsiteX1" fmla="*/ 7244440 w 7859488"/>
                  <a:gd name="connsiteY1" fmla="*/ 3559630 h 3559630"/>
                  <a:gd name="connsiteX2" fmla="*/ 7244440 w 7859488"/>
                  <a:gd name="connsiteY2" fmla="*/ 3167743 h 3559630"/>
                  <a:gd name="connsiteX3" fmla="*/ 5965376 w 7859488"/>
                  <a:gd name="connsiteY3" fmla="*/ 3167743 h 3559630"/>
                  <a:gd name="connsiteX4" fmla="*/ 5965376 w 7859488"/>
                  <a:gd name="connsiteY4" fmla="*/ 2884718 h 3559630"/>
                  <a:gd name="connsiteX5" fmla="*/ 5600702 w 7859488"/>
                  <a:gd name="connsiteY5" fmla="*/ 2884718 h 3559630"/>
                  <a:gd name="connsiteX6" fmla="*/ 5600702 w 7859488"/>
                  <a:gd name="connsiteY6" fmla="*/ 2781304 h 3559630"/>
                  <a:gd name="connsiteX7" fmla="*/ 5312227 w 7859488"/>
                  <a:gd name="connsiteY7" fmla="*/ 2781304 h 3559630"/>
                  <a:gd name="connsiteX8" fmla="*/ 5312227 w 7859488"/>
                  <a:gd name="connsiteY8" fmla="*/ 2737756 h 3559630"/>
                  <a:gd name="connsiteX9" fmla="*/ 4931227 w 7859488"/>
                  <a:gd name="connsiteY9" fmla="*/ 2737756 h 3559630"/>
                  <a:gd name="connsiteX10" fmla="*/ 4931227 w 7859488"/>
                  <a:gd name="connsiteY10" fmla="*/ 2618018 h 3559630"/>
                  <a:gd name="connsiteX11" fmla="*/ 4833253 w 7859488"/>
                  <a:gd name="connsiteY11" fmla="*/ 2618018 h 3559630"/>
                  <a:gd name="connsiteX12" fmla="*/ 4833253 w 7859488"/>
                  <a:gd name="connsiteY12" fmla="*/ 2465618 h 3559630"/>
                  <a:gd name="connsiteX13" fmla="*/ 4332515 w 7859488"/>
                  <a:gd name="connsiteY13" fmla="*/ 2465618 h 3559630"/>
                  <a:gd name="connsiteX14" fmla="*/ 4332515 w 7859488"/>
                  <a:gd name="connsiteY14" fmla="*/ 2275117 h 3559630"/>
                  <a:gd name="connsiteX15" fmla="*/ 4218215 w 7859488"/>
                  <a:gd name="connsiteY15" fmla="*/ 2275117 h 3559630"/>
                  <a:gd name="connsiteX16" fmla="*/ 4218215 w 7859488"/>
                  <a:gd name="connsiteY16" fmla="*/ 2220682 h 3559630"/>
                  <a:gd name="connsiteX17" fmla="*/ 4103914 w 7859488"/>
                  <a:gd name="connsiteY17" fmla="*/ 2220682 h 3559630"/>
                  <a:gd name="connsiteX18" fmla="*/ 4103914 w 7859488"/>
                  <a:gd name="connsiteY18" fmla="*/ 2160817 h 3559630"/>
                  <a:gd name="connsiteX19" fmla="*/ 3728353 w 7859488"/>
                  <a:gd name="connsiteY19" fmla="*/ 2160817 h 3559630"/>
                  <a:gd name="connsiteX20" fmla="*/ 3728353 w 7859488"/>
                  <a:gd name="connsiteY20" fmla="*/ 2051956 h 3559630"/>
                  <a:gd name="connsiteX21" fmla="*/ 3646714 w 7859488"/>
                  <a:gd name="connsiteY21" fmla="*/ 2051956 h 3559630"/>
                  <a:gd name="connsiteX22" fmla="*/ 3646714 w 7859488"/>
                  <a:gd name="connsiteY22" fmla="*/ 1910443 h 3559630"/>
                  <a:gd name="connsiteX23" fmla="*/ 3592288 w 7859488"/>
                  <a:gd name="connsiteY23" fmla="*/ 1910443 h 3559630"/>
                  <a:gd name="connsiteX24" fmla="*/ 3592288 w 7859488"/>
                  <a:gd name="connsiteY24" fmla="*/ 1828804 h 3559630"/>
                  <a:gd name="connsiteX25" fmla="*/ 3135088 w 7859488"/>
                  <a:gd name="connsiteY25" fmla="*/ 1828804 h 3559630"/>
                  <a:gd name="connsiteX26" fmla="*/ 3135088 w 7859488"/>
                  <a:gd name="connsiteY26" fmla="*/ 1758043 h 3559630"/>
                  <a:gd name="connsiteX27" fmla="*/ 3004453 w 7859488"/>
                  <a:gd name="connsiteY27" fmla="*/ 1758043 h 3559630"/>
                  <a:gd name="connsiteX28" fmla="*/ 3004453 w 7859488"/>
                  <a:gd name="connsiteY28" fmla="*/ 1665517 h 3559630"/>
                  <a:gd name="connsiteX29" fmla="*/ 2906488 w 7859488"/>
                  <a:gd name="connsiteY29" fmla="*/ 1665517 h 3559630"/>
                  <a:gd name="connsiteX30" fmla="*/ 2906488 w 7859488"/>
                  <a:gd name="connsiteY30" fmla="*/ 1589317 h 3559630"/>
                  <a:gd name="connsiteX31" fmla="*/ 2492827 w 7859488"/>
                  <a:gd name="connsiteY31" fmla="*/ 1589317 h 3559630"/>
                  <a:gd name="connsiteX32" fmla="*/ 2492827 w 7859488"/>
                  <a:gd name="connsiteY32" fmla="*/ 1469569 h 3559630"/>
                  <a:gd name="connsiteX33" fmla="*/ 2438401 w 7859488"/>
                  <a:gd name="connsiteY33" fmla="*/ 1469569 h 3559630"/>
                  <a:gd name="connsiteX34" fmla="*/ 2438401 w 7859488"/>
                  <a:gd name="connsiteY34" fmla="*/ 1404256 h 3559630"/>
                  <a:gd name="connsiteX35" fmla="*/ 2405740 w 7859488"/>
                  <a:gd name="connsiteY35" fmla="*/ 1404256 h 3559630"/>
                  <a:gd name="connsiteX36" fmla="*/ 2405740 w 7859488"/>
                  <a:gd name="connsiteY36" fmla="*/ 1300843 h 3559630"/>
                  <a:gd name="connsiteX37" fmla="*/ 2144489 w 7859488"/>
                  <a:gd name="connsiteY37" fmla="*/ 1300843 h 3559630"/>
                  <a:gd name="connsiteX38" fmla="*/ 2144489 w 7859488"/>
                  <a:gd name="connsiteY38" fmla="*/ 1257304 h 3559630"/>
                  <a:gd name="connsiteX39" fmla="*/ 1937653 w 7859488"/>
                  <a:gd name="connsiteY39" fmla="*/ 1257304 h 3559630"/>
                  <a:gd name="connsiteX40" fmla="*/ 1937653 w 7859488"/>
                  <a:gd name="connsiteY40" fmla="*/ 1181104 h 3559630"/>
                  <a:gd name="connsiteX41" fmla="*/ 1888675 w 7859488"/>
                  <a:gd name="connsiteY41" fmla="*/ 1181104 h 3559630"/>
                  <a:gd name="connsiteX42" fmla="*/ 1888675 w 7859488"/>
                  <a:gd name="connsiteY42" fmla="*/ 1088569 h 3559630"/>
                  <a:gd name="connsiteX43" fmla="*/ 1807027 w 7859488"/>
                  <a:gd name="connsiteY43" fmla="*/ 1088569 h 3559630"/>
                  <a:gd name="connsiteX44" fmla="*/ 1807027 w 7859488"/>
                  <a:gd name="connsiteY44" fmla="*/ 957943 h 3559630"/>
                  <a:gd name="connsiteX45" fmla="*/ 1763488 w 7859488"/>
                  <a:gd name="connsiteY45" fmla="*/ 957943 h 3559630"/>
                  <a:gd name="connsiteX46" fmla="*/ 1763488 w 7859488"/>
                  <a:gd name="connsiteY46" fmla="*/ 859971 h 3559630"/>
                  <a:gd name="connsiteX47" fmla="*/ 1605640 w 7859488"/>
                  <a:gd name="connsiteY47" fmla="*/ 859971 h 3559630"/>
                  <a:gd name="connsiteX48" fmla="*/ 1605640 w 7859488"/>
                  <a:gd name="connsiteY48" fmla="*/ 821872 h 3559630"/>
                  <a:gd name="connsiteX49" fmla="*/ 1371601 w 7859488"/>
                  <a:gd name="connsiteY49" fmla="*/ 821872 h 3559630"/>
                  <a:gd name="connsiteX50" fmla="*/ 1371601 w 7859488"/>
                  <a:gd name="connsiteY50" fmla="*/ 772886 h 3559630"/>
                  <a:gd name="connsiteX51" fmla="*/ 1262740 w 7859488"/>
                  <a:gd name="connsiteY51" fmla="*/ 772886 h 3559630"/>
                  <a:gd name="connsiteX52" fmla="*/ 1262740 w 7859488"/>
                  <a:gd name="connsiteY52" fmla="*/ 631371 h 3559630"/>
                  <a:gd name="connsiteX53" fmla="*/ 1197427 w 7859488"/>
                  <a:gd name="connsiteY53" fmla="*/ 631371 h 3559630"/>
                  <a:gd name="connsiteX54" fmla="*/ 1197427 w 7859488"/>
                  <a:gd name="connsiteY54" fmla="*/ 506186 h 3559630"/>
                  <a:gd name="connsiteX55" fmla="*/ 1159327 w 7859488"/>
                  <a:gd name="connsiteY55" fmla="*/ 506186 h 3559630"/>
                  <a:gd name="connsiteX56" fmla="*/ 1159327 w 7859488"/>
                  <a:gd name="connsiteY56" fmla="*/ 457200 h 3559630"/>
                  <a:gd name="connsiteX57" fmla="*/ 1028701 w 7859488"/>
                  <a:gd name="connsiteY57" fmla="*/ 457200 h 3559630"/>
                  <a:gd name="connsiteX58" fmla="*/ 1028701 w 7859488"/>
                  <a:gd name="connsiteY58" fmla="*/ 424543 h 3559630"/>
                  <a:gd name="connsiteX59" fmla="*/ 963388 w 7859488"/>
                  <a:gd name="connsiteY59" fmla="*/ 424543 h 3559630"/>
                  <a:gd name="connsiteX60" fmla="*/ 963388 w 7859488"/>
                  <a:gd name="connsiteY60" fmla="*/ 375557 h 3559630"/>
                  <a:gd name="connsiteX61" fmla="*/ 691243 w 7859488"/>
                  <a:gd name="connsiteY61" fmla="*/ 375557 h 3559630"/>
                  <a:gd name="connsiteX62" fmla="*/ 691243 w 7859488"/>
                  <a:gd name="connsiteY62" fmla="*/ 293914 h 3559630"/>
                  <a:gd name="connsiteX63" fmla="*/ 615043 w 7859488"/>
                  <a:gd name="connsiteY63" fmla="*/ 293914 h 3559630"/>
                  <a:gd name="connsiteX64" fmla="*/ 615043 w 7859488"/>
                  <a:gd name="connsiteY64" fmla="*/ 163286 h 3559630"/>
                  <a:gd name="connsiteX65" fmla="*/ 587829 w 7859488"/>
                  <a:gd name="connsiteY65" fmla="*/ 163286 h 3559630"/>
                  <a:gd name="connsiteX66" fmla="*/ 587829 w 7859488"/>
                  <a:gd name="connsiteY66" fmla="*/ 108857 h 3559630"/>
                  <a:gd name="connsiteX67" fmla="*/ 533400 w 7859488"/>
                  <a:gd name="connsiteY67" fmla="*/ 108857 h 3559630"/>
                  <a:gd name="connsiteX68" fmla="*/ 533400 w 7859488"/>
                  <a:gd name="connsiteY68" fmla="*/ 43543 h 3559630"/>
                  <a:gd name="connsiteX69" fmla="*/ 315685 w 7859488"/>
                  <a:gd name="connsiteY69" fmla="*/ 43543 h 3559630"/>
                  <a:gd name="connsiteX70" fmla="*/ 315685 w 7859488"/>
                  <a:gd name="connsiteY70" fmla="*/ 0 h 3559630"/>
                  <a:gd name="connsiteX71" fmla="*/ 0 w 7859488"/>
                  <a:gd name="connsiteY71" fmla="*/ 0 h 355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859488" h="3559630">
                    <a:moveTo>
                      <a:pt x="7859489" y="3559630"/>
                    </a:moveTo>
                    <a:lnTo>
                      <a:pt x="7244440" y="3559630"/>
                    </a:lnTo>
                    <a:lnTo>
                      <a:pt x="7244440" y="3167743"/>
                    </a:lnTo>
                    <a:lnTo>
                      <a:pt x="5965376" y="3167743"/>
                    </a:lnTo>
                    <a:lnTo>
                      <a:pt x="5965376" y="2884718"/>
                    </a:lnTo>
                    <a:lnTo>
                      <a:pt x="5600702" y="2884718"/>
                    </a:lnTo>
                    <a:lnTo>
                      <a:pt x="5600702" y="2781304"/>
                    </a:lnTo>
                    <a:lnTo>
                      <a:pt x="5312227" y="2781304"/>
                    </a:lnTo>
                    <a:lnTo>
                      <a:pt x="5312227" y="2737756"/>
                    </a:lnTo>
                    <a:lnTo>
                      <a:pt x="4931227" y="2737756"/>
                    </a:lnTo>
                    <a:lnTo>
                      <a:pt x="4931227" y="2618018"/>
                    </a:lnTo>
                    <a:lnTo>
                      <a:pt x="4833253" y="2618018"/>
                    </a:lnTo>
                    <a:lnTo>
                      <a:pt x="4833253" y="2465618"/>
                    </a:lnTo>
                    <a:lnTo>
                      <a:pt x="4332515" y="2465618"/>
                    </a:lnTo>
                    <a:lnTo>
                      <a:pt x="4332515" y="2275117"/>
                    </a:lnTo>
                    <a:lnTo>
                      <a:pt x="4218215" y="2275117"/>
                    </a:lnTo>
                    <a:lnTo>
                      <a:pt x="4218215" y="2220682"/>
                    </a:lnTo>
                    <a:lnTo>
                      <a:pt x="4103914" y="2220682"/>
                    </a:lnTo>
                    <a:lnTo>
                      <a:pt x="4103914" y="2160817"/>
                    </a:lnTo>
                    <a:lnTo>
                      <a:pt x="3728353" y="2160817"/>
                    </a:lnTo>
                    <a:lnTo>
                      <a:pt x="3728353" y="2051956"/>
                    </a:lnTo>
                    <a:lnTo>
                      <a:pt x="3646714" y="2051956"/>
                    </a:lnTo>
                    <a:lnTo>
                      <a:pt x="3646714" y="1910443"/>
                    </a:lnTo>
                    <a:lnTo>
                      <a:pt x="3592288" y="1910443"/>
                    </a:lnTo>
                    <a:lnTo>
                      <a:pt x="3592288" y="1828804"/>
                    </a:lnTo>
                    <a:lnTo>
                      <a:pt x="3135088" y="1828804"/>
                    </a:lnTo>
                    <a:lnTo>
                      <a:pt x="3135088" y="1758043"/>
                    </a:lnTo>
                    <a:lnTo>
                      <a:pt x="3004453" y="1758043"/>
                    </a:lnTo>
                    <a:lnTo>
                      <a:pt x="3004453" y="1665517"/>
                    </a:lnTo>
                    <a:lnTo>
                      <a:pt x="2906488" y="1665517"/>
                    </a:lnTo>
                    <a:lnTo>
                      <a:pt x="2906488" y="1589317"/>
                    </a:lnTo>
                    <a:lnTo>
                      <a:pt x="2492827" y="1589317"/>
                    </a:lnTo>
                    <a:lnTo>
                      <a:pt x="2492827" y="1469569"/>
                    </a:lnTo>
                    <a:lnTo>
                      <a:pt x="2438401" y="1469569"/>
                    </a:lnTo>
                    <a:lnTo>
                      <a:pt x="2438401" y="1404256"/>
                    </a:lnTo>
                    <a:lnTo>
                      <a:pt x="2405740" y="1404256"/>
                    </a:lnTo>
                    <a:lnTo>
                      <a:pt x="2405740" y="1300843"/>
                    </a:lnTo>
                    <a:lnTo>
                      <a:pt x="2144489" y="1300843"/>
                    </a:lnTo>
                    <a:lnTo>
                      <a:pt x="2144489" y="1257304"/>
                    </a:lnTo>
                    <a:lnTo>
                      <a:pt x="1937653" y="1257304"/>
                    </a:lnTo>
                    <a:lnTo>
                      <a:pt x="1937653" y="1181104"/>
                    </a:lnTo>
                    <a:lnTo>
                      <a:pt x="1888675" y="1181104"/>
                    </a:lnTo>
                    <a:lnTo>
                      <a:pt x="1888675" y="1088569"/>
                    </a:lnTo>
                    <a:lnTo>
                      <a:pt x="1807027" y="1088569"/>
                    </a:lnTo>
                    <a:lnTo>
                      <a:pt x="1807027" y="957943"/>
                    </a:lnTo>
                    <a:lnTo>
                      <a:pt x="1763488" y="957943"/>
                    </a:lnTo>
                    <a:lnTo>
                      <a:pt x="1763488" y="859971"/>
                    </a:lnTo>
                    <a:lnTo>
                      <a:pt x="1605640" y="859971"/>
                    </a:lnTo>
                    <a:lnTo>
                      <a:pt x="1605640" y="821872"/>
                    </a:lnTo>
                    <a:lnTo>
                      <a:pt x="1371601" y="821872"/>
                    </a:lnTo>
                    <a:lnTo>
                      <a:pt x="1371601" y="772886"/>
                    </a:lnTo>
                    <a:lnTo>
                      <a:pt x="1262740" y="772886"/>
                    </a:lnTo>
                    <a:lnTo>
                      <a:pt x="1262740" y="631371"/>
                    </a:lnTo>
                    <a:lnTo>
                      <a:pt x="1197427" y="631371"/>
                    </a:lnTo>
                    <a:lnTo>
                      <a:pt x="1197427" y="506186"/>
                    </a:lnTo>
                    <a:lnTo>
                      <a:pt x="1159327" y="506186"/>
                    </a:lnTo>
                    <a:lnTo>
                      <a:pt x="1159327" y="457200"/>
                    </a:lnTo>
                    <a:lnTo>
                      <a:pt x="1028701" y="457200"/>
                    </a:lnTo>
                    <a:lnTo>
                      <a:pt x="1028701" y="424543"/>
                    </a:lnTo>
                    <a:lnTo>
                      <a:pt x="963388" y="424543"/>
                    </a:lnTo>
                    <a:lnTo>
                      <a:pt x="963388" y="375557"/>
                    </a:lnTo>
                    <a:lnTo>
                      <a:pt x="691243" y="375557"/>
                    </a:lnTo>
                    <a:lnTo>
                      <a:pt x="691243" y="293914"/>
                    </a:lnTo>
                    <a:lnTo>
                      <a:pt x="615043" y="293914"/>
                    </a:lnTo>
                    <a:lnTo>
                      <a:pt x="615043" y="163286"/>
                    </a:lnTo>
                    <a:lnTo>
                      <a:pt x="587829" y="163286"/>
                    </a:lnTo>
                    <a:lnTo>
                      <a:pt x="587829" y="108857"/>
                    </a:lnTo>
                    <a:lnTo>
                      <a:pt x="533400" y="108857"/>
                    </a:lnTo>
                    <a:lnTo>
                      <a:pt x="533400" y="43543"/>
                    </a:lnTo>
                    <a:lnTo>
                      <a:pt x="315685" y="43543"/>
                    </a:lnTo>
                    <a:lnTo>
                      <a:pt x="315685" y="0"/>
                    </a:lnTo>
                    <a:lnTo>
                      <a:pt x="0" y="0"/>
                    </a:lnTo>
                  </a:path>
                </a:pathLst>
              </a:custGeom>
              <a:noFill/>
              <a:ln w="25400" cap="flat">
                <a:solidFill>
                  <a:srgbClr val="B2C0EC"/>
                </a:solidFill>
                <a:prstDash val="solid"/>
                <a:miter/>
              </a:ln>
            </p:spPr>
            <p:txBody>
              <a:bodyPr rtlCol="0" anchor="ctr"/>
              <a:lstStyle/>
              <a:p>
                <a:endParaRPr lang="fr-FR" dirty="0"/>
              </a:p>
            </p:txBody>
          </p:sp>
          <p:sp>
            <p:nvSpPr>
              <p:cNvPr id="75" name="Freeform: Shape 74">
                <a:extLst>
                  <a:ext uri="{FF2B5EF4-FFF2-40B4-BE49-F238E27FC236}">
                    <a16:creationId xmlns:a16="http://schemas.microsoft.com/office/drawing/2014/main" id="{18056CD7-9F67-4881-952B-74B5249CD62F}"/>
                  </a:ext>
                </a:extLst>
              </p:cNvPr>
              <p:cNvSpPr/>
              <p:nvPr/>
            </p:nvSpPr>
            <p:spPr>
              <a:xfrm>
                <a:off x="644764" y="15954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fr-FR" dirty="0"/>
              </a:p>
            </p:txBody>
          </p:sp>
          <p:sp>
            <p:nvSpPr>
              <p:cNvPr id="76" name="Freeform: Shape 75">
                <a:extLst>
                  <a:ext uri="{FF2B5EF4-FFF2-40B4-BE49-F238E27FC236}">
                    <a16:creationId xmlns:a16="http://schemas.microsoft.com/office/drawing/2014/main" id="{2A45E26A-1D26-4825-BAE7-0E2975224486}"/>
                  </a:ext>
                </a:extLst>
              </p:cNvPr>
              <p:cNvSpPr/>
              <p:nvPr/>
            </p:nvSpPr>
            <p:spPr>
              <a:xfrm>
                <a:off x="1025766" y="163353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2C0EC"/>
                </a:solidFill>
                <a:prstDash val="solid"/>
                <a:miter/>
              </a:ln>
            </p:spPr>
            <p:txBody>
              <a:bodyPr rtlCol="0" anchor="ctr"/>
              <a:lstStyle/>
              <a:p>
                <a:endParaRPr lang="fr-FR" dirty="0"/>
              </a:p>
            </p:txBody>
          </p:sp>
          <p:sp>
            <p:nvSpPr>
              <p:cNvPr id="77" name="Freeform: Shape 76">
                <a:extLst>
                  <a:ext uri="{FF2B5EF4-FFF2-40B4-BE49-F238E27FC236}">
                    <a16:creationId xmlns:a16="http://schemas.microsoft.com/office/drawing/2014/main" id="{1ED19A31-B42A-4EF4-8C79-D545110DEF6C}"/>
                  </a:ext>
                </a:extLst>
              </p:cNvPr>
              <p:cNvSpPr/>
              <p:nvPr/>
            </p:nvSpPr>
            <p:spPr>
              <a:xfrm>
                <a:off x="1540120" y="195738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fr-FR" dirty="0"/>
              </a:p>
            </p:txBody>
          </p:sp>
          <p:sp>
            <p:nvSpPr>
              <p:cNvPr id="78" name="Freeform: Shape 77">
                <a:extLst>
                  <a:ext uri="{FF2B5EF4-FFF2-40B4-BE49-F238E27FC236}">
                    <a16:creationId xmlns:a16="http://schemas.microsoft.com/office/drawing/2014/main" id="{FC9CD5BC-E7B3-4DC2-9354-D51466BB9583}"/>
                  </a:ext>
                </a:extLst>
              </p:cNvPr>
              <p:cNvSpPr/>
              <p:nvPr/>
            </p:nvSpPr>
            <p:spPr>
              <a:xfrm>
                <a:off x="1692525" y="205263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fr-FR" dirty="0"/>
              </a:p>
            </p:txBody>
          </p:sp>
          <p:sp>
            <p:nvSpPr>
              <p:cNvPr id="79" name="Freeform: Shape 78">
                <a:extLst>
                  <a:ext uri="{FF2B5EF4-FFF2-40B4-BE49-F238E27FC236}">
                    <a16:creationId xmlns:a16="http://schemas.microsoft.com/office/drawing/2014/main" id="{4F3A8627-0011-4315-9826-AAF5FCF3531E}"/>
                  </a:ext>
                </a:extLst>
              </p:cNvPr>
              <p:cNvSpPr/>
              <p:nvPr/>
            </p:nvSpPr>
            <p:spPr>
              <a:xfrm>
                <a:off x="1768725" y="205263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fr-FR" dirty="0"/>
              </a:p>
            </p:txBody>
          </p:sp>
          <p:sp>
            <p:nvSpPr>
              <p:cNvPr id="80" name="Freeform: Shape 79">
                <a:extLst>
                  <a:ext uri="{FF2B5EF4-FFF2-40B4-BE49-F238E27FC236}">
                    <a16:creationId xmlns:a16="http://schemas.microsoft.com/office/drawing/2014/main" id="{B24A0FEF-7F12-4088-9BF4-58BDF4686008}"/>
                  </a:ext>
                </a:extLst>
              </p:cNvPr>
              <p:cNvSpPr/>
              <p:nvPr/>
            </p:nvSpPr>
            <p:spPr>
              <a:xfrm>
                <a:off x="1940175" y="23574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fr-FR" dirty="0"/>
              </a:p>
            </p:txBody>
          </p:sp>
          <p:sp>
            <p:nvSpPr>
              <p:cNvPr id="81" name="Freeform: Shape 80">
                <a:extLst>
                  <a:ext uri="{FF2B5EF4-FFF2-40B4-BE49-F238E27FC236}">
                    <a16:creationId xmlns:a16="http://schemas.microsoft.com/office/drawing/2014/main" id="{A6CE744F-9967-4885-91A1-6480E6561376}"/>
                  </a:ext>
                </a:extLst>
              </p:cNvPr>
              <p:cNvSpPr/>
              <p:nvPr/>
            </p:nvSpPr>
            <p:spPr>
              <a:xfrm>
                <a:off x="1997325" y="23574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fr-FR" dirty="0"/>
              </a:p>
            </p:txBody>
          </p:sp>
          <p:sp>
            <p:nvSpPr>
              <p:cNvPr id="82" name="Freeform: Shape 81">
                <a:extLst>
                  <a:ext uri="{FF2B5EF4-FFF2-40B4-BE49-F238E27FC236}">
                    <a16:creationId xmlns:a16="http://schemas.microsoft.com/office/drawing/2014/main" id="{7D96B0CE-7CCC-4AB1-B459-503903D902BA}"/>
                  </a:ext>
                </a:extLst>
              </p:cNvPr>
              <p:cNvSpPr/>
              <p:nvPr/>
            </p:nvSpPr>
            <p:spPr>
              <a:xfrm>
                <a:off x="2130675" y="24145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fr-FR" dirty="0"/>
              </a:p>
            </p:txBody>
          </p:sp>
          <p:sp>
            <p:nvSpPr>
              <p:cNvPr id="83" name="Freeform: Shape 82">
                <a:extLst>
                  <a:ext uri="{FF2B5EF4-FFF2-40B4-BE49-F238E27FC236}">
                    <a16:creationId xmlns:a16="http://schemas.microsoft.com/office/drawing/2014/main" id="{FD7B77BC-5766-43C6-AAF4-4F0DE05AB2BF}"/>
                  </a:ext>
                </a:extLst>
              </p:cNvPr>
              <p:cNvSpPr/>
              <p:nvPr/>
            </p:nvSpPr>
            <p:spPr>
              <a:xfrm>
                <a:off x="2244975" y="24145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fr-FR" dirty="0"/>
              </a:p>
            </p:txBody>
          </p:sp>
          <p:sp>
            <p:nvSpPr>
              <p:cNvPr id="84" name="Freeform: Shape 83">
                <a:extLst>
                  <a:ext uri="{FF2B5EF4-FFF2-40B4-BE49-F238E27FC236}">
                    <a16:creationId xmlns:a16="http://schemas.microsoft.com/office/drawing/2014/main" id="{41751F6B-D2D7-4685-A23C-75BEA116F702}"/>
                  </a:ext>
                </a:extLst>
              </p:cNvPr>
              <p:cNvSpPr/>
              <p:nvPr/>
            </p:nvSpPr>
            <p:spPr>
              <a:xfrm>
                <a:off x="2359275" y="24526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25400" cap="flat">
                <a:solidFill>
                  <a:srgbClr val="B2C0EC"/>
                </a:solidFill>
                <a:prstDash val="solid"/>
                <a:miter/>
              </a:ln>
            </p:spPr>
            <p:txBody>
              <a:bodyPr rtlCol="0" anchor="ctr"/>
              <a:lstStyle/>
              <a:p>
                <a:endParaRPr lang="fr-FR" dirty="0"/>
              </a:p>
            </p:txBody>
          </p:sp>
          <p:sp>
            <p:nvSpPr>
              <p:cNvPr id="85" name="Freeform: Shape 84">
                <a:extLst>
                  <a:ext uri="{FF2B5EF4-FFF2-40B4-BE49-F238E27FC236}">
                    <a16:creationId xmlns:a16="http://schemas.microsoft.com/office/drawing/2014/main" id="{A44B98B9-0824-4211-AC97-A8E95307FA21}"/>
                  </a:ext>
                </a:extLst>
              </p:cNvPr>
              <p:cNvSpPr/>
              <p:nvPr/>
            </p:nvSpPr>
            <p:spPr>
              <a:xfrm>
                <a:off x="2816475" y="2890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fr-FR" dirty="0"/>
              </a:p>
            </p:txBody>
          </p:sp>
          <p:sp>
            <p:nvSpPr>
              <p:cNvPr id="86" name="Freeform: Shape 85">
                <a:extLst>
                  <a:ext uri="{FF2B5EF4-FFF2-40B4-BE49-F238E27FC236}">
                    <a16:creationId xmlns:a16="http://schemas.microsoft.com/office/drawing/2014/main" id="{618B3DDE-40CA-4939-B568-5539BC9E27F4}"/>
                  </a:ext>
                </a:extLst>
              </p:cNvPr>
              <p:cNvSpPr/>
              <p:nvPr/>
            </p:nvSpPr>
            <p:spPr>
              <a:xfrm>
                <a:off x="2949825" y="2890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fr-FR" dirty="0"/>
              </a:p>
            </p:txBody>
          </p:sp>
          <p:sp>
            <p:nvSpPr>
              <p:cNvPr id="87" name="Freeform: Shape 86">
                <a:extLst>
                  <a:ext uri="{FF2B5EF4-FFF2-40B4-BE49-F238E27FC236}">
                    <a16:creationId xmlns:a16="http://schemas.microsoft.com/office/drawing/2014/main" id="{558BD6D1-74B9-4B30-87FD-DAEEFFBB3B1B}"/>
                  </a:ext>
                </a:extLst>
              </p:cNvPr>
              <p:cNvSpPr/>
              <p:nvPr/>
            </p:nvSpPr>
            <p:spPr>
              <a:xfrm>
                <a:off x="3464184" y="31765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fr-FR" dirty="0"/>
              </a:p>
            </p:txBody>
          </p:sp>
          <p:sp>
            <p:nvSpPr>
              <p:cNvPr id="88" name="Freeform: Shape 87">
                <a:extLst>
                  <a:ext uri="{FF2B5EF4-FFF2-40B4-BE49-F238E27FC236}">
                    <a16:creationId xmlns:a16="http://schemas.microsoft.com/office/drawing/2014/main" id="{54CAE873-5123-43B7-BDA7-E0034F734134}"/>
                  </a:ext>
                </a:extLst>
              </p:cNvPr>
              <p:cNvSpPr/>
              <p:nvPr/>
            </p:nvSpPr>
            <p:spPr>
              <a:xfrm>
                <a:off x="3540384" y="31765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fr-FR" dirty="0"/>
              </a:p>
            </p:txBody>
          </p:sp>
          <p:sp>
            <p:nvSpPr>
              <p:cNvPr id="89" name="Freeform: Shape 88">
                <a:extLst>
                  <a:ext uri="{FF2B5EF4-FFF2-40B4-BE49-F238E27FC236}">
                    <a16:creationId xmlns:a16="http://schemas.microsoft.com/office/drawing/2014/main" id="{0DFFE8B0-4861-4AA0-A483-96AF8F3DEB9A}"/>
                  </a:ext>
                </a:extLst>
              </p:cNvPr>
              <p:cNvSpPr/>
              <p:nvPr/>
            </p:nvSpPr>
            <p:spPr>
              <a:xfrm>
                <a:off x="3597534" y="32527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fr-FR" dirty="0"/>
              </a:p>
            </p:txBody>
          </p:sp>
          <p:sp>
            <p:nvSpPr>
              <p:cNvPr id="90" name="Freeform: Shape 89">
                <a:extLst>
                  <a:ext uri="{FF2B5EF4-FFF2-40B4-BE49-F238E27FC236}">
                    <a16:creationId xmlns:a16="http://schemas.microsoft.com/office/drawing/2014/main" id="{41B9E932-8B87-47EC-BA54-44E85C35485C}"/>
                  </a:ext>
                </a:extLst>
              </p:cNvPr>
              <p:cNvSpPr/>
              <p:nvPr/>
            </p:nvSpPr>
            <p:spPr>
              <a:xfrm>
                <a:off x="3692784" y="3348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fr-FR" dirty="0"/>
              </a:p>
            </p:txBody>
          </p:sp>
          <p:sp>
            <p:nvSpPr>
              <p:cNvPr id="91" name="Freeform: Shape 90">
                <a:extLst>
                  <a:ext uri="{FF2B5EF4-FFF2-40B4-BE49-F238E27FC236}">
                    <a16:creationId xmlns:a16="http://schemas.microsoft.com/office/drawing/2014/main" id="{7336CDCF-F2FC-4178-A047-9AF1B20EA11A}"/>
                  </a:ext>
                </a:extLst>
              </p:cNvPr>
              <p:cNvSpPr/>
              <p:nvPr/>
            </p:nvSpPr>
            <p:spPr>
              <a:xfrm>
                <a:off x="386423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fr-FR" dirty="0"/>
              </a:p>
            </p:txBody>
          </p:sp>
          <p:sp>
            <p:nvSpPr>
              <p:cNvPr id="92" name="Freeform: Shape 91">
                <a:extLst>
                  <a:ext uri="{FF2B5EF4-FFF2-40B4-BE49-F238E27FC236}">
                    <a16:creationId xmlns:a16="http://schemas.microsoft.com/office/drawing/2014/main" id="{71F10EDA-BAF6-495B-A7A7-9BEB1F8CF576}"/>
                  </a:ext>
                </a:extLst>
              </p:cNvPr>
              <p:cNvSpPr/>
              <p:nvPr/>
            </p:nvSpPr>
            <p:spPr>
              <a:xfrm>
                <a:off x="394043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fr-FR" dirty="0"/>
              </a:p>
            </p:txBody>
          </p:sp>
          <p:sp>
            <p:nvSpPr>
              <p:cNvPr id="93" name="Freeform: Shape 92">
                <a:extLst>
                  <a:ext uri="{FF2B5EF4-FFF2-40B4-BE49-F238E27FC236}">
                    <a16:creationId xmlns:a16="http://schemas.microsoft.com/office/drawing/2014/main" id="{0BCAD43E-907D-44A5-9911-D5539F6CD0F1}"/>
                  </a:ext>
                </a:extLst>
              </p:cNvPr>
              <p:cNvSpPr/>
              <p:nvPr/>
            </p:nvSpPr>
            <p:spPr>
              <a:xfrm>
                <a:off x="397853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fr-FR" dirty="0"/>
              </a:p>
            </p:txBody>
          </p:sp>
          <p:sp>
            <p:nvSpPr>
              <p:cNvPr id="94" name="Freeform: Shape 93">
                <a:extLst>
                  <a:ext uri="{FF2B5EF4-FFF2-40B4-BE49-F238E27FC236}">
                    <a16:creationId xmlns:a16="http://schemas.microsoft.com/office/drawing/2014/main" id="{B6B96E1B-71D0-47DA-9C89-C7FC7B8C7423}"/>
                  </a:ext>
                </a:extLst>
              </p:cNvPr>
              <p:cNvSpPr/>
              <p:nvPr/>
            </p:nvSpPr>
            <p:spPr>
              <a:xfrm>
                <a:off x="407378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fr-FR" dirty="0"/>
              </a:p>
            </p:txBody>
          </p:sp>
          <p:sp>
            <p:nvSpPr>
              <p:cNvPr id="95" name="Freeform: Shape 94">
                <a:extLst>
                  <a:ext uri="{FF2B5EF4-FFF2-40B4-BE49-F238E27FC236}">
                    <a16:creationId xmlns:a16="http://schemas.microsoft.com/office/drawing/2014/main" id="{CF36E3ED-89A7-44FD-B62D-F8CA4C80B27E}"/>
                  </a:ext>
                </a:extLst>
              </p:cNvPr>
              <p:cNvSpPr/>
              <p:nvPr/>
            </p:nvSpPr>
            <p:spPr>
              <a:xfrm>
                <a:off x="420713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fr-FR" dirty="0"/>
              </a:p>
            </p:txBody>
          </p:sp>
          <p:sp>
            <p:nvSpPr>
              <p:cNvPr id="96" name="Freeform: Shape 95">
                <a:extLst>
                  <a:ext uri="{FF2B5EF4-FFF2-40B4-BE49-F238E27FC236}">
                    <a16:creationId xmlns:a16="http://schemas.microsoft.com/office/drawing/2014/main" id="{5F31279D-E744-4221-BC6E-8B20C63B09AD}"/>
                  </a:ext>
                </a:extLst>
              </p:cNvPr>
              <p:cNvSpPr/>
              <p:nvPr/>
            </p:nvSpPr>
            <p:spPr>
              <a:xfrm>
                <a:off x="420713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fr-FR" dirty="0"/>
              </a:p>
            </p:txBody>
          </p:sp>
          <p:sp>
            <p:nvSpPr>
              <p:cNvPr id="97" name="Freeform: Shape 96">
                <a:extLst>
                  <a:ext uri="{FF2B5EF4-FFF2-40B4-BE49-F238E27FC236}">
                    <a16:creationId xmlns:a16="http://schemas.microsoft.com/office/drawing/2014/main" id="{AC7AC9DE-76A5-4DD2-8F3C-A891135872F7}"/>
                  </a:ext>
                </a:extLst>
              </p:cNvPr>
              <p:cNvSpPr/>
              <p:nvPr/>
            </p:nvSpPr>
            <p:spPr>
              <a:xfrm>
                <a:off x="4797694" y="3805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fr-FR" dirty="0"/>
              </a:p>
            </p:txBody>
          </p:sp>
          <p:sp>
            <p:nvSpPr>
              <p:cNvPr id="98" name="Freeform: Shape 97">
                <a:extLst>
                  <a:ext uri="{FF2B5EF4-FFF2-40B4-BE49-F238E27FC236}">
                    <a16:creationId xmlns:a16="http://schemas.microsoft.com/office/drawing/2014/main" id="{DB2126CD-770D-4A57-90C3-7D118D384137}"/>
                  </a:ext>
                </a:extLst>
              </p:cNvPr>
              <p:cNvSpPr/>
              <p:nvPr/>
            </p:nvSpPr>
            <p:spPr>
              <a:xfrm>
                <a:off x="5426344" y="40529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fr-FR" dirty="0"/>
              </a:p>
            </p:txBody>
          </p:sp>
          <p:sp>
            <p:nvSpPr>
              <p:cNvPr id="99" name="Freeform: Shape 98">
                <a:extLst>
                  <a:ext uri="{FF2B5EF4-FFF2-40B4-BE49-F238E27FC236}">
                    <a16:creationId xmlns:a16="http://schemas.microsoft.com/office/drawing/2014/main" id="{2A0E293E-C441-44C9-9F48-B562DA636292}"/>
                  </a:ext>
                </a:extLst>
              </p:cNvPr>
              <p:cNvSpPr/>
              <p:nvPr/>
            </p:nvSpPr>
            <p:spPr>
              <a:xfrm>
                <a:off x="6016894" y="43767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fr-FR" dirty="0"/>
              </a:p>
            </p:txBody>
          </p:sp>
          <p:sp>
            <p:nvSpPr>
              <p:cNvPr id="100" name="Freeform: Shape 99">
                <a:extLst>
                  <a:ext uri="{FF2B5EF4-FFF2-40B4-BE49-F238E27FC236}">
                    <a16:creationId xmlns:a16="http://schemas.microsoft.com/office/drawing/2014/main" id="{59B22E2A-EB90-459C-A250-33302368EDB7}"/>
                  </a:ext>
                </a:extLst>
              </p:cNvPr>
              <p:cNvSpPr/>
              <p:nvPr/>
            </p:nvSpPr>
            <p:spPr>
              <a:xfrm>
                <a:off x="6074044" y="43767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fr-FR" dirty="0"/>
              </a:p>
            </p:txBody>
          </p:sp>
          <p:sp>
            <p:nvSpPr>
              <p:cNvPr id="101" name="Freeform: Shape 100">
                <a:extLst>
                  <a:ext uri="{FF2B5EF4-FFF2-40B4-BE49-F238E27FC236}">
                    <a16:creationId xmlns:a16="http://schemas.microsoft.com/office/drawing/2014/main" id="{6B9BBFA0-5BD3-4E20-8154-F8EA266B3C4B}"/>
                  </a:ext>
                </a:extLst>
              </p:cNvPr>
              <p:cNvSpPr/>
              <p:nvPr/>
            </p:nvSpPr>
            <p:spPr>
              <a:xfrm>
                <a:off x="6131194" y="43767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fr-FR" dirty="0"/>
              </a:p>
            </p:txBody>
          </p:sp>
          <p:sp>
            <p:nvSpPr>
              <p:cNvPr id="102" name="Freeform: Shape 101">
                <a:extLst>
                  <a:ext uri="{FF2B5EF4-FFF2-40B4-BE49-F238E27FC236}">
                    <a16:creationId xmlns:a16="http://schemas.microsoft.com/office/drawing/2014/main" id="{62934BC9-36AE-4AB6-A6F4-1E9D98F85506}"/>
                  </a:ext>
                </a:extLst>
              </p:cNvPr>
              <p:cNvSpPr/>
              <p:nvPr/>
            </p:nvSpPr>
            <p:spPr>
              <a:xfrm>
                <a:off x="6188353" y="43767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fr-FR" dirty="0"/>
              </a:p>
            </p:txBody>
          </p:sp>
          <p:sp>
            <p:nvSpPr>
              <p:cNvPr id="103" name="Freeform: Shape 102">
                <a:extLst>
                  <a:ext uri="{FF2B5EF4-FFF2-40B4-BE49-F238E27FC236}">
                    <a16:creationId xmlns:a16="http://schemas.microsoft.com/office/drawing/2014/main" id="{0B5D0BF8-9A2F-4097-A9BB-76C19443925A}"/>
                  </a:ext>
                </a:extLst>
              </p:cNvPr>
              <p:cNvSpPr/>
              <p:nvPr/>
            </p:nvSpPr>
            <p:spPr>
              <a:xfrm>
                <a:off x="7198003" y="47577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fr-FR" dirty="0"/>
              </a:p>
            </p:txBody>
          </p:sp>
          <p:sp>
            <p:nvSpPr>
              <p:cNvPr id="104" name="Freeform: Shape 103">
                <a:extLst>
                  <a:ext uri="{FF2B5EF4-FFF2-40B4-BE49-F238E27FC236}">
                    <a16:creationId xmlns:a16="http://schemas.microsoft.com/office/drawing/2014/main" id="{B8DC71FF-341D-4393-8E2E-3F125E8290E1}"/>
                  </a:ext>
                </a:extLst>
              </p:cNvPr>
              <p:cNvSpPr/>
              <p:nvPr/>
            </p:nvSpPr>
            <p:spPr>
              <a:xfrm>
                <a:off x="7274203" y="47577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fr-FR" dirty="0"/>
              </a:p>
            </p:txBody>
          </p:sp>
          <p:sp>
            <p:nvSpPr>
              <p:cNvPr id="105" name="Freeform: Shape 104">
                <a:extLst>
                  <a:ext uri="{FF2B5EF4-FFF2-40B4-BE49-F238E27FC236}">
                    <a16:creationId xmlns:a16="http://schemas.microsoft.com/office/drawing/2014/main" id="{47880378-097E-4F7A-A061-F336C9065997}"/>
                  </a:ext>
                </a:extLst>
              </p:cNvPr>
              <p:cNvSpPr/>
              <p:nvPr/>
            </p:nvSpPr>
            <p:spPr>
              <a:xfrm>
                <a:off x="7369453" y="47577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fr-FR" dirty="0"/>
              </a:p>
            </p:txBody>
          </p:sp>
          <p:sp>
            <p:nvSpPr>
              <p:cNvPr id="106" name="Freeform: Shape 105">
                <a:extLst>
                  <a:ext uri="{FF2B5EF4-FFF2-40B4-BE49-F238E27FC236}">
                    <a16:creationId xmlns:a16="http://schemas.microsoft.com/office/drawing/2014/main" id="{BB4F908C-626C-4E17-87BC-EEAB1222AD8C}"/>
                  </a:ext>
                </a:extLst>
              </p:cNvPr>
              <p:cNvSpPr/>
              <p:nvPr/>
            </p:nvSpPr>
            <p:spPr>
              <a:xfrm>
                <a:off x="8474363" y="51578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fr-FR" dirty="0"/>
              </a:p>
            </p:txBody>
          </p:sp>
        </p:grpSp>
        <p:grpSp>
          <p:nvGrpSpPr>
            <p:cNvPr id="154" name="Group 153">
              <a:extLst>
                <a:ext uri="{FF2B5EF4-FFF2-40B4-BE49-F238E27FC236}">
                  <a16:creationId xmlns:a16="http://schemas.microsoft.com/office/drawing/2014/main" id="{992227B2-FAEA-4ACF-8756-70241AE31DC7}"/>
                </a:ext>
              </a:extLst>
            </p:cNvPr>
            <p:cNvGrpSpPr/>
            <p:nvPr/>
          </p:nvGrpSpPr>
          <p:grpSpPr>
            <a:xfrm>
              <a:off x="1980771" y="2640492"/>
              <a:ext cx="5086779" cy="1674333"/>
              <a:chOff x="633412" y="2138362"/>
              <a:chExt cx="7874631" cy="2584513"/>
            </a:xfrm>
          </p:grpSpPr>
          <p:sp>
            <p:nvSpPr>
              <p:cNvPr id="110" name="Freeform: Shape 109">
                <a:extLst>
                  <a:ext uri="{FF2B5EF4-FFF2-40B4-BE49-F238E27FC236}">
                    <a16:creationId xmlns:a16="http://schemas.microsoft.com/office/drawing/2014/main" id="{78D20488-0607-4C39-BC35-A7F8E29605ED}"/>
                  </a:ext>
                </a:extLst>
              </p:cNvPr>
              <p:cNvSpPr/>
              <p:nvPr/>
            </p:nvSpPr>
            <p:spPr>
              <a:xfrm>
                <a:off x="633412" y="2176462"/>
                <a:ext cx="7874631" cy="2489701"/>
              </a:xfrm>
              <a:custGeom>
                <a:avLst/>
                <a:gdLst>
                  <a:gd name="connsiteX0" fmla="*/ 7874632 w 7874631"/>
                  <a:gd name="connsiteY0" fmla="*/ 2489701 h 2489701"/>
                  <a:gd name="connsiteX1" fmla="*/ 6676930 w 7874631"/>
                  <a:gd name="connsiteY1" fmla="*/ 2489701 h 2489701"/>
                  <a:gd name="connsiteX2" fmla="*/ 6676930 w 7874631"/>
                  <a:gd name="connsiteY2" fmla="*/ 2338816 h 2489701"/>
                  <a:gd name="connsiteX3" fmla="*/ 6488316 w 7874631"/>
                  <a:gd name="connsiteY3" fmla="*/ 2338816 h 2489701"/>
                  <a:gd name="connsiteX4" fmla="*/ 6488316 w 7874631"/>
                  <a:gd name="connsiteY4" fmla="*/ 2239794 h 2489701"/>
                  <a:gd name="connsiteX5" fmla="*/ 5469798 w 7874631"/>
                  <a:gd name="connsiteY5" fmla="*/ 2239794 h 2489701"/>
                  <a:gd name="connsiteX6" fmla="*/ 5469798 w 7874631"/>
                  <a:gd name="connsiteY6" fmla="*/ 2183206 h 2489701"/>
                  <a:gd name="connsiteX7" fmla="*/ 5158588 w 7874631"/>
                  <a:gd name="connsiteY7" fmla="*/ 2183206 h 2489701"/>
                  <a:gd name="connsiteX8" fmla="*/ 5158588 w 7874631"/>
                  <a:gd name="connsiteY8" fmla="*/ 2107759 h 2489701"/>
                  <a:gd name="connsiteX9" fmla="*/ 4988834 w 7874631"/>
                  <a:gd name="connsiteY9" fmla="*/ 2107759 h 2489701"/>
                  <a:gd name="connsiteX10" fmla="*/ 4988834 w 7874631"/>
                  <a:gd name="connsiteY10" fmla="*/ 2065325 h 2489701"/>
                  <a:gd name="connsiteX11" fmla="*/ 4927540 w 7874631"/>
                  <a:gd name="connsiteY11" fmla="*/ 2065325 h 2489701"/>
                  <a:gd name="connsiteX12" fmla="*/ 4927540 w 7874631"/>
                  <a:gd name="connsiteY12" fmla="*/ 2027596 h 2489701"/>
                  <a:gd name="connsiteX13" fmla="*/ 4819088 w 7874631"/>
                  <a:gd name="connsiteY13" fmla="*/ 2027596 h 2489701"/>
                  <a:gd name="connsiteX14" fmla="*/ 4819088 w 7874631"/>
                  <a:gd name="connsiteY14" fmla="*/ 1994592 h 2489701"/>
                  <a:gd name="connsiteX15" fmla="*/ 4602175 w 7874631"/>
                  <a:gd name="connsiteY15" fmla="*/ 1994592 h 2489701"/>
                  <a:gd name="connsiteX16" fmla="*/ 4602175 w 7874631"/>
                  <a:gd name="connsiteY16" fmla="*/ 1971018 h 2489701"/>
                  <a:gd name="connsiteX17" fmla="*/ 4276821 w 7874631"/>
                  <a:gd name="connsiteY17" fmla="*/ 1971018 h 2489701"/>
                  <a:gd name="connsiteX18" fmla="*/ 4276821 w 7874631"/>
                  <a:gd name="connsiteY18" fmla="*/ 1905000 h 2489701"/>
                  <a:gd name="connsiteX19" fmla="*/ 4201373 w 7874631"/>
                  <a:gd name="connsiteY19" fmla="*/ 1905000 h 2489701"/>
                  <a:gd name="connsiteX20" fmla="*/ 4201373 w 7874631"/>
                  <a:gd name="connsiteY20" fmla="*/ 1857851 h 2489701"/>
                  <a:gd name="connsiteX21" fmla="*/ 3729838 w 7874631"/>
                  <a:gd name="connsiteY21" fmla="*/ 1857851 h 2489701"/>
                  <a:gd name="connsiteX22" fmla="*/ 3729838 w 7874631"/>
                  <a:gd name="connsiteY22" fmla="*/ 1744675 h 2489701"/>
                  <a:gd name="connsiteX23" fmla="*/ 3677974 w 7874631"/>
                  <a:gd name="connsiteY23" fmla="*/ 1744675 h 2489701"/>
                  <a:gd name="connsiteX24" fmla="*/ 3677974 w 7874631"/>
                  <a:gd name="connsiteY24" fmla="*/ 1683382 h 2489701"/>
                  <a:gd name="connsiteX25" fmla="*/ 3593097 w 7874631"/>
                  <a:gd name="connsiteY25" fmla="*/ 1683382 h 2489701"/>
                  <a:gd name="connsiteX26" fmla="*/ 3593097 w 7874631"/>
                  <a:gd name="connsiteY26" fmla="*/ 1631508 h 2489701"/>
                  <a:gd name="connsiteX27" fmla="*/ 3263018 w 7874631"/>
                  <a:gd name="connsiteY27" fmla="*/ 1631508 h 2489701"/>
                  <a:gd name="connsiteX28" fmla="*/ 3263018 w 7874631"/>
                  <a:gd name="connsiteY28" fmla="*/ 1579645 h 2489701"/>
                  <a:gd name="connsiteX29" fmla="*/ 3135706 w 7874631"/>
                  <a:gd name="connsiteY29" fmla="*/ 1579645 h 2489701"/>
                  <a:gd name="connsiteX30" fmla="*/ 3135706 w 7874631"/>
                  <a:gd name="connsiteY30" fmla="*/ 1518342 h 2489701"/>
                  <a:gd name="connsiteX31" fmla="*/ 3079118 w 7874631"/>
                  <a:gd name="connsiteY31" fmla="*/ 1518342 h 2489701"/>
                  <a:gd name="connsiteX32" fmla="*/ 3079118 w 7874631"/>
                  <a:gd name="connsiteY32" fmla="*/ 1433465 h 2489701"/>
                  <a:gd name="connsiteX33" fmla="*/ 2989526 w 7874631"/>
                  <a:gd name="connsiteY33" fmla="*/ 1433465 h 2489701"/>
                  <a:gd name="connsiteX34" fmla="*/ 2989526 w 7874631"/>
                  <a:gd name="connsiteY34" fmla="*/ 1381601 h 2489701"/>
                  <a:gd name="connsiteX35" fmla="*/ 2862215 w 7874631"/>
                  <a:gd name="connsiteY35" fmla="*/ 1381601 h 2489701"/>
                  <a:gd name="connsiteX36" fmla="*/ 2862215 w 7874631"/>
                  <a:gd name="connsiteY36" fmla="*/ 1329728 h 2489701"/>
                  <a:gd name="connsiteX37" fmla="*/ 2555719 w 7874631"/>
                  <a:gd name="connsiteY37" fmla="*/ 1329728 h 2489701"/>
                  <a:gd name="connsiteX38" fmla="*/ 2555719 w 7874631"/>
                  <a:gd name="connsiteY38" fmla="*/ 1258995 h 2489701"/>
                  <a:gd name="connsiteX39" fmla="*/ 2503846 w 7874631"/>
                  <a:gd name="connsiteY39" fmla="*/ 1258995 h 2489701"/>
                  <a:gd name="connsiteX40" fmla="*/ 2503846 w 7874631"/>
                  <a:gd name="connsiteY40" fmla="*/ 1188272 h 2489701"/>
                  <a:gd name="connsiteX41" fmla="*/ 2437838 w 7874631"/>
                  <a:gd name="connsiteY41" fmla="*/ 1188272 h 2489701"/>
                  <a:gd name="connsiteX42" fmla="*/ 2437838 w 7874631"/>
                  <a:gd name="connsiteY42" fmla="*/ 1093965 h 2489701"/>
                  <a:gd name="connsiteX43" fmla="*/ 2367105 w 7874631"/>
                  <a:gd name="connsiteY43" fmla="*/ 1093965 h 2489701"/>
                  <a:gd name="connsiteX44" fmla="*/ 2367105 w 7874631"/>
                  <a:gd name="connsiteY44" fmla="*/ 980789 h 2489701"/>
                  <a:gd name="connsiteX45" fmla="*/ 1928574 w 7874631"/>
                  <a:gd name="connsiteY45" fmla="*/ 980789 h 2489701"/>
                  <a:gd name="connsiteX46" fmla="*/ 1928574 w 7874631"/>
                  <a:gd name="connsiteY46" fmla="*/ 867623 h 2489701"/>
                  <a:gd name="connsiteX47" fmla="*/ 1881426 w 7874631"/>
                  <a:gd name="connsiteY47" fmla="*/ 867623 h 2489701"/>
                  <a:gd name="connsiteX48" fmla="*/ 1881426 w 7874631"/>
                  <a:gd name="connsiteY48" fmla="*/ 759171 h 2489701"/>
                  <a:gd name="connsiteX49" fmla="*/ 1838982 w 7874631"/>
                  <a:gd name="connsiteY49" fmla="*/ 759171 h 2489701"/>
                  <a:gd name="connsiteX50" fmla="*/ 1838982 w 7874631"/>
                  <a:gd name="connsiteY50" fmla="*/ 646002 h 2489701"/>
                  <a:gd name="connsiteX51" fmla="*/ 1777689 w 7874631"/>
                  <a:gd name="connsiteY51" fmla="*/ 646002 h 2489701"/>
                  <a:gd name="connsiteX52" fmla="*/ 1777689 w 7874631"/>
                  <a:gd name="connsiteY52" fmla="*/ 551695 h 2489701"/>
                  <a:gd name="connsiteX53" fmla="*/ 1532487 w 7874631"/>
                  <a:gd name="connsiteY53" fmla="*/ 551695 h 2489701"/>
                  <a:gd name="connsiteX54" fmla="*/ 1532487 w 7874631"/>
                  <a:gd name="connsiteY54" fmla="*/ 480966 h 2489701"/>
                  <a:gd name="connsiteX55" fmla="*/ 1376877 w 7874631"/>
                  <a:gd name="connsiteY55" fmla="*/ 480966 h 2489701"/>
                  <a:gd name="connsiteX56" fmla="*/ 1376877 w 7874631"/>
                  <a:gd name="connsiteY56" fmla="*/ 405520 h 2489701"/>
                  <a:gd name="connsiteX57" fmla="*/ 1235421 w 7874631"/>
                  <a:gd name="connsiteY57" fmla="*/ 405520 h 2489701"/>
                  <a:gd name="connsiteX58" fmla="*/ 1235421 w 7874631"/>
                  <a:gd name="connsiteY58" fmla="*/ 339505 h 2489701"/>
                  <a:gd name="connsiteX59" fmla="*/ 1169403 w 7874631"/>
                  <a:gd name="connsiteY59" fmla="*/ 339505 h 2489701"/>
                  <a:gd name="connsiteX60" fmla="*/ 1169403 w 7874631"/>
                  <a:gd name="connsiteY60" fmla="*/ 240483 h 2489701"/>
                  <a:gd name="connsiteX61" fmla="*/ 716732 w 7874631"/>
                  <a:gd name="connsiteY61" fmla="*/ 240483 h 2489701"/>
                  <a:gd name="connsiteX62" fmla="*/ 716732 w 7874631"/>
                  <a:gd name="connsiteY62" fmla="*/ 183899 h 2489701"/>
                  <a:gd name="connsiteX63" fmla="*/ 584703 w 7874631"/>
                  <a:gd name="connsiteY63" fmla="*/ 183899 h 2489701"/>
                  <a:gd name="connsiteX64" fmla="*/ 584703 w 7874631"/>
                  <a:gd name="connsiteY64" fmla="*/ 108453 h 2489701"/>
                  <a:gd name="connsiteX65" fmla="*/ 532834 w 7874631"/>
                  <a:gd name="connsiteY65" fmla="*/ 108453 h 2489701"/>
                  <a:gd name="connsiteX66" fmla="*/ 532834 w 7874631"/>
                  <a:gd name="connsiteY66" fmla="*/ 70730 h 2489701"/>
                  <a:gd name="connsiteX67" fmla="*/ 344220 w 7874631"/>
                  <a:gd name="connsiteY67" fmla="*/ 70730 h 2489701"/>
                  <a:gd name="connsiteX68" fmla="*/ 344220 w 7874631"/>
                  <a:gd name="connsiteY68" fmla="*/ 42438 h 2489701"/>
                  <a:gd name="connsiteX69" fmla="*/ 207475 w 7874631"/>
                  <a:gd name="connsiteY69" fmla="*/ 42438 h 2489701"/>
                  <a:gd name="connsiteX70" fmla="*/ 207475 w 7874631"/>
                  <a:gd name="connsiteY70" fmla="*/ 0 h 2489701"/>
                  <a:gd name="connsiteX71" fmla="*/ 0 w 7874631"/>
                  <a:gd name="connsiteY71" fmla="*/ 0 h 248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874631" h="2489701">
                    <a:moveTo>
                      <a:pt x="7874632" y="2489701"/>
                    </a:moveTo>
                    <a:lnTo>
                      <a:pt x="6676930" y="2489701"/>
                    </a:lnTo>
                    <a:lnTo>
                      <a:pt x="6676930" y="2338816"/>
                    </a:lnTo>
                    <a:lnTo>
                      <a:pt x="6488316" y="2338816"/>
                    </a:lnTo>
                    <a:lnTo>
                      <a:pt x="6488316" y="2239794"/>
                    </a:lnTo>
                    <a:lnTo>
                      <a:pt x="5469798" y="2239794"/>
                    </a:lnTo>
                    <a:lnTo>
                      <a:pt x="5469798" y="2183206"/>
                    </a:lnTo>
                    <a:lnTo>
                      <a:pt x="5158588" y="2183206"/>
                    </a:lnTo>
                    <a:lnTo>
                      <a:pt x="5158588" y="2107759"/>
                    </a:lnTo>
                    <a:lnTo>
                      <a:pt x="4988834" y="2107759"/>
                    </a:lnTo>
                    <a:lnTo>
                      <a:pt x="4988834" y="2065325"/>
                    </a:lnTo>
                    <a:lnTo>
                      <a:pt x="4927540" y="2065325"/>
                    </a:lnTo>
                    <a:lnTo>
                      <a:pt x="4927540" y="2027596"/>
                    </a:lnTo>
                    <a:lnTo>
                      <a:pt x="4819088" y="2027596"/>
                    </a:lnTo>
                    <a:lnTo>
                      <a:pt x="4819088" y="1994592"/>
                    </a:lnTo>
                    <a:lnTo>
                      <a:pt x="4602175" y="1994592"/>
                    </a:lnTo>
                    <a:lnTo>
                      <a:pt x="4602175" y="1971018"/>
                    </a:lnTo>
                    <a:lnTo>
                      <a:pt x="4276821" y="1971018"/>
                    </a:lnTo>
                    <a:lnTo>
                      <a:pt x="4276821" y="1905000"/>
                    </a:lnTo>
                    <a:lnTo>
                      <a:pt x="4201373" y="1905000"/>
                    </a:lnTo>
                    <a:lnTo>
                      <a:pt x="4201373" y="1857851"/>
                    </a:lnTo>
                    <a:lnTo>
                      <a:pt x="3729838" y="1857851"/>
                    </a:lnTo>
                    <a:lnTo>
                      <a:pt x="3729838" y="1744675"/>
                    </a:lnTo>
                    <a:lnTo>
                      <a:pt x="3677974" y="1744675"/>
                    </a:lnTo>
                    <a:lnTo>
                      <a:pt x="3677974" y="1683382"/>
                    </a:lnTo>
                    <a:lnTo>
                      <a:pt x="3593097" y="1683382"/>
                    </a:lnTo>
                    <a:lnTo>
                      <a:pt x="3593097" y="1631508"/>
                    </a:lnTo>
                    <a:lnTo>
                      <a:pt x="3263018" y="1631508"/>
                    </a:lnTo>
                    <a:lnTo>
                      <a:pt x="3263018" y="1579645"/>
                    </a:lnTo>
                    <a:lnTo>
                      <a:pt x="3135706" y="1579645"/>
                    </a:lnTo>
                    <a:lnTo>
                      <a:pt x="3135706" y="1518342"/>
                    </a:lnTo>
                    <a:lnTo>
                      <a:pt x="3079118" y="1518342"/>
                    </a:lnTo>
                    <a:lnTo>
                      <a:pt x="3079118" y="1433465"/>
                    </a:lnTo>
                    <a:lnTo>
                      <a:pt x="2989526" y="1433465"/>
                    </a:lnTo>
                    <a:lnTo>
                      <a:pt x="2989526" y="1381601"/>
                    </a:lnTo>
                    <a:lnTo>
                      <a:pt x="2862215" y="1381601"/>
                    </a:lnTo>
                    <a:lnTo>
                      <a:pt x="2862215" y="1329728"/>
                    </a:lnTo>
                    <a:lnTo>
                      <a:pt x="2555719" y="1329728"/>
                    </a:lnTo>
                    <a:lnTo>
                      <a:pt x="2555719" y="1258995"/>
                    </a:lnTo>
                    <a:lnTo>
                      <a:pt x="2503846" y="1258995"/>
                    </a:lnTo>
                    <a:lnTo>
                      <a:pt x="2503846" y="1188272"/>
                    </a:lnTo>
                    <a:lnTo>
                      <a:pt x="2437838" y="1188272"/>
                    </a:lnTo>
                    <a:lnTo>
                      <a:pt x="2437838" y="1093965"/>
                    </a:lnTo>
                    <a:lnTo>
                      <a:pt x="2367105" y="1093965"/>
                    </a:lnTo>
                    <a:lnTo>
                      <a:pt x="2367105" y="980789"/>
                    </a:lnTo>
                    <a:lnTo>
                      <a:pt x="1928574" y="980789"/>
                    </a:lnTo>
                    <a:lnTo>
                      <a:pt x="1928574" y="867623"/>
                    </a:lnTo>
                    <a:lnTo>
                      <a:pt x="1881426" y="867623"/>
                    </a:lnTo>
                    <a:lnTo>
                      <a:pt x="1881426" y="759171"/>
                    </a:lnTo>
                    <a:lnTo>
                      <a:pt x="1838982" y="759171"/>
                    </a:lnTo>
                    <a:lnTo>
                      <a:pt x="1838982" y="646002"/>
                    </a:lnTo>
                    <a:lnTo>
                      <a:pt x="1777689" y="646002"/>
                    </a:lnTo>
                    <a:lnTo>
                      <a:pt x="1777689" y="551695"/>
                    </a:lnTo>
                    <a:lnTo>
                      <a:pt x="1532487" y="551695"/>
                    </a:lnTo>
                    <a:lnTo>
                      <a:pt x="1532487" y="480966"/>
                    </a:lnTo>
                    <a:lnTo>
                      <a:pt x="1376877" y="480966"/>
                    </a:lnTo>
                    <a:lnTo>
                      <a:pt x="1376877" y="405520"/>
                    </a:lnTo>
                    <a:lnTo>
                      <a:pt x="1235421" y="405520"/>
                    </a:lnTo>
                    <a:lnTo>
                      <a:pt x="1235421" y="339505"/>
                    </a:lnTo>
                    <a:lnTo>
                      <a:pt x="1169403" y="339505"/>
                    </a:lnTo>
                    <a:lnTo>
                      <a:pt x="1169403" y="240483"/>
                    </a:lnTo>
                    <a:lnTo>
                      <a:pt x="716732" y="240483"/>
                    </a:lnTo>
                    <a:lnTo>
                      <a:pt x="716732" y="183899"/>
                    </a:lnTo>
                    <a:lnTo>
                      <a:pt x="584703" y="183899"/>
                    </a:lnTo>
                    <a:lnTo>
                      <a:pt x="584703" y="108453"/>
                    </a:lnTo>
                    <a:lnTo>
                      <a:pt x="532834" y="108453"/>
                    </a:lnTo>
                    <a:lnTo>
                      <a:pt x="532834" y="70730"/>
                    </a:lnTo>
                    <a:lnTo>
                      <a:pt x="344220" y="70730"/>
                    </a:lnTo>
                    <a:lnTo>
                      <a:pt x="344220" y="42438"/>
                    </a:lnTo>
                    <a:lnTo>
                      <a:pt x="207475" y="42438"/>
                    </a:lnTo>
                    <a:lnTo>
                      <a:pt x="207475" y="0"/>
                    </a:lnTo>
                    <a:lnTo>
                      <a:pt x="0" y="0"/>
                    </a:lnTo>
                  </a:path>
                </a:pathLst>
              </a:custGeom>
              <a:noFill/>
              <a:ln w="25400" cap="flat">
                <a:solidFill>
                  <a:srgbClr val="B60D27"/>
                </a:solidFill>
                <a:prstDash val="solid"/>
                <a:miter/>
              </a:ln>
            </p:spPr>
            <p:txBody>
              <a:bodyPr rtlCol="0" anchor="ctr"/>
              <a:lstStyle/>
              <a:p>
                <a:endParaRPr lang="fr-FR" dirty="0"/>
              </a:p>
            </p:txBody>
          </p:sp>
          <p:sp>
            <p:nvSpPr>
              <p:cNvPr id="111" name="Freeform: Shape 110">
                <a:extLst>
                  <a:ext uri="{FF2B5EF4-FFF2-40B4-BE49-F238E27FC236}">
                    <a16:creationId xmlns:a16="http://schemas.microsoft.com/office/drawing/2014/main" id="{3A01AD1B-4130-4213-B7EA-80C553A132C8}"/>
                  </a:ext>
                </a:extLst>
              </p:cNvPr>
              <p:cNvSpPr/>
              <p:nvPr/>
            </p:nvSpPr>
            <p:spPr>
              <a:xfrm>
                <a:off x="652462" y="21383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fr-FR" dirty="0"/>
              </a:p>
            </p:txBody>
          </p:sp>
          <p:sp>
            <p:nvSpPr>
              <p:cNvPr id="112" name="Freeform: Shape 111">
                <a:extLst>
                  <a:ext uri="{FF2B5EF4-FFF2-40B4-BE49-F238E27FC236}">
                    <a16:creationId xmlns:a16="http://schemas.microsoft.com/office/drawing/2014/main" id="{EC4AAFD0-7417-4153-87E7-A16C58766058}"/>
                  </a:ext>
                </a:extLst>
              </p:cNvPr>
              <p:cNvSpPr/>
              <p:nvPr/>
            </p:nvSpPr>
            <p:spPr>
              <a:xfrm>
                <a:off x="1014414" y="219551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tlCol="0" anchor="ctr"/>
              <a:lstStyle/>
              <a:p>
                <a:endParaRPr lang="fr-FR" dirty="0"/>
              </a:p>
            </p:txBody>
          </p:sp>
          <p:sp>
            <p:nvSpPr>
              <p:cNvPr id="113" name="Freeform: Shape 112">
                <a:extLst>
                  <a:ext uri="{FF2B5EF4-FFF2-40B4-BE49-F238E27FC236}">
                    <a16:creationId xmlns:a16="http://schemas.microsoft.com/office/drawing/2014/main" id="{93F6D246-495E-4FBA-8167-EE93719D9512}"/>
                  </a:ext>
                </a:extLst>
              </p:cNvPr>
              <p:cNvSpPr/>
              <p:nvPr/>
            </p:nvSpPr>
            <p:spPr>
              <a:xfrm>
                <a:off x="1109664" y="219551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tlCol="0" anchor="ctr"/>
              <a:lstStyle/>
              <a:p>
                <a:endParaRPr lang="fr-FR" dirty="0"/>
              </a:p>
            </p:txBody>
          </p:sp>
          <p:sp>
            <p:nvSpPr>
              <p:cNvPr id="114" name="Freeform: Shape 113">
                <a:extLst>
                  <a:ext uri="{FF2B5EF4-FFF2-40B4-BE49-F238E27FC236}">
                    <a16:creationId xmlns:a16="http://schemas.microsoft.com/office/drawing/2014/main" id="{1885E0BF-0FD2-4F9E-BA36-8939505AA9A3}"/>
                  </a:ext>
                </a:extLst>
              </p:cNvPr>
              <p:cNvSpPr/>
              <p:nvPr/>
            </p:nvSpPr>
            <p:spPr>
              <a:xfrm>
                <a:off x="1243015" y="22907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fr-FR" dirty="0"/>
              </a:p>
            </p:txBody>
          </p:sp>
          <p:sp>
            <p:nvSpPr>
              <p:cNvPr id="115" name="Freeform: Shape 114">
                <a:extLst>
                  <a:ext uri="{FF2B5EF4-FFF2-40B4-BE49-F238E27FC236}">
                    <a16:creationId xmlns:a16="http://schemas.microsoft.com/office/drawing/2014/main" id="{1BF6119F-1648-4FE5-B0B9-C051C8B1D712}"/>
                  </a:ext>
                </a:extLst>
              </p:cNvPr>
              <p:cNvSpPr/>
              <p:nvPr/>
            </p:nvSpPr>
            <p:spPr>
              <a:xfrm>
                <a:off x="1757371" y="23479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fr-FR" dirty="0"/>
              </a:p>
            </p:txBody>
          </p:sp>
          <p:sp>
            <p:nvSpPr>
              <p:cNvPr id="116" name="Freeform: Shape 115">
                <a:extLst>
                  <a:ext uri="{FF2B5EF4-FFF2-40B4-BE49-F238E27FC236}">
                    <a16:creationId xmlns:a16="http://schemas.microsoft.com/office/drawing/2014/main" id="{4F84406D-EB3F-4B5B-A84E-24B7A63D1ADA}"/>
                  </a:ext>
                </a:extLst>
              </p:cNvPr>
              <p:cNvSpPr/>
              <p:nvPr/>
            </p:nvSpPr>
            <p:spPr>
              <a:xfrm>
                <a:off x="2024071" y="261461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fr-FR" dirty="0"/>
              </a:p>
            </p:txBody>
          </p:sp>
          <p:sp>
            <p:nvSpPr>
              <p:cNvPr id="117" name="Freeform: Shape 116">
                <a:extLst>
                  <a:ext uri="{FF2B5EF4-FFF2-40B4-BE49-F238E27FC236}">
                    <a16:creationId xmlns:a16="http://schemas.microsoft.com/office/drawing/2014/main" id="{49F53E03-35CA-4ABD-8CC7-CFCC0E7AD084}"/>
                  </a:ext>
                </a:extLst>
              </p:cNvPr>
              <p:cNvSpPr/>
              <p:nvPr/>
            </p:nvSpPr>
            <p:spPr>
              <a:xfrm>
                <a:off x="2233621" y="2671765"/>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rgbClr val="B60D27"/>
                </a:solidFill>
                <a:prstDash val="solid"/>
                <a:miter/>
              </a:ln>
            </p:spPr>
            <p:txBody>
              <a:bodyPr rtlCol="0" anchor="ctr"/>
              <a:lstStyle/>
              <a:p>
                <a:endParaRPr lang="fr-FR" dirty="0"/>
              </a:p>
            </p:txBody>
          </p:sp>
          <p:sp>
            <p:nvSpPr>
              <p:cNvPr id="118" name="Freeform: Shape 117">
                <a:extLst>
                  <a:ext uri="{FF2B5EF4-FFF2-40B4-BE49-F238E27FC236}">
                    <a16:creationId xmlns:a16="http://schemas.microsoft.com/office/drawing/2014/main" id="{9E4F052C-BF01-4894-91E0-306113D8B32B}"/>
                  </a:ext>
                </a:extLst>
              </p:cNvPr>
              <p:cNvSpPr/>
              <p:nvPr/>
            </p:nvSpPr>
            <p:spPr>
              <a:xfrm>
                <a:off x="2633671" y="31099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fr-FR" dirty="0"/>
              </a:p>
            </p:txBody>
          </p:sp>
          <p:sp>
            <p:nvSpPr>
              <p:cNvPr id="119" name="Freeform: Shape 118">
                <a:extLst>
                  <a:ext uri="{FF2B5EF4-FFF2-40B4-BE49-F238E27FC236}">
                    <a16:creationId xmlns:a16="http://schemas.microsoft.com/office/drawing/2014/main" id="{84A5314B-5064-4BC9-A8B5-AED6311FD69F}"/>
                  </a:ext>
                </a:extLst>
              </p:cNvPr>
              <p:cNvSpPr/>
              <p:nvPr/>
            </p:nvSpPr>
            <p:spPr>
              <a:xfrm>
                <a:off x="2709871" y="31099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fr-FR" dirty="0"/>
              </a:p>
            </p:txBody>
          </p:sp>
          <p:sp>
            <p:nvSpPr>
              <p:cNvPr id="120" name="Freeform: Shape 119">
                <a:extLst>
                  <a:ext uri="{FF2B5EF4-FFF2-40B4-BE49-F238E27FC236}">
                    <a16:creationId xmlns:a16="http://schemas.microsoft.com/office/drawing/2014/main" id="{9D2128D4-0FC0-4B66-829E-423770DC6F48}"/>
                  </a:ext>
                </a:extLst>
              </p:cNvPr>
              <p:cNvSpPr/>
              <p:nvPr/>
            </p:nvSpPr>
            <p:spPr>
              <a:xfrm>
                <a:off x="2767021" y="31099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fr-FR" dirty="0"/>
              </a:p>
            </p:txBody>
          </p:sp>
          <p:sp>
            <p:nvSpPr>
              <p:cNvPr id="121" name="Freeform: Shape 120">
                <a:extLst>
                  <a:ext uri="{FF2B5EF4-FFF2-40B4-BE49-F238E27FC236}">
                    <a16:creationId xmlns:a16="http://schemas.microsoft.com/office/drawing/2014/main" id="{FE944C6C-EB41-400C-AFBF-438F16D5C082}"/>
                  </a:ext>
                </a:extLst>
              </p:cNvPr>
              <p:cNvSpPr/>
              <p:nvPr/>
            </p:nvSpPr>
            <p:spPr>
              <a:xfrm>
                <a:off x="2862271" y="309087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fr-FR" dirty="0"/>
              </a:p>
            </p:txBody>
          </p:sp>
          <p:sp>
            <p:nvSpPr>
              <p:cNvPr id="122" name="Freeform: Shape 121">
                <a:extLst>
                  <a:ext uri="{FF2B5EF4-FFF2-40B4-BE49-F238E27FC236}">
                    <a16:creationId xmlns:a16="http://schemas.microsoft.com/office/drawing/2014/main" id="{9422492B-8996-410B-AA42-EFC32E9E4E09}"/>
                  </a:ext>
                </a:extLst>
              </p:cNvPr>
              <p:cNvSpPr/>
              <p:nvPr/>
            </p:nvSpPr>
            <p:spPr>
              <a:xfrm>
                <a:off x="2976581" y="309087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fr-FR" dirty="0"/>
              </a:p>
            </p:txBody>
          </p:sp>
          <p:sp>
            <p:nvSpPr>
              <p:cNvPr id="123" name="Freeform: Shape 122">
                <a:extLst>
                  <a:ext uri="{FF2B5EF4-FFF2-40B4-BE49-F238E27FC236}">
                    <a16:creationId xmlns:a16="http://schemas.microsoft.com/office/drawing/2014/main" id="{16CBCC8B-842F-4AF7-B389-3E8CB1E54F00}"/>
                  </a:ext>
                </a:extLst>
              </p:cNvPr>
              <p:cNvSpPr/>
              <p:nvPr/>
            </p:nvSpPr>
            <p:spPr>
              <a:xfrm>
                <a:off x="3376631" y="34528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fr-FR" dirty="0"/>
              </a:p>
            </p:txBody>
          </p:sp>
          <p:sp>
            <p:nvSpPr>
              <p:cNvPr id="124" name="Freeform: Shape 123">
                <a:extLst>
                  <a:ext uri="{FF2B5EF4-FFF2-40B4-BE49-F238E27FC236}">
                    <a16:creationId xmlns:a16="http://schemas.microsoft.com/office/drawing/2014/main" id="{14EE7B33-02F7-4A59-BE26-FFC5916498ED}"/>
                  </a:ext>
                </a:extLst>
              </p:cNvPr>
              <p:cNvSpPr/>
              <p:nvPr/>
            </p:nvSpPr>
            <p:spPr>
              <a:xfrm>
                <a:off x="3433781" y="34528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fr-FR" dirty="0"/>
              </a:p>
            </p:txBody>
          </p:sp>
          <p:sp>
            <p:nvSpPr>
              <p:cNvPr id="125" name="Freeform: Shape 124">
                <a:extLst>
                  <a:ext uri="{FF2B5EF4-FFF2-40B4-BE49-F238E27FC236}">
                    <a16:creationId xmlns:a16="http://schemas.microsoft.com/office/drawing/2014/main" id="{6CE53FB3-44DE-494A-ABE9-2D7C0DF8602E}"/>
                  </a:ext>
                </a:extLst>
              </p:cNvPr>
              <p:cNvSpPr/>
              <p:nvPr/>
            </p:nvSpPr>
            <p:spPr>
              <a:xfrm>
                <a:off x="3529031" y="34909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fr-FR" dirty="0"/>
              </a:p>
            </p:txBody>
          </p:sp>
          <p:sp>
            <p:nvSpPr>
              <p:cNvPr id="126" name="Freeform: Shape 125">
                <a:extLst>
                  <a:ext uri="{FF2B5EF4-FFF2-40B4-BE49-F238E27FC236}">
                    <a16:creationId xmlns:a16="http://schemas.microsoft.com/office/drawing/2014/main" id="{1739805A-BDAF-4F5F-B0C9-204E7A5A89D4}"/>
                  </a:ext>
                </a:extLst>
              </p:cNvPr>
              <p:cNvSpPr/>
              <p:nvPr/>
            </p:nvSpPr>
            <p:spPr>
              <a:xfrm>
                <a:off x="3662381" y="35480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27" name="Freeform: Shape 126">
                <a:extLst>
                  <a:ext uri="{FF2B5EF4-FFF2-40B4-BE49-F238E27FC236}">
                    <a16:creationId xmlns:a16="http://schemas.microsoft.com/office/drawing/2014/main" id="{9CB27EF8-6E14-4576-B103-0EEA7788F215}"/>
                  </a:ext>
                </a:extLst>
              </p:cNvPr>
              <p:cNvSpPr/>
              <p:nvPr/>
            </p:nvSpPr>
            <p:spPr>
              <a:xfrm>
                <a:off x="3967181" y="37576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28" name="Freeform: Shape 127">
                <a:extLst>
                  <a:ext uri="{FF2B5EF4-FFF2-40B4-BE49-F238E27FC236}">
                    <a16:creationId xmlns:a16="http://schemas.microsoft.com/office/drawing/2014/main" id="{D4B1C9E7-328A-44FA-9FA7-877EE901A65D}"/>
                  </a:ext>
                </a:extLst>
              </p:cNvPr>
              <p:cNvSpPr/>
              <p:nvPr/>
            </p:nvSpPr>
            <p:spPr>
              <a:xfrm>
                <a:off x="4157681" y="37576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29" name="Freeform: Shape 128">
                <a:extLst>
                  <a:ext uri="{FF2B5EF4-FFF2-40B4-BE49-F238E27FC236}">
                    <a16:creationId xmlns:a16="http://schemas.microsoft.com/office/drawing/2014/main" id="{67B06368-F52F-41CC-9DF2-EEF2ADD5FEBE}"/>
                  </a:ext>
                </a:extLst>
              </p:cNvPr>
              <p:cNvSpPr/>
              <p:nvPr/>
            </p:nvSpPr>
            <p:spPr>
              <a:xfrm>
                <a:off x="4271981" y="38147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30" name="Freeform: Shape 129">
                <a:extLst>
                  <a:ext uri="{FF2B5EF4-FFF2-40B4-BE49-F238E27FC236}">
                    <a16:creationId xmlns:a16="http://schemas.microsoft.com/office/drawing/2014/main" id="{A909C3A7-0A95-435F-8F8A-23352DE3756F}"/>
                  </a:ext>
                </a:extLst>
              </p:cNvPr>
              <p:cNvSpPr/>
              <p:nvPr/>
            </p:nvSpPr>
            <p:spPr>
              <a:xfrm>
                <a:off x="4462490"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31" name="Freeform: Shape 130">
                <a:extLst>
                  <a:ext uri="{FF2B5EF4-FFF2-40B4-BE49-F238E27FC236}">
                    <a16:creationId xmlns:a16="http://schemas.microsoft.com/office/drawing/2014/main" id="{C7D237C4-F8F8-4216-90E2-85A6EBF0ADEE}"/>
                  </a:ext>
                </a:extLst>
              </p:cNvPr>
              <p:cNvSpPr/>
              <p:nvPr/>
            </p:nvSpPr>
            <p:spPr>
              <a:xfrm>
                <a:off x="4519640"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32" name="Freeform: Shape 131">
                <a:extLst>
                  <a:ext uri="{FF2B5EF4-FFF2-40B4-BE49-F238E27FC236}">
                    <a16:creationId xmlns:a16="http://schemas.microsoft.com/office/drawing/2014/main" id="{A893D73A-8946-4D67-AA84-866EF6EB629C}"/>
                  </a:ext>
                </a:extLst>
              </p:cNvPr>
              <p:cNvSpPr/>
              <p:nvPr/>
            </p:nvSpPr>
            <p:spPr>
              <a:xfrm>
                <a:off x="4576790"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33" name="Freeform: Shape 132">
                <a:extLst>
                  <a:ext uri="{FF2B5EF4-FFF2-40B4-BE49-F238E27FC236}">
                    <a16:creationId xmlns:a16="http://schemas.microsoft.com/office/drawing/2014/main" id="{7818673A-F2AF-42A7-922F-CC00CE7B9F53}"/>
                  </a:ext>
                </a:extLst>
              </p:cNvPr>
              <p:cNvSpPr/>
              <p:nvPr/>
            </p:nvSpPr>
            <p:spPr>
              <a:xfrm>
                <a:off x="4652990"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34" name="Freeform: Shape 133">
                <a:extLst>
                  <a:ext uri="{FF2B5EF4-FFF2-40B4-BE49-F238E27FC236}">
                    <a16:creationId xmlns:a16="http://schemas.microsoft.com/office/drawing/2014/main" id="{A09A7AF0-1B78-4704-B518-5B60B038BF75}"/>
                  </a:ext>
                </a:extLst>
              </p:cNvPr>
              <p:cNvSpPr/>
              <p:nvPr/>
            </p:nvSpPr>
            <p:spPr>
              <a:xfrm>
                <a:off x="4805390"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35" name="Freeform: Shape 134">
                <a:extLst>
                  <a:ext uri="{FF2B5EF4-FFF2-40B4-BE49-F238E27FC236}">
                    <a16:creationId xmlns:a16="http://schemas.microsoft.com/office/drawing/2014/main" id="{2B883099-28ED-4B8C-A432-322B60BB96AC}"/>
                  </a:ext>
                </a:extLst>
              </p:cNvPr>
              <p:cNvSpPr/>
              <p:nvPr/>
            </p:nvSpPr>
            <p:spPr>
              <a:xfrm>
                <a:off x="4938740" y="41005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36" name="Freeform: Shape 135">
                <a:extLst>
                  <a:ext uri="{FF2B5EF4-FFF2-40B4-BE49-F238E27FC236}">
                    <a16:creationId xmlns:a16="http://schemas.microsoft.com/office/drawing/2014/main" id="{D2AE8465-5667-4424-BF7C-59A558132A5D}"/>
                  </a:ext>
                </a:extLst>
              </p:cNvPr>
              <p:cNvSpPr/>
              <p:nvPr/>
            </p:nvSpPr>
            <p:spPr>
              <a:xfrm>
                <a:off x="5395940" y="41195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37" name="Freeform: Shape 136">
                <a:extLst>
                  <a:ext uri="{FF2B5EF4-FFF2-40B4-BE49-F238E27FC236}">
                    <a16:creationId xmlns:a16="http://schemas.microsoft.com/office/drawing/2014/main" id="{31F5A1BF-EFB8-4DB0-AEDA-2F69B219BA5F}"/>
                  </a:ext>
                </a:extLst>
              </p:cNvPr>
              <p:cNvSpPr/>
              <p:nvPr/>
            </p:nvSpPr>
            <p:spPr>
              <a:xfrm>
                <a:off x="5453090" y="41576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38" name="Freeform: Shape 137">
                <a:extLst>
                  <a:ext uri="{FF2B5EF4-FFF2-40B4-BE49-F238E27FC236}">
                    <a16:creationId xmlns:a16="http://schemas.microsoft.com/office/drawing/2014/main" id="{2331CB66-4129-4905-8223-FE52872CF41E}"/>
                  </a:ext>
                </a:extLst>
              </p:cNvPr>
              <p:cNvSpPr/>
              <p:nvPr/>
            </p:nvSpPr>
            <p:spPr>
              <a:xfrm>
                <a:off x="5510240" y="41576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39" name="Freeform: Shape 138">
                <a:extLst>
                  <a:ext uri="{FF2B5EF4-FFF2-40B4-BE49-F238E27FC236}">
                    <a16:creationId xmlns:a16="http://schemas.microsoft.com/office/drawing/2014/main" id="{3575CAD2-897B-40AB-BC2F-47F31975BE09}"/>
                  </a:ext>
                </a:extLst>
              </p:cNvPr>
              <p:cNvSpPr/>
              <p:nvPr/>
            </p:nvSpPr>
            <p:spPr>
              <a:xfrm>
                <a:off x="5567390" y="42148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40" name="Freeform: Shape 139">
                <a:extLst>
                  <a:ext uri="{FF2B5EF4-FFF2-40B4-BE49-F238E27FC236}">
                    <a16:creationId xmlns:a16="http://schemas.microsoft.com/office/drawing/2014/main" id="{D7B0C74C-B31D-4A6B-B7EC-B345B3F4DFDA}"/>
                  </a:ext>
                </a:extLst>
              </p:cNvPr>
              <p:cNvSpPr/>
              <p:nvPr/>
            </p:nvSpPr>
            <p:spPr>
              <a:xfrm>
                <a:off x="5662640" y="42148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41" name="Freeform: Shape 140">
                <a:extLst>
                  <a:ext uri="{FF2B5EF4-FFF2-40B4-BE49-F238E27FC236}">
                    <a16:creationId xmlns:a16="http://schemas.microsoft.com/office/drawing/2014/main" id="{8BC75268-ABDF-4D93-A4D6-134B076078BA}"/>
                  </a:ext>
                </a:extLst>
              </p:cNvPr>
              <p:cNvSpPr/>
              <p:nvPr/>
            </p:nvSpPr>
            <p:spPr>
              <a:xfrm>
                <a:off x="6005550" y="43100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42" name="Freeform: Shape 141">
                <a:extLst>
                  <a:ext uri="{FF2B5EF4-FFF2-40B4-BE49-F238E27FC236}">
                    <a16:creationId xmlns:a16="http://schemas.microsoft.com/office/drawing/2014/main" id="{07AB30F7-6053-4728-84A9-C818F460FE83}"/>
                  </a:ext>
                </a:extLst>
              </p:cNvPr>
              <p:cNvSpPr/>
              <p:nvPr/>
            </p:nvSpPr>
            <p:spPr>
              <a:xfrm>
                <a:off x="6062700" y="43100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43" name="Freeform: Shape 142">
                <a:extLst>
                  <a:ext uri="{FF2B5EF4-FFF2-40B4-BE49-F238E27FC236}">
                    <a16:creationId xmlns:a16="http://schemas.microsoft.com/office/drawing/2014/main" id="{966E291A-9A50-4438-B7E5-582B60FD17BA}"/>
                  </a:ext>
                </a:extLst>
              </p:cNvPr>
              <p:cNvSpPr/>
              <p:nvPr/>
            </p:nvSpPr>
            <p:spPr>
              <a:xfrm>
                <a:off x="6119850" y="4367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44" name="Freeform: Shape 143">
                <a:extLst>
                  <a:ext uri="{FF2B5EF4-FFF2-40B4-BE49-F238E27FC236}">
                    <a16:creationId xmlns:a16="http://schemas.microsoft.com/office/drawing/2014/main" id="{AEEAE610-7841-4B0B-A8D9-C3319A782BB6}"/>
                  </a:ext>
                </a:extLst>
              </p:cNvPr>
              <p:cNvSpPr/>
              <p:nvPr/>
            </p:nvSpPr>
            <p:spPr>
              <a:xfrm>
                <a:off x="6177000" y="4367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45" name="Freeform: Shape 144">
                <a:extLst>
                  <a:ext uri="{FF2B5EF4-FFF2-40B4-BE49-F238E27FC236}">
                    <a16:creationId xmlns:a16="http://schemas.microsoft.com/office/drawing/2014/main" id="{630E7FDB-08C9-4BBB-B2B0-D2C7C1AB0969}"/>
                  </a:ext>
                </a:extLst>
              </p:cNvPr>
              <p:cNvSpPr/>
              <p:nvPr/>
            </p:nvSpPr>
            <p:spPr>
              <a:xfrm>
                <a:off x="6234150" y="4367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46" name="Freeform: Shape 145">
                <a:extLst>
                  <a:ext uri="{FF2B5EF4-FFF2-40B4-BE49-F238E27FC236}">
                    <a16:creationId xmlns:a16="http://schemas.microsoft.com/office/drawing/2014/main" id="{DEBD9ACC-969E-4D7E-91E0-5AD9888D52C0}"/>
                  </a:ext>
                </a:extLst>
              </p:cNvPr>
              <p:cNvSpPr/>
              <p:nvPr/>
            </p:nvSpPr>
            <p:spPr>
              <a:xfrm>
                <a:off x="6710400" y="4367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47" name="Freeform: Shape 146">
                <a:extLst>
                  <a:ext uri="{FF2B5EF4-FFF2-40B4-BE49-F238E27FC236}">
                    <a16:creationId xmlns:a16="http://schemas.microsoft.com/office/drawing/2014/main" id="{61FD3710-885E-4A86-BE1A-7A9432D68138}"/>
                  </a:ext>
                </a:extLst>
              </p:cNvPr>
              <p:cNvSpPr/>
              <p:nvPr/>
            </p:nvSpPr>
            <p:spPr>
              <a:xfrm>
                <a:off x="6805650" y="4367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148" name="Freeform: Shape 147">
                <a:extLst>
                  <a:ext uri="{FF2B5EF4-FFF2-40B4-BE49-F238E27FC236}">
                    <a16:creationId xmlns:a16="http://schemas.microsoft.com/office/drawing/2014/main" id="{F0EF2BCA-4DBC-4AEC-ABFB-F71A046D2AF5}"/>
                  </a:ext>
                </a:extLst>
              </p:cNvPr>
              <p:cNvSpPr/>
              <p:nvPr/>
            </p:nvSpPr>
            <p:spPr>
              <a:xfrm>
                <a:off x="7167600" y="44624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fr-FR" dirty="0"/>
              </a:p>
            </p:txBody>
          </p:sp>
          <p:sp>
            <p:nvSpPr>
              <p:cNvPr id="149" name="Freeform: Shape 148">
                <a:extLst>
                  <a:ext uri="{FF2B5EF4-FFF2-40B4-BE49-F238E27FC236}">
                    <a16:creationId xmlns:a16="http://schemas.microsoft.com/office/drawing/2014/main" id="{C9BBFE4B-442D-417E-95ED-72CE84181375}"/>
                  </a:ext>
                </a:extLst>
              </p:cNvPr>
              <p:cNvSpPr/>
              <p:nvPr/>
            </p:nvSpPr>
            <p:spPr>
              <a:xfrm>
                <a:off x="7224750" y="44624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fr-FR" dirty="0"/>
              </a:p>
            </p:txBody>
          </p:sp>
          <p:sp>
            <p:nvSpPr>
              <p:cNvPr id="150" name="Freeform: Shape 149">
                <a:extLst>
                  <a:ext uri="{FF2B5EF4-FFF2-40B4-BE49-F238E27FC236}">
                    <a16:creationId xmlns:a16="http://schemas.microsoft.com/office/drawing/2014/main" id="{D89E8253-E8C7-4741-9BB4-0934E3D8CB48}"/>
                  </a:ext>
                </a:extLst>
              </p:cNvPr>
              <p:cNvSpPr/>
              <p:nvPr/>
            </p:nvSpPr>
            <p:spPr>
              <a:xfrm>
                <a:off x="7281900" y="44624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fr-FR" dirty="0"/>
              </a:p>
            </p:txBody>
          </p:sp>
          <p:sp>
            <p:nvSpPr>
              <p:cNvPr id="151" name="Freeform: Shape 150">
                <a:extLst>
                  <a:ext uri="{FF2B5EF4-FFF2-40B4-BE49-F238E27FC236}">
                    <a16:creationId xmlns:a16="http://schemas.microsoft.com/office/drawing/2014/main" id="{0E9FD41E-156F-4C69-841D-0B8E4D0BFCD2}"/>
                  </a:ext>
                </a:extLst>
              </p:cNvPr>
              <p:cNvSpPr/>
              <p:nvPr/>
            </p:nvSpPr>
            <p:spPr>
              <a:xfrm>
                <a:off x="7358100" y="46148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fr-FR" dirty="0"/>
              </a:p>
            </p:txBody>
          </p:sp>
          <p:sp>
            <p:nvSpPr>
              <p:cNvPr id="152" name="Freeform: Shape 151">
                <a:extLst>
                  <a:ext uri="{FF2B5EF4-FFF2-40B4-BE49-F238E27FC236}">
                    <a16:creationId xmlns:a16="http://schemas.microsoft.com/office/drawing/2014/main" id="{741B5A4D-27F6-4E8C-B048-8640CA750AE6}"/>
                  </a:ext>
                </a:extLst>
              </p:cNvPr>
              <p:cNvSpPr/>
              <p:nvPr/>
            </p:nvSpPr>
            <p:spPr>
              <a:xfrm>
                <a:off x="7415259" y="46148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fr-FR" dirty="0"/>
              </a:p>
            </p:txBody>
          </p:sp>
          <p:sp>
            <p:nvSpPr>
              <p:cNvPr id="153" name="Freeform: Shape 152">
                <a:extLst>
                  <a:ext uri="{FF2B5EF4-FFF2-40B4-BE49-F238E27FC236}">
                    <a16:creationId xmlns:a16="http://schemas.microsoft.com/office/drawing/2014/main" id="{6B6C9D51-6064-4977-8CB2-9A18865C0523}"/>
                  </a:ext>
                </a:extLst>
              </p:cNvPr>
              <p:cNvSpPr/>
              <p:nvPr/>
            </p:nvSpPr>
            <p:spPr>
              <a:xfrm>
                <a:off x="8463009" y="46148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fr-FR" dirty="0"/>
              </a:p>
            </p:txBody>
          </p:sp>
        </p:grpSp>
        <p:cxnSp>
          <p:nvCxnSpPr>
            <p:cNvPr id="156" name="Straight Connector 155">
              <a:extLst>
                <a:ext uri="{FF2B5EF4-FFF2-40B4-BE49-F238E27FC236}">
                  <a16:creationId xmlns:a16="http://schemas.microsoft.com/office/drawing/2014/main" id="{C6A5B1DE-2455-4481-A4BB-2B567448D66B}"/>
                </a:ext>
              </a:extLst>
            </p:cNvPr>
            <p:cNvCxnSpPr/>
            <p:nvPr/>
          </p:nvCxnSpPr>
          <p:spPr>
            <a:xfrm>
              <a:off x="5381625" y="3590925"/>
              <a:ext cx="0" cy="1666875"/>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44DC0783-15F6-47E3-BE9F-246939DAE660}"/>
                </a:ext>
              </a:extLst>
            </p:cNvPr>
            <p:cNvSpPr txBox="1"/>
            <p:nvPr/>
          </p:nvSpPr>
          <p:spPr>
            <a:xfrm>
              <a:off x="4757179" y="3018491"/>
              <a:ext cx="1245534" cy="338554"/>
            </a:xfrm>
            <a:prstGeom prst="rect">
              <a:avLst/>
            </a:prstGeom>
            <a:noFill/>
          </p:spPr>
          <p:txBody>
            <a:bodyPr wrap="none" rtlCol="0">
              <a:spAutoFit/>
            </a:bodyPr>
            <a:lstStyle/>
            <a:p>
              <a:pPr algn="ctr"/>
              <a:r>
                <a:rPr lang="fr-FR" sz="1600" dirty="0"/>
                <a:t>Taux à 1 an</a:t>
              </a:r>
            </a:p>
          </p:txBody>
        </p:sp>
        <p:sp>
          <p:nvSpPr>
            <p:cNvPr id="158" name="TextBox 157">
              <a:extLst>
                <a:ext uri="{FF2B5EF4-FFF2-40B4-BE49-F238E27FC236}">
                  <a16:creationId xmlns:a16="http://schemas.microsoft.com/office/drawing/2014/main" id="{D4659219-D88E-4F84-95BF-2078EE422D0C}"/>
                </a:ext>
              </a:extLst>
            </p:cNvPr>
            <p:cNvSpPr txBox="1"/>
            <p:nvPr/>
          </p:nvSpPr>
          <p:spPr>
            <a:xfrm>
              <a:off x="5325492" y="3743325"/>
              <a:ext cx="766557" cy="338554"/>
            </a:xfrm>
            <a:prstGeom prst="rect">
              <a:avLst/>
            </a:prstGeom>
            <a:noFill/>
          </p:spPr>
          <p:txBody>
            <a:bodyPr wrap="none" rtlCol="0">
              <a:spAutoFit/>
            </a:bodyPr>
            <a:lstStyle/>
            <a:p>
              <a:pPr algn="ctr"/>
              <a:r>
                <a:rPr lang="fr-FR" sz="1600" dirty="0">
                  <a:solidFill>
                    <a:srgbClr val="B60D27"/>
                  </a:solidFill>
                </a:rPr>
                <a:t>45,4%</a:t>
              </a:r>
            </a:p>
          </p:txBody>
        </p:sp>
        <p:sp>
          <p:nvSpPr>
            <p:cNvPr id="159" name="TextBox 158">
              <a:extLst>
                <a:ext uri="{FF2B5EF4-FFF2-40B4-BE49-F238E27FC236}">
                  <a16:creationId xmlns:a16="http://schemas.microsoft.com/office/drawing/2014/main" id="{4052E74F-0351-452B-80D7-1CE381A5562F}"/>
                </a:ext>
              </a:extLst>
            </p:cNvPr>
            <p:cNvSpPr txBox="1"/>
            <p:nvPr/>
          </p:nvSpPr>
          <p:spPr>
            <a:xfrm>
              <a:off x="5325492" y="4675671"/>
              <a:ext cx="766557" cy="338554"/>
            </a:xfrm>
            <a:prstGeom prst="rect">
              <a:avLst/>
            </a:prstGeom>
            <a:noFill/>
          </p:spPr>
          <p:txBody>
            <a:bodyPr wrap="none" rtlCol="0">
              <a:spAutoFit/>
            </a:bodyPr>
            <a:lstStyle/>
            <a:p>
              <a:pPr algn="ctr"/>
              <a:r>
                <a:rPr lang="fr-FR" sz="1600" dirty="0">
                  <a:solidFill>
                    <a:srgbClr val="B2C0EC"/>
                  </a:solidFill>
                </a:rPr>
                <a:t>30,6%</a:t>
              </a:r>
            </a:p>
          </p:txBody>
        </p:sp>
        <p:sp>
          <p:nvSpPr>
            <p:cNvPr id="160" name="TextBox 159">
              <a:extLst>
                <a:ext uri="{FF2B5EF4-FFF2-40B4-BE49-F238E27FC236}">
                  <a16:creationId xmlns:a16="http://schemas.microsoft.com/office/drawing/2014/main" id="{3A644B9C-D55C-452E-B7EF-91449C041F8E}"/>
                </a:ext>
              </a:extLst>
            </p:cNvPr>
            <p:cNvSpPr txBox="1"/>
            <p:nvPr/>
          </p:nvSpPr>
          <p:spPr>
            <a:xfrm>
              <a:off x="2525817" y="4460444"/>
              <a:ext cx="1537600" cy="338554"/>
            </a:xfrm>
            <a:prstGeom prst="rect">
              <a:avLst/>
            </a:prstGeom>
            <a:noFill/>
          </p:spPr>
          <p:txBody>
            <a:bodyPr wrap="none" rtlCol="0">
              <a:spAutoFit/>
            </a:bodyPr>
            <a:lstStyle/>
            <a:p>
              <a:r>
                <a:rPr lang="fr-FR" sz="1600" dirty="0">
                  <a:solidFill>
                    <a:srgbClr val="B60D27"/>
                  </a:solidFill>
                </a:rPr>
                <a:t>NIVO + chimio</a:t>
              </a:r>
            </a:p>
          </p:txBody>
        </p:sp>
        <p:sp>
          <p:nvSpPr>
            <p:cNvPr id="161" name="TextBox 160">
              <a:extLst>
                <a:ext uri="{FF2B5EF4-FFF2-40B4-BE49-F238E27FC236}">
                  <a16:creationId xmlns:a16="http://schemas.microsoft.com/office/drawing/2014/main" id="{FDB522E8-670B-4890-AF64-00244049A094}"/>
                </a:ext>
              </a:extLst>
            </p:cNvPr>
            <p:cNvSpPr txBox="1"/>
            <p:nvPr/>
          </p:nvSpPr>
          <p:spPr>
            <a:xfrm>
              <a:off x="2525817" y="4800083"/>
              <a:ext cx="1774845" cy="338554"/>
            </a:xfrm>
            <a:prstGeom prst="rect">
              <a:avLst/>
            </a:prstGeom>
            <a:noFill/>
          </p:spPr>
          <p:txBody>
            <a:bodyPr wrap="none" rtlCol="0">
              <a:spAutoFit/>
            </a:bodyPr>
            <a:lstStyle/>
            <a:p>
              <a:r>
                <a:rPr lang="fr-FR" sz="1600" dirty="0">
                  <a:solidFill>
                    <a:srgbClr val="B2C0EC"/>
                  </a:solidFill>
                </a:rPr>
                <a:t>Placebo + chimio</a:t>
              </a:r>
            </a:p>
          </p:txBody>
        </p:sp>
        <p:cxnSp>
          <p:nvCxnSpPr>
            <p:cNvPr id="163" name="Straight Connector 162">
              <a:extLst>
                <a:ext uri="{FF2B5EF4-FFF2-40B4-BE49-F238E27FC236}">
                  <a16:creationId xmlns:a16="http://schemas.microsoft.com/office/drawing/2014/main" id="{E9D3AB2B-E20E-4671-8D5E-B70DD300BE70}"/>
                </a:ext>
              </a:extLst>
            </p:cNvPr>
            <p:cNvCxnSpPr/>
            <p:nvPr/>
          </p:nvCxnSpPr>
          <p:spPr>
            <a:xfrm>
              <a:off x="2178133" y="4650153"/>
              <a:ext cx="381000" cy="0"/>
            </a:xfrm>
            <a:prstGeom prst="line">
              <a:avLst/>
            </a:prstGeom>
            <a:noFill/>
            <a:ln w="25400" cap="flat">
              <a:solidFill>
                <a:srgbClr val="B60D27"/>
              </a:solidFill>
              <a:prstDash val="solid"/>
              <a:miter/>
            </a:ln>
          </p:spPr>
        </p:cxnSp>
        <p:cxnSp>
          <p:nvCxnSpPr>
            <p:cNvPr id="164" name="Straight Connector 163">
              <a:extLst>
                <a:ext uri="{FF2B5EF4-FFF2-40B4-BE49-F238E27FC236}">
                  <a16:creationId xmlns:a16="http://schemas.microsoft.com/office/drawing/2014/main" id="{A67AC099-8960-4E36-898D-58A65FA6104E}"/>
                </a:ext>
              </a:extLst>
            </p:cNvPr>
            <p:cNvCxnSpPr/>
            <p:nvPr/>
          </p:nvCxnSpPr>
          <p:spPr>
            <a:xfrm>
              <a:off x="2178133" y="4964478"/>
              <a:ext cx="381000" cy="0"/>
            </a:xfrm>
            <a:prstGeom prst="line">
              <a:avLst/>
            </a:prstGeom>
            <a:noFill/>
            <a:ln w="25400" cap="flat">
              <a:solidFill>
                <a:srgbClr val="B2C0EC"/>
              </a:solidFill>
              <a:prstDash val="solid"/>
              <a:miter/>
            </a:ln>
          </p:spPr>
        </p:cxnSp>
      </p:grpSp>
    </p:spTree>
    <p:extLst>
      <p:ext uri="{BB962C8B-B14F-4D97-AF65-F5344CB8AC3E}">
        <p14:creationId xmlns:p14="http://schemas.microsoft.com/office/powerpoint/2010/main" val="1602043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LBA7: Nivolumab plus chimiothérapie versus chimiothérapie seule chez les patients non prétraités avec cancer de l’estomac ou jonction œsogastrique avancé ou en rechute: étude ATTRACTION-4 (ONO-4538-37) – </a:t>
            </a:r>
            <a:r>
              <a:rPr lang="fr-FR" dirty="0" err="1"/>
              <a:t>Boku</a:t>
            </a:r>
            <a:r>
              <a:rPr lang="fr-FR" dirty="0"/>
              <a:t> N, et al</a:t>
            </a:r>
          </a:p>
        </p:txBody>
      </p:sp>
      <p:sp>
        <p:nvSpPr>
          <p:cNvPr id="3" name="Content Placeholder 2"/>
          <p:cNvSpPr>
            <a:spLocks noGrp="1"/>
          </p:cNvSpPr>
          <p:nvPr>
            <p:ph idx="1"/>
          </p:nvPr>
        </p:nvSpPr>
        <p:spPr/>
        <p:txBody>
          <a:bodyPr/>
          <a:lstStyle/>
          <a:p>
            <a:pPr marL="0" indent="0">
              <a:buNone/>
            </a:pPr>
            <a:r>
              <a:rPr lang="fr-FR" b="1" dirty="0"/>
              <a:t>Résultats </a:t>
            </a:r>
          </a:p>
        </p:txBody>
      </p:sp>
      <p:sp>
        <p:nvSpPr>
          <p:cNvPr id="4" name="Text Placeholder 3"/>
          <p:cNvSpPr>
            <a:spLocks noGrp="1"/>
          </p:cNvSpPr>
          <p:nvPr>
            <p:ph type="body" sz="quarter" idx="10"/>
          </p:nvPr>
        </p:nvSpPr>
        <p:spPr/>
        <p:txBody>
          <a:bodyPr/>
          <a:lstStyle/>
          <a:p>
            <a:r>
              <a:rPr lang="fr-FR" dirty="0"/>
              <a:t>Date de clôture 31 janvier </a:t>
            </a:r>
            <a:r>
              <a:rPr lang="fr-FR" dirty="0" smtClean="0"/>
              <a:t>2020</a:t>
            </a:r>
            <a:endParaRPr lang="fr-FR" dirty="0"/>
          </a:p>
        </p:txBody>
      </p:sp>
      <p:sp>
        <p:nvSpPr>
          <p:cNvPr id="5" name="Text Placeholder 4"/>
          <p:cNvSpPr>
            <a:spLocks noGrp="1"/>
          </p:cNvSpPr>
          <p:nvPr>
            <p:ph type="body" sz="quarter" idx="11"/>
          </p:nvPr>
        </p:nvSpPr>
        <p:spPr/>
        <p:txBody>
          <a:bodyPr/>
          <a:lstStyle/>
          <a:p>
            <a:r>
              <a:rPr lang="fr-FR" dirty="0" err="1"/>
              <a:t>Boku</a:t>
            </a:r>
            <a:r>
              <a:rPr lang="fr-FR" dirty="0"/>
              <a:t> N, et al, Ann </a:t>
            </a:r>
            <a:r>
              <a:rPr lang="fr-FR" dirty="0" err="1"/>
              <a:t>Oncol</a:t>
            </a:r>
            <a:r>
              <a:rPr lang="fr-FR" dirty="0"/>
              <a:t> 2020;31(</a:t>
            </a:r>
            <a:r>
              <a:rPr lang="fr-FR" dirty="0" err="1"/>
              <a:t>suppl</a:t>
            </a:r>
            <a:r>
              <a:rPr lang="fr-FR" dirty="0"/>
              <a:t>):</a:t>
            </a:r>
            <a:r>
              <a:rPr lang="fr-FR" dirty="0" err="1"/>
              <a:t>abstr</a:t>
            </a:r>
            <a:r>
              <a:rPr lang="fr-FR" dirty="0"/>
              <a:t> LBA7</a:t>
            </a:r>
          </a:p>
        </p:txBody>
      </p:sp>
      <p:sp>
        <p:nvSpPr>
          <p:cNvPr id="17" name="TextBox 16">
            <a:extLst>
              <a:ext uri="{FF2B5EF4-FFF2-40B4-BE49-F238E27FC236}">
                <a16:creationId xmlns:a16="http://schemas.microsoft.com/office/drawing/2014/main" id="{EE8B2230-6F7F-474E-8CD8-C698DD1B9D38}"/>
              </a:ext>
            </a:extLst>
          </p:cNvPr>
          <p:cNvSpPr txBox="1"/>
          <p:nvPr/>
        </p:nvSpPr>
        <p:spPr>
          <a:xfrm>
            <a:off x="268522" y="5687216"/>
            <a:ext cx="15376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charset="0"/>
                <a:ea typeface="+mn-ea"/>
                <a:cs typeface="Arial" charset="0"/>
              </a:rPr>
              <a:t>NIVO</a:t>
            </a:r>
            <a:r>
              <a:rPr kumimoji="0" lang="fr-FR" sz="1600" b="0" i="0" u="none" strike="noStrike" kern="1200" cap="none" spc="0" normalizeH="0" dirty="0">
                <a:ln>
                  <a:noFill/>
                </a:ln>
                <a:solidFill>
                  <a:srgbClr val="B60D27"/>
                </a:solidFill>
                <a:effectLst/>
                <a:uLnTx/>
                <a:uFillTx/>
                <a:latin typeface="Arial" charset="0"/>
                <a:ea typeface="+mn-ea"/>
                <a:cs typeface="Arial" charset="0"/>
              </a:rPr>
              <a:t> </a:t>
            </a:r>
            <a:r>
              <a:rPr kumimoji="0" lang="fr-FR" sz="1600" b="0" i="0" u="none" strike="noStrike" kern="1200" cap="none" spc="0" normalizeH="0" baseline="0" dirty="0">
                <a:ln>
                  <a:noFill/>
                </a:ln>
                <a:solidFill>
                  <a:srgbClr val="B60D27"/>
                </a:solidFill>
                <a:effectLst/>
                <a:uLnTx/>
                <a:uFillTx/>
                <a:latin typeface="Arial" charset="0"/>
                <a:ea typeface="+mn-ea"/>
                <a:cs typeface="Arial" charset="0"/>
              </a:rPr>
              <a:t>+ chimio</a:t>
            </a:r>
          </a:p>
        </p:txBody>
      </p:sp>
      <p:sp>
        <p:nvSpPr>
          <p:cNvPr id="18" name="TextBox 17">
            <a:extLst>
              <a:ext uri="{FF2B5EF4-FFF2-40B4-BE49-F238E27FC236}">
                <a16:creationId xmlns:a16="http://schemas.microsoft.com/office/drawing/2014/main" id="{A20CB362-B0A6-41A9-B3D4-BD63456DA22E}"/>
              </a:ext>
            </a:extLst>
          </p:cNvPr>
          <p:cNvSpPr txBox="1"/>
          <p:nvPr/>
        </p:nvSpPr>
        <p:spPr>
          <a:xfrm>
            <a:off x="31278" y="5970343"/>
            <a:ext cx="1774845"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charset="0"/>
                <a:ea typeface="+mn-ea"/>
                <a:cs typeface="Arial" charset="0"/>
              </a:rPr>
              <a:t>Placebo</a:t>
            </a:r>
            <a:r>
              <a:rPr kumimoji="0" lang="fr-FR" sz="1600" b="0" i="0" u="none" strike="noStrike" kern="1200" cap="none" spc="0" normalizeH="0" dirty="0">
                <a:ln>
                  <a:noFill/>
                </a:ln>
                <a:solidFill>
                  <a:srgbClr val="B2C0EC"/>
                </a:solidFill>
                <a:effectLst/>
                <a:uLnTx/>
                <a:uFillTx/>
                <a:latin typeface="Arial" charset="0"/>
                <a:ea typeface="+mn-ea"/>
                <a:cs typeface="Arial" charset="0"/>
              </a:rPr>
              <a:t> + chimio</a:t>
            </a:r>
            <a:endParaRPr kumimoji="0" lang="fr-FR" sz="1600" b="0" i="0" u="none" strike="noStrike" kern="1200" cap="none" spc="0" normalizeH="0" baseline="0" dirty="0">
              <a:ln>
                <a:noFill/>
              </a:ln>
              <a:solidFill>
                <a:srgbClr val="B2C0EC"/>
              </a:solidFill>
              <a:effectLst/>
              <a:uLnTx/>
              <a:uFillTx/>
              <a:latin typeface="Arial" charset="0"/>
              <a:ea typeface="+mn-ea"/>
              <a:cs typeface="Arial" charset="0"/>
            </a:endParaRPr>
          </a:p>
        </p:txBody>
      </p:sp>
      <p:sp>
        <p:nvSpPr>
          <p:cNvPr id="19" name="TextBox 18">
            <a:extLst>
              <a:ext uri="{FF2B5EF4-FFF2-40B4-BE49-F238E27FC236}">
                <a16:creationId xmlns:a16="http://schemas.microsoft.com/office/drawing/2014/main" id="{02502F6A-AB78-44DF-BE41-7BB5BE64CE59}"/>
              </a:ext>
            </a:extLst>
          </p:cNvPr>
          <p:cNvSpPr txBox="1"/>
          <p:nvPr/>
        </p:nvSpPr>
        <p:spPr>
          <a:xfrm>
            <a:off x="1469711" y="5416622"/>
            <a:ext cx="33214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charset="0"/>
                <a:ea typeface="+mn-ea"/>
                <a:cs typeface="Arial" charset="0"/>
              </a:rPr>
              <a:t>N</a:t>
            </a:r>
          </a:p>
        </p:txBody>
      </p:sp>
      <p:sp>
        <p:nvSpPr>
          <p:cNvPr id="20" name="Freeform 21">
            <a:extLst>
              <a:ext uri="{FF2B5EF4-FFF2-40B4-BE49-F238E27FC236}">
                <a16:creationId xmlns:a16="http://schemas.microsoft.com/office/drawing/2014/main" id="{B00237FC-12DD-49AC-8715-312B979FCFA6}"/>
              </a:ext>
            </a:extLst>
          </p:cNvPr>
          <p:cNvSpPr>
            <a:spLocks/>
          </p:cNvSpPr>
          <p:nvPr/>
        </p:nvSpPr>
        <p:spPr bwMode="auto">
          <a:xfrm>
            <a:off x="1986280" y="2676011"/>
            <a:ext cx="596307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363636"/>
              </a:solidFill>
              <a:effectLst/>
              <a:uLnTx/>
              <a:uFillTx/>
              <a:latin typeface="Arial" charset="0"/>
              <a:ea typeface="+mn-ea"/>
              <a:cs typeface="Arial" charset="0"/>
            </a:endParaRPr>
          </a:p>
        </p:txBody>
      </p:sp>
      <p:grpSp>
        <p:nvGrpSpPr>
          <p:cNvPr id="22" name="Group 21">
            <a:extLst>
              <a:ext uri="{FF2B5EF4-FFF2-40B4-BE49-F238E27FC236}">
                <a16:creationId xmlns:a16="http://schemas.microsoft.com/office/drawing/2014/main" id="{A435A26E-3F40-4056-B8F7-B850E5D014D1}"/>
              </a:ext>
            </a:extLst>
          </p:cNvPr>
          <p:cNvGrpSpPr/>
          <p:nvPr/>
        </p:nvGrpSpPr>
        <p:grpSpPr>
          <a:xfrm>
            <a:off x="1265436" y="2522708"/>
            <a:ext cx="713735" cy="2858279"/>
            <a:chOff x="1270620" y="1265887"/>
            <a:chExt cx="713735" cy="2858279"/>
          </a:xfrm>
        </p:grpSpPr>
        <p:sp>
          <p:nvSpPr>
            <p:cNvPr id="127" name="Line 6">
              <a:extLst>
                <a:ext uri="{FF2B5EF4-FFF2-40B4-BE49-F238E27FC236}">
                  <a16:creationId xmlns:a16="http://schemas.microsoft.com/office/drawing/2014/main" id="{9FC86C82-6C13-4808-B48F-A6354296045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8" name="Line 7">
              <a:extLst>
                <a:ext uri="{FF2B5EF4-FFF2-40B4-BE49-F238E27FC236}">
                  <a16:creationId xmlns:a16="http://schemas.microsoft.com/office/drawing/2014/main" id="{3EE9DFA7-3FEA-4F7F-93A4-1E5F6C3B7B58}"/>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9" name="Line 8">
              <a:extLst>
                <a:ext uri="{FF2B5EF4-FFF2-40B4-BE49-F238E27FC236}">
                  <a16:creationId xmlns:a16="http://schemas.microsoft.com/office/drawing/2014/main" id="{69E0D7DC-0E9F-4F5F-B586-D2513F1EC0E6}"/>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0" name="Line 9">
              <a:extLst>
                <a:ext uri="{FF2B5EF4-FFF2-40B4-BE49-F238E27FC236}">
                  <a16:creationId xmlns:a16="http://schemas.microsoft.com/office/drawing/2014/main" id="{E23AA64E-B540-4670-BA3C-340756E35448}"/>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1" name="Line 10">
              <a:extLst>
                <a:ext uri="{FF2B5EF4-FFF2-40B4-BE49-F238E27FC236}">
                  <a16:creationId xmlns:a16="http://schemas.microsoft.com/office/drawing/2014/main" id="{9C40F5E0-B19A-4EA8-BEB2-7A340226F9FA}"/>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2" name="Line 11">
              <a:extLst>
                <a:ext uri="{FF2B5EF4-FFF2-40B4-BE49-F238E27FC236}">
                  <a16:creationId xmlns:a16="http://schemas.microsoft.com/office/drawing/2014/main" id="{E3FC3A39-3365-4891-9173-35F2075D4C82}"/>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3" name="TextBox 132">
              <a:extLst>
                <a:ext uri="{FF2B5EF4-FFF2-40B4-BE49-F238E27FC236}">
                  <a16:creationId xmlns:a16="http://schemas.microsoft.com/office/drawing/2014/main" id="{2DE8AF17-1E54-4C35-B8FA-FC41D8BEB41D}"/>
                </a:ext>
              </a:extLst>
            </p:cNvPr>
            <p:cNvSpPr txBox="1"/>
            <p:nvPr/>
          </p:nvSpPr>
          <p:spPr>
            <a:xfrm rot="16200000">
              <a:off x="1072489" y="2569414"/>
              <a:ext cx="704039"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SG, %</a:t>
              </a:r>
            </a:p>
          </p:txBody>
        </p:sp>
        <p:sp>
          <p:nvSpPr>
            <p:cNvPr id="134" name="TextBox 133">
              <a:extLst>
                <a:ext uri="{FF2B5EF4-FFF2-40B4-BE49-F238E27FC236}">
                  <a16:creationId xmlns:a16="http://schemas.microsoft.com/office/drawing/2014/main" id="{23A64C0B-8B6C-480C-9E7C-8C04F2DDAD9B}"/>
                </a:ext>
              </a:extLst>
            </p:cNvPr>
            <p:cNvSpPr txBox="1"/>
            <p:nvPr/>
          </p:nvSpPr>
          <p:spPr>
            <a:xfrm>
              <a:off x="1459938"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135" name="TextBox 134">
              <a:extLst>
                <a:ext uri="{FF2B5EF4-FFF2-40B4-BE49-F238E27FC236}">
                  <a16:creationId xmlns:a16="http://schemas.microsoft.com/office/drawing/2014/main" id="{BA0196BA-773C-4352-B29B-D3FC367277F3}"/>
                </a:ext>
              </a:extLst>
            </p:cNvPr>
            <p:cNvSpPr txBox="1"/>
            <p:nvPr/>
          </p:nvSpPr>
          <p:spPr>
            <a:xfrm>
              <a:off x="1559325"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136" name="TextBox 135">
              <a:extLst>
                <a:ext uri="{FF2B5EF4-FFF2-40B4-BE49-F238E27FC236}">
                  <a16:creationId xmlns:a16="http://schemas.microsoft.com/office/drawing/2014/main" id="{9AABF447-097A-474B-9B8E-CB88643914D3}"/>
                </a:ext>
              </a:extLst>
            </p:cNvPr>
            <p:cNvSpPr txBox="1"/>
            <p:nvPr/>
          </p:nvSpPr>
          <p:spPr>
            <a:xfrm>
              <a:off x="1559325"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137" name="TextBox 136">
              <a:extLst>
                <a:ext uri="{FF2B5EF4-FFF2-40B4-BE49-F238E27FC236}">
                  <a16:creationId xmlns:a16="http://schemas.microsoft.com/office/drawing/2014/main" id="{9861619A-0745-4DF2-9D7F-1FF828026993}"/>
                </a:ext>
              </a:extLst>
            </p:cNvPr>
            <p:cNvSpPr txBox="1"/>
            <p:nvPr/>
          </p:nvSpPr>
          <p:spPr>
            <a:xfrm>
              <a:off x="1559325"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138" name="TextBox 137">
              <a:extLst>
                <a:ext uri="{FF2B5EF4-FFF2-40B4-BE49-F238E27FC236}">
                  <a16:creationId xmlns:a16="http://schemas.microsoft.com/office/drawing/2014/main" id="{2E047DDF-2315-4565-B9B3-E3F305CE58DB}"/>
                </a:ext>
              </a:extLst>
            </p:cNvPr>
            <p:cNvSpPr txBox="1"/>
            <p:nvPr/>
          </p:nvSpPr>
          <p:spPr>
            <a:xfrm>
              <a:off x="1559325"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139" name="TextBox 138">
              <a:extLst>
                <a:ext uri="{FF2B5EF4-FFF2-40B4-BE49-F238E27FC236}">
                  <a16:creationId xmlns:a16="http://schemas.microsoft.com/office/drawing/2014/main" id="{E352DAEE-842F-4348-98A2-18DB88AC2DCC}"/>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23" name="TextBox 22">
            <a:extLst>
              <a:ext uri="{FF2B5EF4-FFF2-40B4-BE49-F238E27FC236}">
                <a16:creationId xmlns:a16="http://schemas.microsoft.com/office/drawing/2014/main" id="{A37B2855-5DDF-4363-B47E-81805794FF97}"/>
              </a:ext>
            </a:extLst>
          </p:cNvPr>
          <p:cNvSpPr txBox="1"/>
          <p:nvPr/>
        </p:nvSpPr>
        <p:spPr>
          <a:xfrm>
            <a:off x="4740921" y="5494377"/>
            <a:ext cx="562976"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rPr>
              <a:t>M</a:t>
            </a:r>
            <a:r>
              <a:rPr kumimoji="0" lang="fr-FR" sz="1400" b="0" i="0" u="none" strike="noStrike" kern="1200" cap="none" spc="0" normalizeH="0" baseline="0" dirty="0">
                <a:ln>
                  <a:noFill/>
                </a:ln>
                <a:solidFill>
                  <a:srgbClr val="4D4D4D"/>
                </a:solidFill>
                <a:effectLst/>
                <a:uLnTx/>
                <a:uFillTx/>
                <a:latin typeface="Arial" charset="0"/>
                <a:ea typeface="+mn-ea"/>
                <a:cs typeface="Arial" charset="0"/>
              </a:rPr>
              <a:t>ois</a:t>
            </a:r>
          </a:p>
        </p:txBody>
      </p:sp>
      <p:sp>
        <p:nvSpPr>
          <p:cNvPr id="32" name="TextBox 31">
            <a:extLst>
              <a:ext uri="{FF2B5EF4-FFF2-40B4-BE49-F238E27FC236}">
                <a16:creationId xmlns:a16="http://schemas.microsoft.com/office/drawing/2014/main" id="{29C77A53-F123-4C7D-957D-B11CFDDD16FE}"/>
              </a:ext>
            </a:extLst>
          </p:cNvPr>
          <p:cNvSpPr txBox="1"/>
          <p:nvPr/>
        </p:nvSpPr>
        <p:spPr>
          <a:xfrm>
            <a:off x="2559490" y="4460495"/>
            <a:ext cx="15376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charset="0"/>
                <a:ea typeface="+mn-ea"/>
                <a:cs typeface="Arial" charset="0"/>
              </a:rPr>
              <a:t>NIVO + chimio</a:t>
            </a:r>
          </a:p>
        </p:txBody>
      </p:sp>
      <p:sp>
        <p:nvSpPr>
          <p:cNvPr id="33" name="TextBox 32">
            <a:extLst>
              <a:ext uri="{FF2B5EF4-FFF2-40B4-BE49-F238E27FC236}">
                <a16:creationId xmlns:a16="http://schemas.microsoft.com/office/drawing/2014/main" id="{DACF61BF-ECF2-4D0C-9178-4BCEC0F36528}"/>
              </a:ext>
            </a:extLst>
          </p:cNvPr>
          <p:cNvSpPr txBox="1"/>
          <p:nvPr/>
        </p:nvSpPr>
        <p:spPr>
          <a:xfrm>
            <a:off x="2559490" y="4800134"/>
            <a:ext cx="1774845"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charset="0"/>
                <a:ea typeface="+mn-ea"/>
                <a:cs typeface="Arial" charset="0"/>
              </a:rPr>
              <a:t>Placebo + chimio</a:t>
            </a:r>
          </a:p>
        </p:txBody>
      </p:sp>
      <p:cxnSp>
        <p:nvCxnSpPr>
          <p:cNvPr id="34" name="Straight Connector 33">
            <a:extLst>
              <a:ext uri="{FF2B5EF4-FFF2-40B4-BE49-F238E27FC236}">
                <a16:creationId xmlns:a16="http://schemas.microsoft.com/office/drawing/2014/main" id="{437F5DA4-EFDE-4DF7-A03D-C4EDEE637DAF}"/>
              </a:ext>
            </a:extLst>
          </p:cNvPr>
          <p:cNvCxnSpPr/>
          <p:nvPr/>
        </p:nvCxnSpPr>
        <p:spPr>
          <a:xfrm>
            <a:off x="2164972" y="4650204"/>
            <a:ext cx="381000" cy="0"/>
          </a:xfrm>
          <a:prstGeom prst="line">
            <a:avLst/>
          </a:prstGeom>
          <a:noFill/>
          <a:ln w="25400" cap="flat">
            <a:solidFill>
              <a:srgbClr val="B60D27"/>
            </a:solidFill>
            <a:prstDash val="solid"/>
            <a:miter/>
          </a:ln>
        </p:spPr>
      </p:cxnSp>
      <p:cxnSp>
        <p:nvCxnSpPr>
          <p:cNvPr id="35" name="Straight Connector 34">
            <a:extLst>
              <a:ext uri="{FF2B5EF4-FFF2-40B4-BE49-F238E27FC236}">
                <a16:creationId xmlns:a16="http://schemas.microsoft.com/office/drawing/2014/main" id="{D5EF9EE0-D3FF-472E-8B40-79CB91446059}"/>
              </a:ext>
            </a:extLst>
          </p:cNvPr>
          <p:cNvCxnSpPr/>
          <p:nvPr/>
        </p:nvCxnSpPr>
        <p:spPr>
          <a:xfrm>
            <a:off x="2164972" y="4964529"/>
            <a:ext cx="381000" cy="0"/>
          </a:xfrm>
          <a:prstGeom prst="line">
            <a:avLst/>
          </a:prstGeom>
          <a:noFill/>
          <a:ln w="25400" cap="flat">
            <a:solidFill>
              <a:srgbClr val="B2C0EC"/>
            </a:solidFill>
            <a:prstDash val="solid"/>
            <a:miter/>
          </a:ln>
        </p:spPr>
      </p:cxnSp>
      <p:grpSp>
        <p:nvGrpSpPr>
          <p:cNvPr id="13" name="Group 12">
            <a:extLst>
              <a:ext uri="{FF2B5EF4-FFF2-40B4-BE49-F238E27FC236}">
                <a16:creationId xmlns:a16="http://schemas.microsoft.com/office/drawing/2014/main" id="{EBEADDB4-365C-4FD6-8512-F9C5F6492157}"/>
              </a:ext>
            </a:extLst>
          </p:cNvPr>
          <p:cNvGrpSpPr/>
          <p:nvPr/>
        </p:nvGrpSpPr>
        <p:grpSpPr>
          <a:xfrm>
            <a:off x="1898989" y="5259605"/>
            <a:ext cx="6183412" cy="360147"/>
            <a:chOff x="1494890" y="5303149"/>
            <a:chExt cx="4675336" cy="360147"/>
          </a:xfrm>
        </p:grpSpPr>
        <p:sp>
          <p:nvSpPr>
            <p:cNvPr id="154" name="Line 21">
              <a:extLst>
                <a:ext uri="{FF2B5EF4-FFF2-40B4-BE49-F238E27FC236}">
                  <a16:creationId xmlns:a16="http://schemas.microsoft.com/office/drawing/2014/main" id="{7D22D531-0EC5-4062-A971-3E42910B59D5}"/>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5" name="TextBox 154">
              <a:extLst>
                <a:ext uri="{FF2B5EF4-FFF2-40B4-BE49-F238E27FC236}">
                  <a16:creationId xmlns:a16="http://schemas.microsoft.com/office/drawing/2014/main" id="{AE5AB060-CF58-4BC6-B493-23ADC1D13EEB}"/>
                </a:ext>
              </a:extLst>
            </p:cNvPr>
            <p:cNvSpPr txBox="1"/>
            <p:nvPr/>
          </p:nvSpPr>
          <p:spPr>
            <a:xfrm>
              <a:off x="5964961"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156" name="Line 21">
              <a:extLst>
                <a:ext uri="{FF2B5EF4-FFF2-40B4-BE49-F238E27FC236}">
                  <a16:creationId xmlns:a16="http://schemas.microsoft.com/office/drawing/2014/main" id="{9F844BCD-A868-4E2B-85FC-94AD19C067DF}"/>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7" name="TextBox 156">
              <a:extLst>
                <a:ext uri="{FF2B5EF4-FFF2-40B4-BE49-F238E27FC236}">
                  <a16:creationId xmlns:a16="http://schemas.microsoft.com/office/drawing/2014/main" id="{E2206C1C-8ABB-4B25-8A90-03CE10830835}"/>
                </a:ext>
              </a:extLst>
            </p:cNvPr>
            <p:cNvSpPr txBox="1"/>
            <p:nvPr/>
          </p:nvSpPr>
          <p:spPr>
            <a:xfrm>
              <a:off x="5589324"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33</a:t>
              </a:r>
            </a:p>
          </p:txBody>
        </p:sp>
        <p:sp>
          <p:nvSpPr>
            <p:cNvPr id="158" name="Line 21">
              <a:extLst>
                <a:ext uri="{FF2B5EF4-FFF2-40B4-BE49-F238E27FC236}">
                  <a16:creationId xmlns:a16="http://schemas.microsoft.com/office/drawing/2014/main" id="{979273C5-3BEE-4C57-AB3E-AB091301AEAA}"/>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9" name="TextBox 158">
              <a:extLst>
                <a:ext uri="{FF2B5EF4-FFF2-40B4-BE49-F238E27FC236}">
                  <a16:creationId xmlns:a16="http://schemas.microsoft.com/office/drawing/2014/main" id="{A0D70476-4C02-45AA-A2C6-ABCE53463FC3}"/>
                </a:ext>
              </a:extLst>
            </p:cNvPr>
            <p:cNvSpPr txBox="1"/>
            <p:nvPr/>
          </p:nvSpPr>
          <p:spPr>
            <a:xfrm>
              <a:off x="5213686"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160" name="Line 21">
              <a:extLst>
                <a:ext uri="{FF2B5EF4-FFF2-40B4-BE49-F238E27FC236}">
                  <a16:creationId xmlns:a16="http://schemas.microsoft.com/office/drawing/2014/main" id="{D7B22791-296E-48F9-B0CB-8C5D3B2BD28C}"/>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1" name="TextBox 160">
              <a:extLst>
                <a:ext uri="{FF2B5EF4-FFF2-40B4-BE49-F238E27FC236}">
                  <a16:creationId xmlns:a16="http://schemas.microsoft.com/office/drawing/2014/main" id="{47EAD47C-0DE9-49D7-A55C-9A8967B6720E}"/>
                </a:ext>
              </a:extLst>
            </p:cNvPr>
            <p:cNvSpPr txBox="1"/>
            <p:nvPr/>
          </p:nvSpPr>
          <p:spPr>
            <a:xfrm>
              <a:off x="4838050"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27</a:t>
              </a:r>
            </a:p>
          </p:txBody>
        </p:sp>
        <p:sp>
          <p:nvSpPr>
            <p:cNvPr id="162" name="Line 21">
              <a:extLst>
                <a:ext uri="{FF2B5EF4-FFF2-40B4-BE49-F238E27FC236}">
                  <a16:creationId xmlns:a16="http://schemas.microsoft.com/office/drawing/2014/main" id="{DED8AC19-91AE-4C90-AD6A-568E0F4E8E9F}"/>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3" name="TextBox 162">
              <a:extLst>
                <a:ext uri="{FF2B5EF4-FFF2-40B4-BE49-F238E27FC236}">
                  <a16:creationId xmlns:a16="http://schemas.microsoft.com/office/drawing/2014/main" id="{9B4EB022-2355-4BF5-B562-7F76117CA92A}"/>
                </a:ext>
              </a:extLst>
            </p:cNvPr>
            <p:cNvSpPr txBox="1"/>
            <p:nvPr/>
          </p:nvSpPr>
          <p:spPr>
            <a:xfrm>
              <a:off x="4462413"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164" name="Line 21">
              <a:extLst>
                <a:ext uri="{FF2B5EF4-FFF2-40B4-BE49-F238E27FC236}">
                  <a16:creationId xmlns:a16="http://schemas.microsoft.com/office/drawing/2014/main" id="{5C48657B-F4C7-418E-847A-ADABA6C2612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5" name="TextBox 164">
              <a:extLst>
                <a:ext uri="{FF2B5EF4-FFF2-40B4-BE49-F238E27FC236}">
                  <a16:creationId xmlns:a16="http://schemas.microsoft.com/office/drawing/2014/main" id="{595C96D5-69AB-4078-AFF1-8B1E9AAD61E8}"/>
                </a:ext>
              </a:extLst>
            </p:cNvPr>
            <p:cNvSpPr txBox="1"/>
            <p:nvPr/>
          </p:nvSpPr>
          <p:spPr>
            <a:xfrm>
              <a:off x="4086776"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21</a:t>
              </a:r>
            </a:p>
          </p:txBody>
        </p:sp>
        <p:sp>
          <p:nvSpPr>
            <p:cNvPr id="166" name="Line 21">
              <a:extLst>
                <a:ext uri="{FF2B5EF4-FFF2-40B4-BE49-F238E27FC236}">
                  <a16:creationId xmlns:a16="http://schemas.microsoft.com/office/drawing/2014/main" id="{7EE8FD10-0DA1-438E-8665-1288F38C8BB4}"/>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7" name="TextBox 166">
              <a:extLst>
                <a:ext uri="{FF2B5EF4-FFF2-40B4-BE49-F238E27FC236}">
                  <a16:creationId xmlns:a16="http://schemas.microsoft.com/office/drawing/2014/main" id="{8BEAAE9B-C8AA-4F3B-BC5A-0FBC7F87336D}"/>
                </a:ext>
              </a:extLst>
            </p:cNvPr>
            <p:cNvSpPr txBox="1"/>
            <p:nvPr/>
          </p:nvSpPr>
          <p:spPr>
            <a:xfrm>
              <a:off x="3711139"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18</a:t>
              </a:r>
            </a:p>
          </p:txBody>
        </p:sp>
        <p:sp>
          <p:nvSpPr>
            <p:cNvPr id="168" name="Line 21">
              <a:extLst>
                <a:ext uri="{FF2B5EF4-FFF2-40B4-BE49-F238E27FC236}">
                  <a16:creationId xmlns:a16="http://schemas.microsoft.com/office/drawing/2014/main" id="{3EEB14DA-2067-4AF7-A698-F35D0F7C1253}"/>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9" name="TextBox 168">
              <a:extLst>
                <a:ext uri="{FF2B5EF4-FFF2-40B4-BE49-F238E27FC236}">
                  <a16:creationId xmlns:a16="http://schemas.microsoft.com/office/drawing/2014/main" id="{B9747EC6-8462-43D8-8ED2-754600BD0789}"/>
                </a:ext>
              </a:extLst>
            </p:cNvPr>
            <p:cNvSpPr txBox="1"/>
            <p:nvPr/>
          </p:nvSpPr>
          <p:spPr>
            <a:xfrm>
              <a:off x="3335502"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15</a:t>
              </a:r>
            </a:p>
          </p:txBody>
        </p:sp>
        <p:sp>
          <p:nvSpPr>
            <p:cNvPr id="170" name="Line 21">
              <a:extLst>
                <a:ext uri="{FF2B5EF4-FFF2-40B4-BE49-F238E27FC236}">
                  <a16:creationId xmlns:a16="http://schemas.microsoft.com/office/drawing/2014/main" id="{8EDC4C03-8673-4B39-991B-DD42F84235C8}"/>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1" name="TextBox 170">
              <a:extLst>
                <a:ext uri="{FF2B5EF4-FFF2-40B4-BE49-F238E27FC236}">
                  <a16:creationId xmlns:a16="http://schemas.microsoft.com/office/drawing/2014/main" id="{499309AE-0784-492D-9A19-B3938E8E6271}"/>
                </a:ext>
              </a:extLst>
            </p:cNvPr>
            <p:cNvSpPr txBox="1"/>
            <p:nvPr/>
          </p:nvSpPr>
          <p:spPr>
            <a:xfrm>
              <a:off x="2959865"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172" name="Line 21">
              <a:extLst>
                <a:ext uri="{FF2B5EF4-FFF2-40B4-BE49-F238E27FC236}">
                  <a16:creationId xmlns:a16="http://schemas.microsoft.com/office/drawing/2014/main" id="{E863BF9D-C9B8-468F-AE59-EEF55702381F}"/>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3" name="TextBox 172">
              <a:extLst>
                <a:ext uri="{FF2B5EF4-FFF2-40B4-BE49-F238E27FC236}">
                  <a16:creationId xmlns:a16="http://schemas.microsoft.com/office/drawing/2014/main" id="{C338D988-7CB0-4E83-90F7-FFC17D25CE5B}"/>
                </a:ext>
              </a:extLst>
            </p:cNvPr>
            <p:cNvSpPr txBox="1"/>
            <p:nvPr/>
          </p:nvSpPr>
          <p:spPr>
            <a:xfrm>
              <a:off x="2621801" y="5375149"/>
              <a:ext cx="13011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9</a:t>
              </a:r>
            </a:p>
          </p:txBody>
        </p:sp>
        <p:sp>
          <p:nvSpPr>
            <p:cNvPr id="174" name="Line 21">
              <a:extLst>
                <a:ext uri="{FF2B5EF4-FFF2-40B4-BE49-F238E27FC236}">
                  <a16:creationId xmlns:a16="http://schemas.microsoft.com/office/drawing/2014/main" id="{D26F47CC-7DD8-4B58-86BF-266D849C0B3C}"/>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5" name="TextBox 174">
              <a:extLst>
                <a:ext uri="{FF2B5EF4-FFF2-40B4-BE49-F238E27FC236}">
                  <a16:creationId xmlns:a16="http://schemas.microsoft.com/office/drawing/2014/main" id="{F82D281D-88B3-4538-914D-79B29FAF5656}"/>
                </a:ext>
              </a:extLst>
            </p:cNvPr>
            <p:cNvSpPr txBox="1"/>
            <p:nvPr/>
          </p:nvSpPr>
          <p:spPr>
            <a:xfrm>
              <a:off x="2246164" y="5375149"/>
              <a:ext cx="13011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176" name="Line 21">
              <a:extLst>
                <a:ext uri="{FF2B5EF4-FFF2-40B4-BE49-F238E27FC236}">
                  <a16:creationId xmlns:a16="http://schemas.microsoft.com/office/drawing/2014/main" id="{21EA78D2-43B6-49F7-8C93-6CAD1A6DF5B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7" name="TextBox 176">
              <a:extLst>
                <a:ext uri="{FF2B5EF4-FFF2-40B4-BE49-F238E27FC236}">
                  <a16:creationId xmlns:a16="http://schemas.microsoft.com/office/drawing/2014/main" id="{D6B5FD79-6C5E-4339-8A2F-E96DFB54CE71}"/>
                </a:ext>
              </a:extLst>
            </p:cNvPr>
            <p:cNvSpPr txBox="1"/>
            <p:nvPr/>
          </p:nvSpPr>
          <p:spPr>
            <a:xfrm>
              <a:off x="1870527" y="5375149"/>
              <a:ext cx="13011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a:t>
              </a:r>
            </a:p>
          </p:txBody>
        </p:sp>
        <p:sp>
          <p:nvSpPr>
            <p:cNvPr id="178" name="Line 21">
              <a:extLst>
                <a:ext uri="{FF2B5EF4-FFF2-40B4-BE49-F238E27FC236}">
                  <a16:creationId xmlns:a16="http://schemas.microsoft.com/office/drawing/2014/main" id="{D8AD69F5-ED1A-4132-A796-4D6DF0FBBF2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9" name="TextBox 178">
              <a:extLst>
                <a:ext uri="{FF2B5EF4-FFF2-40B4-BE49-F238E27FC236}">
                  <a16:creationId xmlns:a16="http://schemas.microsoft.com/office/drawing/2014/main" id="{AFC237B4-39B4-4204-99FF-0DDFCA5C54C5}"/>
                </a:ext>
              </a:extLst>
            </p:cNvPr>
            <p:cNvSpPr txBox="1"/>
            <p:nvPr/>
          </p:nvSpPr>
          <p:spPr>
            <a:xfrm>
              <a:off x="1494890" y="5375149"/>
              <a:ext cx="13011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207" name="Group 206">
            <a:extLst>
              <a:ext uri="{FF2B5EF4-FFF2-40B4-BE49-F238E27FC236}">
                <a16:creationId xmlns:a16="http://schemas.microsoft.com/office/drawing/2014/main" id="{2F1AB7D6-C17C-498E-B75A-F91F352A44BE}"/>
              </a:ext>
            </a:extLst>
          </p:cNvPr>
          <p:cNvGrpSpPr/>
          <p:nvPr/>
        </p:nvGrpSpPr>
        <p:grpSpPr>
          <a:xfrm>
            <a:off x="1799603" y="5712420"/>
            <a:ext cx="6233104" cy="288147"/>
            <a:chOff x="2269244" y="5913314"/>
            <a:chExt cx="6233104" cy="288147"/>
          </a:xfrm>
        </p:grpSpPr>
        <p:sp>
          <p:nvSpPr>
            <p:cNvPr id="182" name="TextBox 181">
              <a:extLst>
                <a:ext uri="{FF2B5EF4-FFF2-40B4-BE49-F238E27FC236}">
                  <a16:creationId xmlns:a16="http://schemas.microsoft.com/office/drawing/2014/main" id="{CF84CE75-EA5C-41E0-B6AF-E3EB057FBC0C}"/>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0</a:t>
              </a:r>
            </a:p>
          </p:txBody>
        </p:sp>
        <p:sp>
          <p:nvSpPr>
            <p:cNvPr id="184" name="TextBox 183">
              <a:extLst>
                <a:ext uri="{FF2B5EF4-FFF2-40B4-BE49-F238E27FC236}">
                  <a16:creationId xmlns:a16="http://schemas.microsoft.com/office/drawing/2014/main" id="{E23CCD63-C813-4D20-849D-AE1D0E055A82}"/>
                </a:ext>
              </a:extLst>
            </p:cNvPr>
            <p:cNvSpPr txBox="1"/>
            <p:nvPr/>
          </p:nvSpPr>
          <p:spPr>
            <a:xfrm>
              <a:off x="7833457"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2</a:t>
              </a:r>
            </a:p>
          </p:txBody>
        </p:sp>
        <p:sp>
          <p:nvSpPr>
            <p:cNvPr id="186" name="TextBox 185">
              <a:extLst>
                <a:ext uri="{FF2B5EF4-FFF2-40B4-BE49-F238E27FC236}">
                  <a16:creationId xmlns:a16="http://schemas.microsoft.com/office/drawing/2014/main" id="{B8319296-F73C-4D99-8AD8-1B768A9B86A1}"/>
                </a:ext>
              </a:extLst>
            </p:cNvPr>
            <p:cNvSpPr txBox="1"/>
            <p:nvPr/>
          </p:nvSpPr>
          <p:spPr>
            <a:xfrm>
              <a:off x="7286961"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23</a:t>
              </a:r>
            </a:p>
          </p:txBody>
        </p:sp>
        <p:sp>
          <p:nvSpPr>
            <p:cNvPr id="188" name="TextBox 187">
              <a:extLst>
                <a:ext uri="{FF2B5EF4-FFF2-40B4-BE49-F238E27FC236}">
                  <a16:creationId xmlns:a16="http://schemas.microsoft.com/office/drawing/2014/main" id="{040C44EF-B8BF-4DC2-A789-984C2CC00338}"/>
                </a:ext>
              </a:extLst>
            </p:cNvPr>
            <p:cNvSpPr txBox="1"/>
            <p:nvPr/>
          </p:nvSpPr>
          <p:spPr>
            <a:xfrm>
              <a:off x="6790159"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58</a:t>
              </a:r>
            </a:p>
          </p:txBody>
        </p:sp>
        <p:sp>
          <p:nvSpPr>
            <p:cNvPr id="190" name="TextBox 189">
              <a:extLst>
                <a:ext uri="{FF2B5EF4-FFF2-40B4-BE49-F238E27FC236}">
                  <a16:creationId xmlns:a16="http://schemas.microsoft.com/office/drawing/2014/main" id="{46817D35-AC4B-4EEB-B263-584028577C2D}"/>
                </a:ext>
              </a:extLst>
            </p:cNvPr>
            <p:cNvSpPr txBox="1"/>
            <p:nvPr/>
          </p:nvSpPr>
          <p:spPr>
            <a:xfrm>
              <a:off x="6243663"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102</a:t>
              </a:r>
            </a:p>
          </p:txBody>
        </p:sp>
        <p:sp>
          <p:nvSpPr>
            <p:cNvPr id="192" name="TextBox 191">
              <a:extLst>
                <a:ext uri="{FF2B5EF4-FFF2-40B4-BE49-F238E27FC236}">
                  <a16:creationId xmlns:a16="http://schemas.microsoft.com/office/drawing/2014/main" id="{A15E4545-483D-4876-A40A-F27F4AAF4B44}"/>
                </a:ext>
              </a:extLst>
            </p:cNvPr>
            <p:cNvSpPr txBox="1"/>
            <p:nvPr/>
          </p:nvSpPr>
          <p:spPr>
            <a:xfrm>
              <a:off x="574686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150</a:t>
              </a:r>
            </a:p>
          </p:txBody>
        </p:sp>
        <p:sp>
          <p:nvSpPr>
            <p:cNvPr id="194" name="TextBox 193">
              <a:extLst>
                <a:ext uri="{FF2B5EF4-FFF2-40B4-BE49-F238E27FC236}">
                  <a16:creationId xmlns:a16="http://schemas.microsoft.com/office/drawing/2014/main" id="{D1FBC0EF-D239-4778-AE1A-471927B77214}"/>
                </a:ext>
              </a:extLst>
            </p:cNvPr>
            <p:cNvSpPr txBox="1"/>
            <p:nvPr/>
          </p:nvSpPr>
          <p:spPr>
            <a:xfrm>
              <a:off x="525005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169</a:t>
              </a:r>
            </a:p>
          </p:txBody>
        </p:sp>
        <p:sp>
          <p:nvSpPr>
            <p:cNvPr id="196" name="TextBox 195">
              <a:extLst>
                <a:ext uri="{FF2B5EF4-FFF2-40B4-BE49-F238E27FC236}">
                  <a16:creationId xmlns:a16="http://schemas.microsoft.com/office/drawing/2014/main" id="{EB05D362-9352-4C80-9027-3AD2B3B31323}"/>
                </a:ext>
              </a:extLst>
            </p:cNvPr>
            <p:cNvSpPr txBox="1"/>
            <p:nvPr/>
          </p:nvSpPr>
          <p:spPr>
            <a:xfrm>
              <a:off x="475325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193</a:t>
              </a:r>
            </a:p>
          </p:txBody>
        </p:sp>
        <p:sp>
          <p:nvSpPr>
            <p:cNvPr id="198" name="TextBox 197">
              <a:extLst>
                <a:ext uri="{FF2B5EF4-FFF2-40B4-BE49-F238E27FC236}">
                  <a16:creationId xmlns:a16="http://schemas.microsoft.com/office/drawing/2014/main" id="{11E12CC0-8DC1-47B0-B2D5-23707388F137}"/>
                </a:ext>
              </a:extLst>
            </p:cNvPr>
            <p:cNvSpPr txBox="1"/>
            <p:nvPr/>
          </p:nvSpPr>
          <p:spPr>
            <a:xfrm>
              <a:off x="425645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232</a:t>
              </a:r>
            </a:p>
          </p:txBody>
        </p:sp>
        <p:sp>
          <p:nvSpPr>
            <p:cNvPr id="200" name="TextBox 199">
              <a:extLst>
                <a:ext uri="{FF2B5EF4-FFF2-40B4-BE49-F238E27FC236}">
                  <a16:creationId xmlns:a16="http://schemas.microsoft.com/office/drawing/2014/main" id="{E137724E-0F73-4350-8642-C05693B402B4}"/>
                </a:ext>
              </a:extLst>
            </p:cNvPr>
            <p:cNvSpPr txBox="1"/>
            <p:nvPr/>
          </p:nvSpPr>
          <p:spPr>
            <a:xfrm>
              <a:off x="375965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269</a:t>
              </a:r>
            </a:p>
          </p:txBody>
        </p:sp>
        <p:sp>
          <p:nvSpPr>
            <p:cNvPr id="202" name="TextBox 201">
              <a:extLst>
                <a:ext uri="{FF2B5EF4-FFF2-40B4-BE49-F238E27FC236}">
                  <a16:creationId xmlns:a16="http://schemas.microsoft.com/office/drawing/2014/main" id="{05E3EFDD-9B48-495B-8B20-7C1BC01CFEC4}"/>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318</a:t>
              </a:r>
            </a:p>
          </p:txBody>
        </p:sp>
        <p:sp>
          <p:nvSpPr>
            <p:cNvPr id="204" name="TextBox 203">
              <a:extLst>
                <a:ext uri="{FF2B5EF4-FFF2-40B4-BE49-F238E27FC236}">
                  <a16:creationId xmlns:a16="http://schemas.microsoft.com/office/drawing/2014/main" id="{83A2D705-5363-4FE7-BC3B-1EA2644362F8}"/>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346</a:t>
              </a:r>
            </a:p>
          </p:txBody>
        </p:sp>
        <p:sp>
          <p:nvSpPr>
            <p:cNvPr id="206" name="TextBox 205">
              <a:extLst>
                <a:ext uri="{FF2B5EF4-FFF2-40B4-BE49-F238E27FC236}">
                  <a16:creationId xmlns:a16="http://schemas.microsoft.com/office/drawing/2014/main" id="{E229E269-3FA2-464A-AA04-163D35D4E1F8}"/>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362</a:t>
              </a:r>
            </a:p>
          </p:txBody>
        </p:sp>
      </p:grpSp>
      <p:grpSp>
        <p:nvGrpSpPr>
          <p:cNvPr id="208" name="Group 207">
            <a:extLst>
              <a:ext uri="{FF2B5EF4-FFF2-40B4-BE49-F238E27FC236}">
                <a16:creationId xmlns:a16="http://schemas.microsoft.com/office/drawing/2014/main" id="{E2E17432-50D5-41E9-BDBE-E57B6FB2BB7D}"/>
              </a:ext>
            </a:extLst>
          </p:cNvPr>
          <p:cNvGrpSpPr/>
          <p:nvPr/>
        </p:nvGrpSpPr>
        <p:grpSpPr>
          <a:xfrm>
            <a:off x="1799603" y="5995547"/>
            <a:ext cx="6233104" cy="288147"/>
            <a:chOff x="2269244" y="5913314"/>
            <a:chExt cx="6233104" cy="288147"/>
          </a:xfrm>
        </p:grpSpPr>
        <p:sp>
          <p:nvSpPr>
            <p:cNvPr id="209" name="TextBox 208">
              <a:extLst>
                <a:ext uri="{FF2B5EF4-FFF2-40B4-BE49-F238E27FC236}">
                  <a16:creationId xmlns:a16="http://schemas.microsoft.com/office/drawing/2014/main" id="{D7BF2FFC-396D-41B0-A587-A5875F68F56D}"/>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0</a:t>
              </a:r>
            </a:p>
          </p:txBody>
        </p:sp>
        <p:sp>
          <p:nvSpPr>
            <p:cNvPr id="210" name="TextBox 209">
              <a:extLst>
                <a:ext uri="{FF2B5EF4-FFF2-40B4-BE49-F238E27FC236}">
                  <a16:creationId xmlns:a16="http://schemas.microsoft.com/office/drawing/2014/main" id="{B56ECDF4-ED84-44BA-A658-A73ECDCDD964}"/>
                </a:ext>
              </a:extLst>
            </p:cNvPr>
            <p:cNvSpPr txBox="1"/>
            <p:nvPr/>
          </p:nvSpPr>
          <p:spPr>
            <a:xfrm>
              <a:off x="7833457"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5</a:t>
              </a:r>
            </a:p>
          </p:txBody>
        </p:sp>
        <p:sp>
          <p:nvSpPr>
            <p:cNvPr id="211" name="TextBox 210">
              <a:extLst>
                <a:ext uri="{FF2B5EF4-FFF2-40B4-BE49-F238E27FC236}">
                  <a16:creationId xmlns:a16="http://schemas.microsoft.com/office/drawing/2014/main" id="{10962008-4362-48E5-8640-C6FD4D5DD2F0}"/>
                </a:ext>
              </a:extLst>
            </p:cNvPr>
            <p:cNvSpPr txBox="1"/>
            <p:nvPr/>
          </p:nvSpPr>
          <p:spPr>
            <a:xfrm>
              <a:off x="7286961"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16</a:t>
              </a:r>
            </a:p>
          </p:txBody>
        </p:sp>
        <p:sp>
          <p:nvSpPr>
            <p:cNvPr id="212" name="TextBox 211">
              <a:extLst>
                <a:ext uri="{FF2B5EF4-FFF2-40B4-BE49-F238E27FC236}">
                  <a16:creationId xmlns:a16="http://schemas.microsoft.com/office/drawing/2014/main" id="{521BCC08-4244-458D-AFE7-2003DCCCC873}"/>
                </a:ext>
              </a:extLst>
            </p:cNvPr>
            <p:cNvSpPr txBox="1"/>
            <p:nvPr/>
          </p:nvSpPr>
          <p:spPr>
            <a:xfrm>
              <a:off x="6790159"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48</a:t>
              </a:r>
            </a:p>
          </p:txBody>
        </p:sp>
        <p:sp>
          <p:nvSpPr>
            <p:cNvPr id="213" name="TextBox 212">
              <a:extLst>
                <a:ext uri="{FF2B5EF4-FFF2-40B4-BE49-F238E27FC236}">
                  <a16:creationId xmlns:a16="http://schemas.microsoft.com/office/drawing/2014/main" id="{E113E526-E5FA-4872-8216-0B8196346B47}"/>
                </a:ext>
              </a:extLst>
            </p:cNvPr>
            <p:cNvSpPr txBox="1"/>
            <p:nvPr/>
          </p:nvSpPr>
          <p:spPr>
            <a:xfrm>
              <a:off x="6293356"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97</a:t>
              </a:r>
            </a:p>
          </p:txBody>
        </p:sp>
        <p:sp>
          <p:nvSpPr>
            <p:cNvPr id="214" name="TextBox 213">
              <a:extLst>
                <a:ext uri="{FF2B5EF4-FFF2-40B4-BE49-F238E27FC236}">
                  <a16:creationId xmlns:a16="http://schemas.microsoft.com/office/drawing/2014/main" id="{D0F2A620-36C2-41C1-93A0-05DE90EB2DC0}"/>
                </a:ext>
              </a:extLst>
            </p:cNvPr>
            <p:cNvSpPr txBox="1"/>
            <p:nvPr/>
          </p:nvSpPr>
          <p:spPr>
            <a:xfrm>
              <a:off x="574686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141</a:t>
              </a:r>
            </a:p>
          </p:txBody>
        </p:sp>
        <p:sp>
          <p:nvSpPr>
            <p:cNvPr id="215" name="TextBox 214">
              <a:extLst>
                <a:ext uri="{FF2B5EF4-FFF2-40B4-BE49-F238E27FC236}">
                  <a16:creationId xmlns:a16="http://schemas.microsoft.com/office/drawing/2014/main" id="{CECC502F-979C-4FDF-AD18-19653C303BA8}"/>
                </a:ext>
              </a:extLst>
            </p:cNvPr>
            <p:cNvSpPr txBox="1"/>
            <p:nvPr/>
          </p:nvSpPr>
          <p:spPr>
            <a:xfrm>
              <a:off x="525005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167</a:t>
              </a:r>
            </a:p>
          </p:txBody>
        </p:sp>
        <p:sp>
          <p:nvSpPr>
            <p:cNvPr id="216" name="TextBox 215">
              <a:extLst>
                <a:ext uri="{FF2B5EF4-FFF2-40B4-BE49-F238E27FC236}">
                  <a16:creationId xmlns:a16="http://schemas.microsoft.com/office/drawing/2014/main" id="{E4275A0C-1A70-475D-A03A-13058AF7F4D3}"/>
                </a:ext>
              </a:extLst>
            </p:cNvPr>
            <p:cNvSpPr txBox="1"/>
            <p:nvPr/>
          </p:nvSpPr>
          <p:spPr>
            <a:xfrm>
              <a:off x="475325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192</a:t>
              </a:r>
            </a:p>
          </p:txBody>
        </p:sp>
        <p:sp>
          <p:nvSpPr>
            <p:cNvPr id="217" name="TextBox 216">
              <a:extLst>
                <a:ext uri="{FF2B5EF4-FFF2-40B4-BE49-F238E27FC236}">
                  <a16:creationId xmlns:a16="http://schemas.microsoft.com/office/drawing/2014/main" id="{646182DC-82CB-4D42-9F8C-105FE107ED3E}"/>
                </a:ext>
              </a:extLst>
            </p:cNvPr>
            <p:cNvSpPr txBox="1"/>
            <p:nvPr/>
          </p:nvSpPr>
          <p:spPr>
            <a:xfrm>
              <a:off x="425645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219</a:t>
              </a:r>
            </a:p>
          </p:txBody>
        </p:sp>
        <p:sp>
          <p:nvSpPr>
            <p:cNvPr id="218" name="TextBox 217">
              <a:extLst>
                <a:ext uri="{FF2B5EF4-FFF2-40B4-BE49-F238E27FC236}">
                  <a16:creationId xmlns:a16="http://schemas.microsoft.com/office/drawing/2014/main" id="{36A7A6C9-60FD-49F2-B352-0640E4C11FAB}"/>
                </a:ext>
              </a:extLst>
            </p:cNvPr>
            <p:cNvSpPr txBox="1"/>
            <p:nvPr/>
          </p:nvSpPr>
          <p:spPr>
            <a:xfrm>
              <a:off x="375965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259</a:t>
              </a:r>
            </a:p>
          </p:txBody>
        </p:sp>
        <p:sp>
          <p:nvSpPr>
            <p:cNvPr id="219" name="TextBox 218">
              <a:extLst>
                <a:ext uri="{FF2B5EF4-FFF2-40B4-BE49-F238E27FC236}">
                  <a16:creationId xmlns:a16="http://schemas.microsoft.com/office/drawing/2014/main" id="{BDB74674-21B2-462E-AFF5-8AD10D02D6A4}"/>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301</a:t>
              </a:r>
            </a:p>
          </p:txBody>
        </p:sp>
        <p:sp>
          <p:nvSpPr>
            <p:cNvPr id="220" name="TextBox 219">
              <a:extLst>
                <a:ext uri="{FF2B5EF4-FFF2-40B4-BE49-F238E27FC236}">
                  <a16:creationId xmlns:a16="http://schemas.microsoft.com/office/drawing/2014/main" id="{C143C288-ACBA-444D-8A95-C22BE272F359}"/>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342</a:t>
              </a:r>
            </a:p>
          </p:txBody>
        </p:sp>
        <p:sp>
          <p:nvSpPr>
            <p:cNvPr id="221" name="TextBox 220">
              <a:extLst>
                <a:ext uri="{FF2B5EF4-FFF2-40B4-BE49-F238E27FC236}">
                  <a16:creationId xmlns:a16="http://schemas.microsoft.com/office/drawing/2014/main" id="{0467AF02-4286-45D7-BD86-285CBB952B84}"/>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362</a:t>
              </a:r>
            </a:p>
          </p:txBody>
        </p:sp>
      </p:grpSp>
      <p:grpSp>
        <p:nvGrpSpPr>
          <p:cNvPr id="181" name="Group 180">
            <a:extLst>
              <a:ext uri="{FF2B5EF4-FFF2-40B4-BE49-F238E27FC236}">
                <a16:creationId xmlns:a16="http://schemas.microsoft.com/office/drawing/2014/main" id="{58D451A7-669F-4BDE-8B9F-9E9D705AB335}"/>
              </a:ext>
            </a:extLst>
          </p:cNvPr>
          <p:cNvGrpSpPr/>
          <p:nvPr/>
        </p:nvGrpSpPr>
        <p:grpSpPr>
          <a:xfrm>
            <a:off x="1974609" y="2618500"/>
            <a:ext cx="5676494" cy="1972161"/>
            <a:chOff x="1974608" y="2618500"/>
            <a:chExt cx="8756399" cy="3079812"/>
          </a:xfrm>
        </p:grpSpPr>
        <p:sp>
          <p:nvSpPr>
            <p:cNvPr id="15" name="Freeform: Shape 14">
              <a:extLst>
                <a:ext uri="{FF2B5EF4-FFF2-40B4-BE49-F238E27FC236}">
                  <a16:creationId xmlns:a16="http://schemas.microsoft.com/office/drawing/2014/main" id="{2AC0EAB7-067E-4912-843E-5C31EAC509AE}"/>
                </a:ext>
              </a:extLst>
            </p:cNvPr>
            <p:cNvSpPr/>
            <p:nvPr/>
          </p:nvSpPr>
          <p:spPr>
            <a:xfrm>
              <a:off x="1974608" y="2675650"/>
              <a:ext cx="8756399" cy="2975381"/>
            </a:xfrm>
            <a:custGeom>
              <a:avLst/>
              <a:gdLst>
                <a:gd name="connsiteX0" fmla="*/ 8756400 w 8756399"/>
                <a:gd name="connsiteY0" fmla="*/ 2975382 h 2975381"/>
                <a:gd name="connsiteX1" fmla="*/ 7308791 w 8756399"/>
                <a:gd name="connsiteY1" fmla="*/ 2975382 h 2975381"/>
                <a:gd name="connsiteX2" fmla="*/ 7308791 w 8756399"/>
                <a:gd name="connsiteY2" fmla="*/ 2928233 h 2975381"/>
                <a:gd name="connsiteX3" fmla="*/ 7162610 w 8756399"/>
                <a:gd name="connsiteY3" fmla="*/ 2928233 h 2975381"/>
                <a:gd name="connsiteX4" fmla="*/ 7162610 w 8756399"/>
                <a:gd name="connsiteY4" fmla="*/ 2871645 h 2975381"/>
                <a:gd name="connsiteX5" fmla="*/ 6907978 w 8756399"/>
                <a:gd name="connsiteY5" fmla="*/ 2871645 h 2975381"/>
                <a:gd name="connsiteX6" fmla="*/ 6907978 w 8756399"/>
                <a:gd name="connsiteY6" fmla="*/ 2786768 h 2975381"/>
                <a:gd name="connsiteX7" fmla="*/ 6634497 w 8756399"/>
                <a:gd name="connsiteY7" fmla="*/ 2786768 h 2975381"/>
                <a:gd name="connsiteX8" fmla="*/ 6634497 w 8756399"/>
                <a:gd name="connsiteY8" fmla="*/ 2749049 h 2975381"/>
                <a:gd name="connsiteX9" fmla="*/ 6544905 w 8756399"/>
                <a:gd name="connsiteY9" fmla="*/ 2749049 h 2975381"/>
                <a:gd name="connsiteX10" fmla="*/ 6544905 w 8756399"/>
                <a:gd name="connsiteY10" fmla="*/ 2720759 h 2975381"/>
                <a:gd name="connsiteX11" fmla="*/ 6478887 w 8756399"/>
                <a:gd name="connsiteY11" fmla="*/ 2720759 h 2975381"/>
                <a:gd name="connsiteX12" fmla="*/ 6478887 w 8756399"/>
                <a:gd name="connsiteY12" fmla="*/ 2659456 h 2975381"/>
                <a:gd name="connsiteX13" fmla="*/ 6356291 w 8756399"/>
                <a:gd name="connsiteY13" fmla="*/ 2659456 h 2975381"/>
                <a:gd name="connsiteX14" fmla="*/ 6356291 w 8756399"/>
                <a:gd name="connsiteY14" fmla="*/ 2607583 h 2975381"/>
                <a:gd name="connsiteX15" fmla="*/ 6172391 w 8756399"/>
                <a:gd name="connsiteY15" fmla="*/ 2607583 h 2975381"/>
                <a:gd name="connsiteX16" fmla="*/ 6172391 w 8756399"/>
                <a:gd name="connsiteY16" fmla="*/ 2569864 h 2975381"/>
                <a:gd name="connsiteX17" fmla="*/ 6082799 w 8756399"/>
                <a:gd name="connsiteY17" fmla="*/ 2569864 h 2975381"/>
                <a:gd name="connsiteX18" fmla="*/ 6082799 w 8756399"/>
                <a:gd name="connsiteY18" fmla="*/ 2536860 h 2975381"/>
                <a:gd name="connsiteX19" fmla="*/ 5993207 w 8756399"/>
                <a:gd name="connsiteY19" fmla="*/ 2536860 h 2975381"/>
                <a:gd name="connsiteX20" fmla="*/ 5993207 w 8756399"/>
                <a:gd name="connsiteY20" fmla="*/ 2489702 h 2975381"/>
                <a:gd name="connsiteX21" fmla="*/ 5898900 w 8756399"/>
                <a:gd name="connsiteY21" fmla="*/ 2489702 h 2975381"/>
                <a:gd name="connsiteX22" fmla="*/ 5898900 w 8756399"/>
                <a:gd name="connsiteY22" fmla="*/ 2437838 h 2975381"/>
                <a:gd name="connsiteX23" fmla="*/ 5762150 w 8756399"/>
                <a:gd name="connsiteY23" fmla="*/ 2437838 h 2975381"/>
                <a:gd name="connsiteX24" fmla="*/ 5762150 w 8756399"/>
                <a:gd name="connsiteY24" fmla="*/ 2352961 h 2975381"/>
                <a:gd name="connsiteX25" fmla="*/ 5384921 w 8756399"/>
                <a:gd name="connsiteY25" fmla="*/ 2352961 h 2975381"/>
                <a:gd name="connsiteX26" fmla="*/ 5384921 w 8756399"/>
                <a:gd name="connsiteY26" fmla="*/ 2305803 h 2975381"/>
                <a:gd name="connsiteX27" fmla="*/ 5257610 w 8756399"/>
                <a:gd name="connsiteY27" fmla="*/ 2305803 h 2975381"/>
                <a:gd name="connsiteX28" fmla="*/ 5257610 w 8756399"/>
                <a:gd name="connsiteY28" fmla="*/ 2263369 h 2975381"/>
                <a:gd name="connsiteX29" fmla="*/ 5125584 w 8756399"/>
                <a:gd name="connsiteY29" fmla="*/ 2263369 h 2975381"/>
                <a:gd name="connsiteX30" fmla="*/ 5125584 w 8756399"/>
                <a:gd name="connsiteY30" fmla="*/ 2206781 h 2975381"/>
                <a:gd name="connsiteX31" fmla="*/ 5012417 w 8756399"/>
                <a:gd name="connsiteY31" fmla="*/ 2206781 h 2975381"/>
                <a:gd name="connsiteX32" fmla="*/ 5012417 w 8756399"/>
                <a:gd name="connsiteY32" fmla="*/ 2159632 h 2975381"/>
                <a:gd name="connsiteX33" fmla="*/ 4852093 w 8756399"/>
                <a:gd name="connsiteY33" fmla="*/ 2159632 h 2975381"/>
                <a:gd name="connsiteX34" fmla="*/ 4852093 w 8756399"/>
                <a:gd name="connsiteY34" fmla="*/ 2145487 h 2975381"/>
                <a:gd name="connsiteX35" fmla="*/ 4738926 w 8756399"/>
                <a:gd name="connsiteY35" fmla="*/ 2145487 h 2975381"/>
                <a:gd name="connsiteX36" fmla="*/ 4738926 w 8756399"/>
                <a:gd name="connsiteY36" fmla="*/ 2098329 h 2975381"/>
                <a:gd name="connsiteX37" fmla="*/ 4644619 w 8756399"/>
                <a:gd name="connsiteY37" fmla="*/ 2098329 h 2975381"/>
                <a:gd name="connsiteX38" fmla="*/ 4644619 w 8756399"/>
                <a:gd name="connsiteY38" fmla="*/ 2041741 h 2975381"/>
                <a:gd name="connsiteX39" fmla="*/ 4540883 w 8756399"/>
                <a:gd name="connsiteY39" fmla="*/ 2041741 h 2975381"/>
                <a:gd name="connsiteX40" fmla="*/ 4540883 w 8756399"/>
                <a:gd name="connsiteY40" fmla="*/ 2008737 h 2975381"/>
                <a:gd name="connsiteX41" fmla="*/ 4451290 w 8756399"/>
                <a:gd name="connsiteY41" fmla="*/ 2008737 h 2975381"/>
                <a:gd name="connsiteX42" fmla="*/ 4451290 w 8756399"/>
                <a:gd name="connsiteY42" fmla="*/ 1975733 h 2975381"/>
                <a:gd name="connsiteX43" fmla="*/ 4300395 w 8756399"/>
                <a:gd name="connsiteY43" fmla="*/ 1975733 h 2975381"/>
                <a:gd name="connsiteX44" fmla="*/ 4300395 w 8756399"/>
                <a:gd name="connsiteY44" fmla="*/ 1947434 h 2975381"/>
                <a:gd name="connsiteX45" fmla="*/ 4234378 w 8756399"/>
                <a:gd name="connsiteY45" fmla="*/ 1947434 h 2975381"/>
                <a:gd name="connsiteX46" fmla="*/ 4234378 w 8756399"/>
                <a:gd name="connsiteY46" fmla="*/ 1876711 h 2975381"/>
                <a:gd name="connsiteX47" fmla="*/ 4140071 w 8756399"/>
                <a:gd name="connsiteY47" fmla="*/ 1876711 h 2975381"/>
                <a:gd name="connsiteX48" fmla="*/ 4140071 w 8756399"/>
                <a:gd name="connsiteY48" fmla="*/ 1805978 h 2975381"/>
                <a:gd name="connsiteX49" fmla="*/ 3923167 w 8756399"/>
                <a:gd name="connsiteY49" fmla="*/ 1805978 h 2975381"/>
                <a:gd name="connsiteX50" fmla="*/ 3923167 w 8756399"/>
                <a:gd name="connsiteY50" fmla="*/ 1768259 h 2975381"/>
                <a:gd name="connsiteX51" fmla="*/ 3819431 w 8756399"/>
                <a:gd name="connsiteY51" fmla="*/ 1768259 h 2975381"/>
                <a:gd name="connsiteX52" fmla="*/ 3819431 w 8756399"/>
                <a:gd name="connsiteY52" fmla="*/ 1716386 h 2975381"/>
                <a:gd name="connsiteX53" fmla="*/ 3597812 w 8756399"/>
                <a:gd name="connsiteY53" fmla="*/ 1716386 h 2975381"/>
                <a:gd name="connsiteX54" fmla="*/ 3597812 w 8756399"/>
                <a:gd name="connsiteY54" fmla="*/ 1631509 h 2975381"/>
                <a:gd name="connsiteX55" fmla="*/ 3442202 w 8756399"/>
                <a:gd name="connsiteY55" fmla="*/ 1631509 h 2975381"/>
                <a:gd name="connsiteX56" fmla="*/ 3442202 w 8756399"/>
                <a:gd name="connsiteY56" fmla="*/ 1551346 h 2975381"/>
                <a:gd name="connsiteX57" fmla="*/ 3300746 w 8756399"/>
                <a:gd name="connsiteY57" fmla="*/ 1551346 h 2975381"/>
                <a:gd name="connsiteX58" fmla="*/ 3300746 w 8756399"/>
                <a:gd name="connsiteY58" fmla="*/ 1504198 h 2975381"/>
                <a:gd name="connsiteX59" fmla="*/ 3201725 w 8756399"/>
                <a:gd name="connsiteY59" fmla="*/ 1504198 h 2975381"/>
                <a:gd name="connsiteX60" fmla="*/ 3201725 w 8756399"/>
                <a:gd name="connsiteY60" fmla="*/ 1452324 h 2975381"/>
                <a:gd name="connsiteX61" fmla="*/ 3031970 w 8756399"/>
                <a:gd name="connsiteY61" fmla="*/ 1452324 h 2975381"/>
                <a:gd name="connsiteX62" fmla="*/ 3031970 w 8756399"/>
                <a:gd name="connsiteY62" fmla="*/ 1391031 h 2975381"/>
                <a:gd name="connsiteX63" fmla="*/ 2918804 w 8756399"/>
                <a:gd name="connsiteY63" fmla="*/ 1391031 h 2975381"/>
                <a:gd name="connsiteX64" fmla="*/ 2918804 w 8756399"/>
                <a:gd name="connsiteY64" fmla="*/ 1325013 h 2975381"/>
                <a:gd name="connsiteX65" fmla="*/ 2786768 w 8756399"/>
                <a:gd name="connsiteY65" fmla="*/ 1325013 h 2975381"/>
                <a:gd name="connsiteX66" fmla="*/ 2786768 w 8756399"/>
                <a:gd name="connsiteY66" fmla="*/ 1263710 h 2975381"/>
                <a:gd name="connsiteX67" fmla="*/ 2659457 w 8756399"/>
                <a:gd name="connsiteY67" fmla="*/ 1263710 h 2975381"/>
                <a:gd name="connsiteX68" fmla="*/ 2659457 w 8756399"/>
                <a:gd name="connsiteY68" fmla="*/ 1188263 h 2975381"/>
                <a:gd name="connsiteX69" fmla="*/ 2546290 w 8756399"/>
                <a:gd name="connsiteY69" fmla="*/ 1188263 h 2975381"/>
                <a:gd name="connsiteX70" fmla="*/ 2546290 w 8756399"/>
                <a:gd name="connsiteY70" fmla="*/ 1136399 h 2975381"/>
                <a:gd name="connsiteX71" fmla="*/ 2423684 w 8756399"/>
                <a:gd name="connsiteY71" fmla="*/ 1136399 h 2975381"/>
                <a:gd name="connsiteX72" fmla="*/ 2423684 w 8756399"/>
                <a:gd name="connsiteY72" fmla="*/ 1065667 h 2975381"/>
                <a:gd name="connsiteX73" fmla="*/ 2296373 w 8756399"/>
                <a:gd name="connsiteY73" fmla="*/ 1065667 h 2975381"/>
                <a:gd name="connsiteX74" fmla="*/ 2296373 w 8756399"/>
                <a:gd name="connsiteY74" fmla="*/ 1018518 h 2975381"/>
                <a:gd name="connsiteX75" fmla="*/ 2216211 w 8756399"/>
                <a:gd name="connsiteY75" fmla="*/ 1018518 h 2975381"/>
                <a:gd name="connsiteX76" fmla="*/ 2216211 w 8756399"/>
                <a:gd name="connsiteY76" fmla="*/ 957215 h 2975381"/>
                <a:gd name="connsiteX77" fmla="*/ 2117189 w 8756399"/>
                <a:gd name="connsiteY77" fmla="*/ 957215 h 2975381"/>
                <a:gd name="connsiteX78" fmla="*/ 2117189 w 8756399"/>
                <a:gd name="connsiteY78" fmla="*/ 905351 h 2975381"/>
                <a:gd name="connsiteX79" fmla="*/ 1985163 w 8756399"/>
                <a:gd name="connsiteY79" fmla="*/ 905351 h 2975381"/>
                <a:gd name="connsiteX80" fmla="*/ 1985163 w 8756399"/>
                <a:gd name="connsiteY80" fmla="*/ 834617 h 2975381"/>
                <a:gd name="connsiteX81" fmla="*/ 1876711 w 8756399"/>
                <a:gd name="connsiteY81" fmla="*/ 834617 h 2975381"/>
                <a:gd name="connsiteX82" fmla="*/ 1876711 w 8756399"/>
                <a:gd name="connsiteY82" fmla="*/ 749740 h 2975381"/>
                <a:gd name="connsiteX83" fmla="*/ 1749391 w 8756399"/>
                <a:gd name="connsiteY83" fmla="*/ 749740 h 2975381"/>
                <a:gd name="connsiteX84" fmla="*/ 1749391 w 8756399"/>
                <a:gd name="connsiteY84" fmla="*/ 679010 h 2975381"/>
                <a:gd name="connsiteX85" fmla="*/ 1688097 w 8756399"/>
                <a:gd name="connsiteY85" fmla="*/ 679010 h 2975381"/>
                <a:gd name="connsiteX86" fmla="*/ 1688097 w 8756399"/>
                <a:gd name="connsiteY86" fmla="*/ 660148 h 2975381"/>
                <a:gd name="connsiteX87" fmla="*/ 1636224 w 8756399"/>
                <a:gd name="connsiteY87" fmla="*/ 660148 h 2975381"/>
                <a:gd name="connsiteX88" fmla="*/ 1636224 w 8756399"/>
                <a:gd name="connsiteY88" fmla="*/ 598849 h 2975381"/>
                <a:gd name="connsiteX89" fmla="*/ 1570206 w 8756399"/>
                <a:gd name="connsiteY89" fmla="*/ 598849 h 2975381"/>
                <a:gd name="connsiteX90" fmla="*/ 1570206 w 8756399"/>
                <a:gd name="connsiteY90" fmla="*/ 551696 h 2975381"/>
                <a:gd name="connsiteX91" fmla="*/ 1471184 w 8756399"/>
                <a:gd name="connsiteY91" fmla="*/ 551696 h 2975381"/>
                <a:gd name="connsiteX92" fmla="*/ 1471184 w 8756399"/>
                <a:gd name="connsiteY92" fmla="*/ 509258 h 2975381"/>
                <a:gd name="connsiteX93" fmla="*/ 1301439 w 8756399"/>
                <a:gd name="connsiteY93" fmla="*/ 509258 h 2975381"/>
                <a:gd name="connsiteX94" fmla="*/ 1301439 w 8756399"/>
                <a:gd name="connsiteY94" fmla="*/ 429096 h 2975381"/>
                <a:gd name="connsiteX95" fmla="*/ 1122255 w 8756399"/>
                <a:gd name="connsiteY95" fmla="*/ 429096 h 2975381"/>
                <a:gd name="connsiteX96" fmla="*/ 1122255 w 8756399"/>
                <a:gd name="connsiteY96" fmla="*/ 353651 h 2975381"/>
                <a:gd name="connsiteX97" fmla="*/ 1023233 w 8756399"/>
                <a:gd name="connsiteY97" fmla="*/ 353651 h 2975381"/>
                <a:gd name="connsiteX98" fmla="*/ 1023233 w 8756399"/>
                <a:gd name="connsiteY98" fmla="*/ 315928 h 2975381"/>
                <a:gd name="connsiteX99" fmla="*/ 961930 w 8756399"/>
                <a:gd name="connsiteY99" fmla="*/ 315928 h 2975381"/>
                <a:gd name="connsiteX100" fmla="*/ 961930 w 8756399"/>
                <a:gd name="connsiteY100" fmla="*/ 268775 h 2975381"/>
                <a:gd name="connsiteX101" fmla="*/ 862908 w 8756399"/>
                <a:gd name="connsiteY101" fmla="*/ 268775 h 2975381"/>
                <a:gd name="connsiteX102" fmla="*/ 862908 w 8756399"/>
                <a:gd name="connsiteY102" fmla="*/ 202760 h 2975381"/>
                <a:gd name="connsiteX103" fmla="*/ 749740 w 8756399"/>
                <a:gd name="connsiteY103" fmla="*/ 202760 h 2975381"/>
                <a:gd name="connsiteX104" fmla="*/ 749740 w 8756399"/>
                <a:gd name="connsiteY104" fmla="*/ 160322 h 2975381"/>
                <a:gd name="connsiteX105" fmla="*/ 650718 w 8756399"/>
                <a:gd name="connsiteY105" fmla="*/ 160322 h 2975381"/>
                <a:gd name="connsiteX106" fmla="*/ 650718 w 8756399"/>
                <a:gd name="connsiteY106" fmla="*/ 61299 h 2975381"/>
                <a:gd name="connsiteX107" fmla="*/ 259344 w 8756399"/>
                <a:gd name="connsiteY107" fmla="*/ 61299 h 2975381"/>
                <a:gd name="connsiteX108" fmla="*/ 259344 w 8756399"/>
                <a:gd name="connsiteY108" fmla="*/ 14146 h 2975381"/>
                <a:gd name="connsiteX109" fmla="*/ 127315 w 8756399"/>
                <a:gd name="connsiteY109" fmla="*/ 14146 h 2975381"/>
                <a:gd name="connsiteX110" fmla="*/ 127315 w 8756399"/>
                <a:gd name="connsiteY110" fmla="*/ 0 h 2975381"/>
                <a:gd name="connsiteX111" fmla="*/ 0 w 8756399"/>
                <a:gd name="connsiteY111" fmla="*/ 0 h 297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756399" h="2975381">
                  <a:moveTo>
                    <a:pt x="8756400" y="2975382"/>
                  </a:moveTo>
                  <a:lnTo>
                    <a:pt x="7308791" y="2975382"/>
                  </a:lnTo>
                  <a:lnTo>
                    <a:pt x="7308791" y="2928233"/>
                  </a:lnTo>
                  <a:lnTo>
                    <a:pt x="7162610" y="2928233"/>
                  </a:lnTo>
                  <a:lnTo>
                    <a:pt x="7162610" y="2871645"/>
                  </a:lnTo>
                  <a:lnTo>
                    <a:pt x="6907978" y="2871645"/>
                  </a:lnTo>
                  <a:lnTo>
                    <a:pt x="6907978" y="2786768"/>
                  </a:lnTo>
                  <a:lnTo>
                    <a:pt x="6634497" y="2786768"/>
                  </a:lnTo>
                  <a:lnTo>
                    <a:pt x="6634497" y="2749049"/>
                  </a:lnTo>
                  <a:lnTo>
                    <a:pt x="6544905" y="2749049"/>
                  </a:lnTo>
                  <a:lnTo>
                    <a:pt x="6544905" y="2720759"/>
                  </a:lnTo>
                  <a:lnTo>
                    <a:pt x="6478887" y="2720759"/>
                  </a:lnTo>
                  <a:lnTo>
                    <a:pt x="6478887" y="2659456"/>
                  </a:lnTo>
                  <a:lnTo>
                    <a:pt x="6356291" y="2659456"/>
                  </a:lnTo>
                  <a:lnTo>
                    <a:pt x="6356291" y="2607583"/>
                  </a:lnTo>
                  <a:lnTo>
                    <a:pt x="6172391" y="2607583"/>
                  </a:lnTo>
                  <a:lnTo>
                    <a:pt x="6172391" y="2569864"/>
                  </a:lnTo>
                  <a:lnTo>
                    <a:pt x="6082799" y="2569864"/>
                  </a:lnTo>
                  <a:lnTo>
                    <a:pt x="6082799" y="2536860"/>
                  </a:lnTo>
                  <a:lnTo>
                    <a:pt x="5993207" y="2536860"/>
                  </a:lnTo>
                  <a:lnTo>
                    <a:pt x="5993207" y="2489702"/>
                  </a:lnTo>
                  <a:lnTo>
                    <a:pt x="5898900" y="2489702"/>
                  </a:lnTo>
                  <a:lnTo>
                    <a:pt x="5898900" y="2437838"/>
                  </a:lnTo>
                  <a:lnTo>
                    <a:pt x="5762150" y="2437838"/>
                  </a:lnTo>
                  <a:lnTo>
                    <a:pt x="5762150" y="2352961"/>
                  </a:lnTo>
                  <a:lnTo>
                    <a:pt x="5384921" y="2352961"/>
                  </a:lnTo>
                  <a:lnTo>
                    <a:pt x="5384921" y="2305803"/>
                  </a:lnTo>
                  <a:lnTo>
                    <a:pt x="5257610" y="2305803"/>
                  </a:lnTo>
                  <a:lnTo>
                    <a:pt x="5257610" y="2263369"/>
                  </a:lnTo>
                  <a:lnTo>
                    <a:pt x="5125584" y="2263369"/>
                  </a:lnTo>
                  <a:lnTo>
                    <a:pt x="5125584" y="2206781"/>
                  </a:lnTo>
                  <a:lnTo>
                    <a:pt x="5012417" y="2206781"/>
                  </a:lnTo>
                  <a:lnTo>
                    <a:pt x="5012417" y="2159632"/>
                  </a:lnTo>
                  <a:lnTo>
                    <a:pt x="4852093" y="2159632"/>
                  </a:lnTo>
                  <a:lnTo>
                    <a:pt x="4852093" y="2145487"/>
                  </a:lnTo>
                  <a:lnTo>
                    <a:pt x="4738926" y="2145487"/>
                  </a:lnTo>
                  <a:lnTo>
                    <a:pt x="4738926" y="2098329"/>
                  </a:lnTo>
                  <a:lnTo>
                    <a:pt x="4644619" y="2098329"/>
                  </a:lnTo>
                  <a:lnTo>
                    <a:pt x="4644619" y="2041741"/>
                  </a:lnTo>
                  <a:lnTo>
                    <a:pt x="4540883" y="2041741"/>
                  </a:lnTo>
                  <a:lnTo>
                    <a:pt x="4540883" y="2008737"/>
                  </a:lnTo>
                  <a:lnTo>
                    <a:pt x="4451290" y="2008737"/>
                  </a:lnTo>
                  <a:lnTo>
                    <a:pt x="4451290" y="1975733"/>
                  </a:lnTo>
                  <a:lnTo>
                    <a:pt x="4300395" y="1975733"/>
                  </a:lnTo>
                  <a:lnTo>
                    <a:pt x="4300395" y="1947434"/>
                  </a:lnTo>
                  <a:lnTo>
                    <a:pt x="4234378" y="1947434"/>
                  </a:lnTo>
                  <a:lnTo>
                    <a:pt x="4234378" y="1876711"/>
                  </a:lnTo>
                  <a:lnTo>
                    <a:pt x="4140071" y="1876711"/>
                  </a:lnTo>
                  <a:lnTo>
                    <a:pt x="4140071" y="1805978"/>
                  </a:lnTo>
                  <a:lnTo>
                    <a:pt x="3923167" y="1805978"/>
                  </a:lnTo>
                  <a:lnTo>
                    <a:pt x="3923167" y="1768259"/>
                  </a:lnTo>
                  <a:lnTo>
                    <a:pt x="3819431" y="1768259"/>
                  </a:lnTo>
                  <a:lnTo>
                    <a:pt x="3819431" y="1716386"/>
                  </a:lnTo>
                  <a:lnTo>
                    <a:pt x="3597812" y="1716386"/>
                  </a:lnTo>
                  <a:lnTo>
                    <a:pt x="3597812" y="1631509"/>
                  </a:lnTo>
                  <a:lnTo>
                    <a:pt x="3442202" y="1631509"/>
                  </a:lnTo>
                  <a:lnTo>
                    <a:pt x="3442202" y="1551346"/>
                  </a:lnTo>
                  <a:lnTo>
                    <a:pt x="3300746" y="1551346"/>
                  </a:lnTo>
                  <a:lnTo>
                    <a:pt x="3300746" y="1504198"/>
                  </a:lnTo>
                  <a:lnTo>
                    <a:pt x="3201725" y="1504198"/>
                  </a:lnTo>
                  <a:lnTo>
                    <a:pt x="3201725" y="1452324"/>
                  </a:lnTo>
                  <a:lnTo>
                    <a:pt x="3031970" y="1452324"/>
                  </a:lnTo>
                  <a:lnTo>
                    <a:pt x="3031970" y="1391031"/>
                  </a:lnTo>
                  <a:lnTo>
                    <a:pt x="2918804" y="1391031"/>
                  </a:lnTo>
                  <a:lnTo>
                    <a:pt x="2918804" y="1325013"/>
                  </a:lnTo>
                  <a:lnTo>
                    <a:pt x="2786768" y="1325013"/>
                  </a:lnTo>
                  <a:lnTo>
                    <a:pt x="2786768" y="1263710"/>
                  </a:lnTo>
                  <a:lnTo>
                    <a:pt x="2659457" y="1263710"/>
                  </a:lnTo>
                  <a:lnTo>
                    <a:pt x="2659457" y="1188263"/>
                  </a:lnTo>
                  <a:lnTo>
                    <a:pt x="2546290" y="1188263"/>
                  </a:lnTo>
                  <a:lnTo>
                    <a:pt x="2546290" y="1136399"/>
                  </a:lnTo>
                  <a:lnTo>
                    <a:pt x="2423684" y="1136399"/>
                  </a:lnTo>
                  <a:lnTo>
                    <a:pt x="2423684" y="1065667"/>
                  </a:lnTo>
                  <a:lnTo>
                    <a:pt x="2296373" y="1065667"/>
                  </a:lnTo>
                  <a:lnTo>
                    <a:pt x="2296373" y="1018518"/>
                  </a:lnTo>
                  <a:lnTo>
                    <a:pt x="2216211" y="1018518"/>
                  </a:lnTo>
                  <a:lnTo>
                    <a:pt x="2216211" y="957215"/>
                  </a:lnTo>
                  <a:lnTo>
                    <a:pt x="2117189" y="957215"/>
                  </a:lnTo>
                  <a:lnTo>
                    <a:pt x="2117189" y="905351"/>
                  </a:lnTo>
                  <a:lnTo>
                    <a:pt x="1985163" y="905351"/>
                  </a:lnTo>
                  <a:lnTo>
                    <a:pt x="1985163" y="834617"/>
                  </a:lnTo>
                  <a:lnTo>
                    <a:pt x="1876711" y="834617"/>
                  </a:lnTo>
                  <a:lnTo>
                    <a:pt x="1876711" y="749740"/>
                  </a:lnTo>
                  <a:lnTo>
                    <a:pt x="1749391" y="749740"/>
                  </a:lnTo>
                  <a:lnTo>
                    <a:pt x="1749391" y="679010"/>
                  </a:lnTo>
                  <a:lnTo>
                    <a:pt x="1688097" y="679010"/>
                  </a:lnTo>
                  <a:lnTo>
                    <a:pt x="1688097" y="660148"/>
                  </a:lnTo>
                  <a:lnTo>
                    <a:pt x="1636224" y="660148"/>
                  </a:lnTo>
                  <a:lnTo>
                    <a:pt x="1636224" y="598849"/>
                  </a:lnTo>
                  <a:lnTo>
                    <a:pt x="1570206" y="598849"/>
                  </a:lnTo>
                  <a:lnTo>
                    <a:pt x="1570206" y="551696"/>
                  </a:lnTo>
                  <a:lnTo>
                    <a:pt x="1471184" y="551696"/>
                  </a:lnTo>
                  <a:lnTo>
                    <a:pt x="1471184" y="509258"/>
                  </a:lnTo>
                  <a:lnTo>
                    <a:pt x="1301439" y="509258"/>
                  </a:lnTo>
                  <a:lnTo>
                    <a:pt x="1301439" y="429096"/>
                  </a:lnTo>
                  <a:lnTo>
                    <a:pt x="1122255" y="429096"/>
                  </a:lnTo>
                  <a:lnTo>
                    <a:pt x="1122255" y="353651"/>
                  </a:lnTo>
                  <a:lnTo>
                    <a:pt x="1023233" y="353651"/>
                  </a:lnTo>
                  <a:lnTo>
                    <a:pt x="1023233" y="315928"/>
                  </a:lnTo>
                  <a:lnTo>
                    <a:pt x="961930" y="315928"/>
                  </a:lnTo>
                  <a:lnTo>
                    <a:pt x="961930" y="268775"/>
                  </a:lnTo>
                  <a:lnTo>
                    <a:pt x="862908" y="268775"/>
                  </a:lnTo>
                  <a:lnTo>
                    <a:pt x="862908" y="202760"/>
                  </a:lnTo>
                  <a:lnTo>
                    <a:pt x="749740" y="202760"/>
                  </a:lnTo>
                  <a:lnTo>
                    <a:pt x="749740" y="160322"/>
                  </a:lnTo>
                  <a:lnTo>
                    <a:pt x="650718" y="160322"/>
                  </a:lnTo>
                  <a:lnTo>
                    <a:pt x="650718" y="61299"/>
                  </a:lnTo>
                  <a:lnTo>
                    <a:pt x="259344" y="61299"/>
                  </a:lnTo>
                  <a:lnTo>
                    <a:pt x="259344" y="14146"/>
                  </a:lnTo>
                  <a:lnTo>
                    <a:pt x="127315" y="14146"/>
                  </a:lnTo>
                  <a:lnTo>
                    <a:pt x="127315" y="0"/>
                  </a:lnTo>
                  <a:lnTo>
                    <a:pt x="0" y="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 name="Freeform: Shape 15">
              <a:extLst>
                <a:ext uri="{FF2B5EF4-FFF2-40B4-BE49-F238E27FC236}">
                  <a16:creationId xmlns:a16="http://schemas.microsoft.com/office/drawing/2014/main" id="{924ECCAA-D9EF-4BB3-9D52-C660BF822AC7}"/>
                </a:ext>
              </a:extLst>
            </p:cNvPr>
            <p:cNvSpPr/>
            <p:nvPr/>
          </p:nvSpPr>
          <p:spPr>
            <a:xfrm>
              <a:off x="1974608" y="261850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 name="Freeform: Shape 20">
              <a:extLst>
                <a:ext uri="{FF2B5EF4-FFF2-40B4-BE49-F238E27FC236}">
                  <a16:creationId xmlns:a16="http://schemas.microsoft.com/office/drawing/2014/main" id="{D80A3D19-F752-44B4-8DD9-ED7DC9603603}"/>
                </a:ext>
              </a:extLst>
            </p:cNvPr>
            <p:cNvSpPr/>
            <p:nvPr/>
          </p:nvSpPr>
          <p:spPr>
            <a:xfrm>
              <a:off x="2050808" y="261850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 name="Freeform: Shape 23">
              <a:extLst>
                <a:ext uri="{FF2B5EF4-FFF2-40B4-BE49-F238E27FC236}">
                  <a16:creationId xmlns:a16="http://schemas.microsoft.com/office/drawing/2014/main" id="{8C8B44BC-0F8C-4670-AD36-68DDB1DF2113}"/>
                </a:ext>
              </a:extLst>
            </p:cNvPr>
            <p:cNvSpPr/>
            <p:nvPr/>
          </p:nvSpPr>
          <p:spPr>
            <a:xfrm>
              <a:off x="2127008" y="26375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 name="Freeform: Shape 24">
              <a:extLst>
                <a:ext uri="{FF2B5EF4-FFF2-40B4-BE49-F238E27FC236}">
                  <a16:creationId xmlns:a16="http://schemas.microsoft.com/office/drawing/2014/main" id="{54BCF155-0A6C-49A6-AEAC-375E6D5AB587}"/>
                </a:ext>
              </a:extLst>
            </p:cNvPr>
            <p:cNvSpPr/>
            <p:nvPr/>
          </p:nvSpPr>
          <p:spPr>
            <a:xfrm>
              <a:off x="2165108" y="26375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3" name="Freeform: Shape 112">
              <a:extLst>
                <a:ext uri="{FF2B5EF4-FFF2-40B4-BE49-F238E27FC236}">
                  <a16:creationId xmlns:a16="http://schemas.microsoft.com/office/drawing/2014/main" id="{DFFE2D3F-FF77-4CEC-B1B4-A6C998824FE9}"/>
                </a:ext>
              </a:extLst>
            </p:cNvPr>
            <p:cNvSpPr/>
            <p:nvPr/>
          </p:nvSpPr>
          <p:spPr>
            <a:xfrm>
              <a:off x="2260358" y="26756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4" name="Freeform: Shape 113">
              <a:extLst>
                <a:ext uri="{FF2B5EF4-FFF2-40B4-BE49-F238E27FC236}">
                  <a16:creationId xmlns:a16="http://schemas.microsoft.com/office/drawing/2014/main" id="{90E0B48D-670A-43F0-A305-5B002B429224}"/>
                </a:ext>
              </a:extLst>
            </p:cNvPr>
            <p:cNvSpPr/>
            <p:nvPr/>
          </p:nvSpPr>
          <p:spPr>
            <a:xfrm>
              <a:off x="2374659" y="26756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5" name="Freeform: Shape 114">
              <a:extLst>
                <a:ext uri="{FF2B5EF4-FFF2-40B4-BE49-F238E27FC236}">
                  <a16:creationId xmlns:a16="http://schemas.microsoft.com/office/drawing/2014/main" id="{1AE40856-A215-4576-AE50-35D883964606}"/>
                </a:ext>
              </a:extLst>
            </p:cNvPr>
            <p:cNvSpPr/>
            <p:nvPr/>
          </p:nvSpPr>
          <p:spPr>
            <a:xfrm>
              <a:off x="2469909" y="26756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6" name="Freeform: Shape 115">
              <a:extLst>
                <a:ext uri="{FF2B5EF4-FFF2-40B4-BE49-F238E27FC236}">
                  <a16:creationId xmlns:a16="http://schemas.microsoft.com/office/drawing/2014/main" id="{EBAE3C84-393B-4A31-A686-9FF9E549C337}"/>
                </a:ext>
              </a:extLst>
            </p:cNvPr>
            <p:cNvSpPr/>
            <p:nvPr/>
          </p:nvSpPr>
          <p:spPr>
            <a:xfrm>
              <a:off x="2736609" y="28280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7" name="Freeform: Shape 116">
              <a:extLst>
                <a:ext uri="{FF2B5EF4-FFF2-40B4-BE49-F238E27FC236}">
                  <a16:creationId xmlns:a16="http://schemas.microsoft.com/office/drawing/2014/main" id="{70572027-B12B-47F0-8F5A-439FD02D9268}"/>
                </a:ext>
              </a:extLst>
            </p:cNvPr>
            <p:cNvSpPr/>
            <p:nvPr/>
          </p:nvSpPr>
          <p:spPr>
            <a:xfrm>
              <a:off x="3174759" y="30566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8" name="Freeform: Shape 117">
              <a:extLst>
                <a:ext uri="{FF2B5EF4-FFF2-40B4-BE49-F238E27FC236}">
                  <a16:creationId xmlns:a16="http://schemas.microsoft.com/office/drawing/2014/main" id="{E2E1F1A3-9C0F-4DD8-AF07-71882AC10261}"/>
                </a:ext>
              </a:extLst>
            </p:cNvPr>
            <p:cNvSpPr/>
            <p:nvPr/>
          </p:nvSpPr>
          <p:spPr>
            <a:xfrm>
              <a:off x="7937278" y="51140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9" name="Freeform: Shape 118">
              <a:extLst>
                <a:ext uri="{FF2B5EF4-FFF2-40B4-BE49-F238E27FC236}">
                  <a16:creationId xmlns:a16="http://schemas.microsoft.com/office/drawing/2014/main" id="{CA217F83-B73C-4285-ADFE-63DB3797C968}"/>
                </a:ext>
              </a:extLst>
            </p:cNvPr>
            <p:cNvSpPr/>
            <p:nvPr/>
          </p:nvSpPr>
          <p:spPr>
            <a:xfrm>
              <a:off x="8013478" y="51521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0" name="Freeform: Shape 119">
              <a:extLst>
                <a:ext uri="{FF2B5EF4-FFF2-40B4-BE49-F238E27FC236}">
                  <a16:creationId xmlns:a16="http://schemas.microsoft.com/office/drawing/2014/main" id="{1A7C3574-8CB1-4958-A5AE-54274994EAF8}"/>
                </a:ext>
              </a:extLst>
            </p:cNvPr>
            <p:cNvSpPr/>
            <p:nvPr/>
          </p:nvSpPr>
          <p:spPr>
            <a:xfrm>
              <a:off x="8089678" y="51902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1" name="Freeform: Shape 120">
              <a:extLst>
                <a:ext uri="{FF2B5EF4-FFF2-40B4-BE49-F238E27FC236}">
                  <a16:creationId xmlns:a16="http://schemas.microsoft.com/office/drawing/2014/main" id="{9F6B9E6F-F6A4-4D1F-AC66-F450444B6B21}"/>
                </a:ext>
              </a:extLst>
            </p:cNvPr>
            <p:cNvSpPr/>
            <p:nvPr/>
          </p:nvSpPr>
          <p:spPr>
            <a:xfrm>
              <a:off x="8184928" y="52283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2" name="Freeform: Shape 121">
              <a:extLst>
                <a:ext uri="{FF2B5EF4-FFF2-40B4-BE49-F238E27FC236}">
                  <a16:creationId xmlns:a16="http://schemas.microsoft.com/office/drawing/2014/main" id="{96474C67-219A-46B3-B77A-86B33D808E0C}"/>
                </a:ext>
              </a:extLst>
            </p:cNvPr>
            <p:cNvSpPr/>
            <p:nvPr/>
          </p:nvSpPr>
          <p:spPr>
            <a:xfrm>
              <a:off x="8261128" y="52283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3" name="Freeform: Shape 122">
              <a:extLst>
                <a:ext uri="{FF2B5EF4-FFF2-40B4-BE49-F238E27FC236}">
                  <a16:creationId xmlns:a16="http://schemas.microsoft.com/office/drawing/2014/main" id="{336275E0-C354-4AC4-AD54-56C9C2FAD224}"/>
                </a:ext>
              </a:extLst>
            </p:cNvPr>
            <p:cNvSpPr/>
            <p:nvPr/>
          </p:nvSpPr>
          <p:spPr>
            <a:xfrm>
              <a:off x="8299228" y="52283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4" name="Freeform: Shape 123">
              <a:extLst>
                <a:ext uri="{FF2B5EF4-FFF2-40B4-BE49-F238E27FC236}">
                  <a16:creationId xmlns:a16="http://schemas.microsoft.com/office/drawing/2014/main" id="{9E909B9B-CCAF-455B-8BE4-02B49C824954}"/>
                </a:ext>
              </a:extLst>
            </p:cNvPr>
            <p:cNvSpPr/>
            <p:nvPr/>
          </p:nvSpPr>
          <p:spPr>
            <a:xfrm>
              <a:off x="8489728" y="53807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5" name="Freeform: Shape 124">
              <a:extLst>
                <a:ext uri="{FF2B5EF4-FFF2-40B4-BE49-F238E27FC236}">
                  <a16:creationId xmlns:a16="http://schemas.microsoft.com/office/drawing/2014/main" id="{8FCCD6E1-F286-4747-A35C-0A6197AAB3E0}"/>
                </a:ext>
              </a:extLst>
            </p:cNvPr>
            <p:cNvSpPr/>
            <p:nvPr/>
          </p:nvSpPr>
          <p:spPr>
            <a:xfrm>
              <a:off x="8546878" y="53807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6" name="Freeform: Shape 125">
              <a:extLst>
                <a:ext uri="{FF2B5EF4-FFF2-40B4-BE49-F238E27FC236}">
                  <a16:creationId xmlns:a16="http://schemas.microsoft.com/office/drawing/2014/main" id="{988C40F8-79C3-47A0-9EEB-5384BA2AFCFF}"/>
                </a:ext>
              </a:extLst>
            </p:cNvPr>
            <p:cNvSpPr/>
            <p:nvPr/>
          </p:nvSpPr>
          <p:spPr>
            <a:xfrm>
              <a:off x="8775478" y="54188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0" name="Freeform: Shape 139">
              <a:extLst>
                <a:ext uri="{FF2B5EF4-FFF2-40B4-BE49-F238E27FC236}">
                  <a16:creationId xmlns:a16="http://schemas.microsoft.com/office/drawing/2014/main" id="{7D108988-48C3-469C-AA53-BD2E861FB7C0}"/>
                </a:ext>
              </a:extLst>
            </p:cNvPr>
            <p:cNvSpPr/>
            <p:nvPr/>
          </p:nvSpPr>
          <p:spPr>
            <a:xfrm>
              <a:off x="8813578" y="54188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1" name="Freeform: Shape 140">
              <a:extLst>
                <a:ext uri="{FF2B5EF4-FFF2-40B4-BE49-F238E27FC236}">
                  <a16:creationId xmlns:a16="http://schemas.microsoft.com/office/drawing/2014/main" id="{BC1D4BCC-F560-42E8-A0D5-661360A95A3D}"/>
                </a:ext>
              </a:extLst>
            </p:cNvPr>
            <p:cNvSpPr/>
            <p:nvPr/>
          </p:nvSpPr>
          <p:spPr>
            <a:xfrm>
              <a:off x="8870728" y="54188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2" name="Freeform: Shape 141">
              <a:extLst>
                <a:ext uri="{FF2B5EF4-FFF2-40B4-BE49-F238E27FC236}">
                  <a16:creationId xmlns:a16="http://schemas.microsoft.com/office/drawing/2014/main" id="{BE84F4A3-E2E6-4571-BB0D-DD4FF6E42884}"/>
                </a:ext>
              </a:extLst>
            </p:cNvPr>
            <p:cNvSpPr/>
            <p:nvPr/>
          </p:nvSpPr>
          <p:spPr>
            <a:xfrm>
              <a:off x="9042178" y="54950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3" name="Freeform: Shape 142">
              <a:extLst>
                <a:ext uri="{FF2B5EF4-FFF2-40B4-BE49-F238E27FC236}">
                  <a16:creationId xmlns:a16="http://schemas.microsoft.com/office/drawing/2014/main" id="{BC8F37FC-0B86-4685-B40F-38132CEA65DE}"/>
                </a:ext>
              </a:extLst>
            </p:cNvPr>
            <p:cNvSpPr/>
            <p:nvPr/>
          </p:nvSpPr>
          <p:spPr>
            <a:xfrm>
              <a:off x="9099328" y="54950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4" name="Freeform: Shape 143">
              <a:extLst>
                <a:ext uri="{FF2B5EF4-FFF2-40B4-BE49-F238E27FC236}">
                  <a16:creationId xmlns:a16="http://schemas.microsoft.com/office/drawing/2014/main" id="{6817B4B6-62E7-41E8-AA54-2426280D991F}"/>
                </a:ext>
              </a:extLst>
            </p:cNvPr>
            <p:cNvSpPr/>
            <p:nvPr/>
          </p:nvSpPr>
          <p:spPr>
            <a:xfrm>
              <a:off x="9175528" y="555220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5" name="Freeform: Shape 144">
              <a:extLst>
                <a:ext uri="{FF2B5EF4-FFF2-40B4-BE49-F238E27FC236}">
                  <a16:creationId xmlns:a16="http://schemas.microsoft.com/office/drawing/2014/main" id="{81E86AB3-6A7D-4109-9983-BEF39D745B84}"/>
                </a:ext>
              </a:extLst>
            </p:cNvPr>
            <p:cNvSpPr/>
            <p:nvPr/>
          </p:nvSpPr>
          <p:spPr>
            <a:xfrm>
              <a:off x="9327928"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6" name="Freeform: Shape 145">
              <a:extLst>
                <a:ext uri="{FF2B5EF4-FFF2-40B4-BE49-F238E27FC236}">
                  <a16:creationId xmlns:a16="http://schemas.microsoft.com/office/drawing/2014/main" id="{68B88311-C283-480E-AC38-62619FDBC89A}"/>
                </a:ext>
              </a:extLst>
            </p:cNvPr>
            <p:cNvSpPr/>
            <p:nvPr/>
          </p:nvSpPr>
          <p:spPr>
            <a:xfrm>
              <a:off x="9385078"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7" name="Freeform: Shape 146">
              <a:extLst>
                <a:ext uri="{FF2B5EF4-FFF2-40B4-BE49-F238E27FC236}">
                  <a16:creationId xmlns:a16="http://schemas.microsoft.com/office/drawing/2014/main" id="{16F7B1E2-1CF3-4080-A487-FD51B48B4609}"/>
                </a:ext>
              </a:extLst>
            </p:cNvPr>
            <p:cNvSpPr/>
            <p:nvPr/>
          </p:nvSpPr>
          <p:spPr>
            <a:xfrm>
              <a:off x="9461278"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8" name="Freeform: Shape 147">
              <a:extLst>
                <a:ext uri="{FF2B5EF4-FFF2-40B4-BE49-F238E27FC236}">
                  <a16:creationId xmlns:a16="http://schemas.microsoft.com/office/drawing/2014/main" id="{B6188C13-F415-4C1A-9466-EC3692345533}"/>
                </a:ext>
              </a:extLst>
            </p:cNvPr>
            <p:cNvSpPr/>
            <p:nvPr/>
          </p:nvSpPr>
          <p:spPr>
            <a:xfrm>
              <a:off x="963273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9" name="Freeform: Shape 148">
              <a:extLst>
                <a:ext uri="{FF2B5EF4-FFF2-40B4-BE49-F238E27FC236}">
                  <a16:creationId xmlns:a16="http://schemas.microsoft.com/office/drawing/2014/main" id="{B257C343-F246-4BFB-85AF-FD93CDBBD9D8}"/>
                </a:ext>
              </a:extLst>
            </p:cNvPr>
            <p:cNvSpPr/>
            <p:nvPr/>
          </p:nvSpPr>
          <p:spPr>
            <a:xfrm>
              <a:off x="978513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0" name="Freeform: Shape 149">
              <a:extLst>
                <a:ext uri="{FF2B5EF4-FFF2-40B4-BE49-F238E27FC236}">
                  <a16:creationId xmlns:a16="http://schemas.microsoft.com/office/drawing/2014/main" id="{4D4A41AF-C9BB-402C-984F-5FE2320BD4C4}"/>
                </a:ext>
              </a:extLst>
            </p:cNvPr>
            <p:cNvSpPr/>
            <p:nvPr/>
          </p:nvSpPr>
          <p:spPr>
            <a:xfrm>
              <a:off x="986133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1" name="Freeform: Shape 150">
              <a:extLst>
                <a:ext uri="{FF2B5EF4-FFF2-40B4-BE49-F238E27FC236}">
                  <a16:creationId xmlns:a16="http://schemas.microsoft.com/office/drawing/2014/main" id="{641E8A9F-FE12-4B3D-893F-6071594422BA}"/>
                </a:ext>
              </a:extLst>
            </p:cNvPr>
            <p:cNvSpPr/>
            <p:nvPr/>
          </p:nvSpPr>
          <p:spPr>
            <a:xfrm>
              <a:off x="991848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2" name="Freeform: Shape 151">
              <a:extLst>
                <a:ext uri="{FF2B5EF4-FFF2-40B4-BE49-F238E27FC236}">
                  <a16:creationId xmlns:a16="http://schemas.microsoft.com/office/drawing/2014/main" id="{1EE73C6B-3FC5-4111-8847-80C272E42ED8}"/>
                </a:ext>
              </a:extLst>
            </p:cNvPr>
            <p:cNvSpPr/>
            <p:nvPr/>
          </p:nvSpPr>
          <p:spPr>
            <a:xfrm>
              <a:off x="1020423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3" name="Freeform: Shape 152">
              <a:extLst>
                <a:ext uri="{FF2B5EF4-FFF2-40B4-BE49-F238E27FC236}">
                  <a16:creationId xmlns:a16="http://schemas.microsoft.com/office/drawing/2014/main" id="{CE4AC3A2-53F2-42C9-B573-F8D63BA5ACB8}"/>
                </a:ext>
              </a:extLst>
            </p:cNvPr>
            <p:cNvSpPr/>
            <p:nvPr/>
          </p:nvSpPr>
          <p:spPr>
            <a:xfrm>
              <a:off x="1029948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0" name="Freeform: Shape 179">
              <a:extLst>
                <a:ext uri="{FF2B5EF4-FFF2-40B4-BE49-F238E27FC236}">
                  <a16:creationId xmlns:a16="http://schemas.microsoft.com/office/drawing/2014/main" id="{D333538E-B669-4071-B701-B6D5809F391A}"/>
                </a:ext>
              </a:extLst>
            </p:cNvPr>
            <p:cNvSpPr/>
            <p:nvPr/>
          </p:nvSpPr>
          <p:spPr>
            <a:xfrm>
              <a:off x="1071858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grpSp>
      <p:grpSp>
        <p:nvGrpSpPr>
          <p:cNvPr id="338" name="Group 337">
            <a:extLst>
              <a:ext uri="{FF2B5EF4-FFF2-40B4-BE49-F238E27FC236}">
                <a16:creationId xmlns:a16="http://schemas.microsoft.com/office/drawing/2014/main" id="{BAA57188-FEEF-4547-BBF5-0990DA4421E2}"/>
              </a:ext>
            </a:extLst>
          </p:cNvPr>
          <p:cNvGrpSpPr/>
          <p:nvPr/>
        </p:nvGrpSpPr>
        <p:grpSpPr>
          <a:xfrm>
            <a:off x="1974609" y="2618501"/>
            <a:ext cx="5695154" cy="1953500"/>
            <a:chOff x="164019" y="1919287"/>
            <a:chExt cx="8817322" cy="3022653"/>
          </a:xfrm>
        </p:grpSpPr>
        <p:sp>
          <p:nvSpPr>
            <p:cNvPr id="276" name="Freeform: Shape 275">
              <a:extLst>
                <a:ext uri="{FF2B5EF4-FFF2-40B4-BE49-F238E27FC236}">
                  <a16:creationId xmlns:a16="http://schemas.microsoft.com/office/drawing/2014/main" id="{AA7F1422-1F78-4416-B25D-9F7AC7106F25}"/>
                </a:ext>
              </a:extLst>
            </p:cNvPr>
            <p:cNvSpPr/>
            <p:nvPr/>
          </p:nvSpPr>
          <p:spPr>
            <a:xfrm>
              <a:off x="164019" y="1970136"/>
              <a:ext cx="8817322" cy="2907224"/>
            </a:xfrm>
            <a:custGeom>
              <a:avLst/>
              <a:gdLst>
                <a:gd name="connsiteX0" fmla="*/ 8817322 w 8817322"/>
                <a:gd name="connsiteY0" fmla="*/ 2907225 h 2907224"/>
                <a:gd name="connsiteX1" fmla="*/ 8136418 w 8817322"/>
                <a:gd name="connsiteY1" fmla="*/ 2907225 h 2907224"/>
                <a:gd name="connsiteX2" fmla="*/ 8136418 w 8817322"/>
                <a:gd name="connsiteY2" fmla="*/ 2784819 h 2907224"/>
                <a:gd name="connsiteX3" fmla="*/ 7658254 w 8817322"/>
                <a:gd name="connsiteY3" fmla="*/ 2784819 h 2907224"/>
                <a:gd name="connsiteX4" fmla="*/ 7658254 w 8817322"/>
                <a:gd name="connsiteY4" fmla="*/ 2742737 h 2907224"/>
                <a:gd name="connsiteX5" fmla="*/ 7363703 w 8817322"/>
                <a:gd name="connsiteY5" fmla="*/ 2742737 h 2907224"/>
                <a:gd name="connsiteX6" fmla="*/ 7363703 w 8817322"/>
                <a:gd name="connsiteY6" fmla="*/ 2708314 h 2907224"/>
                <a:gd name="connsiteX7" fmla="*/ 7046206 w 8817322"/>
                <a:gd name="connsiteY7" fmla="*/ 2708314 h 2907224"/>
                <a:gd name="connsiteX8" fmla="*/ 7046206 w 8817322"/>
                <a:gd name="connsiteY8" fmla="*/ 2681539 h 2907224"/>
                <a:gd name="connsiteX9" fmla="*/ 6965872 w 8817322"/>
                <a:gd name="connsiteY9" fmla="*/ 2681539 h 2907224"/>
                <a:gd name="connsiteX10" fmla="*/ 6965872 w 8817322"/>
                <a:gd name="connsiteY10" fmla="*/ 2627980 h 2907224"/>
                <a:gd name="connsiteX11" fmla="*/ 6862593 w 8817322"/>
                <a:gd name="connsiteY11" fmla="*/ 2627980 h 2907224"/>
                <a:gd name="connsiteX12" fmla="*/ 6862593 w 8817322"/>
                <a:gd name="connsiteY12" fmla="*/ 2612683 h 2907224"/>
                <a:gd name="connsiteX13" fmla="*/ 6522140 w 8817322"/>
                <a:gd name="connsiteY13" fmla="*/ 2612683 h 2907224"/>
                <a:gd name="connsiteX14" fmla="*/ 6522140 w 8817322"/>
                <a:gd name="connsiteY14" fmla="*/ 2574431 h 2907224"/>
                <a:gd name="connsiteX15" fmla="*/ 6457113 w 8817322"/>
                <a:gd name="connsiteY15" fmla="*/ 2574431 h 2907224"/>
                <a:gd name="connsiteX16" fmla="*/ 6457113 w 8817322"/>
                <a:gd name="connsiteY16" fmla="*/ 2543827 h 2907224"/>
                <a:gd name="connsiteX17" fmla="*/ 6319401 w 8817322"/>
                <a:gd name="connsiteY17" fmla="*/ 2543827 h 2907224"/>
                <a:gd name="connsiteX18" fmla="*/ 6319401 w 8817322"/>
                <a:gd name="connsiteY18" fmla="*/ 2494097 h 2907224"/>
                <a:gd name="connsiteX19" fmla="*/ 6177860 w 8817322"/>
                <a:gd name="connsiteY19" fmla="*/ 2494097 h 2907224"/>
                <a:gd name="connsiteX20" fmla="*/ 6177860 w 8817322"/>
                <a:gd name="connsiteY20" fmla="*/ 2444367 h 2907224"/>
                <a:gd name="connsiteX21" fmla="*/ 6135787 w 8817322"/>
                <a:gd name="connsiteY21" fmla="*/ 2444367 h 2907224"/>
                <a:gd name="connsiteX22" fmla="*/ 6135787 w 8817322"/>
                <a:gd name="connsiteY22" fmla="*/ 2394637 h 2907224"/>
                <a:gd name="connsiteX23" fmla="*/ 5883318 w 8817322"/>
                <a:gd name="connsiteY23" fmla="*/ 2394637 h 2907224"/>
                <a:gd name="connsiteX24" fmla="*/ 5883318 w 8817322"/>
                <a:gd name="connsiteY24" fmla="*/ 2356384 h 2907224"/>
                <a:gd name="connsiteX25" fmla="*/ 5561992 w 8817322"/>
                <a:gd name="connsiteY25" fmla="*/ 2356384 h 2907224"/>
                <a:gd name="connsiteX26" fmla="*/ 5561992 w 8817322"/>
                <a:gd name="connsiteY26" fmla="*/ 2295177 h 2907224"/>
                <a:gd name="connsiteX27" fmla="*/ 5496955 w 8817322"/>
                <a:gd name="connsiteY27" fmla="*/ 2295177 h 2907224"/>
                <a:gd name="connsiteX28" fmla="*/ 5496955 w 8817322"/>
                <a:gd name="connsiteY28" fmla="*/ 2264582 h 2907224"/>
                <a:gd name="connsiteX29" fmla="*/ 5428099 w 8817322"/>
                <a:gd name="connsiteY29" fmla="*/ 2264582 h 2907224"/>
                <a:gd name="connsiteX30" fmla="*/ 5428099 w 8817322"/>
                <a:gd name="connsiteY30" fmla="*/ 2195726 h 2907224"/>
                <a:gd name="connsiteX31" fmla="*/ 5324819 w 8817322"/>
                <a:gd name="connsiteY31" fmla="*/ 2195726 h 2907224"/>
                <a:gd name="connsiteX32" fmla="*/ 5324819 w 8817322"/>
                <a:gd name="connsiteY32" fmla="*/ 2165122 h 2907224"/>
                <a:gd name="connsiteX33" fmla="*/ 5053224 w 8817322"/>
                <a:gd name="connsiteY33" fmla="*/ 2165122 h 2907224"/>
                <a:gd name="connsiteX34" fmla="*/ 5053224 w 8817322"/>
                <a:gd name="connsiteY34" fmla="*/ 2103915 h 2907224"/>
                <a:gd name="connsiteX35" fmla="*/ 4972890 w 8817322"/>
                <a:gd name="connsiteY35" fmla="*/ 2103915 h 2907224"/>
                <a:gd name="connsiteX36" fmla="*/ 4972890 w 8817322"/>
                <a:gd name="connsiteY36" fmla="*/ 2073311 h 2907224"/>
                <a:gd name="connsiteX37" fmla="*/ 4693645 w 8817322"/>
                <a:gd name="connsiteY37" fmla="*/ 2073311 h 2907224"/>
                <a:gd name="connsiteX38" fmla="*/ 4693645 w 8817322"/>
                <a:gd name="connsiteY38" fmla="*/ 2000635 h 2907224"/>
                <a:gd name="connsiteX39" fmla="*/ 4536807 w 8817322"/>
                <a:gd name="connsiteY39" fmla="*/ 2000635 h 2907224"/>
                <a:gd name="connsiteX40" fmla="*/ 4536807 w 8817322"/>
                <a:gd name="connsiteY40" fmla="*/ 1981509 h 2907224"/>
                <a:gd name="connsiteX41" fmla="*/ 4448824 w 8817322"/>
                <a:gd name="connsiteY41" fmla="*/ 1981509 h 2907224"/>
                <a:gd name="connsiteX42" fmla="*/ 4448824 w 8817322"/>
                <a:gd name="connsiteY42" fmla="*/ 1939427 h 2907224"/>
                <a:gd name="connsiteX43" fmla="*/ 4372319 w 8817322"/>
                <a:gd name="connsiteY43" fmla="*/ 1939427 h 2907224"/>
                <a:gd name="connsiteX44" fmla="*/ 4372319 w 8817322"/>
                <a:gd name="connsiteY44" fmla="*/ 1908824 h 2907224"/>
                <a:gd name="connsiteX45" fmla="*/ 4246084 w 8817322"/>
                <a:gd name="connsiteY45" fmla="*/ 1908824 h 2907224"/>
                <a:gd name="connsiteX46" fmla="*/ 4246084 w 8817322"/>
                <a:gd name="connsiteY46" fmla="*/ 1862923 h 2907224"/>
                <a:gd name="connsiteX47" fmla="*/ 4204003 w 8817322"/>
                <a:gd name="connsiteY47" fmla="*/ 1862923 h 2907224"/>
                <a:gd name="connsiteX48" fmla="*/ 4204003 w 8817322"/>
                <a:gd name="connsiteY48" fmla="*/ 1813193 h 2907224"/>
                <a:gd name="connsiteX49" fmla="*/ 4028038 w 8817322"/>
                <a:gd name="connsiteY49" fmla="*/ 1813193 h 2907224"/>
                <a:gd name="connsiteX50" fmla="*/ 4028038 w 8817322"/>
                <a:gd name="connsiteY50" fmla="*/ 1751985 h 2907224"/>
                <a:gd name="connsiteX51" fmla="*/ 3932407 w 8817322"/>
                <a:gd name="connsiteY51" fmla="*/ 1751985 h 2907224"/>
                <a:gd name="connsiteX52" fmla="*/ 3932407 w 8817322"/>
                <a:gd name="connsiteY52" fmla="*/ 1725210 h 2907224"/>
                <a:gd name="connsiteX53" fmla="*/ 3821479 w 8817322"/>
                <a:gd name="connsiteY53" fmla="*/ 1725210 h 2907224"/>
                <a:gd name="connsiteX54" fmla="*/ 3821479 w 8817322"/>
                <a:gd name="connsiteY54" fmla="*/ 1652534 h 2907224"/>
                <a:gd name="connsiteX55" fmla="*/ 3714370 w 8817322"/>
                <a:gd name="connsiteY55" fmla="*/ 1652534 h 2907224"/>
                <a:gd name="connsiteX56" fmla="*/ 3714370 w 8817322"/>
                <a:gd name="connsiteY56" fmla="*/ 1598975 h 2907224"/>
                <a:gd name="connsiteX57" fmla="*/ 3595784 w 8817322"/>
                <a:gd name="connsiteY57" fmla="*/ 1598975 h 2907224"/>
                <a:gd name="connsiteX58" fmla="*/ 3595784 w 8817322"/>
                <a:gd name="connsiteY58" fmla="*/ 1556894 h 2907224"/>
                <a:gd name="connsiteX59" fmla="*/ 3526928 w 8817322"/>
                <a:gd name="connsiteY59" fmla="*/ 1556894 h 2907224"/>
                <a:gd name="connsiteX60" fmla="*/ 3526928 w 8817322"/>
                <a:gd name="connsiteY60" fmla="*/ 1476570 h 2907224"/>
                <a:gd name="connsiteX61" fmla="*/ 3404522 w 8817322"/>
                <a:gd name="connsiteY61" fmla="*/ 1476570 h 2907224"/>
                <a:gd name="connsiteX62" fmla="*/ 3404522 w 8817322"/>
                <a:gd name="connsiteY62" fmla="*/ 1426840 h 2907224"/>
                <a:gd name="connsiteX63" fmla="*/ 3274458 w 8817322"/>
                <a:gd name="connsiteY63" fmla="*/ 1426840 h 2907224"/>
                <a:gd name="connsiteX64" fmla="*/ 3274458 w 8817322"/>
                <a:gd name="connsiteY64" fmla="*/ 1377110 h 2907224"/>
                <a:gd name="connsiteX65" fmla="*/ 3213251 w 8817322"/>
                <a:gd name="connsiteY65" fmla="*/ 1377110 h 2907224"/>
                <a:gd name="connsiteX66" fmla="*/ 3213251 w 8817322"/>
                <a:gd name="connsiteY66" fmla="*/ 1342677 h 2907224"/>
                <a:gd name="connsiteX67" fmla="*/ 3136746 w 8817322"/>
                <a:gd name="connsiteY67" fmla="*/ 1342677 h 2907224"/>
                <a:gd name="connsiteX68" fmla="*/ 3136746 w 8817322"/>
                <a:gd name="connsiteY68" fmla="*/ 1308253 h 2907224"/>
                <a:gd name="connsiteX69" fmla="*/ 3087016 w 8817322"/>
                <a:gd name="connsiteY69" fmla="*/ 1308253 h 2907224"/>
                <a:gd name="connsiteX70" fmla="*/ 3087016 w 8817322"/>
                <a:gd name="connsiteY70" fmla="*/ 1277650 h 2907224"/>
                <a:gd name="connsiteX71" fmla="*/ 2987565 w 8817322"/>
                <a:gd name="connsiteY71" fmla="*/ 1277650 h 2907224"/>
                <a:gd name="connsiteX72" fmla="*/ 2987565 w 8817322"/>
                <a:gd name="connsiteY72" fmla="*/ 1254694 h 2907224"/>
                <a:gd name="connsiteX73" fmla="*/ 2888105 w 8817322"/>
                <a:gd name="connsiteY73" fmla="*/ 1254694 h 2907224"/>
                <a:gd name="connsiteX74" fmla="*/ 2888105 w 8817322"/>
                <a:gd name="connsiteY74" fmla="*/ 1220271 h 2907224"/>
                <a:gd name="connsiteX75" fmla="*/ 2842195 w 8817322"/>
                <a:gd name="connsiteY75" fmla="*/ 1220271 h 2907224"/>
                <a:gd name="connsiteX76" fmla="*/ 2842195 w 8817322"/>
                <a:gd name="connsiteY76" fmla="*/ 1185848 h 2907224"/>
                <a:gd name="connsiteX77" fmla="*/ 2704492 w 8817322"/>
                <a:gd name="connsiteY77" fmla="*/ 1185848 h 2907224"/>
                <a:gd name="connsiteX78" fmla="*/ 2704492 w 8817322"/>
                <a:gd name="connsiteY78" fmla="*/ 1147595 h 2907224"/>
                <a:gd name="connsiteX79" fmla="*/ 2643284 w 8817322"/>
                <a:gd name="connsiteY79" fmla="*/ 1147595 h 2907224"/>
                <a:gd name="connsiteX80" fmla="*/ 2643284 w 8817322"/>
                <a:gd name="connsiteY80" fmla="*/ 1094036 h 2907224"/>
                <a:gd name="connsiteX81" fmla="*/ 2559131 w 8817322"/>
                <a:gd name="connsiteY81" fmla="*/ 1094036 h 2907224"/>
                <a:gd name="connsiteX82" fmla="*/ 2559131 w 8817322"/>
                <a:gd name="connsiteY82" fmla="*/ 1055784 h 2907224"/>
                <a:gd name="connsiteX83" fmla="*/ 2486446 w 8817322"/>
                <a:gd name="connsiteY83" fmla="*/ 1055784 h 2907224"/>
                <a:gd name="connsiteX84" fmla="*/ 2486446 w 8817322"/>
                <a:gd name="connsiteY84" fmla="*/ 1006054 h 2907224"/>
                <a:gd name="connsiteX85" fmla="*/ 2413770 w 8817322"/>
                <a:gd name="connsiteY85" fmla="*/ 1006054 h 2907224"/>
                <a:gd name="connsiteX86" fmla="*/ 2413770 w 8817322"/>
                <a:gd name="connsiteY86" fmla="*/ 918071 h 2907224"/>
                <a:gd name="connsiteX87" fmla="*/ 2306661 w 8817322"/>
                <a:gd name="connsiteY87" fmla="*/ 918071 h 2907224"/>
                <a:gd name="connsiteX88" fmla="*/ 2306661 w 8817322"/>
                <a:gd name="connsiteY88" fmla="*/ 845392 h 2907224"/>
                <a:gd name="connsiteX89" fmla="*/ 2134516 w 8817322"/>
                <a:gd name="connsiteY89" fmla="*/ 845392 h 2907224"/>
                <a:gd name="connsiteX90" fmla="*/ 2134516 w 8817322"/>
                <a:gd name="connsiteY90" fmla="*/ 761235 h 2907224"/>
                <a:gd name="connsiteX91" fmla="*/ 2046533 w 8817322"/>
                <a:gd name="connsiteY91" fmla="*/ 761235 h 2907224"/>
                <a:gd name="connsiteX92" fmla="*/ 2046533 w 8817322"/>
                <a:gd name="connsiteY92" fmla="*/ 642651 h 2907224"/>
                <a:gd name="connsiteX93" fmla="*/ 1862920 w 8817322"/>
                <a:gd name="connsiteY93" fmla="*/ 642651 h 2907224"/>
                <a:gd name="connsiteX94" fmla="*/ 1862920 w 8817322"/>
                <a:gd name="connsiteY94" fmla="*/ 539368 h 2907224"/>
                <a:gd name="connsiteX95" fmla="*/ 1625757 w 8817322"/>
                <a:gd name="connsiteY95" fmla="*/ 539368 h 2907224"/>
                <a:gd name="connsiteX96" fmla="*/ 1625757 w 8817322"/>
                <a:gd name="connsiteY96" fmla="*/ 413133 h 2907224"/>
                <a:gd name="connsiteX97" fmla="*/ 1480396 w 8817322"/>
                <a:gd name="connsiteY97" fmla="*/ 413133 h 2907224"/>
                <a:gd name="connsiteX98" fmla="*/ 1480396 w 8817322"/>
                <a:gd name="connsiteY98" fmla="*/ 363404 h 2907224"/>
                <a:gd name="connsiteX99" fmla="*/ 1304431 w 8817322"/>
                <a:gd name="connsiteY99" fmla="*/ 363404 h 2907224"/>
                <a:gd name="connsiteX100" fmla="*/ 1304431 w 8817322"/>
                <a:gd name="connsiteY100" fmla="*/ 294548 h 2907224"/>
                <a:gd name="connsiteX101" fmla="*/ 1094033 w 8817322"/>
                <a:gd name="connsiteY101" fmla="*/ 294548 h 2907224"/>
                <a:gd name="connsiteX102" fmla="*/ 1094033 w 8817322"/>
                <a:gd name="connsiteY102" fmla="*/ 210391 h 2907224"/>
                <a:gd name="connsiteX103" fmla="*/ 979276 w 8817322"/>
                <a:gd name="connsiteY103" fmla="*/ 210391 h 2907224"/>
                <a:gd name="connsiteX104" fmla="*/ 979276 w 8817322"/>
                <a:gd name="connsiteY104" fmla="*/ 179789 h 2907224"/>
                <a:gd name="connsiteX105" fmla="*/ 875994 w 8817322"/>
                <a:gd name="connsiteY105" fmla="*/ 179789 h 2907224"/>
                <a:gd name="connsiteX106" fmla="*/ 875994 w 8817322"/>
                <a:gd name="connsiteY106" fmla="*/ 137711 h 2907224"/>
                <a:gd name="connsiteX107" fmla="*/ 757409 w 8817322"/>
                <a:gd name="connsiteY107" fmla="*/ 137711 h 2907224"/>
                <a:gd name="connsiteX108" fmla="*/ 757409 w 8817322"/>
                <a:gd name="connsiteY108" fmla="*/ 95632 h 2907224"/>
                <a:gd name="connsiteX109" fmla="*/ 306024 w 8817322"/>
                <a:gd name="connsiteY109" fmla="*/ 95632 h 2907224"/>
                <a:gd name="connsiteX110" fmla="*/ 306024 w 8817322"/>
                <a:gd name="connsiteY110" fmla="*/ 30602 h 2907224"/>
                <a:gd name="connsiteX111" fmla="*/ 168314 w 8817322"/>
                <a:gd name="connsiteY111" fmla="*/ 30602 h 2907224"/>
                <a:gd name="connsiteX112" fmla="*/ 168314 w 8817322"/>
                <a:gd name="connsiteY112" fmla="*/ 0 h 2907224"/>
                <a:gd name="connsiteX113" fmla="*/ 0 w 8817322"/>
                <a:gd name="connsiteY113" fmla="*/ 0 h 29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817322" h="2907224">
                  <a:moveTo>
                    <a:pt x="8817322" y="2907225"/>
                  </a:moveTo>
                  <a:lnTo>
                    <a:pt x="8136418" y="2907225"/>
                  </a:lnTo>
                  <a:lnTo>
                    <a:pt x="8136418" y="2784819"/>
                  </a:lnTo>
                  <a:lnTo>
                    <a:pt x="7658254" y="2784819"/>
                  </a:lnTo>
                  <a:lnTo>
                    <a:pt x="7658254" y="2742737"/>
                  </a:lnTo>
                  <a:lnTo>
                    <a:pt x="7363703" y="2742737"/>
                  </a:lnTo>
                  <a:lnTo>
                    <a:pt x="7363703" y="2708314"/>
                  </a:lnTo>
                  <a:lnTo>
                    <a:pt x="7046206" y="2708314"/>
                  </a:lnTo>
                  <a:lnTo>
                    <a:pt x="7046206" y="2681539"/>
                  </a:lnTo>
                  <a:lnTo>
                    <a:pt x="6965872" y="2681539"/>
                  </a:lnTo>
                  <a:lnTo>
                    <a:pt x="6965872" y="2627980"/>
                  </a:lnTo>
                  <a:lnTo>
                    <a:pt x="6862593" y="2627980"/>
                  </a:lnTo>
                  <a:lnTo>
                    <a:pt x="6862593" y="2612683"/>
                  </a:lnTo>
                  <a:lnTo>
                    <a:pt x="6522140" y="2612683"/>
                  </a:lnTo>
                  <a:lnTo>
                    <a:pt x="6522140" y="2574431"/>
                  </a:lnTo>
                  <a:lnTo>
                    <a:pt x="6457113" y="2574431"/>
                  </a:lnTo>
                  <a:lnTo>
                    <a:pt x="6457113" y="2543827"/>
                  </a:lnTo>
                  <a:lnTo>
                    <a:pt x="6319401" y="2543827"/>
                  </a:lnTo>
                  <a:lnTo>
                    <a:pt x="6319401" y="2494097"/>
                  </a:lnTo>
                  <a:lnTo>
                    <a:pt x="6177860" y="2494097"/>
                  </a:lnTo>
                  <a:lnTo>
                    <a:pt x="6177860" y="2444367"/>
                  </a:lnTo>
                  <a:lnTo>
                    <a:pt x="6135787" y="2444367"/>
                  </a:lnTo>
                  <a:lnTo>
                    <a:pt x="6135787" y="2394637"/>
                  </a:lnTo>
                  <a:lnTo>
                    <a:pt x="5883318" y="2394637"/>
                  </a:lnTo>
                  <a:lnTo>
                    <a:pt x="5883318" y="2356384"/>
                  </a:lnTo>
                  <a:lnTo>
                    <a:pt x="5561992" y="2356384"/>
                  </a:lnTo>
                  <a:lnTo>
                    <a:pt x="5561992" y="2295177"/>
                  </a:lnTo>
                  <a:lnTo>
                    <a:pt x="5496955" y="2295177"/>
                  </a:lnTo>
                  <a:lnTo>
                    <a:pt x="5496955" y="2264582"/>
                  </a:lnTo>
                  <a:lnTo>
                    <a:pt x="5428099" y="2264582"/>
                  </a:lnTo>
                  <a:lnTo>
                    <a:pt x="5428099" y="2195726"/>
                  </a:lnTo>
                  <a:lnTo>
                    <a:pt x="5324819" y="2195726"/>
                  </a:lnTo>
                  <a:lnTo>
                    <a:pt x="5324819" y="2165122"/>
                  </a:lnTo>
                  <a:lnTo>
                    <a:pt x="5053224" y="2165122"/>
                  </a:lnTo>
                  <a:lnTo>
                    <a:pt x="5053224" y="2103915"/>
                  </a:lnTo>
                  <a:lnTo>
                    <a:pt x="4972890" y="2103915"/>
                  </a:lnTo>
                  <a:lnTo>
                    <a:pt x="4972890" y="2073311"/>
                  </a:lnTo>
                  <a:lnTo>
                    <a:pt x="4693645" y="2073311"/>
                  </a:lnTo>
                  <a:lnTo>
                    <a:pt x="4693645" y="2000635"/>
                  </a:lnTo>
                  <a:lnTo>
                    <a:pt x="4536807" y="2000635"/>
                  </a:lnTo>
                  <a:lnTo>
                    <a:pt x="4536807" y="1981509"/>
                  </a:lnTo>
                  <a:lnTo>
                    <a:pt x="4448824" y="1981509"/>
                  </a:lnTo>
                  <a:lnTo>
                    <a:pt x="4448824" y="1939427"/>
                  </a:lnTo>
                  <a:lnTo>
                    <a:pt x="4372319" y="1939427"/>
                  </a:lnTo>
                  <a:lnTo>
                    <a:pt x="4372319" y="1908824"/>
                  </a:lnTo>
                  <a:lnTo>
                    <a:pt x="4246084" y="1908824"/>
                  </a:lnTo>
                  <a:lnTo>
                    <a:pt x="4246084" y="1862923"/>
                  </a:lnTo>
                  <a:lnTo>
                    <a:pt x="4204003" y="1862923"/>
                  </a:lnTo>
                  <a:lnTo>
                    <a:pt x="4204003" y="1813193"/>
                  </a:lnTo>
                  <a:lnTo>
                    <a:pt x="4028038" y="1813193"/>
                  </a:lnTo>
                  <a:lnTo>
                    <a:pt x="4028038" y="1751985"/>
                  </a:lnTo>
                  <a:lnTo>
                    <a:pt x="3932407" y="1751985"/>
                  </a:lnTo>
                  <a:lnTo>
                    <a:pt x="3932407" y="1725210"/>
                  </a:lnTo>
                  <a:lnTo>
                    <a:pt x="3821479" y="1725210"/>
                  </a:lnTo>
                  <a:lnTo>
                    <a:pt x="3821479" y="1652534"/>
                  </a:lnTo>
                  <a:lnTo>
                    <a:pt x="3714370" y="1652534"/>
                  </a:lnTo>
                  <a:lnTo>
                    <a:pt x="3714370" y="1598975"/>
                  </a:lnTo>
                  <a:lnTo>
                    <a:pt x="3595784" y="1598975"/>
                  </a:lnTo>
                  <a:lnTo>
                    <a:pt x="3595784" y="1556894"/>
                  </a:lnTo>
                  <a:lnTo>
                    <a:pt x="3526928" y="1556894"/>
                  </a:lnTo>
                  <a:lnTo>
                    <a:pt x="3526928" y="1476570"/>
                  </a:lnTo>
                  <a:lnTo>
                    <a:pt x="3404522" y="1476570"/>
                  </a:lnTo>
                  <a:lnTo>
                    <a:pt x="3404522" y="1426840"/>
                  </a:lnTo>
                  <a:lnTo>
                    <a:pt x="3274458" y="1426840"/>
                  </a:lnTo>
                  <a:lnTo>
                    <a:pt x="3274458" y="1377110"/>
                  </a:lnTo>
                  <a:lnTo>
                    <a:pt x="3213251" y="1377110"/>
                  </a:lnTo>
                  <a:lnTo>
                    <a:pt x="3213251" y="1342677"/>
                  </a:lnTo>
                  <a:lnTo>
                    <a:pt x="3136746" y="1342677"/>
                  </a:lnTo>
                  <a:lnTo>
                    <a:pt x="3136746" y="1308253"/>
                  </a:lnTo>
                  <a:lnTo>
                    <a:pt x="3087016" y="1308253"/>
                  </a:lnTo>
                  <a:lnTo>
                    <a:pt x="3087016" y="1277650"/>
                  </a:lnTo>
                  <a:lnTo>
                    <a:pt x="2987565" y="1277650"/>
                  </a:lnTo>
                  <a:lnTo>
                    <a:pt x="2987565" y="1254694"/>
                  </a:lnTo>
                  <a:lnTo>
                    <a:pt x="2888105" y="1254694"/>
                  </a:lnTo>
                  <a:lnTo>
                    <a:pt x="2888105" y="1220271"/>
                  </a:lnTo>
                  <a:lnTo>
                    <a:pt x="2842195" y="1220271"/>
                  </a:lnTo>
                  <a:lnTo>
                    <a:pt x="2842195" y="1185848"/>
                  </a:lnTo>
                  <a:lnTo>
                    <a:pt x="2704492" y="1185848"/>
                  </a:lnTo>
                  <a:lnTo>
                    <a:pt x="2704492" y="1147595"/>
                  </a:lnTo>
                  <a:lnTo>
                    <a:pt x="2643284" y="1147595"/>
                  </a:lnTo>
                  <a:lnTo>
                    <a:pt x="2643284" y="1094036"/>
                  </a:lnTo>
                  <a:lnTo>
                    <a:pt x="2559131" y="1094036"/>
                  </a:lnTo>
                  <a:lnTo>
                    <a:pt x="2559131" y="1055784"/>
                  </a:lnTo>
                  <a:lnTo>
                    <a:pt x="2486446" y="1055784"/>
                  </a:lnTo>
                  <a:lnTo>
                    <a:pt x="2486446" y="1006054"/>
                  </a:lnTo>
                  <a:lnTo>
                    <a:pt x="2413770" y="1006054"/>
                  </a:lnTo>
                  <a:lnTo>
                    <a:pt x="2413770" y="918071"/>
                  </a:lnTo>
                  <a:lnTo>
                    <a:pt x="2306661" y="918071"/>
                  </a:lnTo>
                  <a:lnTo>
                    <a:pt x="2306661" y="845392"/>
                  </a:lnTo>
                  <a:lnTo>
                    <a:pt x="2134516" y="845392"/>
                  </a:lnTo>
                  <a:lnTo>
                    <a:pt x="2134516" y="761235"/>
                  </a:lnTo>
                  <a:lnTo>
                    <a:pt x="2046533" y="761235"/>
                  </a:lnTo>
                  <a:lnTo>
                    <a:pt x="2046533" y="642651"/>
                  </a:lnTo>
                  <a:lnTo>
                    <a:pt x="1862920" y="642651"/>
                  </a:lnTo>
                  <a:lnTo>
                    <a:pt x="1862920" y="539368"/>
                  </a:lnTo>
                  <a:lnTo>
                    <a:pt x="1625757" y="539368"/>
                  </a:lnTo>
                  <a:lnTo>
                    <a:pt x="1625757" y="413133"/>
                  </a:lnTo>
                  <a:lnTo>
                    <a:pt x="1480396" y="413133"/>
                  </a:lnTo>
                  <a:lnTo>
                    <a:pt x="1480396" y="363404"/>
                  </a:lnTo>
                  <a:lnTo>
                    <a:pt x="1304431" y="363404"/>
                  </a:lnTo>
                  <a:lnTo>
                    <a:pt x="1304431" y="294548"/>
                  </a:lnTo>
                  <a:lnTo>
                    <a:pt x="1094033" y="294548"/>
                  </a:lnTo>
                  <a:lnTo>
                    <a:pt x="1094033" y="210391"/>
                  </a:lnTo>
                  <a:lnTo>
                    <a:pt x="979276" y="210391"/>
                  </a:lnTo>
                  <a:lnTo>
                    <a:pt x="979276" y="179789"/>
                  </a:lnTo>
                  <a:lnTo>
                    <a:pt x="875994" y="179789"/>
                  </a:lnTo>
                  <a:lnTo>
                    <a:pt x="875994" y="137711"/>
                  </a:lnTo>
                  <a:lnTo>
                    <a:pt x="757409" y="137711"/>
                  </a:lnTo>
                  <a:lnTo>
                    <a:pt x="757409" y="95632"/>
                  </a:lnTo>
                  <a:lnTo>
                    <a:pt x="306024" y="95632"/>
                  </a:lnTo>
                  <a:lnTo>
                    <a:pt x="306024" y="30602"/>
                  </a:lnTo>
                  <a:lnTo>
                    <a:pt x="168314" y="30602"/>
                  </a:lnTo>
                  <a:lnTo>
                    <a:pt x="168314" y="0"/>
                  </a:ln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7" name="Freeform: Shape 276">
              <a:extLst>
                <a:ext uri="{FF2B5EF4-FFF2-40B4-BE49-F238E27FC236}">
                  <a16:creationId xmlns:a16="http://schemas.microsoft.com/office/drawing/2014/main" id="{6BB77B94-FBFD-42E3-A181-9340ED147879}"/>
                </a:ext>
              </a:extLst>
            </p:cNvPr>
            <p:cNvSpPr/>
            <p:nvPr/>
          </p:nvSpPr>
          <p:spPr>
            <a:xfrm>
              <a:off x="164019" y="19192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8" name="Freeform: Shape 277">
              <a:extLst>
                <a:ext uri="{FF2B5EF4-FFF2-40B4-BE49-F238E27FC236}">
                  <a16:creationId xmlns:a16="http://schemas.microsoft.com/office/drawing/2014/main" id="{BE722F92-F812-47FB-894D-8330A2E23123}"/>
                </a:ext>
              </a:extLst>
            </p:cNvPr>
            <p:cNvSpPr/>
            <p:nvPr/>
          </p:nvSpPr>
          <p:spPr>
            <a:xfrm>
              <a:off x="221169" y="19192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9" name="Freeform: Shape 278">
              <a:extLst>
                <a:ext uri="{FF2B5EF4-FFF2-40B4-BE49-F238E27FC236}">
                  <a16:creationId xmlns:a16="http://schemas.microsoft.com/office/drawing/2014/main" id="{4F9D7BDF-64E2-4E66-A0C3-592C8DCE06FC}"/>
                </a:ext>
              </a:extLst>
            </p:cNvPr>
            <p:cNvSpPr/>
            <p:nvPr/>
          </p:nvSpPr>
          <p:spPr>
            <a:xfrm>
              <a:off x="316419" y="19192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0" name="Freeform: Shape 279">
              <a:extLst>
                <a:ext uri="{FF2B5EF4-FFF2-40B4-BE49-F238E27FC236}">
                  <a16:creationId xmlns:a16="http://schemas.microsoft.com/office/drawing/2014/main" id="{6498D8C6-1017-4809-A859-E5937F76E42D}"/>
                </a:ext>
              </a:extLst>
            </p:cNvPr>
            <p:cNvSpPr/>
            <p:nvPr/>
          </p:nvSpPr>
          <p:spPr>
            <a:xfrm>
              <a:off x="373569" y="19573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1" name="Freeform: Shape 280">
              <a:extLst>
                <a:ext uri="{FF2B5EF4-FFF2-40B4-BE49-F238E27FC236}">
                  <a16:creationId xmlns:a16="http://schemas.microsoft.com/office/drawing/2014/main" id="{C54CEF76-67AC-4F5B-9DEA-380115FBC3EF}"/>
                </a:ext>
              </a:extLst>
            </p:cNvPr>
            <p:cNvSpPr/>
            <p:nvPr/>
          </p:nvSpPr>
          <p:spPr>
            <a:xfrm>
              <a:off x="545019" y="20145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2" name="Freeform: Shape 281">
              <a:extLst>
                <a:ext uri="{FF2B5EF4-FFF2-40B4-BE49-F238E27FC236}">
                  <a16:creationId xmlns:a16="http://schemas.microsoft.com/office/drawing/2014/main" id="{E5BB9618-27A8-431C-9064-C394A03FD33F}"/>
                </a:ext>
              </a:extLst>
            </p:cNvPr>
            <p:cNvSpPr/>
            <p:nvPr/>
          </p:nvSpPr>
          <p:spPr>
            <a:xfrm>
              <a:off x="678369" y="20145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3" name="Freeform: Shape 282">
              <a:extLst>
                <a:ext uri="{FF2B5EF4-FFF2-40B4-BE49-F238E27FC236}">
                  <a16:creationId xmlns:a16="http://schemas.microsoft.com/office/drawing/2014/main" id="{A1535EEC-47FC-4063-8E78-744367879149}"/>
                </a:ext>
              </a:extLst>
            </p:cNvPr>
            <p:cNvSpPr/>
            <p:nvPr/>
          </p:nvSpPr>
          <p:spPr>
            <a:xfrm>
              <a:off x="964119" y="20526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4" name="Freeform: Shape 283">
              <a:extLst>
                <a:ext uri="{FF2B5EF4-FFF2-40B4-BE49-F238E27FC236}">
                  <a16:creationId xmlns:a16="http://schemas.microsoft.com/office/drawing/2014/main" id="{E666EA6C-838D-4C0A-A9DD-7715BFD01D27}"/>
                </a:ext>
              </a:extLst>
            </p:cNvPr>
            <p:cNvSpPr/>
            <p:nvPr/>
          </p:nvSpPr>
          <p:spPr>
            <a:xfrm>
              <a:off x="1021269" y="20526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5" name="Freeform: Shape 284">
              <a:extLst>
                <a:ext uri="{FF2B5EF4-FFF2-40B4-BE49-F238E27FC236}">
                  <a16:creationId xmlns:a16="http://schemas.microsoft.com/office/drawing/2014/main" id="{8FEE91AC-83C8-4F4A-9F51-93ED57FABEDF}"/>
                </a:ext>
              </a:extLst>
            </p:cNvPr>
            <p:cNvSpPr/>
            <p:nvPr/>
          </p:nvSpPr>
          <p:spPr>
            <a:xfrm>
              <a:off x="1516570" y="22812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6" name="Freeform: Shape 285">
              <a:extLst>
                <a:ext uri="{FF2B5EF4-FFF2-40B4-BE49-F238E27FC236}">
                  <a16:creationId xmlns:a16="http://schemas.microsoft.com/office/drawing/2014/main" id="{B47FF7C8-98BD-4D03-ACDB-A5D4059FF7C4}"/>
                </a:ext>
              </a:extLst>
            </p:cNvPr>
            <p:cNvSpPr/>
            <p:nvPr/>
          </p:nvSpPr>
          <p:spPr>
            <a:xfrm>
              <a:off x="1573720" y="22812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7" name="Freeform: Shape 286">
              <a:extLst>
                <a:ext uri="{FF2B5EF4-FFF2-40B4-BE49-F238E27FC236}">
                  <a16:creationId xmlns:a16="http://schemas.microsoft.com/office/drawing/2014/main" id="{1B862B36-2298-4A62-A18A-934973C562EC}"/>
                </a:ext>
              </a:extLst>
            </p:cNvPr>
            <p:cNvSpPr/>
            <p:nvPr/>
          </p:nvSpPr>
          <p:spPr>
            <a:xfrm>
              <a:off x="1726120" y="23383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8" name="Freeform: Shape 287">
              <a:extLst>
                <a:ext uri="{FF2B5EF4-FFF2-40B4-BE49-F238E27FC236}">
                  <a16:creationId xmlns:a16="http://schemas.microsoft.com/office/drawing/2014/main" id="{5D7975E2-72E5-4689-AE2D-041C2EC56EF9}"/>
                </a:ext>
              </a:extLst>
            </p:cNvPr>
            <p:cNvSpPr/>
            <p:nvPr/>
          </p:nvSpPr>
          <p:spPr>
            <a:xfrm>
              <a:off x="1954720" y="24526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9" name="Freeform: Shape 288">
              <a:extLst>
                <a:ext uri="{FF2B5EF4-FFF2-40B4-BE49-F238E27FC236}">
                  <a16:creationId xmlns:a16="http://schemas.microsoft.com/office/drawing/2014/main" id="{2D8A8F89-80E8-4426-B7D2-99EFA1AD1440}"/>
                </a:ext>
              </a:extLst>
            </p:cNvPr>
            <p:cNvSpPr/>
            <p:nvPr/>
          </p:nvSpPr>
          <p:spPr>
            <a:xfrm>
              <a:off x="2240470" y="268128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90" name="Freeform: Shape 289">
              <a:extLst>
                <a:ext uri="{FF2B5EF4-FFF2-40B4-BE49-F238E27FC236}">
                  <a16:creationId xmlns:a16="http://schemas.microsoft.com/office/drawing/2014/main" id="{5F74759B-277F-4918-B932-E7DAA2DDF299}"/>
                </a:ext>
              </a:extLst>
            </p:cNvPr>
            <p:cNvSpPr/>
            <p:nvPr/>
          </p:nvSpPr>
          <p:spPr>
            <a:xfrm>
              <a:off x="2450020" y="275748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91" name="Freeform: Shape 290">
              <a:extLst>
                <a:ext uri="{FF2B5EF4-FFF2-40B4-BE49-F238E27FC236}">
                  <a16:creationId xmlns:a16="http://schemas.microsoft.com/office/drawing/2014/main" id="{0FC0BB55-CFC8-402B-932D-E19D1322E35B}"/>
                </a:ext>
              </a:extLst>
            </p:cNvPr>
            <p:cNvSpPr/>
            <p:nvPr/>
          </p:nvSpPr>
          <p:spPr>
            <a:xfrm>
              <a:off x="2659570" y="29670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92" name="Freeform: Shape 291">
              <a:extLst>
                <a:ext uri="{FF2B5EF4-FFF2-40B4-BE49-F238E27FC236}">
                  <a16:creationId xmlns:a16="http://schemas.microsoft.com/office/drawing/2014/main" id="{B9F02785-2A08-4ADB-9F0C-5A4C478609CC}"/>
                </a:ext>
              </a:extLst>
            </p:cNvPr>
            <p:cNvSpPr/>
            <p:nvPr/>
          </p:nvSpPr>
          <p:spPr>
            <a:xfrm>
              <a:off x="3954970" y="357663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93" name="Freeform: Shape 292">
              <a:extLst>
                <a:ext uri="{FF2B5EF4-FFF2-40B4-BE49-F238E27FC236}">
                  <a16:creationId xmlns:a16="http://schemas.microsoft.com/office/drawing/2014/main" id="{B470D624-EF83-4B82-BBEC-F10AB0740398}"/>
                </a:ext>
              </a:extLst>
            </p:cNvPr>
            <p:cNvSpPr/>
            <p:nvPr/>
          </p:nvSpPr>
          <p:spPr>
            <a:xfrm>
              <a:off x="4907480" y="399573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94" name="Freeform: Shape 293">
              <a:extLst>
                <a:ext uri="{FF2B5EF4-FFF2-40B4-BE49-F238E27FC236}">
                  <a16:creationId xmlns:a16="http://schemas.microsoft.com/office/drawing/2014/main" id="{702A3DA8-4EEB-4B8E-8124-3C0E5B0E1310}"/>
                </a:ext>
              </a:extLst>
            </p:cNvPr>
            <p:cNvSpPr/>
            <p:nvPr/>
          </p:nvSpPr>
          <p:spPr>
            <a:xfrm>
              <a:off x="5364680" y="407193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95" name="Freeform: Shape 294">
              <a:extLst>
                <a:ext uri="{FF2B5EF4-FFF2-40B4-BE49-F238E27FC236}">
                  <a16:creationId xmlns:a16="http://schemas.microsoft.com/office/drawing/2014/main" id="{BE21CF32-B1BC-4648-9CD4-54DA46C2C785}"/>
                </a:ext>
              </a:extLst>
            </p:cNvPr>
            <p:cNvSpPr/>
            <p:nvPr/>
          </p:nvSpPr>
          <p:spPr>
            <a:xfrm>
              <a:off x="5440880" y="407193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96" name="Freeform: Shape 295">
              <a:extLst>
                <a:ext uri="{FF2B5EF4-FFF2-40B4-BE49-F238E27FC236}">
                  <a16:creationId xmlns:a16="http://schemas.microsoft.com/office/drawing/2014/main" id="{A064C8A1-2665-4FB9-9FD0-D4261C9DB8A9}"/>
                </a:ext>
              </a:extLst>
            </p:cNvPr>
            <p:cNvSpPr/>
            <p:nvPr/>
          </p:nvSpPr>
          <p:spPr>
            <a:xfrm>
              <a:off x="5574230" y="411003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97" name="Freeform: Shape 296">
              <a:extLst>
                <a:ext uri="{FF2B5EF4-FFF2-40B4-BE49-F238E27FC236}">
                  <a16:creationId xmlns:a16="http://schemas.microsoft.com/office/drawing/2014/main" id="{9F9FD5FE-5563-42F0-ACCB-EBD0C382E275}"/>
                </a:ext>
              </a:extLst>
            </p:cNvPr>
            <p:cNvSpPr/>
            <p:nvPr/>
          </p:nvSpPr>
          <p:spPr>
            <a:xfrm>
              <a:off x="5707580" y="420528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98" name="Freeform: Shape 297">
              <a:extLst>
                <a:ext uri="{FF2B5EF4-FFF2-40B4-BE49-F238E27FC236}">
                  <a16:creationId xmlns:a16="http://schemas.microsoft.com/office/drawing/2014/main" id="{BB23B0B6-E8CA-47CE-A395-F2233E8E86B5}"/>
                </a:ext>
              </a:extLst>
            </p:cNvPr>
            <p:cNvSpPr/>
            <p:nvPr/>
          </p:nvSpPr>
          <p:spPr>
            <a:xfrm>
              <a:off x="576473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99" name="Freeform: Shape 298">
              <a:extLst>
                <a:ext uri="{FF2B5EF4-FFF2-40B4-BE49-F238E27FC236}">
                  <a16:creationId xmlns:a16="http://schemas.microsoft.com/office/drawing/2014/main" id="{E37962E6-9FE7-4A78-9041-9A9487DE8C66}"/>
                </a:ext>
              </a:extLst>
            </p:cNvPr>
            <p:cNvSpPr/>
            <p:nvPr/>
          </p:nvSpPr>
          <p:spPr>
            <a:xfrm>
              <a:off x="576473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00" name="Freeform: Shape 299">
              <a:extLst>
                <a:ext uri="{FF2B5EF4-FFF2-40B4-BE49-F238E27FC236}">
                  <a16:creationId xmlns:a16="http://schemas.microsoft.com/office/drawing/2014/main" id="{523D6DDA-31D2-48DA-BC89-B4E565D641BD}"/>
                </a:ext>
              </a:extLst>
            </p:cNvPr>
            <p:cNvSpPr/>
            <p:nvPr/>
          </p:nvSpPr>
          <p:spPr>
            <a:xfrm>
              <a:off x="582188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01" name="Freeform: Shape 300">
              <a:extLst>
                <a:ext uri="{FF2B5EF4-FFF2-40B4-BE49-F238E27FC236}">
                  <a16:creationId xmlns:a16="http://schemas.microsoft.com/office/drawing/2014/main" id="{38408DED-11AB-4376-B855-E0D8B148220B}"/>
                </a:ext>
              </a:extLst>
            </p:cNvPr>
            <p:cNvSpPr/>
            <p:nvPr/>
          </p:nvSpPr>
          <p:spPr>
            <a:xfrm>
              <a:off x="587903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02" name="Freeform: Shape 301">
              <a:extLst>
                <a:ext uri="{FF2B5EF4-FFF2-40B4-BE49-F238E27FC236}">
                  <a16:creationId xmlns:a16="http://schemas.microsoft.com/office/drawing/2014/main" id="{B0E741AB-9AEA-41C0-A094-C3616A983760}"/>
                </a:ext>
              </a:extLst>
            </p:cNvPr>
            <p:cNvSpPr/>
            <p:nvPr/>
          </p:nvSpPr>
          <p:spPr>
            <a:xfrm>
              <a:off x="595523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03" name="Freeform: Shape 302">
              <a:extLst>
                <a:ext uri="{FF2B5EF4-FFF2-40B4-BE49-F238E27FC236}">
                  <a16:creationId xmlns:a16="http://schemas.microsoft.com/office/drawing/2014/main" id="{111C3FD5-EF71-44CD-AC4D-0704F7986D39}"/>
                </a:ext>
              </a:extLst>
            </p:cNvPr>
            <p:cNvSpPr/>
            <p:nvPr/>
          </p:nvSpPr>
          <p:spPr>
            <a:xfrm>
              <a:off x="601238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04" name="Freeform: Shape 303">
              <a:extLst>
                <a:ext uri="{FF2B5EF4-FFF2-40B4-BE49-F238E27FC236}">
                  <a16:creationId xmlns:a16="http://schemas.microsoft.com/office/drawing/2014/main" id="{C40AD250-706A-46A7-B8F0-D8E7053B3801}"/>
                </a:ext>
              </a:extLst>
            </p:cNvPr>
            <p:cNvSpPr/>
            <p:nvPr/>
          </p:nvSpPr>
          <p:spPr>
            <a:xfrm>
              <a:off x="6069530" y="431958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05" name="Freeform: Shape 304">
              <a:extLst>
                <a:ext uri="{FF2B5EF4-FFF2-40B4-BE49-F238E27FC236}">
                  <a16:creationId xmlns:a16="http://schemas.microsoft.com/office/drawing/2014/main" id="{2F32F849-A8EA-4554-A11B-1F00229C40E7}"/>
                </a:ext>
              </a:extLst>
            </p:cNvPr>
            <p:cNvSpPr/>
            <p:nvPr/>
          </p:nvSpPr>
          <p:spPr>
            <a:xfrm>
              <a:off x="6145730" y="431958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06" name="Freeform: Shape 305">
              <a:extLst>
                <a:ext uri="{FF2B5EF4-FFF2-40B4-BE49-F238E27FC236}">
                  <a16:creationId xmlns:a16="http://schemas.microsoft.com/office/drawing/2014/main" id="{A882FD5D-E213-4332-B52E-F358520F4D66}"/>
                </a:ext>
              </a:extLst>
            </p:cNvPr>
            <p:cNvSpPr/>
            <p:nvPr/>
          </p:nvSpPr>
          <p:spPr>
            <a:xfrm>
              <a:off x="6183830" y="431958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07" name="Freeform: Shape 306">
              <a:extLst>
                <a:ext uri="{FF2B5EF4-FFF2-40B4-BE49-F238E27FC236}">
                  <a16:creationId xmlns:a16="http://schemas.microsoft.com/office/drawing/2014/main" id="{E5D7300D-670C-410B-AF92-EAC5F0B13499}"/>
                </a:ext>
              </a:extLst>
            </p:cNvPr>
            <p:cNvSpPr/>
            <p:nvPr/>
          </p:nvSpPr>
          <p:spPr>
            <a:xfrm>
              <a:off x="6260030" y="431958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08" name="Freeform: Shape 307">
              <a:extLst>
                <a:ext uri="{FF2B5EF4-FFF2-40B4-BE49-F238E27FC236}">
                  <a16:creationId xmlns:a16="http://schemas.microsoft.com/office/drawing/2014/main" id="{B10D97CF-F2FA-4637-AACB-A57B85E80778}"/>
                </a:ext>
              </a:extLst>
            </p:cNvPr>
            <p:cNvSpPr/>
            <p:nvPr/>
          </p:nvSpPr>
          <p:spPr>
            <a:xfrm>
              <a:off x="6336239" y="435768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09" name="Freeform: Shape 308">
              <a:extLst>
                <a:ext uri="{FF2B5EF4-FFF2-40B4-BE49-F238E27FC236}">
                  <a16:creationId xmlns:a16="http://schemas.microsoft.com/office/drawing/2014/main" id="{37EF484A-0A35-49F1-A31B-EC0519F9D871}"/>
                </a:ext>
              </a:extLst>
            </p:cNvPr>
            <p:cNvSpPr/>
            <p:nvPr/>
          </p:nvSpPr>
          <p:spPr>
            <a:xfrm>
              <a:off x="6374339" y="4414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10" name="Freeform: Shape 309">
              <a:extLst>
                <a:ext uri="{FF2B5EF4-FFF2-40B4-BE49-F238E27FC236}">
                  <a16:creationId xmlns:a16="http://schemas.microsoft.com/office/drawing/2014/main" id="{6825253A-AB13-4D39-BB35-982317296E51}"/>
                </a:ext>
              </a:extLst>
            </p:cNvPr>
            <p:cNvSpPr/>
            <p:nvPr/>
          </p:nvSpPr>
          <p:spPr>
            <a:xfrm>
              <a:off x="6450539" y="4414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11" name="Freeform: Shape 310">
              <a:extLst>
                <a:ext uri="{FF2B5EF4-FFF2-40B4-BE49-F238E27FC236}">
                  <a16:creationId xmlns:a16="http://schemas.microsoft.com/office/drawing/2014/main" id="{768AA94C-2A44-44E5-8629-C15F8C360623}"/>
                </a:ext>
              </a:extLst>
            </p:cNvPr>
            <p:cNvSpPr/>
            <p:nvPr/>
          </p:nvSpPr>
          <p:spPr>
            <a:xfrm>
              <a:off x="6526739" y="44529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12" name="Freeform: Shape 311">
              <a:extLst>
                <a:ext uri="{FF2B5EF4-FFF2-40B4-BE49-F238E27FC236}">
                  <a16:creationId xmlns:a16="http://schemas.microsoft.com/office/drawing/2014/main" id="{6143BD0D-691B-44D7-8743-C348DDFD3EF1}"/>
                </a:ext>
              </a:extLst>
            </p:cNvPr>
            <p:cNvSpPr/>
            <p:nvPr/>
          </p:nvSpPr>
          <p:spPr>
            <a:xfrm>
              <a:off x="6641039" y="44910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13" name="Freeform: Shape 312">
              <a:extLst>
                <a:ext uri="{FF2B5EF4-FFF2-40B4-BE49-F238E27FC236}">
                  <a16:creationId xmlns:a16="http://schemas.microsoft.com/office/drawing/2014/main" id="{F48B0A3E-76B2-4038-A95C-7BDE29160A48}"/>
                </a:ext>
              </a:extLst>
            </p:cNvPr>
            <p:cNvSpPr/>
            <p:nvPr/>
          </p:nvSpPr>
          <p:spPr>
            <a:xfrm>
              <a:off x="6717239" y="4529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14" name="Freeform: Shape 313">
              <a:extLst>
                <a:ext uri="{FF2B5EF4-FFF2-40B4-BE49-F238E27FC236}">
                  <a16:creationId xmlns:a16="http://schemas.microsoft.com/office/drawing/2014/main" id="{0404A113-ED8B-41E4-ACFA-C8A68E727DCA}"/>
                </a:ext>
              </a:extLst>
            </p:cNvPr>
            <p:cNvSpPr/>
            <p:nvPr/>
          </p:nvSpPr>
          <p:spPr>
            <a:xfrm>
              <a:off x="6812489" y="4529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15" name="Freeform: Shape 314">
              <a:extLst>
                <a:ext uri="{FF2B5EF4-FFF2-40B4-BE49-F238E27FC236}">
                  <a16:creationId xmlns:a16="http://schemas.microsoft.com/office/drawing/2014/main" id="{6D341793-22F5-46E9-9B14-01EA152818FC}"/>
                </a:ext>
              </a:extLst>
            </p:cNvPr>
            <p:cNvSpPr/>
            <p:nvPr/>
          </p:nvSpPr>
          <p:spPr>
            <a:xfrm>
              <a:off x="6869639" y="4529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16" name="Freeform: Shape 315">
              <a:extLst>
                <a:ext uri="{FF2B5EF4-FFF2-40B4-BE49-F238E27FC236}">
                  <a16:creationId xmlns:a16="http://schemas.microsoft.com/office/drawing/2014/main" id="{429FC959-A38E-4FF9-825A-18E8A2405078}"/>
                </a:ext>
              </a:extLst>
            </p:cNvPr>
            <p:cNvSpPr/>
            <p:nvPr/>
          </p:nvSpPr>
          <p:spPr>
            <a:xfrm>
              <a:off x="6907739" y="4529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17" name="Freeform: Shape 316">
              <a:extLst>
                <a:ext uri="{FF2B5EF4-FFF2-40B4-BE49-F238E27FC236}">
                  <a16:creationId xmlns:a16="http://schemas.microsoft.com/office/drawing/2014/main" id="{83EBDD83-FC0C-40A3-89CB-F2233B946C5B}"/>
                </a:ext>
              </a:extLst>
            </p:cNvPr>
            <p:cNvSpPr/>
            <p:nvPr/>
          </p:nvSpPr>
          <p:spPr>
            <a:xfrm>
              <a:off x="7002989" y="4529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18" name="Freeform: Shape 317">
              <a:extLst>
                <a:ext uri="{FF2B5EF4-FFF2-40B4-BE49-F238E27FC236}">
                  <a16:creationId xmlns:a16="http://schemas.microsoft.com/office/drawing/2014/main" id="{E5D65AF5-3A8D-429E-98D2-B8B75864F8C7}"/>
                </a:ext>
              </a:extLst>
            </p:cNvPr>
            <p:cNvSpPr/>
            <p:nvPr/>
          </p:nvSpPr>
          <p:spPr>
            <a:xfrm>
              <a:off x="7098239" y="45481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19" name="Freeform: Shape 318">
              <a:extLst>
                <a:ext uri="{FF2B5EF4-FFF2-40B4-BE49-F238E27FC236}">
                  <a16:creationId xmlns:a16="http://schemas.microsoft.com/office/drawing/2014/main" id="{9381EC6C-D681-4D58-B139-9A248F7177C8}"/>
                </a:ext>
              </a:extLst>
            </p:cNvPr>
            <p:cNvSpPr/>
            <p:nvPr/>
          </p:nvSpPr>
          <p:spPr>
            <a:xfrm>
              <a:off x="7212539" y="46243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20" name="Freeform: Shape 319">
              <a:extLst>
                <a:ext uri="{FF2B5EF4-FFF2-40B4-BE49-F238E27FC236}">
                  <a16:creationId xmlns:a16="http://schemas.microsoft.com/office/drawing/2014/main" id="{EC262F2C-A08D-48EA-91AC-4E07E77A5A95}"/>
                </a:ext>
              </a:extLst>
            </p:cNvPr>
            <p:cNvSpPr/>
            <p:nvPr/>
          </p:nvSpPr>
          <p:spPr>
            <a:xfrm>
              <a:off x="7269689" y="46243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21" name="Freeform: Shape 320">
              <a:extLst>
                <a:ext uri="{FF2B5EF4-FFF2-40B4-BE49-F238E27FC236}">
                  <a16:creationId xmlns:a16="http://schemas.microsoft.com/office/drawing/2014/main" id="{01BED027-8428-40FA-9BD3-F990AD922F1D}"/>
                </a:ext>
              </a:extLst>
            </p:cNvPr>
            <p:cNvSpPr/>
            <p:nvPr/>
          </p:nvSpPr>
          <p:spPr>
            <a:xfrm>
              <a:off x="7441139" y="46243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22" name="Freeform: Shape 321">
              <a:extLst>
                <a:ext uri="{FF2B5EF4-FFF2-40B4-BE49-F238E27FC236}">
                  <a16:creationId xmlns:a16="http://schemas.microsoft.com/office/drawing/2014/main" id="{691B1715-E9A4-46EC-8BFF-3D58B725081F}"/>
                </a:ext>
              </a:extLst>
            </p:cNvPr>
            <p:cNvSpPr/>
            <p:nvPr/>
          </p:nvSpPr>
          <p:spPr>
            <a:xfrm>
              <a:off x="7498289" y="46243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23" name="Freeform: Shape 322">
              <a:extLst>
                <a:ext uri="{FF2B5EF4-FFF2-40B4-BE49-F238E27FC236}">
                  <a16:creationId xmlns:a16="http://schemas.microsoft.com/office/drawing/2014/main" id="{191F679F-AEFF-4ECB-BD40-CD78A441637E}"/>
                </a:ext>
              </a:extLst>
            </p:cNvPr>
            <p:cNvSpPr/>
            <p:nvPr/>
          </p:nvSpPr>
          <p:spPr>
            <a:xfrm>
              <a:off x="7574489" y="4662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24" name="Freeform: Shape 323">
              <a:extLst>
                <a:ext uri="{FF2B5EF4-FFF2-40B4-BE49-F238E27FC236}">
                  <a16:creationId xmlns:a16="http://schemas.microsoft.com/office/drawing/2014/main" id="{F0C1150D-5850-42D2-9C66-19EB40F55026}"/>
                </a:ext>
              </a:extLst>
            </p:cNvPr>
            <p:cNvSpPr/>
            <p:nvPr/>
          </p:nvSpPr>
          <p:spPr>
            <a:xfrm>
              <a:off x="7631639" y="4662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25" name="Freeform: Shape 324">
              <a:extLst>
                <a:ext uri="{FF2B5EF4-FFF2-40B4-BE49-F238E27FC236}">
                  <a16:creationId xmlns:a16="http://schemas.microsoft.com/office/drawing/2014/main" id="{37475BE1-112F-45A4-9171-E50AB9FD4928}"/>
                </a:ext>
              </a:extLst>
            </p:cNvPr>
            <p:cNvSpPr/>
            <p:nvPr/>
          </p:nvSpPr>
          <p:spPr>
            <a:xfrm>
              <a:off x="7726889" y="4662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26" name="Freeform: Shape 325">
              <a:extLst>
                <a:ext uri="{FF2B5EF4-FFF2-40B4-BE49-F238E27FC236}">
                  <a16:creationId xmlns:a16="http://schemas.microsoft.com/office/drawing/2014/main" id="{C8E1CB13-875D-4F00-BE70-FD1F647C4D31}"/>
                </a:ext>
              </a:extLst>
            </p:cNvPr>
            <p:cNvSpPr/>
            <p:nvPr/>
          </p:nvSpPr>
          <p:spPr>
            <a:xfrm>
              <a:off x="7822149" y="4662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27" name="Freeform: Shape 326">
              <a:extLst>
                <a:ext uri="{FF2B5EF4-FFF2-40B4-BE49-F238E27FC236}">
                  <a16:creationId xmlns:a16="http://schemas.microsoft.com/office/drawing/2014/main" id="{35B20982-5D65-4230-B021-2E281DBAB941}"/>
                </a:ext>
              </a:extLst>
            </p:cNvPr>
            <p:cNvSpPr/>
            <p:nvPr/>
          </p:nvSpPr>
          <p:spPr>
            <a:xfrm>
              <a:off x="7860249" y="4700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28" name="Freeform: Shape 327">
              <a:extLst>
                <a:ext uri="{FF2B5EF4-FFF2-40B4-BE49-F238E27FC236}">
                  <a16:creationId xmlns:a16="http://schemas.microsoft.com/office/drawing/2014/main" id="{70F8376D-F014-4BAC-B867-F18DA7BCD474}"/>
                </a:ext>
              </a:extLst>
            </p:cNvPr>
            <p:cNvSpPr/>
            <p:nvPr/>
          </p:nvSpPr>
          <p:spPr>
            <a:xfrm>
              <a:off x="7936449" y="4700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29" name="Freeform: Shape 328">
              <a:extLst>
                <a:ext uri="{FF2B5EF4-FFF2-40B4-BE49-F238E27FC236}">
                  <a16:creationId xmlns:a16="http://schemas.microsoft.com/office/drawing/2014/main" id="{337E1DEF-20B5-4339-96BF-B1727CE56CDF}"/>
                </a:ext>
              </a:extLst>
            </p:cNvPr>
            <p:cNvSpPr/>
            <p:nvPr/>
          </p:nvSpPr>
          <p:spPr>
            <a:xfrm>
              <a:off x="7993599" y="4700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30" name="Freeform: Shape 329">
              <a:extLst>
                <a:ext uri="{FF2B5EF4-FFF2-40B4-BE49-F238E27FC236}">
                  <a16:creationId xmlns:a16="http://schemas.microsoft.com/office/drawing/2014/main" id="{612E60ED-A779-49B8-82D5-DFB25B54B999}"/>
                </a:ext>
              </a:extLst>
            </p:cNvPr>
            <p:cNvSpPr/>
            <p:nvPr/>
          </p:nvSpPr>
          <p:spPr>
            <a:xfrm>
              <a:off x="8069799" y="4700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31" name="Freeform: Shape 330">
              <a:extLst>
                <a:ext uri="{FF2B5EF4-FFF2-40B4-BE49-F238E27FC236}">
                  <a16:creationId xmlns:a16="http://schemas.microsoft.com/office/drawing/2014/main" id="{331854D5-B5A4-45BD-BB66-7313EFF1522D}"/>
                </a:ext>
              </a:extLst>
            </p:cNvPr>
            <p:cNvSpPr/>
            <p:nvPr/>
          </p:nvSpPr>
          <p:spPr>
            <a:xfrm>
              <a:off x="8260299" y="4700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32" name="Freeform: Shape 331">
              <a:extLst>
                <a:ext uri="{FF2B5EF4-FFF2-40B4-BE49-F238E27FC236}">
                  <a16:creationId xmlns:a16="http://schemas.microsoft.com/office/drawing/2014/main" id="{7A289612-8DD3-4AB0-BEB6-3F8C3DD3E77C}"/>
                </a:ext>
              </a:extLst>
            </p:cNvPr>
            <p:cNvSpPr/>
            <p:nvPr/>
          </p:nvSpPr>
          <p:spPr>
            <a:xfrm>
              <a:off x="8317449" y="48148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33" name="Freeform: Shape 332">
              <a:extLst>
                <a:ext uri="{FF2B5EF4-FFF2-40B4-BE49-F238E27FC236}">
                  <a16:creationId xmlns:a16="http://schemas.microsoft.com/office/drawing/2014/main" id="{BD0FC2DF-2549-42EB-9913-C2B680E567B6}"/>
                </a:ext>
              </a:extLst>
            </p:cNvPr>
            <p:cNvSpPr/>
            <p:nvPr/>
          </p:nvSpPr>
          <p:spPr>
            <a:xfrm>
              <a:off x="8355549" y="48148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34" name="Freeform: Shape 333">
              <a:extLst>
                <a:ext uri="{FF2B5EF4-FFF2-40B4-BE49-F238E27FC236}">
                  <a16:creationId xmlns:a16="http://schemas.microsoft.com/office/drawing/2014/main" id="{25661F49-D835-4FB9-A7B8-4B986C02ECBD}"/>
                </a:ext>
              </a:extLst>
            </p:cNvPr>
            <p:cNvSpPr/>
            <p:nvPr/>
          </p:nvSpPr>
          <p:spPr>
            <a:xfrm>
              <a:off x="8488899" y="48148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35" name="Freeform: Shape 334">
              <a:extLst>
                <a:ext uri="{FF2B5EF4-FFF2-40B4-BE49-F238E27FC236}">
                  <a16:creationId xmlns:a16="http://schemas.microsoft.com/office/drawing/2014/main" id="{C80464BF-39FE-4AA0-A7D3-2DAB0D39510C}"/>
                </a:ext>
              </a:extLst>
            </p:cNvPr>
            <p:cNvSpPr/>
            <p:nvPr/>
          </p:nvSpPr>
          <p:spPr>
            <a:xfrm>
              <a:off x="8565099" y="48148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36" name="Freeform: Shape 335">
              <a:extLst>
                <a:ext uri="{FF2B5EF4-FFF2-40B4-BE49-F238E27FC236}">
                  <a16:creationId xmlns:a16="http://schemas.microsoft.com/office/drawing/2014/main" id="{C26DF711-3C7A-45EB-B6EE-30F0EC77097C}"/>
                </a:ext>
              </a:extLst>
            </p:cNvPr>
            <p:cNvSpPr/>
            <p:nvPr/>
          </p:nvSpPr>
          <p:spPr>
            <a:xfrm>
              <a:off x="8850849" y="48339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337" name="Freeform: Shape 336">
              <a:extLst>
                <a:ext uri="{FF2B5EF4-FFF2-40B4-BE49-F238E27FC236}">
                  <a16:creationId xmlns:a16="http://schemas.microsoft.com/office/drawing/2014/main" id="{6A0EC7DF-8C50-480B-ADF3-832E70AED98E}"/>
                </a:ext>
              </a:extLst>
            </p:cNvPr>
            <p:cNvSpPr/>
            <p:nvPr/>
          </p:nvSpPr>
          <p:spPr>
            <a:xfrm>
              <a:off x="8965149" y="48339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grpSp>
      <p:graphicFrame>
        <p:nvGraphicFramePr>
          <p:cNvPr id="185"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3179269470"/>
              </p:ext>
            </p:extLst>
          </p:nvPr>
        </p:nvGraphicFramePr>
        <p:xfrm>
          <a:off x="3475736" y="2034947"/>
          <a:ext cx="5487035" cy="844204"/>
        </p:xfrm>
        <a:graphic>
          <a:graphicData uri="http://schemas.openxmlformats.org/drawingml/2006/table">
            <a:tbl>
              <a:tblPr firstRow="1" bandRow="1">
                <a:tableStyleId>{69012ECD-51FC-41F1-AA8D-1B2483CD663E}</a:tableStyleId>
              </a:tblPr>
              <a:tblGrid>
                <a:gridCol w="2217019">
                  <a:extLst>
                    <a:ext uri="{9D8B030D-6E8A-4147-A177-3AD203B41FA5}">
                      <a16:colId xmlns:a16="http://schemas.microsoft.com/office/drawing/2014/main" val="4092595445"/>
                    </a:ext>
                  </a:extLst>
                </a:gridCol>
                <a:gridCol w="1600817">
                  <a:extLst>
                    <a:ext uri="{9D8B030D-6E8A-4147-A177-3AD203B41FA5}">
                      <a16:colId xmlns:a16="http://schemas.microsoft.com/office/drawing/2014/main" val="20002"/>
                    </a:ext>
                  </a:extLst>
                </a:gridCol>
                <a:gridCol w="1669199">
                  <a:extLst>
                    <a:ext uri="{9D8B030D-6E8A-4147-A177-3AD203B41FA5}">
                      <a16:colId xmlns:a16="http://schemas.microsoft.com/office/drawing/2014/main" val="4037105716"/>
                    </a:ext>
                  </a:extLst>
                </a:gridCol>
              </a:tblGrid>
              <a:tr h="2216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B60D27"/>
                          </a:solidFill>
                          <a:effectLst/>
                          <a:latin typeface="Arial" charset="0"/>
                          <a:cs typeface="Arial" charset="0"/>
                        </a:rPr>
                        <a:t>NIVO + chimio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B2C0D8"/>
                          </a:solidFill>
                          <a:effectLst/>
                          <a:latin typeface="Arial" charset="0"/>
                          <a:cs typeface="Arial" charset="0"/>
                        </a:rPr>
                        <a:t>Placebo + chimio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94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rgbClr val="4D4D4D"/>
                          </a:solidFill>
                          <a:effectLst/>
                        </a:rPr>
                        <a:t>SG finale mois (IC95%)</a:t>
                      </a:r>
                      <a:endParaRPr kumimoji="0" lang="fr-FR" sz="1200" b="1" i="0" u="none" strike="noStrike" cap="none" normalizeH="0" baseline="0" noProof="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60D27"/>
                          </a:solidFill>
                          <a:effectLst/>
                          <a:latin typeface="Arial" charset="0"/>
                          <a:cs typeface="Arial" charset="0"/>
                        </a:rPr>
                        <a:t>17,45 (15,67 - 20,83)</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2C0D8"/>
                          </a:solidFill>
                          <a:effectLst/>
                          <a:latin typeface="Arial" charset="0"/>
                          <a:cs typeface="Arial" charset="0"/>
                        </a:rPr>
                        <a:t>17,15 (15,18 - 19,65)</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HR (IC95%); p</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0,90 (0,75 - 1,08); 0,257</a:t>
                      </a:r>
                      <a:endParaRPr kumimoji="0" lang="fr-FR" sz="1200" b="0" i="0" u="none" strike="noStrike" cap="none" normalizeH="0" baseline="0" noProof="0" dirty="0">
                        <a:ln>
                          <a:noFill/>
                        </a:ln>
                        <a:solidFill>
                          <a:schemeClr val="tx1"/>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187" name="TextBox 186"/>
          <p:cNvSpPr txBox="1"/>
          <p:nvPr/>
        </p:nvSpPr>
        <p:spPr>
          <a:xfrm>
            <a:off x="3778354" y="1528372"/>
            <a:ext cx="1587293" cy="338554"/>
          </a:xfrm>
          <a:prstGeom prst="rect">
            <a:avLst/>
          </a:prstGeom>
          <a:noFill/>
        </p:spPr>
        <p:txBody>
          <a:bodyPr wrap="none" rtlCol="0">
            <a:spAutoFit/>
          </a:bodyPr>
          <a:lstStyle/>
          <a:p>
            <a:pPr algn="ctr"/>
            <a:r>
              <a:rPr lang="fr-FR" sz="1600" b="1" dirty="0"/>
              <a:t>Survie globale</a:t>
            </a:r>
          </a:p>
        </p:txBody>
      </p:sp>
    </p:spTree>
    <p:extLst>
      <p:ext uri="{BB962C8B-B14F-4D97-AF65-F5344CB8AC3E}">
        <p14:creationId xmlns:p14="http://schemas.microsoft.com/office/powerpoint/2010/main" val="379365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LBA7: </a:t>
            </a:r>
            <a:r>
              <a:rPr lang="fr-FR" dirty="0"/>
              <a:t>Nivolumab plus chimiothérapie versus chimiothérapie seule chez les patients non prétraités avec cancer de l’estomac ou jonction œsogastrique avancé ou en rechute: étude ATTRACTION-4 (ONO-4538-37) – </a:t>
            </a:r>
            <a:r>
              <a:rPr lang="fr-FR" dirty="0" err="1"/>
              <a:t>Boku</a:t>
            </a:r>
            <a:r>
              <a:rPr lang="fr-FR" dirty="0"/>
              <a:t> N,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endParaRPr lang="en-GB" b="1" dirty="0"/>
          </a:p>
        </p:txBody>
      </p:sp>
      <p:sp>
        <p:nvSpPr>
          <p:cNvPr id="5" name="Text Placeholder 4"/>
          <p:cNvSpPr>
            <a:spLocks noGrp="1"/>
          </p:cNvSpPr>
          <p:nvPr>
            <p:ph type="body" sz="quarter" idx="11"/>
          </p:nvPr>
        </p:nvSpPr>
        <p:spPr/>
        <p:txBody>
          <a:bodyPr/>
          <a:lstStyle/>
          <a:p>
            <a:r>
              <a:rPr lang="en-GB" dirty="0" err="1"/>
              <a:t>Boku</a:t>
            </a:r>
            <a:r>
              <a:rPr lang="en-GB" dirty="0"/>
              <a:t> N, et al, Ann Oncol 2020;31(</a:t>
            </a:r>
            <a:r>
              <a:rPr lang="en-GB" dirty="0" err="1"/>
              <a:t>suppl</a:t>
            </a:r>
            <a:r>
              <a:rPr lang="en-GB" dirty="0"/>
              <a:t>):</a:t>
            </a:r>
            <a:r>
              <a:rPr lang="en-GB" dirty="0" err="1"/>
              <a:t>abstr</a:t>
            </a:r>
            <a:r>
              <a:rPr lang="en-GB" dirty="0"/>
              <a:t> LBA7</a:t>
            </a:r>
          </a:p>
        </p:txBody>
      </p:sp>
      <p:graphicFrame>
        <p:nvGraphicFramePr>
          <p:cNvPr id="6" name="Group 88"/>
          <p:cNvGraphicFramePr>
            <a:graphicFrameLocks noGrp="1"/>
          </p:cNvGraphicFramePr>
          <p:nvPr>
            <p:extLst>
              <p:ext uri="{D42A27DB-BD31-4B8C-83A1-F6EECF244321}">
                <p14:modId xmlns:p14="http://schemas.microsoft.com/office/powerpoint/2010/main" val="2461604429"/>
              </p:ext>
            </p:extLst>
          </p:nvPr>
        </p:nvGraphicFramePr>
        <p:xfrm>
          <a:off x="251142" y="1711522"/>
          <a:ext cx="8641716" cy="3870960"/>
        </p:xfrm>
        <a:graphic>
          <a:graphicData uri="http://schemas.openxmlformats.org/drawingml/2006/table">
            <a:tbl>
              <a:tblPr firstRow="1" bandRow="1">
                <a:tableStyleId>{5202B0CA-FC54-4496-8BCA-5EF66A818D29}</a:tableStyleId>
              </a:tblPr>
              <a:tblGrid>
                <a:gridCol w="3543300">
                  <a:extLst>
                    <a:ext uri="{9D8B030D-6E8A-4147-A177-3AD203B41FA5}">
                      <a16:colId xmlns:a16="http://schemas.microsoft.com/office/drawing/2014/main" val="20000"/>
                    </a:ext>
                  </a:extLst>
                </a:gridCol>
                <a:gridCol w="2549208">
                  <a:extLst>
                    <a:ext uri="{9D8B030D-6E8A-4147-A177-3AD203B41FA5}">
                      <a16:colId xmlns:a16="http://schemas.microsoft.com/office/drawing/2014/main" val="20001"/>
                    </a:ext>
                  </a:extLst>
                </a:gridCol>
                <a:gridCol w="2549208">
                  <a:extLst>
                    <a:ext uri="{9D8B030D-6E8A-4147-A177-3AD203B41FA5}">
                      <a16:colId xmlns:a16="http://schemas.microsoft.com/office/drawing/2014/main"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NIVO + chimio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(n=362)</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Chimio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(n=362)</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TRO, n (%) [IC95%]</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208 (57,5) [52,2 - 62,6]</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173 (47,8) [42,5 - 53,1]</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normalizeH="0" baseline="0" noProof="0">
                        <a:ln>
                          <a:noFill/>
                        </a:ln>
                        <a:solidFill>
                          <a:schemeClr val="tx1"/>
                        </a:solidFill>
                        <a:effectLst/>
                        <a:latin typeface="+mn-lt"/>
                        <a:ea typeface="+mn-ea"/>
                        <a:cs typeface="Arial"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chemeClr val="tx1"/>
                          </a:solidFill>
                          <a:effectLst/>
                        </a:rPr>
                        <a:t>p=0,0088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97200759"/>
                  </a:ext>
                </a:extLst>
              </a:tr>
              <a:tr h="143472">
                <a:tc>
                  <a:txBody>
                    <a:bodyPr/>
                    <a:lstStyle/>
                    <a:p>
                      <a:pPr marL="0" indent="0"/>
                      <a:r>
                        <a:rPr kumimoji="0" lang="fr-FR" sz="1400" u="none" strike="noStrike" kern="1200" cap="none" normalizeH="0" baseline="0" noProof="0" dirty="0">
                          <a:ln>
                            <a:noFill/>
                          </a:ln>
                          <a:solidFill>
                            <a:schemeClr val="tx1"/>
                          </a:solidFill>
                          <a:effectLst/>
                        </a:rPr>
                        <a:t>Meilleure réponse, n (%)</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algn="ctr"/>
                      <a:endParaRPr kumimoji="0" lang="fr-FR" sz="1400" b="0" i="0" u="none" strike="noStrike" kern="1200" cap="none" normalizeH="0" baseline="0" noProof="0">
                        <a:ln>
                          <a:noFill/>
                        </a:ln>
                        <a:solidFill>
                          <a:schemeClr val="tx1"/>
                        </a:solidFill>
                        <a:effectLst/>
                        <a:latin typeface="+mn-lt"/>
                        <a:ea typeface="+mn-ea"/>
                        <a:cs typeface="Arial" charset="0"/>
                      </a:endParaRPr>
                    </a:p>
                  </a:txBody>
                  <a:tcPr anchor="ctr"/>
                </a:tc>
                <a:tc>
                  <a:txBody>
                    <a:bodyPr/>
                    <a:lstStyle/>
                    <a:p>
                      <a:pPr algn="ctr"/>
                      <a:endParaRPr kumimoji="0" lang="fr-FR" sz="1400" b="0" i="0" u="none" strike="noStrike" kern="1200" cap="none" normalizeH="0" baseline="0" noProof="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83901875"/>
                  </a:ext>
                </a:extLst>
              </a:tr>
              <a:tr h="143472">
                <a:tc>
                  <a:txBody>
                    <a:bodyPr/>
                    <a:lstStyle/>
                    <a:p>
                      <a:pPr marL="90000"/>
                      <a:r>
                        <a:rPr kumimoji="0" lang="fr-FR" sz="1400" u="none" strike="noStrike" kern="1200" cap="none" normalizeH="0" baseline="0" noProof="0" dirty="0">
                          <a:ln>
                            <a:noFill/>
                          </a:ln>
                          <a:solidFill>
                            <a:schemeClr val="tx1"/>
                          </a:solidFill>
                          <a:effectLst/>
                        </a:rPr>
                        <a:t>RC</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algn="ctr"/>
                      <a:r>
                        <a:rPr kumimoji="0" lang="fr-FR" sz="1400" u="none" strike="noStrike" kern="1200" cap="none" normalizeH="0" baseline="0" noProof="0">
                          <a:ln>
                            <a:noFill/>
                          </a:ln>
                          <a:solidFill>
                            <a:schemeClr val="tx1"/>
                          </a:solidFill>
                          <a:effectLst/>
                        </a:rPr>
                        <a:t>70 (19,3)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anchor="ctr"/>
                </a:tc>
                <a:tc>
                  <a:txBody>
                    <a:bodyPr/>
                    <a:lstStyle/>
                    <a:p>
                      <a:pPr algn="ctr"/>
                      <a:r>
                        <a:rPr kumimoji="0" lang="fr-FR" sz="1400" u="none" strike="noStrike" kern="1200" cap="none" normalizeH="0" baseline="0" noProof="0">
                          <a:ln>
                            <a:noFill/>
                          </a:ln>
                          <a:solidFill>
                            <a:schemeClr val="tx1"/>
                          </a:solidFill>
                          <a:effectLst/>
                        </a:rPr>
                        <a:t>48 (13,3)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2166301456"/>
                  </a:ext>
                </a:extLst>
              </a:tr>
              <a:tr h="143472">
                <a:tc>
                  <a:txBody>
                    <a:bodyPr/>
                    <a:lstStyle/>
                    <a:p>
                      <a:pPr marL="90000"/>
                      <a:r>
                        <a:rPr kumimoji="0" lang="fr-FR" sz="1400" u="none" strike="noStrike" kern="1200" cap="none" normalizeH="0" baseline="0" noProof="0" dirty="0">
                          <a:ln>
                            <a:noFill/>
                          </a:ln>
                          <a:solidFill>
                            <a:schemeClr val="tx1"/>
                          </a:solidFill>
                          <a:effectLst/>
                        </a:rPr>
                        <a:t>RP</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algn="ctr"/>
                      <a:r>
                        <a:rPr kumimoji="0" lang="fr-FR" sz="1400" u="none" strike="noStrike" kern="1200" cap="none" normalizeH="0" baseline="0" noProof="0">
                          <a:ln>
                            <a:noFill/>
                          </a:ln>
                          <a:solidFill>
                            <a:schemeClr val="tx1"/>
                          </a:solidFill>
                          <a:effectLst/>
                        </a:rPr>
                        <a:t>138 (38,1)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anchor="ctr"/>
                </a:tc>
                <a:tc>
                  <a:txBody>
                    <a:bodyPr/>
                    <a:lstStyle/>
                    <a:p>
                      <a:pPr algn="ctr"/>
                      <a:r>
                        <a:rPr kumimoji="0" lang="fr-FR" sz="1400" u="none" strike="noStrike" kern="1200" cap="none" normalizeH="0" baseline="0" noProof="0">
                          <a:ln>
                            <a:noFill/>
                          </a:ln>
                          <a:solidFill>
                            <a:schemeClr val="tx1"/>
                          </a:solidFill>
                          <a:effectLst/>
                        </a:rPr>
                        <a:t>125 (34,5)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541649123"/>
                  </a:ext>
                </a:extLst>
              </a:tr>
              <a:tr h="143472">
                <a:tc>
                  <a:txBody>
                    <a:bodyPr/>
                    <a:lstStyle/>
                    <a:p>
                      <a:pPr marL="90000"/>
                      <a:r>
                        <a:rPr kumimoji="0" lang="fr-FR" sz="1400" u="none" strike="noStrike" kern="1200" cap="none" normalizeH="0" baseline="0" noProof="0" dirty="0">
                          <a:ln>
                            <a:noFill/>
                          </a:ln>
                          <a:solidFill>
                            <a:schemeClr val="tx1"/>
                          </a:solidFill>
                          <a:effectLst/>
                        </a:rPr>
                        <a:t>MS</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algn="ctr"/>
                      <a:r>
                        <a:rPr kumimoji="0" lang="fr-FR" sz="1400" u="none" strike="noStrike" kern="1200" cap="none" normalizeH="0" baseline="0" noProof="0">
                          <a:ln>
                            <a:noFill/>
                          </a:ln>
                          <a:solidFill>
                            <a:schemeClr val="tx1"/>
                          </a:solidFill>
                          <a:effectLst/>
                        </a:rPr>
                        <a:t>52 (14,4)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anchor="ctr"/>
                </a:tc>
                <a:tc>
                  <a:txBody>
                    <a:bodyPr/>
                    <a:lstStyle/>
                    <a:p>
                      <a:pPr algn="ctr"/>
                      <a:r>
                        <a:rPr kumimoji="0" lang="fr-FR" sz="1400" u="none" strike="noStrike" kern="1200" cap="none" normalizeH="0" baseline="0" noProof="0">
                          <a:ln>
                            <a:noFill/>
                          </a:ln>
                          <a:solidFill>
                            <a:schemeClr val="tx1"/>
                          </a:solidFill>
                          <a:effectLst/>
                        </a:rPr>
                        <a:t>75 (20,7)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7943349"/>
                  </a:ext>
                </a:extLst>
              </a:tr>
              <a:tr h="143472">
                <a:tc>
                  <a:txBody>
                    <a:bodyPr/>
                    <a:lstStyle/>
                    <a:p>
                      <a:pPr marL="90000"/>
                      <a:r>
                        <a:rPr kumimoji="0" lang="fr-FR" sz="1400" u="none" strike="noStrike" kern="1200" cap="none" normalizeH="0" baseline="0" noProof="0" dirty="0">
                          <a:ln>
                            <a:noFill/>
                          </a:ln>
                          <a:solidFill>
                            <a:schemeClr val="tx1"/>
                          </a:solidFill>
                          <a:effectLst/>
                        </a:rPr>
                        <a:t>Progression</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algn="ctr"/>
                      <a:r>
                        <a:rPr kumimoji="0" lang="fr-FR" sz="1400" u="none" strike="noStrike" kern="1200" cap="none" normalizeH="0" baseline="0" noProof="0">
                          <a:ln>
                            <a:noFill/>
                          </a:ln>
                          <a:solidFill>
                            <a:schemeClr val="tx1"/>
                          </a:solidFill>
                          <a:effectLst/>
                        </a:rPr>
                        <a:t>25 (6,9)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anchor="ctr"/>
                </a:tc>
                <a:tc>
                  <a:txBody>
                    <a:bodyPr/>
                    <a:lstStyle/>
                    <a:p>
                      <a:pPr algn="ctr"/>
                      <a:r>
                        <a:rPr kumimoji="0" lang="fr-FR" sz="1400" u="none" strike="noStrike" kern="1200" cap="none" normalizeH="0" baseline="0" noProof="0">
                          <a:ln>
                            <a:noFill/>
                          </a:ln>
                          <a:solidFill>
                            <a:schemeClr val="tx1"/>
                          </a:solidFill>
                          <a:effectLst/>
                        </a:rPr>
                        <a:t>46 (12,7)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691182972"/>
                  </a:ext>
                </a:extLst>
              </a:tr>
              <a:tr h="143472">
                <a:tc>
                  <a:txBody>
                    <a:bodyPr/>
                    <a:lstStyle/>
                    <a:p>
                      <a:pPr marL="90000"/>
                      <a:r>
                        <a:rPr kumimoji="0" lang="fr-FR" sz="1400" u="none" strike="noStrike" kern="1200" cap="none" normalizeH="0" baseline="0" noProof="0">
                          <a:ln>
                            <a:noFill/>
                          </a:ln>
                          <a:solidFill>
                            <a:schemeClr val="tx1"/>
                          </a:solidFill>
                          <a:effectLst/>
                        </a:rPr>
                        <a:t>NE</a:t>
                      </a:r>
                      <a:endParaRPr kumimoji="0" lang="fr-FR" sz="1400" b="0" i="0" u="none" strike="noStrike" kern="1200" cap="none" normalizeH="0" baseline="0" noProof="0">
                        <a:ln>
                          <a:noFill/>
                        </a:ln>
                        <a:solidFill>
                          <a:schemeClr val="tx1"/>
                        </a:solidFill>
                        <a:effectLst/>
                        <a:latin typeface="+mn-lt"/>
                        <a:ea typeface="+mn-ea"/>
                        <a:cs typeface="Arial" charset="0"/>
                      </a:endParaRPr>
                    </a:p>
                  </a:txBody>
                  <a:tcPr anchor="ctr"/>
                </a:tc>
                <a:tc>
                  <a:txBody>
                    <a:bodyPr/>
                    <a:lstStyle/>
                    <a:p>
                      <a:pPr algn="ctr"/>
                      <a:r>
                        <a:rPr kumimoji="0" lang="fr-FR" sz="1400" u="none" strike="noStrike" kern="1200" cap="none" normalizeH="0" baseline="0" noProof="0">
                          <a:ln>
                            <a:noFill/>
                          </a:ln>
                          <a:solidFill>
                            <a:schemeClr val="tx1"/>
                          </a:solidFill>
                          <a:effectLst/>
                        </a:rPr>
                        <a:t>77 (21,3)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anchor="ctr"/>
                </a:tc>
                <a:tc>
                  <a:txBody>
                    <a:bodyPr/>
                    <a:lstStyle/>
                    <a:p>
                      <a:pPr algn="ctr"/>
                      <a:r>
                        <a:rPr kumimoji="0" lang="fr-FR" sz="1400" u="none" strike="noStrike" kern="1200" cap="none" normalizeH="0" baseline="0" noProof="0">
                          <a:ln>
                            <a:noFill/>
                          </a:ln>
                          <a:solidFill>
                            <a:schemeClr val="tx1"/>
                          </a:solidFill>
                          <a:effectLst/>
                        </a:rPr>
                        <a:t>68 (18,8)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TCM, n (%) [IC95%]</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260 (71,8) [66,9 - 76,4]</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248 (68,5) [63,4 - 73,3]</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Délai de réponse médian, mois (range)</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1,4 (1,0 – 8,3)</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1,4 (1,0 – 15,3)</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115905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Durée de réponse médiane, mois (IC95%)</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12,9 (9,9 - 16,6)</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8,7 (7,2 - 11,4)</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817628919"/>
                  </a:ext>
                </a:extLst>
              </a:tr>
            </a:tbl>
          </a:graphicData>
        </a:graphic>
      </p:graphicFrame>
    </p:spTree>
    <p:extLst>
      <p:ext uri="{BB962C8B-B14F-4D97-AF65-F5344CB8AC3E}">
        <p14:creationId xmlns:p14="http://schemas.microsoft.com/office/powerpoint/2010/main" val="160370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LBA7: Nivolumab plus chimiothérapie versus chimiothérapie seule chez les patients non prétraités avec cancer de l’estomac ou jonction œsogastrique avancé ou en rechute: étude ATTRACTION-4 (ONO-4538-37) – </a:t>
            </a:r>
            <a:r>
              <a:rPr lang="fr-FR" dirty="0" err="1"/>
              <a:t>Boku</a:t>
            </a:r>
            <a:r>
              <a:rPr lang="fr-FR" dirty="0"/>
              <a:t> N, et al</a:t>
            </a:r>
          </a:p>
        </p:txBody>
      </p:sp>
      <p:sp>
        <p:nvSpPr>
          <p:cNvPr id="3" name="Content Placeholder 2"/>
          <p:cNvSpPr>
            <a:spLocks noGrp="1"/>
          </p:cNvSpPr>
          <p:nvPr>
            <p:ph idx="1"/>
          </p:nvPr>
        </p:nvSpPr>
        <p:spPr/>
        <p:txBody>
          <a:bodyPr/>
          <a:lstStyle/>
          <a:p>
            <a:pPr marL="0" indent="0">
              <a:buNone/>
            </a:pPr>
            <a:r>
              <a:rPr lang="fr-FR" b="1" dirty="0"/>
              <a:t>Résultats</a:t>
            </a:r>
          </a:p>
          <a:p>
            <a:pPr marL="0" indent="0">
              <a:spcBef>
                <a:spcPts val="28200"/>
              </a:spcBef>
              <a:buNone/>
            </a:pPr>
            <a:r>
              <a:rPr lang="fr-FR" b="1" dirty="0"/>
              <a:t>Conclusions</a:t>
            </a:r>
          </a:p>
          <a:p>
            <a:r>
              <a:rPr lang="fr-FR" b="1" dirty="0"/>
              <a:t>Chez ces patients avec cancer de l’estomac ou JOG, nivolumab + chimiothérapie a apporté une amélioration significative de la SSP mais pas de la SG et a montré un profil de tolérance acceptable</a:t>
            </a:r>
          </a:p>
        </p:txBody>
      </p:sp>
      <p:sp>
        <p:nvSpPr>
          <p:cNvPr id="5" name="Text Placeholder 4"/>
          <p:cNvSpPr>
            <a:spLocks noGrp="1"/>
          </p:cNvSpPr>
          <p:nvPr>
            <p:ph type="body" sz="quarter" idx="11"/>
          </p:nvPr>
        </p:nvSpPr>
        <p:spPr/>
        <p:txBody>
          <a:bodyPr/>
          <a:lstStyle/>
          <a:p>
            <a:r>
              <a:rPr lang="fr-FR" dirty="0" err="1"/>
              <a:t>Boku</a:t>
            </a:r>
            <a:r>
              <a:rPr lang="fr-FR" dirty="0"/>
              <a:t> N, et al, Ann </a:t>
            </a:r>
            <a:r>
              <a:rPr lang="fr-FR" dirty="0" err="1"/>
              <a:t>Oncol</a:t>
            </a:r>
            <a:r>
              <a:rPr lang="fr-FR" dirty="0"/>
              <a:t> 2020;31(</a:t>
            </a:r>
            <a:r>
              <a:rPr lang="fr-FR" dirty="0" err="1"/>
              <a:t>suppl</a:t>
            </a:r>
            <a:r>
              <a:rPr lang="fr-FR" dirty="0"/>
              <a:t>):</a:t>
            </a:r>
            <a:r>
              <a:rPr lang="fr-FR" dirty="0" err="1"/>
              <a:t>abstr</a:t>
            </a:r>
            <a:r>
              <a:rPr lang="fr-FR" dirty="0"/>
              <a:t> LBA7</a:t>
            </a:r>
          </a:p>
        </p:txBody>
      </p:sp>
      <p:graphicFrame>
        <p:nvGraphicFramePr>
          <p:cNvPr id="6" name="Group 88"/>
          <p:cNvGraphicFramePr>
            <a:graphicFrameLocks noGrp="1"/>
          </p:cNvGraphicFramePr>
          <p:nvPr>
            <p:extLst>
              <p:ext uri="{D42A27DB-BD31-4B8C-83A1-F6EECF244321}">
                <p14:modId xmlns:p14="http://schemas.microsoft.com/office/powerpoint/2010/main" val="1145984400"/>
              </p:ext>
            </p:extLst>
          </p:nvPr>
        </p:nvGraphicFramePr>
        <p:xfrm>
          <a:off x="326366" y="1580894"/>
          <a:ext cx="8491268" cy="3461760"/>
        </p:xfrm>
        <a:graphic>
          <a:graphicData uri="http://schemas.openxmlformats.org/drawingml/2006/table">
            <a:tbl>
              <a:tblPr firstRow="1" bandRow="1">
                <a:tableStyleId>{5202B0CA-FC54-4496-8BCA-5EF66A818D29}</a:tableStyleId>
              </a:tblPr>
              <a:tblGrid>
                <a:gridCol w="2817542">
                  <a:extLst>
                    <a:ext uri="{9D8B030D-6E8A-4147-A177-3AD203B41FA5}">
                      <a16:colId xmlns:a16="http://schemas.microsoft.com/office/drawing/2014/main" val="20000"/>
                    </a:ext>
                  </a:extLst>
                </a:gridCol>
                <a:gridCol w="1085192">
                  <a:extLst>
                    <a:ext uri="{9D8B030D-6E8A-4147-A177-3AD203B41FA5}">
                      <a16:colId xmlns:a16="http://schemas.microsoft.com/office/drawing/2014/main" val="4171655121"/>
                    </a:ext>
                  </a:extLst>
                </a:gridCol>
                <a:gridCol w="929640">
                  <a:extLst>
                    <a:ext uri="{9D8B030D-6E8A-4147-A177-3AD203B41FA5}">
                      <a16:colId xmlns:a16="http://schemas.microsoft.com/office/drawing/2014/main" val="3539159302"/>
                    </a:ext>
                  </a:extLst>
                </a:gridCol>
                <a:gridCol w="822031">
                  <a:extLst>
                    <a:ext uri="{9D8B030D-6E8A-4147-A177-3AD203B41FA5}">
                      <a16:colId xmlns:a16="http://schemas.microsoft.com/office/drawing/2014/main" val="158120266"/>
                    </a:ext>
                  </a:extLst>
                </a:gridCol>
                <a:gridCol w="1098209">
                  <a:extLst>
                    <a:ext uri="{9D8B030D-6E8A-4147-A177-3AD203B41FA5}">
                      <a16:colId xmlns:a16="http://schemas.microsoft.com/office/drawing/2014/main" val="1166401915"/>
                    </a:ext>
                  </a:extLst>
                </a:gridCol>
                <a:gridCol w="922020">
                  <a:extLst>
                    <a:ext uri="{9D8B030D-6E8A-4147-A177-3AD203B41FA5}">
                      <a16:colId xmlns:a16="http://schemas.microsoft.com/office/drawing/2014/main" val="3933958540"/>
                    </a:ext>
                  </a:extLst>
                </a:gridCol>
                <a:gridCol w="816634">
                  <a:extLst>
                    <a:ext uri="{9D8B030D-6E8A-4147-A177-3AD203B41FA5}">
                      <a16:colId xmlns:a16="http://schemas.microsoft.com/office/drawing/2014/main" val="2610929368"/>
                    </a:ext>
                  </a:extLst>
                </a:gridCol>
              </a:tblGrid>
              <a:tr h="216000">
                <a:tc rowSpan="2">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1" u="none" strike="noStrike" cap="none" normalizeH="0" baseline="0" noProof="0" dirty="0">
                          <a:ln>
                            <a:noFill/>
                          </a:ln>
                          <a:solidFill>
                            <a:schemeClr val="tx2"/>
                          </a:solidFill>
                          <a:effectLst/>
                        </a:rPr>
                        <a:t>EILTs, n (%)</a:t>
                      </a:r>
                      <a:endParaRPr kumimoji="0" lang="fr-FR" sz="1200" b="1" i="0" u="none" strike="noStrike" cap="none" normalizeH="0" baseline="0" noProof="0" dirty="0">
                        <a:ln>
                          <a:noFill/>
                        </a:ln>
                        <a:solidFill>
                          <a:schemeClr val="tx2"/>
                        </a:solidFill>
                        <a:effectLst/>
                        <a:latin typeface="+mn-lt"/>
                        <a:cs typeface="Arial" charset="0"/>
                      </a:endParaRPr>
                    </a:p>
                  </a:txBody>
                  <a:tcPr marL="36000" marR="36000" marT="18000" marB="18000" anchor="ctr" horzOverflow="overflow">
                    <a:solidFill>
                      <a:schemeClr val="bg2"/>
                    </a:solidFill>
                  </a:tcPr>
                </a:tc>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1" u="none" strike="noStrike" cap="none" normalizeH="0" baseline="0" noProof="0">
                          <a:ln>
                            <a:noFill/>
                          </a:ln>
                          <a:solidFill>
                            <a:schemeClr val="tx2"/>
                          </a:solidFill>
                          <a:effectLst/>
                        </a:rPr>
                        <a:t>Nivolumab + chimio (n=378)</a:t>
                      </a:r>
                      <a:endParaRPr kumimoji="0" lang="fr-FR" sz="1200" b="1" i="0" u="none" strike="noStrike" cap="none" normalizeH="0" baseline="0" noProof="0">
                        <a:ln>
                          <a:noFill/>
                        </a:ln>
                        <a:solidFill>
                          <a:schemeClr val="tx2"/>
                        </a:solidFill>
                        <a:effectLst/>
                        <a:latin typeface="+mn-lt"/>
                        <a:cs typeface="Arial" charset="0"/>
                      </a:endParaRPr>
                    </a:p>
                  </a:txBody>
                  <a:tcPr marL="36000" marR="36000" marT="18000" marB="18000" anchor="ctr" horzOverflow="overflow">
                    <a:solidFill>
                      <a:schemeClr val="bg2"/>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1" u="none" strike="noStrike" cap="none" normalizeH="0" baseline="0" noProof="0">
                          <a:ln>
                            <a:noFill/>
                          </a:ln>
                          <a:solidFill>
                            <a:schemeClr val="tx2"/>
                          </a:solidFill>
                          <a:effectLst/>
                        </a:rPr>
                        <a:t>Chimio (n=391)</a:t>
                      </a:r>
                      <a:endParaRPr kumimoji="0" lang="fr-FR" sz="1200" b="1" i="0" u="none" strike="noStrike" cap="none" normalizeH="0" baseline="0" noProof="0">
                        <a:ln>
                          <a:noFill/>
                        </a:ln>
                        <a:solidFill>
                          <a:schemeClr val="tx2"/>
                        </a:solidFill>
                        <a:effectLst/>
                        <a:latin typeface="+mn-lt"/>
                        <a:cs typeface="Arial" charset="0"/>
                      </a:endParaRPr>
                    </a:p>
                  </a:txBody>
                  <a:tcPr marL="36000" marR="36000" marT="18000" marB="18000" anchor="ctr" horzOverflow="overflow">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dirty="0"/>
                    </a:p>
                  </a:txBody>
                  <a:tcPr/>
                </a:tc>
                <a:extLst>
                  <a:ext uri="{0D108BD9-81ED-4DB2-BD59-A6C34878D82A}">
                    <a16:rowId xmlns:a16="http://schemas.microsoft.com/office/drawing/2014/main" val="2959296237"/>
                  </a:ext>
                </a:extLst>
              </a:tr>
              <a:tr h="2160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200" b="1" noProof="0" dirty="0">
                          <a:solidFill>
                            <a:schemeClr val="tx2"/>
                          </a:solidFill>
                        </a:rPr>
                        <a:t>Tous grades</a:t>
                      </a:r>
                    </a:p>
                  </a:txBody>
                  <a:tcPr marL="36000" marR="36000" marT="18000" marB="18000" anchor="ctr" horzOverflow="overflow">
                    <a:solidFill>
                      <a:schemeClr val="bg2"/>
                    </a:solidFill>
                  </a:tcPr>
                </a:tc>
                <a:tc>
                  <a:txBody>
                    <a:bodyPr/>
                    <a:lstStyle/>
                    <a:p>
                      <a:pPr algn="ctr"/>
                      <a:r>
                        <a:rPr lang="fr-FR" sz="1200" b="1" noProof="0">
                          <a:solidFill>
                            <a:schemeClr val="tx2"/>
                          </a:solidFill>
                        </a:rPr>
                        <a:t>Grade 3–4</a:t>
                      </a:r>
                    </a:p>
                  </a:txBody>
                  <a:tcPr marL="36000" marR="36000" marT="18000" marB="18000" anchor="ctr" horzOverflow="overflow">
                    <a:solidFill>
                      <a:schemeClr val="bg2"/>
                    </a:solidFill>
                  </a:tcPr>
                </a:tc>
                <a:tc>
                  <a:txBody>
                    <a:bodyPr/>
                    <a:lstStyle/>
                    <a:p>
                      <a:pPr algn="ctr"/>
                      <a:r>
                        <a:rPr lang="fr-FR" sz="1200" b="1" noProof="0">
                          <a:solidFill>
                            <a:schemeClr val="tx2"/>
                          </a:solidFill>
                        </a:rPr>
                        <a:t>Grade 5</a:t>
                      </a:r>
                    </a:p>
                  </a:txBody>
                  <a:tcPr marL="36000" marR="36000" marT="18000" marB="18000" anchor="ctr" horzOverflow="overflow">
                    <a:solidFill>
                      <a:schemeClr val="bg2"/>
                    </a:solidFill>
                  </a:tcPr>
                </a:tc>
                <a:tc>
                  <a:txBody>
                    <a:bodyPr/>
                    <a:lstStyle/>
                    <a:p>
                      <a:pPr algn="ctr"/>
                      <a:r>
                        <a:rPr lang="fr-FR" sz="1200" b="1" noProof="0" dirty="0">
                          <a:solidFill>
                            <a:schemeClr val="tx2"/>
                          </a:solidFill>
                        </a:rPr>
                        <a:t>Tous grades</a:t>
                      </a:r>
                    </a:p>
                  </a:txBody>
                  <a:tcPr marL="36000" marR="36000" marT="18000" marB="18000" anchor="ctr" horzOverflow="overflow">
                    <a:solidFill>
                      <a:schemeClr val="bg2"/>
                    </a:solidFill>
                  </a:tcPr>
                </a:tc>
                <a:tc>
                  <a:txBody>
                    <a:bodyPr/>
                    <a:lstStyle/>
                    <a:p>
                      <a:pPr algn="ctr"/>
                      <a:r>
                        <a:rPr lang="fr-FR" sz="1200" b="1" noProof="0">
                          <a:solidFill>
                            <a:schemeClr val="tx2"/>
                          </a:solidFill>
                        </a:rPr>
                        <a:t>Grade 3–4</a:t>
                      </a:r>
                    </a:p>
                  </a:txBody>
                  <a:tcPr marL="36000" marR="36000" marT="18000" marB="18000" anchor="ctr" horzOverflow="overflow">
                    <a:solidFill>
                      <a:schemeClr val="bg2"/>
                    </a:solidFill>
                  </a:tcPr>
                </a:tc>
                <a:tc>
                  <a:txBody>
                    <a:bodyPr/>
                    <a:lstStyle/>
                    <a:p>
                      <a:pPr algn="ctr"/>
                      <a:r>
                        <a:rPr lang="fr-FR" sz="1200" b="1" kern="1200" noProof="0">
                          <a:solidFill>
                            <a:schemeClr val="tx2"/>
                          </a:solidFill>
                        </a:rPr>
                        <a:t>Grade 5</a:t>
                      </a:r>
                      <a:endParaRPr lang="fr-FR" sz="1200" b="1" kern="1200" noProof="0">
                        <a:solidFill>
                          <a:schemeClr val="tx2"/>
                        </a:solidFill>
                        <a:latin typeface="+mn-lt"/>
                        <a:ea typeface="+mn-ea"/>
                        <a:cs typeface="+mn-cs"/>
                      </a:endParaRPr>
                    </a:p>
                  </a:txBody>
                  <a:tcPr marL="36000" marR="36000" marT="18000" marB="18000" anchor="ctr" horzOverflow="overflow">
                    <a:solidFill>
                      <a:schemeClr val="bg2"/>
                    </a:solidFill>
                  </a:tcPr>
                </a:tc>
                <a:extLst>
                  <a:ext uri="{0D108BD9-81ED-4DB2-BD59-A6C34878D82A}">
                    <a16:rowId xmlns:a16="http://schemas.microsoft.com/office/drawing/2014/main" val="10000"/>
                  </a:ext>
                </a:extLst>
              </a:tr>
              <a:tr h="252000">
                <a:tc>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chemeClr val="tx1"/>
                          </a:solidFill>
                          <a:effectLst/>
                          <a:latin typeface="+mn-lt"/>
                          <a:cs typeface="Arial" charset="0"/>
                        </a:rPr>
                        <a:t>Tous</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351 (97,8)</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205 (57,1)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3 (0,8)</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349 (97,5)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174 (48,6)</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 (0,6)</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10001"/>
                  </a:ext>
                </a:extLst>
              </a:tr>
              <a:tr h="252000">
                <a:tc>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b="0" i="0" u="none" strike="noStrike" cap="none" normalizeH="0" baseline="0" noProof="0" dirty="0">
                          <a:ln>
                            <a:noFill/>
                          </a:ln>
                          <a:solidFill>
                            <a:schemeClr val="tx1"/>
                          </a:solidFill>
                          <a:effectLst/>
                          <a:latin typeface="+mn-lt"/>
                          <a:cs typeface="Arial" charset="0"/>
                        </a:rPr>
                        <a:t>Graves</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88 (24,5)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66 (18,4)</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3 (0,8)</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51 (14,2)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33 (9,2)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2 (0,6)</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10002"/>
                  </a:ext>
                </a:extLst>
              </a:tr>
              <a:tr h="252000">
                <a:tc>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Provoquant arrêt de traitement</a:t>
                      </a:r>
                      <a:endParaRPr kumimoji="0" lang="fr-FR" sz="1200" b="0" i="0" u="none" strike="noStrike" cap="none" normalizeH="0" baseline="0" noProof="0" dirty="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22 (6,1)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11 (3,1)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3 (0,8)</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17 (4,7)</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8 (2,2)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2 (0,6)</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10003"/>
                  </a:ext>
                </a:extLst>
              </a:tr>
              <a:tr h="252000">
                <a:tc>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Provoquant retard/réduction dose</a:t>
                      </a:r>
                      <a:endParaRPr kumimoji="0" lang="fr-FR" sz="1200" b="0" i="0" u="none" strike="noStrike" cap="none" normalizeH="0" baseline="0" noProof="0" dirty="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307 (85,5)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169 (47,1)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291 (81,3)</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140 (39,1)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2891844226"/>
                  </a:ext>
                </a:extLst>
              </a:tr>
              <a:tr h="252000">
                <a:tc>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EILTs sélectionnés</a:t>
                      </a:r>
                      <a:endParaRPr kumimoji="0" lang="fr-FR" sz="1200" b="0" i="0" u="none" strike="noStrike" cap="none" normalizeH="0" baseline="0" noProof="0" dirty="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668011991"/>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Endocriniens</a:t>
                      </a:r>
                      <a:endParaRPr kumimoji="0" lang="fr-FR" sz="1200" b="0" i="0" u="none" strike="noStrike" cap="none" normalizeH="0" baseline="0" noProof="0" dirty="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41 (11,4)</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8 (2,2)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12 (3,4)</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2624342604"/>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Gastrointestinaux</a:t>
                      </a:r>
                      <a:endParaRPr kumimoji="0" lang="fr-FR" sz="1200" b="0" i="0" u="none" strike="noStrike" cap="none" normalizeH="0" baseline="0" noProof="0" dirty="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129 (35,9)</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21 (5,8)</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113 (31,6)</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19 (5,3)</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3243000370"/>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Hépatiques</a:t>
                      </a:r>
                      <a:endParaRPr kumimoji="0" lang="fr-FR" sz="1200" b="0" i="0" u="none" strike="noStrike" cap="none" normalizeH="0" baseline="0" noProof="0" dirty="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83 (23,1)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14 (3,9)</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 (0,3)</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68 (19,0)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12 (3,4)</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1287373941"/>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Hypersensibilité/réaction à la perfusion</a:t>
                      </a:r>
                      <a:endParaRPr kumimoji="0" lang="fr-FR" sz="1200" b="0" i="0" u="none" strike="noStrike" cap="none" normalizeH="0" baseline="0" noProof="0" dirty="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48 (13,4)</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12 (3,3)</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26 (7,3)</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4 (1,1)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559295300"/>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Pulmonaires</a:t>
                      </a:r>
                      <a:endParaRPr kumimoji="0" lang="fr-FR" sz="1200" b="0" i="0" u="none" strike="noStrike" cap="none" normalizeH="0" baseline="0" noProof="0" dirty="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12 (3,3)</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4 (1,1)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7 (2,0)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 (0,3)</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1349721968"/>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Rénaux</a:t>
                      </a:r>
                      <a:endParaRPr kumimoji="0" lang="fr-FR" sz="1200" b="0" i="0" u="none" strike="noStrike" cap="none" normalizeH="0" baseline="0" noProof="0" dirty="0">
                        <a:ln>
                          <a:noFill/>
                        </a:ln>
                        <a:solidFill>
                          <a:schemeClr val="tx1"/>
                        </a:solidFill>
                        <a:effectLst/>
                        <a:latin typeface="+mn-lt"/>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9 (2,5)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 (0,3)</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4 (1,1)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 (0,3)</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374780144"/>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b="0" i="0" u="none" strike="noStrike" cap="none" normalizeH="0" baseline="0" noProof="0" dirty="0">
                          <a:ln>
                            <a:noFill/>
                          </a:ln>
                          <a:solidFill>
                            <a:schemeClr val="tx1"/>
                          </a:solidFill>
                          <a:effectLst/>
                          <a:latin typeface="+mn-lt"/>
                          <a:cs typeface="Arial" charset="0"/>
                        </a:rPr>
                        <a:t>Cutanés</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134 (37,3)</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14 (3,9)</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86 (24,0)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4 (1,1)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0</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4105119325"/>
                  </a:ext>
                </a:extLst>
              </a:tr>
            </a:tbl>
          </a:graphicData>
        </a:graphic>
      </p:graphicFrame>
    </p:spTree>
    <p:extLst>
      <p:ext uri="{BB962C8B-B14F-4D97-AF65-F5344CB8AC3E}">
        <p14:creationId xmlns:p14="http://schemas.microsoft.com/office/powerpoint/2010/main" val="258393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LBA8: Pembrolizumab plus chimiothérapie versus chimiothérapie en traitement de 1</a:t>
            </a:r>
            <a:r>
              <a:rPr lang="fr-FR" baseline="30000" dirty="0"/>
              <a:t>e</a:t>
            </a:r>
            <a:r>
              <a:rPr lang="fr-FR" dirty="0"/>
              <a:t> ligne de patients avec cancer de l’œsophage avancé: l’étude de phase 3 KEYNOTE-590 – </a:t>
            </a:r>
            <a:r>
              <a:rPr lang="fr-FR" dirty="0" err="1"/>
              <a:t>Kato</a:t>
            </a:r>
            <a:r>
              <a:rPr lang="fr-FR" dirty="0"/>
              <a:t> K,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la tolérance et l’efficacité de pembrolizumab + chimiothérapie chez des patients avec cancer de l’œsophage avancé</a:t>
            </a:r>
          </a:p>
        </p:txBody>
      </p:sp>
      <p:sp>
        <p:nvSpPr>
          <p:cNvPr id="4" name="Text Placeholder 3"/>
          <p:cNvSpPr>
            <a:spLocks noGrp="1"/>
          </p:cNvSpPr>
          <p:nvPr>
            <p:ph type="body" sz="quarter" idx="10"/>
          </p:nvPr>
        </p:nvSpPr>
        <p:spPr>
          <a:xfrm>
            <a:off x="365125" y="6096000"/>
            <a:ext cx="4283075" cy="487363"/>
          </a:xfrm>
        </p:spPr>
        <p:txBody>
          <a:bodyPr/>
          <a:lstStyle/>
          <a:p>
            <a:r>
              <a:rPr lang="fr-FR" dirty="0"/>
              <a:t>*5FU 800 mg/m</a:t>
            </a:r>
            <a:r>
              <a:rPr lang="fr-FR" baseline="30000" dirty="0"/>
              <a:t>2</a:t>
            </a:r>
            <a:r>
              <a:rPr lang="fr-FR" dirty="0"/>
              <a:t> iv J1–5 /3S (≤35 cycles) + cisplatine 80 mg/m</a:t>
            </a:r>
            <a:r>
              <a:rPr lang="fr-FR" baseline="30000" dirty="0"/>
              <a:t>2</a:t>
            </a:r>
            <a:r>
              <a:rPr lang="fr-FR" dirty="0"/>
              <a:t> (≤6 cycles), date de clôture 2 juillet </a:t>
            </a:r>
            <a:r>
              <a:rPr lang="fr-FR" dirty="0" smtClean="0"/>
              <a:t>2020</a:t>
            </a:r>
            <a:endParaRPr lang="fr-FR" dirty="0"/>
          </a:p>
        </p:txBody>
      </p:sp>
      <p:sp>
        <p:nvSpPr>
          <p:cNvPr id="5" name="Text Placeholder 4"/>
          <p:cNvSpPr>
            <a:spLocks noGrp="1"/>
          </p:cNvSpPr>
          <p:nvPr>
            <p:ph type="body" sz="quarter" idx="11"/>
          </p:nvPr>
        </p:nvSpPr>
        <p:spPr/>
        <p:txBody>
          <a:bodyPr/>
          <a:lstStyle/>
          <a:p>
            <a:r>
              <a:rPr lang="fr-FR" dirty="0" err="1"/>
              <a:t>Kato</a:t>
            </a:r>
            <a:r>
              <a:rPr lang="fr-FR" dirty="0"/>
              <a:t> K, et al, Ann </a:t>
            </a:r>
            <a:r>
              <a:rPr lang="fr-FR" dirty="0" err="1"/>
              <a:t>Oncol</a:t>
            </a:r>
            <a:r>
              <a:rPr lang="fr-FR" dirty="0"/>
              <a:t> 2020;31(</a:t>
            </a:r>
            <a:r>
              <a:rPr lang="fr-FR" dirty="0" err="1"/>
              <a:t>suppl</a:t>
            </a:r>
            <a:r>
              <a:rPr lang="fr-FR" dirty="0"/>
              <a:t>):</a:t>
            </a:r>
            <a:r>
              <a:rPr lang="fr-FR" dirty="0" err="1"/>
              <a:t>abstr</a:t>
            </a:r>
            <a:r>
              <a:rPr lang="fr-FR" dirty="0"/>
              <a:t> LBA8</a:t>
            </a:r>
          </a:p>
        </p:txBody>
      </p:sp>
      <p:sp>
        <p:nvSpPr>
          <p:cNvPr id="7" name="Rectangle 9"/>
          <p:cNvSpPr txBox="1">
            <a:spLocks noChangeArrowheads="1"/>
          </p:cNvSpPr>
          <p:nvPr/>
        </p:nvSpPr>
        <p:spPr bwMode="auto">
          <a:xfrm>
            <a:off x="365124" y="5077032"/>
            <a:ext cx="4130676" cy="94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CO-CRITÈRES PRINCIPAUX</a:t>
            </a:r>
          </a:p>
          <a:p>
            <a:r>
              <a:rPr lang="fr-FR" kern="0" dirty="0" smtClean="0"/>
              <a:t>SG </a:t>
            </a:r>
            <a:r>
              <a:rPr lang="fr-FR" kern="0" dirty="0"/>
              <a:t>et SSP (évaluées par l’investigateur, RECIST v1.1)</a:t>
            </a:r>
          </a:p>
          <a:p>
            <a:endParaRPr lang="fr-FR" kern="0" dirty="0"/>
          </a:p>
        </p:txBody>
      </p:sp>
      <p:sp>
        <p:nvSpPr>
          <p:cNvPr id="8" name="Content Placeholder 26"/>
          <p:cNvSpPr txBox="1">
            <a:spLocks/>
          </p:cNvSpPr>
          <p:nvPr/>
        </p:nvSpPr>
        <p:spPr>
          <a:xfrm>
            <a:off x="4648200" y="5077032"/>
            <a:ext cx="4130675" cy="9463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TRO</a:t>
            </a:r>
            <a:r>
              <a:rPr lang="fr-FR" kern="0" dirty="0"/>
              <a:t>, tolérance </a:t>
            </a:r>
          </a:p>
        </p:txBody>
      </p:sp>
      <p:sp>
        <p:nvSpPr>
          <p:cNvPr id="9" name="Oval 14"/>
          <p:cNvSpPr>
            <a:spLocks noChangeArrowheads="1"/>
          </p:cNvSpPr>
          <p:nvPr/>
        </p:nvSpPr>
        <p:spPr bwMode="auto">
          <a:xfrm>
            <a:off x="3397140" y="327470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10" name="AutoShape 15"/>
          <p:cNvCxnSpPr>
            <a:cxnSpLocks noChangeShapeType="1"/>
            <a:stCxn id="9" idx="0"/>
            <a:endCxn id="15" idx="1"/>
          </p:cNvCxnSpPr>
          <p:nvPr/>
        </p:nvCxnSpPr>
        <p:spPr bwMode="auto">
          <a:xfrm rot="5400000" flipH="1" flipV="1">
            <a:off x="3591047" y="2781653"/>
            <a:ext cx="590946" cy="395165"/>
          </a:xfrm>
          <a:prstGeom prst="bentConnector2">
            <a:avLst/>
          </a:prstGeom>
          <a:noFill/>
          <a:ln w="57150">
            <a:solidFill>
              <a:schemeClr val="bg2">
                <a:lumMod val="60000"/>
                <a:lumOff val="40000"/>
              </a:schemeClr>
            </a:solidFill>
            <a:round/>
            <a:headEnd/>
            <a:tailEnd type="triangle" w="med" len="med"/>
          </a:ln>
        </p:spPr>
      </p:cxnSp>
      <p:sp>
        <p:nvSpPr>
          <p:cNvPr id="12" name="Content Placeholder 26"/>
          <p:cNvSpPr txBox="1">
            <a:spLocks/>
          </p:cNvSpPr>
          <p:nvPr/>
        </p:nvSpPr>
        <p:spPr bwMode="auto">
          <a:xfrm>
            <a:off x="4251570" y="3279332"/>
            <a:ext cx="3078388" cy="722407"/>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noProof="0" dirty="0">
                <a:ln>
                  <a:noFill/>
                </a:ln>
                <a:solidFill>
                  <a:srgbClr val="4D4D4D"/>
                </a:solidFill>
                <a:effectLst/>
                <a:uLnTx/>
                <a:uFillTx/>
                <a:latin typeface="Arial"/>
                <a:ea typeface="+mn-ea"/>
                <a:cs typeface="Arial" charset="0"/>
              </a:rPr>
              <a:t>Région, histologie,</a:t>
            </a:r>
            <a:r>
              <a:rPr kumimoji="0" lang="fr-FR" sz="1400" b="0" i="0" u="none" strike="noStrike" kern="1200" cap="none" spc="0" normalizeH="0" noProof="0" dirty="0">
                <a:ln>
                  <a:noFill/>
                </a:ln>
                <a:solidFill>
                  <a:srgbClr val="4D4D4D"/>
                </a:solidFill>
                <a:effectLst/>
                <a:uLnTx/>
                <a:uFillTx/>
                <a:latin typeface="Arial"/>
                <a:ea typeface="+mn-ea"/>
                <a:cs typeface="Arial" charset="0"/>
              </a:rPr>
              <a:t> ECOG PS</a:t>
            </a:r>
            <a:endParaRPr kumimoji="0" lang="fr-FR" sz="14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3" name="AutoShape 19"/>
          <p:cNvCxnSpPr>
            <a:cxnSpLocks noChangeShapeType="1"/>
            <a:stCxn id="16" idx="3"/>
            <a:endCxn id="9" idx="2"/>
          </p:cNvCxnSpPr>
          <p:nvPr/>
        </p:nvCxnSpPr>
        <p:spPr bwMode="auto">
          <a:xfrm flipV="1">
            <a:off x="3285662" y="3566808"/>
            <a:ext cx="111478" cy="1"/>
          </a:xfrm>
          <a:prstGeom prst="straightConnector1">
            <a:avLst/>
          </a:prstGeom>
          <a:noFill/>
          <a:ln w="57150">
            <a:solidFill>
              <a:schemeClr val="bg2">
                <a:lumMod val="60000"/>
                <a:lumOff val="40000"/>
              </a:schemeClr>
            </a:solidFill>
            <a:round/>
            <a:headEnd type="none" w="med" len="med"/>
            <a:tailEnd type="none" w="med" len="med"/>
          </a:ln>
        </p:spPr>
      </p:cxnSp>
      <p:sp>
        <p:nvSpPr>
          <p:cNvPr id="15" name="AutoShape 8"/>
          <p:cNvSpPr>
            <a:spLocks noChangeArrowheads="1"/>
          </p:cNvSpPr>
          <p:nvPr/>
        </p:nvSpPr>
        <p:spPr bwMode="auto">
          <a:xfrm>
            <a:off x="4084103" y="2150658"/>
            <a:ext cx="3409193" cy="1066208"/>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fr-FR" altLang="zh-CN" b="0" i="0" u="none" strike="noStrike" kern="1200" cap="none" spc="0" normalizeH="0" baseline="0" noProof="0" dirty="0">
                <a:ln>
                  <a:noFill/>
                </a:ln>
                <a:solidFill>
                  <a:srgbClr val="FFFFFF"/>
                </a:solidFill>
                <a:effectLst/>
                <a:uLnTx/>
                <a:uFillTx/>
                <a:ea typeface="SimSun" pitchFamily="2" charset="-122"/>
              </a:rPr>
              <a:t>Pembrolizumab</a:t>
            </a:r>
            <a:r>
              <a:rPr kumimoji="0" lang="fr-FR" altLang="zh-CN" b="0" i="0" u="none" strike="noStrike" kern="1200" cap="none" spc="0" normalizeH="0" noProof="0" dirty="0">
                <a:ln>
                  <a:noFill/>
                </a:ln>
                <a:solidFill>
                  <a:srgbClr val="FFFFFF"/>
                </a:solidFill>
                <a:effectLst/>
                <a:uLnTx/>
                <a:uFillTx/>
                <a:ea typeface="SimSun" pitchFamily="2" charset="-122"/>
              </a:rPr>
              <a:t> 200 mg iv /3S </a:t>
            </a:r>
            <a:br>
              <a:rPr kumimoji="0" lang="fr-FR" altLang="zh-CN" b="0" i="0" u="none" strike="noStrike" kern="1200" cap="none" spc="0" normalizeH="0" noProof="0" dirty="0">
                <a:ln>
                  <a:noFill/>
                </a:ln>
                <a:solidFill>
                  <a:srgbClr val="FFFFFF"/>
                </a:solidFill>
                <a:effectLst/>
                <a:uLnTx/>
                <a:uFillTx/>
                <a:ea typeface="SimSun" pitchFamily="2" charset="-122"/>
              </a:rPr>
            </a:br>
            <a:r>
              <a:rPr kumimoji="0" lang="fr-FR" altLang="zh-CN" b="0" i="0" u="none" strike="noStrike" kern="1200" cap="none" spc="0" normalizeH="0" noProof="0" dirty="0">
                <a:ln>
                  <a:noFill/>
                </a:ln>
                <a:solidFill>
                  <a:srgbClr val="FFFFFF"/>
                </a:solidFill>
                <a:effectLst/>
                <a:uLnTx/>
                <a:uFillTx/>
                <a:ea typeface="SimSun" pitchFamily="2" charset="-122"/>
              </a:rPr>
              <a:t>(≤35 cycles) + chimiothérapie*</a:t>
            </a:r>
            <a:br>
              <a:rPr kumimoji="0" lang="fr-FR" altLang="zh-CN" b="0" i="0" u="none" strike="noStrike" kern="1200" cap="none" spc="0" normalizeH="0" noProof="0" dirty="0">
                <a:ln>
                  <a:noFill/>
                </a:ln>
                <a:solidFill>
                  <a:srgbClr val="FFFFFF"/>
                </a:solidFill>
                <a:effectLst/>
                <a:uLnTx/>
                <a:uFillTx/>
                <a:ea typeface="SimSun" pitchFamily="2" charset="-122"/>
              </a:rPr>
            </a:br>
            <a:r>
              <a:rPr lang="fr-FR" altLang="zh-CN" dirty="0">
                <a:solidFill>
                  <a:srgbClr val="FFFFFF"/>
                </a:solidFill>
                <a:ea typeface="SimSun" pitchFamily="2" charset="-122"/>
              </a:rPr>
              <a:t>(n=</a:t>
            </a:r>
            <a:r>
              <a:rPr kumimoji="0" lang="fr-FR" altLang="zh-CN" b="0" i="0" u="none" strike="noStrike" kern="1200" cap="none" spc="0" normalizeH="0" baseline="0" noProof="0" dirty="0">
                <a:ln>
                  <a:noFill/>
                </a:ln>
                <a:solidFill>
                  <a:srgbClr val="FFFFFF"/>
                </a:solidFill>
                <a:effectLst/>
                <a:uLnTx/>
                <a:uFillTx/>
                <a:ea typeface="SimSun" pitchFamily="2" charset="-122"/>
              </a:rPr>
              <a:t>373)</a:t>
            </a:r>
          </a:p>
        </p:txBody>
      </p:sp>
      <p:sp>
        <p:nvSpPr>
          <p:cNvPr id="16" name="AutoShape 9"/>
          <p:cNvSpPr>
            <a:spLocks noChangeArrowheads="1"/>
          </p:cNvSpPr>
          <p:nvPr/>
        </p:nvSpPr>
        <p:spPr bwMode="auto">
          <a:xfrm>
            <a:off x="99426" y="2266196"/>
            <a:ext cx="3186236" cy="260122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err="1">
                <a:ln>
                  <a:noFill/>
                </a:ln>
                <a:solidFill>
                  <a:srgbClr val="FFFFFF"/>
                </a:solidFill>
                <a:effectLst/>
                <a:uLnTx/>
                <a:uFillTx/>
                <a:ea typeface="SimSun" pitchFamily="2" charset="-122"/>
              </a:rPr>
              <a:t>Critères</a:t>
            </a:r>
            <a:r>
              <a:rPr kumimoji="0" lang="fr-FR" altLang="zh-CN" sz="1600" b="0" i="0" u="none" strike="noStrike" kern="1200" cap="none" spc="0" normalizeH="0" baseline="0" noProof="0" dirty="0">
                <a:ln>
                  <a:noFill/>
                </a:ln>
                <a:solidFill>
                  <a:srgbClr val="FFFFFF"/>
                </a:solidFill>
                <a:effectLst/>
                <a:uLnTx/>
                <a:uFillTx/>
                <a:ea typeface="SimSun" pitchFamily="2" charset="-122"/>
              </a:rPr>
              <a:t> </a:t>
            </a:r>
            <a:r>
              <a:rPr kumimoji="0" lang="fr-FR" altLang="zh-CN" sz="1600" b="0" i="0" u="none" strike="noStrike" kern="1200" cap="none" spc="0" normalizeH="0" baseline="0" noProof="0" dirty="0" err="1">
                <a:ln>
                  <a:noFill/>
                </a:ln>
                <a:solidFill>
                  <a:srgbClr val="FFFFFF"/>
                </a:solidFill>
                <a:effectLst/>
                <a:uLnTx/>
                <a:uFillTx/>
                <a:ea typeface="SimSun" pitchFamily="2" charset="-122"/>
              </a:rPr>
              <a:t>d'inclusion</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a:p>
            <a:pPr marL="228600" lvl="0" indent="-228600" defTabSz="892175" eaLnBrk="0" hangingPunct="0">
              <a:spcAft>
                <a:spcPct val="30000"/>
              </a:spcAft>
              <a:buFont typeface="Arial" pitchFamily="34" charset="0"/>
              <a:buChar char="•"/>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Adénocarcinome ou carcinome épidermoïde ou ADC de la JOG </a:t>
            </a:r>
            <a:r>
              <a:rPr lang="fr-FR" altLang="zh-CN" sz="1600" dirty="0" err="1">
                <a:solidFill>
                  <a:srgbClr val="FFFFFF"/>
                </a:solidFill>
                <a:ea typeface="SimSun" pitchFamily="2" charset="-122"/>
              </a:rPr>
              <a:t>Siewert</a:t>
            </a:r>
            <a:r>
              <a:rPr lang="fr-FR" altLang="zh-CN" sz="1600" dirty="0">
                <a:solidFill>
                  <a:srgbClr val="FFFFFF"/>
                </a:solidFill>
                <a:ea typeface="SimSun" pitchFamily="2" charset="-122"/>
              </a:rPr>
              <a:t> type 1 localement avancé non résécable ou métastatique</a:t>
            </a:r>
            <a:endParaRPr kumimoji="0" lang="fr-FR" altLang="zh-CN" sz="1600" b="0" i="0" u="none" strike="noStrike" kern="1200" cap="none" spc="0" normalizeH="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noProof="0" dirty="0">
                <a:solidFill>
                  <a:srgbClr val="FFFFFF"/>
                </a:solidFill>
                <a:ea typeface="SimSun" pitchFamily="2" charset="-122"/>
              </a:rPr>
              <a:t>Naïf de traitement</a:t>
            </a:r>
          </a:p>
          <a:p>
            <a:pPr marL="228600" indent="-228600" defTabSz="892175" eaLnBrk="0" hangingPunct="0">
              <a:spcAft>
                <a:spcPct val="30000"/>
              </a:spcAft>
              <a:buFont typeface="Arial" pitchFamily="34" charset="0"/>
              <a:buChar char="•"/>
              <a:defRPr/>
            </a:pPr>
            <a:r>
              <a:rPr lang="fr-FR" altLang="zh-CN" sz="1600" dirty="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(n=749)</a:t>
            </a:r>
          </a:p>
        </p:txBody>
      </p:sp>
      <p:cxnSp>
        <p:nvCxnSpPr>
          <p:cNvPr id="17" name="AutoShape 16"/>
          <p:cNvCxnSpPr>
            <a:cxnSpLocks noChangeShapeType="1"/>
            <a:stCxn id="9" idx="4"/>
            <a:endCxn id="20" idx="1"/>
          </p:cNvCxnSpPr>
          <p:nvPr/>
        </p:nvCxnSpPr>
        <p:spPr bwMode="auto">
          <a:xfrm rot="16200000" flipH="1">
            <a:off x="3617228" y="3930617"/>
            <a:ext cx="538584" cy="39516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084103" y="3958872"/>
            <a:ext cx="3407607" cy="877239"/>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dirty="0">
                <a:solidFill>
                  <a:srgbClr val="4D4D4D"/>
                </a:solidFill>
                <a:ea typeface="SimSun" pitchFamily="2" charset="-122"/>
              </a:rPr>
              <a:t>Placebo + chimiothérapie*</a:t>
            </a:r>
          </a:p>
          <a:p>
            <a:pPr lvl="0" algn="ctr" defTabSz="892175" eaLnBrk="0" hangingPunct="0">
              <a:defRPr/>
            </a:pPr>
            <a:r>
              <a:rPr lang="fr-FR" altLang="zh-CN" dirty="0">
                <a:solidFill>
                  <a:srgbClr val="4D4D4D"/>
                </a:solidFill>
                <a:ea typeface="SimSun" pitchFamily="2" charset="-122"/>
              </a:rPr>
              <a:t>(n=376)</a:t>
            </a:r>
          </a:p>
        </p:txBody>
      </p:sp>
      <p:sp>
        <p:nvSpPr>
          <p:cNvPr id="25" name="AutoShape 12"/>
          <p:cNvSpPr>
            <a:spLocks noChangeArrowheads="1"/>
          </p:cNvSpPr>
          <p:nvPr/>
        </p:nvSpPr>
        <p:spPr bwMode="auto">
          <a:xfrm>
            <a:off x="7713717" y="2340770"/>
            <a:ext cx="1287165" cy="68598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 arrêt étude</a:t>
            </a:r>
          </a:p>
        </p:txBody>
      </p:sp>
      <p:cxnSp>
        <p:nvCxnSpPr>
          <p:cNvPr id="26" name="AutoShape 21"/>
          <p:cNvCxnSpPr>
            <a:cxnSpLocks noChangeShapeType="1"/>
            <a:stCxn id="15" idx="3"/>
            <a:endCxn id="25" idx="1"/>
          </p:cNvCxnSpPr>
          <p:nvPr/>
        </p:nvCxnSpPr>
        <p:spPr bwMode="auto">
          <a:xfrm>
            <a:off x="7493296" y="2683762"/>
            <a:ext cx="220421" cy="0"/>
          </a:xfrm>
          <a:prstGeom prst="straightConnector1">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7713717" y="4054499"/>
            <a:ext cx="1287165" cy="68598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sz="1600" b="1" dirty="0">
                <a:solidFill>
                  <a:srgbClr val="FFFFFF"/>
                </a:solidFill>
                <a:ea typeface="SimSun" pitchFamily="2" charset="-122"/>
              </a:rPr>
              <a:t>Prog/</a:t>
            </a:r>
            <a:br>
              <a:rPr lang="fr-FR" altLang="zh-CN" sz="1600" b="1" dirty="0">
                <a:solidFill>
                  <a:srgbClr val="FFFFFF"/>
                </a:solidFill>
                <a:ea typeface="SimSun" pitchFamily="2" charset="-122"/>
              </a:rPr>
            </a:br>
            <a:r>
              <a:rPr lang="fr-FR" altLang="zh-CN" sz="1600" b="1" dirty="0">
                <a:solidFill>
                  <a:srgbClr val="FFFFFF"/>
                </a:solidFill>
                <a:ea typeface="SimSun" pitchFamily="2" charset="-122"/>
              </a:rPr>
              <a:t>toxicité/ arrêt étude</a:t>
            </a:r>
          </a:p>
        </p:txBody>
      </p:sp>
      <p:cxnSp>
        <p:nvCxnSpPr>
          <p:cNvPr id="35" name="AutoShape 21"/>
          <p:cNvCxnSpPr>
            <a:cxnSpLocks noChangeShapeType="1"/>
            <a:stCxn id="20" idx="3"/>
            <a:endCxn id="34" idx="1"/>
          </p:cNvCxnSpPr>
          <p:nvPr/>
        </p:nvCxnSpPr>
        <p:spPr bwMode="auto">
          <a:xfrm flipV="1">
            <a:off x="7491710" y="4397491"/>
            <a:ext cx="222007"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944372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LBA8: Pembrolizumab plus chimiothérapie versus chimiothérapie en traitement de 1</a:t>
            </a:r>
            <a:r>
              <a:rPr lang="fr-FR" baseline="30000" dirty="0"/>
              <a:t>e</a:t>
            </a:r>
            <a:r>
              <a:rPr lang="fr-FR" dirty="0"/>
              <a:t> ligne de patients avec cancer de l’œsophage avancé: l’étude de phase 3 KEYNOTE-590 – </a:t>
            </a:r>
            <a:r>
              <a:rPr lang="fr-FR" dirty="0" err="1"/>
              <a:t>Kato</a:t>
            </a:r>
            <a:r>
              <a:rPr lang="fr-FR" dirty="0"/>
              <a:t> K,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Kato</a:t>
            </a:r>
            <a:r>
              <a:rPr lang="fr-FR" dirty="0"/>
              <a:t> K, et al, Ann </a:t>
            </a:r>
            <a:r>
              <a:rPr lang="fr-FR" dirty="0" err="1"/>
              <a:t>Oncol</a:t>
            </a:r>
            <a:r>
              <a:rPr lang="fr-FR" dirty="0"/>
              <a:t> 2020;31(</a:t>
            </a:r>
            <a:r>
              <a:rPr lang="fr-FR" dirty="0" err="1"/>
              <a:t>suppl</a:t>
            </a:r>
            <a:r>
              <a:rPr lang="fr-FR" dirty="0"/>
              <a:t>):</a:t>
            </a:r>
            <a:r>
              <a:rPr lang="fr-FR" dirty="0" err="1"/>
              <a:t>abstr</a:t>
            </a:r>
            <a:r>
              <a:rPr lang="fr-FR" dirty="0"/>
              <a:t> LBA8</a:t>
            </a:r>
          </a:p>
        </p:txBody>
      </p:sp>
      <p:sp>
        <p:nvSpPr>
          <p:cNvPr id="11" name="TextBox 10"/>
          <p:cNvSpPr txBox="1"/>
          <p:nvPr/>
        </p:nvSpPr>
        <p:spPr>
          <a:xfrm>
            <a:off x="3012922" y="1562014"/>
            <a:ext cx="311816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600" b="1" dirty="0">
                <a:solidFill>
                  <a:srgbClr val="4D4D4D"/>
                </a:solidFill>
              </a:rPr>
              <a:t>Survie globale </a:t>
            </a:r>
            <a:r>
              <a:rPr kumimoji="0" lang="fr-FR" sz="1600" b="1" i="0" u="none" strike="noStrike" kern="1200" cap="none" spc="0" normalizeH="0" baseline="0" noProof="0" dirty="0">
                <a:ln>
                  <a:noFill/>
                </a:ln>
                <a:solidFill>
                  <a:srgbClr val="4D4D4D"/>
                </a:solidFill>
                <a:effectLst/>
                <a:uLnTx/>
                <a:uFillTx/>
              </a:rPr>
              <a:t>(tous patients)</a:t>
            </a:r>
          </a:p>
        </p:txBody>
      </p:sp>
      <p:grpSp>
        <p:nvGrpSpPr>
          <p:cNvPr id="6" name="Group 5"/>
          <p:cNvGrpSpPr/>
          <p:nvPr/>
        </p:nvGrpSpPr>
        <p:grpSpPr>
          <a:xfrm>
            <a:off x="335886" y="1979310"/>
            <a:ext cx="7223982" cy="4105435"/>
            <a:chOff x="335886" y="1979310"/>
            <a:chExt cx="7223982" cy="4105435"/>
          </a:xfrm>
        </p:grpSpPr>
        <p:sp>
          <p:nvSpPr>
            <p:cNvPr id="180" name="TextBox 179">
              <a:extLst>
                <a:ext uri="{FF2B5EF4-FFF2-40B4-BE49-F238E27FC236}">
                  <a16:creationId xmlns:a16="http://schemas.microsoft.com/office/drawing/2014/main" id="{6A9959BA-9354-4CE6-A3B1-11F0F80F860C}"/>
                </a:ext>
              </a:extLst>
            </p:cNvPr>
            <p:cNvSpPr txBox="1"/>
            <p:nvPr/>
          </p:nvSpPr>
          <p:spPr>
            <a:xfrm>
              <a:off x="335886" y="5318264"/>
              <a:ext cx="965329" cy="52322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charset="0"/>
                  <a:ea typeface="+mn-ea"/>
                  <a:cs typeface="Arial" charset="0"/>
                </a:rPr>
                <a:t>Pembro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charset="0"/>
                  <a:ea typeface="+mn-ea"/>
                  <a:cs typeface="Arial" charset="0"/>
                </a:rPr>
                <a:t>chimio</a:t>
              </a:r>
            </a:p>
          </p:txBody>
        </p:sp>
        <p:sp>
          <p:nvSpPr>
            <p:cNvPr id="181" name="TextBox 180">
              <a:extLst>
                <a:ext uri="{FF2B5EF4-FFF2-40B4-BE49-F238E27FC236}">
                  <a16:creationId xmlns:a16="http://schemas.microsoft.com/office/drawing/2014/main" id="{B686832A-6CB5-4C5D-9321-3DC4251686E0}"/>
                </a:ext>
              </a:extLst>
            </p:cNvPr>
            <p:cNvSpPr txBox="1"/>
            <p:nvPr/>
          </p:nvSpPr>
          <p:spPr>
            <a:xfrm>
              <a:off x="558704" y="5776968"/>
              <a:ext cx="742511"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charset="0"/>
                  <a:ea typeface="+mn-ea"/>
                  <a:cs typeface="Arial" charset="0"/>
                </a:rPr>
                <a:t>Chimio</a:t>
              </a:r>
            </a:p>
          </p:txBody>
        </p:sp>
        <p:sp>
          <p:nvSpPr>
            <p:cNvPr id="182" name="TextBox 181">
              <a:extLst>
                <a:ext uri="{FF2B5EF4-FFF2-40B4-BE49-F238E27FC236}">
                  <a16:creationId xmlns:a16="http://schemas.microsoft.com/office/drawing/2014/main" id="{E675E5E6-C31F-477D-B380-7DA6DF9EBE75}"/>
                </a:ext>
              </a:extLst>
            </p:cNvPr>
            <p:cNvSpPr txBox="1"/>
            <p:nvPr/>
          </p:nvSpPr>
          <p:spPr>
            <a:xfrm>
              <a:off x="986706" y="5069404"/>
              <a:ext cx="314509"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N</a:t>
              </a:r>
            </a:p>
          </p:txBody>
        </p:sp>
        <p:sp>
          <p:nvSpPr>
            <p:cNvPr id="183" name="Freeform 21">
              <a:extLst>
                <a:ext uri="{FF2B5EF4-FFF2-40B4-BE49-F238E27FC236}">
                  <a16:creationId xmlns:a16="http://schemas.microsoft.com/office/drawing/2014/main" id="{26ED36B7-A852-4B11-87BE-AB02E06127CE}"/>
                </a:ext>
              </a:extLst>
            </p:cNvPr>
            <p:cNvSpPr>
              <a:spLocks/>
            </p:cNvSpPr>
            <p:nvPr/>
          </p:nvSpPr>
          <p:spPr bwMode="auto">
            <a:xfrm>
              <a:off x="1463747" y="2160691"/>
              <a:ext cx="596307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184" name="Group 183">
              <a:extLst>
                <a:ext uri="{FF2B5EF4-FFF2-40B4-BE49-F238E27FC236}">
                  <a16:creationId xmlns:a16="http://schemas.microsoft.com/office/drawing/2014/main" id="{E330026A-26A2-4465-8DEE-7CD0D7D2637F}"/>
                </a:ext>
              </a:extLst>
            </p:cNvPr>
            <p:cNvGrpSpPr/>
            <p:nvPr/>
          </p:nvGrpSpPr>
          <p:grpSpPr>
            <a:xfrm>
              <a:off x="745691" y="1979310"/>
              <a:ext cx="713736" cy="2916000"/>
              <a:chOff x="1270619" y="1265887"/>
              <a:chExt cx="713736" cy="2858279"/>
            </a:xfrm>
          </p:grpSpPr>
          <p:sp>
            <p:nvSpPr>
              <p:cNvPr id="185" name="Line 6">
                <a:extLst>
                  <a:ext uri="{FF2B5EF4-FFF2-40B4-BE49-F238E27FC236}">
                    <a16:creationId xmlns:a16="http://schemas.microsoft.com/office/drawing/2014/main" id="{CB2AE59F-82F0-4DA0-8DA3-0EDAEDAD5D8F}"/>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6" name="Line 7">
                <a:extLst>
                  <a:ext uri="{FF2B5EF4-FFF2-40B4-BE49-F238E27FC236}">
                    <a16:creationId xmlns:a16="http://schemas.microsoft.com/office/drawing/2014/main" id="{EB5FD48F-A246-44E0-89A4-A9159BA3AB61}"/>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7" name="Line 8">
                <a:extLst>
                  <a:ext uri="{FF2B5EF4-FFF2-40B4-BE49-F238E27FC236}">
                    <a16:creationId xmlns:a16="http://schemas.microsoft.com/office/drawing/2014/main" id="{A65852D8-0370-4B46-908B-7256C4011B2E}"/>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8" name="Line 9">
                <a:extLst>
                  <a:ext uri="{FF2B5EF4-FFF2-40B4-BE49-F238E27FC236}">
                    <a16:creationId xmlns:a16="http://schemas.microsoft.com/office/drawing/2014/main" id="{6A254160-4E08-47BB-BE9E-E85FE2A6907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9" name="Line 10">
                <a:extLst>
                  <a:ext uri="{FF2B5EF4-FFF2-40B4-BE49-F238E27FC236}">
                    <a16:creationId xmlns:a16="http://schemas.microsoft.com/office/drawing/2014/main" id="{016266B5-A4D4-4D94-AC64-79A5492B996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0" name="Line 11">
                <a:extLst>
                  <a:ext uri="{FF2B5EF4-FFF2-40B4-BE49-F238E27FC236}">
                    <a16:creationId xmlns:a16="http://schemas.microsoft.com/office/drawing/2014/main" id="{10A4EA1E-FE88-4344-AA22-99815E60CBFF}"/>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1" name="TextBox 190">
                <a:extLst>
                  <a:ext uri="{FF2B5EF4-FFF2-40B4-BE49-F238E27FC236}">
                    <a16:creationId xmlns:a16="http://schemas.microsoft.com/office/drawing/2014/main" id="{9FC9A8E3-2B1C-461A-B427-E6BEBFF44F05}"/>
                  </a:ext>
                </a:extLst>
              </p:cNvPr>
              <p:cNvSpPr txBox="1"/>
              <p:nvPr/>
            </p:nvSpPr>
            <p:spPr>
              <a:xfrm rot="16200000">
                <a:off x="1079456" y="2569414"/>
                <a:ext cx="69010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SG, %</a:t>
                </a:r>
              </a:p>
            </p:txBody>
          </p:sp>
          <p:sp>
            <p:nvSpPr>
              <p:cNvPr id="192" name="TextBox 191">
                <a:extLst>
                  <a:ext uri="{FF2B5EF4-FFF2-40B4-BE49-F238E27FC236}">
                    <a16:creationId xmlns:a16="http://schemas.microsoft.com/office/drawing/2014/main" id="{AC55DB0C-D4EC-429F-B670-216109DBD830}"/>
                  </a:ext>
                </a:extLst>
              </p:cNvPr>
              <p:cNvSpPr txBox="1"/>
              <p:nvPr/>
            </p:nvSpPr>
            <p:spPr>
              <a:xfrm>
                <a:off x="1459938"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193" name="TextBox 192">
                <a:extLst>
                  <a:ext uri="{FF2B5EF4-FFF2-40B4-BE49-F238E27FC236}">
                    <a16:creationId xmlns:a16="http://schemas.microsoft.com/office/drawing/2014/main" id="{EA44DDB1-6206-42D8-AF42-D7CACFCB81D1}"/>
                  </a:ext>
                </a:extLst>
              </p:cNvPr>
              <p:cNvSpPr txBox="1"/>
              <p:nvPr/>
            </p:nvSpPr>
            <p:spPr>
              <a:xfrm>
                <a:off x="1559325"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194" name="TextBox 193">
                <a:extLst>
                  <a:ext uri="{FF2B5EF4-FFF2-40B4-BE49-F238E27FC236}">
                    <a16:creationId xmlns:a16="http://schemas.microsoft.com/office/drawing/2014/main" id="{F2212555-F9F3-4D27-9EA6-0715DE72A4EC}"/>
                  </a:ext>
                </a:extLst>
              </p:cNvPr>
              <p:cNvSpPr txBox="1"/>
              <p:nvPr/>
            </p:nvSpPr>
            <p:spPr>
              <a:xfrm>
                <a:off x="1559325"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195" name="TextBox 194">
                <a:extLst>
                  <a:ext uri="{FF2B5EF4-FFF2-40B4-BE49-F238E27FC236}">
                    <a16:creationId xmlns:a16="http://schemas.microsoft.com/office/drawing/2014/main" id="{32662D59-FE23-4D5D-B074-742086499D11}"/>
                  </a:ext>
                </a:extLst>
              </p:cNvPr>
              <p:cNvSpPr txBox="1"/>
              <p:nvPr/>
            </p:nvSpPr>
            <p:spPr>
              <a:xfrm>
                <a:off x="1559325"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196" name="TextBox 195">
                <a:extLst>
                  <a:ext uri="{FF2B5EF4-FFF2-40B4-BE49-F238E27FC236}">
                    <a16:creationId xmlns:a16="http://schemas.microsoft.com/office/drawing/2014/main" id="{1BD619BC-3B28-49DE-B04B-F138BAEF5B19}"/>
                  </a:ext>
                </a:extLst>
              </p:cNvPr>
              <p:cNvSpPr txBox="1"/>
              <p:nvPr/>
            </p:nvSpPr>
            <p:spPr>
              <a:xfrm>
                <a:off x="1559325"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197" name="TextBox 196">
                <a:extLst>
                  <a:ext uri="{FF2B5EF4-FFF2-40B4-BE49-F238E27FC236}">
                    <a16:creationId xmlns:a16="http://schemas.microsoft.com/office/drawing/2014/main" id="{E902B4C3-2D84-4673-9C7E-5181866D1E9D}"/>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198" name="TextBox 197">
              <a:extLst>
                <a:ext uri="{FF2B5EF4-FFF2-40B4-BE49-F238E27FC236}">
                  <a16:creationId xmlns:a16="http://schemas.microsoft.com/office/drawing/2014/main" id="{9ACB4F39-E819-4CF1-8AA3-D7D4AE627857}"/>
                </a:ext>
              </a:extLst>
            </p:cNvPr>
            <p:cNvSpPr txBox="1"/>
            <p:nvPr/>
          </p:nvSpPr>
          <p:spPr>
            <a:xfrm>
              <a:off x="4206256" y="5112601"/>
              <a:ext cx="56297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4D4D4D"/>
                  </a:solidFill>
                  <a:effectLst/>
                  <a:uLnTx/>
                  <a:uFillTx/>
                  <a:latin typeface="Arial" charset="0"/>
                  <a:ea typeface="+mn-ea"/>
                  <a:cs typeface="Arial" charset="0"/>
                </a:rPr>
                <a:t>Mois</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00" name="TextBox 199">
              <a:extLst>
                <a:ext uri="{FF2B5EF4-FFF2-40B4-BE49-F238E27FC236}">
                  <a16:creationId xmlns:a16="http://schemas.microsoft.com/office/drawing/2014/main" id="{3A8BA301-91ED-45D7-8574-579CE169AADE}"/>
                </a:ext>
              </a:extLst>
            </p:cNvPr>
            <p:cNvSpPr txBox="1"/>
            <p:nvPr/>
          </p:nvSpPr>
          <p:spPr>
            <a:xfrm>
              <a:off x="1815326" y="3905071"/>
              <a:ext cx="1754006" cy="338554"/>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B60D27"/>
                  </a:solidFill>
                  <a:effectLst/>
                  <a:uLnTx/>
                  <a:uFillTx/>
                  <a:latin typeface="Arial" charset="0"/>
                  <a:ea typeface="+mn-ea"/>
                  <a:cs typeface="Arial" charset="0"/>
                </a:rPr>
                <a:t>Pembro + chimio</a:t>
              </a:r>
            </a:p>
          </p:txBody>
        </p:sp>
        <p:sp>
          <p:nvSpPr>
            <p:cNvPr id="201" name="TextBox 200">
              <a:extLst>
                <a:ext uri="{FF2B5EF4-FFF2-40B4-BE49-F238E27FC236}">
                  <a16:creationId xmlns:a16="http://schemas.microsoft.com/office/drawing/2014/main" id="{E5C9F305-7FFA-4D4F-B385-38703EFF3446}"/>
                </a:ext>
              </a:extLst>
            </p:cNvPr>
            <p:cNvSpPr txBox="1"/>
            <p:nvPr/>
          </p:nvSpPr>
          <p:spPr>
            <a:xfrm>
              <a:off x="1815326" y="4244710"/>
              <a:ext cx="845103" cy="338554"/>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B2C0EC"/>
                  </a:solidFill>
                  <a:effectLst/>
                  <a:uLnTx/>
                  <a:uFillTx/>
                  <a:latin typeface="Arial" charset="0"/>
                  <a:ea typeface="+mn-ea"/>
                  <a:cs typeface="Arial" charset="0"/>
                </a:rPr>
                <a:t>Chimio</a:t>
              </a:r>
            </a:p>
          </p:txBody>
        </p:sp>
        <p:cxnSp>
          <p:nvCxnSpPr>
            <p:cNvPr id="202" name="Straight Connector 201">
              <a:extLst>
                <a:ext uri="{FF2B5EF4-FFF2-40B4-BE49-F238E27FC236}">
                  <a16:creationId xmlns:a16="http://schemas.microsoft.com/office/drawing/2014/main" id="{D964D763-A1EF-4B01-BD40-09AE2185E3BD}"/>
                </a:ext>
              </a:extLst>
            </p:cNvPr>
            <p:cNvCxnSpPr/>
            <p:nvPr/>
          </p:nvCxnSpPr>
          <p:spPr>
            <a:xfrm>
              <a:off x="1584847" y="4094780"/>
              <a:ext cx="252000" cy="0"/>
            </a:xfrm>
            <a:prstGeom prst="line">
              <a:avLst/>
            </a:prstGeom>
            <a:noFill/>
            <a:ln w="25400" cap="flat">
              <a:solidFill>
                <a:srgbClr val="B60D27"/>
              </a:solidFill>
              <a:prstDash val="solid"/>
              <a:miter/>
            </a:ln>
          </p:spPr>
        </p:cxnSp>
        <p:cxnSp>
          <p:nvCxnSpPr>
            <p:cNvPr id="203" name="Straight Connector 202">
              <a:extLst>
                <a:ext uri="{FF2B5EF4-FFF2-40B4-BE49-F238E27FC236}">
                  <a16:creationId xmlns:a16="http://schemas.microsoft.com/office/drawing/2014/main" id="{12340479-D739-44CC-98A4-6BAE0A55B011}"/>
                </a:ext>
              </a:extLst>
            </p:cNvPr>
            <p:cNvCxnSpPr/>
            <p:nvPr/>
          </p:nvCxnSpPr>
          <p:spPr>
            <a:xfrm>
              <a:off x="1584847" y="4409105"/>
              <a:ext cx="252000" cy="0"/>
            </a:xfrm>
            <a:prstGeom prst="line">
              <a:avLst/>
            </a:prstGeom>
            <a:noFill/>
            <a:ln w="25400" cap="flat">
              <a:solidFill>
                <a:srgbClr val="B2C0EC"/>
              </a:solidFill>
              <a:prstDash val="solid"/>
              <a:miter/>
            </a:ln>
          </p:spPr>
        </p:cxnSp>
        <p:grpSp>
          <p:nvGrpSpPr>
            <p:cNvPr id="204" name="Group 203">
              <a:extLst>
                <a:ext uri="{FF2B5EF4-FFF2-40B4-BE49-F238E27FC236}">
                  <a16:creationId xmlns:a16="http://schemas.microsoft.com/office/drawing/2014/main" id="{E6EE5A61-E899-4C9D-9076-05F63029F4BC}"/>
                </a:ext>
              </a:extLst>
            </p:cNvPr>
            <p:cNvGrpSpPr/>
            <p:nvPr/>
          </p:nvGrpSpPr>
          <p:grpSpPr>
            <a:xfrm>
              <a:off x="1376456" y="4744285"/>
              <a:ext cx="6183412" cy="360147"/>
              <a:chOff x="1494890" y="5303149"/>
              <a:chExt cx="4675336" cy="360147"/>
            </a:xfrm>
          </p:grpSpPr>
          <p:sp>
            <p:nvSpPr>
              <p:cNvPr id="205" name="Line 21">
                <a:extLst>
                  <a:ext uri="{FF2B5EF4-FFF2-40B4-BE49-F238E27FC236}">
                    <a16:creationId xmlns:a16="http://schemas.microsoft.com/office/drawing/2014/main" id="{8E02D3A1-8AC6-40F1-BC2F-F0D9F46B6963}"/>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6" name="TextBox 205">
                <a:extLst>
                  <a:ext uri="{FF2B5EF4-FFF2-40B4-BE49-F238E27FC236}">
                    <a16:creationId xmlns:a16="http://schemas.microsoft.com/office/drawing/2014/main" id="{FE91B4B1-418A-4FAA-AAE1-AAFD64A0143B}"/>
                  </a:ext>
                </a:extLst>
              </p:cNvPr>
              <p:cNvSpPr txBox="1"/>
              <p:nvPr/>
            </p:nvSpPr>
            <p:spPr>
              <a:xfrm>
                <a:off x="5964961"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207" name="Line 21">
                <a:extLst>
                  <a:ext uri="{FF2B5EF4-FFF2-40B4-BE49-F238E27FC236}">
                    <a16:creationId xmlns:a16="http://schemas.microsoft.com/office/drawing/2014/main" id="{E22D4E50-4475-49B7-8DE7-5D0CD39BFE72}"/>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8" name="TextBox 207">
                <a:extLst>
                  <a:ext uri="{FF2B5EF4-FFF2-40B4-BE49-F238E27FC236}">
                    <a16:creationId xmlns:a16="http://schemas.microsoft.com/office/drawing/2014/main" id="{E34D41AA-C454-4E89-BE23-5A31596EA25B}"/>
                  </a:ext>
                </a:extLst>
              </p:cNvPr>
              <p:cNvSpPr txBox="1"/>
              <p:nvPr/>
            </p:nvSpPr>
            <p:spPr>
              <a:xfrm>
                <a:off x="5589324"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33</a:t>
                </a:r>
              </a:p>
            </p:txBody>
          </p:sp>
          <p:sp>
            <p:nvSpPr>
              <p:cNvPr id="209" name="Line 21">
                <a:extLst>
                  <a:ext uri="{FF2B5EF4-FFF2-40B4-BE49-F238E27FC236}">
                    <a16:creationId xmlns:a16="http://schemas.microsoft.com/office/drawing/2014/main" id="{C89F6C8D-0BE2-41A5-AD51-B4DA1C05B887}"/>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0" name="TextBox 209">
                <a:extLst>
                  <a:ext uri="{FF2B5EF4-FFF2-40B4-BE49-F238E27FC236}">
                    <a16:creationId xmlns:a16="http://schemas.microsoft.com/office/drawing/2014/main" id="{1FAFDB9C-D5D3-49BB-934F-5E6B26CD2076}"/>
                  </a:ext>
                </a:extLst>
              </p:cNvPr>
              <p:cNvSpPr txBox="1"/>
              <p:nvPr/>
            </p:nvSpPr>
            <p:spPr>
              <a:xfrm>
                <a:off x="5213686"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211" name="Line 21">
                <a:extLst>
                  <a:ext uri="{FF2B5EF4-FFF2-40B4-BE49-F238E27FC236}">
                    <a16:creationId xmlns:a16="http://schemas.microsoft.com/office/drawing/2014/main" id="{4EBBFA68-C71D-46F2-B568-3178F917F293}"/>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2" name="TextBox 211">
                <a:extLst>
                  <a:ext uri="{FF2B5EF4-FFF2-40B4-BE49-F238E27FC236}">
                    <a16:creationId xmlns:a16="http://schemas.microsoft.com/office/drawing/2014/main" id="{1BB90E2D-C922-466E-807C-6D3F64DF58DA}"/>
                  </a:ext>
                </a:extLst>
              </p:cNvPr>
              <p:cNvSpPr txBox="1"/>
              <p:nvPr/>
            </p:nvSpPr>
            <p:spPr>
              <a:xfrm>
                <a:off x="4838050"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27</a:t>
                </a:r>
              </a:p>
            </p:txBody>
          </p:sp>
          <p:sp>
            <p:nvSpPr>
              <p:cNvPr id="213" name="Line 21">
                <a:extLst>
                  <a:ext uri="{FF2B5EF4-FFF2-40B4-BE49-F238E27FC236}">
                    <a16:creationId xmlns:a16="http://schemas.microsoft.com/office/drawing/2014/main" id="{D0DD05E7-9431-4529-AA9B-A4E6878C81CF}"/>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4" name="TextBox 213">
                <a:extLst>
                  <a:ext uri="{FF2B5EF4-FFF2-40B4-BE49-F238E27FC236}">
                    <a16:creationId xmlns:a16="http://schemas.microsoft.com/office/drawing/2014/main" id="{00F2EFC4-0353-41F7-9CE2-060AF60B9AEE}"/>
                  </a:ext>
                </a:extLst>
              </p:cNvPr>
              <p:cNvSpPr txBox="1"/>
              <p:nvPr/>
            </p:nvSpPr>
            <p:spPr>
              <a:xfrm>
                <a:off x="4462413"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215" name="Line 21">
                <a:extLst>
                  <a:ext uri="{FF2B5EF4-FFF2-40B4-BE49-F238E27FC236}">
                    <a16:creationId xmlns:a16="http://schemas.microsoft.com/office/drawing/2014/main" id="{7EF8EA08-B58D-48C9-965B-110625AF987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6" name="TextBox 215">
                <a:extLst>
                  <a:ext uri="{FF2B5EF4-FFF2-40B4-BE49-F238E27FC236}">
                    <a16:creationId xmlns:a16="http://schemas.microsoft.com/office/drawing/2014/main" id="{FB97FF96-B2FC-47E6-AAB6-DE00987BF2F0}"/>
                  </a:ext>
                </a:extLst>
              </p:cNvPr>
              <p:cNvSpPr txBox="1"/>
              <p:nvPr/>
            </p:nvSpPr>
            <p:spPr>
              <a:xfrm>
                <a:off x="4086776"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21</a:t>
                </a:r>
              </a:p>
            </p:txBody>
          </p:sp>
          <p:sp>
            <p:nvSpPr>
              <p:cNvPr id="217" name="Line 21">
                <a:extLst>
                  <a:ext uri="{FF2B5EF4-FFF2-40B4-BE49-F238E27FC236}">
                    <a16:creationId xmlns:a16="http://schemas.microsoft.com/office/drawing/2014/main" id="{1AC85DF8-F78F-4622-A32F-210A34B77DE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8" name="TextBox 217">
                <a:extLst>
                  <a:ext uri="{FF2B5EF4-FFF2-40B4-BE49-F238E27FC236}">
                    <a16:creationId xmlns:a16="http://schemas.microsoft.com/office/drawing/2014/main" id="{08964C9B-32A2-4CA9-88E2-0D3DF61396E3}"/>
                  </a:ext>
                </a:extLst>
              </p:cNvPr>
              <p:cNvSpPr txBox="1"/>
              <p:nvPr/>
            </p:nvSpPr>
            <p:spPr>
              <a:xfrm>
                <a:off x="3711139"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18</a:t>
                </a:r>
              </a:p>
            </p:txBody>
          </p:sp>
          <p:sp>
            <p:nvSpPr>
              <p:cNvPr id="219" name="Line 21">
                <a:extLst>
                  <a:ext uri="{FF2B5EF4-FFF2-40B4-BE49-F238E27FC236}">
                    <a16:creationId xmlns:a16="http://schemas.microsoft.com/office/drawing/2014/main" id="{0BD90F2A-C546-4285-AD4A-857C75E1DB5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0" name="TextBox 219">
                <a:extLst>
                  <a:ext uri="{FF2B5EF4-FFF2-40B4-BE49-F238E27FC236}">
                    <a16:creationId xmlns:a16="http://schemas.microsoft.com/office/drawing/2014/main" id="{AF2D9BFD-C358-43B3-A865-0A4F53AA723D}"/>
                  </a:ext>
                </a:extLst>
              </p:cNvPr>
              <p:cNvSpPr txBox="1"/>
              <p:nvPr/>
            </p:nvSpPr>
            <p:spPr>
              <a:xfrm>
                <a:off x="3335502"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15</a:t>
                </a:r>
              </a:p>
            </p:txBody>
          </p:sp>
          <p:sp>
            <p:nvSpPr>
              <p:cNvPr id="221" name="Line 21">
                <a:extLst>
                  <a:ext uri="{FF2B5EF4-FFF2-40B4-BE49-F238E27FC236}">
                    <a16:creationId xmlns:a16="http://schemas.microsoft.com/office/drawing/2014/main" id="{76D94B8D-DF6D-4470-9E82-CF31C883626A}"/>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2" name="TextBox 221">
                <a:extLst>
                  <a:ext uri="{FF2B5EF4-FFF2-40B4-BE49-F238E27FC236}">
                    <a16:creationId xmlns:a16="http://schemas.microsoft.com/office/drawing/2014/main" id="{EABCF8BB-9B44-47BA-A14D-226367D6BE64}"/>
                  </a:ext>
                </a:extLst>
              </p:cNvPr>
              <p:cNvSpPr txBox="1"/>
              <p:nvPr/>
            </p:nvSpPr>
            <p:spPr>
              <a:xfrm>
                <a:off x="2959865" y="5375149"/>
                <a:ext cx="20526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223" name="Line 21">
                <a:extLst>
                  <a:ext uri="{FF2B5EF4-FFF2-40B4-BE49-F238E27FC236}">
                    <a16:creationId xmlns:a16="http://schemas.microsoft.com/office/drawing/2014/main" id="{ECB816B9-8CD8-48F5-929A-C92E4310D9AD}"/>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4" name="TextBox 223">
                <a:extLst>
                  <a:ext uri="{FF2B5EF4-FFF2-40B4-BE49-F238E27FC236}">
                    <a16:creationId xmlns:a16="http://schemas.microsoft.com/office/drawing/2014/main" id="{63A48F73-FFBE-4D26-8ED2-1BD22BB4BCFA}"/>
                  </a:ext>
                </a:extLst>
              </p:cNvPr>
              <p:cNvSpPr txBox="1"/>
              <p:nvPr/>
            </p:nvSpPr>
            <p:spPr>
              <a:xfrm>
                <a:off x="2621801" y="5375149"/>
                <a:ext cx="13011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9</a:t>
                </a:r>
              </a:p>
            </p:txBody>
          </p:sp>
          <p:sp>
            <p:nvSpPr>
              <p:cNvPr id="225" name="Line 21">
                <a:extLst>
                  <a:ext uri="{FF2B5EF4-FFF2-40B4-BE49-F238E27FC236}">
                    <a16:creationId xmlns:a16="http://schemas.microsoft.com/office/drawing/2014/main" id="{2A067B6E-E164-4C4B-A676-CD8DA8BE4707}"/>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6" name="TextBox 225">
                <a:extLst>
                  <a:ext uri="{FF2B5EF4-FFF2-40B4-BE49-F238E27FC236}">
                    <a16:creationId xmlns:a16="http://schemas.microsoft.com/office/drawing/2014/main" id="{915F2D71-06D5-468C-93B0-25456026D968}"/>
                  </a:ext>
                </a:extLst>
              </p:cNvPr>
              <p:cNvSpPr txBox="1"/>
              <p:nvPr/>
            </p:nvSpPr>
            <p:spPr>
              <a:xfrm>
                <a:off x="2246164" y="5375149"/>
                <a:ext cx="13011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227" name="Line 21">
                <a:extLst>
                  <a:ext uri="{FF2B5EF4-FFF2-40B4-BE49-F238E27FC236}">
                    <a16:creationId xmlns:a16="http://schemas.microsoft.com/office/drawing/2014/main" id="{0C8C14DA-B003-44F6-9B2F-5789986266B0}"/>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8" name="TextBox 227">
                <a:extLst>
                  <a:ext uri="{FF2B5EF4-FFF2-40B4-BE49-F238E27FC236}">
                    <a16:creationId xmlns:a16="http://schemas.microsoft.com/office/drawing/2014/main" id="{C8A90F79-D006-4630-85D0-7A315E3FCDA8}"/>
                  </a:ext>
                </a:extLst>
              </p:cNvPr>
              <p:cNvSpPr txBox="1"/>
              <p:nvPr/>
            </p:nvSpPr>
            <p:spPr>
              <a:xfrm>
                <a:off x="1870527" y="5375149"/>
                <a:ext cx="13011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a:t>
                </a:r>
              </a:p>
            </p:txBody>
          </p:sp>
          <p:sp>
            <p:nvSpPr>
              <p:cNvPr id="229" name="Line 21">
                <a:extLst>
                  <a:ext uri="{FF2B5EF4-FFF2-40B4-BE49-F238E27FC236}">
                    <a16:creationId xmlns:a16="http://schemas.microsoft.com/office/drawing/2014/main" id="{FB9B900C-F61B-49C8-B63D-89C3D209B6F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30" name="TextBox 229">
                <a:extLst>
                  <a:ext uri="{FF2B5EF4-FFF2-40B4-BE49-F238E27FC236}">
                    <a16:creationId xmlns:a16="http://schemas.microsoft.com/office/drawing/2014/main" id="{284CC1AC-A5F1-4F35-B50E-87675ED5C2C7}"/>
                  </a:ext>
                </a:extLst>
              </p:cNvPr>
              <p:cNvSpPr txBox="1"/>
              <p:nvPr/>
            </p:nvSpPr>
            <p:spPr>
              <a:xfrm>
                <a:off x="1494890" y="5375149"/>
                <a:ext cx="13011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231" name="Group 230">
              <a:extLst>
                <a:ext uri="{FF2B5EF4-FFF2-40B4-BE49-F238E27FC236}">
                  <a16:creationId xmlns:a16="http://schemas.microsoft.com/office/drawing/2014/main" id="{55654C23-4DC4-4413-99F9-FA69EF8DB01A}"/>
                </a:ext>
              </a:extLst>
            </p:cNvPr>
            <p:cNvGrpSpPr/>
            <p:nvPr/>
          </p:nvGrpSpPr>
          <p:grpSpPr>
            <a:xfrm>
              <a:off x="1277070" y="5511425"/>
              <a:ext cx="6233104" cy="288147"/>
              <a:chOff x="2269244" y="5913314"/>
              <a:chExt cx="6233104" cy="288147"/>
            </a:xfrm>
          </p:grpSpPr>
          <p:sp>
            <p:nvSpPr>
              <p:cNvPr id="232" name="TextBox 231">
                <a:extLst>
                  <a:ext uri="{FF2B5EF4-FFF2-40B4-BE49-F238E27FC236}">
                    <a16:creationId xmlns:a16="http://schemas.microsoft.com/office/drawing/2014/main" id="{23A32119-58B0-49C8-9998-86CEED386083}"/>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0</a:t>
                </a:r>
              </a:p>
            </p:txBody>
          </p:sp>
          <p:sp>
            <p:nvSpPr>
              <p:cNvPr id="233" name="TextBox 232">
                <a:extLst>
                  <a:ext uri="{FF2B5EF4-FFF2-40B4-BE49-F238E27FC236}">
                    <a16:creationId xmlns:a16="http://schemas.microsoft.com/office/drawing/2014/main" id="{1628B300-9338-41C7-A9BD-10A5AB2246D3}"/>
                  </a:ext>
                </a:extLst>
              </p:cNvPr>
              <p:cNvSpPr txBox="1"/>
              <p:nvPr/>
            </p:nvSpPr>
            <p:spPr>
              <a:xfrm>
                <a:off x="7833457"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a:t>
                </a:r>
              </a:p>
            </p:txBody>
          </p:sp>
          <p:sp>
            <p:nvSpPr>
              <p:cNvPr id="234" name="TextBox 233">
                <a:extLst>
                  <a:ext uri="{FF2B5EF4-FFF2-40B4-BE49-F238E27FC236}">
                    <a16:creationId xmlns:a16="http://schemas.microsoft.com/office/drawing/2014/main" id="{2013345F-B8CF-429C-BFFA-973063713728}"/>
                  </a:ext>
                </a:extLst>
              </p:cNvPr>
              <p:cNvSpPr txBox="1"/>
              <p:nvPr/>
            </p:nvSpPr>
            <p:spPr>
              <a:xfrm>
                <a:off x="7336654"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7</a:t>
                </a:r>
              </a:p>
            </p:txBody>
          </p:sp>
          <p:sp>
            <p:nvSpPr>
              <p:cNvPr id="235" name="TextBox 234">
                <a:extLst>
                  <a:ext uri="{FF2B5EF4-FFF2-40B4-BE49-F238E27FC236}">
                    <a16:creationId xmlns:a16="http://schemas.microsoft.com/office/drawing/2014/main" id="{301EFBD5-E46C-4EF0-BD80-6D75AC841E09}"/>
                  </a:ext>
                </a:extLst>
              </p:cNvPr>
              <p:cNvSpPr txBox="1"/>
              <p:nvPr/>
            </p:nvSpPr>
            <p:spPr>
              <a:xfrm>
                <a:off x="6790159"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17</a:t>
                </a:r>
              </a:p>
            </p:txBody>
          </p:sp>
          <p:sp>
            <p:nvSpPr>
              <p:cNvPr id="236" name="TextBox 235">
                <a:extLst>
                  <a:ext uri="{FF2B5EF4-FFF2-40B4-BE49-F238E27FC236}">
                    <a16:creationId xmlns:a16="http://schemas.microsoft.com/office/drawing/2014/main" id="{0599323D-9F25-4183-8468-01741DD4A53D}"/>
                  </a:ext>
                </a:extLst>
              </p:cNvPr>
              <p:cNvSpPr txBox="1"/>
              <p:nvPr/>
            </p:nvSpPr>
            <p:spPr>
              <a:xfrm>
                <a:off x="6293356"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36</a:t>
                </a:r>
              </a:p>
            </p:txBody>
          </p:sp>
          <p:sp>
            <p:nvSpPr>
              <p:cNvPr id="237" name="TextBox 236">
                <a:extLst>
                  <a:ext uri="{FF2B5EF4-FFF2-40B4-BE49-F238E27FC236}">
                    <a16:creationId xmlns:a16="http://schemas.microsoft.com/office/drawing/2014/main" id="{F0BF5F1F-E129-4666-8DC0-623AFE79824F}"/>
                  </a:ext>
                </a:extLst>
              </p:cNvPr>
              <p:cNvSpPr txBox="1"/>
              <p:nvPr/>
            </p:nvSpPr>
            <p:spPr>
              <a:xfrm>
                <a:off x="5796554"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68</a:t>
                </a:r>
              </a:p>
            </p:txBody>
          </p:sp>
          <p:sp>
            <p:nvSpPr>
              <p:cNvPr id="238" name="TextBox 237">
                <a:extLst>
                  <a:ext uri="{FF2B5EF4-FFF2-40B4-BE49-F238E27FC236}">
                    <a16:creationId xmlns:a16="http://schemas.microsoft.com/office/drawing/2014/main" id="{800E5204-D0C8-4DBE-AF3C-917501493D64}"/>
                  </a:ext>
                </a:extLst>
              </p:cNvPr>
              <p:cNvSpPr txBox="1"/>
              <p:nvPr/>
            </p:nvSpPr>
            <p:spPr>
              <a:xfrm>
                <a:off x="5256727" y="5913314"/>
                <a:ext cx="35752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118</a:t>
                </a:r>
              </a:p>
            </p:txBody>
          </p:sp>
          <p:sp>
            <p:nvSpPr>
              <p:cNvPr id="239" name="TextBox 238">
                <a:extLst>
                  <a:ext uri="{FF2B5EF4-FFF2-40B4-BE49-F238E27FC236}">
                    <a16:creationId xmlns:a16="http://schemas.microsoft.com/office/drawing/2014/main" id="{A59F9601-81D4-47BF-B301-D946742248BD}"/>
                  </a:ext>
                </a:extLst>
              </p:cNvPr>
              <p:cNvSpPr txBox="1"/>
              <p:nvPr/>
            </p:nvSpPr>
            <p:spPr>
              <a:xfrm>
                <a:off x="475325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151</a:t>
                </a:r>
              </a:p>
            </p:txBody>
          </p:sp>
          <p:sp>
            <p:nvSpPr>
              <p:cNvPr id="240" name="TextBox 239">
                <a:extLst>
                  <a:ext uri="{FF2B5EF4-FFF2-40B4-BE49-F238E27FC236}">
                    <a16:creationId xmlns:a16="http://schemas.microsoft.com/office/drawing/2014/main" id="{DA87C80F-24F1-460F-A7B3-3CA7F91C2665}"/>
                  </a:ext>
                </a:extLst>
              </p:cNvPr>
              <p:cNvSpPr txBox="1"/>
              <p:nvPr/>
            </p:nvSpPr>
            <p:spPr>
              <a:xfrm>
                <a:off x="425645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187</a:t>
                </a:r>
              </a:p>
            </p:txBody>
          </p:sp>
          <p:sp>
            <p:nvSpPr>
              <p:cNvPr id="241" name="TextBox 240">
                <a:extLst>
                  <a:ext uri="{FF2B5EF4-FFF2-40B4-BE49-F238E27FC236}">
                    <a16:creationId xmlns:a16="http://schemas.microsoft.com/office/drawing/2014/main" id="{405CB8F3-933D-4DEF-A291-22F121451F6B}"/>
                  </a:ext>
                </a:extLst>
              </p:cNvPr>
              <p:cNvSpPr txBox="1"/>
              <p:nvPr/>
            </p:nvSpPr>
            <p:spPr>
              <a:xfrm>
                <a:off x="375965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235</a:t>
                </a:r>
              </a:p>
            </p:txBody>
          </p:sp>
          <p:sp>
            <p:nvSpPr>
              <p:cNvPr id="242" name="TextBox 241">
                <a:extLst>
                  <a:ext uri="{FF2B5EF4-FFF2-40B4-BE49-F238E27FC236}">
                    <a16:creationId xmlns:a16="http://schemas.microsoft.com/office/drawing/2014/main" id="{D8F3EE12-4A9D-486E-8614-7FF0E9112EAF}"/>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295</a:t>
                </a:r>
              </a:p>
            </p:txBody>
          </p:sp>
          <p:sp>
            <p:nvSpPr>
              <p:cNvPr id="243" name="TextBox 242">
                <a:extLst>
                  <a:ext uri="{FF2B5EF4-FFF2-40B4-BE49-F238E27FC236}">
                    <a16:creationId xmlns:a16="http://schemas.microsoft.com/office/drawing/2014/main" id="{26FC6117-5CDF-47F9-818C-E92168BCBE39}"/>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348</a:t>
                </a:r>
              </a:p>
            </p:txBody>
          </p:sp>
          <p:sp>
            <p:nvSpPr>
              <p:cNvPr id="244" name="TextBox 243">
                <a:extLst>
                  <a:ext uri="{FF2B5EF4-FFF2-40B4-BE49-F238E27FC236}">
                    <a16:creationId xmlns:a16="http://schemas.microsoft.com/office/drawing/2014/main" id="{372DFC24-28E9-4F0D-AB2C-75005BE9C0C9}"/>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373</a:t>
                </a:r>
              </a:p>
            </p:txBody>
          </p:sp>
        </p:grpSp>
        <p:grpSp>
          <p:nvGrpSpPr>
            <p:cNvPr id="245" name="Group 244">
              <a:extLst>
                <a:ext uri="{FF2B5EF4-FFF2-40B4-BE49-F238E27FC236}">
                  <a16:creationId xmlns:a16="http://schemas.microsoft.com/office/drawing/2014/main" id="{7E5E465D-F508-4CA1-A7C1-39F13270CE61}"/>
                </a:ext>
              </a:extLst>
            </p:cNvPr>
            <p:cNvGrpSpPr/>
            <p:nvPr/>
          </p:nvGrpSpPr>
          <p:grpSpPr>
            <a:xfrm>
              <a:off x="1277070" y="5794552"/>
              <a:ext cx="6233104" cy="288147"/>
              <a:chOff x="2269244" y="5913314"/>
              <a:chExt cx="6233104" cy="288147"/>
            </a:xfrm>
          </p:grpSpPr>
          <p:sp>
            <p:nvSpPr>
              <p:cNvPr id="246" name="TextBox 245">
                <a:extLst>
                  <a:ext uri="{FF2B5EF4-FFF2-40B4-BE49-F238E27FC236}">
                    <a16:creationId xmlns:a16="http://schemas.microsoft.com/office/drawing/2014/main" id="{717A82BF-9905-4A32-91E8-22FF22646375}"/>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0</a:t>
                </a:r>
              </a:p>
            </p:txBody>
          </p:sp>
          <p:sp>
            <p:nvSpPr>
              <p:cNvPr id="247" name="TextBox 246">
                <a:extLst>
                  <a:ext uri="{FF2B5EF4-FFF2-40B4-BE49-F238E27FC236}">
                    <a16:creationId xmlns:a16="http://schemas.microsoft.com/office/drawing/2014/main" id="{A8269F1E-3282-44F4-A58A-6B8F212D743D}"/>
                  </a:ext>
                </a:extLst>
              </p:cNvPr>
              <p:cNvSpPr txBox="1"/>
              <p:nvPr/>
            </p:nvSpPr>
            <p:spPr>
              <a:xfrm>
                <a:off x="7833457"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a:t>
                </a:r>
              </a:p>
            </p:txBody>
          </p:sp>
          <p:sp>
            <p:nvSpPr>
              <p:cNvPr id="248" name="TextBox 247">
                <a:extLst>
                  <a:ext uri="{FF2B5EF4-FFF2-40B4-BE49-F238E27FC236}">
                    <a16:creationId xmlns:a16="http://schemas.microsoft.com/office/drawing/2014/main" id="{DA05212B-8837-4198-B3A8-0CF02C9627AD}"/>
                  </a:ext>
                </a:extLst>
              </p:cNvPr>
              <p:cNvSpPr txBox="1"/>
              <p:nvPr/>
            </p:nvSpPr>
            <p:spPr>
              <a:xfrm>
                <a:off x="7336654"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4</a:t>
                </a:r>
              </a:p>
            </p:txBody>
          </p:sp>
          <p:sp>
            <p:nvSpPr>
              <p:cNvPr id="249" name="TextBox 248">
                <a:extLst>
                  <a:ext uri="{FF2B5EF4-FFF2-40B4-BE49-F238E27FC236}">
                    <a16:creationId xmlns:a16="http://schemas.microsoft.com/office/drawing/2014/main" id="{93F3D943-7CCA-4953-A0C3-FCE84477AE36}"/>
                  </a:ext>
                </a:extLst>
              </p:cNvPr>
              <p:cNvSpPr txBox="1"/>
              <p:nvPr/>
            </p:nvSpPr>
            <p:spPr>
              <a:xfrm>
                <a:off x="6790159"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15</a:t>
                </a:r>
              </a:p>
            </p:txBody>
          </p:sp>
          <p:sp>
            <p:nvSpPr>
              <p:cNvPr id="250" name="TextBox 249">
                <a:extLst>
                  <a:ext uri="{FF2B5EF4-FFF2-40B4-BE49-F238E27FC236}">
                    <a16:creationId xmlns:a16="http://schemas.microsoft.com/office/drawing/2014/main" id="{74786700-2647-44FF-9F29-BB88D4966063}"/>
                  </a:ext>
                </a:extLst>
              </p:cNvPr>
              <p:cNvSpPr txBox="1"/>
              <p:nvPr/>
            </p:nvSpPr>
            <p:spPr>
              <a:xfrm>
                <a:off x="6293356"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28</a:t>
                </a:r>
              </a:p>
            </p:txBody>
          </p:sp>
          <p:sp>
            <p:nvSpPr>
              <p:cNvPr id="251" name="TextBox 250">
                <a:extLst>
                  <a:ext uri="{FF2B5EF4-FFF2-40B4-BE49-F238E27FC236}">
                    <a16:creationId xmlns:a16="http://schemas.microsoft.com/office/drawing/2014/main" id="{95EDA6CA-0CB2-47D9-8D8C-0FBA957A7074}"/>
                  </a:ext>
                </a:extLst>
              </p:cNvPr>
              <p:cNvSpPr txBox="1"/>
              <p:nvPr/>
            </p:nvSpPr>
            <p:spPr>
              <a:xfrm>
                <a:off x="5796554"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51</a:t>
                </a:r>
              </a:p>
            </p:txBody>
          </p:sp>
          <p:sp>
            <p:nvSpPr>
              <p:cNvPr id="252" name="TextBox 251">
                <a:extLst>
                  <a:ext uri="{FF2B5EF4-FFF2-40B4-BE49-F238E27FC236}">
                    <a16:creationId xmlns:a16="http://schemas.microsoft.com/office/drawing/2014/main" id="{B7CDAC34-F294-4EF5-B752-8DF64E99465D}"/>
                  </a:ext>
                </a:extLst>
              </p:cNvPr>
              <p:cNvSpPr txBox="1"/>
              <p:nvPr/>
            </p:nvSpPr>
            <p:spPr>
              <a:xfrm>
                <a:off x="5299752"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82</a:t>
                </a:r>
              </a:p>
            </p:txBody>
          </p:sp>
          <p:sp>
            <p:nvSpPr>
              <p:cNvPr id="253" name="TextBox 252">
                <a:extLst>
                  <a:ext uri="{FF2B5EF4-FFF2-40B4-BE49-F238E27FC236}">
                    <a16:creationId xmlns:a16="http://schemas.microsoft.com/office/drawing/2014/main" id="{314D8B88-14E5-4932-9173-350FB48A7D67}"/>
                  </a:ext>
                </a:extLst>
              </p:cNvPr>
              <p:cNvSpPr txBox="1"/>
              <p:nvPr/>
            </p:nvSpPr>
            <p:spPr>
              <a:xfrm>
                <a:off x="475325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108</a:t>
                </a:r>
              </a:p>
            </p:txBody>
          </p:sp>
          <p:sp>
            <p:nvSpPr>
              <p:cNvPr id="254" name="TextBox 253">
                <a:extLst>
                  <a:ext uri="{FF2B5EF4-FFF2-40B4-BE49-F238E27FC236}">
                    <a16:creationId xmlns:a16="http://schemas.microsoft.com/office/drawing/2014/main" id="{4D4C0438-6C74-431F-B138-D4418704C2A9}"/>
                  </a:ext>
                </a:extLst>
              </p:cNvPr>
              <p:cNvSpPr txBox="1"/>
              <p:nvPr/>
            </p:nvSpPr>
            <p:spPr>
              <a:xfrm>
                <a:off x="425645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147</a:t>
                </a:r>
              </a:p>
            </p:txBody>
          </p:sp>
          <p:sp>
            <p:nvSpPr>
              <p:cNvPr id="255" name="TextBox 254">
                <a:extLst>
                  <a:ext uri="{FF2B5EF4-FFF2-40B4-BE49-F238E27FC236}">
                    <a16:creationId xmlns:a16="http://schemas.microsoft.com/office/drawing/2014/main" id="{6AEE55D5-1D8E-489E-AE6E-B70D5E28C023}"/>
                  </a:ext>
                </a:extLst>
              </p:cNvPr>
              <p:cNvSpPr txBox="1"/>
              <p:nvPr/>
            </p:nvSpPr>
            <p:spPr>
              <a:xfrm>
                <a:off x="375965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200</a:t>
                </a:r>
              </a:p>
            </p:txBody>
          </p:sp>
          <p:sp>
            <p:nvSpPr>
              <p:cNvPr id="256" name="TextBox 255">
                <a:extLst>
                  <a:ext uri="{FF2B5EF4-FFF2-40B4-BE49-F238E27FC236}">
                    <a16:creationId xmlns:a16="http://schemas.microsoft.com/office/drawing/2014/main" id="{64AAF878-63C6-481E-B465-DAA33A752A91}"/>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274</a:t>
                </a:r>
              </a:p>
            </p:txBody>
          </p:sp>
          <p:sp>
            <p:nvSpPr>
              <p:cNvPr id="257" name="TextBox 256">
                <a:extLst>
                  <a:ext uri="{FF2B5EF4-FFF2-40B4-BE49-F238E27FC236}">
                    <a16:creationId xmlns:a16="http://schemas.microsoft.com/office/drawing/2014/main" id="{6336D1BD-C78A-48DD-BD66-E3D15A08FCD0}"/>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338</a:t>
                </a:r>
              </a:p>
            </p:txBody>
          </p:sp>
          <p:sp>
            <p:nvSpPr>
              <p:cNvPr id="258" name="TextBox 257">
                <a:extLst>
                  <a:ext uri="{FF2B5EF4-FFF2-40B4-BE49-F238E27FC236}">
                    <a16:creationId xmlns:a16="http://schemas.microsoft.com/office/drawing/2014/main" id="{07E002EE-D9F9-4B19-AB51-537EF75B4EF6}"/>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panose="020B0604020202020204" pitchFamily="34" charset="0"/>
                    <a:ea typeface="+mn-ea"/>
                    <a:cs typeface="Arial" panose="020B0604020202020204" pitchFamily="34" charset="0"/>
                  </a:rPr>
                  <a:t>376</a:t>
                </a:r>
              </a:p>
            </p:txBody>
          </p:sp>
        </p:grpSp>
        <p:grpSp>
          <p:nvGrpSpPr>
            <p:cNvPr id="449" name="Group 448">
              <a:extLst>
                <a:ext uri="{FF2B5EF4-FFF2-40B4-BE49-F238E27FC236}">
                  <a16:creationId xmlns:a16="http://schemas.microsoft.com/office/drawing/2014/main" id="{23682E2D-D6B5-454E-87FC-A74E4317B403}"/>
                </a:ext>
              </a:extLst>
            </p:cNvPr>
            <p:cNvGrpSpPr/>
            <p:nvPr/>
          </p:nvGrpSpPr>
          <p:grpSpPr>
            <a:xfrm>
              <a:off x="1470346" y="2137891"/>
              <a:ext cx="5526000" cy="2520000"/>
              <a:chOff x="266700" y="1433512"/>
              <a:chExt cx="8607961" cy="3997251"/>
            </a:xfrm>
          </p:grpSpPr>
          <p:sp>
            <p:nvSpPr>
              <p:cNvPr id="404" name="Freeform: Shape 403">
                <a:extLst>
                  <a:ext uri="{FF2B5EF4-FFF2-40B4-BE49-F238E27FC236}">
                    <a16:creationId xmlns:a16="http://schemas.microsoft.com/office/drawing/2014/main" id="{60D6B809-1EF2-46B0-AB61-E60683A89E36}"/>
                  </a:ext>
                </a:extLst>
              </p:cNvPr>
              <p:cNvSpPr/>
              <p:nvPr/>
            </p:nvSpPr>
            <p:spPr>
              <a:xfrm>
                <a:off x="266700" y="1433512"/>
                <a:ext cx="8607961" cy="3941730"/>
              </a:xfrm>
              <a:custGeom>
                <a:avLst/>
                <a:gdLst>
                  <a:gd name="connsiteX0" fmla="*/ 8607962 w 8607961"/>
                  <a:gd name="connsiteY0" fmla="*/ 3941731 h 3941730"/>
                  <a:gd name="connsiteX1" fmla="*/ 8263442 w 8607961"/>
                  <a:gd name="connsiteY1" fmla="*/ 3941731 h 3941730"/>
                  <a:gd name="connsiteX2" fmla="*/ 8263442 w 8607961"/>
                  <a:gd name="connsiteY2" fmla="*/ 3784664 h 3941730"/>
                  <a:gd name="connsiteX3" fmla="*/ 7736529 w 8607961"/>
                  <a:gd name="connsiteY3" fmla="*/ 3784664 h 3941730"/>
                  <a:gd name="connsiteX4" fmla="*/ 7736529 w 8607961"/>
                  <a:gd name="connsiteY4" fmla="*/ 3663068 h 3941730"/>
                  <a:gd name="connsiteX5" fmla="*/ 7523740 w 8607961"/>
                  <a:gd name="connsiteY5" fmla="*/ 3663068 h 3941730"/>
                  <a:gd name="connsiteX6" fmla="*/ 7523740 w 8607961"/>
                  <a:gd name="connsiteY6" fmla="*/ 3526279 h 3941730"/>
                  <a:gd name="connsiteX7" fmla="*/ 7179212 w 8607961"/>
                  <a:gd name="connsiteY7" fmla="*/ 3526279 h 3941730"/>
                  <a:gd name="connsiteX8" fmla="*/ 7179212 w 8607961"/>
                  <a:gd name="connsiteY8" fmla="*/ 3480683 h 3941730"/>
                  <a:gd name="connsiteX9" fmla="*/ 6718163 w 8607961"/>
                  <a:gd name="connsiteY9" fmla="*/ 3480683 h 3941730"/>
                  <a:gd name="connsiteX10" fmla="*/ 6718163 w 8607961"/>
                  <a:gd name="connsiteY10" fmla="*/ 3440145 h 3941730"/>
                  <a:gd name="connsiteX11" fmla="*/ 6089923 w 8607961"/>
                  <a:gd name="connsiteY11" fmla="*/ 3440145 h 3941730"/>
                  <a:gd name="connsiteX12" fmla="*/ 6089923 w 8607961"/>
                  <a:gd name="connsiteY12" fmla="*/ 3399616 h 3941730"/>
                  <a:gd name="connsiteX13" fmla="*/ 5664337 w 8607961"/>
                  <a:gd name="connsiteY13" fmla="*/ 3399616 h 3941730"/>
                  <a:gd name="connsiteX14" fmla="*/ 5664337 w 8607961"/>
                  <a:gd name="connsiteY14" fmla="*/ 3313481 h 3941730"/>
                  <a:gd name="connsiteX15" fmla="*/ 5183019 w 8607961"/>
                  <a:gd name="connsiteY15" fmla="*/ 3313481 h 3941730"/>
                  <a:gd name="connsiteX16" fmla="*/ 5183019 w 8607961"/>
                  <a:gd name="connsiteY16" fmla="*/ 3242558 h 3941730"/>
                  <a:gd name="connsiteX17" fmla="*/ 4949962 w 8607961"/>
                  <a:gd name="connsiteY17" fmla="*/ 3242558 h 3941730"/>
                  <a:gd name="connsiteX18" fmla="*/ 4949962 w 8607961"/>
                  <a:gd name="connsiteY18" fmla="*/ 3191885 h 3941730"/>
                  <a:gd name="connsiteX19" fmla="*/ 4727039 w 8607961"/>
                  <a:gd name="connsiteY19" fmla="*/ 3191885 h 3941730"/>
                  <a:gd name="connsiteX20" fmla="*/ 4727039 w 8607961"/>
                  <a:gd name="connsiteY20" fmla="*/ 3136154 h 3941730"/>
                  <a:gd name="connsiteX21" fmla="*/ 4635837 w 8607961"/>
                  <a:gd name="connsiteY21" fmla="*/ 3136154 h 3941730"/>
                  <a:gd name="connsiteX22" fmla="*/ 4635837 w 8607961"/>
                  <a:gd name="connsiteY22" fmla="*/ 3090558 h 3941730"/>
                  <a:gd name="connsiteX23" fmla="*/ 4230519 w 8607961"/>
                  <a:gd name="connsiteY23" fmla="*/ 3090558 h 3941730"/>
                  <a:gd name="connsiteX24" fmla="*/ 4230519 w 8607961"/>
                  <a:gd name="connsiteY24" fmla="*/ 3009491 h 3941730"/>
                  <a:gd name="connsiteX25" fmla="*/ 3961991 w 8607961"/>
                  <a:gd name="connsiteY25" fmla="*/ 3009491 h 3941730"/>
                  <a:gd name="connsiteX26" fmla="*/ 3961991 w 8607961"/>
                  <a:gd name="connsiteY26" fmla="*/ 2928433 h 3941730"/>
                  <a:gd name="connsiteX27" fmla="*/ 3820135 w 8607961"/>
                  <a:gd name="connsiteY27" fmla="*/ 2928433 h 3941730"/>
                  <a:gd name="connsiteX28" fmla="*/ 3820135 w 8607961"/>
                  <a:gd name="connsiteY28" fmla="*/ 2857500 h 3941730"/>
                  <a:gd name="connsiteX29" fmla="*/ 3708673 w 8607961"/>
                  <a:gd name="connsiteY29" fmla="*/ 2857500 h 3941730"/>
                  <a:gd name="connsiteX30" fmla="*/ 3708673 w 8607961"/>
                  <a:gd name="connsiteY30" fmla="*/ 2771366 h 3941730"/>
                  <a:gd name="connsiteX31" fmla="*/ 3607337 w 8607961"/>
                  <a:gd name="connsiteY31" fmla="*/ 2771366 h 3941730"/>
                  <a:gd name="connsiteX32" fmla="*/ 3607337 w 8607961"/>
                  <a:gd name="connsiteY32" fmla="*/ 2725770 h 3941730"/>
                  <a:gd name="connsiteX33" fmla="*/ 3531346 w 8607961"/>
                  <a:gd name="connsiteY33" fmla="*/ 2725770 h 3941730"/>
                  <a:gd name="connsiteX34" fmla="*/ 3531346 w 8607961"/>
                  <a:gd name="connsiteY34" fmla="*/ 2670039 h 3941730"/>
                  <a:gd name="connsiteX35" fmla="*/ 3318548 w 8607961"/>
                  <a:gd name="connsiteY35" fmla="*/ 2670039 h 3941730"/>
                  <a:gd name="connsiteX36" fmla="*/ 3318548 w 8607961"/>
                  <a:gd name="connsiteY36" fmla="*/ 2578846 h 3941730"/>
                  <a:gd name="connsiteX37" fmla="*/ 3110827 w 8607961"/>
                  <a:gd name="connsiteY37" fmla="*/ 2578846 h 3941730"/>
                  <a:gd name="connsiteX38" fmla="*/ 3110827 w 8607961"/>
                  <a:gd name="connsiteY38" fmla="*/ 2487645 h 3941730"/>
                  <a:gd name="connsiteX39" fmla="*/ 3019625 w 8607961"/>
                  <a:gd name="connsiteY39" fmla="*/ 2487645 h 3941730"/>
                  <a:gd name="connsiteX40" fmla="*/ 3019625 w 8607961"/>
                  <a:gd name="connsiteY40" fmla="*/ 2396452 h 3941730"/>
                  <a:gd name="connsiteX41" fmla="*/ 2908164 w 8607961"/>
                  <a:gd name="connsiteY41" fmla="*/ 2396452 h 3941730"/>
                  <a:gd name="connsiteX42" fmla="*/ 2908164 w 8607961"/>
                  <a:gd name="connsiteY42" fmla="*/ 2325519 h 3941730"/>
                  <a:gd name="connsiteX43" fmla="*/ 2842298 w 8607961"/>
                  <a:gd name="connsiteY43" fmla="*/ 2325519 h 3941730"/>
                  <a:gd name="connsiteX44" fmla="*/ 2842298 w 8607961"/>
                  <a:gd name="connsiteY44" fmla="*/ 2254587 h 3941730"/>
                  <a:gd name="connsiteX45" fmla="*/ 2725770 w 8607961"/>
                  <a:gd name="connsiteY45" fmla="*/ 2254587 h 3941730"/>
                  <a:gd name="connsiteX46" fmla="*/ 2725770 w 8607961"/>
                  <a:gd name="connsiteY46" fmla="*/ 2168462 h 3941730"/>
                  <a:gd name="connsiteX47" fmla="*/ 2644712 w 8607961"/>
                  <a:gd name="connsiteY47" fmla="*/ 2168462 h 3941730"/>
                  <a:gd name="connsiteX48" fmla="*/ 2644712 w 8607961"/>
                  <a:gd name="connsiteY48" fmla="*/ 2112721 h 3941730"/>
                  <a:gd name="connsiteX49" fmla="*/ 2553510 w 8607961"/>
                  <a:gd name="connsiteY49" fmla="*/ 2112721 h 3941730"/>
                  <a:gd name="connsiteX50" fmla="*/ 2553510 w 8607961"/>
                  <a:gd name="connsiteY50" fmla="*/ 2046865 h 3941730"/>
                  <a:gd name="connsiteX51" fmla="*/ 2467385 w 8607961"/>
                  <a:gd name="connsiteY51" fmla="*/ 2046865 h 3941730"/>
                  <a:gd name="connsiteX52" fmla="*/ 2467385 w 8607961"/>
                  <a:gd name="connsiteY52" fmla="*/ 1955664 h 3941730"/>
                  <a:gd name="connsiteX53" fmla="*/ 2355914 w 8607961"/>
                  <a:gd name="connsiteY53" fmla="*/ 1955664 h 3941730"/>
                  <a:gd name="connsiteX54" fmla="*/ 2355914 w 8607961"/>
                  <a:gd name="connsiteY54" fmla="*/ 1925269 h 3941730"/>
                  <a:gd name="connsiteX55" fmla="*/ 2244452 w 8607961"/>
                  <a:gd name="connsiteY55" fmla="*/ 1925269 h 3941730"/>
                  <a:gd name="connsiteX56" fmla="*/ 2244452 w 8607961"/>
                  <a:gd name="connsiteY56" fmla="*/ 1829000 h 3941730"/>
                  <a:gd name="connsiteX57" fmla="*/ 2188721 w 8607961"/>
                  <a:gd name="connsiteY57" fmla="*/ 1829000 h 3941730"/>
                  <a:gd name="connsiteX58" fmla="*/ 2188721 w 8607961"/>
                  <a:gd name="connsiteY58" fmla="*/ 1753010 h 3941730"/>
                  <a:gd name="connsiteX59" fmla="*/ 2062058 w 8607961"/>
                  <a:gd name="connsiteY59" fmla="*/ 1753010 h 3941730"/>
                  <a:gd name="connsiteX60" fmla="*/ 2062058 w 8607961"/>
                  <a:gd name="connsiteY60" fmla="*/ 1580740 h 3941730"/>
                  <a:gd name="connsiteX61" fmla="*/ 1986067 w 8607961"/>
                  <a:gd name="connsiteY61" fmla="*/ 1580740 h 3941730"/>
                  <a:gd name="connsiteX62" fmla="*/ 1986067 w 8607961"/>
                  <a:gd name="connsiteY62" fmla="*/ 1525010 h 3941730"/>
                  <a:gd name="connsiteX63" fmla="*/ 1894866 w 8607961"/>
                  <a:gd name="connsiteY63" fmla="*/ 1525010 h 3941730"/>
                  <a:gd name="connsiteX64" fmla="*/ 1894866 w 8607961"/>
                  <a:gd name="connsiteY64" fmla="*/ 1433817 h 3941730"/>
                  <a:gd name="connsiteX65" fmla="*/ 1818865 w 8607961"/>
                  <a:gd name="connsiteY65" fmla="*/ 1433817 h 3941730"/>
                  <a:gd name="connsiteX66" fmla="*/ 1818865 w 8607961"/>
                  <a:gd name="connsiteY66" fmla="*/ 1357817 h 3941730"/>
                  <a:gd name="connsiteX67" fmla="*/ 1737808 w 8607961"/>
                  <a:gd name="connsiteY67" fmla="*/ 1357817 h 3941730"/>
                  <a:gd name="connsiteX68" fmla="*/ 1737808 w 8607961"/>
                  <a:gd name="connsiteY68" fmla="*/ 1231154 h 3941730"/>
                  <a:gd name="connsiteX69" fmla="*/ 1661808 w 8607961"/>
                  <a:gd name="connsiteY69" fmla="*/ 1231154 h 3941730"/>
                  <a:gd name="connsiteX70" fmla="*/ 1661808 w 8607961"/>
                  <a:gd name="connsiteY70" fmla="*/ 1129827 h 3941730"/>
                  <a:gd name="connsiteX71" fmla="*/ 1540212 w 8607961"/>
                  <a:gd name="connsiteY71" fmla="*/ 1129827 h 3941730"/>
                  <a:gd name="connsiteX72" fmla="*/ 1540212 w 8607961"/>
                  <a:gd name="connsiteY72" fmla="*/ 1104490 h 3941730"/>
                  <a:gd name="connsiteX73" fmla="*/ 1433817 w 8607961"/>
                  <a:gd name="connsiteY73" fmla="*/ 1104490 h 3941730"/>
                  <a:gd name="connsiteX74" fmla="*/ 1433817 w 8607961"/>
                  <a:gd name="connsiteY74" fmla="*/ 1033567 h 3941730"/>
                  <a:gd name="connsiteX75" fmla="*/ 1362885 w 8607961"/>
                  <a:gd name="connsiteY75" fmla="*/ 1033567 h 3941730"/>
                  <a:gd name="connsiteX76" fmla="*/ 1362885 w 8607961"/>
                  <a:gd name="connsiteY76" fmla="*/ 972769 h 3941730"/>
                  <a:gd name="connsiteX77" fmla="*/ 1281817 w 8607961"/>
                  <a:gd name="connsiteY77" fmla="*/ 972769 h 3941730"/>
                  <a:gd name="connsiteX78" fmla="*/ 1281817 w 8607961"/>
                  <a:gd name="connsiteY78" fmla="*/ 846104 h 3941730"/>
                  <a:gd name="connsiteX79" fmla="*/ 1226087 w 8607961"/>
                  <a:gd name="connsiteY79" fmla="*/ 846104 h 3941730"/>
                  <a:gd name="connsiteX80" fmla="*/ 1226087 w 8607961"/>
                  <a:gd name="connsiteY80" fmla="*/ 739707 h 3941730"/>
                  <a:gd name="connsiteX81" fmla="*/ 1053827 w 8607961"/>
                  <a:gd name="connsiteY81" fmla="*/ 739707 h 3941730"/>
                  <a:gd name="connsiteX82" fmla="*/ 1053827 w 8607961"/>
                  <a:gd name="connsiteY82" fmla="*/ 668776 h 3941730"/>
                  <a:gd name="connsiteX83" fmla="*/ 967702 w 8607961"/>
                  <a:gd name="connsiteY83" fmla="*/ 668776 h 3941730"/>
                  <a:gd name="connsiteX84" fmla="*/ 967702 w 8607961"/>
                  <a:gd name="connsiteY84" fmla="*/ 633311 h 3941730"/>
                  <a:gd name="connsiteX85" fmla="*/ 957567 w 8607961"/>
                  <a:gd name="connsiteY85" fmla="*/ 633311 h 3941730"/>
                  <a:gd name="connsiteX86" fmla="*/ 957567 w 8607961"/>
                  <a:gd name="connsiteY86" fmla="*/ 557314 h 3941730"/>
                  <a:gd name="connsiteX87" fmla="*/ 846104 w 8607961"/>
                  <a:gd name="connsiteY87" fmla="*/ 557314 h 3941730"/>
                  <a:gd name="connsiteX88" fmla="*/ 846104 w 8607961"/>
                  <a:gd name="connsiteY88" fmla="*/ 430651 h 3941730"/>
                  <a:gd name="connsiteX89" fmla="*/ 724508 w 8607961"/>
                  <a:gd name="connsiteY89" fmla="*/ 430651 h 3941730"/>
                  <a:gd name="connsiteX90" fmla="*/ 724508 w 8607961"/>
                  <a:gd name="connsiteY90" fmla="*/ 339455 h 3941730"/>
                  <a:gd name="connsiteX91" fmla="*/ 633312 w 8607961"/>
                  <a:gd name="connsiteY91" fmla="*/ 339455 h 3941730"/>
                  <a:gd name="connsiteX92" fmla="*/ 633312 w 8607961"/>
                  <a:gd name="connsiteY92" fmla="*/ 288789 h 3941730"/>
                  <a:gd name="connsiteX93" fmla="*/ 481316 w 8607961"/>
                  <a:gd name="connsiteY93" fmla="*/ 288789 h 3941730"/>
                  <a:gd name="connsiteX94" fmla="*/ 481316 w 8607961"/>
                  <a:gd name="connsiteY94" fmla="*/ 212792 h 3941730"/>
                  <a:gd name="connsiteX95" fmla="*/ 314122 w 8607961"/>
                  <a:gd name="connsiteY95" fmla="*/ 212792 h 3941730"/>
                  <a:gd name="connsiteX96" fmla="*/ 314122 w 8607961"/>
                  <a:gd name="connsiteY96" fmla="*/ 177327 h 3941730"/>
                  <a:gd name="connsiteX97" fmla="*/ 233059 w 8607961"/>
                  <a:gd name="connsiteY97" fmla="*/ 177327 h 3941730"/>
                  <a:gd name="connsiteX98" fmla="*/ 233059 w 8607961"/>
                  <a:gd name="connsiteY98" fmla="*/ 116529 h 3941730"/>
                  <a:gd name="connsiteX99" fmla="*/ 157062 w 8607961"/>
                  <a:gd name="connsiteY99" fmla="*/ 116529 h 3941730"/>
                  <a:gd name="connsiteX100" fmla="*/ 157062 w 8607961"/>
                  <a:gd name="connsiteY100" fmla="*/ 0 h 3941730"/>
                  <a:gd name="connsiteX101" fmla="*/ 0 w 8607961"/>
                  <a:gd name="connsiteY101" fmla="*/ 0 h 394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8607961" h="3941730">
                    <a:moveTo>
                      <a:pt x="8607962" y="3941731"/>
                    </a:moveTo>
                    <a:lnTo>
                      <a:pt x="8263442" y="3941731"/>
                    </a:lnTo>
                    <a:lnTo>
                      <a:pt x="8263442" y="3784664"/>
                    </a:lnTo>
                    <a:lnTo>
                      <a:pt x="7736529" y="3784664"/>
                    </a:lnTo>
                    <a:lnTo>
                      <a:pt x="7736529" y="3663068"/>
                    </a:lnTo>
                    <a:lnTo>
                      <a:pt x="7523740" y="3663068"/>
                    </a:lnTo>
                    <a:lnTo>
                      <a:pt x="7523740" y="3526279"/>
                    </a:lnTo>
                    <a:lnTo>
                      <a:pt x="7179212" y="3526279"/>
                    </a:lnTo>
                    <a:lnTo>
                      <a:pt x="7179212" y="3480683"/>
                    </a:lnTo>
                    <a:lnTo>
                      <a:pt x="6718163" y="3480683"/>
                    </a:lnTo>
                    <a:lnTo>
                      <a:pt x="6718163" y="3440145"/>
                    </a:lnTo>
                    <a:lnTo>
                      <a:pt x="6089923" y="3440145"/>
                    </a:lnTo>
                    <a:lnTo>
                      <a:pt x="6089923" y="3399616"/>
                    </a:lnTo>
                    <a:lnTo>
                      <a:pt x="5664337" y="3399616"/>
                    </a:lnTo>
                    <a:lnTo>
                      <a:pt x="5664337" y="3313481"/>
                    </a:lnTo>
                    <a:lnTo>
                      <a:pt x="5183019" y="3313481"/>
                    </a:lnTo>
                    <a:lnTo>
                      <a:pt x="5183019" y="3242558"/>
                    </a:lnTo>
                    <a:lnTo>
                      <a:pt x="4949962" y="3242558"/>
                    </a:lnTo>
                    <a:lnTo>
                      <a:pt x="4949962" y="3191885"/>
                    </a:lnTo>
                    <a:lnTo>
                      <a:pt x="4727039" y="3191885"/>
                    </a:lnTo>
                    <a:lnTo>
                      <a:pt x="4727039" y="3136154"/>
                    </a:lnTo>
                    <a:lnTo>
                      <a:pt x="4635837" y="3136154"/>
                    </a:lnTo>
                    <a:lnTo>
                      <a:pt x="4635837" y="3090558"/>
                    </a:lnTo>
                    <a:lnTo>
                      <a:pt x="4230519" y="3090558"/>
                    </a:lnTo>
                    <a:lnTo>
                      <a:pt x="4230519" y="3009491"/>
                    </a:lnTo>
                    <a:lnTo>
                      <a:pt x="3961991" y="3009491"/>
                    </a:lnTo>
                    <a:lnTo>
                      <a:pt x="3961991" y="2928433"/>
                    </a:lnTo>
                    <a:lnTo>
                      <a:pt x="3820135" y="2928433"/>
                    </a:lnTo>
                    <a:lnTo>
                      <a:pt x="3820135" y="2857500"/>
                    </a:lnTo>
                    <a:lnTo>
                      <a:pt x="3708673" y="2857500"/>
                    </a:lnTo>
                    <a:lnTo>
                      <a:pt x="3708673" y="2771366"/>
                    </a:lnTo>
                    <a:lnTo>
                      <a:pt x="3607337" y="2771366"/>
                    </a:lnTo>
                    <a:lnTo>
                      <a:pt x="3607337" y="2725770"/>
                    </a:lnTo>
                    <a:lnTo>
                      <a:pt x="3531346" y="2725770"/>
                    </a:lnTo>
                    <a:lnTo>
                      <a:pt x="3531346" y="2670039"/>
                    </a:lnTo>
                    <a:lnTo>
                      <a:pt x="3318548" y="2670039"/>
                    </a:lnTo>
                    <a:lnTo>
                      <a:pt x="3318548" y="2578846"/>
                    </a:lnTo>
                    <a:lnTo>
                      <a:pt x="3110827" y="2578846"/>
                    </a:lnTo>
                    <a:lnTo>
                      <a:pt x="3110827" y="2487645"/>
                    </a:lnTo>
                    <a:lnTo>
                      <a:pt x="3019625" y="2487645"/>
                    </a:lnTo>
                    <a:lnTo>
                      <a:pt x="3019625" y="2396452"/>
                    </a:lnTo>
                    <a:lnTo>
                      <a:pt x="2908164" y="2396452"/>
                    </a:lnTo>
                    <a:lnTo>
                      <a:pt x="2908164" y="2325519"/>
                    </a:lnTo>
                    <a:lnTo>
                      <a:pt x="2842298" y="2325519"/>
                    </a:lnTo>
                    <a:lnTo>
                      <a:pt x="2842298" y="2254587"/>
                    </a:lnTo>
                    <a:lnTo>
                      <a:pt x="2725770" y="2254587"/>
                    </a:lnTo>
                    <a:lnTo>
                      <a:pt x="2725770" y="2168462"/>
                    </a:lnTo>
                    <a:lnTo>
                      <a:pt x="2644712" y="2168462"/>
                    </a:lnTo>
                    <a:lnTo>
                      <a:pt x="2644712" y="2112721"/>
                    </a:lnTo>
                    <a:lnTo>
                      <a:pt x="2553510" y="2112721"/>
                    </a:lnTo>
                    <a:lnTo>
                      <a:pt x="2553510" y="2046865"/>
                    </a:lnTo>
                    <a:lnTo>
                      <a:pt x="2467385" y="2046865"/>
                    </a:lnTo>
                    <a:lnTo>
                      <a:pt x="2467385" y="1955664"/>
                    </a:lnTo>
                    <a:lnTo>
                      <a:pt x="2355914" y="1955664"/>
                    </a:lnTo>
                    <a:lnTo>
                      <a:pt x="2355914" y="1925269"/>
                    </a:lnTo>
                    <a:lnTo>
                      <a:pt x="2244452" y="1925269"/>
                    </a:lnTo>
                    <a:lnTo>
                      <a:pt x="2244452" y="1829000"/>
                    </a:lnTo>
                    <a:lnTo>
                      <a:pt x="2188721" y="1829000"/>
                    </a:lnTo>
                    <a:lnTo>
                      <a:pt x="2188721" y="1753010"/>
                    </a:lnTo>
                    <a:lnTo>
                      <a:pt x="2062058" y="1753010"/>
                    </a:lnTo>
                    <a:lnTo>
                      <a:pt x="2062058" y="1580740"/>
                    </a:lnTo>
                    <a:lnTo>
                      <a:pt x="1986067" y="1580740"/>
                    </a:lnTo>
                    <a:lnTo>
                      <a:pt x="1986067" y="1525010"/>
                    </a:lnTo>
                    <a:lnTo>
                      <a:pt x="1894866" y="1525010"/>
                    </a:lnTo>
                    <a:lnTo>
                      <a:pt x="1894866" y="1433817"/>
                    </a:lnTo>
                    <a:lnTo>
                      <a:pt x="1818865" y="1433817"/>
                    </a:lnTo>
                    <a:lnTo>
                      <a:pt x="1818865" y="1357817"/>
                    </a:lnTo>
                    <a:lnTo>
                      <a:pt x="1737808" y="1357817"/>
                    </a:lnTo>
                    <a:lnTo>
                      <a:pt x="1737808" y="1231154"/>
                    </a:lnTo>
                    <a:lnTo>
                      <a:pt x="1661808" y="1231154"/>
                    </a:lnTo>
                    <a:lnTo>
                      <a:pt x="1661808" y="1129827"/>
                    </a:lnTo>
                    <a:lnTo>
                      <a:pt x="1540212" y="1129827"/>
                    </a:lnTo>
                    <a:lnTo>
                      <a:pt x="1540212" y="1104490"/>
                    </a:lnTo>
                    <a:lnTo>
                      <a:pt x="1433817" y="1104490"/>
                    </a:lnTo>
                    <a:lnTo>
                      <a:pt x="1433817" y="1033567"/>
                    </a:lnTo>
                    <a:lnTo>
                      <a:pt x="1362885" y="1033567"/>
                    </a:lnTo>
                    <a:lnTo>
                      <a:pt x="1362885" y="972769"/>
                    </a:lnTo>
                    <a:lnTo>
                      <a:pt x="1281817" y="972769"/>
                    </a:lnTo>
                    <a:lnTo>
                      <a:pt x="1281817" y="846104"/>
                    </a:lnTo>
                    <a:lnTo>
                      <a:pt x="1226087" y="846104"/>
                    </a:lnTo>
                    <a:lnTo>
                      <a:pt x="1226087" y="739707"/>
                    </a:lnTo>
                    <a:lnTo>
                      <a:pt x="1053827" y="739707"/>
                    </a:lnTo>
                    <a:lnTo>
                      <a:pt x="1053827" y="668776"/>
                    </a:lnTo>
                    <a:lnTo>
                      <a:pt x="967702" y="668776"/>
                    </a:lnTo>
                    <a:lnTo>
                      <a:pt x="967702" y="633311"/>
                    </a:lnTo>
                    <a:lnTo>
                      <a:pt x="957567" y="633311"/>
                    </a:lnTo>
                    <a:lnTo>
                      <a:pt x="957567" y="557314"/>
                    </a:lnTo>
                    <a:lnTo>
                      <a:pt x="846104" y="557314"/>
                    </a:lnTo>
                    <a:lnTo>
                      <a:pt x="846104" y="430651"/>
                    </a:lnTo>
                    <a:lnTo>
                      <a:pt x="724508" y="430651"/>
                    </a:lnTo>
                    <a:lnTo>
                      <a:pt x="724508" y="339455"/>
                    </a:lnTo>
                    <a:lnTo>
                      <a:pt x="633312" y="339455"/>
                    </a:lnTo>
                    <a:lnTo>
                      <a:pt x="633312" y="288789"/>
                    </a:lnTo>
                    <a:lnTo>
                      <a:pt x="481316" y="288789"/>
                    </a:lnTo>
                    <a:lnTo>
                      <a:pt x="481316" y="212792"/>
                    </a:lnTo>
                    <a:lnTo>
                      <a:pt x="314122" y="212792"/>
                    </a:lnTo>
                    <a:lnTo>
                      <a:pt x="314122" y="177327"/>
                    </a:lnTo>
                    <a:lnTo>
                      <a:pt x="233059" y="177327"/>
                    </a:lnTo>
                    <a:lnTo>
                      <a:pt x="233059" y="116529"/>
                    </a:lnTo>
                    <a:lnTo>
                      <a:pt x="157062" y="116529"/>
                    </a:lnTo>
                    <a:lnTo>
                      <a:pt x="157062" y="0"/>
                    </a:lnTo>
                    <a:lnTo>
                      <a:pt x="0" y="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05" name="Freeform: Shape 404">
                <a:extLst>
                  <a:ext uri="{FF2B5EF4-FFF2-40B4-BE49-F238E27FC236}">
                    <a16:creationId xmlns:a16="http://schemas.microsoft.com/office/drawing/2014/main" id="{D450CC8B-9FDF-4F66-BE95-D3B4B0D1F078}"/>
                  </a:ext>
                </a:extLst>
              </p:cNvPr>
              <p:cNvSpPr/>
              <p:nvPr/>
            </p:nvSpPr>
            <p:spPr>
              <a:xfrm>
                <a:off x="3759946" y="40464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06" name="Freeform: Shape 405">
                <a:extLst>
                  <a:ext uri="{FF2B5EF4-FFF2-40B4-BE49-F238E27FC236}">
                    <a16:creationId xmlns:a16="http://schemas.microsoft.com/office/drawing/2014/main" id="{4F28A591-206A-41C9-85C0-39CB0A0C1F68}"/>
                  </a:ext>
                </a:extLst>
              </p:cNvPr>
              <p:cNvSpPr/>
              <p:nvPr/>
            </p:nvSpPr>
            <p:spPr>
              <a:xfrm>
                <a:off x="3855196" y="40845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07" name="Freeform: Shape 406">
                <a:extLst>
                  <a:ext uri="{FF2B5EF4-FFF2-40B4-BE49-F238E27FC236}">
                    <a16:creationId xmlns:a16="http://schemas.microsoft.com/office/drawing/2014/main" id="{5FB2EE6A-5A64-4C83-B90F-485ADCD69884}"/>
                  </a:ext>
                </a:extLst>
              </p:cNvPr>
              <p:cNvSpPr/>
              <p:nvPr/>
            </p:nvSpPr>
            <p:spPr>
              <a:xfrm>
                <a:off x="3912346" y="41607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08" name="Freeform: Shape 407">
                <a:extLst>
                  <a:ext uri="{FF2B5EF4-FFF2-40B4-BE49-F238E27FC236}">
                    <a16:creationId xmlns:a16="http://schemas.microsoft.com/office/drawing/2014/main" id="{C7F0F11E-8269-492D-8196-7DA77F1AD3A0}"/>
                  </a:ext>
                </a:extLst>
              </p:cNvPr>
              <p:cNvSpPr/>
              <p:nvPr/>
            </p:nvSpPr>
            <p:spPr>
              <a:xfrm>
                <a:off x="4540996" y="44655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09" name="Freeform: Shape 408">
                <a:extLst>
                  <a:ext uri="{FF2B5EF4-FFF2-40B4-BE49-F238E27FC236}">
                    <a16:creationId xmlns:a16="http://schemas.microsoft.com/office/drawing/2014/main" id="{6A3F49E6-1516-4087-BEBB-D577A54616D2}"/>
                  </a:ext>
                </a:extLst>
              </p:cNvPr>
              <p:cNvSpPr/>
              <p:nvPr/>
            </p:nvSpPr>
            <p:spPr>
              <a:xfrm>
                <a:off x="4655296" y="44655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10" name="Freeform: Shape 409">
                <a:extLst>
                  <a:ext uri="{FF2B5EF4-FFF2-40B4-BE49-F238E27FC236}">
                    <a16:creationId xmlns:a16="http://schemas.microsoft.com/office/drawing/2014/main" id="{D372B03B-F5F4-4BB0-A582-9D7276528B6C}"/>
                  </a:ext>
                </a:extLst>
              </p:cNvPr>
              <p:cNvSpPr/>
              <p:nvPr/>
            </p:nvSpPr>
            <p:spPr>
              <a:xfrm>
                <a:off x="4750546" y="44655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11" name="Freeform: Shape 410">
                <a:extLst>
                  <a:ext uri="{FF2B5EF4-FFF2-40B4-BE49-F238E27FC236}">
                    <a16:creationId xmlns:a16="http://schemas.microsoft.com/office/drawing/2014/main" id="{888E9A12-BD14-4DE8-AE85-3F1D6C679886}"/>
                  </a:ext>
                </a:extLst>
              </p:cNvPr>
              <p:cNvSpPr/>
              <p:nvPr/>
            </p:nvSpPr>
            <p:spPr>
              <a:xfrm>
                <a:off x="4883896" y="45036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12" name="Freeform: Shape 411">
                <a:extLst>
                  <a:ext uri="{FF2B5EF4-FFF2-40B4-BE49-F238E27FC236}">
                    <a16:creationId xmlns:a16="http://schemas.microsoft.com/office/drawing/2014/main" id="{60F80270-80BC-4662-AF05-9D8DEF978A66}"/>
                  </a:ext>
                </a:extLst>
              </p:cNvPr>
              <p:cNvSpPr/>
              <p:nvPr/>
            </p:nvSpPr>
            <p:spPr>
              <a:xfrm>
                <a:off x="5036296" y="456075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13" name="Freeform: Shape 412">
                <a:extLst>
                  <a:ext uri="{FF2B5EF4-FFF2-40B4-BE49-F238E27FC236}">
                    <a16:creationId xmlns:a16="http://schemas.microsoft.com/office/drawing/2014/main" id="{715B860F-2ED8-409F-9169-2DC2C7949B7C}"/>
                  </a:ext>
                </a:extLst>
              </p:cNvPr>
              <p:cNvSpPr/>
              <p:nvPr/>
            </p:nvSpPr>
            <p:spPr>
              <a:xfrm>
                <a:off x="5131555" y="456075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14" name="Freeform: Shape 413">
                <a:extLst>
                  <a:ext uri="{FF2B5EF4-FFF2-40B4-BE49-F238E27FC236}">
                    <a16:creationId xmlns:a16="http://schemas.microsoft.com/office/drawing/2014/main" id="{371A38E1-A361-4B45-8C2A-477911073072}"/>
                  </a:ext>
                </a:extLst>
              </p:cNvPr>
              <p:cNvSpPr/>
              <p:nvPr/>
            </p:nvSpPr>
            <p:spPr>
              <a:xfrm>
                <a:off x="5188705" y="456075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15" name="Freeform: Shape 414">
                <a:extLst>
                  <a:ext uri="{FF2B5EF4-FFF2-40B4-BE49-F238E27FC236}">
                    <a16:creationId xmlns:a16="http://schemas.microsoft.com/office/drawing/2014/main" id="{C5D24C6A-283C-4629-90C9-9FEB2A946AA9}"/>
                  </a:ext>
                </a:extLst>
              </p:cNvPr>
              <p:cNvSpPr/>
              <p:nvPr/>
            </p:nvSpPr>
            <p:spPr>
              <a:xfrm>
                <a:off x="5245855" y="46179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16" name="Freeform: Shape 415">
                <a:extLst>
                  <a:ext uri="{FF2B5EF4-FFF2-40B4-BE49-F238E27FC236}">
                    <a16:creationId xmlns:a16="http://schemas.microsoft.com/office/drawing/2014/main" id="{2008CDE1-61C5-4CD6-AE3B-442393548EBB}"/>
                  </a:ext>
                </a:extLst>
              </p:cNvPr>
              <p:cNvSpPr/>
              <p:nvPr/>
            </p:nvSpPr>
            <p:spPr>
              <a:xfrm>
                <a:off x="5303005" y="46179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17" name="Freeform: Shape 416">
                <a:extLst>
                  <a:ext uri="{FF2B5EF4-FFF2-40B4-BE49-F238E27FC236}">
                    <a16:creationId xmlns:a16="http://schemas.microsoft.com/office/drawing/2014/main" id="{B89E306F-1BD2-4D85-87DD-85334A3B39BA}"/>
                  </a:ext>
                </a:extLst>
              </p:cNvPr>
              <p:cNvSpPr/>
              <p:nvPr/>
            </p:nvSpPr>
            <p:spPr>
              <a:xfrm>
                <a:off x="5360155" y="46179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18" name="Freeform: Shape 417">
                <a:extLst>
                  <a:ext uri="{FF2B5EF4-FFF2-40B4-BE49-F238E27FC236}">
                    <a16:creationId xmlns:a16="http://schemas.microsoft.com/office/drawing/2014/main" id="{ED99F506-5F8C-4FE9-9CEE-F280AF28CD3B}"/>
                  </a:ext>
                </a:extLst>
              </p:cNvPr>
              <p:cNvSpPr/>
              <p:nvPr/>
            </p:nvSpPr>
            <p:spPr>
              <a:xfrm>
                <a:off x="549350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19" name="Freeform: Shape 418">
                <a:extLst>
                  <a:ext uri="{FF2B5EF4-FFF2-40B4-BE49-F238E27FC236}">
                    <a16:creationId xmlns:a16="http://schemas.microsoft.com/office/drawing/2014/main" id="{34BACAEF-1A0C-431A-B673-52669928B8A6}"/>
                  </a:ext>
                </a:extLst>
              </p:cNvPr>
              <p:cNvSpPr/>
              <p:nvPr/>
            </p:nvSpPr>
            <p:spPr>
              <a:xfrm>
                <a:off x="553160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20" name="Freeform: Shape 419">
                <a:extLst>
                  <a:ext uri="{FF2B5EF4-FFF2-40B4-BE49-F238E27FC236}">
                    <a16:creationId xmlns:a16="http://schemas.microsoft.com/office/drawing/2014/main" id="{471074F8-37C3-436A-BCD0-B6AD570AF9FE}"/>
                  </a:ext>
                </a:extLst>
              </p:cNvPr>
              <p:cNvSpPr/>
              <p:nvPr/>
            </p:nvSpPr>
            <p:spPr>
              <a:xfrm>
                <a:off x="558875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21" name="Freeform: Shape 420">
                <a:extLst>
                  <a:ext uri="{FF2B5EF4-FFF2-40B4-BE49-F238E27FC236}">
                    <a16:creationId xmlns:a16="http://schemas.microsoft.com/office/drawing/2014/main" id="{604EAB1B-2994-4C2F-9DEA-778E4B4A9D16}"/>
                  </a:ext>
                </a:extLst>
              </p:cNvPr>
              <p:cNvSpPr/>
              <p:nvPr/>
            </p:nvSpPr>
            <p:spPr>
              <a:xfrm>
                <a:off x="568400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22" name="Freeform: Shape 421">
                <a:extLst>
                  <a:ext uri="{FF2B5EF4-FFF2-40B4-BE49-F238E27FC236}">
                    <a16:creationId xmlns:a16="http://schemas.microsoft.com/office/drawing/2014/main" id="{97584126-9C95-41FA-B4B2-CFAB0793E90E}"/>
                  </a:ext>
                </a:extLst>
              </p:cNvPr>
              <p:cNvSpPr/>
              <p:nvPr/>
            </p:nvSpPr>
            <p:spPr>
              <a:xfrm>
                <a:off x="572210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23" name="Freeform: Shape 422">
                <a:extLst>
                  <a:ext uri="{FF2B5EF4-FFF2-40B4-BE49-F238E27FC236}">
                    <a16:creationId xmlns:a16="http://schemas.microsoft.com/office/drawing/2014/main" id="{020C82C5-CFDF-4A71-B9ED-DED0D2EFEEAE}"/>
                  </a:ext>
                </a:extLst>
              </p:cNvPr>
              <p:cNvSpPr/>
              <p:nvPr/>
            </p:nvSpPr>
            <p:spPr>
              <a:xfrm>
                <a:off x="579830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24" name="Freeform: Shape 423">
                <a:extLst>
                  <a:ext uri="{FF2B5EF4-FFF2-40B4-BE49-F238E27FC236}">
                    <a16:creationId xmlns:a16="http://schemas.microsoft.com/office/drawing/2014/main" id="{E019748E-CA75-42B3-B509-9B3FDDCC2173}"/>
                  </a:ext>
                </a:extLst>
              </p:cNvPr>
              <p:cNvSpPr/>
              <p:nvPr/>
            </p:nvSpPr>
            <p:spPr>
              <a:xfrm>
                <a:off x="6045955" y="4789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25" name="Freeform: Shape 424">
                <a:extLst>
                  <a:ext uri="{FF2B5EF4-FFF2-40B4-BE49-F238E27FC236}">
                    <a16:creationId xmlns:a16="http://schemas.microsoft.com/office/drawing/2014/main" id="{20E7AF2E-17A4-4B73-9122-5BF186385DE5}"/>
                  </a:ext>
                </a:extLst>
              </p:cNvPr>
              <p:cNvSpPr/>
              <p:nvPr/>
            </p:nvSpPr>
            <p:spPr>
              <a:xfrm>
                <a:off x="6103105" y="4789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26" name="Freeform: Shape 425">
                <a:extLst>
                  <a:ext uri="{FF2B5EF4-FFF2-40B4-BE49-F238E27FC236}">
                    <a16:creationId xmlns:a16="http://schemas.microsoft.com/office/drawing/2014/main" id="{A6B514FE-9527-4CB1-8EA5-0B319C69B45C}"/>
                  </a:ext>
                </a:extLst>
              </p:cNvPr>
              <p:cNvSpPr/>
              <p:nvPr/>
            </p:nvSpPr>
            <p:spPr>
              <a:xfrm>
                <a:off x="6141205" y="4789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27" name="Freeform: Shape 426">
                <a:extLst>
                  <a:ext uri="{FF2B5EF4-FFF2-40B4-BE49-F238E27FC236}">
                    <a16:creationId xmlns:a16="http://schemas.microsoft.com/office/drawing/2014/main" id="{026A812F-C30C-4ECB-98DC-C78646FE617C}"/>
                  </a:ext>
                </a:extLst>
              </p:cNvPr>
              <p:cNvSpPr/>
              <p:nvPr/>
            </p:nvSpPr>
            <p:spPr>
              <a:xfrm>
                <a:off x="6217405" y="4789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28" name="Freeform: Shape 427">
                <a:extLst>
                  <a:ext uri="{FF2B5EF4-FFF2-40B4-BE49-F238E27FC236}">
                    <a16:creationId xmlns:a16="http://schemas.microsoft.com/office/drawing/2014/main" id="{EF628571-E03B-4EA6-8290-AB25981815FE}"/>
                  </a:ext>
                </a:extLst>
              </p:cNvPr>
              <p:cNvSpPr/>
              <p:nvPr/>
            </p:nvSpPr>
            <p:spPr>
              <a:xfrm>
                <a:off x="6293605" y="4789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29" name="Freeform: Shape 428">
                <a:extLst>
                  <a:ext uri="{FF2B5EF4-FFF2-40B4-BE49-F238E27FC236}">
                    <a16:creationId xmlns:a16="http://schemas.microsoft.com/office/drawing/2014/main" id="{A1DAA49A-BBD1-4DCB-8277-3424C5055F82}"/>
                  </a:ext>
                </a:extLst>
              </p:cNvPr>
              <p:cNvSpPr/>
              <p:nvPr/>
            </p:nvSpPr>
            <p:spPr>
              <a:xfrm>
                <a:off x="635075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30" name="Freeform: Shape 429">
                <a:extLst>
                  <a:ext uri="{FF2B5EF4-FFF2-40B4-BE49-F238E27FC236}">
                    <a16:creationId xmlns:a16="http://schemas.microsoft.com/office/drawing/2014/main" id="{C460D4F9-181E-4727-BD3B-1E99FBD64A9B}"/>
                  </a:ext>
                </a:extLst>
              </p:cNvPr>
              <p:cNvSpPr/>
              <p:nvPr/>
            </p:nvSpPr>
            <p:spPr>
              <a:xfrm>
                <a:off x="642695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31" name="Freeform: Shape 430">
                <a:extLst>
                  <a:ext uri="{FF2B5EF4-FFF2-40B4-BE49-F238E27FC236}">
                    <a16:creationId xmlns:a16="http://schemas.microsoft.com/office/drawing/2014/main" id="{4F0622B5-A039-4098-A069-5E631851139B}"/>
                  </a:ext>
                </a:extLst>
              </p:cNvPr>
              <p:cNvSpPr/>
              <p:nvPr/>
            </p:nvSpPr>
            <p:spPr>
              <a:xfrm>
                <a:off x="650315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32" name="Freeform: Shape 431">
                <a:extLst>
                  <a:ext uri="{FF2B5EF4-FFF2-40B4-BE49-F238E27FC236}">
                    <a16:creationId xmlns:a16="http://schemas.microsoft.com/office/drawing/2014/main" id="{BD0AB87F-C1A6-4FF3-9D2F-1D28B8B124AE}"/>
                  </a:ext>
                </a:extLst>
              </p:cNvPr>
              <p:cNvSpPr/>
              <p:nvPr/>
            </p:nvSpPr>
            <p:spPr>
              <a:xfrm>
                <a:off x="654125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33" name="Freeform: Shape 432">
                <a:extLst>
                  <a:ext uri="{FF2B5EF4-FFF2-40B4-BE49-F238E27FC236}">
                    <a16:creationId xmlns:a16="http://schemas.microsoft.com/office/drawing/2014/main" id="{4A4038A2-A159-470A-83A5-3AEC4F1D2130}"/>
                  </a:ext>
                </a:extLst>
              </p:cNvPr>
              <p:cNvSpPr/>
              <p:nvPr/>
            </p:nvSpPr>
            <p:spPr>
              <a:xfrm>
                <a:off x="657936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34" name="Freeform: Shape 433">
                <a:extLst>
                  <a:ext uri="{FF2B5EF4-FFF2-40B4-BE49-F238E27FC236}">
                    <a16:creationId xmlns:a16="http://schemas.microsoft.com/office/drawing/2014/main" id="{8ED5AC6C-101A-417A-8494-A3753D3FB8A2}"/>
                  </a:ext>
                </a:extLst>
              </p:cNvPr>
              <p:cNvSpPr/>
              <p:nvPr/>
            </p:nvSpPr>
            <p:spPr>
              <a:xfrm>
                <a:off x="663651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35" name="Freeform: Shape 434">
                <a:extLst>
                  <a:ext uri="{FF2B5EF4-FFF2-40B4-BE49-F238E27FC236}">
                    <a16:creationId xmlns:a16="http://schemas.microsoft.com/office/drawing/2014/main" id="{83190B46-29E5-4C01-9A8D-D604A834ADAB}"/>
                  </a:ext>
                </a:extLst>
              </p:cNvPr>
              <p:cNvSpPr/>
              <p:nvPr/>
            </p:nvSpPr>
            <p:spPr>
              <a:xfrm>
                <a:off x="686511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36" name="Freeform: Shape 435">
                <a:extLst>
                  <a:ext uri="{FF2B5EF4-FFF2-40B4-BE49-F238E27FC236}">
                    <a16:creationId xmlns:a16="http://schemas.microsoft.com/office/drawing/2014/main" id="{20852905-F4BB-4E40-B4F2-356A09711F33}"/>
                  </a:ext>
                </a:extLst>
              </p:cNvPr>
              <p:cNvSpPr/>
              <p:nvPr/>
            </p:nvSpPr>
            <p:spPr>
              <a:xfrm>
                <a:off x="690321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37" name="Freeform: Shape 436">
                <a:extLst>
                  <a:ext uri="{FF2B5EF4-FFF2-40B4-BE49-F238E27FC236}">
                    <a16:creationId xmlns:a16="http://schemas.microsoft.com/office/drawing/2014/main" id="{13026B80-3B17-4A73-88B2-2B4C84349239}"/>
                  </a:ext>
                </a:extLst>
              </p:cNvPr>
              <p:cNvSpPr/>
              <p:nvPr/>
            </p:nvSpPr>
            <p:spPr>
              <a:xfrm>
                <a:off x="694131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38" name="Freeform: Shape 437">
                <a:extLst>
                  <a:ext uri="{FF2B5EF4-FFF2-40B4-BE49-F238E27FC236}">
                    <a16:creationId xmlns:a16="http://schemas.microsoft.com/office/drawing/2014/main" id="{AC366CA9-2BC9-4866-A1AB-B01BB439E53A}"/>
                  </a:ext>
                </a:extLst>
              </p:cNvPr>
              <p:cNvSpPr/>
              <p:nvPr/>
            </p:nvSpPr>
            <p:spPr>
              <a:xfrm>
                <a:off x="707466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39" name="Freeform: Shape 438">
                <a:extLst>
                  <a:ext uri="{FF2B5EF4-FFF2-40B4-BE49-F238E27FC236}">
                    <a16:creationId xmlns:a16="http://schemas.microsoft.com/office/drawing/2014/main" id="{F3D21EC8-67BB-44F9-84B7-6B1BD82BD653}"/>
                  </a:ext>
                </a:extLst>
              </p:cNvPr>
              <p:cNvSpPr/>
              <p:nvPr/>
            </p:nvSpPr>
            <p:spPr>
              <a:xfrm>
                <a:off x="713181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40" name="Freeform: Shape 439">
                <a:extLst>
                  <a:ext uri="{FF2B5EF4-FFF2-40B4-BE49-F238E27FC236}">
                    <a16:creationId xmlns:a16="http://schemas.microsoft.com/office/drawing/2014/main" id="{3F3A3432-BCA0-4F7E-8424-01D28D6B1563}"/>
                  </a:ext>
                </a:extLst>
              </p:cNvPr>
              <p:cNvSpPr/>
              <p:nvPr/>
            </p:nvSpPr>
            <p:spPr>
              <a:xfrm>
                <a:off x="716991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41" name="Freeform: Shape 440">
                <a:extLst>
                  <a:ext uri="{FF2B5EF4-FFF2-40B4-BE49-F238E27FC236}">
                    <a16:creationId xmlns:a16="http://schemas.microsoft.com/office/drawing/2014/main" id="{AE681113-AE50-4601-978B-0FCBEC64DAE5}"/>
                  </a:ext>
                </a:extLst>
              </p:cNvPr>
              <p:cNvSpPr/>
              <p:nvPr/>
            </p:nvSpPr>
            <p:spPr>
              <a:xfrm>
                <a:off x="720801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42" name="Freeform: Shape 441">
                <a:extLst>
                  <a:ext uri="{FF2B5EF4-FFF2-40B4-BE49-F238E27FC236}">
                    <a16:creationId xmlns:a16="http://schemas.microsoft.com/office/drawing/2014/main" id="{BCCD5936-01A4-4136-B33D-A65B54908018}"/>
                  </a:ext>
                </a:extLst>
              </p:cNvPr>
              <p:cNvSpPr/>
              <p:nvPr/>
            </p:nvSpPr>
            <p:spPr>
              <a:xfrm>
                <a:off x="730326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43" name="Freeform: Shape 442">
                <a:extLst>
                  <a:ext uri="{FF2B5EF4-FFF2-40B4-BE49-F238E27FC236}">
                    <a16:creationId xmlns:a16="http://schemas.microsoft.com/office/drawing/2014/main" id="{57D44A5E-B6D7-4A4F-BBD0-2FF062493204}"/>
                  </a:ext>
                </a:extLst>
              </p:cNvPr>
              <p:cNvSpPr/>
              <p:nvPr/>
            </p:nvSpPr>
            <p:spPr>
              <a:xfrm>
                <a:off x="739851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44" name="Freeform: Shape 443">
                <a:extLst>
                  <a:ext uri="{FF2B5EF4-FFF2-40B4-BE49-F238E27FC236}">
                    <a16:creationId xmlns:a16="http://schemas.microsoft.com/office/drawing/2014/main" id="{EC9BE939-B157-4748-8243-FB44F7909097}"/>
                  </a:ext>
                </a:extLst>
              </p:cNvPr>
              <p:cNvSpPr/>
              <p:nvPr/>
            </p:nvSpPr>
            <p:spPr>
              <a:xfrm>
                <a:off x="7512815" y="492271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45" name="Freeform: Shape 444">
                <a:extLst>
                  <a:ext uri="{FF2B5EF4-FFF2-40B4-BE49-F238E27FC236}">
                    <a16:creationId xmlns:a16="http://schemas.microsoft.com/office/drawing/2014/main" id="{482946C1-D81F-42C4-86C5-E725AE021E50}"/>
                  </a:ext>
                </a:extLst>
              </p:cNvPr>
              <p:cNvSpPr/>
              <p:nvPr/>
            </p:nvSpPr>
            <p:spPr>
              <a:xfrm>
                <a:off x="7684265" y="492271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46" name="Freeform: Shape 445">
                <a:extLst>
                  <a:ext uri="{FF2B5EF4-FFF2-40B4-BE49-F238E27FC236}">
                    <a16:creationId xmlns:a16="http://schemas.microsoft.com/office/drawing/2014/main" id="{DE1F8D86-D3E9-4A66-B3F2-506F0C03FD46}"/>
                  </a:ext>
                </a:extLst>
              </p:cNvPr>
              <p:cNvSpPr/>
              <p:nvPr/>
            </p:nvSpPr>
            <p:spPr>
              <a:xfrm>
                <a:off x="7741415" y="492271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47" name="Freeform: Shape 446">
                <a:extLst>
                  <a:ext uri="{FF2B5EF4-FFF2-40B4-BE49-F238E27FC236}">
                    <a16:creationId xmlns:a16="http://schemas.microsoft.com/office/drawing/2014/main" id="{608EB65C-147E-4352-A008-39AC6C4D1200}"/>
                  </a:ext>
                </a:extLst>
              </p:cNvPr>
              <p:cNvSpPr/>
              <p:nvPr/>
            </p:nvSpPr>
            <p:spPr>
              <a:xfrm>
                <a:off x="8370074" y="5170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48" name="Freeform: Shape 447">
                <a:extLst>
                  <a:ext uri="{FF2B5EF4-FFF2-40B4-BE49-F238E27FC236}">
                    <a16:creationId xmlns:a16="http://schemas.microsoft.com/office/drawing/2014/main" id="{E97F36A6-CD48-4B7C-8D4C-54D3D670DCA3}"/>
                  </a:ext>
                </a:extLst>
              </p:cNvPr>
              <p:cNvSpPr/>
              <p:nvPr/>
            </p:nvSpPr>
            <p:spPr>
              <a:xfrm>
                <a:off x="8846324" y="53227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grpSp>
        <p:grpSp>
          <p:nvGrpSpPr>
            <p:cNvPr id="521" name="Group 520">
              <a:extLst>
                <a:ext uri="{FF2B5EF4-FFF2-40B4-BE49-F238E27FC236}">
                  <a16:creationId xmlns:a16="http://schemas.microsoft.com/office/drawing/2014/main" id="{9870F335-C912-4F03-84E0-04F21506FB67}"/>
                </a:ext>
              </a:extLst>
            </p:cNvPr>
            <p:cNvGrpSpPr/>
            <p:nvPr/>
          </p:nvGrpSpPr>
          <p:grpSpPr>
            <a:xfrm>
              <a:off x="1470347" y="2137891"/>
              <a:ext cx="5495924" cy="2061664"/>
              <a:chOff x="290512" y="1814512"/>
              <a:chExt cx="8563679" cy="3234290"/>
            </a:xfrm>
          </p:grpSpPr>
          <p:sp>
            <p:nvSpPr>
              <p:cNvPr id="452" name="Freeform: Shape 451">
                <a:extLst>
                  <a:ext uri="{FF2B5EF4-FFF2-40B4-BE49-F238E27FC236}">
                    <a16:creationId xmlns:a16="http://schemas.microsoft.com/office/drawing/2014/main" id="{8804EE2A-8EEE-4282-961E-BAC7B2E82E06}"/>
                  </a:ext>
                </a:extLst>
              </p:cNvPr>
              <p:cNvSpPr/>
              <p:nvPr/>
            </p:nvSpPr>
            <p:spPr>
              <a:xfrm>
                <a:off x="290512" y="1814512"/>
                <a:ext cx="8563679" cy="3174996"/>
              </a:xfrm>
              <a:custGeom>
                <a:avLst/>
                <a:gdLst>
                  <a:gd name="connsiteX0" fmla="*/ 8563680 w 8563679"/>
                  <a:gd name="connsiteY0" fmla="*/ 3174997 h 3174996"/>
                  <a:gd name="connsiteX1" fmla="*/ 6967357 w 8563679"/>
                  <a:gd name="connsiteY1" fmla="*/ 3174997 h 3174996"/>
                  <a:gd name="connsiteX2" fmla="*/ 6967357 w 8563679"/>
                  <a:gd name="connsiteY2" fmla="*/ 3100035 h 3174996"/>
                  <a:gd name="connsiteX3" fmla="*/ 6755692 w 8563679"/>
                  <a:gd name="connsiteY3" fmla="*/ 3100035 h 3174996"/>
                  <a:gd name="connsiteX4" fmla="*/ 6755692 w 8563679"/>
                  <a:gd name="connsiteY4" fmla="*/ 3064755 h 3174996"/>
                  <a:gd name="connsiteX5" fmla="*/ 6561668 w 8563679"/>
                  <a:gd name="connsiteY5" fmla="*/ 3064755 h 3174996"/>
                  <a:gd name="connsiteX6" fmla="*/ 6561668 w 8563679"/>
                  <a:gd name="connsiteY6" fmla="*/ 3007433 h 3174996"/>
                  <a:gd name="connsiteX7" fmla="*/ 6469066 w 8563679"/>
                  <a:gd name="connsiteY7" fmla="*/ 3007433 h 3174996"/>
                  <a:gd name="connsiteX8" fmla="*/ 6469066 w 8563679"/>
                  <a:gd name="connsiteY8" fmla="*/ 2967743 h 3174996"/>
                  <a:gd name="connsiteX9" fmla="*/ 6341184 w 8563679"/>
                  <a:gd name="connsiteY9" fmla="*/ 2967743 h 3174996"/>
                  <a:gd name="connsiteX10" fmla="*/ 6341184 w 8563679"/>
                  <a:gd name="connsiteY10" fmla="*/ 2919232 h 3174996"/>
                  <a:gd name="connsiteX11" fmla="*/ 6058958 w 8563679"/>
                  <a:gd name="connsiteY11" fmla="*/ 2919232 h 3174996"/>
                  <a:gd name="connsiteX12" fmla="*/ 6058958 w 8563679"/>
                  <a:gd name="connsiteY12" fmla="*/ 2897191 h 3174996"/>
                  <a:gd name="connsiteX13" fmla="*/ 5785552 w 8563679"/>
                  <a:gd name="connsiteY13" fmla="*/ 2897191 h 3174996"/>
                  <a:gd name="connsiteX14" fmla="*/ 5785552 w 8563679"/>
                  <a:gd name="connsiteY14" fmla="*/ 2857500 h 3174996"/>
                  <a:gd name="connsiteX15" fmla="*/ 5476875 w 8563679"/>
                  <a:gd name="connsiteY15" fmla="*/ 2857500 h 3174996"/>
                  <a:gd name="connsiteX16" fmla="*/ 5476875 w 8563679"/>
                  <a:gd name="connsiteY16" fmla="*/ 2800169 h 3174996"/>
                  <a:gd name="connsiteX17" fmla="*/ 5335762 w 8563679"/>
                  <a:gd name="connsiteY17" fmla="*/ 2800169 h 3174996"/>
                  <a:gd name="connsiteX18" fmla="*/ 5335762 w 8563679"/>
                  <a:gd name="connsiteY18" fmla="*/ 2773718 h 3174996"/>
                  <a:gd name="connsiteX19" fmla="*/ 5287261 w 8563679"/>
                  <a:gd name="connsiteY19" fmla="*/ 2773718 h 3174996"/>
                  <a:gd name="connsiteX20" fmla="*/ 5287261 w 8563679"/>
                  <a:gd name="connsiteY20" fmla="*/ 2729618 h 3174996"/>
                  <a:gd name="connsiteX21" fmla="*/ 5057947 w 8563679"/>
                  <a:gd name="connsiteY21" fmla="*/ 2729618 h 3174996"/>
                  <a:gd name="connsiteX22" fmla="*/ 5057947 w 8563679"/>
                  <a:gd name="connsiteY22" fmla="*/ 2685517 h 3174996"/>
                  <a:gd name="connsiteX23" fmla="*/ 4881563 w 8563679"/>
                  <a:gd name="connsiteY23" fmla="*/ 2685517 h 3174996"/>
                  <a:gd name="connsiteX24" fmla="*/ 4881563 w 8563679"/>
                  <a:gd name="connsiteY24" fmla="*/ 2663476 h 3174996"/>
                  <a:gd name="connsiteX25" fmla="*/ 4736040 w 8563679"/>
                  <a:gd name="connsiteY25" fmla="*/ 2663476 h 3174996"/>
                  <a:gd name="connsiteX26" fmla="*/ 4736040 w 8563679"/>
                  <a:gd name="connsiteY26" fmla="*/ 2623785 h 3174996"/>
                  <a:gd name="connsiteX27" fmla="*/ 4652258 w 8563679"/>
                  <a:gd name="connsiteY27" fmla="*/ 2623785 h 3174996"/>
                  <a:gd name="connsiteX28" fmla="*/ 4652258 w 8563679"/>
                  <a:gd name="connsiteY28" fmla="*/ 2610555 h 3174996"/>
                  <a:gd name="connsiteX29" fmla="*/ 4533195 w 8563679"/>
                  <a:gd name="connsiteY29" fmla="*/ 2610555 h 3174996"/>
                  <a:gd name="connsiteX30" fmla="*/ 4533195 w 8563679"/>
                  <a:gd name="connsiteY30" fmla="*/ 2570864 h 3174996"/>
                  <a:gd name="connsiteX31" fmla="*/ 4449414 w 8563679"/>
                  <a:gd name="connsiteY31" fmla="*/ 2570864 h 3174996"/>
                  <a:gd name="connsiteX32" fmla="*/ 4449414 w 8563679"/>
                  <a:gd name="connsiteY32" fmla="*/ 2513543 h 3174996"/>
                  <a:gd name="connsiteX33" fmla="*/ 4184828 w 8563679"/>
                  <a:gd name="connsiteY33" fmla="*/ 2513543 h 3174996"/>
                  <a:gd name="connsiteX34" fmla="*/ 4184828 w 8563679"/>
                  <a:gd name="connsiteY34" fmla="*/ 2429761 h 3174996"/>
                  <a:gd name="connsiteX35" fmla="*/ 4043715 w 8563679"/>
                  <a:gd name="connsiteY35" fmla="*/ 2429761 h 3174996"/>
                  <a:gd name="connsiteX36" fmla="*/ 4043715 w 8563679"/>
                  <a:gd name="connsiteY36" fmla="*/ 2394480 h 3174996"/>
                  <a:gd name="connsiteX37" fmla="*/ 3955523 w 8563679"/>
                  <a:gd name="connsiteY37" fmla="*/ 2394480 h 3174996"/>
                  <a:gd name="connsiteX38" fmla="*/ 3955523 w 8563679"/>
                  <a:gd name="connsiteY38" fmla="*/ 2359200 h 3174996"/>
                  <a:gd name="connsiteX39" fmla="*/ 3849691 w 8563679"/>
                  <a:gd name="connsiteY39" fmla="*/ 2359200 h 3174996"/>
                  <a:gd name="connsiteX40" fmla="*/ 3849691 w 8563679"/>
                  <a:gd name="connsiteY40" fmla="*/ 2315109 h 3174996"/>
                  <a:gd name="connsiteX41" fmla="*/ 3690938 w 8563679"/>
                  <a:gd name="connsiteY41" fmla="*/ 2315109 h 3174996"/>
                  <a:gd name="connsiteX42" fmla="*/ 3690938 w 8563679"/>
                  <a:gd name="connsiteY42" fmla="*/ 2275418 h 3174996"/>
                  <a:gd name="connsiteX43" fmla="*/ 3673297 w 8563679"/>
                  <a:gd name="connsiteY43" fmla="*/ 2275418 h 3174996"/>
                  <a:gd name="connsiteX44" fmla="*/ 3673297 w 8563679"/>
                  <a:gd name="connsiteY44" fmla="*/ 2226907 h 3174996"/>
                  <a:gd name="connsiteX45" fmla="*/ 3505734 w 8563679"/>
                  <a:gd name="connsiteY45" fmla="*/ 2226907 h 3174996"/>
                  <a:gd name="connsiteX46" fmla="*/ 3505734 w 8563679"/>
                  <a:gd name="connsiteY46" fmla="*/ 2138715 h 3174996"/>
                  <a:gd name="connsiteX47" fmla="*/ 3316110 w 8563679"/>
                  <a:gd name="connsiteY47" fmla="*/ 2138715 h 3174996"/>
                  <a:gd name="connsiteX48" fmla="*/ 3316110 w 8563679"/>
                  <a:gd name="connsiteY48" fmla="*/ 2063753 h 3174996"/>
                  <a:gd name="connsiteX49" fmla="*/ 3197047 w 8563679"/>
                  <a:gd name="connsiteY49" fmla="*/ 2063753 h 3174996"/>
                  <a:gd name="connsiteX50" fmla="*/ 3197047 w 8563679"/>
                  <a:gd name="connsiteY50" fmla="*/ 2006422 h 3174996"/>
                  <a:gd name="connsiteX51" fmla="*/ 2985383 w 8563679"/>
                  <a:gd name="connsiteY51" fmla="*/ 2006422 h 3174996"/>
                  <a:gd name="connsiteX52" fmla="*/ 2985383 w 8563679"/>
                  <a:gd name="connsiteY52" fmla="*/ 1944691 h 3174996"/>
                  <a:gd name="connsiteX53" fmla="*/ 2848680 w 8563679"/>
                  <a:gd name="connsiteY53" fmla="*/ 1944691 h 3174996"/>
                  <a:gd name="connsiteX54" fmla="*/ 2848680 w 8563679"/>
                  <a:gd name="connsiteY54" fmla="*/ 1882950 h 3174996"/>
                  <a:gd name="connsiteX55" fmla="*/ 2760488 w 8563679"/>
                  <a:gd name="connsiteY55" fmla="*/ 1882950 h 3174996"/>
                  <a:gd name="connsiteX56" fmla="*/ 2760488 w 8563679"/>
                  <a:gd name="connsiteY56" fmla="*/ 1838858 h 3174996"/>
                  <a:gd name="connsiteX57" fmla="*/ 2689927 w 8563679"/>
                  <a:gd name="connsiteY57" fmla="*/ 1838858 h 3174996"/>
                  <a:gd name="connsiteX58" fmla="*/ 2689927 w 8563679"/>
                  <a:gd name="connsiteY58" fmla="*/ 1777117 h 3174996"/>
                  <a:gd name="connsiteX59" fmla="*/ 2548823 w 8563679"/>
                  <a:gd name="connsiteY59" fmla="*/ 1777117 h 3174996"/>
                  <a:gd name="connsiteX60" fmla="*/ 2548823 w 8563679"/>
                  <a:gd name="connsiteY60" fmla="*/ 1653645 h 3174996"/>
                  <a:gd name="connsiteX61" fmla="*/ 2509133 w 8563679"/>
                  <a:gd name="connsiteY61" fmla="*/ 1653645 h 3174996"/>
                  <a:gd name="connsiteX62" fmla="*/ 2509133 w 8563679"/>
                  <a:gd name="connsiteY62" fmla="*/ 1578683 h 3174996"/>
                  <a:gd name="connsiteX63" fmla="*/ 2456212 w 8563679"/>
                  <a:gd name="connsiteY63" fmla="*/ 1578683 h 3174996"/>
                  <a:gd name="connsiteX64" fmla="*/ 2456212 w 8563679"/>
                  <a:gd name="connsiteY64" fmla="*/ 1508122 h 3174996"/>
                  <a:gd name="connsiteX65" fmla="*/ 2341559 w 8563679"/>
                  <a:gd name="connsiteY65" fmla="*/ 1508122 h 3174996"/>
                  <a:gd name="connsiteX66" fmla="*/ 2341559 w 8563679"/>
                  <a:gd name="connsiteY66" fmla="*/ 1477261 h 3174996"/>
                  <a:gd name="connsiteX67" fmla="*/ 2262188 w 8563679"/>
                  <a:gd name="connsiteY67" fmla="*/ 1477261 h 3174996"/>
                  <a:gd name="connsiteX68" fmla="*/ 2262188 w 8563679"/>
                  <a:gd name="connsiteY68" fmla="*/ 1406700 h 3174996"/>
                  <a:gd name="connsiteX69" fmla="*/ 2209267 w 8563679"/>
                  <a:gd name="connsiteY69" fmla="*/ 1406700 h 3174996"/>
                  <a:gd name="connsiteX70" fmla="*/ 2209267 w 8563679"/>
                  <a:gd name="connsiteY70" fmla="*/ 1367019 h 3174996"/>
                  <a:gd name="connsiteX71" fmla="*/ 2107845 w 8563679"/>
                  <a:gd name="connsiteY71" fmla="*/ 1367019 h 3174996"/>
                  <a:gd name="connsiteX72" fmla="*/ 2107845 w 8563679"/>
                  <a:gd name="connsiteY72" fmla="*/ 1322918 h 3174996"/>
                  <a:gd name="connsiteX73" fmla="*/ 2002012 w 8563679"/>
                  <a:gd name="connsiteY73" fmla="*/ 1322918 h 3174996"/>
                  <a:gd name="connsiteX74" fmla="*/ 2002012 w 8563679"/>
                  <a:gd name="connsiteY74" fmla="*/ 1243546 h 3174996"/>
                  <a:gd name="connsiteX75" fmla="*/ 1971142 w 8563679"/>
                  <a:gd name="connsiteY75" fmla="*/ 1243546 h 3174996"/>
                  <a:gd name="connsiteX76" fmla="*/ 1971142 w 8563679"/>
                  <a:gd name="connsiteY76" fmla="*/ 1168575 h 3174996"/>
                  <a:gd name="connsiteX77" fmla="*/ 1874130 w 8563679"/>
                  <a:gd name="connsiteY77" fmla="*/ 1168575 h 3174996"/>
                  <a:gd name="connsiteX78" fmla="*/ 1874130 w 8563679"/>
                  <a:gd name="connsiteY78" fmla="*/ 1093613 h 3174996"/>
                  <a:gd name="connsiteX79" fmla="*/ 1807988 w 8563679"/>
                  <a:gd name="connsiteY79" fmla="*/ 1093613 h 3174996"/>
                  <a:gd name="connsiteX80" fmla="*/ 1807988 w 8563679"/>
                  <a:gd name="connsiteY80" fmla="*/ 996601 h 3174996"/>
                  <a:gd name="connsiteX81" fmla="*/ 1693336 w 8563679"/>
                  <a:gd name="connsiteY81" fmla="*/ 996601 h 3174996"/>
                  <a:gd name="connsiteX82" fmla="*/ 1693336 w 8563679"/>
                  <a:gd name="connsiteY82" fmla="*/ 930452 h 3174996"/>
                  <a:gd name="connsiteX83" fmla="*/ 1640415 w 8563679"/>
                  <a:gd name="connsiteY83" fmla="*/ 930452 h 3174996"/>
                  <a:gd name="connsiteX84" fmla="*/ 1640415 w 8563679"/>
                  <a:gd name="connsiteY84" fmla="*/ 868715 h 3174996"/>
                  <a:gd name="connsiteX85" fmla="*/ 1591913 w 8563679"/>
                  <a:gd name="connsiteY85" fmla="*/ 868715 h 3174996"/>
                  <a:gd name="connsiteX86" fmla="*/ 1591913 w 8563679"/>
                  <a:gd name="connsiteY86" fmla="*/ 837848 h 3174996"/>
                  <a:gd name="connsiteX87" fmla="*/ 1547813 w 8563679"/>
                  <a:gd name="connsiteY87" fmla="*/ 837848 h 3174996"/>
                  <a:gd name="connsiteX88" fmla="*/ 1547813 w 8563679"/>
                  <a:gd name="connsiteY88" fmla="*/ 793750 h 3174996"/>
                  <a:gd name="connsiteX89" fmla="*/ 1450800 w 8563679"/>
                  <a:gd name="connsiteY89" fmla="*/ 793750 h 3174996"/>
                  <a:gd name="connsiteX90" fmla="*/ 1450800 w 8563679"/>
                  <a:gd name="connsiteY90" fmla="*/ 718785 h 3174996"/>
                  <a:gd name="connsiteX91" fmla="*/ 1380239 w 8563679"/>
                  <a:gd name="connsiteY91" fmla="*/ 718785 h 3174996"/>
                  <a:gd name="connsiteX92" fmla="*/ 1380239 w 8563679"/>
                  <a:gd name="connsiteY92" fmla="*/ 661458 h 3174996"/>
                  <a:gd name="connsiteX93" fmla="*/ 1327328 w 8563679"/>
                  <a:gd name="connsiteY93" fmla="*/ 661458 h 3174996"/>
                  <a:gd name="connsiteX94" fmla="*/ 1327328 w 8563679"/>
                  <a:gd name="connsiteY94" fmla="*/ 555625 h 3174996"/>
                  <a:gd name="connsiteX95" fmla="*/ 1150934 w 8563679"/>
                  <a:gd name="connsiteY95" fmla="*/ 555625 h 3174996"/>
                  <a:gd name="connsiteX96" fmla="*/ 1150934 w 8563679"/>
                  <a:gd name="connsiteY96" fmla="*/ 436562 h 3174996"/>
                  <a:gd name="connsiteX97" fmla="*/ 1023052 w 8563679"/>
                  <a:gd name="connsiteY97" fmla="*/ 436562 h 3174996"/>
                  <a:gd name="connsiteX98" fmla="*/ 1023052 w 8563679"/>
                  <a:gd name="connsiteY98" fmla="*/ 361597 h 3174996"/>
                  <a:gd name="connsiteX99" fmla="*/ 917222 w 8563679"/>
                  <a:gd name="connsiteY99" fmla="*/ 361597 h 3174996"/>
                  <a:gd name="connsiteX100" fmla="*/ 917222 w 8563679"/>
                  <a:gd name="connsiteY100" fmla="*/ 313091 h 3174996"/>
                  <a:gd name="connsiteX101" fmla="*/ 851077 w 8563679"/>
                  <a:gd name="connsiteY101" fmla="*/ 313091 h 3174996"/>
                  <a:gd name="connsiteX102" fmla="*/ 851077 w 8563679"/>
                  <a:gd name="connsiteY102" fmla="*/ 246944 h 3174996"/>
                  <a:gd name="connsiteX103" fmla="*/ 767291 w 8563679"/>
                  <a:gd name="connsiteY103" fmla="*/ 246944 h 3174996"/>
                  <a:gd name="connsiteX104" fmla="*/ 767291 w 8563679"/>
                  <a:gd name="connsiteY104" fmla="*/ 180799 h 3174996"/>
                  <a:gd name="connsiteX105" fmla="*/ 489479 w 8563679"/>
                  <a:gd name="connsiteY105" fmla="*/ 180799 h 3174996"/>
                  <a:gd name="connsiteX106" fmla="*/ 489479 w 8563679"/>
                  <a:gd name="connsiteY106" fmla="*/ 141111 h 3174996"/>
                  <a:gd name="connsiteX107" fmla="*/ 392465 w 8563679"/>
                  <a:gd name="connsiteY107" fmla="*/ 141111 h 3174996"/>
                  <a:gd name="connsiteX108" fmla="*/ 392465 w 8563679"/>
                  <a:gd name="connsiteY108" fmla="*/ 110242 h 3174996"/>
                  <a:gd name="connsiteX109" fmla="*/ 348368 w 8563679"/>
                  <a:gd name="connsiteY109" fmla="*/ 110242 h 3174996"/>
                  <a:gd name="connsiteX110" fmla="*/ 348368 w 8563679"/>
                  <a:gd name="connsiteY110" fmla="*/ 52916 h 3174996"/>
                  <a:gd name="connsiteX111" fmla="*/ 163159 w 8563679"/>
                  <a:gd name="connsiteY111" fmla="*/ 52916 h 3174996"/>
                  <a:gd name="connsiteX112" fmla="*/ 163159 w 8563679"/>
                  <a:gd name="connsiteY112" fmla="*/ 0 h 3174996"/>
                  <a:gd name="connsiteX113" fmla="*/ 0 w 8563679"/>
                  <a:gd name="connsiteY113" fmla="*/ 0 h 317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63679" h="3174996">
                    <a:moveTo>
                      <a:pt x="8563680" y="3174997"/>
                    </a:moveTo>
                    <a:lnTo>
                      <a:pt x="6967357" y="3174997"/>
                    </a:lnTo>
                    <a:lnTo>
                      <a:pt x="6967357" y="3100035"/>
                    </a:lnTo>
                    <a:lnTo>
                      <a:pt x="6755692" y="3100035"/>
                    </a:lnTo>
                    <a:lnTo>
                      <a:pt x="6755692" y="3064755"/>
                    </a:lnTo>
                    <a:lnTo>
                      <a:pt x="6561668" y="3064755"/>
                    </a:lnTo>
                    <a:lnTo>
                      <a:pt x="6561668" y="3007433"/>
                    </a:lnTo>
                    <a:lnTo>
                      <a:pt x="6469066" y="3007433"/>
                    </a:lnTo>
                    <a:lnTo>
                      <a:pt x="6469066" y="2967743"/>
                    </a:lnTo>
                    <a:lnTo>
                      <a:pt x="6341184" y="2967743"/>
                    </a:lnTo>
                    <a:lnTo>
                      <a:pt x="6341184" y="2919232"/>
                    </a:lnTo>
                    <a:lnTo>
                      <a:pt x="6058958" y="2919232"/>
                    </a:lnTo>
                    <a:lnTo>
                      <a:pt x="6058958" y="2897191"/>
                    </a:lnTo>
                    <a:lnTo>
                      <a:pt x="5785552" y="2897191"/>
                    </a:lnTo>
                    <a:lnTo>
                      <a:pt x="5785552" y="2857500"/>
                    </a:lnTo>
                    <a:lnTo>
                      <a:pt x="5476875" y="2857500"/>
                    </a:lnTo>
                    <a:lnTo>
                      <a:pt x="5476875" y="2800169"/>
                    </a:lnTo>
                    <a:lnTo>
                      <a:pt x="5335762" y="2800169"/>
                    </a:lnTo>
                    <a:lnTo>
                      <a:pt x="5335762" y="2773718"/>
                    </a:lnTo>
                    <a:lnTo>
                      <a:pt x="5287261" y="2773718"/>
                    </a:lnTo>
                    <a:lnTo>
                      <a:pt x="5287261" y="2729618"/>
                    </a:lnTo>
                    <a:lnTo>
                      <a:pt x="5057947" y="2729618"/>
                    </a:lnTo>
                    <a:lnTo>
                      <a:pt x="5057947" y="2685517"/>
                    </a:lnTo>
                    <a:lnTo>
                      <a:pt x="4881563" y="2685517"/>
                    </a:lnTo>
                    <a:lnTo>
                      <a:pt x="4881563" y="2663476"/>
                    </a:lnTo>
                    <a:lnTo>
                      <a:pt x="4736040" y="2663476"/>
                    </a:lnTo>
                    <a:lnTo>
                      <a:pt x="4736040" y="2623785"/>
                    </a:lnTo>
                    <a:lnTo>
                      <a:pt x="4652258" y="2623785"/>
                    </a:lnTo>
                    <a:lnTo>
                      <a:pt x="4652258" y="2610555"/>
                    </a:lnTo>
                    <a:lnTo>
                      <a:pt x="4533195" y="2610555"/>
                    </a:lnTo>
                    <a:lnTo>
                      <a:pt x="4533195" y="2570864"/>
                    </a:lnTo>
                    <a:lnTo>
                      <a:pt x="4449414" y="2570864"/>
                    </a:lnTo>
                    <a:lnTo>
                      <a:pt x="4449414" y="2513543"/>
                    </a:lnTo>
                    <a:lnTo>
                      <a:pt x="4184828" y="2513543"/>
                    </a:lnTo>
                    <a:lnTo>
                      <a:pt x="4184828" y="2429761"/>
                    </a:lnTo>
                    <a:lnTo>
                      <a:pt x="4043715" y="2429761"/>
                    </a:lnTo>
                    <a:lnTo>
                      <a:pt x="4043715" y="2394480"/>
                    </a:lnTo>
                    <a:lnTo>
                      <a:pt x="3955523" y="2394480"/>
                    </a:lnTo>
                    <a:lnTo>
                      <a:pt x="3955523" y="2359200"/>
                    </a:lnTo>
                    <a:lnTo>
                      <a:pt x="3849691" y="2359200"/>
                    </a:lnTo>
                    <a:lnTo>
                      <a:pt x="3849691" y="2315109"/>
                    </a:lnTo>
                    <a:lnTo>
                      <a:pt x="3690938" y="2315109"/>
                    </a:lnTo>
                    <a:lnTo>
                      <a:pt x="3690938" y="2275418"/>
                    </a:lnTo>
                    <a:lnTo>
                      <a:pt x="3673297" y="2275418"/>
                    </a:lnTo>
                    <a:lnTo>
                      <a:pt x="3673297" y="2226907"/>
                    </a:lnTo>
                    <a:lnTo>
                      <a:pt x="3505734" y="2226907"/>
                    </a:lnTo>
                    <a:lnTo>
                      <a:pt x="3505734" y="2138715"/>
                    </a:lnTo>
                    <a:lnTo>
                      <a:pt x="3316110" y="2138715"/>
                    </a:lnTo>
                    <a:lnTo>
                      <a:pt x="3316110" y="2063753"/>
                    </a:lnTo>
                    <a:lnTo>
                      <a:pt x="3197047" y="2063753"/>
                    </a:lnTo>
                    <a:lnTo>
                      <a:pt x="3197047" y="2006422"/>
                    </a:lnTo>
                    <a:lnTo>
                      <a:pt x="2985383" y="2006422"/>
                    </a:lnTo>
                    <a:lnTo>
                      <a:pt x="2985383" y="1944691"/>
                    </a:lnTo>
                    <a:lnTo>
                      <a:pt x="2848680" y="1944691"/>
                    </a:lnTo>
                    <a:lnTo>
                      <a:pt x="2848680" y="1882950"/>
                    </a:lnTo>
                    <a:lnTo>
                      <a:pt x="2760488" y="1882950"/>
                    </a:lnTo>
                    <a:lnTo>
                      <a:pt x="2760488" y="1838858"/>
                    </a:lnTo>
                    <a:lnTo>
                      <a:pt x="2689927" y="1838858"/>
                    </a:lnTo>
                    <a:lnTo>
                      <a:pt x="2689927" y="1777117"/>
                    </a:lnTo>
                    <a:lnTo>
                      <a:pt x="2548823" y="1777117"/>
                    </a:lnTo>
                    <a:lnTo>
                      <a:pt x="2548823" y="1653645"/>
                    </a:lnTo>
                    <a:lnTo>
                      <a:pt x="2509133" y="1653645"/>
                    </a:lnTo>
                    <a:lnTo>
                      <a:pt x="2509133" y="1578683"/>
                    </a:lnTo>
                    <a:lnTo>
                      <a:pt x="2456212" y="1578683"/>
                    </a:lnTo>
                    <a:lnTo>
                      <a:pt x="2456212" y="1508122"/>
                    </a:lnTo>
                    <a:lnTo>
                      <a:pt x="2341559" y="1508122"/>
                    </a:lnTo>
                    <a:lnTo>
                      <a:pt x="2341559" y="1477261"/>
                    </a:lnTo>
                    <a:lnTo>
                      <a:pt x="2262188" y="1477261"/>
                    </a:lnTo>
                    <a:lnTo>
                      <a:pt x="2262188" y="1406700"/>
                    </a:lnTo>
                    <a:lnTo>
                      <a:pt x="2209267" y="1406700"/>
                    </a:lnTo>
                    <a:lnTo>
                      <a:pt x="2209267" y="1367019"/>
                    </a:lnTo>
                    <a:lnTo>
                      <a:pt x="2107845" y="1367019"/>
                    </a:lnTo>
                    <a:lnTo>
                      <a:pt x="2107845" y="1322918"/>
                    </a:lnTo>
                    <a:lnTo>
                      <a:pt x="2002012" y="1322918"/>
                    </a:lnTo>
                    <a:lnTo>
                      <a:pt x="2002012" y="1243546"/>
                    </a:lnTo>
                    <a:lnTo>
                      <a:pt x="1971142" y="1243546"/>
                    </a:lnTo>
                    <a:lnTo>
                      <a:pt x="1971142" y="1168575"/>
                    </a:lnTo>
                    <a:lnTo>
                      <a:pt x="1874130" y="1168575"/>
                    </a:lnTo>
                    <a:lnTo>
                      <a:pt x="1874130" y="1093613"/>
                    </a:lnTo>
                    <a:lnTo>
                      <a:pt x="1807988" y="1093613"/>
                    </a:lnTo>
                    <a:lnTo>
                      <a:pt x="1807988" y="996601"/>
                    </a:lnTo>
                    <a:lnTo>
                      <a:pt x="1693336" y="996601"/>
                    </a:lnTo>
                    <a:lnTo>
                      <a:pt x="1693336" y="930452"/>
                    </a:lnTo>
                    <a:lnTo>
                      <a:pt x="1640415" y="930452"/>
                    </a:lnTo>
                    <a:lnTo>
                      <a:pt x="1640415" y="868715"/>
                    </a:lnTo>
                    <a:lnTo>
                      <a:pt x="1591913" y="868715"/>
                    </a:lnTo>
                    <a:lnTo>
                      <a:pt x="1591913" y="837848"/>
                    </a:lnTo>
                    <a:lnTo>
                      <a:pt x="1547813" y="837848"/>
                    </a:lnTo>
                    <a:lnTo>
                      <a:pt x="1547813" y="793750"/>
                    </a:lnTo>
                    <a:lnTo>
                      <a:pt x="1450800" y="793750"/>
                    </a:lnTo>
                    <a:lnTo>
                      <a:pt x="1450800" y="718785"/>
                    </a:lnTo>
                    <a:lnTo>
                      <a:pt x="1380239" y="718785"/>
                    </a:lnTo>
                    <a:lnTo>
                      <a:pt x="1380239" y="661458"/>
                    </a:lnTo>
                    <a:lnTo>
                      <a:pt x="1327328" y="661458"/>
                    </a:lnTo>
                    <a:lnTo>
                      <a:pt x="1327328" y="555625"/>
                    </a:lnTo>
                    <a:lnTo>
                      <a:pt x="1150934" y="555625"/>
                    </a:lnTo>
                    <a:lnTo>
                      <a:pt x="1150934" y="436562"/>
                    </a:lnTo>
                    <a:lnTo>
                      <a:pt x="1023052" y="436562"/>
                    </a:lnTo>
                    <a:lnTo>
                      <a:pt x="1023052" y="361597"/>
                    </a:lnTo>
                    <a:lnTo>
                      <a:pt x="917222" y="361597"/>
                    </a:lnTo>
                    <a:lnTo>
                      <a:pt x="917222" y="313091"/>
                    </a:lnTo>
                    <a:lnTo>
                      <a:pt x="851077" y="313091"/>
                    </a:lnTo>
                    <a:lnTo>
                      <a:pt x="851077" y="246944"/>
                    </a:lnTo>
                    <a:lnTo>
                      <a:pt x="767291" y="246944"/>
                    </a:lnTo>
                    <a:lnTo>
                      <a:pt x="767291" y="180799"/>
                    </a:lnTo>
                    <a:lnTo>
                      <a:pt x="489479" y="180799"/>
                    </a:lnTo>
                    <a:lnTo>
                      <a:pt x="489479" y="141111"/>
                    </a:lnTo>
                    <a:lnTo>
                      <a:pt x="392465" y="141111"/>
                    </a:lnTo>
                    <a:lnTo>
                      <a:pt x="392465" y="110242"/>
                    </a:lnTo>
                    <a:lnTo>
                      <a:pt x="348368" y="110242"/>
                    </a:lnTo>
                    <a:lnTo>
                      <a:pt x="348368" y="52916"/>
                    </a:lnTo>
                    <a:lnTo>
                      <a:pt x="163159" y="52916"/>
                    </a:lnTo>
                    <a:lnTo>
                      <a:pt x="163159" y="0"/>
                    </a:ln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53" name="Freeform: Shape 452">
                <a:extLst>
                  <a:ext uri="{FF2B5EF4-FFF2-40B4-BE49-F238E27FC236}">
                    <a16:creationId xmlns:a16="http://schemas.microsoft.com/office/drawing/2014/main" id="{8E843D6F-48EE-4550-83FD-269856C6DA16}"/>
                  </a:ext>
                </a:extLst>
              </p:cNvPr>
              <p:cNvSpPr/>
              <p:nvPr/>
            </p:nvSpPr>
            <p:spPr>
              <a:xfrm>
                <a:off x="529871" y="181657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54" name="Freeform: Shape 453">
                <a:extLst>
                  <a:ext uri="{FF2B5EF4-FFF2-40B4-BE49-F238E27FC236}">
                    <a16:creationId xmlns:a16="http://schemas.microsoft.com/office/drawing/2014/main" id="{F01FB151-EB71-4F2A-B288-98592DA4677C}"/>
                  </a:ext>
                </a:extLst>
              </p:cNvPr>
              <p:cNvSpPr/>
              <p:nvPr/>
            </p:nvSpPr>
            <p:spPr>
              <a:xfrm>
                <a:off x="987072" y="194993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55" name="Freeform: Shape 454">
                <a:extLst>
                  <a:ext uri="{FF2B5EF4-FFF2-40B4-BE49-F238E27FC236}">
                    <a16:creationId xmlns:a16="http://schemas.microsoft.com/office/drawing/2014/main" id="{4BE434C3-D212-44CF-B81E-4390EF0E5934}"/>
                  </a:ext>
                </a:extLst>
              </p:cNvPr>
              <p:cNvSpPr/>
              <p:nvPr/>
            </p:nvSpPr>
            <p:spPr>
              <a:xfrm>
                <a:off x="2472975" y="313103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56" name="Freeform: Shape 455">
                <a:extLst>
                  <a:ext uri="{FF2B5EF4-FFF2-40B4-BE49-F238E27FC236}">
                    <a16:creationId xmlns:a16="http://schemas.microsoft.com/office/drawing/2014/main" id="{CD1D7DE1-E9AB-4FF2-8B56-20C5916B1B92}"/>
                  </a:ext>
                </a:extLst>
              </p:cNvPr>
              <p:cNvSpPr/>
              <p:nvPr/>
            </p:nvSpPr>
            <p:spPr>
              <a:xfrm>
                <a:off x="3692184" y="389303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57" name="Freeform: Shape 456">
                <a:extLst>
                  <a:ext uri="{FF2B5EF4-FFF2-40B4-BE49-F238E27FC236}">
                    <a16:creationId xmlns:a16="http://schemas.microsoft.com/office/drawing/2014/main" id="{1C5DC188-54FC-4930-B20C-3D77953C4825}"/>
                  </a:ext>
                </a:extLst>
              </p:cNvPr>
              <p:cNvSpPr/>
              <p:nvPr/>
            </p:nvSpPr>
            <p:spPr>
              <a:xfrm>
                <a:off x="3825534" y="398828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58" name="Freeform: Shape 457">
                <a:extLst>
                  <a:ext uri="{FF2B5EF4-FFF2-40B4-BE49-F238E27FC236}">
                    <a16:creationId xmlns:a16="http://schemas.microsoft.com/office/drawing/2014/main" id="{BFDC624F-939D-4F31-A2AD-12B53154E763}"/>
                  </a:ext>
                </a:extLst>
              </p:cNvPr>
              <p:cNvSpPr/>
              <p:nvPr/>
            </p:nvSpPr>
            <p:spPr>
              <a:xfrm>
                <a:off x="3882684" y="398828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59" name="Freeform: Shape 458">
                <a:extLst>
                  <a:ext uri="{FF2B5EF4-FFF2-40B4-BE49-F238E27FC236}">
                    <a16:creationId xmlns:a16="http://schemas.microsoft.com/office/drawing/2014/main" id="{0540EBAD-C991-4E4C-ACAD-069BB5816B63}"/>
                  </a:ext>
                </a:extLst>
              </p:cNvPr>
              <p:cNvSpPr/>
              <p:nvPr/>
            </p:nvSpPr>
            <p:spPr>
              <a:xfrm>
                <a:off x="4054134" y="406448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60" name="Freeform: Shape 459">
                <a:extLst>
                  <a:ext uri="{FF2B5EF4-FFF2-40B4-BE49-F238E27FC236}">
                    <a16:creationId xmlns:a16="http://schemas.microsoft.com/office/drawing/2014/main" id="{F1B084B6-7806-42E2-9F59-5E880A11FA4A}"/>
                  </a:ext>
                </a:extLst>
              </p:cNvPr>
              <p:cNvSpPr/>
              <p:nvPr/>
            </p:nvSpPr>
            <p:spPr>
              <a:xfrm>
                <a:off x="4206534" y="41406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61" name="Freeform: Shape 460">
                <a:extLst>
                  <a:ext uri="{FF2B5EF4-FFF2-40B4-BE49-F238E27FC236}">
                    <a16:creationId xmlns:a16="http://schemas.microsoft.com/office/drawing/2014/main" id="{2A26B0F0-B52F-4B23-B140-0C2E448E8072}"/>
                  </a:ext>
                </a:extLst>
              </p:cNvPr>
              <p:cNvSpPr/>
              <p:nvPr/>
            </p:nvSpPr>
            <p:spPr>
              <a:xfrm>
                <a:off x="4606584" y="4293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62" name="Freeform: Shape 461">
                <a:extLst>
                  <a:ext uri="{FF2B5EF4-FFF2-40B4-BE49-F238E27FC236}">
                    <a16:creationId xmlns:a16="http://schemas.microsoft.com/office/drawing/2014/main" id="{8615F723-590B-47EB-AA15-5C19A64C22BD}"/>
                  </a:ext>
                </a:extLst>
              </p:cNvPr>
              <p:cNvSpPr/>
              <p:nvPr/>
            </p:nvSpPr>
            <p:spPr>
              <a:xfrm>
                <a:off x="4682784" y="4293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63" name="Freeform: Shape 462">
                <a:extLst>
                  <a:ext uri="{FF2B5EF4-FFF2-40B4-BE49-F238E27FC236}">
                    <a16:creationId xmlns:a16="http://schemas.microsoft.com/office/drawing/2014/main" id="{ECBB8788-ECAE-4480-9C95-37853BCEEF15}"/>
                  </a:ext>
                </a:extLst>
              </p:cNvPr>
              <p:cNvSpPr/>
              <p:nvPr/>
            </p:nvSpPr>
            <p:spPr>
              <a:xfrm>
                <a:off x="4758994" y="43311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64" name="Freeform: Shape 463">
                <a:extLst>
                  <a:ext uri="{FF2B5EF4-FFF2-40B4-BE49-F238E27FC236}">
                    <a16:creationId xmlns:a16="http://schemas.microsoft.com/office/drawing/2014/main" id="{EAF7B8AA-E7D2-4C71-AFB1-E1F0FAC2239D}"/>
                  </a:ext>
                </a:extLst>
              </p:cNvPr>
              <p:cNvSpPr/>
              <p:nvPr/>
            </p:nvSpPr>
            <p:spPr>
              <a:xfrm>
                <a:off x="483519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65" name="Freeform: Shape 464">
                <a:extLst>
                  <a:ext uri="{FF2B5EF4-FFF2-40B4-BE49-F238E27FC236}">
                    <a16:creationId xmlns:a16="http://schemas.microsoft.com/office/drawing/2014/main" id="{46063376-D1BB-4E9E-9419-086F44C4D2EF}"/>
                  </a:ext>
                </a:extLst>
              </p:cNvPr>
              <p:cNvSpPr/>
              <p:nvPr/>
            </p:nvSpPr>
            <p:spPr>
              <a:xfrm>
                <a:off x="485424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66" name="Freeform: Shape 465">
                <a:extLst>
                  <a:ext uri="{FF2B5EF4-FFF2-40B4-BE49-F238E27FC236}">
                    <a16:creationId xmlns:a16="http://schemas.microsoft.com/office/drawing/2014/main" id="{7C3E7DD5-9671-48AF-80C3-0BD4BD86C929}"/>
                  </a:ext>
                </a:extLst>
              </p:cNvPr>
              <p:cNvSpPr/>
              <p:nvPr/>
            </p:nvSpPr>
            <p:spPr>
              <a:xfrm>
                <a:off x="487329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67" name="Freeform: Shape 466">
                <a:extLst>
                  <a:ext uri="{FF2B5EF4-FFF2-40B4-BE49-F238E27FC236}">
                    <a16:creationId xmlns:a16="http://schemas.microsoft.com/office/drawing/2014/main" id="{6CFFB201-19A9-4697-8B36-72EADD71CBAB}"/>
                  </a:ext>
                </a:extLst>
              </p:cNvPr>
              <p:cNvSpPr/>
              <p:nvPr/>
            </p:nvSpPr>
            <p:spPr>
              <a:xfrm>
                <a:off x="489234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68" name="Freeform: Shape 467">
                <a:extLst>
                  <a:ext uri="{FF2B5EF4-FFF2-40B4-BE49-F238E27FC236}">
                    <a16:creationId xmlns:a16="http://schemas.microsoft.com/office/drawing/2014/main" id="{9805D442-1821-49CC-97B0-74F3F9C440BB}"/>
                  </a:ext>
                </a:extLst>
              </p:cNvPr>
              <p:cNvSpPr/>
              <p:nvPr/>
            </p:nvSpPr>
            <p:spPr>
              <a:xfrm>
                <a:off x="493044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69" name="Freeform: Shape 468">
                <a:extLst>
                  <a:ext uri="{FF2B5EF4-FFF2-40B4-BE49-F238E27FC236}">
                    <a16:creationId xmlns:a16="http://schemas.microsoft.com/office/drawing/2014/main" id="{7D4E7873-F141-45FE-B3B4-0BDA92A1A569}"/>
                  </a:ext>
                </a:extLst>
              </p:cNvPr>
              <p:cNvSpPr/>
              <p:nvPr/>
            </p:nvSpPr>
            <p:spPr>
              <a:xfrm>
                <a:off x="496854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70" name="Freeform: Shape 469">
                <a:extLst>
                  <a:ext uri="{FF2B5EF4-FFF2-40B4-BE49-F238E27FC236}">
                    <a16:creationId xmlns:a16="http://schemas.microsoft.com/office/drawing/2014/main" id="{80CFA82F-5E67-4E40-8590-29A62233E021}"/>
                  </a:ext>
                </a:extLst>
              </p:cNvPr>
              <p:cNvSpPr/>
              <p:nvPr/>
            </p:nvSpPr>
            <p:spPr>
              <a:xfrm>
                <a:off x="500664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71" name="Freeform: Shape 470">
                <a:extLst>
                  <a:ext uri="{FF2B5EF4-FFF2-40B4-BE49-F238E27FC236}">
                    <a16:creationId xmlns:a16="http://schemas.microsoft.com/office/drawing/2014/main" id="{46A37B81-C28A-4B4F-A7E8-285D9A5C88AF}"/>
                  </a:ext>
                </a:extLst>
              </p:cNvPr>
              <p:cNvSpPr/>
              <p:nvPr/>
            </p:nvSpPr>
            <p:spPr>
              <a:xfrm>
                <a:off x="502569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72" name="Freeform: Shape 471">
                <a:extLst>
                  <a:ext uri="{FF2B5EF4-FFF2-40B4-BE49-F238E27FC236}">
                    <a16:creationId xmlns:a16="http://schemas.microsoft.com/office/drawing/2014/main" id="{15B6273D-8F13-4F53-AE4A-84FFB340808A}"/>
                  </a:ext>
                </a:extLst>
              </p:cNvPr>
              <p:cNvSpPr/>
              <p:nvPr/>
            </p:nvSpPr>
            <p:spPr>
              <a:xfrm>
                <a:off x="5063794" y="44264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73" name="Freeform: Shape 472">
                <a:extLst>
                  <a:ext uri="{FF2B5EF4-FFF2-40B4-BE49-F238E27FC236}">
                    <a16:creationId xmlns:a16="http://schemas.microsoft.com/office/drawing/2014/main" id="{5A0374EF-BE0D-4DED-BDE2-6570FEE1E78D}"/>
                  </a:ext>
                </a:extLst>
              </p:cNvPr>
              <p:cNvSpPr/>
              <p:nvPr/>
            </p:nvSpPr>
            <p:spPr>
              <a:xfrm>
                <a:off x="5101894" y="44264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74" name="Freeform: Shape 473">
                <a:extLst>
                  <a:ext uri="{FF2B5EF4-FFF2-40B4-BE49-F238E27FC236}">
                    <a16:creationId xmlns:a16="http://schemas.microsoft.com/office/drawing/2014/main" id="{90B38358-FC9D-471C-A777-A2AC8B6ACA3E}"/>
                  </a:ext>
                </a:extLst>
              </p:cNvPr>
              <p:cNvSpPr/>
              <p:nvPr/>
            </p:nvSpPr>
            <p:spPr>
              <a:xfrm>
                <a:off x="5139994" y="44264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75" name="Freeform: Shape 474">
                <a:extLst>
                  <a:ext uri="{FF2B5EF4-FFF2-40B4-BE49-F238E27FC236}">
                    <a16:creationId xmlns:a16="http://schemas.microsoft.com/office/drawing/2014/main" id="{6DD00704-AE3C-4C21-854E-509C44AF2599}"/>
                  </a:ext>
                </a:extLst>
              </p:cNvPr>
              <p:cNvSpPr/>
              <p:nvPr/>
            </p:nvSpPr>
            <p:spPr>
              <a:xfrm>
                <a:off x="5178094" y="44264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76" name="Freeform: Shape 475">
                <a:extLst>
                  <a:ext uri="{FF2B5EF4-FFF2-40B4-BE49-F238E27FC236}">
                    <a16:creationId xmlns:a16="http://schemas.microsoft.com/office/drawing/2014/main" id="{A9D879C3-7F9F-49E6-9C40-0C98AAE79CA0}"/>
                  </a:ext>
                </a:extLst>
              </p:cNvPr>
              <p:cNvSpPr/>
              <p:nvPr/>
            </p:nvSpPr>
            <p:spPr>
              <a:xfrm>
                <a:off x="5235244" y="44264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77" name="Freeform: Shape 476">
                <a:extLst>
                  <a:ext uri="{FF2B5EF4-FFF2-40B4-BE49-F238E27FC236}">
                    <a16:creationId xmlns:a16="http://schemas.microsoft.com/office/drawing/2014/main" id="{F8F92234-B6E1-4BF3-B5D7-A5650E7EF431}"/>
                  </a:ext>
                </a:extLst>
              </p:cNvPr>
              <p:cNvSpPr/>
              <p:nvPr/>
            </p:nvSpPr>
            <p:spPr>
              <a:xfrm>
                <a:off x="5254294" y="44454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78" name="Freeform: Shape 477">
                <a:extLst>
                  <a:ext uri="{FF2B5EF4-FFF2-40B4-BE49-F238E27FC236}">
                    <a16:creationId xmlns:a16="http://schemas.microsoft.com/office/drawing/2014/main" id="{584F06AF-ED0E-451A-B6AC-F0D5F4F1D904}"/>
                  </a:ext>
                </a:extLst>
              </p:cNvPr>
              <p:cNvSpPr/>
              <p:nvPr/>
            </p:nvSpPr>
            <p:spPr>
              <a:xfrm>
                <a:off x="5273344" y="44454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79" name="Freeform: Shape 478">
                <a:extLst>
                  <a:ext uri="{FF2B5EF4-FFF2-40B4-BE49-F238E27FC236}">
                    <a16:creationId xmlns:a16="http://schemas.microsoft.com/office/drawing/2014/main" id="{14544BF6-5D4B-49AD-B066-870BAD4975F2}"/>
                  </a:ext>
                </a:extLst>
              </p:cNvPr>
              <p:cNvSpPr/>
              <p:nvPr/>
            </p:nvSpPr>
            <p:spPr>
              <a:xfrm>
                <a:off x="5292394" y="44454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80" name="Freeform: Shape 479">
                <a:extLst>
                  <a:ext uri="{FF2B5EF4-FFF2-40B4-BE49-F238E27FC236}">
                    <a16:creationId xmlns:a16="http://schemas.microsoft.com/office/drawing/2014/main" id="{D1B00C85-502A-4984-8808-3F126A375500}"/>
                  </a:ext>
                </a:extLst>
              </p:cNvPr>
              <p:cNvSpPr/>
              <p:nvPr/>
            </p:nvSpPr>
            <p:spPr>
              <a:xfrm>
                <a:off x="5311444" y="44454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81" name="Freeform: Shape 480">
                <a:extLst>
                  <a:ext uri="{FF2B5EF4-FFF2-40B4-BE49-F238E27FC236}">
                    <a16:creationId xmlns:a16="http://schemas.microsoft.com/office/drawing/2014/main" id="{5B1F39FD-B33A-4FD0-ACAD-977F010A30FC}"/>
                  </a:ext>
                </a:extLst>
              </p:cNvPr>
              <p:cNvSpPr/>
              <p:nvPr/>
            </p:nvSpPr>
            <p:spPr>
              <a:xfrm>
                <a:off x="5387644" y="44835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82" name="Freeform: Shape 481">
                <a:extLst>
                  <a:ext uri="{FF2B5EF4-FFF2-40B4-BE49-F238E27FC236}">
                    <a16:creationId xmlns:a16="http://schemas.microsoft.com/office/drawing/2014/main" id="{01340134-1C5C-47E4-A58C-8021C713FAD7}"/>
                  </a:ext>
                </a:extLst>
              </p:cNvPr>
              <p:cNvSpPr/>
              <p:nvPr/>
            </p:nvSpPr>
            <p:spPr>
              <a:xfrm>
                <a:off x="5425744" y="44835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83" name="Freeform: Shape 482">
                <a:extLst>
                  <a:ext uri="{FF2B5EF4-FFF2-40B4-BE49-F238E27FC236}">
                    <a16:creationId xmlns:a16="http://schemas.microsoft.com/office/drawing/2014/main" id="{2076FBAB-CB0E-4438-8A07-F552F131703F}"/>
                  </a:ext>
                </a:extLst>
              </p:cNvPr>
              <p:cNvSpPr/>
              <p:nvPr/>
            </p:nvSpPr>
            <p:spPr>
              <a:xfrm>
                <a:off x="5501944" y="44835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84" name="Freeform: Shape 483">
                <a:extLst>
                  <a:ext uri="{FF2B5EF4-FFF2-40B4-BE49-F238E27FC236}">
                    <a16:creationId xmlns:a16="http://schemas.microsoft.com/office/drawing/2014/main" id="{C136C0D4-DF1F-4B23-A861-E57180E92BD1}"/>
                  </a:ext>
                </a:extLst>
              </p:cNvPr>
              <p:cNvSpPr/>
              <p:nvPr/>
            </p:nvSpPr>
            <p:spPr>
              <a:xfrm>
                <a:off x="5540044" y="44835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85" name="Freeform: Shape 484">
                <a:extLst>
                  <a:ext uri="{FF2B5EF4-FFF2-40B4-BE49-F238E27FC236}">
                    <a16:creationId xmlns:a16="http://schemas.microsoft.com/office/drawing/2014/main" id="{9F351014-07D8-4684-A071-3F7B29C030D9}"/>
                  </a:ext>
                </a:extLst>
              </p:cNvPr>
              <p:cNvSpPr/>
              <p:nvPr/>
            </p:nvSpPr>
            <p:spPr>
              <a:xfrm>
                <a:off x="5597194" y="45597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86" name="Freeform: Shape 485">
                <a:extLst>
                  <a:ext uri="{FF2B5EF4-FFF2-40B4-BE49-F238E27FC236}">
                    <a16:creationId xmlns:a16="http://schemas.microsoft.com/office/drawing/2014/main" id="{86938B90-58F4-4E0F-B6DF-3DCB521CE8C8}"/>
                  </a:ext>
                </a:extLst>
              </p:cNvPr>
              <p:cNvSpPr/>
              <p:nvPr/>
            </p:nvSpPr>
            <p:spPr>
              <a:xfrm>
                <a:off x="5730544" y="45597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87" name="Freeform: Shape 486">
                <a:extLst>
                  <a:ext uri="{FF2B5EF4-FFF2-40B4-BE49-F238E27FC236}">
                    <a16:creationId xmlns:a16="http://schemas.microsoft.com/office/drawing/2014/main" id="{8725717C-A792-47AF-B3B0-3735A8455515}"/>
                  </a:ext>
                </a:extLst>
              </p:cNvPr>
              <p:cNvSpPr/>
              <p:nvPr/>
            </p:nvSpPr>
            <p:spPr>
              <a:xfrm>
                <a:off x="5768644" y="45597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88" name="Freeform: Shape 487">
                <a:extLst>
                  <a:ext uri="{FF2B5EF4-FFF2-40B4-BE49-F238E27FC236}">
                    <a16:creationId xmlns:a16="http://schemas.microsoft.com/office/drawing/2014/main" id="{2530878D-C441-4AAD-9937-5566C24FC3C8}"/>
                  </a:ext>
                </a:extLst>
              </p:cNvPr>
              <p:cNvSpPr/>
              <p:nvPr/>
            </p:nvSpPr>
            <p:spPr>
              <a:xfrm>
                <a:off x="58067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89" name="Freeform: Shape 488">
                <a:extLst>
                  <a:ext uri="{FF2B5EF4-FFF2-40B4-BE49-F238E27FC236}">
                    <a16:creationId xmlns:a16="http://schemas.microsoft.com/office/drawing/2014/main" id="{B795C747-845B-47E4-AE2F-5019738535D6}"/>
                  </a:ext>
                </a:extLst>
              </p:cNvPr>
              <p:cNvSpPr/>
              <p:nvPr/>
            </p:nvSpPr>
            <p:spPr>
              <a:xfrm>
                <a:off x="58448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90" name="Freeform: Shape 489">
                <a:extLst>
                  <a:ext uri="{FF2B5EF4-FFF2-40B4-BE49-F238E27FC236}">
                    <a16:creationId xmlns:a16="http://schemas.microsoft.com/office/drawing/2014/main" id="{4ECF76A5-1486-4C01-86A7-B58B87BBAADF}"/>
                  </a:ext>
                </a:extLst>
              </p:cNvPr>
              <p:cNvSpPr/>
              <p:nvPr/>
            </p:nvSpPr>
            <p:spPr>
              <a:xfrm>
                <a:off x="58829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91" name="Freeform: Shape 490">
                <a:extLst>
                  <a:ext uri="{FF2B5EF4-FFF2-40B4-BE49-F238E27FC236}">
                    <a16:creationId xmlns:a16="http://schemas.microsoft.com/office/drawing/2014/main" id="{6AC17A12-567E-4059-BF27-2F0DB01FDBD9}"/>
                  </a:ext>
                </a:extLst>
              </p:cNvPr>
              <p:cNvSpPr/>
              <p:nvPr/>
            </p:nvSpPr>
            <p:spPr>
              <a:xfrm>
                <a:off x="59210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92" name="Freeform: Shape 491">
                <a:extLst>
                  <a:ext uri="{FF2B5EF4-FFF2-40B4-BE49-F238E27FC236}">
                    <a16:creationId xmlns:a16="http://schemas.microsoft.com/office/drawing/2014/main" id="{EEAD4B1B-8722-45D1-9A0C-D085557DACEB}"/>
                  </a:ext>
                </a:extLst>
              </p:cNvPr>
              <p:cNvSpPr/>
              <p:nvPr/>
            </p:nvSpPr>
            <p:spPr>
              <a:xfrm>
                <a:off x="59591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93" name="Freeform: Shape 492">
                <a:extLst>
                  <a:ext uri="{FF2B5EF4-FFF2-40B4-BE49-F238E27FC236}">
                    <a16:creationId xmlns:a16="http://schemas.microsoft.com/office/drawing/2014/main" id="{6F84A26E-4AAB-45C8-B09D-81261EFEF496}"/>
                  </a:ext>
                </a:extLst>
              </p:cNvPr>
              <p:cNvSpPr/>
              <p:nvPr/>
            </p:nvSpPr>
            <p:spPr>
              <a:xfrm>
                <a:off x="59972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94" name="Freeform: Shape 493">
                <a:extLst>
                  <a:ext uri="{FF2B5EF4-FFF2-40B4-BE49-F238E27FC236}">
                    <a16:creationId xmlns:a16="http://schemas.microsoft.com/office/drawing/2014/main" id="{E63803D5-E23F-41CD-BD36-3C3862F20339}"/>
                  </a:ext>
                </a:extLst>
              </p:cNvPr>
              <p:cNvSpPr/>
              <p:nvPr/>
            </p:nvSpPr>
            <p:spPr>
              <a:xfrm>
                <a:off x="59972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95" name="Freeform: Shape 494">
                <a:extLst>
                  <a:ext uri="{FF2B5EF4-FFF2-40B4-BE49-F238E27FC236}">
                    <a16:creationId xmlns:a16="http://schemas.microsoft.com/office/drawing/2014/main" id="{03DDEF85-5569-4201-B601-61A78E1E806B}"/>
                  </a:ext>
                </a:extLst>
              </p:cNvPr>
              <p:cNvSpPr/>
              <p:nvPr/>
            </p:nvSpPr>
            <p:spPr>
              <a:xfrm>
                <a:off x="60353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96" name="Freeform: Shape 495">
                <a:extLst>
                  <a:ext uri="{FF2B5EF4-FFF2-40B4-BE49-F238E27FC236}">
                    <a16:creationId xmlns:a16="http://schemas.microsoft.com/office/drawing/2014/main" id="{C8B85127-E959-4E36-AD57-91163C8A4359}"/>
                  </a:ext>
                </a:extLst>
              </p:cNvPr>
              <p:cNvSpPr/>
              <p:nvPr/>
            </p:nvSpPr>
            <p:spPr>
              <a:xfrm>
                <a:off x="605439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97" name="Freeform: Shape 496">
                <a:extLst>
                  <a:ext uri="{FF2B5EF4-FFF2-40B4-BE49-F238E27FC236}">
                    <a16:creationId xmlns:a16="http://schemas.microsoft.com/office/drawing/2014/main" id="{48E51D5B-3C5A-4686-8813-0D6C4A5C385D}"/>
                  </a:ext>
                </a:extLst>
              </p:cNvPr>
              <p:cNvSpPr/>
              <p:nvPr/>
            </p:nvSpPr>
            <p:spPr>
              <a:xfrm>
                <a:off x="6168694"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98" name="Freeform: Shape 497">
                <a:extLst>
                  <a:ext uri="{FF2B5EF4-FFF2-40B4-BE49-F238E27FC236}">
                    <a16:creationId xmlns:a16="http://schemas.microsoft.com/office/drawing/2014/main" id="{F7D06DFA-83CF-4DEA-A1E1-11A6542964D1}"/>
                  </a:ext>
                </a:extLst>
              </p:cNvPr>
              <p:cNvSpPr/>
              <p:nvPr/>
            </p:nvSpPr>
            <p:spPr>
              <a:xfrm>
                <a:off x="6206794"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99" name="Freeform: Shape 498">
                <a:extLst>
                  <a:ext uri="{FF2B5EF4-FFF2-40B4-BE49-F238E27FC236}">
                    <a16:creationId xmlns:a16="http://schemas.microsoft.com/office/drawing/2014/main" id="{7C5EC0DD-B175-4E1B-8F34-D424A996133C}"/>
                  </a:ext>
                </a:extLst>
              </p:cNvPr>
              <p:cNvSpPr/>
              <p:nvPr/>
            </p:nvSpPr>
            <p:spPr>
              <a:xfrm>
                <a:off x="6263953"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00" name="Freeform: Shape 499">
                <a:extLst>
                  <a:ext uri="{FF2B5EF4-FFF2-40B4-BE49-F238E27FC236}">
                    <a16:creationId xmlns:a16="http://schemas.microsoft.com/office/drawing/2014/main" id="{D54DCC6E-FBCA-419A-865F-09A350FF9F54}"/>
                  </a:ext>
                </a:extLst>
              </p:cNvPr>
              <p:cNvSpPr/>
              <p:nvPr/>
            </p:nvSpPr>
            <p:spPr>
              <a:xfrm>
                <a:off x="6302053"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01" name="Freeform: Shape 500">
                <a:extLst>
                  <a:ext uri="{FF2B5EF4-FFF2-40B4-BE49-F238E27FC236}">
                    <a16:creationId xmlns:a16="http://schemas.microsoft.com/office/drawing/2014/main" id="{2D087BD1-089E-454A-AD77-5D66AD96BAF0}"/>
                  </a:ext>
                </a:extLst>
              </p:cNvPr>
              <p:cNvSpPr/>
              <p:nvPr/>
            </p:nvSpPr>
            <p:spPr>
              <a:xfrm>
                <a:off x="6435403"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02" name="Freeform: Shape 501">
                <a:extLst>
                  <a:ext uri="{FF2B5EF4-FFF2-40B4-BE49-F238E27FC236}">
                    <a16:creationId xmlns:a16="http://schemas.microsoft.com/office/drawing/2014/main" id="{3E6D4B71-5B8D-4A2B-BB16-B7657F133E87}"/>
                  </a:ext>
                </a:extLst>
              </p:cNvPr>
              <p:cNvSpPr/>
              <p:nvPr/>
            </p:nvSpPr>
            <p:spPr>
              <a:xfrm>
                <a:off x="6568753"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03" name="Freeform: Shape 502">
                <a:extLst>
                  <a:ext uri="{FF2B5EF4-FFF2-40B4-BE49-F238E27FC236}">
                    <a16:creationId xmlns:a16="http://schemas.microsoft.com/office/drawing/2014/main" id="{12EAAE01-9CF1-41F3-94A2-AFE22B9786CD}"/>
                  </a:ext>
                </a:extLst>
              </p:cNvPr>
              <p:cNvSpPr/>
              <p:nvPr/>
            </p:nvSpPr>
            <p:spPr>
              <a:xfrm>
                <a:off x="6740203" y="47312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04" name="Freeform: Shape 503">
                <a:extLst>
                  <a:ext uri="{FF2B5EF4-FFF2-40B4-BE49-F238E27FC236}">
                    <a16:creationId xmlns:a16="http://schemas.microsoft.com/office/drawing/2014/main" id="{FE139ADF-448D-4F6B-97E2-1A3F8D4E6D30}"/>
                  </a:ext>
                </a:extLst>
              </p:cNvPr>
              <p:cNvSpPr/>
              <p:nvPr/>
            </p:nvSpPr>
            <p:spPr>
              <a:xfrm>
                <a:off x="6930703" y="48264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05" name="Freeform: Shape 504">
                <a:extLst>
                  <a:ext uri="{FF2B5EF4-FFF2-40B4-BE49-F238E27FC236}">
                    <a16:creationId xmlns:a16="http://schemas.microsoft.com/office/drawing/2014/main" id="{39DA9481-3E6B-4A68-8BDA-78635E0B5E39}"/>
                  </a:ext>
                </a:extLst>
              </p:cNvPr>
              <p:cNvSpPr/>
              <p:nvPr/>
            </p:nvSpPr>
            <p:spPr>
              <a:xfrm>
                <a:off x="7045003" y="484554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06" name="Freeform: Shape 505">
                <a:extLst>
                  <a:ext uri="{FF2B5EF4-FFF2-40B4-BE49-F238E27FC236}">
                    <a16:creationId xmlns:a16="http://schemas.microsoft.com/office/drawing/2014/main" id="{B9359F20-229F-43E5-BBFC-DF2E1DB07803}"/>
                  </a:ext>
                </a:extLst>
              </p:cNvPr>
              <p:cNvSpPr/>
              <p:nvPr/>
            </p:nvSpPr>
            <p:spPr>
              <a:xfrm>
                <a:off x="7102153" y="484554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07" name="Freeform: Shape 506">
                <a:extLst>
                  <a:ext uri="{FF2B5EF4-FFF2-40B4-BE49-F238E27FC236}">
                    <a16:creationId xmlns:a16="http://schemas.microsoft.com/office/drawing/2014/main" id="{6330AA3B-061A-4365-8E6F-6266D51464B3}"/>
                  </a:ext>
                </a:extLst>
              </p:cNvPr>
              <p:cNvSpPr/>
              <p:nvPr/>
            </p:nvSpPr>
            <p:spPr>
              <a:xfrm>
                <a:off x="7197403" y="484554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08" name="Freeform: Shape 507">
                <a:extLst>
                  <a:ext uri="{FF2B5EF4-FFF2-40B4-BE49-F238E27FC236}">
                    <a16:creationId xmlns:a16="http://schemas.microsoft.com/office/drawing/2014/main" id="{09EFA1B4-3C5F-40C2-A4C4-7F9A6937083E}"/>
                  </a:ext>
                </a:extLst>
              </p:cNvPr>
              <p:cNvSpPr/>
              <p:nvPr/>
            </p:nvSpPr>
            <p:spPr>
              <a:xfrm>
                <a:off x="7235503" y="48645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09" name="Freeform: Shape 508">
                <a:extLst>
                  <a:ext uri="{FF2B5EF4-FFF2-40B4-BE49-F238E27FC236}">
                    <a16:creationId xmlns:a16="http://schemas.microsoft.com/office/drawing/2014/main" id="{0B20A06F-A155-4F5B-BFC2-EF92CCEA79BF}"/>
                  </a:ext>
                </a:extLst>
              </p:cNvPr>
              <p:cNvSpPr/>
              <p:nvPr/>
            </p:nvSpPr>
            <p:spPr>
              <a:xfrm>
                <a:off x="729265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10" name="Freeform: Shape 509">
                <a:extLst>
                  <a:ext uri="{FF2B5EF4-FFF2-40B4-BE49-F238E27FC236}">
                    <a16:creationId xmlns:a16="http://schemas.microsoft.com/office/drawing/2014/main" id="{784BB6D0-FEDA-44D7-BD07-FD87DCCEE713}"/>
                  </a:ext>
                </a:extLst>
              </p:cNvPr>
              <p:cNvSpPr/>
              <p:nvPr/>
            </p:nvSpPr>
            <p:spPr>
              <a:xfrm>
                <a:off x="734980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11" name="Freeform: Shape 510">
                <a:extLst>
                  <a:ext uri="{FF2B5EF4-FFF2-40B4-BE49-F238E27FC236}">
                    <a16:creationId xmlns:a16="http://schemas.microsoft.com/office/drawing/2014/main" id="{B1CE63C0-410A-48DD-AD09-DC25AA245C41}"/>
                  </a:ext>
                </a:extLst>
              </p:cNvPr>
              <p:cNvSpPr/>
              <p:nvPr/>
            </p:nvSpPr>
            <p:spPr>
              <a:xfrm>
                <a:off x="740695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12" name="Freeform: Shape 511">
                <a:extLst>
                  <a:ext uri="{FF2B5EF4-FFF2-40B4-BE49-F238E27FC236}">
                    <a16:creationId xmlns:a16="http://schemas.microsoft.com/office/drawing/2014/main" id="{53F40274-D812-4526-9467-A7E8CD8F4278}"/>
                  </a:ext>
                </a:extLst>
              </p:cNvPr>
              <p:cNvSpPr/>
              <p:nvPr/>
            </p:nvSpPr>
            <p:spPr>
              <a:xfrm>
                <a:off x="744505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13" name="Freeform: Shape 512">
                <a:extLst>
                  <a:ext uri="{FF2B5EF4-FFF2-40B4-BE49-F238E27FC236}">
                    <a16:creationId xmlns:a16="http://schemas.microsoft.com/office/drawing/2014/main" id="{2B08AF0F-13E7-4E7E-9B85-749E79F485BB}"/>
                  </a:ext>
                </a:extLst>
              </p:cNvPr>
              <p:cNvSpPr/>
              <p:nvPr/>
            </p:nvSpPr>
            <p:spPr>
              <a:xfrm>
                <a:off x="784511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14" name="Freeform: Shape 513">
                <a:extLst>
                  <a:ext uri="{FF2B5EF4-FFF2-40B4-BE49-F238E27FC236}">
                    <a16:creationId xmlns:a16="http://schemas.microsoft.com/office/drawing/2014/main" id="{59E5AC94-5E13-470C-8434-60B239929340}"/>
                  </a:ext>
                </a:extLst>
              </p:cNvPr>
              <p:cNvSpPr/>
              <p:nvPr/>
            </p:nvSpPr>
            <p:spPr>
              <a:xfrm>
                <a:off x="792131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15" name="Freeform: Shape 514">
                <a:extLst>
                  <a:ext uri="{FF2B5EF4-FFF2-40B4-BE49-F238E27FC236}">
                    <a16:creationId xmlns:a16="http://schemas.microsoft.com/office/drawing/2014/main" id="{217B7AD5-0BFD-42AA-AE38-AE82BD6ACC61}"/>
                  </a:ext>
                </a:extLst>
              </p:cNvPr>
              <p:cNvSpPr/>
              <p:nvPr/>
            </p:nvSpPr>
            <p:spPr>
              <a:xfrm>
                <a:off x="799751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16" name="Freeform: Shape 515">
                <a:extLst>
                  <a:ext uri="{FF2B5EF4-FFF2-40B4-BE49-F238E27FC236}">
                    <a16:creationId xmlns:a16="http://schemas.microsoft.com/office/drawing/2014/main" id="{A5053623-1217-4867-9DD0-E0FEE476BB91}"/>
                  </a:ext>
                </a:extLst>
              </p:cNvPr>
              <p:cNvSpPr/>
              <p:nvPr/>
            </p:nvSpPr>
            <p:spPr>
              <a:xfrm>
                <a:off x="834041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17" name="Freeform: Shape 516">
                <a:extLst>
                  <a:ext uri="{FF2B5EF4-FFF2-40B4-BE49-F238E27FC236}">
                    <a16:creationId xmlns:a16="http://schemas.microsoft.com/office/drawing/2014/main" id="{812355C4-DFAF-458C-AB60-EF3485639ECE}"/>
                  </a:ext>
                </a:extLst>
              </p:cNvPr>
              <p:cNvSpPr/>
              <p:nvPr/>
            </p:nvSpPr>
            <p:spPr>
              <a:xfrm>
                <a:off x="854996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18" name="Freeform: Shape 517">
                <a:extLst>
                  <a:ext uri="{FF2B5EF4-FFF2-40B4-BE49-F238E27FC236}">
                    <a16:creationId xmlns:a16="http://schemas.microsoft.com/office/drawing/2014/main" id="{D5AA4CCF-5644-4768-9BDC-B843BD611A34}"/>
                  </a:ext>
                </a:extLst>
              </p:cNvPr>
              <p:cNvSpPr/>
              <p:nvPr/>
            </p:nvSpPr>
            <p:spPr>
              <a:xfrm>
                <a:off x="870236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19" name="Freeform: Shape 518">
                <a:extLst>
                  <a:ext uri="{FF2B5EF4-FFF2-40B4-BE49-F238E27FC236}">
                    <a16:creationId xmlns:a16="http://schemas.microsoft.com/office/drawing/2014/main" id="{0B0C5A14-9A2D-4395-B4E2-8D73228C3F07}"/>
                  </a:ext>
                </a:extLst>
              </p:cNvPr>
              <p:cNvSpPr/>
              <p:nvPr/>
            </p:nvSpPr>
            <p:spPr>
              <a:xfrm>
                <a:off x="877856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20" name="Freeform: Shape 519">
                <a:extLst>
                  <a:ext uri="{FF2B5EF4-FFF2-40B4-BE49-F238E27FC236}">
                    <a16:creationId xmlns:a16="http://schemas.microsoft.com/office/drawing/2014/main" id="{20BE445C-585D-4819-A30C-EC1CCFE722EC}"/>
                  </a:ext>
                </a:extLst>
              </p:cNvPr>
              <p:cNvSpPr/>
              <p:nvPr/>
            </p:nvSpPr>
            <p:spPr>
              <a:xfrm>
                <a:off x="881666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grpSp>
      </p:grpSp>
      <p:graphicFrame>
        <p:nvGraphicFramePr>
          <p:cNvPr id="259"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3468287657"/>
              </p:ext>
            </p:extLst>
          </p:nvPr>
        </p:nvGraphicFramePr>
        <p:xfrm>
          <a:off x="3475736" y="2034947"/>
          <a:ext cx="5550244" cy="1139768"/>
        </p:xfrm>
        <a:graphic>
          <a:graphicData uri="http://schemas.openxmlformats.org/drawingml/2006/table">
            <a:tbl>
              <a:tblPr firstRow="1" bandRow="1">
                <a:tableStyleId>{69012ECD-51FC-41F1-AA8D-1B2483CD663E}</a:tableStyleId>
              </a:tblPr>
              <a:tblGrid>
                <a:gridCol w="2217019">
                  <a:extLst>
                    <a:ext uri="{9D8B030D-6E8A-4147-A177-3AD203B41FA5}">
                      <a16:colId xmlns:a16="http://schemas.microsoft.com/office/drawing/2014/main" val="4092595445"/>
                    </a:ext>
                  </a:extLst>
                </a:gridCol>
                <a:gridCol w="1600817">
                  <a:extLst>
                    <a:ext uri="{9D8B030D-6E8A-4147-A177-3AD203B41FA5}">
                      <a16:colId xmlns:a16="http://schemas.microsoft.com/office/drawing/2014/main" val="20002"/>
                    </a:ext>
                  </a:extLst>
                </a:gridCol>
                <a:gridCol w="1732408">
                  <a:extLst>
                    <a:ext uri="{9D8B030D-6E8A-4147-A177-3AD203B41FA5}">
                      <a16:colId xmlns:a16="http://schemas.microsoft.com/office/drawing/2014/main" val="4037105716"/>
                    </a:ext>
                  </a:extLst>
                </a:gridCol>
              </a:tblGrid>
              <a:tr h="2216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B60D27"/>
                          </a:solidFill>
                          <a:effectLst/>
                          <a:latin typeface="Arial" charset="0"/>
                          <a:cs typeface="Arial" charset="0"/>
                        </a:rPr>
                        <a:t>Pembro + chimio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B2C0D8"/>
                          </a:solidFill>
                          <a:effectLst/>
                          <a:latin typeface="Arial" charset="0"/>
                          <a:cs typeface="Arial" charset="0"/>
                        </a:rPr>
                        <a:t>Chimio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94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rgbClr val="4D4D4D"/>
                          </a:solidFill>
                          <a:effectLst/>
                        </a:rPr>
                        <a:t>SG médiane, mois (IC95%)</a:t>
                      </a:r>
                      <a:endParaRPr kumimoji="0" lang="fr-FR" sz="1200" b="1" i="0" u="none" strike="noStrike" cap="none" normalizeH="0" baseline="0" noProof="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B60D27"/>
                          </a:solidFill>
                          <a:effectLst/>
                          <a:latin typeface="Arial" charset="0"/>
                          <a:cs typeface="Arial" charset="0"/>
                        </a:rPr>
                        <a:t>12,4 (10,5 - 14,0)</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B2C0D8"/>
                          </a:solidFill>
                          <a:effectLst/>
                          <a:latin typeface="Arial" charset="0"/>
                          <a:cs typeface="Arial" charset="0"/>
                        </a:rPr>
                        <a:t>9,8 (8,8 - 10,8)</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Evts, %</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kern="1200" cap="none" normalizeH="0" baseline="0" noProof="0">
                          <a:ln>
                            <a:noFill/>
                          </a:ln>
                          <a:solidFill>
                            <a:schemeClr val="accent3"/>
                          </a:solidFill>
                          <a:effectLst/>
                          <a:latin typeface="Arial" charset="0"/>
                          <a:ea typeface="+mn-ea"/>
                          <a:cs typeface="Arial" charset="0"/>
                        </a:rPr>
                        <a:t>70</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0" lang="fr-FR" sz="1200" b="0" i="0" u="none" strike="noStrike" kern="1200" cap="none" normalizeH="0" baseline="0" noProof="0">
                          <a:ln>
                            <a:noFill/>
                          </a:ln>
                          <a:solidFill>
                            <a:schemeClr val="accent2"/>
                          </a:solidFill>
                          <a:effectLst/>
                          <a:latin typeface="Arial" charset="0"/>
                          <a:ea typeface="+mn-ea"/>
                          <a:cs typeface="Arial" charset="0"/>
                        </a:rPr>
                        <a:t>82</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47672088"/>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HR (IC95%); p</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0,73 (0,62 - 0,86); &lt;0,0001</a:t>
                      </a:r>
                      <a:endParaRPr kumimoji="0" lang="fr-FR" sz="1200" b="0" i="0" u="none" strike="noStrike" cap="none" normalizeH="0" baseline="0" noProof="0" dirty="0">
                        <a:ln>
                          <a:noFill/>
                        </a:ln>
                        <a:solidFill>
                          <a:schemeClr val="tx1"/>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Tree>
    <p:extLst>
      <p:ext uri="{BB962C8B-B14F-4D97-AF65-F5344CB8AC3E}">
        <p14:creationId xmlns:p14="http://schemas.microsoft.com/office/powerpoint/2010/main" val="2844480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LBA8: Pembrolizumab plus chimiothérapie versus chimiothérapie en traitement de 1</a:t>
            </a:r>
            <a:r>
              <a:rPr lang="fr-FR" baseline="30000" dirty="0"/>
              <a:t>e</a:t>
            </a:r>
            <a:r>
              <a:rPr lang="fr-FR" dirty="0"/>
              <a:t> ligne de patients avec cancer de l’œsophage avancé: l’étude de phase 3 KEYNOTE-590 – </a:t>
            </a:r>
            <a:r>
              <a:rPr lang="fr-FR" dirty="0" err="1"/>
              <a:t>Kato</a:t>
            </a:r>
            <a:r>
              <a:rPr lang="fr-FR" dirty="0"/>
              <a:t> K, et al</a:t>
            </a:r>
          </a:p>
        </p:txBody>
      </p:sp>
      <p:sp>
        <p:nvSpPr>
          <p:cNvPr id="3" name="Content Placeholder 2"/>
          <p:cNvSpPr>
            <a:spLocks noGrp="1"/>
          </p:cNvSpPr>
          <p:nvPr>
            <p:ph idx="1"/>
          </p:nvPr>
        </p:nvSpPr>
        <p:spPr/>
        <p:txBody>
          <a:bodyPr/>
          <a:lstStyle/>
          <a:p>
            <a:pPr marL="0" indent="0">
              <a:buNone/>
            </a:pPr>
            <a:r>
              <a:rPr lang="fr-FR" b="1" dirty="0"/>
              <a:t>Résultats </a:t>
            </a:r>
          </a:p>
        </p:txBody>
      </p:sp>
      <p:sp>
        <p:nvSpPr>
          <p:cNvPr id="5" name="Text Placeholder 4"/>
          <p:cNvSpPr>
            <a:spLocks noGrp="1"/>
          </p:cNvSpPr>
          <p:nvPr>
            <p:ph type="body" sz="quarter" idx="11"/>
          </p:nvPr>
        </p:nvSpPr>
        <p:spPr/>
        <p:txBody>
          <a:bodyPr/>
          <a:lstStyle/>
          <a:p>
            <a:r>
              <a:rPr lang="fr-FR" dirty="0" err="1"/>
              <a:t>Kato</a:t>
            </a:r>
            <a:r>
              <a:rPr lang="fr-FR" dirty="0"/>
              <a:t> K, et al, Ann </a:t>
            </a:r>
            <a:r>
              <a:rPr lang="fr-FR" dirty="0" err="1"/>
              <a:t>Oncol</a:t>
            </a:r>
            <a:r>
              <a:rPr lang="fr-FR" dirty="0"/>
              <a:t> 2020;31(</a:t>
            </a:r>
            <a:r>
              <a:rPr lang="fr-FR" dirty="0" err="1"/>
              <a:t>suppl</a:t>
            </a:r>
            <a:r>
              <a:rPr lang="fr-FR" dirty="0"/>
              <a:t>):</a:t>
            </a:r>
            <a:r>
              <a:rPr lang="fr-FR" dirty="0" err="1"/>
              <a:t>abstr</a:t>
            </a:r>
            <a:r>
              <a:rPr lang="fr-FR" dirty="0"/>
              <a:t> LBA8</a:t>
            </a:r>
          </a:p>
        </p:txBody>
      </p:sp>
      <p:sp>
        <p:nvSpPr>
          <p:cNvPr id="16" name="TextBox 15">
            <a:extLst>
              <a:ext uri="{FF2B5EF4-FFF2-40B4-BE49-F238E27FC236}">
                <a16:creationId xmlns:a16="http://schemas.microsoft.com/office/drawing/2014/main" id="{32D290AA-163C-43FD-9956-A68AB2FCBCA5}"/>
              </a:ext>
            </a:extLst>
          </p:cNvPr>
          <p:cNvSpPr txBox="1"/>
          <p:nvPr/>
        </p:nvSpPr>
        <p:spPr>
          <a:xfrm>
            <a:off x="335886" y="5261114"/>
            <a:ext cx="965329" cy="523220"/>
          </a:xfrm>
          <a:prstGeom prst="rect">
            <a:avLst/>
          </a:prstGeom>
          <a:noFill/>
        </p:spPr>
        <p:txBody>
          <a:bodyPr wrap="none" rtlCol="0">
            <a:spAutoFit/>
          </a:bodyPr>
          <a:lstStyle/>
          <a:p>
            <a:pPr algn="r"/>
            <a:r>
              <a:rPr lang="fr-FR" sz="1400" dirty="0">
                <a:solidFill>
                  <a:srgbClr val="B60D27"/>
                </a:solidFill>
              </a:rPr>
              <a:t>Pembro +</a:t>
            </a:r>
          </a:p>
          <a:p>
            <a:pPr algn="r"/>
            <a:r>
              <a:rPr lang="fr-FR" sz="1400" dirty="0">
                <a:solidFill>
                  <a:srgbClr val="B60D27"/>
                </a:solidFill>
              </a:rPr>
              <a:t>chimio</a:t>
            </a:r>
          </a:p>
        </p:txBody>
      </p:sp>
      <p:sp>
        <p:nvSpPr>
          <p:cNvPr id="17" name="TextBox 16">
            <a:extLst>
              <a:ext uri="{FF2B5EF4-FFF2-40B4-BE49-F238E27FC236}">
                <a16:creationId xmlns:a16="http://schemas.microsoft.com/office/drawing/2014/main" id="{8B497B43-47AE-4612-A47A-1BB30BE261C3}"/>
              </a:ext>
            </a:extLst>
          </p:cNvPr>
          <p:cNvSpPr txBox="1"/>
          <p:nvPr/>
        </p:nvSpPr>
        <p:spPr>
          <a:xfrm>
            <a:off x="558704" y="5712198"/>
            <a:ext cx="742511" cy="307777"/>
          </a:xfrm>
          <a:prstGeom prst="rect">
            <a:avLst/>
          </a:prstGeom>
          <a:noFill/>
        </p:spPr>
        <p:txBody>
          <a:bodyPr wrap="none" rtlCol="0">
            <a:spAutoFit/>
          </a:bodyPr>
          <a:lstStyle/>
          <a:p>
            <a:pPr algn="r"/>
            <a:r>
              <a:rPr lang="fr-FR" sz="1400" dirty="0">
                <a:solidFill>
                  <a:srgbClr val="B2C0EC"/>
                </a:solidFill>
              </a:rPr>
              <a:t>Chimio</a:t>
            </a:r>
          </a:p>
        </p:txBody>
      </p:sp>
      <p:sp>
        <p:nvSpPr>
          <p:cNvPr id="18" name="TextBox 17">
            <a:extLst>
              <a:ext uri="{FF2B5EF4-FFF2-40B4-BE49-F238E27FC236}">
                <a16:creationId xmlns:a16="http://schemas.microsoft.com/office/drawing/2014/main" id="{4ADDB9E5-C767-4C7A-A377-ACD048FC666A}"/>
              </a:ext>
            </a:extLst>
          </p:cNvPr>
          <p:cNvSpPr txBox="1"/>
          <p:nvPr/>
        </p:nvSpPr>
        <p:spPr>
          <a:xfrm>
            <a:off x="986706" y="5029104"/>
            <a:ext cx="314509" cy="307777"/>
          </a:xfrm>
          <a:prstGeom prst="rect">
            <a:avLst/>
          </a:prstGeom>
          <a:noFill/>
        </p:spPr>
        <p:txBody>
          <a:bodyPr wrap="none" rtlCol="0">
            <a:spAutoFit/>
          </a:bodyPr>
          <a:lstStyle/>
          <a:p>
            <a:pPr algn="r"/>
            <a:r>
              <a:rPr lang="fr-FR" sz="1400" dirty="0"/>
              <a:t>N</a:t>
            </a:r>
          </a:p>
        </p:txBody>
      </p:sp>
      <p:sp>
        <p:nvSpPr>
          <p:cNvPr id="19" name="Freeform 21">
            <a:extLst>
              <a:ext uri="{FF2B5EF4-FFF2-40B4-BE49-F238E27FC236}">
                <a16:creationId xmlns:a16="http://schemas.microsoft.com/office/drawing/2014/main" id="{F5353775-6454-4AAB-9137-23E5F583148D}"/>
              </a:ext>
            </a:extLst>
          </p:cNvPr>
          <p:cNvSpPr>
            <a:spLocks/>
          </p:cNvSpPr>
          <p:nvPr/>
        </p:nvSpPr>
        <p:spPr bwMode="auto">
          <a:xfrm>
            <a:off x="1463747" y="2179741"/>
            <a:ext cx="596307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20" name="Group 19">
            <a:extLst>
              <a:ext uri="{FF2B5EF4-FFF2-40B4-BE49-F238E27FC236}">
                <a16:creationId xmlns:a16="http://schemas.microsoft.com/office/drawing/2014/main" id="{4A08BACA-829C-4C4A-BB85-537A8A8A6882}"/>
              </a:ext>
            </a:extLst>
          </p:cNvPr>
          <p:cNvGrpSpPr/>
          <p:nvPr/>
        </p:nvGrpSpPr>
        <p:grpSpPr>
          <a:xfrm>
            <a:off x="745691" y="1998360"/>
            <a:ext cx="713736" cy="2916000"/>
            <a:chOff x="1270619" y="1265887"/>
            <a:chExt cx="713736" cy="2858279"/>
          </a:xfrm>
        </p:grpSpPr>
        <p:sp>
          <p:nvSpPr>
            <p:cNvPr id="203" name="Line 6">
              <a:extLst>
                <a:ext uri="{FF2B5EF4-FFF2-40B4-BE49-F238E27FC236}">
                  <a16:creationId xmlns:a16="http://schemas.microsoft.com/office/drawing/2014/main" id="{5D56113D-576B-4A73-8CB7-F2ECA1E8D74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04" name="Line 7">
              <a:extLst>
                <a:ext uri="{FF2B5EF4-FFF2-40B4-BE49-F238E27FC236}">
                  <a16:creationId xmlns:a16="http://schemas.microsoft.com/office/drawing/2014/main" id="{C8E164E7-C945-4406-BB4A-7DC27735F1EB}"/>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05" name="Line 8">
              <a:extLst>
                <a:ext uri="{FF2B5EF4-FFF2-40B4-BE49-F238E27FC236}">
                  <a16:creationId xmlns:a16="http://schemas.microsoft.com/office/drawing/2014/main" id="{21586E9D-1F0A-4299-A4C9-5413726B8C6A}"/>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06" name="Line 9">
              <a:extLst>
                <a:ext uri="{FF2B5EF4-FFF2-40B4-BE49-F238E27FC236}">
                  <a16:creationId xmlns:a16="http://schemas.microsoft.com/office/drawing/2014/main" id="{6B8969FC-D84D-4200-AF2A-8C7124B39C3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07" name="Line 10">
              <a:extLst>
                <a:ext uri="{FF2B5EF4-FFF2-40B4-BE49-F238E27FC236}">
                  <a16:creationId xmlns:a16="http://schemas.microsoft.com/office/drawing/2014/main" id="{904802CE-3136-467C-AF44-D10FD9DB090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08" name="Line 11">
              <a:extLst>
                <a:ext uri="{FF2B5EF4-FFF2-40B4-BE49-F238E27FC236}">
                  <a16:creationId xmlns:a16="http://schemas.microsoft.com/office/drawing/2014/main" id="{3A4E6B0C-AFF0-46C9-9C7F-EF59FB9364F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09" name="TextBox 208">
              <a:extLst>
                <a:ext uri="{FF2B5EF4-FFF2-40B4-BE49-F238E27FC236}">
                  <a16:creationId xmlns:a16="http://schemas.microsoft.com/office/drawing/2014/main" id="{3FB389BB-78ED-4CC7-A07D-666697D1149A}"/>
                </a:ext>
              </a:extLst>
            </p:cNvPr>
            <p:cNvSpPr txBox="1"/>
            <p:nvPr/>
          </p:nvSpPr>
          <p:spPr>
            <a:xfrm rot="16200000">
              <a:off x="1035461" y="2569414"/>
              <a:ext cx="778094"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SSP, %</a:t>
              </a:r>
            </a:p>
          </p:txBody>
        </p:sp>
        <p:sp>
          <p:nvSpPr>
            <p:cNvPr id="210" name="TextBox 209">
              <a:extLst>
                <a:ext uri="{FF2B5EF4-FFF2-40B4-BE49-F238E27FC236}">
                  <a16:creationId xmlns:a16="http://schemas.microsoft.com/office/drawing/2014/main" id="{03D633A8-25EB-474A-A0CB-AD7E1BA4206A}"/>
                </a:ext>
              </a:extLst>
            </p:cNvPr>
            <p:cNvSpPr txBox="1"/>
            <p:nvPr/>
          </p:nvSpPr>
          <p:spPr>
            <a:xfrm>
              <a:off x="1459938" y="1265887"/>
              <a:ext cx="482825"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100</a:t>
              </a:r>
            </a:p>
          </p:txBody>
        </p:sp>
        <p:sp>
          <p:nvSpPr>
            <p:cNvPr id="211" name="TextBox 210">
              <a:extLst>
                <a:ext uri="{FF2B5EF4-FFF2-40B4-BE49-F238E27FC236}">
                  <a16:creationId xmlns:a16="http://schemas.microsoft.com/office/drawing/2014/main" id="{167DA2B0-DEAC-40AD-8D17-4752713AC6D3}"/>
                </a:ext>
              </a:extLst>
            </p:cNvPr>
            <p:cNvSpPr txBox="1"/>
            <p:nvPr/>
          </p:nvSpPr>
          <p:spPr>
            <a:xfrm>
              <a:off x="1559325" y="1790026"/>
              <a:ext cx="383438"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80</a:t>
              </a:r>
            </a:p>
          </p:txBody>
        </p:sp>
        <p:sp>
          <p:nvSpPr>
            <p:cNvPr id="212" name="TextBox 211">
              <a:extLst>
                <a:ext uri="{FF2B5EF4-FFF2-40B4-BE49-F238E27FC236}">
                  <a16:creationId xmlns:a16="http://schemas.microsoft.com/office/drawing/2014/main" id="{B6745400-6433-4289-97A6-89B8A34518EB}"/>
                </a:ext>
              </a:extLst>
            </p:cNvPr>
            <p:cNvSpPr txBox="1"/>
            <p:nvPr/>
          </p:nvSpPr>
          <p:spPr>
            <a:xfrm>
              <a:off x="1559325" y="2288557"/>
              <a:ext cx="383438"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60</a:t>
              </a:r>
            </a:p>
          </p:txBody>
        </p:sp>
        <p:sp>
          <p:nvSpPr>
            <p:cNvPr id="213" name="TextBox 212">
              <a:extLst>
                <a:ext uri="{FF2B5EF4-FFF2-40B4-BE49-F238E27FC236}">
                  <a16:creationId xmlns:a16="http://schemas.microsoft.com/office/drawing/2014/main" id="{6D721D9D-17F1-4956-9241-CF29F7DC3131}"/>
                </a:ext>
              </a:extLst>
            </p:cNvPr>
            <p:cNvSpPr txBox="1"/>
            <p:nvPr/>
          </p:nvSpPr>
          <p:spPr>
            <a:xfrm>
              <a:off x="1559325" y="2803210"/>
              <a:ext cx="383438"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40</a:t>
              </a:r>
            </a:p>
          </p:txBody>
        </p:sp>
        <p:sp>
          <p:nvSpPr>
            <p:cNvPr id="214" name="TextBox 213">
              <a:extLst>
                <a:ext uri="{FF2B5EF4-FFF2-40B4-BE49-F238E27FC236}">
                  <a16:creationId xmlns:a16="http://schemas.microsoft.com/office/drawing/2014/main" id="{547F0BEE-8647-48E2-A6E5-EE95502B04C5}"/>
                </a:ext>
              </a:extLst>
            </p:cNvPr>
            <p:cNvSpPr txBox="1"/>
            <p:nvPr/>
          </p:nvSpPr>
          <p:spPr>
            <a:xfrm>
              <a:off x="1559325" y="3307113"/>
              <a:ext cx="383438"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20</a:t>
              </a:r>
            </a:p>
          </p:txBody>
        </p:sp>
        <p:sp>
          <p:nvSpPr>
            <p:cNvPr id="215" name="TextBox 214">
              <a:extLst>
                <a:ext uri="{FF2B5EF4-FFF2-40B4-BE49-F238E27FC236}">
                  <a16:creationId xmlns:a16="http://schemas.microsoft.com/office/drawing/2014/main" id="{DE31DBF2-062B-4C50-A1EC-4A61BCCDA74D}"/>
                </a:ext>
              </a:extLst>
            </p:cNvPr>
            <p:cNvSpPr txBox="1"/>
            <p:nvPr/>
          </p:nvSpPr>
          <p:spPr>
            <a:xfrm>
              <a:off x="1658719" y="3816389"/>
              <a:ext cx="284052"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sp>
        <p:nvSpPr>
          <p:cNvPr id="21" name="TextBox 20">
            <a:extLst>
              <a:ext uri="{FF2B5EF4-FFF2-40B4-BE49-F238E27FC236}">
                <a16:creationId xmlns:a16="http://schemas.microsoft.com/office/drawing/2014/main" id="{25EF93B9-670E-43CF-9F6E-04D7109D3067}"/>
              </a:ext>
            </a:extLst>
          </p:cNvPr>
          <p:cNvSpPr txBox="1"/>
          <p:nvPr/>
        </p:nvSpPr>
        <p:spPr>
          <a:xfrm>
            <a:off x="4172628" y="5132748"/>
            <a:ext cx="562975" cy="307777"/>
          </a:xfrm>
          <a:prstGeom prst="rect">
            <a:avLst/>
          </a:prstGeom>
          <a:noFill/>
        </p:spPr>
        <p:txBody>
          <a:bodyPr wrap="none" rtlCol="0">
            <a:spAutoFit/>
          </a:bodyPr>
          <a:lstStyle/>
          <a:p>
            <a:pPr algn="r"/>
            <a:r>
              <a:rPr lang="fr-FR" sz="1400" dirty="0"/>
              <a:t>Mois</a:t>
            </a:r>
            <a:endParaRPr lang="fr-FR" sz="1600" dirty="0"/>
          </a:p>
        </p:txBody>
      </p:sp>
      <p:sp>
        <p:nvSpPr>
          <p:cNvPr id="22" name="TextBox 21">
            <a:extLst>
              <a:ext uri="{FF2B5EF4-FFF2-40B4-BE49-F238E27FC236}">
                <a16:creationId xmlns:a16="http://schemas.microsoft.com/office/drawing/2014/main" id="{61F28A41-170E-4D29-BF42-5D639929D070}"/>
              </a:ext>
            </a:extLst>
          </p:cNvPr>
          <p:cNvSpPr txBox="1"/>
          <p:nvPr/>
        </p:nvSpPr>
        <p:spPr>
          <a:xfrm>
            <a:off x="5872767" y="3756170"/>
            <a:ext cx="1754006" cy="338554"/>
          </a:xfrm>
          <a:prstGeom prst="rect">
            <a:avLst/>
          </a:prstGeom>
          <a:noFill/>
        </p:spPr>
        <p:txBody>
          <a:bodyPr wrap="none" rtlCol="0">
            <a:spAutoFit/>
          </a:bodyPr>
          <a:lstStyle/>
          <a:p>
            <a:r>
              <a:rPr lang="fr-FR" sz="1600" dirty="0">
                <a:solidFill>
                  <a:srgbClr val="B60D27"/>
                </a:solidFill>
              </a:rPr>
              <a:t>Pembro + chimio</a:t>
            </a:r>
          </a:p>
        </p:txBody>
      </p:sp>
      <p:sp>
        <p:nvSpPr>
          <p:cNvPr id="23" name="TextBox 22">
            <a:extLst>
              <a:ext uri="{FF2B5EF4-FFF2-40B4-BE49-F238E27FC236}">
                <a16:creationId xmlns:a16="http://schemas.microsoft.com/office/drawing/2014/main" id="{1C4DD86A-95A3-4F41-BF1A-53526F62BAFB}"/>
              </a:ext>
            </a:extLst>
          </p:cNvPr>
          <p:cNvSpPr txBox="1"/>
          <p:nvPr/>
        </p:nvSpPr>
        <p:spPr>
          <a:xfrm>
            <a:off x="5872767" y="4095809"/>
            <a:ext cx="845103" cy="338554"/>
          </a:xfrm>
          <a:prstGeom prst="rect">
            <a:avLst/>
          </a:prstGeom>
          <a:noFill/>
        </p:spPr>
        <p:txBody>
          <a:bodyPr wrap="none" rtlCol="0">
            <a:spAutoFit/>
          </a:bodyPr>
          <a:lstStyle/>
          <a:p>
            <a:r>
              <a:rPr lang="fr-FR" sz="1600" dirty="0">
                <a:solidFill>
                  <a:srgbClr val="B2C0EC"/>
                </a:solidFill>
              </a:rPr>
              <a:t>Chimio</a:t>
            </a:r>
          </a:p>
        </p:txBody>
      </p:sp>
      <p:cxnSp>
        <p:nvCxnSpPr>
          <p:cNvPr id="24" name="Straight Connector 23">
            <a:extLst>
              <a:ext uri="{FF2B5EF4-FFF2-40B4-BE49-F238E27FC236}">
                <a16:creationId xmlns:a16="http://schemas.microsoft.com/office/drawing/2014/main" id="{171A50C9-7887-4089-9749-510F1A85BFCC}"/>
              </a:ext>
            </a:extLst>
          </p:cNvPr>
          <p:cNvCxnSpPr/>
          <p:nvPr/>
        </p:nvCxnSpPr>
        <p:spPr>
          <a:xfrm>
            <a:off x="5634333" y="3945879"/>
            <a:ext cx="252000" cy="0"/>
          </a:xfrm>
          <a:prstGeom prst="line">
            <a:avLst/>
          </a:prstGeom>
          <a:noFill/>
          <a:ln w="25400" cap="flat">
            <a:solidFill>
              <a:srgbClr val="B60D27"/>
            </a:solidFill>
            <a:prstDash val="solid"/>
            <a:miter/>
          </a:ln>
        </p:spPr>
      </p:cxnSp>
      <p:cxnSp>
        <p:nvCxnSpPr>
          <p:cNvPr id="25" name="Straight Connector 24">
            <a:extLst>
              <a:ext uri="{FF2B5EF4-FFF2-40B4-BE49-F238E27FC236}">
                <a16:creationId xmlns:a16="http://schemas.microsoft.com/office/drawing/2014/main" id="{C601020C-B802-4938-BC7D-AB9ED7168F14}"/>
              </a:ext>
            </a:extLst>
          </p:cNvPr>
          <p:cNvCxnSpPr/>
          <p:nvPr/>
        </p:nvCxnSpPr>
        <p:spPr>
          <a:xfrm>
            <a:off x="5634333" y="4260204"/>
            <a:ext cx="252000" cy="0"/>
          </a:xfrm>
          <a:prstGeom prst="line">
            <a:avLst/>
          </a:prstGeom>
          <a:noFill/>
          <a:ln w="25400" cap="flat">
            <a:solidFill>
              <a:srgbClr val="B2C0EC"/>
            </a:solidFill>
            <a:prstDash val="solid"/>
            <a:miter/>
          </a:ln>
        </p:spPr>
      </p:cxnSp>
      <p:grpSp>
        <p:nvGrpSpPr>
          <p:cNvPr id="26" name="Group 25">
            <a:extLst>
              <a:ext uri="{FF2B5EF4-FFF2-40B4-BE49-F238E27FC236}">
                <a16:creationId xmlns:a16="http://schemas.microsoft.com/office/drawing/2014/main" id="{24AB639B-492C-4B8B-96F2-405C438D1DA0}"/>
              </a:ext>
            </a:extLst>
          </p:cNvPr>
          <p:cNvGrpSpPr/>
          <p:nvPr/>
        </p:nvGrpSpPr>
        <p:grpSpPr>
          <a:xfrm>
            <a:off x="1376456" y="4763335"/>
            <a:ext cx="6183412" cy="360147"/>
            <a:chOff x="1494890" y="5303149"/>
            <a:chExt cx="4675336" cy="360147"/>
          </a:xfrm>
        </p:grpSpPr>
        <p:sp>
          <p:nvSpPr>
            <p:cNvPr id="177" name="Line 21">
              <a:extLst>
                <a:ext uri="{FF2B5EF4-FFF2-40B4-BE49-F238E27FC236}">
                  <a16:creationId xmlns:a16="http://schemas.microsoft.com/office/drawing/2014/main" id="{FAB74BC2-CB1A-4380-895A-4C42669EE4E8}"/>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3EB35FE3-47DC-4ABC-B0D6-01E716999816}"/>
                </a:ext>
              </a:extLst>
            </p:cNvPr>
            <p:cNvSpPr txBox="1"/>
            <p:nvPr/>
          </p:nvSpPr>
          <p:spPr>
            <a:xfrm>
              <a:off x="5964961" y="5375149"/>
              <a:ext cx="20526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36</a:t>
              </a:r>
            </a:p>
          </p:txBody>
        </p:sp>
        <p:sp>
          <p:nvSpPr>
            <p:cNvPr id="179" name="Line 21">
              <a:extLst>
                <a:ext uri="{FF2B5EF4-FFF2-40B4-BE49-F238E27FC236}">
                  <a16:creationId xmlns:a16="http://schemas.microsoft.com/office/drawing/2014/main" id="{B1394088-D265-4ADB-A8A5-8593AA3EC4E1}"/>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1CDE522A-3D5E-405A-B70D-315381CA0906}"/>
                </a:ext>
              </a:extLst>
            </p:cNvPr>
            <p:cNvSpPr txBox="1"/>
            <p:nvPr/>
          </p:nvSpPr>
          <p:spPr>
            <a:xfrm>
              <a:off x="5589324" y="5375149"/>
              <a:ext cx="20526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33</a:t>
              </a:r>
            </a:p>
          </p:txBody>
        </p:sp>
        <p:sp>
          <p:nvSpPr>
            <p:cNvPr id="181" name="Line 21">
              <a:extLst>
                <a:ext uri="{FF2B5EF4-FFF2-40B4-BE49-F238E27FC236}">
                  <a16:creationId xmlns:a16="http://schemas.microsoft.com/office/drawing/2014/main" id="{5BDE8ECA-1E84-4FD0-98F0-D1789B344EFC}"/>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id="{F244ACF3-6887-4639-9C54-EBA79C8257D4}"/>
                </a:ext>
              </a:extLst>
            </p:cNvPr>
            <p:cNvSpPr txBox="1"/>
            <p:nvPr/>
          </p:nvSpPr>
          <p:spPr>
            <a:xfrm>
              <a:off x="5213686" y="5375149"/>
              <a:ext cx="20526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30</a:t>
              </a:r>
            </a:p>
          </p:txBody>
        </p:sp>
        <p:sp>
          <p:nvSpPr>
            <p:cNvPr id="183" name="Line 21">
              <a:extLst>
                <a:ext uri="{FF2B5EF4-FFF2-40B4-BE49-F238E27FC236}">
                  <a16:creationId xmlns:a16="http://schemas.microsoft.com/office/drawing/2014/main" id="{5375ED39-2F1C-4933-96BF-08B5CE07171C}"/>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84" name="TextBox 183">
              <a:extLst>
                <a:ext uri="{FF2B5EF4-FFF2-40B4-BE49-F238E27FC236}">
                  <a16:creationId xmlns:a16="http://schemas.microsoft.com/office/drawing/2014/main" id="{3327BE1E-F9D5-48E2-AE93-C65F0E94E15E}"/>
                </a:ext>
              </a:extLst>
            </p:cNvPr>
            <p:cNvSpPr txBox="1"/>
            <p:nvPr/>
          </p:nvSpPr>
          <p:spPr>
            <a:xfrm>
              <a:off x="4838050" y="5375149"/>
              <a:ext cx="20526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27</a:t>
              </a:r>
            </a:p>
          </p:txBody>
        </p:sp>
        <p:sp>
          <p:nvSpPr>
            <p:cNvPr id="185" name="Line 21">
              <a:extLst>
                <a:ext uri="{FF2B5EF4-FFF2-40B4-BE49-F238E27FC236}">
                  <a16:creationId xmlns:a16="http://schemas.microsoft.com/office/drawing/2014/main" id="{D7DB8A25-0274-4ED3-867F-BE7DBE8E6F8A}"/>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86" name="TextBox 185">
              <a:extLst>
                <a:ext uri="{FF2B5EF4-FFF2-40B4-BE49-F238E27FC236}">
                  <a16:creationId xmlns:a16="http://schemas.microsoft.com/office/drawing/2014/main" id="{D5E2B5BF-A02B-4282-BB45-376AC0E28497}"/>
                </a:ext>
              </a:extLst>
            </p:cNvPr>
            <p:cNvSpPr txBox="1"/>
            <p:nvPr/>
          </p:nvSpPr>
          <p:spPr>
            <a:xfrm>
              <a:off x="4462413" y="5375149"/>
              <a:ext cx="20526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24</a:t>
              </a:r>
            </a:p>
          </p:txBody>
        </p:sp>
        <p:sp>
          <p:nvSpPr>
            <p:cNvPr id="187" name="Line 21">
              <a:extLst>
                <a:ext uri="{FF2B5EF4-FFF2-40B4-BE49-F238E27FC236}">
                  <a16:creationId xmlns:a16="http://schemas.microsoft.com/office/drawing/2014/main" id="{04789AD8-A7EA-4669-84FE-731B35BF214E}"/>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113DB330-1497-47FC-AAB6-E9A9A81BE9B1}"/>
                </a:ext>
              </a:extLst>
            </p:cNvPr>
            <p:cNvSpPr txBox="1"/>
            <p:nvPr/>
          </p:nvSpPr>
          <p:spPr>
            <a:xfrm>
              <a:off x="4086776" y="5375149"/>
              <a:ext cx="20526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21</a:t>
              </a:r>
            </a:p>
          </p:txBody>
        </p:sp>
        <p:sp>
          <p:nvSpPr>
            <p:cNvPr id="189" name="Line 21">
              <a:extLst>
                <a:ext uri="{FF2B5EF4-FFF2-40B4-BE49-F238E27FC236}">
                  <a16:creationId xmlns:a16="http://schemas.microsoft.com/office/drawing/2014/main" id="{96713E2C-72DB-45B8-8013-BD45BFD6FB8B}"/>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C40CDE64-DC20-4407-97C6-88B322F42B4A}"/>
                </a:ext>
              </a:extLst>
            </p:cNvPr>
            <p:cNvSpPr txBox="1"/>
            <p:nvPr/>
          </p:nvSpPr>
          <p:spPr>
            <a:xfrm>
              <a:off x="3711139" y="5375149"/>
              <a:ext cx="20526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18</a:t>
              </a:r>
            </a:p>
          </p:txBody>
        </p:sp>
        <p:sp>
          <p:nvSpPr>
            <p:cNvPr id="191" name="Line 21">
              <a:extLst>
                <a:ext uri="{FF2B5EF4-FFF2-40B4-BE49-F238E27FC236}">
                  <a16:creationId xmlns:a16="http://schemas.microsoft.com/office/drawing/2014/main" id="{192EF1CB-9570-4191-B420-AB109AF221B9}"/>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0D89F2DA-13C9-4F63-989B-9F7845E1D965}"/>
                </a:ext>
              </a:extLst>
            </p:cNvPr>
            <p:cNvSpPr txBox="1"/>
            <p:nvPr/>
          </p:nvSpPr>
          <p:spPr>
            <a:xfrm>
              <a:off x="3335502" y="5375149"/>
              <a:ext cx="20526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15</a:t>
              </a:r>
            </a:p>
          </p:txBody>
        </p:sp>
        <p:sp>
          <p:nvSpPr>
            <p:cNvPr id="193" name="Line 21">
              <a:extLst>
                <a:ext uri="{FF2B5EF4-FFF2-40B4-BE49-F238E27FC236}">
                  <a16:creationId xmlns:a16="http://schemas.microsoft.com/office/drawing/2014/main" id="{459DDFC9-BEAA-4CAA-B2D0-136F2B484AC7}"/>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1B35C376-5AA6-43EA-9F67-B1AD5DC01C0A}"/>
                </a:ext>
              </a:extLst>
            </p:cNvPr>
            <p:cNvSpPr txBox="1"/>
            <p:nvPr/>
          </p:nvSpPr>
          <p:spPr>
            <a:xfrm>
              <a:off x="2959865" y="5375149"/>
              <a:ext cx="20526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a:t>
              </a:r>
            </a:p>
          </p:txBody>
        </p:sp>
        <p:sp>
          <p:nvSpPr>
            <p:cNvPr id="195" name="Line 21">
              <a:extLst>
                <a:ext uri="{FF2B5EF4-FFF2-40B4-BE49-F238E27FC236}">
                  <a16:creationId xmlns:a16="http://schemas.microsoft.com/office/drawing/2014/main" id="{43280D5A-B8FA-4F2A-9DEA-0A87D425B8C2}"/>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B4330306-551A-4A95-9E45-7C2AAB7683B5}"/>
                </a:ext>
              </a:extLst>
            </p:cNvPr>
            <p:cNvSpPr txBox="1"/>
            <p:nvPr/>
          </p:nvSpPr>
          <p:spPr>
            <a:xfrm>
              <a:off x="2621801" y="5375149"/>
              <a:ext cx="13011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9</a:t>
              </a:r>
            </a:p>
          </p:txBody>
        </p:sp>
        <p:sp>
          <p:nvSpPr>
            <p:cNvPr id="197" name="Line 21">
              <a:extLst>
                <a:ext uri="{FF2B5EF4-FFF2-40B4-BE49-F238E27FC236}">
                  <a16:creationId xmlns:a16="http://schemas.microsoft.com/office/drawing/2014/main" id="{CB1FB353-1AE7-4036-9F53-5B8A4551AC1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E5E2FF42-A197-439E-A0CC-5E1376DC5DCE}"/>
                </a:ext>
              </a:extLst>
            </p:cNvPr>
            <p:cNvSpPr txBox="1"/>
            <p:nvPr/>
          </p:nvSpPr>
          <p:spPr>
            <a:xfrm>
              <a:off x="2246164" y="5375149"/>
              <a:ext cx="13011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a:t>
              </a:r>
            </a:p>
          </p:txBody>
        </p:sp>
        <p:sp>
          <p:nvSpPr>
            <p:cNvPr id="199" name="Line 21">
              <a:extLst>
                <a:ext uri="{FF2B5EF4-FFF2-40B4-BE49-F238E27FC236}">
                  <a16:creationId xmlns:a16="http://schemas.microsoft.com/office/drawing/2014/main" id="{A6A68483-711F-4900-811B-FE7E89CF2F4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8006E59B-6A80-4E92-979D-964C7FBFEF26}"/>
                </a:ext>
              </a:extLst>
            </p:cNvPr>
            <p:cNvSpPr txBox="1"/>
            <p:nvPr/>
          </p:nvSpPr>
          <p:spPr>
            <a:xfrm>
              <a:off x="1870527" y="5375149"/>
              <a:ext cx="13011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a:t>
              </a:r>
            </a:p>
          </p:txBody>
        </p:sp>
        <p:sp>
          <p:nvSpPr>
            <p:cNvPr id="201" name="Line 21">
              <a:extLst>
                <a:ext uri="{FF2B5EF4-FFF2-40B4-BE49-F238E27FC236}">
                  <a16:creationId xmlns:a16="http://schemas.microsoft.com/office/drawing/2014/main" id="{1035FC9C-6B2B-482A-92EC-1C597C4E72A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DA419CBD-120C-41F0-B187-F239FBA8B07A}"/>
                </a:ext>
              </a:extLst>
            </p:cNvPr>
            <p:cNvSpPr txBox="1"/>
            <p:nvPr/>
          </p:nvSpPr>
          <p:spPr>
            <a:xfrm>
              <a:off x="1494890" y="5375149"/>
              <a:ext cx="13011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grpSp>
        <p:nvGrpSpPr>
          <p:cNvPr id="27" name="Group 26">
            <a:extLst>
              <a:ext uri="{FF2B5EF4-FFF2-40B4-BE49-F238E27FC236}">
                <a16:creationId xmlns:a16="http://schemas.microsoft.com/office/drawing/2014/main" id="{847AE6C2-340A-44DB-8E08-234C81ECD208}"/>
              </a:ext>
            </a:extLst>
          </p:cNvPr>
          <p:cNvGrpSpPr/>
          <p:nvPr/>
        </p:nvGrpSpPr>
        <p:grpSpPr>
          <a:xfrm>
            <a:off x="1277070" y="5454275"/>
            <a:ext cx="6233104" cy="288147"/>
            <a:chOff x="2269244" y="5913314"/>
            <a:chExt cx="6233104" cy="288147"/>
          </a:xfrm>
        </p:grpSpPr>
        <p:sp>
          <p:nvSpPr>
            <p:cNvPr id="164" name="TextBox 163">
              <a:extLst>
                <a:ext uri="{FF2B5EF4-FFF2-40B4-BE49-F238E27FC236}">
                  <a16:creationId xmlns:a16="http://schemas.microsoft.com/office/drawing/2014/main" id="{E99CECFB-2BE9-4AC5-B571-913CC3B54A19}"/>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0</a:t>
              </a:r>
            </a:p>
          </p:txBody>
        </p:sp>
        <p:sp>
          <p:nvSpPr>
            <p:cNvPr id="165" name="TextBox 164">
              <a:extLst>
                <a:ext uri="{FF2B5EF4-FFF2-40B4-BE49-F238E27FC236}">
                  <a16:creationId xmlns:a16="http://schemas.microsoft.com/office/drawing/2014/main" id="{6C137E9F-F7CF-466A-AAB4-62E98BCD1234}"/>
                </a:ext>
              </a:extLst>
            </p:cNvPr>
            <p:cNvSpPr txBox="1"/>
            <p:nvPr/>
          </p:nvSpPr>
          <p:spPr>
            <a:xfrm>
              <a:off x="7833457" y="5913314"/>
              <a:ext cx="172090"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0</a:t>
              </a:r>
            </a:p>
          </p:txBody>
        </p:sp>
        <p:sp>
          <p:nvSpPr>
            <p:cNvPr id="166" name="TextBox 165">
              <a:extLst>
                <a:ext uri="{FF2B5EF4-FFF2-40B4-BE49-F238E27FC236}">
                  <a16:creationId xmlns:a16="http://schemas.microsoft.com/office/drawing/2014/main" id="{8DAEEDA5-B1DE-4575-B42F-C507EFA0A3A5}"/>
                </a:ext>
              </a:extLst>
            </p:cNvPr>
            <p:cNvSpPr txBox="1"/>
            <p:nvPr/>
          </p:nvSpPr>
          <p:spPr>
            <a:xfrm>
              <a:off x="7336654" y="5913314"/>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a:t>
              </a:r>
            </a:p>
          </p:txBody>
        </p:sp>
        <p:sp>
          <p:nvSpPr>
            <p:cNvPr id="167" name="TextBox 166">
              <a:extLst>
                <a:ext uri="{FF2B5EF4-FFF2-40B4-BE49-F238E27FC236}">
                  <a16:creationId xmlns:a16="http://schemas.microsoft.com/office/drawing/2014/main" id="{96905B77-8FAD-4A2E-8A11-5728F6A36F44}"/>
                </a:ext>
              </a:extLst>
            </p:cNvPr>
            <p:cNvSpPr txBox="1"/>
            <p:nvPr/>
          </p:nvSpPr>
          <p:spPr>
            <a:xfrm>
              <a:off x="6839852" y="5913314"/>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4</a:t>
              </a:r>
            </a:p>
          </p:txBody>
        </p:sp>
        <p:sp>
          <p:nvSpPr>
            <p:cNvPr id="168" name="TextBox 167">
              <a:extLst>
                <a:ext uri="{FF2B5EF4-FFF2-40B4-BE49-F238E27FC236}">
                  <a16:creationId xmlns:a16="http://schemas.microsoft.com/office/drawing/2014/main" id="{600ADF26-8999-4633-B5CF-19AE63C7305F}"/>
                </a:ext>
              </a:extLst>
            </p:cNvPr>
            <p:cNvSpPr txBox="1"/>
            <p:nvPr/>
          </p:nvSpPr>
          <p:spPr>
            <a:xfrm>
              <a:off x="6293356" y="5913314"/>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17</a:t>
              </a:r>
            </a:p>
          </p:txBody>
        </p:sp>
        <p:sp>
          <p:nvSpPr>
            <p:cNvPr id="169" name="TextBox 168">
              <a:extLst>
                <a:ext uri="{FF2B5EF4-FFF2-40B4-BE49-F238E27FC236}">
                  <a16:creationId xmlns:a16="http://schemas.microsoft.com/office/drawing/2014/main" id="{3A8B1B52-9F4F-40FF-82D9-3527DC28FBFA}"/>
                </a:ext>
              </a:extLst>
            </p:cNvPr>
            <p:cNvSpPr txBox="1"/>
            <p:nvPr/>
          </p:nvSpPr>
          <p:spPr>
            <a:xfrm>
              <a:off x="5796554" y="5913314"/>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25</a:t>
              </a:r>
            </a:p>
          </p:txBody>
        </p:sp>
        <p:sp>
          <p:nvSpPr>
            <p:cNvPr id="170" name="TextBox 169">
              <a:extLst>
                <a:ext uri="{FF2B5EF4-FFF2-40B4-BE49-F238E27FC236}">
                  <a16:creationId xmlns:a16="http://schemas.microsoft.com/office/drawing/2014/main" id="{72882475-F822-4811-96B6-A0DB48F9DD83}"/>
                </a:ext>
              </a:extLst>
            </p:cNvPr>
            <p:cNvSpPr txBox="1"/>
            <p:nvPr/>
          </p:nvSpPr>
          <p:spPr>
            <a:xfrm>
              <a:off x="5299752" y="5913314"/>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45</a:t>
              </a:r>
            </a:p>
          </p:txBody>
        </p:sp>
        <p:sp>
          <p:nvSpPr>
            <p:cNvPr id="171" name="TextBox 170">
              <a:extLst>
                <a:ext uri="{FF2B5EF4-FFF2-40B4-BE49-F238E27FC236}">
                  <a16:creationId xmlns:a16="http://schemas.microsoft.com/office/drawing/2014/main" id="{F4780F50-2DEB-4890-8C77-949A5B230A9B}"/>
                </a:ext>
              </a:extLst>
            </p:cNvPr>
            <p:cNvSpPr txBox="1"/>
            <p:nvPr/>
          </p:nvSpPr>
          <p:spPr>
            <a:xfrm>
              <a:off x="4802949" y="5913314"/>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55</a:t>
              </a:r>
            </a:p>
          </p:txBody>
        </p:sp>
        <p:sp>
          <p:nvSpPr>
            <p:cNvPr id="172" name="TextBox 171">
              <a:extLst>
                <a:ext uri="{FF2B5EF4-FFF2-40B4-BE49-F238E27FC236}">
                  <a16:creationId xmlns:a16="http://schemas.microsoft.com/office/drawing/2014/main" id="{A3CC5663-0249-4CD7-9624-D90453B83D14}"/>
                </a:ext>
              </a:extLst>
            </p:cNvPr>
            <p:cNvSpPr txBox="1"/>
            <p:nvPr/>
          </p:nvSpPr>
          <p:spPr>
            <a:xfrm>
              <a:off x="4306147" y="5913314"/>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79</a:t>
              </a:r>
            </a:p>
          </p:txBody>
        </p:sp>
        <p:sp>
          <p:nvSpPr>
            <p:cNvPr id="173" name="TextBox 172">
              <a:extLst>
                <a:ext uri="{FF2B5EF4-FFF2-40B4-BE49-F238E27FC236}">
                  <a16:creationId xmlns:a16="http://schemas.microsoft.com/office/drawing/2014/main" id="{0A0CC76F-462E-44B3-924D-C667B758204C}"/>
                </a:ext>
              </a:extLst>
            </p:cNvPr>
            <p:cNvSpPr txBox="1"/>
            <p:nvPr/>
          </p:nvSpPr>
          <p:spPr>
            <a:xfrm>
              <a:off x="3809344" y="5913314"/>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96</a:t>
              </a:r>
            </a:p>
          </p:txBody>
        </p:sp>
        <p:sp>
          <p:nvSpPr>
            <p:cNvPr id="174" name="TextBox 173">
              <a:extLst>
                <a:ext uri="{FF2B5EF4-FFF2-40B4-BE49-F238E27FC236}">
                  <a16:creationId xmlns:a16="http://schemas.microsoft.com/office/drawing/2014/main" id="{CF6BBCE2-CADC-407A-851E-084C9E38386F}"/>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210</a:t>
              </a:r>
            </a:p>
          </p:txBody>
        </p:sp>
        <p:sp>
          <p:nvSpPr>
            <p:cNvPr id="175" name="TextBox 174">
              <a:extLst>
                <a:ext uri="{FF2B5EF4-FFF2-40B4-BE49-F238E27FC236}">
                  <a16:creationId xmlns:a16="http://schemas.microsoft.com/office/drawing/2014/main" id="{6BB5FEB6-2E65-4090-AF44-0F958464C38C}"/>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289</a:t>
              </a:r>
            </a:p>
          </p:txBody>
        </p:sp>
        <p:sp>
          <p:nvSpPr>
            <p:cNvPr id="176" name="TextBox 175">
              <a:extLst>
                <a:ext uri="{FF2B5EF4-FFF2-40B4-BE49-F238E27FC236}">
                  <a16:creationId xmlns:a16="http://schemas.microsoft.com/office/drawing/2014/main" id="{29E4DB71-EB3B-40C4-8EC4-7DDA3048C9FF}"/>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373</a:t>
              </a:r>
            </a:p>
          </p:txBody>
        </p:sp>
      </p:grpSp>
      <p:grpSp>
        <p:nvGrpSpPr>
          <p:cNvPr id="28" name="Group 27">
            <a:extLst>
              <a:ext uri="{FF2B5EF4-FFF2-40B4-BE49-F238E27FC236}">
                <a16:creationId xmlns:a16="http://schemas.microsoft.com/office/drawing/2014/main" id="{C5D3CCB4-8BD9-42CE-8362-1D7F802EED55}"/>
              </a:ext>
            </a:extLst>
          </p:cNvPr>
          <p:cNvGrpSpPr/>
          <p:nvPr/>
        </p:nvGrpSpPr>
        <p:grpSpPr>
          <a:xfrm>
            <a:off x="1277070" y="5737402"/>
            <a:ext cx="6233104" cy="288147"/>
            <a:chOff x="2269244" y="5913314"/>
            <a:chExt cx="6233104" cy="288147"/>
          </a:xfrm>
        </p:grpSpPr>
        <p:sp>
          <p:nvSpPr>
            <p:cNvPr id="151" name="TextBox 150">
              <a:extLst>
                <a:ext uri="{FF2B5EF4-FFF2-40B4-BE49-F238E27FC236}">
                  <a16:creationId xmlns:a16="http://schemas.microsoft.com/office/drawing/2014/main" id="{7E8508BD-F416-4168-9A67-C583EA277D4E}"/>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0</a:t>
              </a:r>
            </a:p>
          </p:txBody>
        </p:sp>
        <p:sp>
          <p:nvSpPr>
            <p:cNvPr id="152" name="TextBox 151">
              <a:extLst>
                <a:ext uri="{FF2B5EF4-FFF2-40B4-BE49-F238E27FC236}">
                  <a16:creationId xmlns:a16="http://schemas.microsoft.com/office/drawing/2014/main" id="{DAD866F9-E54F-4018-9BC1-AA1C91FE69C2}"/>
                </a:ext>
              </a:extLst>
            </p:cNvPr>
            <p:cNvSpPr txBox="1"/>
            <p:nvPr/>
          </p:nvSpPr>
          <p:spPr>
            <a:xfrm>
              <a:off x="7833457" y="5913314"/>
              <a:ext cx="172090"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0</a:t>
              </a:r>
            </a:p>
          </p:txBody>
        </p:sp>
        <p:sp>
          <p:nvSpPr>
            <p:cNvPr id="153" name="TextBox 152">
              <a:extLst>
                <a:ext uri="{FF2B5EF4-FFF2-40B4-BE49-F238E27FC236}">
                  <a16:creationId xmlns:a16="http://schemas.microsoft.com/office/drawing/2014/main" id="{82487778-6723-4E17-A0D6-E3B9CB70848E}"/>
                </a:ext>
              </a:extLst>
            </p:cNvPr>
            <p:cNvSpPr txBox="1"/>
            <p:nvPr/>
          </p:nvSpPr>
          <p:spPr>
            <a:xfrm>
              <a:off x="7336654" y="5913314"/>
              <a:ext cx="172089"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0</a:t>
              </a:r>
            </a:p>
          </p:txBody>
        </p:sp>
        <p:sp>
          <p:nvSpPr>
            <p:cNvPr id="154" name="TextBox 153">
              <a:extLst>
                <a:ext uri="{FF2B5EF4-FFF2-40B4-BE49-F238E27FC236}">
                  <a16:creationId xmlns:a16="http://schemas.microsoft.com/office/drawing/2014/main" id="{509D4A3D-8A98-4653-B97B-3E08474610FF}"/>
                </a:ext>
              </a:extLst>
            </p:cNvPr>
            <p:cNvSpPr txBox="1"/>
            <p:nvPr/>
          </p:nvSpPr>
          <p:spPr>
            <a:xfrm>
              <a:off x="6839852" y="5913314"/>
              <a:ext cx="172089"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1</a:t>
              </a:r>
            </a:p>
          </p:txBody>
        </p:sp>
        <p:sp>
          <p:nvSpPr>
            <p:cNvPr id="155" name="TextBox 154">
              <a:extLst>
                <a:ext uri="{FF2B5EF4-FFF2-40B4-BE49-F238E27FC236}">
                  <a16:creationId xmlns:a16="http://schemas.microsoft.com/office/drawing/2014/main" id="{CBE01E97-7FC8-44CB-960E-A3686031A99B}"/>
                </a:ext>
              </a:extLst>
            </p:cNvPr>
            <p:cNvSpPr txBox="1"/>
            <p:nvPr/>
          </p:nvSpPr>
          <p:spPr>
            <a:xfrm>
              <a:off x="6343049" y="5913314"/>
              <a:ext cx="172089"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2</a:t>
              </a:r>
            </a:p>
          </p:txBody>
        </p:sp>
        <p:sp>
          <p:nvSpPr>
            <p:cNvPr id="156" name="TextBox 155">
              <a:extLst>
                <a:ext uri="{FF2B5EF4-FFF2-40B4-BE49-F238E27FC236}">
                  <a16:creationId xmlns:a16="http://schemas.microsoft.com/office/drawing/2014/main" id="{347AB701-D365-4EB8-AE28-3E735F860B1B}"/>
                </a:ext>
              </a:extLst>
            </p:cNvPr>
            <p:cNvSpPr txBox="1"/>
            <p:nvPr/>
          </p:nvSpPr>
          <p:spPr>
            <a:xfrm>
              <a:off x="5846247" y="5913314"/>
              <a:ext cx="172089"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6</a:t>
              </a:r>
            </a:p>
          </p:txBody>
        </p:sp>
        <p:sp>
          <p:nvSpPr>
            <p:cNvPr id="157" name="TextBox 156">
              <a:extLst>
                <a:ext uri="{FF2B5EF4-FFF2-40B4-BE49-F238E27FC236}">
                  <a16:creationId xmlns:a16="http://schemas.microsoft.com/office/drawing/2014/main" id="{BF6D96CD-1DBF-4CDB-99D9-083BED6B93B6}"/>
                </a:ext>
              </a:extLst>
            </p:cNvPr>
            <p:cNvSpPr txBox="1"/>
            <p:nvPr/>
          </p:nvSpPr>
          <p:spPr>
            <a:xfrm>
              <a:off x="5299752" y="5913314"/>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14</a:t>
              </a:r>
            </a:p>
          </p:txBody>
        </p:sp>
        <p:sp>
          <p:nvSpPr>
            <p:cNvPr id="158" name="TextBox 157">
              <a:extLst>
                <a:ext uri="{FF2B5EF4-FFF2-40B4-BE49-F238E27FC236}">
                  <a16:creationId xmlns:a16="http://schemas.microsoft.com/office/drawing/2014/main" id="{0F8230EB-4F18-4BEC-9E1A-BAD83B81143B}"/>
                </a:ext>
              </a:extLst>
            </p:cNvPr>
            <p:cNvSpPr txBox="1"/>
            <p:nvPr/>
          </p:nvSpPr>
          <p:spPr>
            <a:xfrm>
              <a:off x="4802949" y="5913314"/>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22</a:t>
              </a:r>
            </a:p>
          </p:txBody>
        </p:sp>
        <p:sp>
          <p:nvSpPr>
            <p:cNvPr id="159" name="TextBox 158">
              <a:extLst>
                <a:ext uri="{FF2B5EF4-FFF2-40B4-BE49-F238E27FC236}">
                  <a16:creationId xmlns:a16="http://schemas.microsoft.com/office/drawing/2014/main" id="{992A955F-2E25-4F91-AF6D-147354FDFAC8}"/>
                </a:ext>
              </a:extLst>
            </p:cNvPr>
            <p:cNvSpPr txBox="1"/>
            <p:nvPr/>
          </p:nvSpPr>
          <p:spPr>
            <a:xfrm>
              <a:off x="4306147" y="5913314"/>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36</a:t>
              </a:r>
            </a:p>
          </p:txBody>
        </p:sp>
        <p:sp>
          <p:nvSpPr>
            <p:cNvPr id="160" name="TextBox 159">
              <a:extLst>
                <a:ext uri="{FF2B5EF4-FFF2-40B4-BE49-F238E27FC236}">
                  <a16:creationId xmlns:a16="http://schemas.microsoft.com/office/drawing/2014/main" id="{3A2CC2C3-8795-4363-BB21-9D257853E909}"/>
                </a:ext>
              </a:extLst>
            </p:cNvPr>
            <p:cNvSpPr txBox="1"/>
            <p:nvPr/>
          </p:nvSpPr>
          <p:spPr>
            <a:xfrm>
              <a:off x="3809344" y="5913314"/>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62</a:t>
              </a:r>
            </a:p>
          </p:txBody>
        </p:sp>
        <p:sp>
          <p:nvSpPr>
            <p:cNvPr id="161" name="TextBox 160">
              <a:extLst>
                <a:ext uri="{FF2B5EF4-FFF2-40B4-BE49-F238E27FC236}">
                  <a16:creationId xmlns:a16="http://schemas.microsoft.com/office/drawing/2014/main" id="{C242FDD2-8455-4566-8E8B-7904081D67C1}"/>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172</a:t>
              </a:r>
            </a:p>
          </p:txBody>
        </p:sp>
        <p:sp>
          <p:nvSpPr>
            <p:cNvPr id="162" name="TextBox 161">
              <a:extLst>
                <a:ext uri="{FF2B5EF4-FFF2-40B4-BE49-F238E27FC236}">
                  <a16:creationId xmlns:a16="http://schemas.microsoft.com/office/drawing/2014/main" id="{21FD4BCB-38BF-4419-8AB9-8309FFA788E9}"/>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278</a:t>
              </a:r>
            </a:p>
          </p:txBody>
        </p:sp>
        <p:sp>
          <p:nvSpPr>
            <p:cNvPr id="163" name="TextBox 162">
              <a:extLst>
                <a:ext uri="{FF2B5EF4-FFF2-40B4-BE49-F238E27FC236}">
                  <a16:creationId xmlns:a16="http://schemas.microsoft.com/office/drawing/2014/main" id="{42415D8F-7253-454D-9400-4373450BFE44}"/>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376</a:t>
              </a:r>
            </a:p>
          </p:txBody>
        </p:sp>
      </p:grpSp>
      <p:grpSp>
        <p:nvGrpSpPr>
          <p:cNvPr id="241" name="Group 240">
            <a:extLst>
              <a:ext uri="{FF2B5EF4-FFF2-40B4-BE49-F238E27FC236}">
                <a16:creationId xmlns:a16="http://schemas.microsoft.com/office/drawing/2014/main" id="{60085432-C541-4C0A-9C7E-0857EB25FE27}"/>
              </a:ext>
            </a:extLst>
          </p:cNvPr>
          <p:cNvGrpSpPr/>
          <p:nvPr/>
        </p:nvGrpSpPr>
        <p:grpSpPr>
          <a:xfrm>
            <a:off x="1463252" y="2153386"/>
            <a:ext cx="4480348" cy="2556000"/>
            <a:chOff x="1062037" y="1404937"/>
            <a:chExt cx="7023706" cy="4051277"/>
          </a:xfrm>
        </p:grpSpPr>
        <p:sp>
          <p:nvSpPr>
            <p:cNvPr id="223" name="Freeform: Shape 222">
              <a:extLst>
                <a:ext uri="{FF2B5EF4-FFF2-40B4-BE49-F238E27FC236}">
                  <a16:creationId xmlns:a16="http://schemas.microsoft.com/office/drawing/2014/main" id="{C25D0DE7-E937-4F53-9008-321D563391B3}"/>
                </a:ext>
              </a:extLst>
            </p:cNvPr>
            <p:cNvSpPr/>
            <p:nvPr/>
          </p:nvSpPr>
          <p:spPr>
            <a:xfrm>
              <a:off x="1062037" y="1404937"/>
              <a:ext cx="7023706" cy="4003986"/>
            </a:xfrm>
            <a:custGeom>
              <a:avLst/>
              <a:gdLst>
                <a:gd name="connsiteX0" fmla="*/ 7023706 w 7023706"/>
                <a:gd name="connsiteY0" fmla="*/ 4003986 h 4003986"/>
                <a:gd name="connsiteX1" fmla="*/ 5427840 w 7023706"/>
                <a:gd name="connsiteY1" fmla="*/ 4003986 h 4003986"/>
                <a:gd name="connsiteX2" fmla="*/ 5427840 w 7023706"/>
                <a:gd name="connsiteY2" fmla="*/ 3970544 h 4003986"/>
                <a:gd name="connsiteX3" fmla="*/ 5007378 w 7023706"/>
                <a:gd name="connsiteY3" fmla="*/ 3970544 h 4003986"/>
                <a:gd name="connsiteX4" fmla="*/ 5007378 w 7023706"/>
                <a:gd name="connsiteY4" fmla="*/ 3951437 h 4003986"/>
                <a:gd name="connsiteX5" fmla="*/ 4859255 w 7023706"/>
                <a:gd name="connsiteY5" fmla="*/ 3951437 h 4003986"/>
                <a:gd name="connsiteX6" fmla="*/ 4859255 w 7023706"/>
                <a:gd name="connsiteY6" fmla="*/ 3870208 h 4003986"/>
                <a:gd name="connsiteX7" fmla="*/ 4324122 w 7023706"/>
                <a:gd name="connsiteY7" fmla="*/ 3870208 h 4003986"/>
                <a:gd name="connsiteX8" fmla="*/ 4324122 w 7023706"/>
                <a:gd name="connsiteY8" fmla="*/ 3793760 h 4003986"/>
                <a:gd name="connsiteX9" fmla="*/ 3769871 w 7023706"/>
                <a:gd name="connsiteY9" fmla="*/ 3793760 h 4003986"/>
                <a:gd name="connsiteX10" fmla="*/ 3769871 w 7023706"/>
                <a:gd name="connsiteY10" fmla="*/ 3731638 h 4003986"/>
                <a:gd name="connsiteX11" fmla="*/ 3249063 w 7023706"/>
                <a:gd name="connsiteY11" fmla="*/ 3731638 h 4003986"/>
                <a:gd name="connsiteX12" fmla="*/ 3249063 w 7023706"/>
                <a:gd name="connsiteY12" fmla="*/ 3683860 h 4003986"/>
                <a:gd name="connsiteX13" fmla="*/ 3191723 w 7023706"/>
                <a:gd name="connsiteY13" fmla="*/ 3683860 h 4003986"/>
                <a:gd name="connsiteX14" fmla="*/ 3191723 w 7023706"/>
                <a:gd name="connsiteY14" fmla="*/ 3583524 h 4003986"/>
                <a:gd name="connsiteX15" fmla="*/ 2809485 w 7023706"/>
                <a:gd name="connsiteY15" fmla="*/ 3583524 h 4003986"/>
                <a:gd name="connsiteX16" fmla="*/ 2809485 w 7023706"/>
                <a:gd name="connsiteY16" fmla="*/ 3569189 h 4003986"/>
                <a:gd name="connsiteX17" fmla="*/ 2699585 w 7023706"/>
                <a:gd name="connsiteY17" fmla="*/ 3569189 h 4003986"/>
                <a:gd name="connsiteX18" fmla="*/ 2699585 w 7023706"/>
                <a:gd name="connsiteY18" fmla="*/ 3459299 h 4003986"/>
                <a:gd name="connsiteX19" fmla="*/ 2599249 w 7023706"/>
                <a:gd name="connsiteY19" fmla="*/ 3459299 h 4003986"/>
                <a:gd name="connsiteX20" fmla="*/ 2599249 w 7023706"/>
                <a:gd name="connsiteY20" fmla="*/ 3354181 h 4003986"/>
                <a:gd name="connsiteX21" fmla="*/ 2498912 w 7023706"/>
                <a:gd name="connsiteY21" fmla="*/ 3354181 h 4003986"/>
                <a:gd name="connsiteX22" fmla="*/ 2498912 w 7023706"/>
                <a:gd name="connsiteY22" fmla="*/ 3330292 h 4003986"/>
                <a:gd name="connsiteX23" fmla="*/ 2240899 w 7023706"/>
                <a:gd name="connsiteY23" fmla="*/ 3330292 h 4003986"/>
                <a:gd name="connsiteX24" fmla="*/ 2240899 w 7023706"/>
                <a:gd name="connsiteY24" fmla="*/ 3225175 h 4003986"/>
                <a:gd name="connsiteX25" fmla="*/ 2169224 w 7023706"/>
                <a:gd name="connsiteY25" fmla="*/ 3225175 h 4003986"/>
                <a:gd name="connsiteX26" fmla="*/ 2169224 w 7023706"/>
                <a:gd name="connsiteY26" fmla="*/ 3091386 h 4003986"/>
                <a:gd name="connsiteX27" fmla="*/ 2107111 w 7023706"/>
                <a:gd name="connsiteY27" fmla="*/ 3091386 h 4003986"/>
                <a:gd name="connsiteX28" fmla="*/ 2107111 w 7023706"/>
                <a:gd name="connsiteY28" fmla="*/ 3019720 h 4003986"/>
                <a:gd name="connsiteX29" fmla="*/ 2059334 w 7023706"/>
                <a:gd name="connsiteY29" fmla="*/ 3019720 h 4003986"/>
                <a:gd name="connsiteX30" fmla="*/ 2059334 w 7023706"/>
                <a:gd name="connsiteY30" fmla="*/ 2948045 h 4003986"/>
                <a:gd name="connsiteX31" fmla="*/ 1667532 w 7023706"/>
                <a:gd name="connsiteY31" fmla="*/ 2948045 h 4003986"/>
                <a:gd name="connsiteX32" fmla="*/ 1667532 w 7023706"/>
                <a:gd name="connsiteY32" fmla="*/ 2723474 h 4003986"/>
                <a:gd name="connsiteX33" fmla="*/ 1605420 w 7023706"/>
                <a:gd name="connsiteY33" fmla="*/ 2723474 h 4003986"/>
                <a:gd name="connsiteX34" fmla="*/ 1605420 w 7023706"/>
                <a:gd name="connsiteY34" fmla="*/ 2355571 h 4003986"/>
                <a:gd name="connsiteX35" fmla="*/ 1567196 w 7023706"/>
                <a:gd name="connsiteY35" fmla="*/ 2355571 h 4003986"/>
                <a:gd name="connsiteX36" fmla="*/ 1567196 w 7023706"/>
                <a:gd name="connsiteY36" fmla="*/ 2111893 h 4003986"/>
                <a:gd name="connsiteX37" fmla="*/ 1500302 w 7023706"/>
                <a:gd name="connsiteY37" fmla="*/ 2111893 h 4003986"/>
                <a:gd name="connsiteX38" fmla="*/ 1500302 w 7023706"/>
                <a:gd name="connsiteY38" fmla="*/ 2025882 h 4003986"/>
                <a:gd name="connsiteX39" fmla="*/ 1462078 w 7023706"/>
                <a:gd name="connsiteY39" fmla="*/ 2025882 h 4003986"/>
                <a:gd name="connsiteX40" fmla="*/ 1462078 w 7023706"/>
                <a:gd name="connsiteY40" fmla="*/ 1949434 h 4003986"/>
                <a:gd name="connsiteX41" fmla="*/ 1390412 w 7023706"/>
                <a:gd name="connsiteY41" fmla="*/ 1949434 h 4003986"/>
                <a:gd name="connsiteX42" fmla="*/ 1390412 w 7023706"/>
                <a:gd name="connsiteY42" fmla="*/ 1892103 h 4003986"/>
                <a:gd name="connsiteX43" fmla="*/ 1304401 w 7023706"/>
                <a:gd name="connsiteY43" fmla="*/ 1892103 h 4003986"/>
                <a:gd name="connsiteX44" fmla="*/ 1304401 w 7023706"/>
                <a:gd name="connsiteY44" fmla="*/ 1844316 h 4003986"/>
                <a:gd name="connsiteX45" fmla="*/ 1194511 w 7023706"/>
                <a:gd name="connsiteY45" fmla="*/ 1844316 h 4003986"/>
                <a:gd name="connsiteX46" fmla="*/ 1194511 w 7023706"/>
                <a:gd name="connsiteY46" fmla="*/ 1777432 h 4003986"/>
                <a:gd name="connsiteX47" fmla="*/ 1132389 w 7023706"/>
                <a:gd name="connsiteY47" fmla="*/ 1777432 h 4003986"/>
                <a:gd name="connsiteX48" fmla="*/ 1132389 w 7023706"/>
                <a:gd name="connsiteY48" fmla="*/ 1648425 h 4003986"/>
                <a:gd name="connsiteX49" fmla="*/ 1079840 w 7023706"/>
                <a:gd name="connsiteY49" fmla="*/ 1648425 h 4003986"/>
                <a:gd name="connsiteX50" fmla="*/ 1079840 w 7023706"/>
                <a:gd name="connsiteY50" fmla="*/ 1390412 h 4003986"/>
                <a:gd name="connsiteX51" fmla="*/ 1022499 w 7023706"/>
                <a:gd name="connsiteY51" fmla="*/ 1390412 h 4003986"/>
                <a:gd name="connsiteX52" fmla="*/ 1022499 w 7023706"/>
                <a:gd name="connsiteY52" fmla="*/ 1199283 h 4003986"/>
                <a:gd name="connsiteX53" fmla="*/ 907826 w 7023706"/>
                <a:gd name="connsiteY53" fmla="*/ 1199283 h 4003986"/>
                <a:gd name="connsiteX54" fmla="*/ 907826 w 7023706"/>
                <a:gd name="connsiteY54" fmla="*/ 1075058 h 4003986"/>
                <a:gd name="connsiteX55" fmla="*/ 855268 w 7023706"/>
                <a:gd name="connsiteY55" fmla="*/ 1075058 h 4003986"/>
                <a:gd name="connsiteX56" fmla="*/ 855268 w 7023706"/>
                <a:gd name="connsiteY56" fmla="*/ 965159 h 4003986"/>
                <a:gd name="connsiteX57" fmla="*/ 688037 w 7023706"/>
                <a:gd name="connsiteY57" fmla="*/ 965159 h 4003986"/>
                <a:gd name="connsiteX58" fmla="*/ 688037 w 7023706"/>
                <a:gd name="connsiteY58" fmla="*/ 946050 h 4003986"/>
                <a:gd name="connsiteX59" fmla="*/ 568585 w 7023706"/>
                <a:gd name="connsiteY59" fmla="*/ 946050 h 4003986"/>
                <a:gd name="connsiteX60" fmla="*/ 568585 w 7023706"/>
                <a:gd name="connsiteY60" fmla="*/ 793153 h 4003986"/>
                <a:gd name="connsiteX61" fmla="*/ 549473 w 7023706"/>
                <a:gd name="connsiteY61" fmla="*/ 793153 h 4003986"/>
                <a:gd name="connsiteX62" fmla="*/ 549473 w 7023706"/>
                <a:gd name="connsiteY62" fmla="*/ 525584 h 4003986"/>
                <a:gd name="connsiteX63" fmla="*/ 482581 w 7023706"/>
                <a:gd name="connsiteY63" fmla="*/ 525584 h 4003986"/>
                <a:gd name="connsiteX64" fmla="*/ 482581 w 7023706"/>
                <a:gd name="connsiteY64" fmla="*/ 377464 h 4003986"/>
                <a:gd name="connsiteX65" fmla="*/ 396576 w 7023706"/>
                <a:gd name="connsiteY65" fmla="*/ 377464 h 4003986"/>
                <a:gd name="connsiteX66" fmla="*/ 396576 w 7023706"/>
                <a:gd name="connsiteY66" fmla="*/ 329684 h 4003986"/>
                <a:gd name="connsiteX67" fmla="*/ 301016 w 7023706"/>
                <a:gd name="connsiteY67" fmla="*/ 329684 h 4003986"/>
                <a:gd name="connsiteX68" fmla="*/ 301016 w 7023706"/>
                <a:gd name="connsiteY68" fmla="*/ 267570 h 4003986"/>
                <a:gd name="connsiteX69" fmla="*/ 234124 w 7023706"/>
                <a:gd name="connsiteY69" fmla="*/ 267570 h 4003986"/>
                <a:gd name="connsiteX70" fmla="*/ 234124 w 7023706"/>
                <a:gd name="connsiteY70" fmla="*/ 181565 h 4003986"/>
                <a:gd name="connsiteX71" fmla="*/ 181566 w 7023706"/>
                <a:gd name="connsiteY71" fmla="*/ 181565 h 4003986"/>
                <a:gd name="connsiteX72" fmla="*/ 181566 w 7023706"/>
                <a:gd name="connsiteY72" fmla="*/ 0 h 4003986"/>
                <a:gd name="connsiteX73" fmla="*/ 0 w 7023706"/>
                <a:gd name="connsiteY73" fmla="*/ 0 h 4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023706" h="4003986">
                  <a:moveTo>
                    <a:pt x="7023706" y="4003986"/>
                  </a:moveTo>
                  <a:lnTo>
                    <a:pt x="5427840" y="4003986"/>
                  </a:lnTo>
                  <a:lnTo>
                    <a:pt x="5427840" y="3970544"/>
                  </a:lnTo>
                  <a:lnTo>
                    <a:pt x="5007378" y="3970544"/>
                  </a:lnTo>
                  <a:lnTo>
                    <a:pt x="5007378" y="3951437"/>
                  </a:lnTo>
                  <a:lnTo>
                    <a:pt x="4859255" y="3951437"/>
                  </a:lnTo>
                  <a:lnTo>
                    <a:pt x="4859255" y="3870208"/>
                  </a:lnTo>
                  <a:lnTo>
                    <a:pt x="4324122" y="3870208"/>
                  </a:lnTo>
                  <a:lnTo>
                    <a:pt x="4324122" y="3793760"/>
                  </a:lnTo>
                  <a:lnTo>
                    <a:pt x="3769871" y="3793760"/>
                  </a:lnTo>
                  <a:lnTo>
                    <a:pt x="3769871" y="3731638"/>
                  </a:lnTo>
                  <a:lnTo>
                    <a:pt x="3249063" y="3731638"/>
                  </a:lnTo>
                  <a:lnTo>
                    <a:pt x="3249063" y="3683860"/>
                  </a:lnTo>
                  <a:lnTo>
                    <a:pt x="3191723" y="3683860"/>
                  </a:lnTo>
                  <a:lnTo>
                    <a:pt x="3191723" y="3583524"/>
                  </a:lnTo>
                  <a:lnTo>
                    <a:pt x="2809485" y="3583524"/>
                  </a:lnTo>
                  <a:lnTo>
                    <a:pt x="2809485" y="3569189"/>
                  </a:lnTo>
                  <a:lnTo>
                    <a:pt x="2699585" y="3569189"/>
                  </a:lnTo>
                  <a:lnTo>
                    <a:pt x="2699585" y="3459299"/>
                  </a:lnTo>
                  <a:lnTo>
                    <a:pt x="2599249" y="3459299"/>
                  </a:lnTo>
                  <a:lnTo>
                    <a:pt x="2599249" y="3354181"/>
                  </a:lnTo>
                  <a:lnTo>
                    <a:pt x="2498912" y="3354181"/>
                  </a:lnTo>
                  <a:lnTo>
                    <a:pt x="2498912" y="3330292"/>
                  </a:lnTo>
                  <a:lnTo>
                    <a:pt x="2240899" y="3330292"/>
                  </a:lnTo>
                  <a:lnTo>
                    <a:pt x="2240899" y="3225175"/>
                  </a:lnTo>
                  <a:lnTo>
                    <a:pt x="2169224" y="3225175"/>
                  </a:lnTo>
                  <a:lnTo>
                    <a:pt x="2169224" y="3091386"/>
                  </a:lnTo>
                  <a:lnTo>
                    <a:pt x="2107111" y="3091386"/>
                  </a:lnTo>
                  <a:lnTo>
                    <a:pt x="2107111" y="3019720"/>
                  </a:lnTo>
                  <a:lnTo>
                    <a:pt x="2059334" y="3019720"/>
                  </a:lnTo>
                  <a:lnTo>
                    <a:pt x="2059334" y="2948045"/>
                  </a:lnTo>
                  <a:lnTo>
                    <a:pt x="1667532" y="2948045"/>
                  </a:lnTo>
                  <a:lnTo>
                    <a:pt x="1667532" y="2723474"/>
                  </a:lnTo>
                  <a:lnTo>
                    <a:pt x="1605420" y="2723474"/>
                  </a:lnTo>
                  <a:lnTo>
                    <a:pt x="1605420" y="2355571"/>
                  </a:lnTo>
                  <a:lnTo>
                    <a:pt x="1567196" y="2355571"/>
                  </a:lnTo>
                  <a:lnTo>
                    <a:pt x="1567196" y="2111893"/>
                  </a:lnTo>
                  <a:lnTo>
                    <a:pt x="1500302" y="2111893"/>
                  </a:lnTo>
                  <a:lnTo>
                    <a:pt x="1500302" y="2025882"/>
                  </a:lnTo>
                  <a:lnTo>
                    <a:pt x="1462078" y="2025882"/>
                  </a:lnTo>
                  <a:lnTo>
                    <a:pt x="1462078" y="1949434"/>
                  </a:lnTo>
                  <a:lnTo>
                    <a:pt x="1390412" y="1949434"/>
                  </a:lnTo>
                  <a:lnTo>
                    <a:pt x="1390412" y="1892103"/>
                  </a:lnTo>
                  <a:lnTo>
                    <a:pt x="1304401" y="1892103"/>
                  </a:lnTo>
                  <a:lnTo>
                    <a:pt x="1304401" y="1844316"/>
                  </a:lnTo>
                  <a:lnTo>
                    <a:pt x="1194511" y="1844316"/>
                  </a:lnTo>
                  <a:lnTo>
                    <a:pt x="1194511" y="1777432"/>
                  </a:lnTo>
                  <a:lnTo>
                    <a:pt x="1132389" y="1777432"/>
                  </a:lnTo>
                  <a:lnTo>
                    <a:pt x="1132389" y="1648425"/>
                  </a:lnTo>
                  <a:lnTo>
                    <a:pt x="1079840" y="1648425"/>
                  </a:lnTo>
                  <a:lnTo>
                    <a:pt x="1079840" y="1390412"/>
                  </a:lnTo>
                  <a:lnTo>
                    <a:pt x="1022499" y="1390412"/>
                  </a:lnTo>
                  <a:lnTo>
                    <a:pt x="1022499" y="1199283"/>
                  </a:lnTo>
                  <a:lnTo>
                    <a:pt x="907826" y="1199283"/>
                  </a:lnTo>
                  <a:lnTo>
                    <a:pt x="907826" y="1075058"/>
                  </a:lnTo>
                  <a:lnTo>
                    <a:pt x="855268" y="1075058"/>
                  </a:lnTo>
                  <a:lnTo>
                    <a:pt x="855268" y="965159"/>
                  </a:lnTo>
                  <a:lnTo>
                    <a:pt x="688037" y="965159"/>
                  </a:lnTo>
                  <a:lnTo>
                    <a:pt x="688037" y="946050"/>
                  </a:lnTo>
                  <a:lnTo>
                    <a:pt x="568585" y="946050"/>
                  </a:lnTo>
                  <a:lnTo>
                    <a:pt x="568585" y="793153"/>
                  </a:lnTo>
                  <a:lnTo>
                    <a:pt x="549473" y="793153"/>
                  </a:lnTo>
                  <a:lnTo>
                    <a:pt x="549473" y="525584"/>
                  </a:lnTo>
                  <a:lnTo>
                    <a:pt x="482581" y="525584"/>
                  </a:lnTo>
                  <a:lnTo>
                    <a:pt x="482581" y="377464"/>
                  </a:lnTo>
                  <a:lnTo>
                    <a:pt x="396576" y="377464"/>
                  </a:lnTo>
                  <a:lnTo>
                    <a:pt x="396576" y="329684"/>
                  </a:lnTo>
                  <a:lnTo>
                    <a:pt x="301016" y="329684"/>
                  </a:lnTo>
                  <a:lnTo>
                    <a:pt x="301016" y="267570"/>
                  </a:lnTo>
                  <a:lnTo>
                    <a:pt x="234124" y="267570"/>
                  </a:lnTo>
                  <a:lnTo>
                    <a:pt x="234124" y="181565"/>
                  </a:lnTo>
                  <a:lnTo>
                    <a:pt x="181566" y="181565"/>
                  </a:lnTo>
                  <a:lnTo>
                    <a:pt x="181566" y="0"/>
                  </a:lnTo>
                  <a:lnTo>
                    <a:pt x="0" y="0"/>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4" name="Freeform: Shape 223">
              <a:extLst>
                <a:ext uri="{FF2B5EF4-FFF2-40B4-BE49-F238E27FC236}">
                  <a16:creationId xmlns:a16="http://schemas.microsoft.com/office/drawing/2014/main" id="{FEA7B99E-7498-451F-9DBB-A2B00B0125FF}"/>
                </a:ext>
              </a:extLst>
            </p:cNvPr>
            <p:cNvSpPr/>
            <p:nvPr/>
          </p:nvSpPr>
          <p:spPr>
            <a:xfrm>
              <a:off x="1692923" y="2300199"/>
              <a:ext cx="9525" cy="107996"/>
            </a:xfrm>
            <a:custGeom>
              <a:avLst/>
              <a:gdLst>
                <a:gd name="connsiteX0" fmla="*/ 0 w 9525"/>
                <a:gd name="connsiteY0" fmla="*/ 0 h 107996"/>
                <a:gd name="connsiteX1" fmla="*/ 0 w 9525"/>
                <a:gd name="connsiteY1" fmla="*/ 107996 h 107996"/>
              </a:gdLst>
              <a:ahLst/>
              <a:cxnLst>
                <a:cxn ang="0">
                  <a:pos x="connsiteX0" y="connsiteY0"/>
                </a:cxn>
                <a:cxn ang="0">
                  <a:pos x="connsiteX1" y="connsiteY1"/>
                </a:cxn>
              </a:cxnLst>
              <a:rect l="l" t="t" r="r" b="b"/>
              <a:pathLst>
                <a:path w="9525" h="107996">
                  <a:moveTo>
                    <a:pt x="0" y="0"/>
                  </a:moveTo>
                  <a:lnTo>
                    <a:pt x="0" y="107996"/>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5" name="Freeform: Shape 224">
              <a:extLst>
                <a:ext uri="{FF2B5EF4-FFF2-40B4-BE49-F238E27FC236}">
                  <a16:creationId xmlns:a16="http://schemas.microsoft.com/office/drawing/2014/main" id="{707E397F-5B12-4090-880D-548779C209B4}"/>
                </a:ext>
              </a:extLst>
            </p:cNvPr>
            <p:cNvSpPr/>
            <p:nvPr/>
          </p:nvSpPr>
          <p:spPr>
            <a:xfrm>
              <a:off x="1769123" y="2300199"/>
              <a:ext cx="9525" cy="107996"/>
            </a:xfrm>
            <a:custGeom>
              <a:avLst/>
              <a:gdLst>
                <a:gd name="connsiteX0" fmla="*/ 0 w 9525"/>
                <a:gd name="connsiteY0" fmla="*/ 0 h 107996"/>
                <a:gd name="connsiteX1" fmla="*/ 0 w 9525"/>
                <a:gd name="connsiteY1" fmla="*/ 107996 h 107996"/>
              </a:gdLst>
              <a:ahLst/>
              <a:cxnLst>
                <a:cxn ang="0">
                  <a:pos x="connsiteX0" y="connsiteY0"/>
                </a:cxn>
                <a:cxn ang="0">
                  <a:pos x="connsiteX1" y="connsiteY1"/>
                </a:cxn>
              </a:cxnLst>
              <a:rect l="l" t="t" r="r" b="b"/>
              <a:pathLst>
                <a:path w="9525" h="107996">
                  <a:moveTo>
                    <a:pt x="0" y="0"/>
                  </a:moveTo>
                  <a:lnTo>
                    <a:pt x="0" y="107996"/>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6" name="Freeform: Shape 225">
              <a:extLst>
                <a:ext uri="{FF2B5EF4-FFF2-40B4-BE49-F238E27FC236}">
                  <a16:creationId xmlns:a16="http://schemas.microsoft.com/office/drawing/2014/main" id="{E0411277-13FD-4D53-ADFE-ECEEF3130513}"/>
                </a:ext>
              </a:extLst>
            </p:cNvPr>
            <p:cNvSpPr/>
            <p:nvPr/>
          </p:nvSpPr>
          <p:spPr>
            <a:xfrm>
              <a:off x="2778775" y="430046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7" name="Freeform: Shape 226">
              <a:extLst>
                <a:ext uri="{FF2B5EF4-FFF2-40B4-BE49-F238E27FC236}">
                  <a16:creationId xmlns:a16="http://schemas.microsoft.com/office/drawing/2014/main" id="{15656542-F0B8-4141-A41B-1D96CAE97B31}"/>
                </a:ext>
              </a:extLst>
            </p:cNvPr>
            <p:cNvSpPr/>
            <p:nvPr/>
          </p:nvSpPr>
          <p:spPr>
            <a:xfrm>
              <a:off x="2950225" y="430046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8" name="Freeform: Shape 227">
              <a:extLst>
                <a:ext uri="{FF2B5EF4-FFF2-40B4-BE49-F238E27FC236}">
                  <a16:creationId xmlns:a16="http://schemas.microsoft.com/office/drawing/2014/main" id="{1B992A91-C5F5-434E-B246-B77713B11DFF}"/>
                </a:ext>
              </a:extLst>
            </p:cNvPr>
            <p:cNvSpPr/>
            <p:nvPr/>
          </p:nvSpPr>
          <p:spPr>
            <a:xfrm>
              <a:off x="3045475" y="430046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9" name="Freeform: Shape 228">
              <a:extLst>
                <a:ext uri="{FF2B5EF4-FFF2-40B4-BE49-F238E27FC236}">
                  <a16:creationId xmlns:a16="http://schemas.microsoft.com/office/drawing/2014/main" id="{22BA236B-3920-4CAC-8054-828718F36F47}"/>
                </a:ext>
              </a:extLst>
            </p:cNvPr>
            <p:cNvSpPr/>
            <p:nvPr/>
          </p:nvSpPr>
          <p:spPr>
            <a:xfrm>
              <a:off x="3483634" y="468146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0" name="Freeform: Shape 229">
              <a:extLst>
                <a:ext uri="{FF2B5EF4-FFF2-40B4-BE49-F238E27FC236}">
                  <a16:creationId xmlns:a16="http://schemas.microsoft.com/office/drawing/2014/main" id="{6C84D525-284D-4A5C-88A6-FDD82F1D3418}"/>
                </a:ext>
              </a:extLst>
            </p:cNvPr>
            <p:cNvSpPr/>
            <p:nvPr/>
          </p:nvSpPr>
          <p:spPr>
            <a:xfrm>
              <a:off x="4207534" y="49291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1" name="Freeform: Shape 230">
              <a:extLst>
                <a:ext uri="{FF2B5EF4-FFF2-40B4-BE49-F238E27FC236}">
                  <a16:creationId xmlns:a16="http://schemas.microsoft.com/office/drawing/2014/main" id="{1B8CE883-E8D3-43F6-9718-F17C9B1B1176}"/>
                </a:ext>
              </a:extLst>
            </p:cNvPr>
            <p:cNvSpPr/>
            <p:nvPr/>
          </p:nvSpPr>
          <p:spPr>
            <a:xfrm>
              <a:off x="4245634" y="49291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2" name="Freeform: Shape 231">
              <a:extLst>
                <a:ext uri="{FF2B5EF4-FFF2-40B4-BE49-F238E27FC236}">
                  <a16:creationId xmlns:a16="http://schemas.microsoft.com/office/drawing/2014/main" id="{1DC28CC6-292F-4B7D-854D-745FC54DEF3C}"/>
                </a:ext>
              </a:extLst>
            </p:cNvPr>
            <p:cNvSpPr/>
            <p:nvPr/>
          </p:nvSpPr>
          <p:spPr>
            <a:xfrm>
              <a:off x="5293394" y="513867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3" name="Freeform: Shape 232">
              <a:extLst>
                <a:ext uri="{FF2B5EF4-FFF2-40B4-BE49-F238E27FC236}">
                  <a16:creationId xmlns:a16="http://schemas.microsoft.com/office/drawing/2014/main" id="{E37A3AD2-B6DA-4401-9B6D-1B249988B754}"/>
                </a:ext>
              </a:extLst>
            </p:cNvPr>
            <p:cNvSpPr/>
            <p:nvPr/>
          </p:nvSpPr>
          <p:spPr>
            <a:xfrm>
              <a:off x="5388644" y="521487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4" name="Freeform: Shape 233">
              <a:extLst>
                <a:ext uri="{FF2B5EF4-FFF2-40B4-BE49-F238E27FC236}">
                  <a16:creationId xmlns:a16="http://schemas.microsoft.com/office/drawing/2014/main" id="{F8D4E41B-2512-407D-97AA-A116E3D6F6FF}"/>
                </a:ext>
              </a:extLst>
            </p:cNvPr>
            <p:cNvSpPr/>
            <p:nvPr/>
          </p:nvSpPr>
          <p:spPr>
            <a:xfrm>
              <a:off x="5826794" y="521487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5" name="Freeform: Shape 234">
              <a:extLst>
                <a:ext uri="{FF2B5EF4-FFF2-40B4-BE49-F238E27FC236}">
                  <a16:creationId xmlns:a16="http://schemas.microsoft.com/office/drawing/2014/main" id="{C10B5F56-D21A-4621-9ADF-129F08A90225}"/>
                </a:ext>
              </a:extLst>
            </p:cNvPr>
            <p:cNvSpPr/>
            <p:nvPr/>
          </p:nvSpPr>
          <p:spPr>
            <a:xfrm>
              <a:off x="5864894" y="521487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6" name="Freeform: Shape 235">
              <a:extLst>
                <a:ext uri="{FF2B5EF4-FFF2-40B4-BE49-F238E27FC236}">
                  <a16:creationId xmlns:a16="http://schemas.microsoft.com/office/drawing/2014/main" id="{1A095AF9-945A-4969-B05C-348DCC41C6B8}"/>
                </a:ext>
              </a:extLst>
            </p:cNvPr>
            <p:cNvSpPr/>
            <p:nvPr/>
          </p:nvSpPr>
          <p:spPr>
            <a:xfrm>
              <a:off x="5941094" y="529107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7" name="Freeform: Shape 236">
              <a:extLst>
                <a:ext uri="{FF2B5EF4-FFF2-40B4-BE49-F238E27FC236}">
                  <a16:creationId xmlns:a16="http://schemas.microsoft.com/office/drawing/2014/main" id="{F93F1D44-EB6A-4D85-AA21-F19BAD6397ED}"/>
                </a:ext>
              </a:extLst>
            </p:cNvPr>
            <p:cNvSpPr/>
            <p:nvPr/>
          </p:nvSpPr>
          <p:spPr>
            <a:xfrm>
              <a:off x="6550703" y="53482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8" name="Freeform: Shape 237">
              <a:extLst>
                <a:ext uri="{FF2B5EF4-FFF2-40B4-BE49-F238E27FC236}">
                  <a16:creationId xmlns:a16="http://schemas.microsoft.com/office/drawing/2014/main" id="{683E91D7-614B-4C3B-87B9-F2033E63C963}"/>
                </a:ext>
              </a:extLst>
            </p:cNvPr>
            <p:cNvSpPr/>
            <p:nvPr/>
          </p:nvSpPr>
          <p:spPr>
            <a:xfrm>
              <a:off x="6931703" y="53482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9" name="Freeform: Shape 238">
              <a:extLst>
                <a:ext uri="{FF2B5EF4-FFF2-40B4-BE49-F238E27FC236}">
                  <a16:creationId xmlns:a16="http://schemas.microsoft.com/office/drawing/2014/main" id="{84D8BED6-B54A-41E2-80E9-47DD7CAC8FD8}"/>
                </a:ext>
              </a:extLst>
            </p:cNvPr>
            <p:cNvSpPr/>
            <p:nvPr/>
          </p:nvSpPr>
          <p:spPr>
            <a:xfrm>
              <a:off x="7865163" y="53482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0" name="Freeform: Shape 239">
              <a:extLst>
                <a:ext uri="{FF2B5EF4-FFF2-40B4-BE49-F238E27FC236}">
                  <a16:creationId xmlns:a16="http://schemas.microsoft.com/office/drawing/2014/main" id="{74AE3C7C-CF7B-45F1-8E16-A97D84A99D3E}"/>
                </a:ext>
              </a:extLst>
            </p:cNvPr>
            <p:cNvSpPr/>
            <p:nvPr/>
          </p:nvSpPr>
          <p:spPr>
            <a:xfrm>
              <a:off x="8074713" y="53482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nvGrpSpPr>
          <p:cNvPr id="283" name="Group 282">
            <a:extLst>
              <a:ext uri="{FF2B5EF4-FFF2-40B4-BE49-F238E27FC236}">
                <a16:creationId xmlns:a16="http://schemas.microsoft.com/office/drawing/2014/main" id="{B07E9168-D00A-4539-BE19-C0C31CB1BA60}"/>
              </a:ext>
            </a:extLst>
          </p:cNvPr>
          <p:cNvGrpSpPr/>
          <p:nvPr/>
        </p:nvGrpSpPr>
        <p:grpSpPr>
          <a:xfrm>
            <a:off x="1463252" y="2153386"/>
            <a:ext cx="5432070" cy="2510171"/>
            <a:chOff x="300037" y="1423987"/>
            <a:chExt cx="8548230" cy="4013272"/>
          </a:xfrm>
        </p:grpSpPr>
        <p:sp>
          <p:nvSpPr>
            <p:cNvPr id="244" name="Freeform: Shape 243">
              <a:extLst>
                <a:ext uri="{FF2B5EF4-FFF2-40B4-BE49-F238E27FC236}">
                  <a16:creationId xmlns:a16="http://schemas.microsoft.com/office/drawing/2014/main" id="{E12F75BF-2574-48A8-B675-AB1EE0980BCD}"/>
                </a:ext>
              </a:extLst>
            </p:cNvPr>
            <p:cNvSpPr/>
            <p:nvPr/>
          </p:nvSpPr>
          <p:spPr>
            <a:xfrm>
              <a:off x="300037" y="1488373"/>
              <a:ext cx="8541162" cy="3891460"/>
            </a:xfrm>
            <a:custGeom>
              <a:avLst/>
              <a:gdLst>
                <a:gd name="connsiteX0" fmla="*/ 8541163 w 8541162"/>
                <a:gd name="connsiteY0" fmla="*/ 3891461 h 3891460"/>
                <a:gd name="connsiteX1" fmla="*/ 7569870 w 8541162"/>
                <a:gd name="connsiteY1" fmla="*/ 3891461 h 3891460"/>
                <a:gd name="connsiteX2" fmla="*/ 7569870 w 8541162"/>
                <a:gd name="connsiteY2" fmla="*/ 3784933 h 3891460"/>
                <a:gd name="connsiteX3" fmla="*/ 7513472 w 8541162"/>
                <a:gd name="connsiteY3" fmla="*/ 3784933 h 3891460"/>
                <a:gd name="connsiteX4" fmla="*/ 7513472 w 8541162"/>
                <a:gd name="connsiteY4" fmla="*/ 3684673 h 3891460"/>
                <a:gd name="connsiteX5" fmla="*/ 6460703 w 8541162"/>
                <a:gd name="connsiteY5" fmla="*/ 3684673 h 3891460"/>
                <a:gd name="connsiteX6" fmla="*/ 6460703 w 8541162"/>
                <a:gd name="connsiteY6" fmla="*/ 3615741 h 3891460"/>
                <a:gd name="connsiteX7" fmla="*/ 6210053 w 8541162"/>
                <a:gd name="connsiteY7" fmla="*/ 3615741 h 3891460"/>
                <a:gd name="connsiteX8" fmla="*/ 6210053 w 8541162"/>
                <a:gd name="connsiteY8" fmla="*/ 3578146 h 3891460"/>
                <a:gd name="connsiteX9" fmla="*/ 5426745 w 8541162"/>
                <a:gd name="connsiteY9" fmla="*/ 3578146 h 3891460"/>
                <a:gd name="connsiteX10" fmla="*/ 5426745 w 8541162"/>
                <a:gd name="connsiteY10" fmla="*/ 3484143 h 3891460"/>
                <a:gd name="connsiteX11" fmla="*/ 5088360 w 8541162"/>
                <a:gd name="connsiteY11" fmla="*/ 3484143 h 3891460"/>
                <a:gd name="connsiteX12" fmla="*/ 5088360 w 8541162"/>
                <a:gd name="connsiteY12" fmla="*/ 3434013 h 3891460"/>
                <a:gd name="connsiteX13" fmla="*/ 4386510 w 8541162"/>
                <a:gd name="connsiteY13" fmla="*/ 3434013 h 3891460"/>
                <a:gd name="connsiteX14" fmla="*/ 4386510 w 8541162"/>
                <a:gd name="connsiteY14" fmla="*/ 3396418 h 3891460"/>
                <a:gd name="connsiteX15" fmla="*/ 4091988 w 8541162"/>
                <a:gd name="connsiteY15" fmla="*/ 3396418 h 3891460"/>
                <a:gd name="connsiteX16" fmla="*/ 4091988 w 8541162"/>
                <a:gd name="connsiteY16" fmla="*/ 3365081 h 3891460"/>
                <a:gd name="connsiteX17" fmla="*/ 3847595 w 8541162"/>
                <a:gd name="connsiteY17" fmla="*/ 3365081 h 3891460"/>
                <a:gd name="connsiteX18" fmla="*/ 3847595 w 8541162"/>
                <a:gd name="connsiteY18" fmla="*/ 3314951 h 3891460"/>
                <a:gd name="connsiteX19" fmla="*/ 3803733 w 8541162"/>
                <a:gd name="connsiteY19" fmla="*/ 3314951 h 3891460"/>
                <a:gd name="connsiteX20" fmla="*/ 3803733 w 8541162"/>
                <a:gd name="connsiteY20" fmla="*/ 3195888 h 3891460"/>
                <a:gd name="connsiteX21" fmla="*/ 3258550 w 8541162"/>
                <a:gd name="connsiteY21" fmla="*/ 3195888 h 3891460"/>
                <a:gd name="connsiteX22" fmla="*/ 3258550 w 8541162"/>
                <a:gd name="connsiteY22" fmla="*/ 3095628 h 3891460"/>
                <a:gd name="connsiteX23" fmla="*/ 3189618 w 8541162"/>
                <a:gd name="connsiteY23" fmla="*/ 3095628 h 3891460"/>
                <a:gd name="connsiteX24" fmla="*/ 3189618 w 8541162"/>
                <a:gd name="connsiteY24" fmla="*/ 3032963 h 3891460"/>
                <a:gd name="connsiteX25" fmla="*/ 2863767 w 8541162"/>
                <a:gd name="connsiteY25" fmla="*/ 3032963 h 3891460"/>
                <a:gd name="connsiteX26" fmla="*/ 2863767 w 8541162"/>
                <a:gd name="connsiteY26" fmla="*/ 2976566 h 3891460"/>
                <a:gd name="connsiteX27" fmla="*/ 2669505 w 8541162"/>
                <a:gd name="connsiteY27" fmla="*/ 2976566 h 3891460"/>
                <a:gd name="connsiteX28" fmla="*/ 2669505 w 8541162"/>
                <a:gd name="connsiteY28" fmla="*/ 2863771 h 3891460"/>
                <a:gd name="connsiteX29" fmla="*/ 2293515 w 8541162"/>
                <a:gd name="connsiteY29" fmla="*/ 2863771 h 3891460"/>
                <a:gd name="connsiteX30" fmla="*/ 2293515 w 8541162"/>
                <a:gd name="connsiteY30" fmla="*/ 2794838 h 3891460"/>
                <a:gd name="connsiteX31" fmla="*/ 2180720 w 8541162"/>
                <a:gd name="connsiteY31" fmla="*/ 2794838 h 3891460"/>
                <a:gd name="connsiteX32" fmla="*/ 2180720 w 8541162"/>
                <a:gd name="connsiteY32" fmla="*/ 2487781 h 3891460"/>
                <a:gd name="connsiteX33" fmla="*/ 2080460 w 8541162"/>
                <a:gd name="connsiteY33" fmla="*/ 2487781 h 3891460"/>
                <a:gd name="connsiteX34" fmla="*/ 2080460 w 8541162"/>
                <a:gd name="connsiteY34" fmla="*/ 2306053 h 3891460"/>
                <a:gd name="connsiteX35" fmla="*/ 1923802 w 8541162"/>
                <a:gd name="connsiteY35" fmla="*/ 2306053 h 3891460"/>
                <a:gd name="connsiteX36" fmla="*/ 1923802 w 8541162"/>
                <a:gd name="connsiteY36" fmla="*/ 2243388 h 3891460"/>
                <a:gd name="connsiteX37" fmla="*/ 1773403 w 8541162"/>
                <a:gd name="connsiteY37" fmla="*/ 2243388 h 3891460"/>
                <a:gd name="connsiteX38" fmla="*/ 1773403 w 8541162"/>
                <a:gd name="connsiteY38" fmla="*/ 2218318 h 3891460"/>
                <a:gd name="connsiteX39" fmla="*/ 1685677 w 8541162"/>
                <a:gd name="connsiteY39" fmla="*/ 2218318 h 3891460"/>
                <a:gd name="connsiteX40" fmla="*/ 1685677 w 8541162"/>
                <a:gd name="connsiteY40" fmla="*/ 1754603 h 3891460"/>
                <a:gd name="connsiteX41" fmla="*/ 1591675 w 8541162"/>
                <a:gd name="connsiteY41" fmla="*/ 1754603 h 3891460"/>
                <a:gd name="connsiteX42" fmla="*/ 1591675 w 8541162"/>
                <a:gd name="connsiteY42" fmla="*/ 1491418 h 3891460"/>
                <a:gd name="connsiteX43" fmla="*/ 1472613 w 8541162"/>
                <a:gd name="connsiteY43" fmla="*/ 1491418 h 3891460"/>
                <a:gd name="connsiteX44" fmla="*/ 1472613 w 8541162"/>
                <a:gd name="connsiteY44" fmla="*/ 1416218 h 3891460"/>
                <a:gd name="connsiteX45" fmla="*/ 1378620 w 8541162"/>
                <a:gd name="connsiteY45" fmla="*/ 1416218 h 3891460"/>
                <a:gd name="connsiteX46" fmla="*/ 1378620 w 8541162"/>
                <a:gd name="connsiteY46" fmla="*/ 1328483 h 3891460"/>
                <a:gd name="connsiteX47" fmla="*/ 1153030 w 8541162"/>
                <a:gd name="connsiteY47" fmla="*/ 1328483 h 3891460"/>
                <a:gd name="connsiteX48" fmla="*/ 1153030 w 8541162"/>
                <a:gd name="connsiteY48" fmla="*/ 1109161 h 3891460"/>
                <a:gd name="connsiteX49" fmla="*/ 1096632 w 8541162"/>
                <a:gd name="connsiteY49" fmla="*/ 1109161 h 3891460"/>
                <a:gd name="connsiteX50" fmla="*/ 1096632 w 8541162"/>
                <a:gd name="connsiteY50" fmla="*/ 965028 h 3891460"/>
                <a:gd name="connsiteX51" fmla="*/ 1046493 w 8541162"/>
                <a:gd name="connsiteY51" fmla="*/ 965028 h 3891460"/>
                <a:gd name="connsiteX52" fmla="*/ 1046493 w 8541162"/>
                <a:gd name="connsiteY52" fmla="*/ 814638 h 3891460"/>
                <a:gd name="connsiteX53" fmla="*/ 965035 w 8541162"/>
                <a:gd name="connsiteY53" fmla="*/ 814638 h 3891460"/>
                <a:gd name="connsiteX54" fmla="*/ 965035 w 8541162"/>
                <a:gd name="connsiteY54" fmla="*/ 764506 h 3891460"/>
                <a:gd name="connsiteX55" fmla="*/ 839704 w 8541162"/>
                <a:gd name="connsiteY55" fmla="*/ 764506 h 3891460"/>
                <a:gd name="connsiteX56" fmla="*/ 839704 w 8541162"/>
                <a:gd name="connsiteY56" fmla="*/ 714375 h 3891460"/>
                <a:gd name="connsiteX57" fmla="*/ 657977 w 8541162"/>
                <a:gd name="connsiteY57" fmla="*/ 714375 h 3891460"/>
                <a:gd name="connsiteX58" fmla="*/ 657977 w 8541162"/>
                <a:gd name="connsiteY58" fmla="*/ 601579 h 3891460"/>
                <a:gd name="connsiteX59" fmla="*/ 576513 w 8541162"/>
                <a:gd name="connsiteY59" fmla="*/ 601579 h 3891460"/>
                <a:gd name="connsiteX60" fmla="*/ 576513 w 8541162"/>
                <a:gd name="connsiteY60" fmla="*/ 263190 h 3891460"/>
                <a:gd name="connsiteX61" fmla="*/ 469984 w 8541162"/>
                <a:gd name="connsiteY61" fmla="*/ 263190 h 3891460"/>
                <a:gd name="connsiteX62" fmla="*/ 469984 w 8541162"/>
                <a:gd name="connsiteY62" fmla="*/ 187993 h 3891460"/>
                <a:gd name="connsiteX63" fmla="*/ 375987 w 8541162"/>
                <a:gd name="connsiteY63" fmla="*/ 187993 h 3891460"/>
                <a:gd name="connsiteX64" fmla="*/ 375987 w 8541162"/>
                <a:gd name="connsiteY64" fmla="*/ 131595 h 3891460"/>
                <a:gd name="connsiteX65" fmla="*/ 225592 w 8541162"/>
                <a:gd name="connsiteY65" fmla="*/ 131595 h 3891460"/>
                <a:gd name="connsiteX66" fmla="*/ 225592 w 8541162"/>
                <a:gd name="connsiteY66" fmla="*/ 62664 h 3891460"/>
                <a:gd name="connsiteX67" fmla="*/ 156661 w 8541162"/>
                <a:gd name="connsiteY67" fmla="*/ 62664 h 3891460"/>
                <a:gd name="connsiteX68" fmla="*/ 156661 w 8541162"/>
                <a:gd name="connsiteY68" fmla="*/ 0 h 3891460"/>
                <a:gd name="connsiteX69" fmla="*/ 0 w 8541162"/>
                <a:gd name="connsiteY69" fmla="*/ 0 h 389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541162" h="3891460">
                  <a:moveTo>
                    <a:pt x="8541163" y="3891461"/>
                  </a:moveTo>
                  <a:lnTo>
                    <a:pt x="7569870" y="3891461"/>
                  </a:lnTo>
                  <a:lnTo>
                    <a:pt x="7569870" y="3784933"/>
                  </a:lnTo>
                  <a:lnTo>
                    <a:pt x="7513472" y="3784933"/>
                  </a:lnTo>
                  <a:lnTo>
                    <a:pt x="7513472" y="3684673"/>
                  </a:lnTo>
                  <a:lnTo>
                    <a:pt x="6460703" y="3684673"/>
                  </a:lnTo>
                  <a:lnTo>
                    <a:pt x="6460703" y="3615741"/>
                  </a:lnTo>
                  <a:lnTo>
                    <a:pt x="6210053" y="3615741"/>
                  </a:lnTo>
                  <a:lnTo>
                    <a:pt x="6210053" y="3578146"/>
                  </a:lnTo>
                  <a:lnTo>
                    <a:pt x="5426745" y="3578146"/>
                  </a:lnTo>
                  <a:lnTo>
                    <a:pt x="5426745" y="3484143"/>
                  </a:lnTo>
                  <a:lnTo>
                    <a:pt x="5088360" y="3484143"/>
                  </a:lnTo>
                  <a:lnTo>
                    <a:pt x="5088360" y="3434013"/>
                  </a:lnTo>
                  <a:lnTo>
                    <a:pt x="4386510" y="3434013"/>
                  </a:lnTo>
                  <a:lnTo>
                    <a:pt x="4386510" y="3396418"/>
                  </a:lnTo>
                  <a:lnTo>
                    <a:pt x="4091988" y="3396418"/>
                  </a:lnTo>
                  <a:lnTo>
                    <a:pt x="4091988" y="3365081"/>
                  </a:lnTo>
                  <a:lnTo>
                    <a:pt x="3847595" y="3365081"/>
                  </a:lnTo>
                  <a:lnTo>
                    <a:pt x="3847595" y="3314951"/>
                  </a:lnTo>
                  <a:lnTo>
                    <a:pt x="3803733" y="3314951"/>
                  </a:lnTo>
                  <a:lnTo>
                    <a:pt x="3803733" y="3195888"/>
                  </a:lnTo>
                  <a:lnTo>
                    <a:pt x="3258550" y="3195888"/>
                  </a:lnTo>
                  <a:lnTo>
                    <a:pt x="3258550" y="3095628"/>
                  </a:lnTo>
                  <a:lnTo>
                    <a:pt x="3189618" y="3095628"/>
                  </a:lnTo>
                  <a:lnTo>
                    <a:pt x="3189618" y="3032963"/>
                  </a:lnTo>
                  <a:lnTo>
                    <a:pt x="2863767" y="3032963"/>
                  </a:lnTo>
                  <a:lnTo>
                    <a:pt x="2863767" y="2976566"/>
                  </a:lnTo>
                  <a:lnTo>
                    <a:pt x="2669505" y="2976566"/>
                  </a:lnTo>
                  <a:lnTo>
                    <a:pt x="2669505" y="2863771"/>
                  </a:lnTo>
                  <a:lnTo>
                    <a:pt x="2293515" y="2863771"/>
                  </a:lnTo>
                  <a:lnTo>
                    <a:pt x="2293515" y="2794838"/>
                  </a:lnTo>
                  <a:lnTo>
                    <a:pt x="2180720" y="2794838"/>
                  </a:lnTo>
                  <a:lnTo>
                    <a:pt x="2180720" y="2487781"/>
                  </a:lnTo>
                  <a:lnTo>
                    <a:pt x="2080460" y="2487781"/>
                  </a:lnTo>
                  <a:lnTo>
                    <a:pt x="2080460" y="2306053"/>
                  </a:lnTo>
                  <a:lnTo>
                    <a:pt x="1923802" y="2306053"/>
                  </a:lnTo>
                  <a:lnTo>
                    <a:pt x="1923802" y="2243388"/>
                  </a:lnTo>
                  <a:lnTo>
                    <a:pt x="1773403" y="2243388"/>
                  </a:lnTo>
                  <a:lnTo>
                    <a:pt x="1773403" y="2218318"/>
                  </a:lnTo>
                  <a:lnTo>
                    <a:pt x="1685677" y="2218318"/>
                  </a:lnTo>
                  <a:lnTo>
                    <a:pt x="1685677" y="1754603"/>
                  </a:lnTo>
                  <a:lnTo>
                    <a:pt x="1591675" y="1754603"/>
                  </a:lnTo>
                  <a:lnTo>
                    <a:pt x="1591675" y="1491418"/>
                  </a:lnTo>
                  <a:lnTo>
                    <a:pt x="1472613" y="1491418"/>
                  </a:lnTo>
                  <a:lnTo>
                    <a:pt x="1472613" y="1416218"/>
                  </a:lnTo>
                  <a:lnTo>
                    <a:pt x="1378620" y="1416218"/>
                  </a:lnTo>
                  <a:lnTo>
                    <a:pt x="1378620" y="1328483"/>
                  </a:lnTo>
                  <a:lnTo>
                    <a:pt x="1153030" y="1328483"/>
                  </a:lnTo>
                  <a:lnTo>
                    <a:pt x="1153030" y="1109161"/>
                  </a:lnTo>
                  <a:lnTo>
                    <a:pt x="1096632" y="1109161"/>
                  </a:lnTo>
                  <a:lnTo>
                    <a:pt x="1096632" y="965028"/>
                  </a:lnTo>
                  <a:lnTo>
                    <a:pt x="1046493" y="965028"/>
                  </a:lnTo>
                  <a:lnTo>
                    <a:pt x="1046493" y="814638"/>
                  </a:lnTo>
                  <a:lnTo>
                    <a:pt x="965035" y="814638"/>
                  </a:lnTo>
                  <a:lnTo>
                    <a:pt x="965035" y="764506"/>
                  </a:lnTo>
                  <a:lnTo>
                    <a:pt x="839704" y="764506"/>
                  </a:lnTo>
                  <a:lnTo>
                    <a:pt x="839704" y="714375"/>
                  </a:lnTo>
                  <a:lnTo>
                    <a:pt x="657977" y="714375"/>
                  </a:lnTo>
                  <a:lnTo>
                    <a:pt x="657977" y="601579"/>
                  </a:lnTo>
                  <a:lnTo>
                    <a:pt x="576513" y="601579"/>
                  </a:lnTo>
                  <a:lnTo>
                    <a:pt x="576513" y="263190"/>
                  </a:lnTo>
                  <a:lnTo>
                    <a:pt x="469984" y="263190"/>
                  </a:lnTo>
                  <a:lnTo>
                    <a:pt x="469984" y="187993"/>
                  </a:lnTo>
                  <a:lnTo>
                    <a:pt x="375987" y="187993"/>
                  </a:lnTo>
                  <a:lnTo>
                    <a:pt x="375987" y="131595"/>
                  </a:lnTo>
                  <a:lnTo>
                    <a:pt x="225592" y="131595"/>
                  </a:lnTo>
                  <a:lnTo>
                    <a:pt x="225592" y="62664"/>
                  </a:lnTo>
                  <a:lnTo>
                    <a:pt x="156661" y="62664"/>
                  </a:lnTo>
                  <a:lnTo>
                    <a:pt x="156661" y="0"/>
                  </a:lnTo>
                  <a:lnTo>
                    <a:pt x="0" y="0"/>
                  </a:lnTo>
                </a:path>
              </a:pathLst>
            </a:custGeom>
            <a:noFill/>
            <a:ln w="25400" cap="flat">
              <a:solidFill>
                <a:srgbClr val="B60D27"/>
              </a:solidFill>
              <a:prstDash val="solid"/>
              <a:miter/>
            </a:ln>
          </p:spPr>
          <p:txBody>
            <a:bodyPr rtlCol="0" anchor="ctr"/>
            <a:lstStyle/>
            <a:p>
              <a:endParaRPr lang="fr-FR" dirty="0"/>
            </a:p>
          </p:txBody>
        </p:sp>
        <p:sp>
          <p:nvSpPr>
            <p:cNvPr id="245" name="Freeform: Shape 244">
              <a:extLst>
                <a:ext uri="{FF2B5EF4-FFF2-40B4-BE49-F238E27FC236}">
                  <a16:creationId xmlns:a16="http://schemas.microsoft.com/office/drawing/2014/main" id="{6A753626-09C0-4DC4-8B07-545496F2EC24}"/>
                </a:ext>
              </a:extLst>
            </p:cNvPr>
            <p:cNvSpPr/>
            <p:nvPr/>
          </p:nvSpPr>
          <p:spPr>
            <a:xfrm>
              <a:off x="342398" y="14239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fr-FR" dirty="0"/>
            </a:p>
          </p:txBody>
        </p:sp>
        <p:sp>
          <p:nvSpPr>
            <p:cNvPr id="246" name="Freeform: Shape 245">
              <a:extLst>
                <a:ext uri="{FF2B5EF4-FFF2-40B4-BE49-F238E27FC236}">
                  <a16:creationId xmlns:a16="http://schemas.microsoft.com/office/drawing/2014/main" id="{87967FBF-145C-4C69-9817-D11CF31E0ED5}"/>
                </a:ext>
              </a:extLst>
            </p:cNvPr>
            <p:cNvSpPr/>
            <p:nvPr/>
          </p:nvSpPr>
          <p:spPr>
            <a:xfrm>
              <a:off x="570998" y="15763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fr-FR" dirty="0"/>
            </a:p>
          </p:txBody>
        </p:sp>
        <p:sp>
          <p:nvSpPr>
            <p:cNvPr id="247" name="Freeform: Shape 246">
              <a:extLst>
                <a:ext uri="{FF2B5EF4-FFF2-40B4-BE49-F238E27FC236}">
                  <a16:creationId xmlns:a16="http://schemas.microsoft.com/office/drawing/2014/main" id="{2E4418AB-30E4-4D85-8EA8-AC7D61703C8E}"/>
                </a:ext>
              </a:extLst>
            </p:cNvPr>
            <p:cNvSpPr/>
            <p:nvPr/>
          </p:nvSpPr>
          <p:spPr>
            <a:xfrm>
              <a:off x="818648" y="169068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fr-FR" dirty="0"/>
            </a:p>
          </p:txBody>
        </p:sp>
        <p:sp>
          <p:nvSpPr>
            <p:cNvPr id="248" name="Freeform: Shape 247">
              <a:extLst>
                <a:ext uri="{FF2B5EF4-FFF2-40B4-BE49-F238E27FC236}">
                  <a16:creationId xmlns:a16="http://schemas.microsoft.com/office/drawing/2014/main" id="{7567C8F0-6497-4A81-AA3F-9DE73C144D1D}"/>
                </a:ext>
              </a:extLst>
            </p:cNvPr>
            <p:cNvSpPr/>
            <p:nvPr/>
          </p:nvSpPr>
          <p:spPr>
            <a:xfrm>
              <a:off x="1180598" y="21859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fr-FR" dirty="0"/>
            </a:p>
          </p:txBody>
        </p:sp>
        <p:sp>
          <p:nvSpPr>
            <p:cNvPr id="249" name="Freeform: Shape 248">
              <a:extLst>
                <a:ext uri="{FF2B5EF4-FFF2-40B4-BE49-F238E27FC236}">
                  <a16:creationId xmlns:a16="http://schemas.microsoft.com/office/drawing/2014/main" id="{F49170A5-B4F9-418E-893F-F6AEE70A92D7}"/>
                </a:ext>
              </a:extLst>
            </p:cNvPr>
            <p:cNvSpPr/>
            <p:nvPr/>
          </p:nvSpPr>
          <p:spPr>
            <a:xfrm>
              <a:off x="2514104" y="42434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fr-FR" dirty="0"/>
            </a:p>
          </p:txBody>
        </p:sp>
        <p:sp>
          <p:nvSpPr>
            <p:cNvPr id="250" name="Freeform: Shape 249">
              <a:extLst>
                <a:ext uri="{FF2B5EF4-FFF2-40B4-BE49-F238E27FC236}">
                  <a16:creationId xmlns:a16="http://schemas.microsoft.com/office/drawing/2014/main" id="{CA8FAB4C-4595-4CB3-8498-74C3FF34390A}"/>
                </a:ext>
              </a:extLst>
            </p:cNvPr>
            <p:cNvSpPr/>
            <p:nvPr/>
          </p:nvSpPr>
          <p:spPr>
            <a:xfrm>
              <a:off x="2628404" y="43005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fr-FR" dirty="0"/>
            </a:p>
          </p:txBody>
        </p:sp>
        <p:sp>
          <p:nvSpPr>
            <p:cNvPr id="251" name="Freeform: Shape 250">
              <a:extLst>
                <a:ext uri="{FF2B5EF4-FFF2-40B4-BE49-F238E27FC236}">
                  <a16:creationId xmlns:a16="http://schemas.microsoft.com/office/drawing/2014/main" id="{F7DD7592-D1BB-4532-B951-C3D586083BEA}"/>
                </a:ext>
              </a:extLst>
            </p:cNvPr>
            <p:cNvSpPr/>
            <p:nvPr/>
          </p:nvSpPr>
          <p:spPr>
            <a:xfrm>
              <a:off x="3066563" y="44339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52" name="Freeform: Shape 251">
              <a:extLst>
                <a:ext uri="{FF2B5EF4-FFF2-40B4-BE49-F238E27FC236}">
                  <a16:creationId xmlns:a16="http://schemas.microsoft.com/office/drawing/2014/main" id="{F15C3FC9-CB34-4160-88D2-6AA705449321}"/>
                </a:ext>
              </a:extLst>
            </p:cNvPr>
            <p:cNvSpPr/>
            <p:nvPr/>
          </p:nvSpPr>
          <p:spPr>
            <a:xfrm>
              <a:off x="4000013" y="4643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53" name="Freeform: Shape 252">
              <a:extLst>
                <a:ext uri="{FF2B5EF4-FFF2-40B4-BE49-F238E27FC236}">
                  <a16:creationId xmlns:a16="http://schemas.microsoft.com/office/drawing/2014/main" id="{6CE20616-B555-4468-8E48-3861CA58149F}"/>
                </a:ext>
              </a:extLst>
            </p:cNvPr>
            <p:cNvSpPr/>
            <p:nvPr/>
          </p:nvSpPr>
          <p:spPr>
            <a:xfrm>
              <a:off x="4057163" y="4643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54" name="Freeform: Shape 253">
              <a:extLst>
                <a:ext uri="{FF2B5EF4-FFF2-40B4-BE49-F238E27FC236}">
                  <a16:creationId xmlns:a16="http://schemas.microsoft.com/office/drawing/2014/main" id="{271B5A95-93B3-4DBA-97C6-2F01A1BAA0A5}"/>
                </a:ext>
              </a:extLst>
            </p:cNvPr>
            <p:cNvSpPr/>
            <p:nvPr/>
          </p:nvSpPr>
          <p:spPr>
            <a:xfrm>
              <a:off x="4628673" y="48339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55" name="Freeform: Shape 254">
              <a:extLst>
                <a:ext uri="{FF2B5EF4-FFF2-40B4-BE49-F238E27FC236}">
                  <a16:creationId xmlns:a16="http://schemas.microsoft.com/office/drawing/2014/main" id="{00399C08-B5AE-46B3-87E9-255BA1E24FC1}"/>
                </a:ext>
              </a:extLst>
            </p:cNvPr>
            <p:cNvSpPr/>
            <p:nvPr/>
          </p:nvSpPr>
          <p:spPr>
            <a:xfrm>
              <a:off x="5085873" y="48911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56" name="Freeform: Shape 255">
              <a:extLst>
                <a:ext uri="{FF2B5EF4-FFF2-40B4-BE49-F238E27FC236}">
                  <a16:creationId xmlns:a16="http://schemas.microsoft.com/office/drawing/2014/main" id="{802D8BD6-5783-47B3-BC46-5B16CC934FB9}"/>
                </a:ext>
              </a:extLst>
            </p:cNvPr>
            <p:cNvSpPr/>
            <p:nvPr/>
          </p:nvSpPr>
          <p:spPr>
            <a:xfrm>
              <a:off x="5162073" y="48911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57" name="Freeform: Shape 256">
              <a:extLst>
                <a:ext uri="{FF2B5EF4-FFF2-40B4-BE49-F238E27FC236}">
                  <a16:creationId xmlns:a16="http://schemas.microsoft.com/office/drawing/2014/main" id="{8DE75A00-866E-4D39-98B4-00B69E12710A}"/>
                </a:ext>
              </a:extLst>
            </p:cNvPr>
            <p:cNvSpPr/>
            <p:nvPr/>
          </p:nvSpPr>
          <p:spPr>
            <a:xfrm>
              <a:off x="5219223" y="48911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58" name="Freeform: Shape 257">
              <a:extLst>
                <a:ext uri="{FF2B5EF4-FFF2-40B4-BE49-F238E27FC236}">
                  <a16:creationId xmlns:a16="http://schemas.microsoft.com/office/drawing/2014/main" id="{E80413CE-DD76-4ABD-B72A-8487F7E3F4F0}"/>
                </a:ext>
              </a:extLst>
            </p:cNvPr>
            <p:cNvSpPr/>
            <p:nvPr/>
          </p:nvSpPr>
          <p:spPr>
            <a:xfrm>
              <a:off x="5619273" y="49292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59" name="Freeform: Shape 258">
              <a:extLst>
                <a:ext uri="{FF2B5EF4-FFF2-40B4-BE49-F238E27FC236}">
                  <a16:creationId xmlns:a16="http://schemas.microsoft.com/office/drawing/2014/main" id="{6BA6F7DC-6164-4FDD-AFE9-B35680B70918}"/>
                </a:ext>
              </a:extLst>
            </p:cNvPr>
            <p:cNvSpPr/>
            <p:nvPr/>
          </p:nvSpPr>
          <p:spPr>
            <a:xfrm>
              <a:off x="5676423" y="49292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60" name="Freeform: Shape 259">
              <a:extLst>
                <a:ext uri="{FF2B5EF4-FFF2-40B4-BE49-F238E27FC236}">
                  <a16:creationId xmlns:a16="http://schemas.microsoft.com/office/drawing/2014/main" id="{EDDECAC3-F173-47FE-9F52-59C9BF7A3873}"/>
                </a:ext>
              </a:extLst>
            </p:cNvPr>
            <p:cNvSpPr/>
            <p:nvPr/>
          </p:nvSpPr>
          <p:spPr>
            <a:xfrm>
              <a:off x="5828823"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61" name="Freeform: Shape 260">
              <a:extLst>
                <a:ext uri="{FF2B5EF4-FFF2-40B4-BE49-F238E27FC236}">
                  <a16:creationId xmlns:a16="http://schemas.microsoft.com/office/drawing/2014/main" id="{6E125E51-5081-4FBA-ABB4-2B3C6CEC5A0C}"/>
                </a:ext>
              </a:extLst>
            </p:cNvPr>
            <p:cNvSpPr/>
            <p:nvPr/>
          </p:nvSpPr>
          <p:spPr>
            <a:xfrm>
              <a:off x="6133632"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62" name="Freeform: Shape 261">
              <a:extLst>
                <a:ext uri="{FF2B5EF4-FFF2-40B4-BE49-F238E27FC236}">
                  <a16:creationId xmlns:a16="http://schemas.microsoft.com/office/drawing/2014/main" id="{0D11BAAE-274B-4CE2-8DDA-F2D26DB6C0CC}"/>
                </a:ext>
              </a:extLst>
            </p:cNvPr>
            <p:cNvSpPr/>
            <p:nvPr/>
          </p:nvSpPr>
          <p:spPr>
            <a:xfrm>
              <a:off x="6171732"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63" name="Freeform: Shape 262">
              <a:extLst>
                <a:ext uri="{FF2B5EF4-FFF2-40B4-BE49-F238E27FC236}">
                  <a16:creationId xmlns:a16="http://schemas.microsoft.com/office/drawing/2014/main" id="{B5443362-99D0-4003-A573-59E54EFB5A7C}"/>
                </a:ext>
              </a:extLst>
            </p:cNvPr>
            <p:cNvSpPr/>
            <p:nvPr/>
          </p:nvSpPr>
          <p:spPr>
            <a:xfrm>
              <a:off x="6209832"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64" name="Freeform: Shape 263">
              <a:extLst>
                <a:ext uri="{FF2B5EF4-FFF2-40B4-BE49-F238E27FC236}">
                  <a16:creationId xmlns:a16="http://schemas.microsoft.com/office/drawing/2014/main" id="{38659009-4D53-45E5-AF5E-848DBFF77D12}"/>
                </a:ext>
              </a:extLst>
            </p:cNvPr>
            <p:cNvSpPr/>
            <p:nvPr/>
          </p:nvSpPr>
          <p:spPr>
            <a:xfrm>
              <a:off x="6247932"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65" name="Freeform: Shape 264">
              <a:extLst>
                <a:ext uri="{FF2B5EF4-FFF2-40B4-BE49-F238E27FC236}">
                  <a16:creationId xmlns:a16="http://schemas.microsoft.com/office/drawing/2014/main" id="{4B40CD07-F7AC-40AC-961E-3BDA639C362E}"/>
                </a:ext>
              </a:extLst>
            </p:cNvPr>
            <p:cNvSpPr/>
            <p:nvPr/>
          </p:nvSpPr>
          <p:spPr>
            <a:xfrm>
              <a:off x="6343182"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66" name="Freeform: Shape 265">
              <a:extLst>
                <a:ext uri="{FF2B5EF4-FFF2-40B4-BE49-F238E27FC236}">
                  <a16:creationId xmlns:a16="http://schemas.microsoft.com/office/drawing/2014/main" id="{45D96CA4-AEE0-4BCC-A9C8-929BE9B4A793}"/>
                </a:ext>
              </a:extLst>
            </p:cNvPr>
            <p:cNvSpPr/>
            <p:nvPr/>
          </p:nvSpPr>
          <p:spPr>
            <a:xfrm>
              <a:off x="6552732"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67" name="Freeform: Shape 266">
              <a:extLst>
                <a:ext uri="{FF2B5EF4-FFF2-40B4-BE49-F238E27FC236}">
                  <a16:creationId xmlns:a16="http://schemas.microsoft.com/office/drawing/2014/main" id="{349DFA06-F6D5-4770-B7AE-37D047DF9DE6}"/>
                </a:ext>
              </a:extLst>
            </p:cNvPr>
            <p:cNvSpPr/>
            <p:nvPr/>
          </p:nvSpPr>
          <p:spPr>
            <a:xfrm>
              <a:off x="6590832"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68" name="Freeform: Shape 267">
              <a:extLst>
                <a:ext uri="{FF2B5EF4-FFF2-40B4-BE49-F238E27FC236}">
                  <a16:creationId xmlns:a16="http://schemas.microsoft.com/office/drawing/2014/main" id="{5D14FF40-8E55-40F9-A0D8-35768E3779D1}"/>
                </a:ext>
              </a:extLst>
            </p:cNvPr>
            <p:cNvSpPr/>
            <p:nvPr/>
          </p:nvSpPr>
          <p:spPr>
            <a:xfrm>
              <a:off x="6686082"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69" name="Freeform: Shape 268">
              <a:extLst>
                <a:ext uri="{FF2B5EF4-FFF2-40B4-BE49-F238E27FC236}">
                  <a16:creationId xmlns:a16="http://schemas.microsoft.com/office/drawing/2014/main" id="{8F350BFE-6956-40EF-B658-8FC3063AA13F}"/>
                </a:ext>
              </a:extLst>
            </p:cNvPr>
            <p:cNvSpPr/>
            <p:nvPr/>
          </p:nvSpPr>
          <p:spPr>
            <a:xfrm>
              <a:off x="6724182"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70" name="Freeform: Shape 269">
              <a:extLst>
                <a:ext uri="{FF2B5EF4-FFF2-40B4-BE49-F238E27FC236}">
                  <a16:creationId xmlns:a16="http://schemas.microsoft.com/office/drawing/2014/main" id="{A085E3DB-91BE-44D3-9788-5234B74DF043}"/>
                </a:ext>
              </a:extLst>
            </p:cNvPr>
            <p:cNvSpPr/>
            <p:nvPr/>
          </p:nvSpPr>
          <p:spPr>
            <a:xfrm>
              <a:off x="67813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71" name="Freeform: Shape 270">
              <a:extLst>
                <a:ext uri="{FF2B5EF4-FFF2-40B4-BE49-F238E27FC236}">
                  <a16:creationId xmlns:a16="http://schemas.microsoft.com/office/drawing/2014/main" id="{C792C5CB-3250-4B68-8E69-EAC48C428C90}"/>
                </a:ext>
              </a:extLst>
            </p:cNvPr>
            <p:cNvSpPr/>
            <p:nvPr/>
          </p:nvSpPr>
          <p:spPr>
            <a:xfrm>
              <a:off x="683848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72" name="Freeform: Shape 271">
              <a:extLst>
                <a:ext uri="{FF2B5EF4-FFF2-40B4-BE49-F238E27FC236}">
                  <a16:creationId xmlns:a16="http://schemas.microsoft.com/office/drawing/2014/main" id="{0D495EE0-EB1C-4C12-843E-D2F7F4253D79}"/>
                </a:ext>
              </a:extLst>
            </p:cNvPr>
            <p:cNvSpPr/>
            <p:nvPr/>
          </p:nvSpPr>
          <p:spPr>
            <a:xfrm>
              <a:off x="68956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73" name="Freeform: Shape 272">
              <a:extLst>
                <a:ext uri="{FF2B5EF4-FFF2-40B4-BE49-F238E27FC236}">
                  <a16:creationId xmlns:a16="http://schemas.microsoft.com/office/drawing/2014/main" id="{35D38979-38BE-4C25-AD6C-844C5BD67037}"/>
                </a:ext>
              </a:extLst>
            </p:cNvPr>
            <p:cNvSpPr/>
            <p:nvPr/>
          </p:nvSpPr>
          <p:spPr>
            <a:xfrm>
              <a:off x="695278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74" name="Freeform: Shape 273">
              <a:extLst>
                <a:ext uri="{FF2B5EF4-FFF2-40B4-BE49-F238E27FC236}">
                  <a16:creationId xmlns:a16="http://schemas.microsoft.com/office/drawing/2014/main" id="{AE1A0359-9D41-4C25-B8C3-3E78085A070B}"/>
                </a:ext>
              </a:extLst>
            </p:cNvPr>
            <p:cNvSpPr/>
            <p:nvPr/>
          </p:nvSpPr>
          <p:spPr>
            <a:xfrm>
              <a:off x="70861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75" name="Freeform: Shape 274">
              <a:extLst>
                <a:ext uri="{FF2B5EF4-FFF2-40B4-BE49-F238E27FC236}">
                  <a16:creationId xmlns:a16="http://schemas.microsoft.com/office/drawing/2014/main" id="{D1141B0D-3F48-45F9-9371-98D6F4531357}"/>
                </a:ext>
              </a:extLst>
            </p:cNvPr>
            <p:cNvSpPr/>
            <p:nvPr/>
          </p:nvSpPr>
          <p:spPr>
            <a:xfrm>
              <a:off x="71242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76" name="Freeform: Shape 275">
              <a:extLst>
                <a:ext uri="{FF2B5EF4-FFF2-40B4-BE49-F238E27FC236}">
                  <a16:creationId xmlns:a16="http://schemas.microsoft.com/office/drawing/2014/main" id="{D5AB3357-06B2-4F0E-A3EC-7C94E21DC2E7}"/>
                </a:ext>
              </a:extLst>
            </p:cNvPr>
            <p:cNvSpPr/>
            <p:nvPr/>
          </p:nvSpPr>
          <p:spPr>
            <a:xfrm>
              <a:off x="72004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77" name="Freeform: Shape 276">
              <a:extLst>
                <a:ext uri="{FF2B5EF4-FFF2-40B4-BE49-F238E27FC236}">
                  <a16:creationId xmlns:a16="http://schemas.microsoft.com/office/drawing/2014/main" id="{6C6900FF-C146-4731-B208-D3F77D8922C7}"/>
                </a:ext>
              </a:extLst>
            </p:cNvPr>
            <p:cNvSpPr/>
            <p:nvPr/>
          </p:nvSpPr>
          <p:spPr>
            <a:xfrm>
              <a:off x="72385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78" name="Freeform: Shape 277">
              <a:extLst>
                <a:ext uri="{FF2B5EF4-FFF2-40B4-BE49-F238E27FC236}">
                  <a16:creationId xmlns:a16="http://schemas.microsoft.com/office/drawing/2014/main" id="{BA320649-1E77-41A9-845A-DB27AFC21B51}"/>
                </a:ext>
              </a:extLst>
            </p:cNvPr>
            <p:cNvSpPr/>
            <p:nvPr/>
          </p:nvSpPr>
          <p:spPr>
            <a:xfrm>
              <a:off x="729568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79" name="Freeform: Shape 278">
              <a:extLst>
                <a:ext uri="{FF2B5EF4-FFF2-40B4-BE49-F238E27FC236}">
                  <a16:creationId xmlns:a16="http://schemas.microsoft.com/office/drawing/2014/main" id="{BB667858-6D97-418A-B1E4-724955F861F0}"/>
                </a:ext>
              </a:extLst>
            </p:cNvPr>
            <p:cNvSpPr/>
            <p:nvPr/>
          </p:nvSpPr>
          <p:spPr>
            <a:xfrm>
              <a:off x="7295682" y="51387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280" name="Freeform: Shape 279">
              <a:extLst>
                <a:ext uri="{FF2B5EF4-FFF2-40B4-BE49-F238E27FC236}">
                  <a16:creationId xmlns:a16="http://schemas.microsoft.com/office/drawing/2014/main" id="{08522307-5276-4AB7-8CD7-F3403DBAE9AF}"/>
                </a:ext>
              </a:extLst>
            </p:cNvPr>
            <p:cNvSpPr/>
            <p:nvPr/>
          </p:nvSpPr>
          <p:spPr>
            <a:xfrm>
              <a:off x="8305342" y="5329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endParaRPr lang="fr-FR" dirty="0"/>
            </a:p>
          </p:txBody>
        </p:sp>
        <p:sp>
          <p:nvSpPr>
            <p:cNvPr id="281" name="Freeform: Shape 280">
              <a:extLst>
                <a:ext uri="{FF2B5EF4-FFF2-40B4-BE49-F238E27FC236}">
                  <a16:creationId xmlns:a16="http://schemas.microsoft.com/office/drawing/2014/main" id="{727630D1-330E-440C-A237-731DC50A1710}"/>
                </a:ext>
              </a:extLst>
            </p:cNvPr>
            <p:cNvSpPr/>
            <p:nvPr/>
          </p:nvSpPr>
          <p:spPr>
            <a:xfrm>
              <a:off x="8838742" y="5329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endParaRPr lang="fr-FR" dirty="0"/>
            </a:p>
          </p:txBody>
        </p:sp>
      </p:grpSp>
      <p:sp>
        <p:nvSpPr>
          <p:cNvPr id="144" name="TextBox 143"/>
          <p:cNvSpPr txBox="1"/>
          <p:nvPr/>
        </p:nvSpPr>
        <p:spPr>
          <a:xfrm>
            <a:off x="2517598" y="1562014"/>
            <a:ext cx="4108817"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600" b="1" dirty="0">
                <a:solidFill>
                  <a:srgbClr val="4D4D4D"/>
                </a:solidFill>
              </a:rPr>
              <a:t>Survie sans progression</a:t>
            </a:r>
            <a:r>
              <a:rPr kumimoji="0" lang="fr-FR" sz="1600" b="1" i="0" u="none" strike="noStrike" kern="1200" cap="none" spc="0" normalizeH="0" baseline="0" noProof="0" dirty="0">
                <a:ln>
                  <a:noFill/>
                </a:ln>
                <a:solidFill>
                  <a:srgbClr val="4D4D4D"/>
                </a:solidFill>
                <a:effectLst/>
                <a:uLnTx/>
                <a:uFillTx/>
              </a:rPr>
              <a:t> (tous patients)</a:t>
            </a:r>
          </a:p>
        </p:txBody>
      </p:sp>
      <p:graphicFrame>
        <p:nvGraphicFramePr>
          <p:cNvPr id="145"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3373520090"/>
              </p:ext>
            </p:extLst>
          </p:nvPr>
        </p:nvGraphicFramePr>
        <p:xfrm>
          <a:off x="3475736" y="2034947"/>
          <a:ext cx="5550244" cy="1139768"/>
        </p:xfrm>
        <a:graphic>
          <a:graphicData uri="http://schemas.openxmlformats.org/drawingml/2006/table">
            <a:tbl>
              <a:tblPr firstRow="1" bandRow="1">
                <a:tableStyleId>{69012ECD-51FC-41F1-AA8D-1B2483CD663E}</a:tableStyleId>
              </a:tblPr>
              <a:tblGrid>
                <a:gridCol w="2217019">
                  <a:extLst>
                    <a:ext uri="{9D8B030D-6E8A-4147-A177-3AD203B41FA5}">
                      <a16:colId xmlns:a16="http://schemas.microsoft.com/office/drawing/2014/main" val="4092595445"/>
                    </a:ext>
                  </a:extLst>
                </a:gridCol>
                <a:gridCol w="1600817">
                  <a:extLst>
                    <a:ext uri="{9D8B030D-6E8A-4147-A177-3AD203B41FA5}">
                      <a16:colId xmlns:a16="http://schemas.microsoft.com/office/drawing/2014/main" val="20002"/>
                    </a:ext>
                  </a:extLst>
                </a:gridCol>
                <a:gridCol w="1732408">
                  <a:extLst>
                    <a:ext uri="{9D8B030D-6E8A-4147-A177-3AD203B41FA5}">
                      <a16:colId xmlns:a16="http://schemas.microsoft.com/office/drawing/2014/main" val="4037105716"/>
                    </a:ext>
                  </a:extLst>
                </a:gridCol>
              </a:tblGrid>
              <a:tr h="2216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B60D27"/>
                          </a:solidFill>
                          <a:effectLst/>
                          <a:latin typeface="Arial" charset="0"/>
                          <a:cs typeface="Arial" charset="0"/>
                        </a:rPr>
                        <a:t>Pembro + chimio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B2C0D8"/>
                          </a:solidFill>
                          <a:effectLst/>
                          <a:latin typeface="Arial" charset="0"/>
                          <a:cs typeface="Arial" charset="0"/>
                        </a:rPr>
                        <a:t>Chimio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94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rgbClr val="4D4D4D"/>
                          </a:solidFill>
                          <a:effectLst/>
                        </a:rPr>
                        <a:t>SSP médiane, mois (IC95%)</a:t>
                      </a:r>
                      <a:endParaRPr kumimoji="0" lang="fr-FR" sz="1200" b="1" i="0" u="none" strike="noStrike" cap="none" normalizeH="0" baseline="0" noProof="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B60D27"/>
                          </a:solidFill>
                          <a:effectLst/>
                          <a:latin typeface="Arial" charset="0"/>
                          <a:cs typeface="Arial" charset="0"/>
                        </a:rPr>
                        <a:t>6,3 (6,2 - 6,9)</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B2C0D8"/>
                          </a:solidFill>
                          <a:effectLst/>
                          <a:latin typeface="Arial" charset="0"/>
                          <a:cs typeface="Arial" charset="0"/>
                        </a:rPr>
                        <a:t>5,8 (5,0 - 6,0)</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Evts, %</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kern="1200" cap="none" normalizeH="0" baseline="0" noProof="0">
                          <a:ln>
                            <a:noFill/>
                          </a:ln>
                          <a:solidFill>
                            <a:schemeClr val="accent3"/>
                          </a:solidFill>
                          <a:effectLst/>
                          <a:latin typeface="Arial" charset="0"/>
                          <a:ea typeface="+mn-ea"/>
                          <a:cs typeface="Arial" charset="0"/>
                        </a:rPr>
                        <a:t>80</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0" lang="fr-FR" sz="1200" b="0" i="0" u="none" strike="noStrike" kern="1200" cap="none" normalizeH="0" baseline="0" noProof="0">
                          <a:ln>
                            <a:noFill/>
                          </a:ln>
                          <a:solidFill>
                            <a:schemeClr val="accent2"/>
                          </a:solidFill>
                          <a:effectLst/>
                          <a:latin typeface="Arial" charset="0"/>
                          <a:ea typeface="+mn-ea"/>
                          <a:cs typeface="Arial" charset="0"/>
                        </a:rPr>
                        <a:t>89</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47672088"/>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HR (IC95%); p</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0,65 (0,55 - 0,76); &lt;0,0001</a:t>
                      </a:r>
                      <a:endParaRPr kumimoji="0" lang="fr-FR" sz="1200" b="0" i="0" u="none" strike="noStrike" cap="none" normalizeH="0" baseline="0" noProof="0" dirty="0">
                        <a:ln>
                          <a:noFill/>
                        </a:ln>
                        <a:solidFill>
                          <a:schemeClr val="tx1"/>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Tree>
    <p:extLst>
      <p:ext uri="{BB962C8B-B14F-4D97-AF65-F5344CB8AC3E}">
        <p14:creationId xmlns:p14="http://schemas.microsoft.com/office/powerpoint/2010/main" val="104183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err="1"/>
              <a:t>Lettre</a:t>
            </a:r>
            <a:r>
              <a:rPr lang="en-GB" dirty="0"/>
              <a:t> de </a:t>
            </a:r>
            <a:r>
              <a:rPr lang="en-GB" dirty="0" err="1"/>
              <a:t>l’ESDO</a:t>
            </a:r>
            <a:endParaRPr lang="en-US" dirty="0"/>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buNone/>
              <a:tabLst>
                <a:tab pos="441325" algn="l"/>
              </a:tabLst>
              <a:defRPr/>
            </a:pPr>
            <a:r>
              <a:rPr lang="fr-FR" sz="1400" b="1" dirty="0">
                <a:solidFill>
                  <a:schemeClr val="bg2"/>
                </a:solidFill>
              </a:rPr>
              <a:t>Chers collègues</a:t>
            </a:r>
          </a:p>
          <a:p>
            <a:pPr marL="0" indent="0">
              <a:buNone/>
              <a:tabLst>
                <a:tab pos="441325" algn="l"/>
              </a:tabLst>
              <a:defRPr/>
            </a:pPr>
            <a:r>
              <a:rPr lang="fr-FR" sz="1400" dirty="0"/>
              <a:t>Nous avons le plaisir de vous présenter ce diaporama de l’ESDO qui a été conçu pour mettre en avant et synthétiser les principaux résultats de congrès majeurs en 2020 dans les cancers digestifs. Celui ci est consacré au </a:t>
            </a:r>
            <a:r>
              <a:rPr lang="fr-FR" sz="1400" b="1" dirty="0"/>
              <a:t>congrès virtuel ESMO 2020</a:t>
            </a:r>
            <a:r>
              <a:rPr lang="en-US" sz="1400" b="1" dirty="0"/>
              <a:t> </a:t>
            </a:r>
            <a:r>
              <a:rPr lang="fr-FR" sz="1400" dirty="0"/>
              <a:t>et il est disponible en anglais, en français, en chinois et en japonais.</a:t>
            </a:r>
          </a:p>
          <a:p>
            <a:pPr marL="0" indent="0">
              <a:buNone/>
              <a:tabLst>
                <a:tab pos="441325" algn="l"/>
              </a:tabLst>
              <a:defRPr/>
            </a:pPr>
            <a:r>
              <a:rPr lang="fr-FR" sz="1400" dirty="0"/>
              <a:t>La recherche clinique en oncologie 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que cette revue des derniers développements en oncologie digestive vous apportera beaucoup et enrichira votre pratique. Si vous souhaitez partager votre avis avec nous, nous serons très heureux de recevoir vos commentaires. Vous pouvez adresser toute correspondance à l’adresse suivante: </a:t>
            </a:r>
            <a:r>
              <a:rPr lang="en-GB" sz="1400" dirty="0">
                <a:hlinkClick r:id="rId3"/>
              </a:rPr>
              <a:t>info@esdo.eu </a:t>
            </a:r>
            <a:endParaRPr lang="en-GB" sz="1400" dirty="0"/>
          </a:p>
          <a:p>
            <a:pPr marL="0" indent="0">
              <a:buNone/>
              <a:tabLst>
                <a:tab pos="441325" algn="l"/>
              </a:tabLst>
              <a:defRPr/>
            </a:pPr>
            <a:r>
              <a:rPr lang="fr-FR" sz="1400" dirty="0">
                <a:solidFill>
                  <a:srgbClr val="363636"/>
                </a:solidFill>
              </a:rPr>
              <a:t>Nous sommes également très reconnaissants à Lilly Oncologie pour leur support financier, administratif et logistique à cette activité</a:t>
            </a:r>
          </a:p>
          <a:p>
            <a:pPr marL="0" indent="0">
              <a:buNone/>
              <a:tabLst>
                <a:tab pos="441325" algn="l"/>
              </a:tabLst>
              <a:defRPr/>
            </a:pPr>
            <a:r>
              <a:rPr lang="fr-FR" sz="1400" dirty="0">
                <a:solidFill>
                  <a:schemeClr val="tx1"/>
                </a:solidFill>
              </a:rPr>
              <a:t>Sincèrement vôtres, </a:t>
            </a:r>
          </a:p>
          <a:p>
            <a:pPr marL="0" indent="0">
              <a:spcBef>
                <a:spcPts val="1200"/>
              </a:spcBef>
              <a:buNone/>
              <a:tabLst>
                <a:tab pos="441325" algn="l"/>
                <a:tab pos="2870200" algn="l"/>
              </a:tabLst>
              <a:defRPr/>
            </a:pPr>
            <a:r>
              <a:rPr lang="en-US" sz="1400" b="1" dirty="0">
                <a:solidFill>
                  <a:schemeClr val="tx1"/>
                </a:solidFill>
              </a:rPr>
              <a:t>Eric Van </a:t>
            </a:r>
            <a:r>
              <a:rPr lang="en-US" sz="1400" b="1" dirty="0" err="1">
                <a:solidFill>
                  <a:schemeClr val="tx1"/>
                </a:solidFill>
              </a:rPr>
              <a:t>Cutsem</a:t>
            </a:r>
            <a:r>
              <a:rPr lang="en-US" sz="1400" b="1" dirty="0">
                <a:solidFill>
                  <a:schemeClr val="tx1"/>
                </a:solidFill>
              </a:rPr>
              <a:t>	Thomas </a:t>
            </a:r>
            <a:r>
              <a:rPr lang="en-US" sz="1400" b="1" dirty="0" err="1">
                <a:solidFill>
                  <a:schemeClr val="tx1"/>
                </a:solidFill>
              </a:rPr>
              <a:t>Gruenberger</a:t>
            </a:r>
            <a:r>
              <a:rPr lang="en-US" sz="1400" b="1" dirty="0">
                <a:solidFill>
                  <a:schemeClr val="tx1"/>
                </a:solidFill>
              </a:rPr>
              <a:t/>
            </a:r>
            <a:br>
              <a:rPr lang="en-US" sz="1400" b="1" dirty="0">
                <a:solidFill>
                  <a:schemeClr val="tx1"/>
                </a:solidFill>
              </a:rPr>
            </a:br>
            <a:r>
              <a:rPr lang="en-US" sz="1400" b="1" dirty="0">
                <a:solidFill>
                  <a:schemeClr val="tx1"/>
                </a:solidFill>
              </a:rPr>
              <a:t>Thomas </a:t>
            </a:r>
            <a:r>
              <a:rPr lang="en-US" sz="1400" b="1" dirty="0" err="1">
                <a:solidFill>
                  <a:schemeClr val="tx1"/>
                </a:solidFill>
              </a:rPr>
              <a:t>Seufferlein</a:t>
            </a:r>
            <a:r>
              <a:rPr lang="en-US" sz="1400" b="1" dirty="0">
                <a:solidFill>
                  <a:schemeClr val="tx1"/>
                </a:solidFill>
              </a:rPr>
              <a:t> 	Tamara </a:t>
            </a:r>
            <a:r>
              <a:rPr lang="en-US" sz="1400" b="1" dirty="0" err="1">
                <a:solidFill>
                  <a:schemeClr val="tx1"/>
                </a:solidFill>
              </a:rPr>
              <a:t>Matysiak</a:t>
            </a:r>
            <a:r>
              <a:rPr lang="en-US" sz="1400" b="1" dirty="0">
                <a:solidFill>
                  <a:schemeClr val="tx1"/>
                </a:solidFill>
              </a:rPr>
              <a:t>-Budnik</a:t>
            </a:r>
            <a:br>
              <a:rPr lang="en-US" sz="1400" b="1" dirty="0">
                <a:solidFill>
                  <a:schemeClr val="tx1"/>
                </a:solidFill>
              </a:rPr>
            </a:br>
            <a:r>
              <a:rPr lang="en-US" sz="1400" b="1" dirty="0" err="1">
                <a:solidFill>
                  <a:schemeClr val="tx1"/>
                </a:solidFill>
              </a:rPr>
              <a:t>Côme</a:t>
            </a:r>
            <a:r>
              <a:rPr lang="en-US" sz="1400" b="1" dirty="0">
                <a:solidFill>
                  <a:schemeClr val="tx1"/>
                </a:solidFill>
              </a:rPr>
              <a:t> Lepage	</a:t>
            </a:r>
            <a:r>
              <a:rPr lang="en-US" sz="1400" b="1" dirty="0" err="1">
                <a:solidFill>
                  <a:schemeClr val="tx1"/>
                </a:solidFill>
              </a:rPr>
              <a:t>Jaroslaw</a:t>
            </a:r>
            <a:r>
              <a:rPr lang="en-US" sz="1400" b="1" dirty="0">
                <a:solidFill>
                  <a:schemeClr val="tx1"/>
                </a:solidFill>
              </a:rPr>
              <a:t> Regula</a:t>
            </a:r>
            <a:br>
              <a:rPr lang="en-US" sz="1400" b="1" dirty="0">
                <a:solidFill>
                  <a:schemeClr val="tx1"/>
                </a:solidFill>
              </a:rPr>
            </a:br>
            <a:r>
              <a:rPr lang="en-US" sz="1400" b="1" dirty="0">
                <a:solidFill>
                  <a:schemeClr val="tx1"/>
                </a:solidFill>
              </a:rPr>
              <a:t>Phillippe Rougier </a:t>
            </a:r>
            <a:r>
              <a:rPr lang="en-US" sz="1400" dirty="0">
                <a:solidFill>
                  <a:schemeClr val="tx1"/>
                </a:solidFill>
              </a:rPr>
              <a:t>(hon,)	</a:t>
            </a:r>
            <a:r>
              <a:rPr lang="en-US" sz="1400" b="1" dirty="0">
                <a:solidFill>
                  <a:schemeClr val="tx1"/>
                </a:solidFill>
              </a:rPr>
              <a:t>Jean-Luc Van </a:t>
            </a:r>
            <a:r>
              <a:rPr lang="en-US" sz="1400" b="1" dirty="0" err="1">
                <a:solidFill>
                  <a:schemeClr val="tx1"/>
                </a:solidFill>
              </a:rPr>
              <a:t>Laethem</a:t>
            </a:r>
            <a:r>
              <a:rPr lang="en-GB" sz="1400" b="1" dirty="0">
                <a:solidFill>
                  <a:schemeClr val="tx1"/>
                </a:solidFill>
              </a:rPr>
              <a:t/>
            </a:r>
            <a:br>
              <a:rPr lang="en-GB" sz="1400" b="1" dirty="0">
                <a:solidFill>
                  <a:schemeClr val="tx1"/>
                </a:solidFill>
              </a:rPr>
            </a:br>
            <a:endParaRPr lang="en-GB" sz="1400" dirty="0">
              <a:solidFill>
                <a:schemeClr val="tx1"/>
              </a:solidFill>
            </a:endParaRPr>
          </a:p>
          <a:p>
            <a:pPr marL="0" indent="0">
              <a:buNone/>
              <a:tabLst>
                <a:tab pos="441325" algn="l"/>
              </a:tabLst>
              <a:defRPr/>
            </a:pPr>
            <a:r>
              <a:rPr lang="en-GB" sz="1400" dirty="0">
                <a:solidFill>
                  <a:schemeClr val="tx1"/>
                </a:solidFill>
              </a:rPr>
              <a:t>(ESDO 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5096745"/>
            <a:ext cx="1500059" cy="1403328"/>
          </a:xfrm>
          <a:prstGeom prst="rect">
            <a:avLst/>
          </a:prstGeom>
        </p:spPr>
      </p:pic>
    </p:spTree>
    <p:custDataLst>
      <p:tags r:id="rId1"/>
    </p:custDataLst>
    <p:extLst>
      <p:ext uri="{BB962C8B-B14F-4D97-AF65-F5344CB8AC3E}">
        <p14:creationId xmlns:p14="http://schemas.microsoft.com/office/powerpoint/2010/main" val="263884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LBA8: Pembrolizumab plus chimiothérapie versus chimiothérapie en traitement de 1</a:t>
            </a:r>
            <a:r>
              <a:rPr lang="fr-FR" baseline="30000" dirty="0"/>
              <a:t>e</a:t>
            </a:r>
            <a:r>
              <a:rPr lang="fr-FR" dirty="0"/>
              <a:t> ligne de patients avec cancer de l’œsophage avancé: l’étude de phase 3 KEYNOTE-590 – </a:t>
            </a:r>
            <a:r>
              <a:rPr lang="fr-FR" dirty="0" err="1"/>
              <a:t>Kato</a:t>
            </a:r>
            <a:r>
              <a:rPr lang="fr-FR" dirty="0"/>
              <a:t> K,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4" name="Text Placeholder 3"/>
          <p:cNvSpPr>
            <a:spLocks noGrp="1"/>
          </p:cNvSpPr>
          <p:nvPr>
            <p:ph type="body" sz="quarter" idx="10"/>
          </p:nvPr>
        </p:nvSpPr>
        <p:spPr/>
        <p:txBody>
          <a:bodyPr/>
          <a:lstStyle/>
          <a:p>
            <a:r>
              <a:rPr lang="fr-FR" baseline="30000" dirty="0"/>
              <a:t>a </a:t>
            </a:r>
            <a:r>
              <a:rPr lang="fr-FR" dirty="0"/>
              <a:t>EILTs survenant chez ≥15% des patients dans l’un des bras</a:t>
            </a:r>
          </a:p>
        </p:txBody>
      </p:sp>
      <p:sp>
        <p:nvSpPr>
          <p:cNvPr id="5" name="Text Placeholder 4"/>
          <p:cNvSpPr>
            <a:spLocks noGrp="1"/>
          </p:cNvSpPr>
          <p:nvPr>
            <p:ph type="body" sz="quarter" idx="11"/>
          </p:nvPr>
        </p:nvSpPr>
        <p:spPr/>
        <p:txBody>
          <a:bodyPr/>
          <a:lstStyle/>
          <a:p>
            <a:r>
              <a:rPr lang="fr-FR" dirty="0" err="1"/>
              <a:t>Kato</a:t>
            </a:r>
            <a:r>
              <a:rPr lang="fr-FR" dirty="0"/>
              <a:t> K, et al, Ann </a:t>
            </a:r>
            <a:r>
              <a:rPr lang="fr-FR" dirty="0" err="1"/>
              <a:t>Oncol</a:t>
            </a:r>
            <a:r>
              <a:rPr lang="fr-FR" dirty="0"/>
              <a:t> 2020;31(</a:t>
            </a:r>
            <a:r>
              <a:rPr lang="fr-FR" dirty="0" err="1"/>
              <a:t>suppl</a:t>
            </a:r>
            <a:r>
              <a:rPr lang="fr-FR" dirty="0"/>
              <a:t>):</a:t>
            </a:r>
            <a:r>
              <a:rPr lang="fr-FR" dirty="0" err="1"/>
              <a:t>abstr</a:t>
            </a:r>
            <a:r>
              <a:rPr lang="fr-FR" dirty="0"/>
              <a:t> LBA8</a:t>
            </a:r>
          </a:p>
        </p:txBody>
      </p:sp>
      <p:graphicFrame>
        <p:nvGraphicFramePr>
          <p:cNvPr id="7" name="Group 88"/>
          <p:cNvGraphicFramePr>
            <a:graphicFrameLocks noGrp="1"/>
          </p:cNvGraphicFramePr>
          <p:nvPr>
            <p:extLst>
              <p:ext uri="{D42A27DB-BD31-4B8C-83A1-F6EECF244321}">
                <p14:modId xmlns:p14="http://schemas.microsoft.com/office/powerpoint/2010/main" val="3018931809"/>
              </p:ext>
            </p:extLst>
          </p:nvPr>
        </p:nvGraphicFramePr>
        <p:xfrm>
          <a:off x="401653" y="1550020"/>
          <a:ext cx="8340695" cy="2103360"/>
        </p:xfrm>
        <a:graphic>
          <a:graphicData uri="http://schemas.openxmlformats.org/drawingml/2006/table">
            <a:tbl>
              <a:tblPr firstRow="1" bandRow="1">
                <a:tableStyleId>{5202B0CA-FC54-4496-8BCA-5EF66A818D29}</a:tableStyleId>
              </a:tblPr>
              <a:tblGrid>
                <a:gridCol w="3589233">
                  <a:extLst>
                    <a:ext uri="{9D8B030D-6E8A-4147-A177-3AD203B41FA5}">
                      <a16:colId xmlns:a16="http://schemas.microsoft.com/office/drawing/2014/main" val="20000"/>
                    </a:ext>
                  </a:extLst>
                </a:gridCol>
                <a:gridCol w="3067940">
                  <a:extLst>
                    <a:ext uri="{9D8B030D-6E8A-4147-A177-3AD203B41FA5}">
                      <a16:colId xmlns:a16="http://schemas.microsoft.com/office/drawing/2014/main" val="4171655121"/>
                    </a:ext>
                  </a:extLst>
                </a:gridCol>
                <a:gridCol w="1683522">
                  <a:extLst>
                    <a:ext uri="{9D8B030D-6E8A-4147-A177-3AD203B41FA5}">
                      <a16:colId xmlns:a16="http://schemas.microsoft.com/office/drawing/2014/main" val="3539159302"/>
                    </a:ext>
                  </a:extLst>
                </a:gridCol>
              </a:tblGrid>
              <a:tr h="2629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EIs, %</a:t>
                      </a:r>
                      <a:endParaRPr kumimoji="0" lang="fr-FR" sz="1400" b="1" i="0" u="none" strike="noStrike" cap="none" normalizeH="0" baseline="0" noProof="0" dirty="0">
                        <a:ln>
                          <a:noFill/>
                        </a:ln>
                        <a:solidFill>
                          <a:schemeClr val="tx2"/>
                        </a:solidFill>
                        <a:effectLst/>
                        <a:latin typeface="+mn-lt"/>
                        <a:cs typeface="Arial" charset="0"/>
                      </a:endParaRPr>
                    </a:p>
                  </a:txBody>
                  <a:tcPr marL="72000" marR="72000" marT="0" marB="0" anchor="ctr" horzOverflow="overflow"/>
                </a:tc>
                <a:tc>
                  <a:txBody>
                    <a:bodyPr/>
                    <a:lstStyle/>
                    <a:p>
                      <a:pPr algn="ctr"/>
                      <a:r>
                        <a:rPr lang="fr-FR" sz="1400" noProof="0">
                          <a:solidFill>
                            <a:schemeClr val="tx2"/>
                          </a:solidFill>
                        </a:rPr>
                        <a:t>Pembrolizumab + chimio (n=370)</a:t>
                      </a:r>
                      <a:endParaRPr lang="fr-FR" sz="1400" b="1" noProof="0">
                        <a:solidFill>
                          <a:schemeClr val="tx2"/>
                        </a:solidFill>
                      </a:endParaRPr>
                    </a:p>
                  </a:txBody>
                  <a:tcPr marL="72000" marR="72000" marT="0" marB="0" anchor="ctr" horzOverflow="overflow"/>
                </a:tc>
                <a:tc>
                  <a:txBody>
                    <a:bodyPr/>
                    <a:lstStyle/>
                    <a:p>
                      <a:pPr algn="ctr"/>
                      <a:r>
                        <a:rPr lang="fr-FR" sz="1400" noProof="0">
                          <a:solidFill>
                            <a:schemeClr val="tx2"/>
                          </a:solidFill>
                        </a:rPr>
                        <a:t>Chimio (n=370)</a:t>
                      </a:r>
                      <a:endParaRPr lang="fr-FR" sz="1400" b="1" noProof="0">
                        <a:solidFill>
                          <a:schemeClr val="tx2"/>
                        </a:solidFill>
                      </a:endParaRPr>
                    </a:p>
                  </a:txBody>
                  <a:tcPr marL="72000" marR="72000" marT="0" marB="0" anchor="ctr" horzOverflow="overflow"/>
                </a:tc>
                <a:extLst>
                  <a:ext uri="{0D108BD9-81ED-4DB2-BD59-A6C34878D82A}">
                    <a16:rowId xmlns:a16="http://schemas.microsoft.com/office/drawing/2014/main" val="10000"/>
                  </a:ext>
                </a:extLst>
              </a:tr>
              <a:tr h="2629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Tous EIs</a:t>
                      </a:r>
                      <a:endParaRPr kumimoji="0" lang="fr-FR" sz="1400" b="0" i="0" u="none" strike="noStrike" cap="none" normalizeH="0" baseline="0" noProof="0" dirty="0">
                        <a:ln>
                          <a:noFill/>
                        </a:ln>
                        <a:solidFill>
                          <a:schemeClr val="tx1"/>
                        </a:solidFill>
                        <a:effectLst/>
                        <a:latin typeface="+mn-lt"/>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100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99,5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72000" marR="72000" marT="0" marB="0" anchor="ctr" horzOverflow="overflow"/>
                </a:tc>
                <a:extLst>
                  <a:ext uri="{0D108BD9-81ED-4DB2-BD59-A6C34878D82A}">
                    <a16:rowId xmlns:a16="http://schemas.microsoft.com/office/drawing/2014/main" val="10001"/>
                  </a:ext>
                </a:extLst>
              </a:tr>
              <a:tr h="2629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EILTs</a:t>
                      </a:r>
                      <a:endParaRPr kumimoji="0" lang="fr-FR" sz="1400" b="0" i="0" u="none" strike="noStrike" cap="none" normalizeH="0" baseline="0" noProof="0" dirty="0">
                        <a:ln>
                          <a:noFill/>
                        </a:ln>
                        <a:solidFill>
                          <a:schemeClr val="tx1"/>
                        </a:solidFill>
                        <a:effectLst/>
                        <a:latin typeface="+mn-lt"/>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98,4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97,3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72000" marR="72000" marT="0" marB="0" anchor="ctr" horzOverflow="overflow"/>
                </a:tc>
                <a:extLst>
                  <a:ext uri="{0D108BD9-81ED-4DB2-BD59-A6C34878D82A}">
                    <a16:rowId xmlns:a16="http://schemas.microsoft.com/office/drawing/2014/main" val="10002"/>
                  </a:ext>
                </a:extLst>
              </a:tr>
              <a:tr h="26292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Grade ≥3</a:t>
                      </a:r>
                      <a:endParaRPr kumimoji="0" lang="fr-FR" sz="1400" b="0" i="0" u="none" strike="noStrike" cap="none" normalizeH="0" baseline="0" noProof="0">
                        <a:ln>
                          <a:noFill/>
                        </a:ln>
                        <a:solidFill>
                          <a:schemeClr val="tx1"/>
                        </a:solidFill>
                        <a:effectLst/>
                        <a:latin typeface="+mn-lt"/>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71,9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67,6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72000" marR="72000" marT="0" marB="0" anchor="ctr" horzOverflow="overflow"/>
                </a:tc>
                <a:extLst>
                  <a:ext uri="{0D108BD9-81ED-4DB2-BD59-A6C34878D82A}">
                    <a16:rowId xmlns:a16="http://schemas.microsoft.com/office/drawing/2014/main" val="10003"/>
                  </a:ext>
                </a:extLst>
              </a:tr>
              <a:tr h="26292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Provoquant arrêt de traitement</a:t>
                      </a:r>
                      <a:endParaRPr kumimoji="0" lang="fr-FR" sz="1400" b="0" i="0" u="none" strike="noStrike" cap="none" normalizeH="0" baseline="0" noProof="0" dirty="0">
                        <a:ln>
                          <a:noFill/>
                        </a:ln>
                        <a:solidFill>
                          <a:schemeClr val="tx1"/>
                        </a:solidFill>
                        <a:effectLst/>
                        <a:latin typeface="+mn-lt"/>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19,5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11,6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72000" marR="72000" marT="0" marB="0" anchor="ctr" horzOverflow="overflow"/>
                </a:tc>
                <a:extLst>
                  <a:ext uri="{0D108BD9-81ED-4DB2-BD59-A6C34878D82A}">
                    <a16:rowId xmlns:a16="http://schemas.microsoft.com/office/drawing/2014/main" val="1781956106"/>
                  </a:ext>
                </a:extLst>
              </a:tr>
              <a:tr h="26292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Provoquant le décès</a:t>
                      </a:r>
                      <a:endParaRPr kumimoji="0" lang="fr-FR" sz="1400" b="0" i="0" u="none" strike="noStrike" cap="none" normalizeH="0" baseline="0" noProof="0" dirty="0">
                        <a:ln>
                          <a:noFill/>
                        </a:ln>
                        <a:solidFill>
                          <a:schemeClr val="tx1"/>
                        </a:solidFill>
                        <a:effectLst/>
                        <a:latin typeface="+mn-lt"/>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72000" marR="72000" marT="0" marB="0" anchor="ctr" horzOverflow="overflow"/>
                </a:tc>
                <a:extLst>
                  <a:ext uri="{0D108BD9-81ED-4DB2-BD59-A6C34878D82A}">
                    <a16:rowId xmlns:a16="http://schemas.microsoft.com/office/drawing/2014/main" val="10007"/>
                  </a:ext>
                </a:extLst>
              </a:tr>
              <a:tr h="2629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Liés à l’immunité et réactions à la perfusion</a:t>
                      </a:r>
                      <a:endParaRPr kumimoji="0" lang="fr-FR" sz="1400" b="0" i="0" u="none" strike="noStrike" cap="none" normalizeH="0" baseline="0" noProof="0" dirty="0">
                        <a:ln>
                          <a:noFill/>
                        </a:ln>
                        <a:solidFill>
                          <a:schemeClr val="tx1"/>
                        </a:solidFill>
                        <a:effectLst/>
                        <a:latin typeface="+mn-lt"/>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25,7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11,6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72000" marR="72000" marT="0" marB="0" anchor="ctr" horzOverflow="overflow"/>
                </a:tc>
                <a:extLst>
                  <a:ext uri="{0D108BD9-81ED-4DB2-BD59-A6C34878D82A}">
                    <a16:rowId xmlns:a16="http://schemas.microsoft.com/office/drawing/2014/main" val="335263533"/>
                  </a:ext>
                </a:extLst>
              </a:tr>
              <a:tr h="26292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Grade ≥3</a:t>
                      </a:r>
                      <a:endParaRPr kumimoji="0" lang="fr-FR" sz="1400" b="0" i="0" u="none" strike="noStrike" cap="none" normalizeH="0" baseline="0" noProof="0">
                        <a:ln>
                          <a:noFill/>
                        </a:ln>
                        <a:solidFill>
                          <a:schemeClr val="tx1"/>
                        </a:solidFill>
                        <a:effectLst/>
                        <a:latin typeface="+mn-lt"/>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2,2</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72000" marR="72000" marT="0" marB="0" anchor="ctr" horzOverflow="overflow"/>
                </a:tc>
                <a:extLst>
                  <a:ext uri="{0D108BD9-81ED-4DB2-BD59-A6C34878D82A}">
                    <a16:rowId xmlns:a16="http://schemas.microsoft.com/office/drawing/2014/main" val="790853958"/>
                  </a:ext>
                </a:extLst>
              </a:tr>
            </a:tbl>
          </a:graphicData>
        </a:graphic>
      </p:graphicFrame>
      <p:grpSp>
        <p:nvGrpSpPr>
          <p:cNvPr id="25" name="Group 24"/>
          <p:cNvGrpSpPr/>
          <p:nvPr/>
        </p:nvGrpSpPr>
        <p:grpSpPr>
          <a:xfrm>
            <a:off x="5876191" y="3949365"/>
            <a:ext cx="2511474" cy="997206"/>
            <a:chOff x="5876191" y="3893295"/>
            <a:chExt cx="2511474" cy="997206"/>
          </a:xfrm>
        </p:grpSpPr>
        <p:sp>
          <p:nvSpPr>
            <p:cNvPr id="16" name="Rectangle 15"/>
            <p:cNvSpPr/>
            <p:nvPr/>
          </p:nvSpPr>
          <p:spPr>
            <a:xfrm>
              <a:off x="7761644" y="463264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a:ea typeface="+mn-ea"/>
                <a:cs typeface="Arial"/>
              </a:endParaRPr>
            </a:p>
          </p:txBody>
        </p:sp>
        <p:sp>
          <p:nvSpPr>
            <p:cNvPr id="17" name="Rectangle 16"/>
            <p:cNvSpPr/>
            <p:nvPr/>
          </p:nvSpPr>
          <p:spPr>
            <a:xfrm>
              <a:off x="7761644" y="4346258"/>
              <a:ext cx="216000" cy="21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FFFFFF"/>
                </a:solidFill>
                <a:effectLst/>
                <a:uLnTx/>
                <a:uFillTx/>
                <a:latin typeface="Arial"/>
                <a:ea typeface="+mn-ea"/>
                <a:cs typeface="Arial"/>
              </a:endParaRPr>
            </a:p>
          </p:txBody>
        </p:sp>
        <p:sp>
          <p:nvSpPr>
            <p:cNvPr id="18" name="TextBox 17"/>
            <p:cNvSpPr txBox="1"/>
            <p:nvPr/>
          </p:nvSpPr>
          <p:spPr>
            <a:xfrm>
              <a:off x="5876191" y="4346801"/>
              <a:ext cx="1885453" cy="276999"/>
            </a:xfrm>
            <a:prstGeom prst="rect">
              <a:avLst/>
            </a:prstGeom>
            <a:noFill/>
          </p:spPr>
          <p:txBody>
            <a:bodyPr wrap="none" rtlCol="0">
              <a:spAutoFit/>
            </a:bodyPr>
            <a:lstStyle/>
            <a:p>
              <a:pPr algn="r"/>
              <a:r>
                <a:rPr lang="fr-FR" sz="1200" dirty="0"/>
                <a:t>Pembrolizumab + chimio</a:t>
              </a:r>
            </a:p>
          </p:txBody>
        </p:sp>
        <p:sp>
          <p:nvSpPr>
            <p:cNvPr id="19" name="TextBox 18"/>
            <p:cNvSpPr txBox="1"/>
            <p:nvPr/>
          </p:nvSpPr>
          <p:spPr>
            <a:xfrm>
              <a:off x="7083253" y="4613502"/>
              <a:ext cx="678391" cy="276999"/>
            </a:xfrm>
            <a:prstGeom prst="rect">
              <a:avLst/>
            </a:prstGeom>
            <a:noFill/>
          </p:spPr>
          <p:txBody>
            <a:bodyPr wrap="none" rtlCol="0">
              <a:spAutoFit/>
            </a:bodyPr>
            <a:lstStyle/>
            <a:p>
              <a:pPr algn="r"/>
              <a:r>
                <a:rPr lang="fr-FR" sz="1200" dirty="0"/>
                <a:t>Chimio</a:t>
              </a:r>
            </a:p>
          </p:txBody>
        </p:sp>
        <p:sp>
          <p:nvSpPr>
            <p:cNvPr id="20" name="Rectangle 19"/>
            <p:cNvSpPr/>
            <p:nvPr/>
          </p:nvSpPr>
          <p:spPr>
            <a:xfrm>
              <a:off x="8059893" y="4632640"/>
              <a:ext cx="216000" cy="2160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a:ea typeface="+mn-ea"/>
                <a:cs typeface="Arial"/>
              </a:endParaRPr>
            </a:p>
          </p:txBody>
        </p:sp>
        <p:sp>
          <p:nvSpPr>
            <p:cNvPr id="21" name="Rectangle 20"/>
            <p:cNvSpPr/>
            <p:nvPr/>
          </p:nvSpPr>
          <p:spPr>
            <a:xfrm>
              <a:off x="8059893" y="4346258"/>
              <a:ext cx="216000" cy="216000"/>
            </a:xfrm>
            <a:prstGeom prst="rect">
              <a:avLst/>
            </a:prstGeom>
            <a:solidFill>
              <a:srgbClr val="B60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FFFFFF"/>
                </a:solidFill>
                <a:effectLst/>
                <a:uLnTx/>
                <a:uFillTx/>
                <a:latin typeface="Arial"/>
                <a:ea typeface="+mn-ea"/>
                <a:cs typeface="Arial"/>
              </a:endParaRPr>
            </a:p>
          </p:txBody>
        </p:sp>
        <p:sp>
          <p:nvSpPr>
            <p:cNvPr id="22" name="TextBox 21"/>
            <p:cNvSpPr txBox="1"/>
            <p:nvPr/>
          </p:nvSpPr>
          <p:spPr>
            <a:xfrm>
              <a:off x="7672111" y="3893295"/>
              <a:ext cx="611066" cy="276999"/>
            </a:xfrm>
            <a:prstGeom prst="rect">
              <a:avLst/>
            </a:prstGeom>
            <a:noFill/>
          </p:spPr>
          <p:txBody>
            <a:bodyPr wrap="none" rtlCol="0">
              <a:spAutoFit/>
            </a:bodyPr>
            <a:lstStyle/>
            <a:p>
              <a:pPr algn="ctr"/>
              <a:r>
                <a:rPr lang="fr-FR" sz="1200" dirty="0"/>
                <a:t>Grade</a:t>
              </a:r>
            </a:p>
          </p:txBody>
        </p:sp>
        <p:sp>
          <p:nvSpPr>
            <p:cNvPr id="23" name="TextBox 22"/>
            <p:cNvSpPr txBox="1"/>
            <p:nvPr/>
          </p:nvSpPr>
          <p:spPr>
            <a:xfrm>
              <a:off x="7621297" y="4081300"/>
              <a:ext cx="439544" cy="276999"/>
            </a:xfrm>
            <a:prstGeom prst="rect">
              <a:avLst/>
            </a:prstGeom>
            <a:noFill/>
          </p:spPr>
          <p:txBody>
            <a:bodyPr wrap="none" rtlCol="0">
              <a:spAutoFit/>
            </a:bodyPr>
            <a:lstStyle/>
            <a:p>
              <a:pPr algn="ctr"/>
              <a:r>
                <a:rPr lang="fr-FR" sz="1200" dirty="0"/>
                <a:t>1–2</a:t>
              </a:r>
            </a:p>
          </p:txBody>
        </p:sp>
        <p:sp>
          <p:nvSpPr>
            <p:cNvPr id="24" name="TextBox 23"/>
            <p:cNvSpPr txBox="1"/>
            <p:nvPr/>
          </p:nvSpPr>
          <p:spPr>
            <a:xfrm>
              <a:off x="7948121" y="4081300"/>
              <a:ext cx="439544" cy="276999"/>
            </a:xfrm>
            <a:prstGeom prst="rect">
              <a:avLst/>
            </a:prstGeom>
            <a:noFill/>
          </p:spPr>
          <p:txBody>
            <a:bodyPr wrap="none" rtlCol="0">
              <a:spAutoFit/>
            </a:bodyPr>
            <a:lstStyle/>
            <a:p>
              <a:pPr algn="ctr"/>
              <a:r>
                <a:rPr lang="fr-FR" sz="1200" dirty="0"/>
                <a:t>3–5</a:t>
              </a:r>
            </a:p>
          </p:txBody>
        </p:sp>
      </p:grpSp>
      <p:grpSp>
        <p:nvGrpSpPr>
          <p:cNvPr id="14" name="Group 13"/>
          <p:cNvGrpSpPr/>
          <p:nvPr/>
        </p:nvGrpSpPr>
        <p:grpSpPr>
          <a:xfrm>
            <a:off x="365125" y="3621545"/>
            <a:ext cx="8413750" cy="2752453"/>
            <a:chOff x="365125" y="3248297"/>
            <a:chExt cx="8413750" cy="2752453"/>
          </a:xfrm>
        </p:grpSpPr>
        <p:graphicFrame>
          <p:nvGraphicFramePr>
            <p:cNvPr id="12" name="Content Placeholder 7"/>
            <p:cNvGraphicFramePr>
              <a:graphicFrameLocks/>
            </p:cNvGraphicFramePr>
            <p:nvPr>
              <p:extLst>
                <p:ext uri="{D42A27DB-BD31-4B8C-83A1-F6EECF244321}">
                  <p14:modId xmlns:p14="http://schemas.microsoft.com/office/powerpoint/2010/main" val="3163127084"/>
                </p:ext>
              </p:extLst>
            </p:nvPr>
          </p:nvGraphicFramePr>
          <p:xfrm>
            <a:off x="365125" y="3248297"/>
            <a:ext cx="8413750" cy="27524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7"/>
            <p:cNvGraphicFramePr>
              <a:graphicFrameLocks/>
            </p:cNvGraphicFramePr>
            <p:nvPr>
              <p:extLst>
                <p:ext uri="{D42A27DB-BD31-4B8C-83A1-F6EECF244321}">
                  <p14:modId xmlns:p14="http://schemas.microsoft.com/office/powerpoint/2010/main" val="3214883020"/>
                </p:ext>
              </p:extLst>
            </p:nvPr>
          </p:nvGraphicFramePr>
          <p:xfrm>
            <a:off x="365125" y="3248297"/>
            <a:ext cx="8413750" cy="2752453"/>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043090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LBA8: Pembrolizumab plus chimiothérapie versus chimiothérapie en traitement de 1</a:t>
            </a:r>
            <a:r>
              <a:rPr lang="fr-FR" baseline="30000" dirty="0"/>
              <a:t>e</a:t>
            </a:r>
            <a:r>
              <a:rPr lang="fr-FR" dirty="0"/>
              <a:t> ligne de patients avec cancer de l’œsophage avancé: l’étude de phase 3 KEYNOTE-590 – </a:t>
            </a:r>
            <a:r>
              <a:rPr lang="fr-FR" dirty="0" err="1"/>
              <a:t>Kato</a:t>
            </a:r>
            <a:r>
              <a:rPr lang="fr-FR" dirty="0"/>
              <a:t> K, et al</a:t>
            </a:r>
          </a:p>
        </p:txBody>
      </p:sp>
      <p:sp>
        <p:nvSpPr>
          <p:cNvPr id="3" name="Content Placeholder 2"/>
          <p:cNvSpPr>
            <a:spLocks noGrp="1"/>
          </p:cNvSpPr>
          <p:nvPr>
            <p:ph idx="1"/>
          </p:nvPr>
        </p:nvSpPr>
        <p:spPr/>
        <p:txBody>
          <a:bodyPr/>
          <a:lstStyle/>
          <a:p>
            <a:pPr marL="0" indent="0">
              <a:spcBef>
                <a:spcPts val="1200"/>
              </a:spcBef>
              <a:buNone/>
            </a:pPr>
            <a:r>
              <a:rPr lang="fr-FR" b="1" dirty="0"/>
              <a:t>Conclusion</a:t>
            </a:r>
          </a:p>
          <a:p>
            <a:r>
              <a:rPr lang="fr-FR" b="1" dirty="0"/>
              <a:t>Chez ces patients avec cancer de l’œsophage avancé, le traitement de 1</a:t>
            </a:r>
            <a:r>
              <a:rPr lang="fr-FR" b="1" baseline="30000" dirty="0"/>
              <a:t>e</a:t>
            </a:r>
            <a:r>
              <a:rPr lang="fr-FR" b="1" dirty="0"/>
              <a:t> ligne par pembrolizumab + chimiothérapie a démontré une amélioration significative de la SG, de la SSP et du TRO comparativement à la chimiothérapie seule et aucun nouveau signal de tolérance n’a été observé</a:t>
            </a:r>
          </a:p>
        </p:txBody>
      </p:sp>
      <p:sp>
        <p:nvSpPr>
          <p:cNvPr id="5" name="Text Placeholder 4"/>
          <p:cNvSpPr>
            <a:spLocks noGrp="1"/>
          </p:cNvSpPr>
          <p:nvPr>
            <p:ph type="body" sz="quarter" idx="11"/>
          </p:nvPr>
        </p:nvSpPr>
        <p:spPr/>
        <p:txBody>
          <a:bodyPr/>
          <a:lstStyle/>
          <a:p>
            <a:r>
              <a:rPr lang="fr-FR" dirty="0" err="1"/>
              <a:t>Kato</a:t>
            </a:r>
            <a:r>
              <a:rPr lang="fr-FR" dirty="0"/>
              <a:t> K, et al, Ann </a:t>
            </a:r>
            <a:r>
              <a:rPr lang="fr-FR" dirty="0" err="1"/>
              <a:t>Oncol</a:t>
            </a:r>
            <a:r>
              <a:rPr lang="fr-FR" dirty="0"/>
              <a:t> 2020;31(</a:t>
            </a:r>
            <a:r>
              <a:rPr lang="fr-FR" dirty="0" err="1"/>
              <a:t>suppl</a:t>
            </a:r>
            <a:r>
              <a:rPr lang="fr-FR" dirty="0"/>
              <a:t>):</a:t>
            </a:r>
            <a:r>
              <a:rPr lang="fr-FR" dirty="0" err="1"/>
              <a:t>abstr</a:t>
            </a:r>
            <a:r>
              <a:rPr lang="fr-FR" dirty="0"/>
              <a:t> LBA8</a:t>
            </a:r>
          </a:p>
        </p:txBody>
      </p:sp>
    </p:spTree>
    <p:extLst>
      <p:ext uri="{BB962C8B-B14F-4D97-AF65-F5344CB8AC3E}">
        <p14:creationId xmlns:p14="http://schemas.microsoft.com/office/powerpoint/2010/main" val="1458080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LBA9: Nivolumab adjuvant dans le cancer de l’œsophage ou JOG réséqué après radiochimiothérapie néoadjuvante: premiers résultats de l’étude CheckMate 577 – Kelly RJ, et al</a:t>
            </a:r>
          </a:p>
        </p:txBody>
      </p:sp>
      <p:sp>
        <p:nvSpPr>
          <p:cNvPr id="3" name="Content Placeholder 2"/>
          <p:cNvSpPr>
            <a:spLocks noGrp="1"/>
          </p:cNvSpPr>
          <p:nvPr>
            <p:ph idx="1"/>
          </p:nvPr>
        </p:nvSpPr>
        <p:spPr/>
        <p:txBody>
          <a:bodyPr/>
          <a:lstStyle/>
          <a:p>
            <a:pPr marL="0" indent="0">
              <a:buNone/>
            </a:pPr>
            <a:r>
              <a:rPr lang="fr-FR" b="1" dirty="0" err="1"/>
              <a:t>Objectifs</a:t>
            </a:r>
            <a:endParaRPr lang="fr-FR" b="1" dirty="0"/>
          </a:p>
          <a:p>
            <a:r>
              <a:rPr lang="fr-FR" dirty="0"/>
              <a:t>Evaluer l’efficacité et la tolérance du nivolumab adjuvant chez des patients avec cancer de l’œsophage /JOG et maladie résiduelle après RCT et chirurgie</a:t>
            </a:r>
          </a:p>
        </p:txBody>
      </p:sp>
      <p:sp>
        <p:nvSpPr>
          <p:cNvPr id="5" name="Text Placeholder 4"/>
          <p:cNvSpPr>
            <a:spLocks noGrp="1"/>
          </p:cNvSpPr>
          <p:nvPr>
            <p:ph type="body" sz="quarter" idx="11"/>
          </p:nvPr>
        </p:nvSpPr>
        <p:spPr/>
        <p:txBody>
          <a:bodyPr/>
          <a:lstStyle/>
          <a:p>
            <a:r>
              <a:rPr lang="fr-FR" dirty="0"/>
              <a:t>Kelly RJ, et al, Ann </a:t>
            </a:r>
            <a:r>
              <a:rPr lang="fr-FR" dirty="0" err="1"/>
              <a:t>Oncol</a:t>
            </a:r>
            <a:r>
              <a:rPr lang="fr-FR" dirty="0"/>
              <a:t> 2020;31(</a:t>
            </a:r>
            <a:r>
              <a:rPr lang="fr-FR" dirty="0" err="1"/>
              <a:t>suppl</a:t>
            </a:r>
            <a:r>
              <a:rPr lang="fr-FR" dirty="0"/>
              <a:t>):</a:t>
            </a:r>
            <a:r>
              <a:rPr lang="fr-FR" dirty="0" err="1"/>
              <a:t>abstr</a:t>
            </a:r>
            <a:r>
              <a:rPr lang="fr-FR" dirty="0"/>
              <a:t> LBA9</a:t>
            </a:r>
          </a:p>
        </p:txBody>
      </p:sp>
      <p:sp>
        <p:nvSpPr>
          <p:cNvPr id="7" name="Rectangle 9"/>
          <p:cNvSpPr txBox="1">
            <a:spLocks noChangeArrowheads="1"/>
          </p:cNvSpPr>
          <p:nvPr/>
        </p:nvSpPr>
        <p:spPr bwMode="auto">
          <a:xfrm>
            <a:off x="365124" y="5328565"/>
            <a:ext cx="4130676" cy="78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SSM</a:t>
            </a:r>
            <a:endParaRPr lang="fr-FR" kern="0" dirty="0"/>
          </a:p>
          <a:p>
            <a:endParaRPr lang="fr-FR" kern="0" dirty="0"/>
          </a:p>
        </p:txBody>
      </p:sp>
      <p:sp>
        <p:nvSpPr>
          <p:cNvPr id="8" name="Content Placeholder 26"/>
          <p:cNvSpPr txBox="1">
            <a:spLocks/>
          </p:cNvSpPr>
          <p:nvPr/>
        </p:nvSpPr>
        <p:spPr>
          <a:xfrm>
            <a:off x="4648200" y="5328565"/>
            <a:ext cx="4130675" cy="7860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SG</a:t>
            </a:r>
            <a:r>
              <a:rPr lang="fr-FR" kern="0" dirty="0"/>
              <a:t>, tolérance </a:t>
            </a:r>
          </a:p>
        </p:txBody>
      </p:sp>
      <p:sp>
        <p:nvSpPr>
          <p:cNvPr id="9" name="Oval 14"/>
          <p:cNvSpPr>
            <a:spLocks noChangeArrowheads="1"/>
          </p:cNvSpPr>
          <p:nvPr/>
        </p:nvSpPr>
        <p:spPr bwMode="auto">
          <a:xfrm>
            <a:off x="3220949" y="336893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2:1</a:t>
            </a:r>
          </a:p>
        </p:txBody>
      </p:sp>
      <p:cxnSp>
        <p:nvCxnSpPr>
          <p:cNvPr id="10" name="AutoShape 15"/>
          <p:cNvCxnSpPr>
            <a:cxnSpLocks noChangeShapeType="1"/>
            <a:stCxn id="9" idx="0"/>
            <a:endCxn id="15" idx="1"/>
          </p:cNvCxnSpPr>
          <p:nvPr/>
        </p:nvCxnSpPr>
        <p:spPr bwMode="auto">
          <a:xfrm rot="5400000" flipH="1" flipV="1">
            <a:off x="3392452" y="2847330"/>
            <a:ext cx="641901" cy="401310"/>
          </a:xfrm>
          <a:prstGeom prst="bentConnector2">
            <a:avLst/>
          </a:prstGeom>
          <a:noFill/>
          <a:ln w="57150">
            <a:solidFill>
              <a:schemeClr val="bg2">
                <a:lumMod val="60000"/>
                <a:lumOff val="40000"/>
              </a:schemeClr>
            </a:solidFill>
            <a:round/>
            <a:headEnd/>
            <a:tailEnd type="triangle" w="med" len="med"/>
          </a:ln>
        </p:spPr>
      </p:cxnSp>
      <p:sp>
        <p:nvSpPr>
          <p:cNvPr id="12" name="Content Placeholder 26"/>
          <p:cNvSpPr txBox="1">
            <a:spLocks/>
          </p:cNvSpPr>
          <p:nvPr/>
        </p:nvSpPr>
        <p:spPr bwMode="auto">
          <a:xfrm>
            <a:off x="3868469" y="3128039"/>
            <a:ext cx="4453674"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noProof="0" dirty="0">
                <a:ln>
                  <a:noFill/>
                </a:ln>
                <a:solidFill>
                  <a:srgbClr val="4D4D4D"/>
                </a:solidFill>
                <a:effectLst/>
                <a:uLnTx/>
                <a:uFillTx/>
                <a:latin typeface="Arial"/>
              </a:rPr>
              <a:t>Histologie (épidermoïde vs. adénocarcinome)</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400" dirty="0">
                <a:solidFill>
                  <a:srgbClr val="4D4D4D"/>
                </a:solidFill>
                <a:latin typeface="Arial"/>
              </a:rPr>
              <a:t>Statut ganglionnaire pathologique (≥ypN1 vs. ypN0)</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noProof="0" dirty="0" smtClean="0">
                <a:ln>
                  <a:noFill/>
                </a:ln>
                <a:solidFill>
                  <a:srgbClr val="4D4D4D"/>
                </a:solidFill>
                <a:effectLst/>
                <a:uLnTx/>
                <a:uFillTx/>
                <a:latin typeface="Arial"/>
              </a:rPr>
              <a:t>Expression </a:t>
            </a:r>
            <a:r>
              <a:rPr kumimoji="0" lang="fr-FR" sz="1400" b="0" i="0" u="none" strike="noStrike" kern="1200" cap="none" spc="0" normalizeH="0" baseline="0" noProof="0" dirty="0">
                <a:ln>
                  <a:noFill/>
                </a:ln>
                <a:solidFill>
                  <a:srgbClr val="4D4D4D"/>
                </a:solidFill>
                <a:effectLst/>
                <a:uLnTx/>
                <a:uFillTx/>
                <a:latin typeface="Arial"/>
              </a:rPr>
              <a:t>de PD-L1</a:t>
            </a:r>
            <a:r>
              <a:rPr kumimoji="0" lang="fr-FR" sz="1400" b="0" i="0" u="none" strike="noStrike" kern="1200" cap="none" spc="0" normalizeH="0" noProof="0" dirty="0">
                <a:ln>
                  <a:noFill/>
                </a:ln>
                <a:solidFill>
                  <a:srgbClr val="4D4D4D"/>
                </a:solidFill>
                <a:effectLst/>
                <a:uLnTx/>
                <a:uFillTx/>
                <a:latin typeface="Arial"/>
              </a:rPr>
              <a:t> (≥1% </a:t>
            </a:r>
            <a:r>
              <a:rPr kumimoji="0" lang="fr-FR" sz="1400" b="0" i="0" u="none" strike="noStrike" kern="1200" cap="none" spc="0" normalizeH="0" noProof="0" dirty="0" smtClean="0">
                <a:ln>
                  <a:noFill/>
                </a:ln>
                <a:solidFill>
                  <a:srgbClr val="4D4D4D"/>
                </a:solidFill>
                <a:effectLst/>
                <a:uLnTx/>
                <a:uFillTx/>
                <a:latin typeface="Arial"/>
              </a:rPr>
              <a:t>vs. </a:t>
            </a:r>
            <a:r>
              <a:rPr kumimoji="0" lang="fr-FR" sz="1400" b="0" i="0" u="none" strike="noStrike" kern="1200" cap="none" spc="0" normalizeH="0" noProof="0" dirty="0">
                <a:ln>
                  <a:noFill/>
                </a:ln>
                <a:solidFill>
                  <a:srgbClr val="4D4D4D"/>
                </a:solidFill>
                <a:effectLst/>
                <a:uLnTx/>
                <a:uFillTx/>
                <a:latin typeface="Arial"/>
              </a:rPr>
              <a:t>&lt;1%)</a:t>
            </a:r>
            <a:endParaRPr kumimoji="0" lang="fr-FR" sz="1400" b="0" i="0" u="none" strike="noStrike" kern="1200" cap="none" spc="0" normalizeH="0" baseline="0" noProof="0" dirty="0">
              <a:ln>
                <a:noFill/>
              </a:ln>
              <a:solidFill>
                <a:srgbClr val="4D4D4D"/>
              </a:solidFill>
              <a:effectLst/>
              <a:uLnTx/>
              <a:uFillTx/>
              <a:latin typeface="Arial"/>
            </a:endParaRPr>
          </a:p>
        </p:txBody>
      </p:sp>
      <p:cxnSp>
        <p:nvCxnSpPr>
          <p:cNvPr id="13" name="AutoShape 19"/>
          <p:cNvCxnSpPr>
            <a:cxnSpLocks noChangeShapeType="1"/>
            <a:stCxn id="16" idx="3"/>
            <a:endCxn id="9" idx="2"/>
          </p:cNvCxnSpPr>
          <p:nvPr/>
        </p:nvCxnSpPr>
        <p:spPr bwMode="auto">
          <a:xfrm flipV="1">
            <a:off x="3030785" y="3661035"/>
            <a:ext cx="190164" cy="1"/>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p:cNvCxnSpPr>
          <p:nvPr/>
        </p:nvCxnSpPr>
        <p:spPr bwMode="auto">
          <a:xfrm>
            <a:off x="7820078" y="2727034"/>
            <a:ext cx="441580"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3914057" y="2316665"/>
            <a:ext cx="3906021"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Nivolumab 240 mg /2S</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 </a:t>
            </a:r>
            <a:b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(16 semaines), puis 480 mg /4S </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(n=532)</a:t>
            </a:r>
          </a:p>
        </p:txBody>
      </p:sp>
      <p:sp>
        <p:nvSpPr>
          <p:cNvPr id="16" name="AutoShape 9"/>
          <p:cNvSpPr>
            <a:spLocks noChangeArrowheads="1"/>
          </p:cNvSpPr>
          <p:nvPr/>
        </p:nvSpPr>
        <p:spPr bwMode="auto">
          <a:xfrm>
            <a:off x="215008" y="2200379"/>
            <a:ext cx="2815777" cy="292131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err="1">
                <a:ln>
                  <a:noFill/>
                </a:ln>
                <a:solidFill>
                  <a:srgbClr val="FFFFFF"/>
                </a:solidFill>
                <a:effectLst/>
                <a:uLnTx/>
                <a:uFillTx/>
                <a:ea typeface="SimSun" pitchFamily="2" charset="-122"/>
              </a:rPr>
              <a:t>Critères</a:t>
            </a:r>
            <a:r>
              <a:rPr kumimoji="0" lang="fr-FR" altLang="zh-CN" sz="1600" b="0" i="0" u="none" strike="noStrike" kern="1200" cap="none" spc="0" normalizeH="0" baseline="0" noProof="0" dirty="0">
                <a:ln>
                  <a:noFill/>
                </a:ln>
                <a:solidFill>
                  <a:srgbClr val="FFFFFF"/>
                </a:solidFill>
                <a:effectLst/>
                <a:uLnTx/>
                <a:uFillTx/>
                <a:ea typeface="SimSun" pitchFamily="2" charset="-122"/>
              </a:rPr>
              <a:t> </a:t>
            </a:r>
            <a:r>
              <a:rPr kumimoji="0" lang="fr-FR" altLang="zh-CN" sz="1600" b="0" i="0" u="none" strike="noStrike" kern="1200" cap="none" spc="0" normalizeH="0" baseline="0" noProof="0" dirty="0" err="1">
                <a:ln>
                  <a:noFill/>
                </a:ln>
                <a:solidFill>
                  <a:srgbClr val="FFFFFF"/>
                </a:solidFill>
                <a:effectLst/>
                <a:uLnTx/>
                <a:uFillTx/>
                <a:ea typeface="SimSun" pitchFamily="2" charset="-122"/>
              </a:rPr>
              <a:t>d'inclusion</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a:p>
            <a:pPr marL="228600" indent="-228600" defTabSz="892175" eaLnBrk="0" hangingPunct="0">
              <a:spcAft>
                <a:spcPct val="30000"/>
              </a:spcAft>
              <a:buFont typeface="Arial" pitchFamily="34" charset="0"/>
              <a:buChar char="•"/>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Carcinome œsophage / JOG stade II/III</a:t>
            </a:r>
            <a:endParaRPr kumimoji="0" lang="fr-FR" altLang="zh-CN" sz="1600" b="0" i="0" u="none" strike="noStrike" kern="1200" cap="none" spc="0" normalizeH="0" noProof="0" dirty="0">
              <a:ln>
                <a:noFill/>
              </a:ln>
              <a:solidFill>
                <a:srgbClr val="FFFFFF"/>
              </a:solidFill>
              <a:effectLst/>
              <a:uLnTx/>
              <a:uFillTx/>
              <a:ea typeface="SimSun" pitchFamily="2" charset="-122"/>
            </a:endParaRPr>
          </a:p>
          <a:p>
            <a:pPr marL="228600" indent="-228600" defTabSz="892175" eaLnBrk="0" hangingPunct="0">
              <a:spcAft>
                <a:spcPct val="30000"/>
              </a:spcAft>
              <a:buFont typeface="Arial" pitchFamily="34" charset="0"/>
              <a:buChar char="•"/>
              <a:defRPr/>
            </a:pPr>
            <a:r>
              <a:rPr lang="fr-FR" altLang="zh-CN" sz="1600" dirty="0">
                <a:solidFill>
                  <a:srgbClr val="FFFFFF"/>
                </a:solidFill>
                <a:ea typeface="SimSun" pitchFamily="2" charset="-122"/>
              </a:rPr>
              <a:t>RCT néoadjuvante/résection dans les 4–16 semaines avant randomisation</a:t>
            </a:r>
          </a:p>
          <a:p>
            <a:pPr marL="228600" indent="-228600" defTabSz="892175" eaLnBrk="0" hangingPunct="0">
              <a:spcAft>
                <a:spcPct val="30000"/>
              </a:spcAft>
              <a:buFont typeface="Arial" pitchFamily="34" charset="0"/>
              <a:buChar char="•"/>
              <a:defRPr/>
            </a:pPr>
            <a:r>
              <a:rPr lang="fr-FR" altLang="zh-CN" sz="1600" dirty="0">
                <a:solidFill>
                  <a:srgbClr val="FFFFFF"/>
                </a:solidFill>
                <a:ea typeface="SimSun" pitchFamily="2" charset="-122"/>
              </a:rPr>
              <a:t>R0; </a:t>
            </a:r>
            <a:r>
              <a:rPr lang="fr-FR" sz="1600" dirty="0">
                <a:solidFill>
                  <a:srgbClr val="FFFFFF"/>
                </a:solidFill>
                <a:ea typeface="SimSun" pitchFamily="2" charset="-122"/>
              </a:rPr>
              <a:t>≥ypT1 ou ≥ypN1</a:t>
            </a:r>
            <a:endParaRPr lang="fr-FR"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fr-FR" altLang="zh-CN" sz="1600" dirty="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(n=794)</a:t>
            </a:r>
          </a:p>
        </p:txBody>
      </p:sp>
      <p:cxnSp>
        <p:nvCxnSpPr>
          <p:cNvPr id="17" name="AutoShape 16"/>
          <p:cNvCxnSpPr>
            <a:cxnSpLocks noChangeShapeType="1"/>
            <a:stCxn id="9" idx="4"/>
            <a:endCxn id="20" idx="1"/>
          </p:cNvCxnSpPr>
          <p:nvPr/>
        </p:nvCxnSpPr>
        <p:spPr bwMode="auto">
          <a:xfrm rot="16200000" flipH="1">
            <a:off x="3368570" y="4097312"/>
            <a:ext cx="690010" cy="401656"/>
          </a:xfrm>
          <a:prstGeom prst="bentConnector2">
            <a:avLst/>
          </a:prstGeom>
          <a:noFill/>
          <a:ln w="57150">
            <a:solidFill>
              <a:schemeClr val="bg2">
                <a:lumMod val="60000"/>
                <a:lumOff val="40000"/>
              </a:schemeClr>
            </a:solidFill>
            <a:round/>
            <a:headEnd/>
            <a:tailEnd type="triangle" w="med" len="med"/>
          </a:ln>
        </p:spPr>
      </p:cxnSp>
      <p:cxnSp>
        <p:nvCxnSpPr>
          <p:cNvPr id="19" name="AutoShape 20"/>
          <p:cNvCxnSpPr>
            <a:cxnSpLocks noChangeShapeType="1"/>
            <a:stCxn id="20" idx="3"/>
          </p:cNvCxnSpPr>
          <p:nvPr/>
        </p:nvCxnSpPr>
        <p:spPr bwMode="auto">
          <a:xfrm>
            <a:off x="7818120" y="4643145"/>
            <a:ext cx="443538"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3914403" y="4232777"/>
            <a:ext cx="3903717"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Placebo</a:t>
            </a:r>
            <a:b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(n=262)</a:t>
            </a:r>
          </a:p>
        </p:txBody>
      </p:sp>
      <p:sp>
        <p:nvSpPr>
          <p:cNvPr id="21" name="TextBox 20"/>
          <p:cNvSpPr txBox="1"/>
          <p:nvPr/>
        </p:nvSpPr>
        <p:spPr>
          <a:xfrm rot="16200000">
            <a:off x="6975784" y="3390192"/>
            <a:ext cx="3218080" cy="646331"/>
          </a:xfrm>
          <a:prstGeom prst="rect">
            <a:avLst/>
          </a:prstGeom>
          <a:solidFill>
            <a:schemeClr val="tx1"/>
          </a:solidFill>
          <a:ln w="9525" algn="ctr">
            <a:noFill/>
            <a:round/>
            <a:headEnd/>
            <a:tailEnd/>
          </a:ln>
        </p:spPr>
        <p:txBody>
          <a:bodyPr lIns="90488" tIns="0" rIns="90488" bIns="0" anchor="ctr"/>
          <a:lstStyle>
            <a:defPPr>
              <a:defRPr lang="en-GB"/>
            </a:defPPr>
            <a:lvl1pPr marL="0" marR="0" lvl="0" indent="0" algn="ctr" defTabSz="892175" eaLnBrk="0" latinLnBrk="0" hangingPunct="0">
              <a:lnSpc>
                <a:spcPct val="100000"/>
              </a:lnSpc>
              <a:buClrTx/>
              <a:buSzTx/>
              <a:buFontTx/>
              <a:buNone/>
              <a:tabLst/>
              <a:defRPr kumimoji="0" sz="1800" b="1" i="0" u="none" strike="noStrike" cap="none" spc="0" normalizeH="0" baseline="0">
                <a:ln>
                  <a:noFill/>
                </a:ln>
                <a:solidFill>
                  <a:srgbClr val="FFFFFF"/>
                </a:solidFill>
                <a:effectLst/>
                <a:uLnTx/>
                <a:uFillTx/>
                <a:ea typeface="SimSun" pitchFamily="2" charset="-122"/>
              </a:defRPr>
            </a:lvl1pPr>
          </a:lstStyle>
          <a:p>
            <a:r>
              <a:rPr lang="fr-FR" sz="1600" dirty="0"/>
              <a:t>Prog/toxicité/arrêt étude</a:t>
            </a:r>
          </a:p>
          <a:p>
            <a:r>
              <a:rPr lang="fr-FR" sz="1600" b="0" dirty="0"/>
              <a:t>Durée totale du </a:t>
            </a:r>
            <a:r>
              <a:rPr lang="fr-FR" sz="1600" b="0" dirty="0" smtClean="0"/>
              <a:t>traitement  </a:t>
            </a:r>
            <a:r>
              <a:rPr lang="fr-FR" sz="1600" b="0" dirty="0"/>
              <a:t>≤1 an</a:t>
            </a:r>
          </a:p>
        </p:txBody>
      </p:sp>
    </p:spTree>
    <p:extLst>
      <p:ext uri="{BB962C8B-B14F-4D97-AF65-F5344CB8AC3E}">
        <p14:creationId xmlns:p14="http://schemas.microsoft.com/office/powerpoint/2010/main" val="667177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LBA9: Nivolumab adjuvant dans le cancer de l’œsophage ou JOG réséqué après radiochimiothérapie néoadjuvante: premiers résultats de l’étude CheckMate 577 – Kelly RJ,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Kelly RJ, et al, Ann </a:t>
            </a:r>
            <a:r>
              <a:rPr lang="fr-FR" dirty="0" err="1"/>
              <a:t>Oncol</a:t>
            </a:r>
            <a:r>
              <a:rPr lang="fr-FR" dirty="0"/>
              <a:t> 2020;31(</a:t>
            </a:r>
            <a:r>
              <a:rPr lang="fr-FR" dirty="0" err="1"/>
              <a:t>suppl</a:t>
            </a:r>
            <a:r>
              <a:rPr lang="fr-FR" dirty="0"/>
              <a:t>):</a:t>
            </a:r>
            <a:r>
              <a:rPr lang="fr-FR" dirty="0" err="1"/>
              <a:t>abstr</a:t>
            </a:r>
            <a:r>
              <a:rPr lang="fr-FR" dirty="0"/>
              <a:t> LBA9</a:t>
            </a:r>
          </a:p>
        </p:txBody>
      </p:sp>
      <p:sp>
        <p:nvSpPr>
          <p:cNvPr id="11" name="TextBox 10"/>
          <p:cNvSpPr txBox="1"/>
          <p:nvPr/>
        </p:nvSpPr>
        <p:spPr>
          <a:xfrm>
            <a:off x="3460396" y="1484705"/>
            <a:ext cx="221567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Survie sans maladie</a:t>
            </a:r>
          </a:p>
        </p:txBody>
      </p:sp>
      <p:sp>
        <p:nvSpPr>
          <p:cNvPr id="12" name="Freeform 21">
            <a:extLst>
              <a:ext uri="{FF2B5EF4-FFF2-40B4-BE49-F238E27FC236}">
                <a16:creationId xmlns:a16="http://schemas.microsoft.com/office/drawing/2014/main" id="{84867212-FABE-43DA-B6E7-F0E328956D08}"/>
              </a:ext>
            </a:extLst>
          </p:cNvPr>
          <p:cNvSpPr>
            <a:spLocks/>
          </p:cNvSpPr>
          <p:nvPr/>
        </p:nvSpPr>
        <p:spPr bwMode="auto">
          <a:xfrm>
            <a:off x="1638639" y="2226393"/>
            <a:ext cx="6696000" cy="248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3" name="TextBox 12">
            <a:extLst>
              <a:ext uri="{FF2B5EF4-FFF2-40B4-BE49-F238E27FC236}">
                <a16:creationId xmlns:a16="http://schemas.microsoft.com/office/drawing/2014/main" id="{718ACEC8-98E1-4750-A945-BC53C46CD40A}"/>
              </a:ext>
            </a:extLst>
          </p:cNvPr>
          <p:cNvSpPr txBox="1"/>
          <p:nvPr/>
        </p:nvSpPr>
        <p:spPr>
          <a:xfrm>
            <a:off x="4720460" y="4996676"/>
            <a:ext cx="617477"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600" dirty="0">
                <a:solidFill>
                  <a:srgbClr val="4D4D4D"/>
                </a:solidFill>
                <a:latin typeface="Arial" panose="020B0604020202020204" pitchFamily="34" charset="0"/>
                <a:cs typeface="Arial" panose="020B0604020202020204" pitchFamily="34" charset="0"/>
              </a:rPr>
              <a:t>M</a:t>
            </a: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ois</a:t>
            </a:r>
          </a:p>
        </p:txBody>
      </p:sp>
      <p:grpSp>
        <p:nvGrpSpPr>
          <p:cNvPr id="60" name="Group 59">
            <a:extLst>
              <a:ext uri="{FF2B5EF4-FFF2-40B4-BE49-F238E27FC236}">
                <a16:creationId xmlns:a16="http://schemas.microsoft.com/office/drawing/2014/main" id="{D00B7DBC-C96A-482A-9A61-1634275C677D}"/>
              </a:ext>
            </a:extLst>
          </p:cNvPr>
          <p:cNvGrpSpPr/>
          <p:nvPr/>
        </p:nvGrpSpPr>
        <p:grpSpPr>
          <a:xfrm>
            <a:off x="1539862" y="4699768"/>
            <a:ext cx="6948000" cy="390924"/>
            <a:chOff x="1482219" y="5303149"/>
            <a:chExt cx="5837446" cy="390924"/>
          </a:xfrm>
        </p:grpSpPr>
        <p:sp>
          <p:nvSpPr>
            <p:cNvPr id="14" name="Line 21">
              <a:extLst>
                <a:ext uri="{FF2B5EF4-FFF2-40B4-BE49-F238E27FC236}">
                  <a16:creationId xmlns:a16="http://schemas.microsoft.com/office/drawing/2014/main" id="{A74E7BC0-6FE4-4991-9ED5-2DACE901DF60}"/>
                </a:ext>
              </a:extLst>
            </p:cNvPr>
            <p:cNvSpPr>
              <a:spLocks noChangeShapeType="1"/>
            </p:cNvSpPr>
            <p:nvPr/>
          </p:nvSpPr>
          <p:spPr bwMode="auto">
            <a:xfrm>
              <a:off x="719761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B5D3F24B-EF07-443D-93B2-B3FCD22E2973}"/>
                </a:ext>
              </a:extLst>
            </p:cNvPr>
            <p:cNvSpPr txBox="1"/>
            <p:nvPr/>
          </p:nvSpPr>
          <p:spPr>
            <a:xfrm>
              <a:off x="7069343"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45</a:t>
              </a:r>
            </a:p>
          </p:txBody>
        </p:sp>
        <p:sp>
          <p:nvSpPr>
            <p:cNvPr id="16" name="Line 21">
              <a:extLst>
                <a:ext uri="{FF2B5EF4-FFF2-40B4-BE49-F238E27FC236}">
                  <a16:creationId xmlns:a16="http://schemas.microsoft.com/office/drawing/2014/main" id="{1B829B23-EF98-4CF3-A4B6-39BBE89FDB31}"/>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64218B8C-35B6-4715-AC9E-B614C325A9E8}"/>
                </a:ext>
              </a:extLst>
            </p:cNvPr>
            <p:cNvSpPr txBox="1"/>
            <p:nvPr/>
          </p:nvSpPr>
          <p:spPr>
            <a:xfrm>
              <a:off x="6693706"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42</a:t>
              </a:r>
            </a:p>
          </p:txBody>
        </p:sp>
        <p:sp>
          <p:nvSpPr>
            <p:cNvPr id="18" name="Line 21">
              <a:extLst>
                <a:ext uri="{FF2B5EF4-FFF2-40B4-BE49-F238E27FC236}">
                  <a16:creationId xmlns:a16="http://schemas.microsoft.com/office/drawing/2014/main" id="{306B112E-5528-42A3-A7AF-80B95B1C2461}"/>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DBDE4AB-FAC2-49D9-BEA7-2E1D5BE0F6BB}"/>
                </a:ext>
              </a:extLst>
            </p:cNvPr>
            <p:cNvSpPr txBox="1"/>
            <p:nvPr/>
          </p:nvSpPr>
          <p:spPr>
            <a:xfrm>
              <a:off x="6318069"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39</a:t>
              </a:r>
            </a:p>
          </p:txBody>
        </p:sp>
        <p:sp>
          <p:nvSpPr>
            <p:cNvPr id="20" name="Line 21">
              <a:extLst>
                <a:ext uri="{FF2B5EF4-FFF2-40B4-BE49-F238E27FC236}">
                  <a16:creationId xmlns:a16="http://schemas.microsoft.com/office/drawing/2014/main" id="{25F0F5CF-E28A-44E0-80DC-0204BECE282A}"/>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685D1C60-A606-4382-A2A6-87EFB1BF1AD4}"/>
                </a:ext>
              </a:extLst>
            </p:cNvPr>
            <p:cNvSpPr txBox="1"/>
            <p:nvPr/>
          </p:nvSpPr>
          <p:spPr>
            <a:xfrm>
              <a:off x="5942432"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22" name="Line 21">
              <a:extLst>
                <a:ext uri="{FF2B5EF4-FFF2-40B4-BE49-F238E27FC236}">
                  <a16:creationId xmlns:a16="http://schemas.microsoft.com/office/drawing/2014/main" id="{0B620CA8-A990-4EA4-951E-3DA00518808D}"/>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6E436A4D-FA56-4B73-8E8B-79D398E50A56}"/>
                </a:ext>
              </a:extLst>
            </p:cNvPr>
            <p:cNvSpPr txBox="1"/>
            <p:nvPr/>
          </p:nvSpPr>
          <p:spPr>
            <a:xfrm>
              <a:off x="5566795"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33</a:t>
              </a:r>
            </a:p>
          </p:txBody>
        </p:sp>
        <p:sp>
          <p:nvSpPr>
            <p:cNvPr id="24" name="Line 21">
              <a:extLst>
                <a:ext uri="{FF2B5EF4-FFF2-40B4-BE49-F238E27FC236}">
                  <a16:creationId xmlns:a16="http://schemas.microsoft.com/office/drawing/2014/main" id="{4293EE59-3532-4548-A6B9-6D04ADDCAAB3}"/>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2772DFFB-9E97-4BF8-8BFB-952ED1B28956}"/>
                </a:ext>
              </a:extLst>
            </p:cNvPr>
            <p:cNvSpPr txBox="1"/>
            <p:nvPr/>
          </p:nvSpPr>
          <p:spPr>
            <a:xfrm>
              <a:off x="5191158"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26" name="Line 21">
              <a:extLst>
                <a:ext uri="{FF2B5EF4-FFF2-40B4-BE49-F238E27FC236}">
                  <a16:creationId xmlns:a16="http://schemas.microsoft.com/office/drawing/2014/main" id="{7734A2EC-BCE4-43F5-9568-AE069DAD56C6}"/>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09E29332-71D9-44DA-86BB-D2BD69B2F538}"/>
                </a:ext>
              </a:extLst>
            </p:cNvPr>
            <p:cNvSpPr txBox="1"/>
            <p:nvPr/>
          </p:nvSpPr>
          <p:spPr>
            <a:xfrm>
              <a:off x="4815521"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27</a:t>
              </a:r>
            </a:p>
          </p:txBody>
        </p:sp>
        <p:sp>
          <p:nvSpPr>
            <p:cNvPr id="28" name="Line 21">
              <a:extLst>
                <a:ext uri="{FF2B5EF4-FFF2-40B4-BE49-F238E27FC236}">
                  <a16:creationId xmlns:a16="http://schemas.microsoft.com/office/drawing/2014/main" id="{3F082AAA-A936-43F3-8427-06BEAF619565}"/>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1823B142-610B-472F-B39A-60DEAFD5868B}"/>
                </a:ext>
              </a:extLst>
            </p:cNvPr>
            <p:cNvSpPr txBox="1"/>
            <p:nvPr/>
          </p:nvSpPr>
          <p:spPr>
            <a:xfrm>
              <a:off x="4439884"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30" name="Line 21">
              <a:extLst>
                <a:ext uri="{FF2B5EF4-FFF2-40B4-BE49-F238E27FC236}">
                  <a16:creationId xmlns:a16="http://schemas.microsoft.com/office/drawing/2014/main" id="{A5423454-F63E-42FF-9E9E-B8EAAE2C9EB6}"/>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ABBD735C-9179-472C-9FBF-C854ABD85603}"/>
                </a:ext>
              </a:extLst>
            </p:cNvPr>
            <p:cNvSpPr txBox="1"/>
            <p:nvPr/>
          </p:nvSpPr>
          <p:spPr>
            <a:xfrm>
              <a:off x="4064247"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21</a:t>
              </a:r>
            </a:p>
          </p:txBody>
        </p:sp>
        <p:sp>
          <p:nvSpPr>
            <p:cNvPr id="32" name="Line 21">
              <a:extLst>
                <a:ext uri="{FF2B5EF4-FFF2-40B4-BE49-F238E27FC236}">
                  <a16:creationId xmlns:a16="http://schemas.microsoft.com/office/drawing/2014/main" id="{BCEC389F-4E96-4649-B9E4-F058C4D9476A}"/>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9F993029-AD8C-43F1-BC92-D634A4F8F696}"/>
                </a:ext>
              </a:extLst>
            </p:cNvPr>
            <p:cNvSpPr txBox="1"/>
            <p:nvPr/>
          </p:nvSpPr>
          <p:spPr>
            <a:xfrm>
              <a:off x="3688610"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18</a:t>
              </a:r>
            </a:p>
          </p:txBody>
        </p:sp>
        <p:sp>
          <p:nvSpPr>
            <p:cNvPr id="34" name="Line 21">
              <a:extLst>
                <a:ext uri="{FF2B5EF4-FFF2-40B4-BE49-F238E27FC236}">
                  <a16:creationId xmlns:a16="http://schemas.microsoft.com/office/drawing/2014/main" id="{35585A6D-617D-4008-A57E-C83FCFF13806}"/>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3D4C90BF-644B-4837-99D5-004D4ECEBF59}"/>
                </a:ext>
              </a:extLst>
            </p:cNvPr>
            <p:cNvSpPr txBox="1"/>
            <p:nvPr/>
          </p:nvSpPr>
          <p:spPr>
            <a:xfrm>
              <a:off x="3312973"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15</a:t>
              </a:r>
            </a:p>
          </p:txBody>
        </p:sp>
        <p:sp>
          <p:nvSpPr>
            <p:cNvPr id="36" name="Line 21">
              <a:extLst>
                <a:ext uri="{FF2B5EF4-FFF2-40B4-BE49-F238E27FC236}">
                  <a16:creationId xmlns:a16="http://schemas.microsoft.com/office/drawing/2014/main" id="{F1B2B4EB-7D80-4A45-9F7F-0F6357BC369E}"/>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27C2A5FF-B616-4196-9600-EA262C4621B9}"/>
                </a:ext>
              </a:extLst>
            </p:cNvPr>
            <p:cNvSpPr txBox="1"/>
            <p:nvPr/>
          </p:nvSpPr>
          <p:spPr>
            <a:xfrm>
              <a:off x="2937336"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38" name="Line 21">
              <a:extLst>
                <a:ext uri="{FF2B5EF4-FFF2-40B4-BE49-F238E27FC236}">
                  <a16:creationId xmlns:a16="http://schemas.microsoft.com/office/drawing/2014/main" id="{7D8CA1C4-8319-4B98-9B5F-B03E1E5A1CF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BB7D6A3D-0E6B-42DC-9390-B9E175FBD788}"/>
                </a:ext>
              </a:extLst>
            </p:cNvPr>
            <p:cNvSpPr txBox="1"/>
            <p:nvPr/>
          </p:nvSpPr>
          <p:spPr>
            <a:xfrm>
              <a:off x="2609130" y="5375149"/>
              <a:ext cx="1554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9</a:t>
              </a:r>
            </a:p>
          </p:txBody>
        </p:sp>
        <p:sp>
          <p:nvSpPr>
            <p:cNvPr id="40" name="Line 21">
              <a:extLst>
                <a:ext uri="{FF2B5EF4-FFF2-40B4-BE49-F238E27FC236}">
                  <a16:creationId xmlns:a16="http://schemas.microsoft.com/office/drawing/2014/main" id="{4F06E488-1DFE-4F99-AE24-DC3AD8C6A744}"/>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9DAF151D-F75D-49E0-B49E-4EBF029FAA13}"/>
                </a:ext>
              </a:extLst>
            </p:cNvPr>
            <p:cNvSpPr txBox="1"/>
            <p:nvPr/>
          </p:nvSpPr>
          <p:spPr>
            <a:xfrm>
              <a:off x="2233493" y="5375149"/>
              <a:ext cx="1554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42" name="Line 21">
              <a:extLst>
                <a:ext uri="{FF2B5EF4-FFF2-40B4-BE49-F238E27FC236}">
                  <a16:creationId xmlns:a16="http://schemas.microsoft.com/office/drawing/2014/main" id="{B4ED6353-5691-4114-A27D-EF000BE5D9B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CC90F033-A500-45AC-BB3F-CDCC53ABD935}"/>
                </a:ext>
              </a:extLst>
            </p:cNvPr>
            <p:cNvSpPr txBox="1"/>
            <p:nvPr/>
          </p:nvSpPr>
          <p:spPr>
            <a:xfrm>
              <a:off x="1857856" y="5375149"/>
              <a:ext cx="1554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a:t>
              </a:r>
            </a:p>
          </p:txBody>
        </p:sp>
        <p:sp>
          <p:nvSpPr>
            <p:cNvPr id="44" name="Line 21">
              <a:extLst>
                <a:ext uri="{FF2B5EF4-FFF2-40B4-BE49-F238E27FC236}">
                  <a16:creationId xmlns:a16="http://schemas.microsoft.com/office/drawing/2014/main" id="{824EA9A3-6BE3-498A-B692-744E2DABE05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93B471A1-7670-4709-BF73-21A7151F5D35}"/>
                </a:ext>
              </a:extLst>
            </p:cNvPr>
            <p:cNvSpPr txBox="1"/>
            <p:nvPr/>
          </p:nvSpPr>
          <p:spPr>
            <a:xfrm>
              <a:off x="1482219" y="5375149"/>
              <a:ext cx="1554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59" name="Group 58">
            <a:extLst>
              <a:ext uri="{FF2B5EF4-FFF2-40B4-BE49-F238E27FC236}">
                <a16:creationId xmlns:a16="http://schemas.microsoft.com/office/drawing/2014/main" id="{CF5AD410-57E0-407F-899C-9CE122BD498E}"/>
              </a:ext>
            </a:extLst>
          </p:cNvPr>
          <p:cNvGrpSpPr/>
          <p:nvPr/>
        </p:nvGrpSpPr>
        <p:grpSpPr>
          <a:xfrm>
            <a:off x="909997" y="2060727"/>
            <a:ext cx="729124" cy="2812066"/>
            <a:chOff x="1255231" y="1245230"/>
            <a:chExt cx="729124" cy="2899593"/>
          </a:xfrm>
        </p:grpSpPr>
        <p:sp>
          <p:nvSpPr>
            <p:cNvPr id="46" name="Line 6">
              <a:extLst>
                <a:ext uri="{FF2B5EF4-FFF2-40B4-BE49-F238E27FC236}">
                  <a16:creationId xmlns:a16="http://schemas.microsoft.com/office/drawing/2014/main" id="{FC84AE78-775B-42CC-9A0C-0D8111B1117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47" name="Line 7">
              <a:extLst>
                <a:ext uri="{FF2B5EF4-FFF2-40B4-BE49-F238E27FC236}">
                  <a16:creationId xmlns:a16="http://schemas.microsoft.com/office/drawing/2014/main" id="{1E4E0DDB-800E-4589-9A47-0511726A5155}"/>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48" name="Line 8">
              <a:extLst>
                <a:ext uri="{FF2B5EF4-FFF2-40B4-BE49-F238E27FC236}">
                  <a16:creationId xmlns:a16="http://schemas.microsoft.com/office/drawing/2014/main" id="{4C1D4986-07D4-4CA2-B8EB-8A47CE1E2A47}"/>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49" name="Line 9">
              <a:extLst>
                <a:ext uri="{FF2B5EF4-FFF2-40B4-BE49-F238E27FC236}">
                  <a16:creationId xmlns:a16="http://schemas.microsoft.com/office/drawing/2014/main" id="{E4913E7A-6C43-4BDB-8F99-376B0AFD09F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50" name="Line 10">
              <a:extLst>
                <a:ext uri="{FF2B5EF4-FFF2-40B4-BE49-F238E27FC236}">
                  <a16:creationId xmlns:a16="http://schemas.microsoft.com/office/drawing/2014/main" id="{C4FB73B8-2E0B-4AAA-8589-C692E8F34475}"/>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51" name="Line 11">
              <a:extLst>
                <a:ext uri="{FF2B5EF4-FFF2-40B4-BE49-F238E27FC236}">
                  <a16:creationId xmlns:a16="http://schemas.microsoft.com/office/drawing/2014/main" id="{B6818879-01EE-4AEA-980B-C46CB68FD5A8}"/>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52" name="TextBox 51">
              <a:extLst>
                <a:ext uri="{FF2B5EF4-FFF2-40B4-BE49-F238E27FC236}">
                  <a16:creationId xmlns:a16="http://schemas.microsoft.com/office/drawing/2014/main" id="{503088B7-ECA7-41D0-A1A0-75B085C04DD0}"/>
                </a:ext>
              </a:extLst>
            </p:cNvPr>
            <p:cNvSpPr txBox="1"/>
            <p:nvPr/>
          </p:nvSpPr>
          <p:spPr>
            <a:xfrm rot="16200000">
              <a:off x="946655" y="2554026"/>
              <a:ext cx="95570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SSM, %</a:t>
              </a:r>
            </a:p>
          </p:txBody>
        </p:sp>
        <p:sp>
          <p:nvSpPr>
            <p:cNvPr id="53" name="TextBox 52">
              <a:extLst>
                <a:ext uri="{FF2B5EF4-FFF2-40B4-BE49-F238E27FC236}">
                  <a16:creationId xmlns:a16="http://schemas.microsoft.com/office/drawing/2014/main" id="{843C57CC-6B51-4D01-B94C-D099638E7EF2}"/>
                </a:ext>
              </a:extLst>
            </p:cNvPr>
            <p:cNvSpPr txBox="1"/>
            <p:nvPr/>
          </p:nvSpPr>
          <p:spPr>
            <a:xfrm>
              <a:off x="1416657" y="1245230"/>
              <a:ext cx="526106"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54" name="TextBox 53">
              <a:extLst>
                <a:ext uri="{FF2B5EF4-FFF2-40B4-BE49-F238E27FC236}">
                  <a16:creationId xmlns:a16="http://schemas.microsoft.com/office/drawing/2014/main" id="{987ED19C-F14E-4D33-BA93-20B864CDC803}"/>
                </a:ext>
              </a:extLst>
            </p:cNvPr>
            <p:cNvSpPr txBox="1"/>
            <p:nvPr/>
          </p:nvSpPr>
          <p:spPr>
            <a:xfrm>
              <a:off x="1530471" y="1769369"/>
              <a:ext cx="412292"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55" name="TextBox 54">
              <a:extLst>
                <a:ext uri="{FF2B5EF4-FFF2-40B4-BE49-F238E27FC236}">
                  <a16:creationId xmlns:a16="http://schemas.microsoft.com/office/drawing/2014/main" id="{B14747C7-0A87-4A85-963C-09A6A6D02C42}"/>
                </a:ext>
              </a:extLst>
            </p:cNvPr>
            <p:cNvSpPr txBox="1"/>
            <p:nvPr/>
          </p:nvSpPr>
          <p:spPr>
            <a:xfrm>
              <a:off x="1530471" y="2267899"/>
              <a:ext cx="412292"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56" name="TextBox 55">
              <a:extLst>
                <a:ext uri="{FF2B5EF4-FFF2-40B4-BE49-F238E27FC236}">
                  <a16:creationId xmlns:a16="http://schemas.microsoft.com/office/drawing/2014/main" id="{E479147C-E056-4B0B-A924-334490BAB74C}"/>
                </a:ext>
              </a:extLst>
            </p:cNvPr>
            <p:cNvSpPr txBox="1"/>
            <p:nvPr/>
          </p:nvSpPr>
          <p:spPr>
            <a:xfrm>
              <a:off x="1530471" y="2782552"/>
              <a:ext cx="412292"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57" name="TextBox 56">
              <a:extLst>
                <a:ext uri="{FF2B5EF4-FFF2-40B4-BE49-F238E27FC236}">
                  <a16:creationId xmlns:a16="http://schemas.microsoft.com/office/drawing/2014/main" id="{DD49534B-B95F-4C9C-8B0B-048B474D4267}"/>
                </a:ext>
              </a:extLst>
            </p:cNvPr>
            <p:cNvSpPr txBox="1"/>
            <p:nvPr/>
          </p:nvSpPr>
          <p:spPr>
            <a:xfrm>
              <a:off x="1530471" y="3286455"/>
              <a:ext cx="412292"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58" name="TextBox 57">
              <a:extLst>
                <a:ext uri="{FF2B5EF4-FFF2-40B4-BE49-F238E27FC236}">
                  <a16:creationId xmlns:a16="http://schemas.microsoft.com/office/drawing/2014/main" id="{EC062177-B3D8-4424-9C88-BFE7C5201219}"/>
                </a:ext>
              </a:extLst>
            </p:cNvPr>
            <p:cNvSpPr txBox="1"/>
            <p:nvPr/>
          </p:nvSpPr>
          <p:spPr>
            <a:xfrm>
              <a:off x="1644291" y="3795731"/>
              <a:ext cx="298480"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94" name="Group 93">
            <a:extLst>
              <a:ext uri="{FF2B5EF4-FFF2-40B4-BE49-F238E27FC236}">
                <a16:creationId xmlns:a16="http://schemas.microsoft.com/office/drawing/2014/main" id="{ECF57E6B-B65C-46E0-AD62-137A09E11A5D}"/>
              </a:ext>
            </a:extLst>
          </p:cNvPr>
          <p:cNvGrpSpPr/>
          <p:nvPr/>
        </p:nvGrpSpPr>
        <p:grpSpPr>
          <a:xfrm>
            <a:off x="1425309" y="5275384"/>
            <a:ext cx="7006838" cy="318924"/>
            <a:chOff x="808089" y="6107675"/>
            <a:chExt cx="7006838" cy="318924"/>
          </a:xfrm>
        </p:grpSpPr>
        <p:sp>
          <p:nvSpPr>
            <p:cNvPr id="63" name="TextBox 62">
              <a:extLst>
                <a:ext uri="{FF2B5EF4-FFF2-40B4-BE49-F238E27FC236}">
                  <a16:creationId xmlns:a16="http://schemas.microsoft.com/office/drawing/2014/main" id="{451F21B6-5996-4A67-BB6C-55233D3422AB}"/>
                </a:ext>
              </a:extLst>
            </p:cNvPr>
            <p:cNvSpPr txBox="1"/>
            <p:nvPr/>
          </p:nvSpPr>
          <p:spPr>
            <a:xfrm>
              <a:off x="7628411"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0</a:t>
              </a:r>
            </a:p>
          </p:txBody>
        </p:sp>
        <p:sp>
          <p:nvSpPr>
            <p:cNvPr id="65" name="TextBox 64">
              <a:extLst>
                <a:ext uri="{FF2B5EF4-FFF2-40B4-BE49-F238E27FC236}">
                  <a16:creationId xmlns:a16="http://schemas.microsoft.com/office/drawing/2014/main" id="{0F102658-4F84-4868-8E6C-628D88090B2C}"/>
                </a:ext>
              </a:extLst>
            </p:cNvPr>
            <p:cNvSpPr txBox="1"/>
            <p:nvPr/>
          </p:nvSpPr>
          <p:spPr>
            <a:xfrm>
              <a:off x="7181310"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3</a:t>
              </a:r>
            </a:p>
          </p:txBody>
        </p:sp>
        <p:sp>
          <p:nvSpPr>
            <p:cNvPr id="67" name="TextBox 66">
              <a:extLst>
                <a:ext uri="{FF2B5EF4-FFF2-40B4-BE49-F238E27FC236}">
                  <a16:creationId xmlns:a16="http://schemas.microsoft.com/office/drawing/2014/main" id="{A4D21429-BAA4-4EC8-93C7-B08E5AB28F44}"/>
                </a:ext>
              </a:extLst>
            </p:cNvPr>
            <p:cNvSpPr txBox="1"/>
            <p:nvPr/>
          </p:nvSpPr>
          <p:spPr>
            <a:xfrm>
              <a:off x="6734210"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4</a:t>
              </a:r>
            </a:p>
          </p:txBody>
        </p:sp>
        <p:sp>
          <p:nvSpPr>
            <p:cNvPr id="69" name="TextBox 68">
              <a:extLst>
                <a:ext uri="{FF2B5EF4-FFF2-40B4-BE49-F238E27FC236}">
                  <a16:creationId xmlns:a16="http://schemas.microsoft.com/office/drawing/2014/main" id="{0FDD1313-0D4F-4C81-95FD-13E65CEABF09}"/>
                </a:ext>
              </a:extLst>
            </p:cNvPr>
            <p:cNvSpPr txBox="1"/>
            <p:nvPr/>
          </p:nvSpPr>
          <p:spPr>
            <a:xfrm>
              <a:off x="6287109"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8</a:t>
              </a:r>
            </a:p>
          </p:txBody>
        </p:sp>
        <p:sp>
          <p:nvSpPr>
            <p:cNvPr id="71" name="TextBox 70">
              <a:extLst>
                <a:ext uri="{FF2B5EF4-FFF2-40B4-BE49-F238E27FC236}">
                  <a16:creationId xmlns:a16="http://schemas.microsoft.com/office/drawing/2014/main" id="{791A444B-F3AF-4768-ADE7-4B97A7D53383}"/>
                </a:ext>
              </a:extLst>
            </p:cNvPr>
            <p:cNvSpPr txBox="1"/>
            <p:nvPr/>
          </p:nvSpPr>
          <p:spPr>
            <a:xfrm>
              <a:off x="5783102"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22</a:t>
              </a:r>
            </a:p>
          </p:txBody>
        </p:sp>
        <p:sp>
          <p:nvSpPr>
            <p:cNvPr id="73" name="TextBox 72">
              <a:extLst>
                <a:ext uri="{FF2B5EF4-FFF2-40B4-BE49-F238E27FC236}">
                  <a16:creationId xmlns:a16="http://schemas.microsoft.com/office/drawing/2014/main" id="{A9DBF4F0-BEA0-42F7-B54B-7B1BD64C84B3}"/>
                </a:ext>
              </a:extLst>
            </p:cNvPr>
            <p:cNvSpPr txBox="1"/>
            <p:nvPr/>
          </p:nvSpPr>
          <p:spPr>
            <a:xfrm>
              <a:off x="5336001"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41</a:t>
              </a:r>
            </a:p>
          </p:txBody>
        </p:sp>
        <p:sp>
          <p:nvSpPr>
            <p:cNvPr id="75" name="TextBox 74">
              <a:extLst>
                <a:ext uri="{FF2B5EF4-FFF2-40B4-BE49-F238E27FC236}">
                  <a16:creationId xmlns:a16="http://schemas.microsoft.com/office/drawing/2014/main" id="{9040F26F-C377-437E-86A6-646CDE2A2422}"/>
                </a:ext>
              </a:extLst>
            </p:cNvPr>
            <p:cNvSpPr txBox="1"/>
            <p:nvPr/>
          </p:nvSpPr>
          <p:spPr>
            <a:xfrm>
              <a:off x="4888900"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68</a:t>
              </a:r>
            </a:p>
          </p:txBody>
        </p:sp>
        <p:sp>
          <p:nvSpPr>
            <p:cNvPr id="77" name="TextBox 76">
              <a:extLst>
                <a:ext uri="{FF2B5EF4-FFF2-40B4-BE49-F238E27FC236}">
                  <a16:creationId xmlns:a16="http://schemas.microsoft.com/office/drawing/2014/main" id="{0E8DB499-9144-4F24-BDDA-AD3B0337F521}"/>
                </a:ext>
              </a:extLst>
            </p:cNvPr>
            <p:cNvSpPr txBox="1"/>
            <p:nvPr/>
          </p:nvSpPr>
          <p:spPr>
            <a:xfrm>
              <a:off x="4441800"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92</a:t>
              </a:r>
            </a:p>
          </p:txBody>
        </p:sp>
        <p:sp>
          <p:nvSpPr>
            <p:cNvPr id="79" name="TextBox 78">
              <a:extLst>
                <a:ext uri="{FF2B5EF4-FFF2-40B4-BE49-F238E27FC236}">
                  <a16:creationId xmlns:a16="http://schemas.microsoft.com/office/drawing/2014/main" id="{D8B68C1C-5EE2-4BC4-8B71-E1355A1982CC}"/>
                </a:ext>
              </a:extLst>
            </p:cNvPr>
            <p:cNvSpPr txBox="1"/>
            <p:nvPr/>
          </p:nvSpPr>
          <p:spPr>
            <a:xfrm>
              <a:off x="3937793"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147</a:t>
              </a:r>
            </a:p>
          </p:txBody>
        </p:sp>
        <p:sp>
          <p:nvSpPr>
            <p:cNvPr id="81" name="TextBox 80">
              <a:extLst>
                <a:ext uri="{FF2B5EF4-FFF2-40B4-BE49-F238E27FC236}">
                  <a16:creationId xmlns:a16="http://schemas.microsoft.com/office/drawing/2014/main" id="{964AF6DE-8A5E-4E81-86AC-C33580473754}"/>
                </a:ext>
              </a:extLst>
            </p:cNvPr>
            <p:cNvSpPr txBox="1"/>
            <p:nvPr/>
          </p:nvSpPr>
          <p:spPr>
            <a:xfrm>
              <a:off x="3490692"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181</a:t>
              </a:r>
            </a:p>
          </p:txBody>
        </p:sp>
        <p:sp>
          <p:nvSpPr>
            <p:cNvPr id="83" name="TextBox 82">
              <a:extLst>
                <a:ext uri="{FF2B5EF4-FFF2-40B4-BE49-F238E27FC236}">
                  <a16:creationId xmlns:a16="http://schemas.microsoft.com/office/drawing/2014/main" id="{EC44952A-29E0-48C8-A869-96A3514E2EFE}"/>
                </a:ext>
              </a:extLst>
            </p:cNvPr>
            <p:cNvSpPr txBox="1"/>
            <p:nvPr/>
          </p:nvSpPr>
          <p:spPr>
            <a:xfrm>
              <a:off x="3043592"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212</a:t>
              </a:r>
            </a:p>
          </p:txBody>
        </p:sp>
        <p:sp>
          <p:nvSpPr>
            <p:cNvPr id="85" name="TextBox 84">
              <a:extLst>
                <a:ext uri="{FF2B5EF4-FFF2-40B4-BE49-F238E27FC236}">
                  <a16:creationId xmlns:a16="http://schemas.microsoft.com/office/drawing/2014/main" id="{8C11B3EB-7186-49E2-BE0B-80B3B6DE5D32}"/>
                </a:ext>
              </a:extLst>
            </p:cNvPr>
            <p:cNvSpPr txBox="1"/>
            <p:nvPr/>
          </p:nvSpPr>
          <p:spPr>
            <a:xfrm>
              <a:off x="2596491"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249</a:t>
              </a:r>
            </a:p>
          </p:txBody>
        </p:sp>
        <p:sp>
          <p:nvSpPr>
            <p:cNvPr id="87" name="TextBox 86">
              <a:extLst>
                <a:ext uri="{FF2B5EF4-FFF2-40B4-BE49-F238E27FC236}">
                  <a16:creationId xmlns:a16="http://schemas.microsoft.com/office/drawing/2014/main" id="{BAA26F79-D972-40CC-B9B7-6A48FAA6ADBA}"/>
                </a:ext>
              </a:extLst>
            </p:cNvPr>
            <p:cNvSpPr txBox="1"/>
            <p:nvPr/>
          </p:nvSpPr>
          <p:spPr>
            <a:xfrm>
              <a:off x="2149391"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306</a:t>
              </a:r>
            </a:p>
          </p:txBody>
        </p:sp>
        <p:sp>
          <p:nvSpPr>
            <p:cNvPr id="89" name="TextBox 88">
              <a:extLst>
                <a:ext uri="{FF2B5EF4-FFF2-40B4-BE49-F238E27FC236}">
                  <a16:creationId xmlns:a16="http://schemas.microsoft.com/office/drawing/2014/main" id="{2A0BDAF9-CF9B-4410-AA33-055117767CFC}"/>
                </a:ext>
              </a:extLst>
            </p:cNvPr>
            <p:cNvSpPr txBox="1"/>
            <p:nvPr/>
          </p:nvSpPr>
          <p:spPr>
            <a:xfrm>
              <a:off x="1702290"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364</a:t>
              </a:r>
            </a:p>
          </p:txBody>
        </p:sp>
        <p:sp>
          <p:nvSpPr>
            <p:cNvPr id="91" name="TextBox 90">
              <a:extLst>
                <a:ext uri="{FF2B5EF4-FFF2-40B4-BE49-F238E27FC236}">
                  <a16:creationId xmlns:a16="http://schemas.microsoft.com/office/drawing/2014/main" id="{FC6E3A8D-15E9-4FCA-8517-992BE1C308F9}"/>
                </a:ext>
              </a:extLst>
            </p:cNvPr>
            <p:cNvSpPr txBox="1"/>
            <p:nvPr/>
          </p:nvSpPr>
          <p:spPr>
            <a:xfrm>
              <a:off x="1255190"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430</a:t>
              </a:r>
            </a:p>
          </p:txBody>
        </p:sp>
        <p:sp>
          <p:nvSpPr>
            <p:cNvPr id="93" name="TextBox 92">
              <a:extLst>
                <a:ext uri="{FF2B5EF4-FFF2-40B4-BE49-F238E27FC236}">
                  <a16:creationId xmlns:a16="http://schemas.microsoft.com/office/drawing/2014/main" id="{E0BAFB0F-78CA-4DA2-8975-9570E1C90533}"/>
                </a:ext>
              </a:extLst>
            </p:cNvPr>
            <p:cNvSpPr txBox="1"/>
            <p:nvPr/>
          </p:nvSpPr>
          <p:spPr>
            <a:xfrm>
              <a:off x="808089"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532</a:t>
              </a:r>
            </a:p>
          </p:txBody>
        </p:sp>
      </p:grpSp>
      <p:grpSp>
        <p:nvGrpSpPr>
          <p:cNvPr id="95" name="Group 94">
            <a:extLst>
              <a:ext uri="{FF2B5EF4-FFF2-40B4-BE49-F238E27FC236}">
                <a16:creationId xmlns:a16="http://schemas.microsoft.com/office/drawing/2014/main" id="{25C2093E-47B5-4BA3-B18E-79789FEB034D}"/>
              </a:ext>
            </a:extLst>
          </p:cNvPr>
          <p:cNvGrpSpPr/>
          <p:nvPr/>
        </p:nvGrpSpPr>
        <p:grpSpPr>
          <a:xfrm>
            <a:off x="1425309" y="5613302"/>
            <a:ext cx="7006838" cy="318924"/>
            <a:chOff x="808089" y="6107675"/>
            <a:chExt cx="7006838" cy="318924"/>
          </a:xfrm>
        </p:grpSpPr>
        <p:sp>
          <p:nvSpPr>
            <p:cNvPr id="96" name="TextBox 95">
              <a:extLst>
                <a:ext uri="{FF2B5EF4-FFF2-40B4-BE49-F238E27FC236}">
                  <a16:creationId xmlns:a16="http://schemas.microsoft.com/office/drawing/2014/main" id="{7E68A919-4459-4C49-A752-DFAC3567D576}"/>
                </a:ext>
              </a:extLst>
            </p:cNvPr>
            <p:cNvSpPr txBox="1"/>
            <p:nvPr/>
          </p:nvSpPr>
          <p:spPr>
            <a:xfrm>
              <a:off x="7628411"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0</a:t>
              </a:r>
            </a:p>
          </p:txBody>
        </p:sp>
        <p:sp>
          <p:nvSpPr>
            <p:cNvPr id="97" name="TextBox 96">
              <a:extLst>
                <a:ext uri="{FF2B5EF4-FFF2-40B4-BE49-F238E27FC236}">
                  <a16:creationId xmlns:a16="http://schemas.microsoft.com/office/drawing/2014/main" id="{2CD28510-C8EE-4D3F-B5AD-D29F71AAEDEA}"/>
                </a:ext>
              </a:extLst>
            </p:cNvPr>
            <p:cNvSpPr txBox="1"/>
            <p:nvPr/>
          </p:nvSpPr>
          <p:spPr>
            <a:xfrm>
              <a:off x="7181310"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1</a:t>
              </a:r>
            </a:p>
          </p:txBody>
        </p:sp>
        <p:sp>
          <p:nvSpPr>
            <p:cNvPr id="98" name="TextBox 97">
              <a:extLst>
                <a:ext uri="{FF2B5EF4-FFF2-40B4-BE49-F238E27FC236}">
                  <a16:creationId xmlns:a16="http://schemas.microsoft.com/office/drawing/2014/main" id="{D752FEE2-5E1E-4C46-887C-8583BC7EAA5F}"/>
                </a:ext>
              </a:extLst>
            </p:cNvPr>
            <p:cNvSpPr txBox="1"/>
            <p:nvPr/>
          </p:nvSpPr>
          <p:spPr>
            <a:xfrm>
              <a:off x="6734210"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2</a:t>
              </a:r>
            </a:p>
          </p:txBody>
        </p:sp>
        <p:sp>
          <p:nvSpPr>
            <p:cNvPr id="99" name="TextBox 98">
              <a:extLst>
                <a:ext uri="{FF2B5EF4-FFF2-40B4-BE49-F238E27FC236}">
                  <a16:creationId xmlns:a16="http://schemas.microsoft.com/office/drawing/2014/main" id="{A6783766-80FC-41E8-9E17-43F3700B6556}"/>
                </a:ext>
              </a:extLst>
            </p:cNvPr>
            <p:cNvSpPr txBox="1"/>
            <p:nvPr/>
          </p:nvSpPr>
          <p:spPr>
            <a:xfrm>
              <a:off x="6287109"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5</a:t>
              </a:r>
            </a:p>
          </p:txBody>
        </p:sp>
        <p:sp>
          <p:nvSpPr>
            <p:cNvPr id="100" name="TextBox 99">
              <a:extLst>
                <a:ext uri="{FF2B5EF4-FFF2-40B4-BE49-F238E27FC236}">
                  <a16:creationId xmlns:a16="http://schemas.microsoft.com/office/drawing/2014/main" id="{0F76ACE0-7E4A-444D-912E-19F6FABE5484}"/>
                </a:ext>
              </a:extLst>
            </p:cNvPr>
            <p:cNvSpPr txBox="1"/>
            <p:nvPr/>
          </p:nvSpPr>
          <p:spPr>
            <a:xfrm>
              <a:off x="5783102"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12</a:t>
              </a:r>
            </a:p>
          </p:txBody>
        </p:sp>
        <p:sp>
          <p:nvSpPr>
            <p:cNvPr id="101" name="TextBox 100">
              <a:extLst>
                <a:ext uri="{FF2B5EF4-FFF2-40B4-BE49-F238E27FC236}">
                  <a16:creationId xmlns:a16="http://schemas.microsoft.com/office/drawing/2014/main" id="{FCECE778-F33E-4C8A-BE99-01C06D05CF07}"/>
                </a:ext>
              </a:extLst>
            </p:cNvPr>
            <p:cNvSpPr txBox="1"/>
            <p:nvPr/>
          </p:nvSpPr>
          <p:spPr>
            <a:xfrm>
              <a:off x="5336001"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17</a:t>
              </a:r>
            </a:p>
          </p:txBody>
        </p:sp>
        <p:sp>
          <p:nvSpPr>
            <p:cNvPr id="102" name="TextBox 101">
              <a:extLst>
                <a:ext uri="{FF2B5EF4-FFF2-40B4-BE49-F238E27FC236}">
                  <a16:creationId xmlns:a16="http://schemas.microsoft.com/office/drawing/2014/main" id="{476151B4-7494-45F1-82E0-95C858627EF0}"/>
                </a:ext>
              </a:extLst>
            </p:cNvPr>
            <p:cNvSpPr txBox="1"/>
            <p:nvPr/>
          </p:nvSpPr>
          <p:spPr>
            <a:xfrm>
              <a:off x="4888900"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28</a:t>
              </a:r>
            </a:p>
          </p:txBody>
        </p:sp>
        <p:sp>
          <p:nvSpPr>
            <p:cNvPr id="103" name="TextBox 102">
              <a:extLst>
                <a:ext uri="{FF2B5EF4-FFF2-40B4-BE49-F238E27FC236}">
                  <a16:creationId xmlns:a16="http://schemas.microsoft.com/office/drawing/2014/main" id="{FCACD169-A3E7-45A9-B85C-592DD4038539}"/>
                </a:ext>
              </a:extLst>
            </p:cNvPr>
            <p:cNvSpPr txBox="1"/>
            <p:nvPr/>
          </p:nvSpPr>
          <p:spPr>
            <a:xfrm>
              <a:off x="4441800"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38</a:t>
              </a:r>
            </a:p>
          </p:txBody>
        </p:sp>
        <p:sp>
          <p:nvSpPr>
            <p:cNvPr id="104" name="TextBox 103">
              <a:extLst>
                <a:ext uri="{FF2B5EF4-FFF2-40B4-BE49-F238E27FC236}">
                  <a16:creationId xmlns:a16="http://schemas.microsoft.com/office/drawing/2014/main" id="{D74428B0-D914-43A6-B798-B9644E5E1DF0}"/>
                </a:ext>
              </a:extLst>
            </p:cNvPr>
            <p:cNvSpPr txBox="1"/>
            <p:nvPr/>
          </p:nvSpPr>
          <p:spPr>
            <a:xfrm>
              <a:off x="3994699"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53</a:t>
              </a:r>
            </a:p>
          </p:txBody>
        </p:sp>
        <p:sp>
          <p:nvSpPr>
            <p:cNvPr id="105" name="TextBox 104">
              <a:extLst>
                <a:ext uri="{FF2B5EF4-FFF2-40B4-BE49-F238E27FC236}">
                  <a16:creationId xmlns:a16="http://schemas.microsoft.com/office/drawing/2014/main" id="{E79E9A38-D882-4416-8023-70449490B455}"/>
                </a:ext>
              </a:extLst>
            </p:cNvPr>
            <p:cNvSpPr txBox="1"/>
            <p:nvPr/>
          </p:nvSpPr>
          <p:spPr>
            <a:xfrm>
              <a:off x="3547598"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65</a:t>
              </a:r>
            </a:p>
          </p:txBody>
        </p:sp>
        <p:sp>
          <p:nvSpPr>
            <p:cNvPr id="106" name="TextBox 105">
              <a:extLst>
                <a:ext uri="{FF2B5EF4-FFF2-40B4-BE49-F238E27FC236}">
                  <a16:creationId xmlns:a16="http://schemas.microsoft.com/office/drawing/2014/main" id="{37C397A3-6544-41BC-BF3D-F3EF3AE2A7E7}"/>
                </a:ext>
              </a:extLst>
            </p:cNvPr>
            <p:cNvSpPr txBox="1"/>
            <p:nvPr/>
          </p:nvSpPr>
          <p:spPr>
            <a:xfrm>
              <a:off x="3100498"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80</a:t>
              </a:r>
            </a:p>
          </p:txBody>
        </p:sp>
        <p:sp>
          <p:nvSpPr>
            <p:cNvPr id="107" name="TextBox 106">
              <a:extLst>
                <a:ext uri="{FF2B5EF4-FFF2-40B4-BE49-F238E27FC236}">
                  <a16:creationId xmlns:a16="http://schemas.microsoft.com/office/drawing/2014/main" id="{A86FA49D-A2D2-4E03-B8F7-EFDA6217C1AC}"/>
                </a:ext>
              </a:extLst>
            </p:cNvPr>
            <p:cNvSpPr txBox="1"/>
            <p:nvPr/>
          </p:nvSpPr>
          <p:spPr>
            <a:xfrm>
              <a:off x="2653397"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96</a:t>
              </a:r>
            </a:p>
          </p:txBody>
        </p:sp>
        <p:sp>
          <p:nvSpPr>
            <p:cNvPr id="108" name="TextBox 107">
              <a:extLst>
                <a:ext uri="{FF2B5EF4-FFF2-40B4-BE49-F238E27FC236}">
                  <a16:creationId xmlns:a16="http://schemas.microsoft.com/office/drawing/2014/main" id="{EEF66A3B-C842-4E55-B756-B3F035F9A984}"/>
                </a:ext>
              </a:extLst>
            </p:cNvPr>
            <p:cNvSpPr txBox="1"/>
            <p:nvPr/>
          </p:nvSpPr>
          <p:spPr>
            <a:xfrm>
              <a:off x="2149391"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126</a:t>
              </a:r>
            </a:p>
          </p:txBody>
        </p:sp>
        <p:sp>
          <p:nvSpPr>
            <p:cNvPr id="109" name="TextBox 108">
              <a:extLst>
                <a:ext uri="{FF2B5EF4-FFF2-40B4-BE49-F238E27FC236}">
                  <a16:creationId xmlns:a16="http://schemas.microsoft.com/office/drawing/2014/main" id="{B4C1E847-9114-41F2-AEEB-0F14A7E227D9}"/>
                </a:ext>
              </a:extLst>
            </p:cNvPr>
            <p:cNvSpPr txBox="1"/>
            <p:nvPr/>
          </p:nvSpPr>
          <p:spPr>
            <a:xfrm>
              <a:off x="1702290"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163</a:t>
              </a:r>
            </a:p>
          </p:txBody>
        </p:sp>
        <p:sp>
          <p:nvSpPr>
            <p:cNvPr id="110" name="TextBox 109">
              <a:extLst>
                <a:ext uri="{FF2B5EF4-FFF2-40B4-BE49-F238E27FC236}">
                  <a16:creationId xmlns:a16="http://schemas.microsoft.com/office/drawing/2014/main" id="{A0940414-6053-4011-B62C-AC7A2199FC57}"/>
                </a:ext>
              </a:extLst>
            </p:cNvPr>
            <p:cNvSpPr txBox="1"/>
            <p:nvPr/>
          </p:nvSpPr>
          <p:spPr>
            <a:xfrm>
              <a:off x="1255190"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214</a:t>
              </a:r>
            </a:p>
          </p:txBody>
        </p:sp>
        <p:sp>
          <p:nvSpPr>
            <p:cNvPr id="111" name="TextBox 110">
              <a:extLst>
                <a:ext uri="{FF2B5EF4-FFF2-40B4-BE49-F238E27FC236}">
                  <a16:creationId xmlns:a16="http://schemas.microsoft.com/office/drawing/2014/main" id="{9AF3A81E-19CF-4B88-9ABB-1AC3A77365E4}"/>
                </a:ext>
              </a:extLst>
            </p:cNvPr>
            <p:cNvSpPr txBox="1"/>
            <p:nvPr/>
          </p:nvSpPr>
          <p:spPr>
            <a:xfrm>
              <a:off x="808089"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262</a:t>
              </a:r>
            </a:p>
          </p:txBody>
        </p:sp>
      </p:grpSp>
      <p:sp>
        <p:nvSpPr>
          <p:cNvPr id="112" name="TextBox 111">
            <a:extLst>
              <a:ext uri="{FF2B5EF4-FFF2-40B4-BE49-F238E27FC236}">
                <a16:creationId xmlns:a16="http://schemas.microsoft.com/office/drawing/2014/main" id="{E7E01E84-3AC8-4A4E-B428-65261D683BA4}"/>
              </a:ext>
            </a:extLst>
          </p:cNvPr>
          <p:cNvSpPr txBox="1"/>
          <p:nvPr/>
        </p:nvSpPr>
        <p:spPr>
          <a:xfrm>
            <a:off x="1166997" y="4985110"/>
            <a:ext cx="33214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charset="0"/>
                <a:ea typeface="+mn-ea"/>
                <a:cs typeface="Arial" charset="0"/>
              </a:rPr>
              <a:t>N</a:t>
            </a:r>
          </a:p>
        </p:txBody>
      </p:sp>
      <p:sp>
        <p:nvSpPr>
          <p:cNvPr id="113" name="TextBox 112">
            <a:extLst>
              <a:ext uri="{FF2B5EF4-FFF2-40B4-BE49-F238E27FC236}">
                <a16:creationId xmlns:a16="http://schemas.microsoft.com/office/drawing/2014/main" id="{540586A6-D1FE-4934-9E99-F738C30E2943}"/>
              </a:ext>
            </a:extLst>
          </p:cNvPr>
          <p:cNvSpPr txBox="1"/>
          <p:nvPr/>
        </p:nvSpPr>
        <p:spPr>
          <a:xfrm>
            <a:off x="347862" y="5250180"/>
            <a:ext cx="1151277"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charset="0"/>
                <a:ea typeface="+mn-ea"/>
                <a:cs typeface="Arial" charset="0"/>
              </a:rPr>
              <a:t>Nivolumab</a:t>
            </a:r>
          </a:p>
        </p:txBody>
      </p:sp>
      <p:sp>
        <p:nvSpPr>
          <p:cNvPr id="114" name="TextBox 113">
            <a:extLst>
              <a:ext uri="{FF2B5EF4-FFF2-40B4-BE49-F238E27FC236}">
                <a16:creationId xmlns:a16="http://schemas.microsoft.com/office/drawing/2014/main" id="{15176EBE-B94B-4000-8D5E-0DD5848941AB}"/>
              </a:ext>
            </a:extLst>
          </p:cNvPr>
          <p:cNvSpPr txBox="1"/>
          <p:nvPr/>
        </p:nvSpPr>
        <p:spPr>
          <a:xfrm>
            <a:off x="575488" y="5603487"/>
            <a:ext cx="92365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charset="0"/>
                <a:ea typeface="+mn-ea"/>
                <a:cs typeface="Arial" charset="0"/>
              </a:rPr>
              <a:t>Placebo</a:t>
            </a:r>
          </a:p>
        </p:txBody>
      </p:sp>
      <p:grpSp>
        <p:nvGrpSpPr>
          <p:cNvPr id="178" name="Group 177">
            <a:extLst>
              <a:ext uri="{FF2B5EF4-FFF2-40B4-BE49-F238E27FC236}">
                <a16:creationId xmlns:a16="http://schemas.microsoft.com/office/drawing/2014/main" id="{73076B48-8107-42C2-9FF2-47E848A40919}"/>
              </a:ext>
            </a:extLst>
          </p:cNvPr>
          <p:cNvGrpSpPr/>
          <p:nvPr/>
        </p:nvGrpSpPr>
        <p:grpSpPr>
          <a:xfrm>
            <a:off x="1672502" y="2188424"/>
            <a:ext cx="6280874" cy="1802552"/>
            <a:chOff x="2322" y="2124609"/>
            <a:chExt cx="9145391" cy="2611787"/>
          </a:xfrm>
        </p:grpSpPr>
        <p:sp>
          <p:nvSpPr>
            <p:cNvPr id="117" name="Freeform: Shape 116">
              <a:extLst>
                <a:ext uri="{FF2B5EF4-FFF2-40B4-BE49-F238E27FC236}">
                  <a16:creationId xmlns:a16="http://schemas.microsoft.com/office/drawing/2014/main" id="{F0D1249F-F7B2-402E-A32C-9045C3145EA0}"/>
                </a:ext>
              </a:extLst>
            </p:cNvPr>
            <p:cNvSpPr/>
            <p:nvPr/>
          </p:nvSpPr>
          <p:spPr>
            <a:xfrm>
              <a:off x="2322" y="2171819"/>
              <a:ext cx="9145391" cy="2517282"/>
            </a:xfrm>
            <a:custGeom>
              <a:avLst/>
              <a:gdLst>
                <a:gd name="connsiteX0" fmla="*/ 9145392 w 9145391"/>
                <a:gd name="connsiteY0" fmla="*/ 2517283 h 2517282"/>
                <a:gd name="connsiteX1" fmla="*/ 6623744 w 9145391"/>
                <a:gd name="connsiteY1" fmla="*/ 2517283 h 2517282"/>
                <a:gd name="connsiteX2" fmla="*/ 6623744 w 9145391"/>
                <a:gd name="connsiteY2" fmla="*/ 2359677 h 2517282"/>
                <a:gd name="connsiteX3" fmla="*/ 5866366 w 9145391"/>
                <a:gd name="connsiteY3" fmla="*/ 2359677 h 2517282"/>
                <a:gd name="connsiteX4" fmla="*/ 5866366 w 9145391"/>
                <a:gd name="connsiteY4" fmla="*/ 2315903 h 2517282"/>
                <a:gd name="connsiteX5" fmla="*/ 5774430 w 9145391"/>
                <a:gd name="connsiteY5" fmla="*/ 2315903 h 2517282"/>
                <a:gd name="connsiteX6" fmla="*/ 5774430 w 9145391"/>
                <a:gd name="connsiteY6" fmla="*/ 2280874 h 2517282"/>
                <a:gd name="connsiteX7" fmla="*/ 5686872 w 9145391"/>
                <a:gd name="connsiteY7" fmla="*/ 2280874 h 2517282"/>
                <a:gd name="connsiteX8" fmla="*/ 5686872 w 9145391"/>
                <a:gd name="connsiteY8" fmla="*/ 2210835 h 2517282"/>
                <a:gd name="connsiteX9" fmla="*/ 4911985 w 9145391"/>
                <a:gd name="connsiteY9" fmla="*/ 2210835 h 2517282"/>
                <a:gd name="connsiteX10" fmla="*/ 4911985 w 9145391"/>
                <a:gd name="connsiteY10" fmla="*/ 2171429 h 2517282"/>
                <a:gd name="connsiteX11" fmla="*/ 4154616 w 9145391"/>
                <a:gd name="connsiteY11" fmla="*/ 2171429 h 2517282"/>
                <a:gd name="connsiteX12" fmla="*/ 4154616 w 9145391"/>
                <a:gd name="connsiteY12" fmla="*/ 2097004 h 2517282"/>
                <a:gd name="connsiteX13" fmla="*/ 3620514 w 9145391"/>
                <a:gd name="connsiteY13" fmla="*/ 2097004 h 2517282"/>
                <a:gd name="connsiteX14" fmla="*/ 3620514 w 9145391"/>
                <a:gd name="connsiteY14" fmla="*/ 2031342 h 2517282"/>
                <a:gd name="connsiteX15" fmla="*/ 3292170 w 9145391"/>
                <a:gd name="connsiteY15" fmla="*/ 2031342 h 2517282"/>
                <a:gd name="connsiteX16" fmla="*/ 3292170 w 9145391"/>
                <a:gd name="connsiteY16" fmla="*/ 1996314 h 2517282"/>
                <a:gd name="connsiteX17" fmla="*/ 2976959 w 9145391"/>
                <a:gd name="connsiteY17" fmla="*/ 1996314 h 2517282"/>
                <a:gd name="connsiteX18" fmla="*/ 2976959 w 9145391"/>
                <a:gd name="connsiteY18" fmla="*/ 1926266 h 2517282"/>
                <a:gd name="connsiteX19" fmla="*/ 2740559 w 9145391"/>
                <a:gd name="connsiteY19" fmla="*/ 1926266 h 2517282"/>
                <a:gd name="connsiteX20" fmla="*/ 2740559 w 9145391"/>
                <a:gd name="connsiteY20" fmla="*/ 1908756 h 2517282"/>
                <a:gd name="connsiteX21" fmla="*/ 2648624 w 9145391"/>
                <a:gd name="connsiteY21" fmla="*/ 1908756 h 2517282"/>
                <a:gd name="connsiteX22" fmla="*/ 2648624 w 9145391"/>
                <a:gd name="connsiteY22" fmla="*/ 1873736 h 2517282"/>
                <a:gd name="connsiteX23" fmla="*/ 2407838 w 9145391"/>
                <a:gd name="connsiteY23" fmla="*/ 1873736 h 2517282"/>
                <a:gd name="connsiteX24" fmla="*/ 2407838 w 9145391"/>
                <a:gd name="connsiteY24" fmla="*/ 1759905 h 2517282"/>
                <a:gd name="connsiteX25" fmla="*/ 2333412 w 9145391"/>
                <a:gd name="connsiteY25" fmla="*/ 1759905 h 2517282"/>
                <a:gd name="connsiteX26" fmla="*/ 2333412 w 9145391"/>
                <a:gd name="connsiteY26" fmla="*/ 1716131 h 2517282"/>
                <a:gd name="connsiteX27" fmla="*/ 2079494 w 9145391"/>
                <a:gd name="connsiteY27" fmla="*/ 1716131 h 2517282"/>
                <a:gd name="connsiteX28" fmla="*/ 2079494 w 9145391"/>
                <a:gd name="connsiteY28" fmla="*/ 1711753 h 2517282"/>
                <a:gd name="connsiteX29" fmla="*/ 2066361 w 9145391"/>
                <a:gd name="connsiteY29" fmla="*/ 1711753 h 2517282"/>
                <a:gd name="connsiteX30" fmla="*/ 2066361 w 9145391"/>
                <a:gd name="connsiteY30" fmla="*/ 1659215 h 2517282"/>
                <a:gd name="connsiteX31" fmla="*/ 2009446 w 9145391"/>
                <a:gd name="connsiteY31" fmla="*/ 1659215 h 2517282"/>
                <a:gd name="connsiteX32" fmla="*/ 2009446 w 9145391"/>
                <a:gd name="connsiteY32" fmla="*/ 1615441 h 2517282"/>
                <a:gd name="connsiteX33" fmla="*/ 1773046 w 9145391"/>
                <a:gd name="connsiteY33" fmla="*/ 1615441 h 2517282"/>
                <a:gd name="connsiteX34" fmla="*/ 1773046 w 9145391"/>
                <a:gd name="connsiteY34" fmla="*/ 1444702 h 2517282"/>
                <a:gd name="connsiteX35" fmla="*/ 1641705 w 9145391"/>
                <a:gd name="connsiteY35" fmla="*/ 1444702 h 2517282"/>
                <a:gd name="connsiteX36" fmla="*/ 1641705 w 9145391"/>
                <a:gd name="connsiteY36" fmla="*/ 1387787 h 2517282"/>
                <a:gd name="connsiteX37" fmla="*/ 1484099 w 9145391"/>
                <a:gd name="connsiteY37" fmla="*/ 1387787 h 2517282"/>
                <a:gd name="connsiteX38" fmla="*/ 1484099 w 9145391"/>
                <a:gd name="connsiteY38" fmla="*/ 1365900 h 2517282"/>
                <a:gd name="connsiteX39" fmla="*/ 1427192 w 9145391"/>
                <a:gd name="connsiteY39" fmla="*/ 1365900 h 2517282"/>
                <a:gd name="connsiteX40" fmla="*/ 1427192 w 9145391"/>
                <a:gd name="connsiteY40" fmla="*/ 1313361 h 2517282"/>
                <a:gd name="connsiteX41" fmla="*/ 1291474 w 9145391"/>
                <a:gd name="connsiteY41" fmla="*/ 1313361 h 2517282"/>
                <a:gd name="connsiteX42" fmla="*/ 1291474 w 9145391"/>
                <a:gd name="connsiteY42" fmla="*/ 1265210 h 2517282"/>
                <a:gd name="connsiteX43" fmla="*/ 1225812 w 9145391"/>
                <a:gd name="connsiteY43" fmla="*/ 1265210 h 2517282"/>
                <a:gd name="connsiteX44" fmla="*/ 1225812 w 9145391"/>
                <a:gd name="connsiteY44" fmla="*/ 1160142 h 2517282"/>
                <a:gd name="connsiteX45" fmla="*/ 1212671 w 9145391"/>
                <a:gd name="connsiteY45" fmla="*/ 1160142 h 2517282"/>
                <a:gd name="connsiteX46" fmla="*/ 1212671 w 9145391"/>
                <a:gd name="connsiteY46" fmla="*/ 1024423 h 2517282"/>
                <a:gd name="connsiteX47" fmla="*/ 1168896 w 9145391"/>
                <a:gd name="connsiteY47" fmla="*/ 1024423 h 2517282"/>
                <a:gd name="connsiteX48" fmla="*/ 1168896 w 9145391"/>
                <a:gd name="connsiteY48" fmla="*/ 919356 h 2517282"/>
                <a:gd name="connsiteX49" fmla="*/ 1098848 w 9145391"/>
                <a:gd name="connsiteY49" fmla="*/ 919356 h 2517282"/>
                <a:gd name="connsiteX50" fmla="*/ 1098848 w 9145391"/>
                <a:gd name="connsiteY50" fmla="*/ 871195 h 2517282"/>
                <a:gd name="connsiteX51" fmla="*/ 1068206 w 9145391"/>
                <a:gd name="connsiteY51" fmla="*/ 871195 h 2517282"/>
                <a:gd name="connsiteX52" fmla="*/ 1068206 w 9145391"/>
                <a:gd name="connsiteY52" fmla="*/ 827420 h 2517282"/>
                <a:gd name="connsiteX53" fmla="*/ 993781 w 9145391"/>
                <a:gd name="connsiteY53" fmla="*/ 827420 h 2517282"/>
                <a:gd name="connsiteX54" fmla="*/ 993781 w 9145391"/>
                <a:gd name="connsiteY54" fmla="*/ 801152 h 2517282"/>
                <a:gd name="connsiteX55" fmla="*/ 923733 w 9145391"/>
                <a:gd name="connsiteY55" fmla="*/ 801152 h 2517282"/>
                <a:gd name="connsiteX56" fmla="*/ 923733 w 9145391"/>
                <a:gd name="connsiteY56" fmla="*/ 748619 h 2517282"/>
                <a:gd name="connsiteX57" fmla="*/ 814287 w 9145391"/>
                <a:gd name="connsiteY57" fmla="*/ 748619 h 2517282"/>
                <a:gd name="connsiteX58" fmla="*/ 814287 w 9145391"/>
                <a:gd name="connsiteY58" fmla="*/ 704839 h 2517282"/>
                <a:gd name="connsiteX59" fmla="*/ 748618 w 9145391"/>
                <a:gd name="connsiteY59" fmla="*/ 704839 h 2517282"/>
                <a:gd name="connsiteX60" fmla="*/ 748618 w 9145391"/>
                <a:gd name="connsiteY60" fmla="*/ 626038 h 2517282"/>
                <a:gd name="connsiteX61" fmla="*/ 696083 w 9145391"/>
                <a:gd name="connsiteY61" fmla="*/ 626038 h 2517282"/>
                <a:gd name="connsiteX62" fmla="*/ 696083 w 9145391"/>
                <a:gd name="connsiteY62" fmla="*/ 560369 h 2517282"/>
                <a:gd name="connsiteX63" fmla="*/ 608526 w 9145391"/>
                <a:gd name="connsiteY63" fmla="*/ 560369 h 2517282"/>
                <a:gd name="connsiteX64" fmla="*/ 608526 w 9145391"/>
                <a:gd name="connsiteY64" fmla="*/ 271429 h 2517282"/>
                <a:gd name="connsiteX65" fmla="*/ 551614 w 9145391"/>
                <a:gd name="connsiteY65" fmla="*/ 271429 h 2517282"/>
                <a:gd name="connsiteX66" fmla="*/ 551614 w 9145391"/>
                <a:gd name="connsiteY66" fmla="*/ 131337 h 2517282"/>
                <a:gd name="connsiteX67" fmla="*/ 424655 w 9145391"/>
                <a:gd name="connsiteY67" fmla="*/ 131337 h 2517282"/>
                <a:gd name="connsiteX68" fmla="*/ 424655 w 9145391"/>
                <a:gd name="connsiteY68" fmla="*/ 96314 h 2517282"/>
                <a:gd name="connsiteX69" fmla="*/ 297696 w 9145391"/>
                <a:gd name="connsiteY69" fmla="*/ 96314 h 2517282"/>
                <a:gd name="connsiteX70" fmla="*/ 297696 w 9145391"/>
                <a:gd name="connsiteY70" fmla="*/ 35023 h 2517282"/>
                <a:gd name="connsiteX71" fmla="*/ 179493 w 9145391"/>
                <a:gd name="connsiteY71" fmla="*/ 35023 h 2517282"/>
                <a:gd name="connsiteX72" fmla="*/ 179493 w 9145391"/>
                <a:gd name="connsiteY72" fmla="*/ 0 h 2517282"/>
                <a:gd name="connsiteX73" fmla="*/ 0 w 9145391"/>
                <a:gd name="connsiteY73" fmla="*/ 0 h 251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145391" h="2517282">
                  <a:moveTo>
                    <a:pt x="9145392" y="2517283"/>
                  </a:moveTo>
                  <a:lnTo>
                    <a:pt x="6623744" y="2517283"/>
                  </a:lnTo>
                  <a:lnTo>
                    <a:pt x="6623744" y="2359677"/>
                  </a:lnTo>
                  <a:lnTo>
                    <a:pt x="5866366" y="2359677"/>
                  </a:lnTo>
                  <a:lnTo>
                    <a:pt x="5866366" y="2315903"/>
                  </a:lnTo>
                  <a:lnTo>
                    <a:pt x="5774430" y="2315903"/>
                  </a:lnTo>
                  <a:lnTo>
                    <a:pt x="5774430" y="2280874"/>
                  </a:lnTo>
                  <a:lnTo>
                    <a:pt x="5686872" y="2280874"/>
                  </a:lnTo>
                  <a:lnTo>
                    <a:pt x="5686872" y="2210835"/>
                  </a:lnTo>
                  <a:lnTo>
                    <a:pt x="4911985" y="2210835"/>
                  </a:lnTo>
                  <a:lnTo>
                    <a:pt x="4911985" y="2171429"/>
                  </a:lnTo>
                  <a:lnTo>
                    <a:pt x="4154616" y="2171429"/>
                  </a:lnTo>
                  <a:lnTo>
                    <a:pt x="4154616" y="2097004"/>
                  </a:lnTo>
                  <a:lnTo>
                    <a:pt x="3620514" y="2097004"/>
                  </a:lnTo>
                  <a:lnTo>
                    <a:pt x="3620514" y="2031342"/>
                  </a:lnTo>
                  <a:lnTo>
                    <a:pt x="3292170" y="2031342"/>
                  </a:lnTo>
                  <a:lnTo>
                    <a:pt x="3292170" y="1996314"/>
                  </a:lnTo>
                  <a:lnTo>
                    <a:pt x="2976959" y="1996314"/>
                  </a:lnTo>
                  <a:lnTo>
                    <a:pt x="2976959" y="1926266"/>
                  </a:lnTo>
                  <a:lnTo>
                    <a:pt x="2740559" y="1926266"/>
                  </a:lnTo>
                  <a:lnTo>
                    <a:pt x="2740559" y="1908756"/>
                  </a:lnTo>
                  <a:lnTo>
                    <a:pt x="2648624" y="1908756"/>
                  </a:lnTo>
                  <a:lnTo>
                    <a:pt x="2648624" y="1873736"/>
                  </a:lnTo>
                  <a:lnTo>
                    <a:pt x="2407838" y="1873736"/>
                  </a:lnTo>
                  <a:lnTo>
                    <a:pt x="2407838" y="1759905"/>
                  </a:lnTo>
                  <a:lnTo>
                    <a:pt x="2333412" y="1759905"/>
                  </a:lnTo>
                  <a:lnTo>
                    <a:pt x="2333412" y="1716131"/>
                  </a:lnTo>
                  <a:lnTo>
                    <a:pt x="2079494" y="1716131"/>
                  </a:lnTo>
                  <a:lnTo>
                    <a:pt x="2079494" y="1711753"/>
                  </a:lnTo>
                  <a:lnTo>
                    <a:pt x="2066361" y="1711753"/>
                  </a:lnTo>
                  <a:lnTo>
                    <a:pt x="2066361" y="1659215"/>
                  </a:lnTo>
                  <a:lnTo>
                    <a:pt x="2009446" y="1659215"/>
                  </a:lnTo>
                  <a:lnTo>
                    <a:pt x="2009446" y="1615441"/>
                  </a:lnTo>
                  <a:lnTo>
                    <a:pt x="1773046" y="1615441"/>
                  </a:lnTo>
                  <a:lnTo>
                    <a:pt x="1773046" y="1444702"/>
                  </a:lnTo>
                  <a:lnTo>
                    <a:pt x="1641705" y="1444702"/>
                  </a:lnTo>
                  <a:lnTo>
                    <a:pt x="1641705" y="1387787"/>
                  </a:lnTo>
                  <a:lnTo>
                    <a:pt x="1484099" y="1387787"/>
                  </a:lnTo>
                  <a:lnTo>
                    <a:pt x="1484099" y="1365900"/>
                  </a:lnTo>
                  <a:lnTo>
                    <a:pt x="1427192" y="1365900"/>
                  </a:lnTo>
                  <a:lnTo>
                    <a:pt x="1427192" y="1313361"/>
                  </a:lnTo>
                  <a:lnTo>
                    <a:pt x="1291474" y="1313361"/>
                  </a:lnTo>
                  <a:lnTo>
                    <a:pt x="1291474" y="1265210"/>
                  </a:lnTo>
                  <a:lnTo>
                    <a:pt x="1225812" y="1265210"/>
                  </a:lnTo>
                  <a:lnTo>
                    <a:pt x="1225812" y="1160142"/>
                  </a:lnTo>
                  <a:lnTo>
                    <a:pt x="1212671" y="1160142"/>
                  </a:lnTo>
                  <a:lnTo>
                    <a:pt x="1212671" y="1024423"/>
                  </a:lnTo>
                  <a:lnTo>
                    <a:pt x="1168896" y="1024423"/>
                  </a:lnTo>
                  <a:lnTo>
                    <a:pt x="1168896" y="919356"/>
                  </a:lnTo>
                  <a:lnTo>
                    <a:pt x="1098848" y="919356"/>
                  </a:lnTo>
                  <a:lnTo>
                    <a:pt x="1098848" y="871195"/>
                  </a:lnTo>
                  <a:lnTo>
                    <a:pt x="1068206" y="871195"/>
                  </a:lnTo>
                  <a:lnTo>
                    <a:pt x="1068206" y="827420"/>
                  </a:lnTo>
                  <a:lnTo>
                    <a:pt x="993781" y="827420"/>
                  </a:lnTo>
                  <a:lnTo>
                    <a:pt x="993781" y="801152"/>
                  </a:lnTo>
                  <a:lnTo>
                    <a:pt x="923733" y="801152"/>
                  </a:lnTo>
                  <a:lnTo>
                    <a:pt x="923733" y="748619"/>
                  </a:lnTo>
                  <a:lnTo>
                    <a:pt x="814287" y="748619"/>
                  </a:lnTo>
                  <a:lnTo>
                    <a:pt x="814287" y="704839"/>
                  </a:lnTo>
                  <a:lnTo>
                    <a:pt x="748618" y="704839"/>
                  </a:lnTo>
                  <a:lnTo>
                    <a:pt x="748618" y="626038"/>
                  </a:lnTo>
                  <a:lnTo>
                    <a:pt x="696083" y="626038"/>
                  </a:lnTo>
                  <a:lnTo>
                    <a:pt x="696083" y="560369"/>
                  </a:lnTo>
                  <a:lnTo>
                    <a:pt x="608526" y="560369"/>
                  </a:lnTo>
                  <a:lnTo>
                    <a:pt x="608526" y="271429"/>
                  </a:lnTo>
                  <a:lnTo>
                    <a:pt x="551614" y="271429"/>
                  </a:lnTo>
                  <a:lnTo>
                    <a:pt x="551614" y="131337"/>
                  </a:lnTo>
                  <a:lnTo>
                    <a:pt x="424655" y="131337"/>
                  </a:lnTo>
                  <a:lnTo>
                    <a:pt x="424655" y="96314"/>
                  </a:lnTo>
                  <a:lnTo>
                    <a:pt x="297696" y="96314"/>
                  </a:lnTo>
                  <a:lnTo>
                    <a:pt x="297696" y="35023"/>
                  </a:lnTo>
                  <a:lnTo>
                    <a:pt x="179493" y="35023"/>
                  </a:lnTo>
                  <a:lnTo>
                    <a:pt x="179493" y="0"/>
                  </a:lnTo>
                  <a:lnTo>
                    <a:pt x="0" y="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8" name="Freeform: Shape 117">
              <a:extLst>
                <a:ext uri="{FF2B5EF4-FFF2-40B4-BE49-F238E27FC236}">
                  <a16:creationId xmlns:a16="http://schemas.microsoft.com/office/drawing/2014/main" id="{0FF2FE62-29CE-4724-B686-1F2C6FB3DECB}"/>
                </a:ext>
              </a:extLst>
            </p:cNvPr>
            <p:cNvSpPr/>
            <p:nvPr/>
          </p:nvSpPr>
          <p:spPr>
            <a:xfrm>
              <a:off x="2322" y="2124609"/>
              <a:ext cx="8843" cy="100270"/>
            </a:xfrm>
            <a:custGeom>
              <a:avLst/>
              <a:gdLst>
                <a:gd name="connsiteX0" fmla="*/ 0 w 8843"/>
                <a:gd name="connsiteY0" fmla="*/ 0 h 100270"/>
                <a:gd name="connsiteX1" fmla="*/ 0 w 8843"/>
                <a:gd name="connsiteY1" fmla="*/ 100271 h 100270"/>
              </a:gdLst>
              <a:ahLst/>
              <a:cxnLst>
                <a:cxn ang="0">
                  <a:pos x="connsiteX0" y="connsiteY0"/>
                </a:cxn>
                <a:cxn ang="0">
                  <a:pos x="connsiteX1" y="connsiteY1"/>
                </a:cxn>
              </a:cxnLst>
              <a:rect l="l" t="t" r="r" b="b"/>
              <a:pathLst>
                <a:path w="8843" h="100270">
                  <a:moveTo>
                    <a:pt x="0" y="0"/>
                  </a:moveTo>
                  <a:lnTo>
                    <a:pt x="0" y="10027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9" name="Freeform: Shape 118">
              <a:extLst>
                <a:ext uri="{FF2B5EF4-FFF2-40B4-BE49-F238E27FC236}">
                  <a16:creationId xmlns:a16="http://schemas.microsoft.com/office/drawing/2014/main" id="{6A839409-AAEA-492F-B755-201DA1EC4A65}"/>
                </a:ext>
              </a:extLst>
            </p:cNvPr>
            <p:cNvSpPr/>
            <p:nvPr/>
          </p:nvSpPr>
          <p:spPr>
            <a:xfrm>
              <a:off x="232249" y="2159982"/>
              <a:ext cx="8843" cy="100270"/>
            </a:xfrm>
            <a:custGeom>
              <a:avLst/>
              <a:gdLst>
                <a:gd name="connsiteX0" fmla="*/ 0 w 8843"/>
                <a:gd name="connsiteY0" fmla="*/ 0 h 100270"/>
                <a:gd name="connsiteX1" fmla="*/ 0 w 8843"/>
                <a:gd name="connsiteY1" fmla="*/ 100271 h 100270"/>
              </a:gdLst>
              <a:ahLst/>
              <a:cxnLst>
                <a:cxn ang="0">
                  <a:pos x="connsiteX0" y="connsiteY0"/>
                </a:cxn>
                <a:cxn ang="0">
                  <a:pos x="connsiteX1" y="connsiteY1"/>
                </a:cxn>
              </a:cxnLst>
              <a:rect l="l" t="t" r="r" b="b"/>
              <a:pathLst>
                <a:path w="8843" h="100270">
                  <a:moveTo>
                    <a:pt x="0" y="0"/>
                  </a:moveTo>
                  <a:lnTo>
                    <a:pt x="0" y="10027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0" name="Freeform: Shape 119">
              <a:extLst>
                <a:ext uri="{FF2B5EF4-FFF2-40B4-BE49-F238E27FC236}">
                  <a16:creationId xmlns:a16="http://schemas.microsoft.com/office/drawing/2014/main" id="{58CEAD97-58AB-4F90-A197-F89A02B30A49}"/>
                </a:ext>
              </a:extLst>
            </p:cNvPr>
            <p:cNvSpPr/>
            <p:nvPr/>
          </p:nvSpPr>
          <p:spPr>
            <a:xfrm>
              <a:off x="1541064" y="3504167"/>
              <a:ext cx="8843" cy="100274"/>
            </a:xfrm>
            <a:custGeom>
              <a:avLst/>
              <a:gdLst>
                <a:gd name="connsiteX0" fmla="*/ 0 w 8843"/>
                <a:gd name="connsiteY0" fmla="*/ 0 h 100274"/>
                <a:gd name="connsiteX1" fmla="*/ 0 w 8843"/>
                <a:gd name="connsiteY1" fmla="*/ 100275 h 100274"/>
              </a:gdLst>
              <a:ahLst/>
              <a:cxnLst>
                <a:cxn ang="0">
                  <a:pos x="connsiteX0" y="connsiteY0"/>
                </a:cxn>
                <a:cxn ang="0">
                  <a:pos x="connsiteX1" y="connsiteY1"/>
                </a:cxn>
              </a:cxnLst>
              <a:rect l="l" t="t" r="r" b="b"/>
              <a:pathLst>
                <a:path w="8843" h="100274">
                  <a:moveTo>
                    <a:pt x="0" y="0"/>
                  </a:moveTo>
                  <a:lnTo>
                    <a:pt x="0" y="100275"/>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1" name="Freeform: Shape 120">
              <a:extLst>
                <a:ext uri="{FF2B5EF4-FFF2-40B4-BE49-F238E27FC236}">
                  <a16:creationId xmlns:a16="http://schemas.microsoft.com/office/drawing/2014/main" id="{0DC689A4-A6C1-4FD9-9BCE-62C44D4C6893}"/>
                </a:ext>
              </a:extLst>
            </p:cNvPr>
            <p:cNvSpPr/>
            <p:nvPr/>
          </p:nvSpPr>
          <p:spPr>
            <a:xfrm>
              <a:off x="1841737" y="3751789"/>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2" name="Freeform: Shape 121">
              <a:extLst>
                <a:ext uri="{FF2B5EF4-FFF2-40B4-BE49-F238E27FC236}">
                  <a16:creationId xmlns:a16="http://schemas.microsoft.com/office/drawing/2014/main" id="{09A17E61-C930-43DA-A7EE-B03F8EF4B70F}"/>
                </a:ext>
              </a:extLst>
            </p:cNvPr>
            <p:cNvSpPr/>
            <p:nvPr/>
          </p:nvSpPr>
          <p:spPr>
            <a:xfrm>
              <a:off x="2089350" y="3840223"/>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3" name="Freeform: Shape 122">
              <a:extLst>
                <a:ext uri="{FF2B5EF4-FFF2-40B4-BE49-F238E27FC236}">
                  <a16:creationId xmlns:a16="http://schemas.microsoft.com/office/drawing/2014/main" id="{85A0D93D-50E2-473E-8868-904A52B7FC50}"/>
                </a:ext>
              </a:extLst>
            </p:cNvPr>
            <p:cNvSpPr/>
            <p:nvPr/>
          </p:nvSpPr>
          <p:spPr>
            <a:xfrm>
              <a:off x="2124724" y="3840223"/>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4" name="Freeform: Shape 123">
              <a:extLst>
                <a:ext uri="{FF2B5EF4-FFF2-40B4-BE49-F238E27FC236}">
                  <a16:creationId xmlns:a16="http://schemas.microsoft.com/office/drawing/2014/main" id="{0293218D-74FC-4ABB-A446-FF02C84BED7E}"/>
                </a:ext>
              </a:extLst>
            </p:cNvPr>
            <p:cNvSpPr/>
            <p:nvPr/>
          </p:nvSpPr>
          <p:spPr>
            <a:xfrm>
              <a:off x="2177784" y="3840223"/>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5" name="Freeform: Shape 124">
              <a:extLst>
                <a:ext uri="{FF2B5EF4-FFF2-40B4-BE49-F238E27FC236}">
                  <a16:creationId xmlns:a16="http://schemas.microsoft.com/office/drawing/2014/main" id="{DB58EBE2-679A-48E3-BAA1-1BB55DC741A6}"/>
                </a:ext>
              </a:extLst>
            </p:cNvPr>
            <p:cNvSpPr/>
            <p:nvPr/>
          </p:nvSpPr>
          <p:spPr>
            <a:xfrm>
              <a:off x="2266217" y="3840223"/>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6" name="Freeform: Shape 125">
              <a:extLst>
                <a:ext uri="{FF2B5EF4-FFF2-40B4-BE49-F238E27FC236}">
                  <a16:creationId xmlns:a16="http://schemas.microsoft.com/office/drawing/2014/main" id="{E39021BF-230F-4130-BC74-4968E69246AD}"/>
                </a:ext>
              </a:extLst>
            </p:cNvPr>
            <p:cNvSpPr/>
            <p:nvPr/>
          </p:nvSpPr>
          <p:spPr>
            <a:xfrm>
              <a:off x="2354650" y="3875596"/>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7" name="Freeform: Shape 126">
              <a:extLst>
                <a:ext uri="{FF2B5EF4-FFF2-40B4-BE49-F238E27FC236}">
                  <a16:creationId xmlns:a16="http://schemas.microsoft.com/office/drawing/2014/main" id="{F53B52ED-E0A3-4DD0-B840-18319E57230C}"/>
                </a:ext>
              </a:extLst>
            </p:cNvPr>
            <p:cNvSpPr/>
            <p:nvPr/>
          </p:nvSpPr>
          <p:spPr>
            <a:xfrm>
              <a:off x="2443084" y="3999402"/>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8" name="Freeform: Shape 127">
              <a:extLst>
                <a:ext uri="{FF2B5EF4-FFF2-40B4-BE49-F238E27FC236}">
                  <a16:creationId xmlns:a16="http://schemas.microsoft.com/office/drawing/2014/main" id="{85EB9DA3-CA06-4E85-9A56-4A88C6761D01}"/>
                </a:ext>
              </a:extLst>
            </p:cNvPr>
            <p:cNvSpPr/>
            <p:nvPr/>
          </p:nvSpPr>
          <p:spPr>
            <a:xfrm>
              <a:off x="2602263" y="3999402"/>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9" name="Freeform: Shape 128">
              <a:extLst>
                <a:ext uri="{FF2B5EF4-FFF2-40B4-BE49-F238E27FC236}">
                  <a16:creationId xmlns:a16="http://schemas.microsoft.com/office/drawing/2014/main" id="{6A2CFC84-E4EA-4AA0-ABC8-E57D91121E90}"/>
                </a:ext>
              </a:extLst>
            </p:cNvPr>
            <p:cNvSpPr/>
            <p:nvPr/>
          </p:nvSpPr>
          <p:spPr>
            <a:xfrm>
              <a:off x="2673010" y="4034776"/>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0" name="Freeform: Shape 129">
              <a:extLst>
                <a:ext uri="{FF2B5EF4-FFF2-40B4-BE49-F238E27FC236}">
                  <a16:creationId xmlns:a16="http://schemas.microsoft.com/office/drawing/2014/main" id="{82CB07EB-26D4-45C8-8798-1295BE6F95C5}"/>
                </a:ext>
              </a:extLst>
            </p:cNvPr>
            <p:cNvSpPr/>
            <p:nvPr/>
          </p:nvSpPr>
          <p:spPr>
            <a:xfrm>
              <a:off x="2920623" y="4052462"/>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1" name="Freeform: Shape 130">
              <a:extLst>
                <a:ext uri="{FF2B5EF4-FFF2-40B4-BE49-F238E27FC236}">
                  <a16:creationId xmlns:a16="http://schemas.microsoft.com/office/drawing/2014/main" id="{2036771A-92C9-4D53-96BA-277CFD4579E8}"/>
                </a:ext>
              </a:extLst>
            </p:cNvPr>
            <p:cNvSpPr/>
            <p:nvPr/>
          </p:nvSpPr>
          <p:spPr>
            <a:xfrm>
              <a:off x="3009056" y="412320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2" name="Freeform: Shape 131">
              <a:extLst>
                <a:ext uri="{FF2B5EF4-FFF2-40B4-BE49-F238E27FC236}">
                  <a16:creationId xmlns:a16="http://schemas.microsoft.com/office/drawing/2014/main" id="{C657D81C-C314-43B3-B82A-8A27A5020665}"/>
                </a:ext>
              </a:extLst>
            </p:cNvPr>
            <p:cNvSpPr/>
            <p:nvPr/>
          </p:nvSpPr>
          <p:spPr>
            <a:xfrm>
              <a:off x="3079803" y="412320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3" name="Freeform: Shape 132">
              <a:extLst>
                <a:ext uri="{FF2B5EF4-FFF2-40B4-BE49-F238E27FC236}">
                  <a16:creationId xmlns:a16="http://schemas.microsoft.com/office/drawing/2014/main" id="{29A7D655-957B-45F6-83EA-77A2B01D8519}"/>
                </a:ext>
              </a:extLst>
            </p:cNvPr>
            <p:cNvSpPr/>
            <p:nvPr/>
          </p:nvSpPr>
          <p:spPr>
            <a:xfrm>
              <a:off x="3168236" y="412320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4" name="Freeform: Shape 133">
              <a:extLst>
                <a:ext uri="{FF2B5EF4-FFF2-40B4-BE49-F238E27FC236}">
                  <a16:creationId xmlns:a16="http://schemas.microsoft.com/office/drawing/2014/main" id="{8AA9D36F-794B-4491-9733-E9C7A17F5D1B}"/>
                </a:ext>
              </a:extLst>
            </p:cNvPr>
            <p:cNvSpPr/>
            <p:nvPr/>
          </p:nvSpPr>
          <p:spPr>
            <a:xfrm>
              <a:off x="3238983" y="412320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5" name="Freeform: Shape 134">
              <a:extLst>
                <a:ext uri="{FF2B5EF4-FFF2-40B4-BE49-F238E27FC236}">
                  <a16:creationId xmlns:a16="http://schemas.microsoft.com/office/drawing/2014/main" id="{E76D7359-14F7-4F3A-83F5-D5713339FB17}"/>
                </a:ext>
              </a:extLst>
            </p:cNvPr>
            <p:cNvSpPr/>
            <p:nvPr/>
          </p:nvSpPr>
          <p:spPr>
            <a:xfrm>
              <a:off x="3451223" y="415858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6" name="Freeform: Shape 135">
              <a:extLst>
                <a:ext uri="{FF2B5EF4-FFF2-40B4-BE49-F238E27FC236}">
                  <a16:creationId xmlns:a16="http://schemas.microsoft.com/office/drawing/2014/main" id="{A161AA60-BC39-41AA-B56E-1B6DD9BA46DA}"/>
                </a:ext>
              </a:extLst>
            </p:cNvPr>
            <p:cNvSpPr/>
            <p:nvPr/>
          </p:nvSpPr>
          <p:spPr>
            <a:xfrm>
              <a:off x="3504283" y="415858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7" name="Freeform: Shape 136">
              <a:extLst>
                <a:ext uri="{FF2B5EF4-FFF2-40B4-BE49-F238E27FC236}">
                  <a16:creationId xmlns:a16="http://schemas.microsoft.com/office/drawing/2014/main" id="{BA4F8B93-1305-46B8-B7F3-41299DBEF40C}"/>
                </a:ext>
              </a:extLst>
            </p:cNvPr>
            <p:cNvSpPr/>
            <p:nvPr/>
          </p:nvSpPr>
          <p:spPr>
            <a:xfrm>
              <a:off x="3557343" y="415858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8" name="Freeform: Shape 137">
              <a:extLst>
                <a:ext uri="{FF2B5EF4-FFF2-40B4-BE49-F238E27FC236}">
                  <a16:creationId xmlns:a16="http://schemas.microsoft.com/office/drawing/2014/main" id="{086A4312-C8A4-40F1-B898-847BB6D1C9D7}"/>
                </a:ext>
              </a:extLst>
            </p:cNvPr>
            <p:cNvSpPr/>
            <p:nvPr/>
          </p:nvSpPr>
          <p:spPr>
            <a:xfrm>
              <a:off x="3592716" y="415858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9" name="Freeform: Shape 138">
              <a:extLst>
                <a:ext uri="{FF2B5EF4-FFF2-40B4-BE49-F238E27FC236}">
                  <a16:creationId xmlns:a16="http://schemas.microsoft.com/office/drawing/2014/main" id="{E6162533-D3F1-4836-804E-5260A118952F}"/>
                </a:ext>
              </a:extLst>
            </p:cNvPr>
            <p:cNvSpPr/>
            <p:nvPr/>
          </p:nvSpPr>
          <p:spPr>
            <a:xfrm>
              <a:off x="3663463" y="421164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0" name="Freeform: Shape 139">
              <a:extLst>
                <a:ext uri="{FF2B5EF4-FFF2-40B4-BE49-F238E27FC236}">
                  <a16:creationId xmlns:a16="http://schemas.microsoft.com/office/drawing/2014/main" id="{63486954-D6B2-4B1C-ACD3-A48FC258B88C}"/>
                </a:ext>
              </a:extLst>
            </p:cNvPr>
            <p:cNvSpPr/>
            <p:nvPr/>
          </p:nvSpPr>
          <p:spPr>
            <a:xfrm>
              <a:off x="3734209" y="421164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1" name="Freeform: Shape 140">
              <a:extLst>
                <a:ext uri="{FF2B5EF4-FFF2-40B4-BE49-F238E27FC236}">
                  <a16:creationId xmlns:a16="http://schemas.microsoft.com/office/drawing/2014/main" id="{04B31F9D-5C3A-40CA-9DE2-76C561C49F90}"/>
                </a:ext>
              </a:extLst>
            </p:cNvPr>
            <p:cNvSpPr/>
            <p:nvPr/>
          </p:nvSpPr>
          <p:spPr>
            <a:xfrm>
              <a:off x="3787269" y="421164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2" name="Freeform: Shape 141">
              <a:extLst>
                <a:ext uri="{FF2B5EF4-FFF2-40B4-BE49-F238E27FC236}">
                  <a16:creationId xmlns:a16="http://schemas.microsoft.com/office/drawing/2014/main" id="{64F38879-FC01-4A3B-9170-83CA6D38FE20}"/>
                </a:ext>
              </a:extLst>
            </p:cNvPr>
            <p:cNvSpPr/>
            <p:nvPr/>
          </p:nvSpPr>
          <p:spPr>
            <a:xfrm>
              <a:off x="3981822" y="421164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3" name="Freeform: Shape 142">
              <a:extLst>
                <a:ext uri="{FF2B5EF4-FFF2-40B4-BE49-F238E27FC236}">
                  <a16:creationId xmlns:a16="http://schemas.microsoft.com/office/drawing/2014/main" id="{BDA4F85F-D3E4-4E69-9F5F-832C81AD5647}"/>
                </a:ext>
              </a:extLst>
            </p:cNvPr>
            <p:cNvSpPr/>
            <p:nvPr/>
          </p:nvSpPr>
          <p:spPr>
            <a:xfrm>
              <a:off x="4194062"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4" name="Freeform: Shape 143">
              <a:extLst>
                <a:ext uri="{FF2B5EF4-FFF2-40B4-BE49-F238E27FC236}">
                  <a16:creationId xmlns:a16="http://schemas.microsoft.com/office/drawing/2014/main" id="{E47D0213-F0D7-4744-A36B-23D98FED5CBF}"/>
                </a:ext>
              </a:extLst>
            </p:cNvPr>
            <p:cNvSpPr/>
            <p:nvPr/>
          </p:nvSpPr>
          <p:spPr>
            <a:xfrm>
              <a:off x="4264809"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5" name="Freeform: Shape 144">
              <a:extLst>
                <a:ext uri="{FF2B5EF4-FFF2-40B4-BE49-F238E27FC236}">
                  <a16:creationId xmlns:a16="http://schemas.microsoft.com/office/drawing/2014/main" id="{670FFD07-12A2-4F36-8CFC-197F2DB27E8B}"/>
                </a:ext>
              </a:extLst>
            </p:cNvPr>
            <p:cNvSpPr/>
            <p:nvPr/>
          </p:nvSpPr>
          <p:spPr>
            <a:xfrm>
              <a:off x="4406302"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6" name="Freeform: Shape 145">
              <a:extLst>
                <a:ext uri="{FF2B5EF4-FFF2-40B4-BE49-F238E27FC236}">
                  <a16:creationId xmlns:a16="http://schemas.microsoft.com/office/drawing/2014/main" id="{459D6E1A-FCCA-44BC-93B9-DD95FBE45A7D}"/>
                </a:ext>
              </a:extLst>
            </p:cNvPr>
            <p:cNvSpPr/>
            <p:nvPr/>
          </p:nvSpPr>
          <p:spPr>
            <a:xfrm>
              <a:off x="4742349"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7" name="Freeform: Shape 146">
              <a:extLst>
                <a:ext uri="{FF2B5EF4-FFF2-40B4-BE49-F238E27FC236}">
                  <a16:creationId xmlns:a16="http://schemas.microsoft.com/office/drawing/2014/main" id="{5BB37AFE-2260-44F4-8180-81DCBD0D1277}"/>
                </a:ext>
              </a:extLst>
            </p:cNvPr>
            <p:cNvSpPr/>
            <p:nvPr/>
          </p:nvSpPr>
          <p:spPr>
            <a:xfrm>
              <a:off x="4795408"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8" name="Freeform: Shape 147">
              <a:extLst>
                <a:ext uri="{FF2B5EF4-FFF2-40B4-BE49-F238E27FC236}">
                  <a16:creationId xmlns:a16="http://schemas.microsoft.com/office/drawing/2014/main" id="{FB2D8506-8F5B-4537-A4D1-C16591206614}"/>
                </a:ext>
              </a:extLst>
            </p:cNvPr>
            <p:cNvSpPr/>
            <p:nvPr/>
          </p:nvSpPr>
          <p:spPr>
            <a:xfrm>
              <a:off x="4866155"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9" name="Freeform: Shape 148">
              <a:extLst>
                <a:ext uri="{FF2B5EF4-FFF2-40B4-BE49-F238E27FC236}">
                  <a16:creationId xmlns:a16="http://schemas.microsoft.com/office/drawing/2014/main" id="{7CC17C82-0FC1-441A-823F-BCDDB5E7D46E}"/>
                </a:ext>
              </a:extLst>
            </p:cNvPr>
            <p:cNvSpPr/>
            <p:nvPr/>
          </p:nvSpPr>
          <p:spPr>
            <a:xfrm>
              <a:off x="4936902"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0" name="Freeform: Shape 149">
              <a:extLst>
                <a:ext uri="{FF2B5EF4-FFF2-40B4-BE49-F238E27FC236}">
                  <a16:creationId xmlns:a16="http://schemas.microsoft.com/office/drawing/2014/main" id="{5D87E075-ABD1-4F3D-9EF2-6ED046DFE765}"/>
                </a:ext>
              </a:extLst>
            </p:cNvPr>
            <p:cNvSpPr/>
            <p:nvPr/>
          </p:nvSpPr>
          <p:spPr>
            <a:xfrm>
              <a:off x="5007648"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1" name="Freeform: Shape 150">
              <a:extLst>
                <a:ext uri="{FF2B5EF4-FFF2-40B4-BE49-F238E27FC236}">
                  <a16:creationId xmlns:a16="http://schemas.microsoft.com/office/drawing/2014/main" id="{AD316E90-F259-4991-875F-90C575458E2A}"/>
                </a:ext>
              </a:extLst>
            </p:cNvPr>
            <p:cNvSpPr/>
            <p:nvPr/>
          </p:nvSpPr>
          <p:spPr>
            <a:xfrm>
              <a:off x="5078395"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2" name="Freeform: Shape 151">
              <a:extLst>
                <a:ext uri="{FF2B5EF4-FFF2-40B4-BE49-F238E27FC236}">
                  <a16:creationId xmlns:a16="http://schemas.microsoft.com/office/drawing/2014/main" id="{83E1044C-97CD-456F-8E5E-096A86123E0C}"/>
                </a:ext>
              </a:extLst>
            </p:cNvPr>
            <p:cNvSpPr/>
            <p:nvPr/>
          </p:nvSpPr>
          <p:spPr>
            <a:xfrm>
              <a:off x="5308330"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3" name="Freeform: Shape 152">
              <a:extLst>
                <a:ext uri="{FF2B5EF4-FFF2-40B4-BE49-F238E27FC236}">
                  <a16:creationId xmlns:a16="http://schemas.microsoft.com/office/drawing/2014/main" id="{5D07AC3E-E8FE-451C-A57C-2F74A892FFC6}"/>
                </a:ext>
              </a:extLst>
            </p:cNvPr>
            <p:cNvSpPr/>
            <p:nvPr/>
          </p:nvSpPr>
          <p:spPr>
            <a:xfrm>
              <a:off x="5396763"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4" name="Freeform: Shape 153">
              <a:extLst>
                <a:ext uri="{FF2B5EF4-FFF2-40B4-BE49-F238E27FC236}">
                  <a16:creationId xmlns:a16="http://schemas.microsoft.com/office/drawing/2014/main" id="{D735C544-0989-4059-8FED-C6DA42F6EE9E}"/>
                </a:ext>
              </a:extLst>
            </p:cNvPr>
            <p:cNvSpPr/>
            <p:nvPr/>
          </p:nvSpPr>
          <p:spPr>
            <a:xfrm>
              <a:off x="5467510"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5" name="Freeform: Shape 154">
              <a:extLst>
                <a:ext uri="{FF2B5EF4-FFF2-40B4-BE49-F238E27FC236}">
                  <a16:creationId xmlns:a16="http://schemas.microsoft.com/office/drawing/2014/main" id="{62EDE8DB-1AB0-4BB2-B700-B689E5601534}"/>
                </a:ext>
              </a:extLst>
            </p:cNvPr>
            <p:cNvSpPr/>
            <p:nvPr/>
          </p:nvSpPr>
          <p:spPr>
            <a:xfrm>
              <a:off x="5538257"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6" name="Freeform: Shape 155">
              <a:extLst>
                <a:ext uri="{FF2B5EF4-FFF2-40B4-BE49-F238E27FC236}">
                  <a16:creationId xmlns:a16="http://schemas.microsoft.com/office/drawing/2014/main" id="{4F2331B8-8B24-4F0B-B945-2EC2DF5C092C}"/>
                </a:ext>
              </a:extLst>
            </p:cNvPr>
            <p:cNvSpPr/>
            <p:nvPr/>
          </p:nvSpPr>
          <p:spPr>
            <a:xfrm>
              <a:off x="5644376"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7" name="Freeform: Shape 156">
              <a:extLst>
                <a:ext uri="{FF2B5EF4-FFF2-40B4-BE49-F238E27FC236}">
                  <a16:creationId xmlns:a16="http://schemas.microsoft.com/office/drawing/2014/main" id="{9695B58B-07B2-41CE-80E1-88E311E651A4}"/>
                </a:ext>
              </a:extLst>
            </p:cNvPr>
            <p:cNvSpPr/>
            <p:nvPr/>
          </p:nvSpPr>
          <p:spPr>
            <a:xfrm>
              <a:off x="5874303" y="447694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8" name="Freeform: Shape 157">
              <a:extLst>
                <a:ext uri="{FF2B5EF4-FFF2-40B4-BE49-F238E27FC236}">
                  <a16:creationId xmlns:a16="http://schemas.microsoft.com/office/drawing/2014/main" id="{5EBF3582-4BFA-432A-ABE2-984B9162FEA3}"/>
                </a:ext>
              </a:extLst>
            </p:cNvPr>
            <p:cNvSpPr/>
            <p:nvPr/>
          </p:nvSpPr>
          <p:spPr>
            <a:xfrm>
              <a:off x="6051170"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9" name="Freeform: Shape 158">
              <a:extLst>
                <a:ext uri="{FF2B5EF4-FFF2-40B4-BE49-F238E27FC236}">
                  <a16:creationId xmlns:a16="http://schemas.microsoft.com/office/drawing/2014/main" id="{6222F435-D180-4BC1-BE58-B6086A797FE6}"/>
                </a:ext>
              </a:extLst>
            </p:cNvPr>
            <p:cNvSpPr/>
            <p:nvPr/>
          </p:nvSpPr>
          <p:spPr>
            <a:xfrm>
              <a:off x="6157289"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0" name="Freeform: Shape 159">
              <a:extLst>
                <a:ext uri="{FF2B5EF4-FFF2-40B4-BE49-F238E27FC236}">
                  <a16:creationId xmlns:a16="http://schemas.microsoft.com/office/drawing/2014/main" id="{D1DB9557-AC44-40A8-A177-2E9DCF3775F3}"/>
                </a:ext>
              </a:extLst>
            </p:cNvPr>
            <p:cNvSpPr/>
            <p:nvPr/>
          </p:nvSpPr>
          <p:spPr>
            <a:xfrm>
              <a:off x="6157289"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1" name="Freeform: Shape 160">
              <a:extLst>
                <a:ext uri="{FF2B5EF4-FFF2-40B4-BE49-F238E27FC236}">
                  <a16:creationId xmlns:a16="http://schemas.microsoft.com/office/drawing/2014/main" id="{369014E6-379F-49C8-9178-8DB7EEBA3107}"/>
                </a:ext>
              </a:extLst>
            </p:cNvPr>
            <p:cNvSpPr/>
            <p:nvPr/>
          </p:nvSpPr>
          <p:spPr>
            <a:xfrm>
              <a:off x="6228036"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2" name="Freeform: Shape 161">
              <a:extLst>
                <a:ext uri="{FF2B5EF4-FFF2-40B4-BE49-F238E27FC236}">
                  <a16:creationId xmlns:a16="http://schemas.microsoft.com/office/drawing/2014/main" id="{0E5A57E3-0F48-4452-B6D6-2C8860A676B5}"/>
                </a:ext>
              </a:extLst>
            </p:cNvPr>
            <p:cNvSpPr/>
            <p:nvPr/>
          </p:nvSpPr>
          <p:spPr>
            <a:xfrm>
              <a:off x="6281096"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3" name="Freeform: Shape 162">
              <a:extLst>
                <a:ext uri="{FF2B5EF4-FFF2-40B4-BE49-F238E27FC236}">
                  <a16:creationId xmlns:a16="http://schemas.microsoft.com/office/drawing/2014/main" id="{EB83E035-C2CB-478C-83C4-4B1E55933BE8}"/>
                </a:ext>
              </a:extLst>
            </p:cNvPr>
            <p:cNvSpPr/>
            <p:nvPr/>
          </p:nvSpPr>
          <p:spPr>
            <a:xfrm>
              <a:off x="6369529"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4" name="Freeform: Shape 163">
              <a:extLst>
                <a:ext uri="{FF2B5EF4-FFF2-40B4-BE49-F238E27FC236}">
                  <a16:creationId xmlns:a16="http://schemas.microsoft.com/office/drawing/2014/main" id="{A22CDA1C-8522-409D-B98E-5DE0625332CB}"/>
                </a:ext>
              </a:extLst>
            </p:cNvPr>
            <p:cNvSpPr/>
            <p:nvPr/>
          </p:nvSpPr>
          <p:spPr>
            <a:xfrm>
              <a:off x="6369529"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5" name="Freeform: Shape 164">
              <a:extLst>
                <a:ext uri="{FF2B5EF4-FFF2-40B4-BE49-F238E27FC236}">
                  <a16:creationId xmlns:a16="http://schemas.microsoft.com/office/drawing/2014/main" id="{E69840AB-BE61-4BF3-A6D7-5D8A16F17F47}"/>
                </a:ext>
              </a:extLst>
            </p:cNvPr>
            <p:cNvSpPr/>
            <p:nvPr/>
          </p:nvSpPr>
          <p:spPr>
            <a:xfrm>
              <a:off x="6617142"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6" name="Freeform: Shape 165">
              <a:extLst>
                <a:ext uri="{FF2B5EF4-FFF2-40B4-BE49-F238E27FC236}">
                  <a16:creationId xmlns:a16="http://schemas.microsoft.com/office/drawing/2014/main" id="{E58A712D-6679-4F9A-9A38-9FB0033E438A}"/>
                </a:ext>
              </a:extLst>
            </p:cNvPr>
            <p:cNvSpPr/>
            <p:nvPr/>
          </p:nvSpPr>
          <p:spPr>
            <a:xfrm>
              <a:off x="6687898"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7" name="Freeform: Shape 166">
              <a:extLst>
                <a:ext uri="{FF2B5EF4-FFF2-40B4-BE49-F238E27FC236}">
                  <a16:creationId xmlns:a16="http://schemas.microsoft.com/office/drawing/2014/main" id="{41F84BC5-3FC2-4B8F-B35F-E8DB9B1E5A0B}"/>
                </a:ext>
              </a:extLst>
            </p:cNvPr>
            <p:cNvSpPr/>
            <p:nvPr/>
          </p:nvSpPr>
          <p:spPr>
            <a:xfrm>
              <a:off x="6953198"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8" name="Freeform: Shape 167">
              <a:extLst>
                <a:ext uri="{FF2B5EF4-FFF2-40B4-BE49-F238E27FC236}">
                  <a16:creationId xmlns:a16="http://schemas.microsoft.com/office/drawing/2014/main" id="{5D7A9001-4EBD-4FC1-85FC-6C335144D1F8}"/>
                </a:ext>
              </a:extLst>
            </p:cNvPr>
            <p:cNvSpPr/>
            <p:nvPr/>
          </p:nvSpPr>
          <p:spPr>
            <a:xfrm>
              <a:off x="7183125"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9" name="Freeform: Shape 168">
              <a:extLst>
                <a:ext uri="{FF2B5EF4-FFF2-40B4-BE49-F238E27FC236}">
                  <a16:creationId xmlns:a16="http://schemas.microsoft.com/office/drawing/2014/main" id="{803E08D8-0369-4A07-8F60-5A35AB56A6F2}"/>
                </a:ext>
              </a:extLst>
            </p:cNvPr>
            <p:cNvSpPr/>
            <p:nvPr/>
          </p:nvSpPr>
          <p:spPr>
            <a:xfrm>
              <a:off x="7483798"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0" name="Freeform: Shape 169">
              <a:extLst>
                <a:ext uri="{FF2B5EF4-FFF2-40B4-BE49-F238E27FC236}">
                  <a16:creationId xmlns:a16="http://schemas.microsoft.com/office/drawing/2014/main" id="{B2B336EC-A730-4EDF-8E5B-FB01E19112E5}"/>
                </a:ext>
              </a:extLst>
            </p:cNvPr>
            <p:cNvSpPr/>
            <p:nvPr/>
          </p:nvSpPr>
          <p:spPr>
            <a:xfrm>
              <a:off x="7501484"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1" name="Freeform: Shape 170">
              <a:extLst>
                <a:ext uri="{FF2B5EF4-FFF2-40B4-BE49-F238E27FC236}">
                  <a16:creationId xmlns:a16="http://schemas.microsoft.com/office/drawing/2014/main" id="{7A3D1F6C-535D-4158-BED0-C8A315497F88}"/>
                </a:ext>
              </a:extLst>
            </p:cNvPr>
            <p:cNvSpPr/>
            <p:nvPr/>
          </p:nvSpPr>
          <p:spPr>
            <a:xfrm>
              <a:off x="7642978"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2" name="Freeform: Shape 171">
              <a:extLst>
                <a:ext uri="{FF2B5EF4-FFF2-40B4-BE49-F238E27FC236}">
                  <a16:creationId xmlns:a16="http://schemas.microsoft.com/office/drawing/2014/main" id="{666D7A65-BAEE-4A28-A783-9D5BE9BCCFCB}"/>
                </a:ext>
              </a:extLst>
            </p:cNvPr>
            <p:cNvSpPr/>
            <p:nvPr/>
          </p:nvSpPr>
          <p:spPr>
            <a:xfrm>
              <a:off x="7713724"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3" name="Freeform: Shape 172">
              <a:extLst>
                <a:ext uri="{FF2B5EF4-FFF2-40B4-BE49-F238E27FC236}">
                  <a16:creationId xmlns:a16="http://schemas.microsoft.com/office/drawing/2014/main" id="{B6D4BDEE-B9D6-4087-A74D-8DCFA0DC89A4}"/>
                </a:ext>
              </a:extLst>
            </p:cNvPr>
            <p:cNvSpPr/>
            <p:nvPr/>
          </p:nvSpPr>
          <p:spPr>
            <a:xfrm>
              <a:off x="7766784"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4" name="Freeform: Shape 173">
              <a:extLst>
                <a:ext uri="{FF2B5EF4-FFF2-40B4-BE49-F238E27FC236}">
                  <a16:creationId xmlns:a16="http://schemas.microsoft.com/office/drawing/2014/main" id="{5811B62E-0CC0-4FA1-BA34-5F87015CBEA8}"/>
                </a:ext>
              </a:extLst>
            </p:cNvPr>
            <p:cNvSpPr/>
            <p:nvPr/>
          </p:nvSpPr>
          <p:spPr>
            <a:xfrm>
              <a:off x="7837531"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5" name="Freeform: Shape 174">
              <a:extLst>
                <a:ext uri="{FF2B5EF4-FFF2-40B4-BE49-F238E27FC236}">
                  <a16:creationId xmlns:a16="http://schemas.microsoft.com/office/drawing/2014/main" id="{435C41A9-D589-47D5-9EF4-9EC5C050E795}"/>
                </a:ext>
              </a:extLst>
            </p:cNvPr>
            <p:cNvSpPr/>
            <p:nvPr/>
          </p:nvSpPr>
          <p:spPr>
            <a:xfrm>
              <a:off x="7925964"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6" name="Freeform: Shape 175">
              <a:extLst>
                <a:ext uri="{FF2B5EF4-FFF2-40B4-BE49-F238E27FC236}">
                  <a16:creationId xmlns:a16="http://schemas.microsoft.com/office/drawing/2014/main" id="{F9C5CB86-7D17-48F2-8D57-26501A12325A}"/>
                </a:ext>
              </a:extLst>
            </p:cNvPr>
            <p:cNvSpPr/>
            <p:nvPr/>
          </p:nvSpPr>
          <p:spPr>
            <a:xfrm>
              <a:off x="8686499"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7" name="Freeform: Shape 176">
              <a:extLst>
                <a:ext uri="{FF2B5EF4-FFF2-40B4-BE49-F238E27FC236}">
                  <a16:creationId xmlns:a16="http://schemas.microsoft.com/office/drawing/2014/main" id="{2BF1809C-EA8F-4597-AD6D-AC42DBDFAB62}"/>
                </a:ext>
              </a:extLst>
            </p:cNvPr>
            <p:cNvSpPr/>
            <p:nvPr/>
          </p:nvSpPr>
          <p:spPr>
            <a:xfrm>
              <a:off x="9111014"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grpSp>
      <p:grpSp>
        <p:nvGrpSpPr>
          <p:cNvPr id="286" name="Group 285">
            <a:extLst>
              <a:ext uri="{FF2B5EF4-FFF2-40B4-BE49-F238E27FC236}">
                <a16:creationId xmlns:a16="http://schemas.microsoft.com/office/drawing/2014/main" id="{39C447B7-6A64-4E61-AEFA-8BB44BEC4224}"/>
              </a:ext>
            </a:extLst>
          </p:cNvPr>
          <p:cNvGrpSpPr/>
          <p:nvPr/>
        </p:nvGrpSpPr>
        <p:grpSpPr>
          <a:xfrm>
            <a:off x="1672502" y="2188424"/>
            <a:ext cx="6435800" cy="1497168"/>
            <a:chOff x="2294" y="2381878"/>
            <a:chExt cx="9145756" cy="2097172"/>
          </a:xfrm>
        </p:grpSpPr>
        <p:sp>
          <p:nvSpPr>
            <p:cNvPr id="181" name="Freeform: Shape 180">
              <a:extLst>
                <a:ext uri="{FF2B5EF4-FFF2-40B4-BE49-F238E27FC236}">
                  <a16:creationId xmlns:a16="http://schemas.microsoft.com/office/drawing/2014/main" id="{14B2FB04-E871-4AAF-96E0-6DFC4C1D3888}"/>
                </a:ext>
              </a:extLst>
            </p:cNvPr>
            <p:cNvSpPr/>
            <p:nvPr/>
          </p:nvSpPr>
          <p:spPr>
            <a:xfrm>
              <a:off x="2294" y="2427887"/>
              <a:ext cx="9145756" cy="2009692"/>
            </a:xfrm>
            <a:custGeom>
              <a:avLst/>
              <a:gdLst>
                <a:gd name="connsiteX0" fmla="*/ 9145756 w 9145756"/>
                <a:gd name="connsiteY0" fmla="*/ 2009693 h 2009692"/>
                <a:gd name="connsiteX1" fmla="*/ 7154666 w 9145756"/>
                <a:gd name="connsiteY1" fmla="*/ 2009693 h 2009692"/>
                <a:gd name="connsiteX2" fmla="*/ 7154666 w 9145756"/>
                <a:gd name="connsiteY2" fmla="*/ 1920537 h 2009692"/>
                <a:gd name="connsiteX3" fmla="*/ 6170242 w 9145756"/>
                <a:gd name="connsiteY3" fmla="*/ 1920537 h 2009692"/>
                <a:gd name="connsiteX4" fmla="*/ 6170242 w 9145756"/>
                <a:gd name="connsiteY4" fmla="*/ 1853676 h 2009692"/>
                <a:gd name="connsiteX5" fmla="*/ 5977081 w 9145756"/>
                <a:gd name="connsiteY5" fmla="*/ 1853676 h 2009692"/>
                <a:gd name="connsiteX6" fmla="*/ 5977081 w 9145756"/>
                <a:gd name="connsiteY6" fmla="*/ 1812808 h 2009692"/>
                <a:gd name="connsiteX7" fmla="*/ 5037240 w 9145756"/>
                <a:gd name="connsiteY7" fmla="*/ 1812808 h 2009692"/>
                <a:gd name="connsiteX8" fmla="*/ 5037240 w 9145756"/>
                <a:gd name="connsiteY8" fmla="*/ 1779378 h 2009692"/>
                <a:gd name="connsiteX9" fmla="*/ 5003809 w 9145756"/>
                <a:gd name="connsiteY9" fmla="*/ 1779378 h 2009692"/>
                <a:gd name="connsiteX10" fmla="*/ 5003809 w 9145756"/>
                <a:gd name="connsiteY10" fmla="*/ 1738518 h 2009692"/>
                <a:gd name="connsiteX11" fmla="*/ 4662042 w 9145756"/>
                <a:gd name="connsiteY11" fmla="*/ 1738518 h 2009692"/>
                <a:gd name="connsiteX12" fmla="*/ 4662042 w 9145756"/>
                <a:gd name="connsiteY12" fmla="*/ 1723661 h 2009692"/>
                <a:gd name="connsiteX13" fmla="*/ 4543170 w 9145756"/>
                <a:gd name="connsiteY13" fmla="*/ 1723661 h 2009692"/>
                <a:gd name="connsiteX14" fmla="*/ 4543170 w 9145756"/>
                <a:gd name="connsiteY14" fmla="*/ 1690222 h 2009692"/>
                <a:gd name="connsiteX15" fmla="*/ 4127122 w 9145756"/>
                <a:gd name="connsiteY15" fmla="*/ 1690222 h 2009692"/>
                <a:gd name="connsiteX16" fmla="*/ 4127122 w 9145756"/>
                <a:gd name="connsiteY16" fmla="*/ 1660506 h 2009692"/>
                <a:gd name="connsiteX17" fmla="*/ 4019394 w 9145756"/>
                <a:gd name="connsiteY17" fmla="*/ 1660506 h 2009692"/>
                <a:gd name="connsiteX18" fmla="*/ 4019394 w 9145756"/>
                <a:gd name="connsiteY18" fmla="*/ 1612217 h 2009692"/>
                <a:gd name="connsiteX19" fmla="*/ 3499323 w 9145756"/>
                <a:gd name="connsiteY19" fmla="*/ 1612217 h 2009692"/>
                <a:gd name="connsiteX20" fmla="*/ 3499323 w 9145756"/>
                <a:gd name="connsiteY20" fmla="*/ 1552777 h 2009692"/>
                <a:gd name="connsiteX21" fmla="*/ 3376737 w 9145756"/>
                <a:gd name="connsiteY21" fmla="*/ 1552777 h 2009692"/>
                <a:gd name="connsiteX22" fmla="*/ 3376737 w 9145756"/>
                <a:gd name="connsiteY22" fmla="*/ 1493337 h 2009692"/>
                <a:gd name="connsiteX23" fmla="*/ 3176138 w 9145756"/>
                <a:gd name="connsiteY23" fmla="*/ 1493337 h 2009692"/>
                <a:gd name="connsiteX24" fmla="*/ 3176138 w 9145756"/>
                <a:gd name="connsiteY24" fmla="*/ 1452478 h 2009692"/>
                <a:gd name="connsiteX25" fmla="*/ 2904955 w 9145756"/>
                <a:gd name="connsiteY25" fmla="*/ 1452478 h 2009692"/>
                <a:gd name="connsiteX26" fmla="*/ 2904955 w 9145756"/>
                <a:gd name="connsiteY26" fmla="*/ 1400475 h 2009692"/>
                <a:gd name="connsiteX27" fmla="*/ 2808370 w 9145756"/>
                <a:gd name="connsiteY27" fmla="*/ 1400475 h 2009692"/>
                <a:gd name="connsiteX28" fmla="*/ 2808370 w 9145756"/>
                <a:gd name="connsiteY28" fmla="*/ 1352178 h 2009692"/>
                <a:gd name="connsiteX29" fmla="*/ 2700641 w 9145756"/>
                <a:gd name="connsiteY29" fmla="*/ 1352178 h 2009692"/>
                <a:gd name="connsiteX30" fmla="*/ 2700641 w 9145756"/>
                <a:gd name="connsiteY30" fmla="*/ 1326177 h 2009692"/>
                <a:gd name="connsiteX31" fmla="*/ 2351454 w 9145756"/>
                <a:gd name="connsiteY31" fmla="*/ 1326177 h 2009692"/>
                <a:gd name="connsiteX32" fmla="*/ 2351454 w 9145756"/>
                <a:gd name="connsiteY32" fmla="*/ 1251878 h 2009692"/>
                <a:gd name="connsiteX33" fmla="*/ 2251155 w 9145756"/>
                <a:gd name="connsiteY33" fmla="*/ 1251878 h 2009692"/>
                <a:gd name="connsiteX34" fmla="*/ 2251155 w 9145756"/>
                <a:gd name="connsiteY34" fmla="*/ 1199876 h 2009692"/>
                <a:gd name="connsiteX35" fmla="*/ 2180571 w 9145756"/>
                <a:gd name="connsiteY35" fmla="*/ 1199876 h 2009692"/>
                <a:gd name="connsiteX36" fmla="*/ 2180571 w 9145756"/>
                <a:gd name="connsiteY36" fmla="*/ 1110720 h 2009692"/>
                <a:gd name="connsiteX37" fmla="*/ 1734799 w 9145756"/>
                <a:gd name="connsiteY37" fmla="*/ 1110720 h 2009692"/>
                <a:gd name="connsiteX38" fmla="*/ 1734799 w 9145756"/>
                <a:gd name="connsiteY38" fmla="*/ 1010420 h 2009692"/>
                <a:gd name="connsiteX39" fmla="*/ 1229595 w 9145756"/>
                <a:gd name="connsiteY39" fmla="*/ 1010420 h 2009692"/>
                <a:gd name="connsiteX40" fmla="*/ 1229595 w 9145756"/>
                <a:gd name="connsiteY40" fmla="*/ 921264 h 2009692"/>
                <a:gd name="connsiteX41" fmla="*/ 1170155 w 9145756"/>
                <a:gd name="connsiteY41" fmla="*/ 921264 h 2009692"/>
                <a:gd name="connsiteX42" fmla="*/ 1170155 w 9145756"/>
                <a:gd name="connsiteY42" fmla="*/ 813536 h 2009692"/>
                <a:gd name="connsiteX43" fmla="*/ 1133010 w 9145756"/>
                <a:gd name="connsiteY43" fmla="*/ 813536 h 2009692"/>
                <a:gd name="connsiteX44" fmla="*/ 1133010 w 9145756"/>
                <a:gd name="connsiteY44" fmla="*/ 720667 h 2009692"/>
                <a:gd name="connsiteX45" fmla="*/ 943554 w 9145756"/>
                <a:gd name="connsiteY45" fmla="*/ 720667 h 2009692"/>
                <a:gd name="connsiteX46" fmla="*/ 943554 w 9145756"/>
                <a:gd name="connsiteY46" fmla="*/ 676090 h 2009692"/>
                <a:gd name="connsiteX47" fmla="*/ 791247 w 9145756"/>
                <a:gd name="connsiteY47" fmla="*/ 676090 h 2009692"/>
                <a:gd name="connsiteX48" fmla="*/ 791247 w 9145756"/>
                <a:gd name="connsiteY48" fmla="*/ 609223 h 2009692"/>
                <a:gd name="connsiteX49" fmla="*/ 635227 w 9145756"/>
                <a:gd name="connsiteY49" fmla="*/ 609223 h 2009692"/>
                <a:gd name="connsiteX50" fmla="*/ 635227 w 9145756"/>
                <a:gd name="connsiteY50" fmla="*/ 527499 h 2009692"/>
                <a:gd name="connsiteX51" fmla="*/ 594364 w 9145756"/>
                <a:gd name="connsiteY51" fmla="*/ 527499 h 2009692"/>
                <a:gd name="connsiteX52" fmla="*/ 594364 w 9145756"/>
                <a:gd name="connsiteY52" fmla="*/ 256320 h 2009692"/>
                <a:gd name="connsiteX53" fmla="*/ 523784 w 9145756"/>
                <a:gd name="connsiteY53" fmla="*/ 256320 h 2009692"/>
                <a:gd name="connsiteX54" fmla="*/ 523784 w 9145756"/>
                <a:gd name="connsiteY54" fmla="*/ 208027 h 2009692"/>
                <a:gd name="connsiteX55" fmla="*/ 453203 w 9145756"/>
                <a:gd name="connsiteY55" fmla="*/ 208027 h 2009692"/>
                <a:gd name="connsiteX56" fmla="*/ 453203 w 9145756"/>
                <a:gd name="connsiteY56" fmla="*/ 130017 h 2009692"/>
                <a:gd name="connsiteX57" fmla="*/ 360333 w 9145756"/>
                <a:gd name="connsiteY57" fmla="*/ 130017 h 2009692"/>
                <a:gd name="connsiteX58" fmla="*/ 360333 w 9145756"/>
                <a:gd name="connsiteY58" fmla="*/ 100299 h 2009692"/>
                <a:gd name="connsiteX59" fmla="*/ 312041 w 9145756"/>
                <a:gd name="connsiteY59" fmla="*/ 100299 h 2009692"/>
                <a:gd name="connsiteX60" fmla="*/ 312041 w 9145756"/>
                <a:gd name="connsiteY60" fmla="*/ 55722 h 2009692"/>
                <a:gd name="connsiteX61" fmla="*/ 167165 w 9145756"/>
                <a:gd name="connsiteY61" fmla="*/ 55722 h 2009692"/>
                <a:gd name="connsiteX62" fmla="*/ 167165 w 9145756"/>
                <a:gd name="connsiteY62" fmla="*/ 0 h 2009692"/>
                <a:gd name="connsiteX63" fmla="*/ 0 w 9145756"/>
                <a:gd name="connsiteY63" fmla="*/ 0 h 200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145756" h="2009692">
                  <a:moveTo>
                    <a:pt x="9145756" y="2009693"/>
                  </a:moveTo>
                  <a:lnTo>
                    <a:pt x="7154666" y="2009693"/>
                  </a:lnTo>
                  <a:lnTo>
                    <a:pt x="7154666" y="1920537"/>
                  </a:lnTo>
                  <a:lnTo>
                    <a:pt x="6170242" y="1920537"/>
                  </a:lnTo>
                  <a:lnTo>
                    <a:pt x="6170242" y="1853676"/>
                  </a:lnTo>
                  <a:lnTo>
                    <a:pt x="5977081" y="1853676"/>
                  </a:lnTo>
                  <a:lnTo>
                    <a:pt x="5977081" y="1812808"/>
                  </a:lnTo>
                  <a:lnTo>
                    <a:pt x="5037240" y="1812808"/>
                  </a:lnTo>
                  <a:lnTo>
                    <a:pt x="5037240" y="1779378"/>
                  </a:lnTo>
                  <a:lnTo>
                    <a:pt x="5003809" y="1779378"/>
                  </a:lnTo>
                  <a:lnTo>
                    <a:pt x="5003809" y="1738518"/>
                  </a:lnTo>
                  <a:lnTo>
                    <a:pt x="4662042" y="1738518"/>
                  </a:lnTo>
                  <a:lnTo>
                    <a:pt x="4662042" y="1723661"/>
                  </a:lnTo>
                  <a:lnTo>
                    <a:pt x="4543170" y="1723661"/>
                  </a:lnTo>
                  <a:lnTo>
                    <a:pt x="4543170" y="1690222"/>
                  </a:lnTo>
                  <a:lnTo>
                    <a:pt x="4127122" y="1690222"/>
                  </a:lnTo>
                  <a:lnTo>
                    <a:pt x="4127122" y="1660506"/>
                  </a:lnTo>
                  <a:lnTo>
                    <a:pt x="4019394" y="1660506"/>
                  </a:lnTo>
                  <a:lnTo>
                    <a:pt x="4019394" y="1612217"/>
                  </a:lnTo>
                  <a:lnTo>
                    <a:pt x="3499323" y="1612217"/>
                  </a:lnTo>
                  <a:lnTo>
                    <a:pt x="3499323" y="1552777"/>
                  </a:lnTo>
                  <a:lnTo>
                    <a:pt x="3376737" y="1552777"/>
                  </a:lnTo>
                  <a:lnTo>
                    <a:pt x="3376737" y="1493337"/>
                  </a:lnTo>
                  <a:lnTo>
                    <a:pt x="3176138" y="1493337"/>
                  </a:lnTo>
                  <a:lnTo>
                    <a:pt x="3176138" y="1452478"/>
                  </a:lnTo>
                  <a:lnTo>
                    <a:pt x="2904955" y="1452478"/>
                  </a:lnTo>
                  <a:lnTo>
                    <a:pt x="2904955" y="1400475"/>
                  </a:lnTo>
                  <a:lnTo>
                    <a:pt x="2808370" y="1400475"/>
                  </a:lnTo>
                  <a:lnTo>
                    <a:pt x="2808370" y="1352178"/>
                  </a:lnTo>
                  <a:lnTo>
                    <a:pt x="2700641" y="1352178"/>
                  </a:lnTo>
                  <a:lnTo>
                    <a:pt x="2700641" y="1326177"/>
                  </a:lnTo>
                  <a:lnTo>
                    <a:pt x="2351454" y="1326177"/>
                  </a:lnTo>
                  <a:lnTo>
                    <a:pt x="2351454" y="1251878"/>
                  </a:lnTo>
                  <a:lnTo>
                    <a:pt x="2251155" y="1251878"/>
                  </a:lnTo>
                  <a:lnTo>
                    <a:pt x="2251155" y="1199876"/>
                  </a:lnTo>
                  <a:lnTo>
                    <a:pt x="2180571" y="1199876"/>
                  </a:lnTo>
                  <a:lnTo>
                    <a:pt x="2180571" y="1110720"/>
                  </a:lnTo>
                  <a:lnTo>
                    <a:pt x="1734799" y="1110720"/>
                  </a:lnTo>
                  <a:lnTo>
                    <a:pt x="1734799" y="1010420"/>
                  </a:lnTo>
                  <a:lnTo>
                    <a:pt x="1229595" y="1010420"/>
                  </a:lnTo>
                  <a:lnTo>
                    <a:pt x="1229595" y="921264"/>
                  </a:lnTo>
                  <a:lnTo>
                    <a:pt x="1170155" y="921264"/>
                  </a:lnTo>
                  <a:lnTo>
                    <a:pt x="1170155" y="813536"/>
                  </a:lnTo>
                  <a:lnTo>
                    <a:pt x="1133010" y="813536"/>
                  </a:lnTo>
                  <a:lnTo>
                    <a:pt x="1133010" y="720667"/>
                  </a:lnTo>
                  <a:lnTo>
                    <a:pt x="943554" y="720667"/>
                  </a:lnTo>
                  <a:lnTo>
                    <a:pt x="943554" y="676090"/>
                  </a:lnTo>
                  <a:lnTo>
                    <a:pt x="791247" y="676090"/>
                  </a:lnTo>
                  <a:lnTo>
                    <a:pt x="791247" y="609223"/>
                  </a:lnTo>
                  <a:lnTo>
                    <a:pt x="635227" y="609223"/>
                  </a:lnTo>
                  <a:lnTo>
                    <a:pt x="635227" y="527499"/>
                  </a:lnTo>
                  <a:lnTo>
                    <a:pt x="594364" y="527499"/>
                  </a:lnTo>
                  <a:lnTo>
                    <a:pt x="594364" y="256320"/>
                  </a:lnTo>
                  <a:lnTo>
                    <a:pt x="523784" y="256320"/>
                  </a:lnTo>
                  <a:lnTo>
                    <a:pt x="523784" y="208027"/>
                  </a:lnTo>
                  <a:lnTo>
                    <a:pt x="453203" y="208027"/>
                  </a:lnTo>
                  <a:lnTo>
                    <a:pt x="453203" y="130017"/>
                  </a:lnTo>
                  <a:lnTo>
                    <a:pt x="360333" y="130017"/>
                  </a:lnTo>
                  <a:lnTo>
                    <a:pt x="360333" y="100299"/>
                  </a:lnTo>
                  <a:lnTo>
                    <a:pt x="312041" y="100299"/>
                  </a:lnTo>
                  <a:lnTo>
                    <a:pt x="312041" y="55722"/>
                  </a:lnTo>
                  <a:lnTo>
                    <a:pt x="167165" y="55722"/>
                  </a:lnTo>
                  <a:lnTo>
                    <a:pt x="167165" y="0"/>
                  </a:ln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2" name="Freeform: Shape 181">
              <a:extLst>
                <a:ext uri="{FF2B5EF4-FFF2-40B4-BE49-F238E27FC236}">
                  <a16:creationId xmlns:a16="http://schemas.microsoft.com/office/drawing/2014/main" id="{551E6DB0-83BB-4E31-BA35-DFEA83F7D5A5}"/>
                </a:ext>
              </a:extLst>
            </p:cNvPr>
            <p:cNvSpPr/>
            <p:nvPr/>
          </p:nvSpPr>
          <p:spPr>
            <a:xfrm>
              <a:off x="2294" y="2381878"/>
              <a:ext cx="8618" cy="97719"/>
            </a:xfrm>
            <a:custGeom>
              <a:avLst/>
              <a:gdLst>
                <a:gd name="connsiteX0" fmla="*/ 0 w 8618"/>
                <a:gd name="connsiteY0" fmla="*/ 0 h 97719"/>
                <a:gd name="connsiteX1" fmla="*/ 0 w 8618"/>
                <a:gd name="connsiteY1" fmla="*/ 97719 h 97719"/>
              </a:gdLst>
              <a:ahLst/>
              <a:cxnLst>
                <a:cxn ang="0">
                  <a:pos x="connsiteX0" y="connsiteY0"/>
                </a:cxn>
                <a:cxn ang="0">
                  <a:pos x="connsiteX1" y="connsiteY1"/>
                </a:cxn>
              </a:cxnLst>
              <a:rect l="l" t="t" r="r" b="b"/>
              <a:pathLst>
                <a:path w="8618" h="97719">
                  <a:moveTo>
                    <a:pt x="0" y="0"/>
                  </a:moveTo>
                  <a:lnTo>
                    <a:pt x="0" y="9771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3" name="Freeform: Shape 182">
              <a:extLst>
                <a:ext uri="{FF2B5EF4-FFF2-40B4-BE49-F238E27FC236}">
                  <a16:creationId xmlns:a16="http://schemas.microsoft.com/office/drawing/2014/main" id="{E5217CF8-329B-40AB-80D7-5ABD75DF5BF3}"/>
                </a:ext>
              </a:extLst>
            </p:cNvPr>
            <p:cNvSpPr/>
            <p:nvPr/>
          </p:nvSpPr>
          <p:spPr>
            <a:xfrm>
              <a:off x="260842" y="2450824"/>
              <a:ext cx="8618" cy="97719"/>
            </a:xfrm>
            <a:custGeom>
              <a:avLst/>
              <a:gdLst>
                <a:gd name="connsiteX0" fmla="*/ 0 w 8618"/>
                <a:gd name="connsiteY0" fmla="*/ 0 h 97719"/>
                <a:gd name="connsiteX1" fmla="*/ 0 w 8618"/>
                <a:gd name="connsiteY1" fmla="*/ 97719 h 97719"/>
              </a:gdLst>
              <a:ahLst/>
              <a:cxnLst>
                <a:cxn ang="0">
                  <a:pos x="connsiteX0" y="connsiteY0"/>
                </a:cxn>
                <a:cxn ang="0">
                  <a:pos x="connsiteX1" y="connsiteY1"/>
                </a:cxn>
              </a:cxnLst>
              <a:rect l="l" t="t" r="r" b="b"/>
              <a:pathLst>
                <a:path w="8618" h="97719">
                  <a:moveTo>
                    <a:pt x="0" y="0"/>
                  </a:moveTo>
                  <a:lnTo>
                    <a:pt x="0" y="9771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4" name="Freeform: Shape 183">
              <a:extLst>
                <a:ext uri="{FF2B5EF4-FFF2-40B4-BE49-F238E27FC236}">
                  <a16:creationId xmlns:a16="http://schemas.microsoft.com/office/drawing/2014/main" id="{AA443AEF-FA52-4268-97EE-BF3F669793AC}"/>
                </a:ext>
              </a:extLst>
            </p:cNvPr>
            <p:cNvSpPr/>
            <p:nvPr/>
          </p:nvSpPr>
          <p:spPr>
            <a:xfrm>
              <a:off x="467681" y="2588716"/>
              <a:ext cx="8618" cy="97719"/>
            </a:xfrm>
            <a:custGeom>
              <a:avLst/>
              <a:gdLst>
                <a:gd name="connsiteX0" fmla="*/ 0 w 8618"/>
                <a:gd name="connsiteY0" fmla="*/ 0 h 97719"/>
                <a:gd name="connsiteX1" fmla="*/ 0 w 8618"/>
                <a:gd name="connsiteY1" fmla="*/ 97719 h 97719"/>
              </a:gdLst>
              <a:ahLst/>
              <a:cxnLst>
                <a:cxn ang="0">
                  <a:pos x="connsiteX0" y="connsiteY0"/>
                </a:cxn>
                <a:cxn ang="0">
                  <a:pos x="connsiteX1" y="connsiteY1"/>
                </a:cxn>
              </a:cxnLst>
              <a:rect l="l" t="t" r="r" b="b"/>
              <a:pathLst>
                <a:path w="8618" h="97719">
                  <a:moveTo>
                    <a:pt x="0" y="0"/>
                  </a:moveTo>
                  <a:lnTo>
                    <a:pt x="0" y="9771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5" name="Freeform: Shape 184">
              <a:extLst>
                <a:ext uri="{FF2B5EF4-FFF2-40B4-BE49-F238E27FC236}">
                  <a16:creationId xmlns:a16="http://schemas.microsoft.com/office/drawing/2014/main" id="{0073C9BE-94F0-480A-971B-A001392BC5AF}"/>
                </a:ext>
              </a:extLst>
            </p:cNvPr>
            <p:cNvSpPr/>
            <p:nvPr/>
          </p:nvSpPr>
          <p:spPr>
            <a:xfrm>
              <a:off x="553865" y="2640426"/>
              <a:ext cx="8618" cy="97719"/>
            </a:xfrm>
            <a:custGeom>
              <a:avLst/>
              <a:gdLst>
                <a:gd name="connsiteX0" fmla="*/ 0 w 8618"/>
                <a:gd name="connsiteY0" fmla="*/ 0 h 97719"/>
                <a:gd name="connsiteX1" fmla="*/ 0 w 8618"/>
                <a:gd name="connsiteY1" fmla="*/ 97719 h 97719"/>
              </a:gdLst>
              <a:ahLst/>
              <a:cxnLst>
                <a:cxn ang="0">
                  <a:pos x="connsiteX0" y="connsiteY0"/>
                </a:cxn>
                <a:cxn ang="0">
                  <a:pos x="connsiteX1" y="connsiteY1"/>
                </a:cxn>
              </a:cxnLst>
              <a:rect l="l" t="t" r="r" b="b"/>
              <a:pathLst>
                <a:path w="8618" h="97719">
                  <a:moveTo>
                    <a:pt x="0" y="0"/>
                  </a:moveTo>
                  <a:lnTo>
                    <a:pt x="0" y="9771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6" name="Freeform: Shape 185">
              <a:extLst>
                <a:ext uri="{FF2B5EF4-FFF2-40B4-BE49-F238E27FC236}">
                  <a16:creationId xmlns:a16="http://schemas.microsoft.com/office/drawing/2014/main" id="{3CECE036-31AC-4959-A048-4E55D48D92D5}"/>
                </a:ext>
              </a:extLst>
            </p:cNvPr>
            <p:cNvSpPr/>
            <p:nvPr/>
          </p:nvSpPr>
          <p:spPr>
            <a:xfrm>
              <a:off x="1088196" y="3105814"/>
              <a:ext cx="8618" cy="97718"/>
            </a:xfrm>
            <a:custGeom>
              <a:avLst/>
              <a:gdLst>
                <a:gd name="connsiteX0" fmla="*/ 0 w 8618"/>
                <a:gd name="connsiteY0" fmla="*/ 0 h 97718"/>
                <a:gd name="connsiteX1" fmla="*/ 0 w 8618"/>
                <a:gd name="connsiteY1" fmla="*/ 97718 h 97718"/>
              </a:gdLst>
              <a:ahLst/>
              <a:cxnLst>
                <a:cxn ang="0">
                  <a:pos x="connsiteX0" y="connsiteY0"/>
                </a:cxn>
                <a:cxn ang="0">
                  <a:pos x="connsiteX1" y="connsiteY1"/>
                </a:cxn>
              </a:cxnLst>
              <a:rect l="l" t="t" r="r" b="b"/>
              <a:pathLst>
                <a:path w="8618" h="97718">
                  <a:moveTo>
                    <a:pt x="0" y="0"/>
                  </a:moveTo>
                  <a:lnTo>
                    <a:pt x="0" y="97718"/>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7" name="Freeform: Shape 186">
              <a:extLst>
                <a:ext uri="{FF2B5EF4-FFF2-40B4-BE49-F238E27FC236}">
                  <a16:creationId xmlns:a16="http://schemas.microsoft.com/office/drawing/2014/main" id="{6F8286F2-1BD3-4506-971C-D33BD295AAF1}"/>
                </a:ext>
              </a:extLst>
            </p:cNvPr>
            <p:cNvSpPr/>
            <p:nvPr/>
          </p:nvSpPr>
          <p:spPr>
            <a:xfrm>
              <a:off x="1139906" y="3191997"/>
              <a:ext cx="8618" cy="97721"/>
            </a:xfrm>
            <a:custGeom>
              <a:avLst/>
              <a:gdLst>
                <a:gd name="connsiteX0" fmla="*/ 0 w 8618"/>
                <a:gd name="connsiteY0" fmla="*/ 0 h 97721"/>
                <a:gd name="connsiteX1" fmla="*/ 0 w 8618"/>
                <a:gd name="connsiteY1" fmla="*/ 97722 h 97721"/>
              </a:gdLst>
              <a:ahLst/>
              <a:cxnLst>
                <a:cxn ang="0">
                  <a:pos x="connsiteX0" y="connsiteY0"/>
                </a:cxn>
                <a:cxn ang="0">
                  <a:pos x="connsiteX1" y="connsiteY1"/>
                </a:cxn>
              </a:cxnLst>
              <a:rect l="l" t="t" r="r" b="b"/>
              <a:pathLst>
                <a:path w="8618" h="97721">
                  <a:moveTo>
                    <a:pt x="0" y="0"/>
                  </a:moveTo>
                  <a:lnTo>
                    <a:pt x="0" y="97722"/>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8" name="Freeform: Shape 187">
              <a:extLst>
                <a:ext uri="{FF2B5EF4-FFF2-40B4-BE49-F238E27FC236}">
                  <a16:creationId xmlns:a16="http://schemas.microsoft.com/office/drawing/2014/main" id="{506C60F8-5748-4C36-86E5-0BECEAD42FBF}"/>
                </a:ext>
              </a:extLst>
            </p:cNvPr>
            <p:cNvSpPr/>
            <p:nvPr/>
          </p:nvSpPr>
          <p:spPr>
            <a:xfrm>
              <a:off x="1208852" y="3312652"/>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9" name="Freeform: Shape 188">
              <a:extLst>
                <a:ext uri="{FF2B5EF4-FFF2-40B4-BE49-F238E27FC236}">
                  <a16:creationId xmlns:a16="http://schemas.microsoft.com/office/drawing/2014/main" id="{AFAC52CA-4B7E-4699-8216-FC6B999BF1BB}"/>
                </a:ext>
              </a:extLst>
            </p:cNvPr>
            <p:cNvSpPr/>
            <p:nvPr/>
          </p:nvSpPr>
          <p:spPr>
            <a:xfrm>
              <a:off x="1260562" y="338159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0" name="Freeform: Shape 189">
              <a:extLst>
                <a:ext uri="{FF2B5EF4-FFF2-40B4-BE49-F238E27FC236}">
                  <a16:creationId xmlns:a16="http://schemas.microsoft.com/office/drawing/2014/main" id="{6F65FE1A-83D0-435C-A23A-A11C25775D0F}"/>
                </a:ext>
              </a:extLst>
            </p:cNvPr>
            <p:cNvSpPr/>
            <p:nvPr/>
          </p:nvSpPr>
          <p:spPr>
            <a:xfrm>
              <a:off x="1588056" y="338159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1" name="Freeform: Shape 190">
              <a:extLst>
                <a:ext uri="{FF2B5EF4-FFF2-40B4-BE49-F238E27FC236}">
                  <a16:creationId xmlns:a16="http://schemas.microsoft.com/office/drawing/2014/main" id="{BD0A64C9-8AA4-4A9B-9940-3FBFDA9155D8}"/>
                </a:ext>
              </a:extLst>
            </p:cNvPr>
            <p:cNvSpPr/>
            <p:nvPr/>
          </p:nvSpPr>
          <p:spPr>
            <a:xfrm>
              <a:off x="1674239" y="338159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2" name="Freeform: Shape 191">
              <a:extLst>
                <a:ext uri="{FF2B5EF4-FFF2-40B4-BE49-F238E27FC236}">
                  <a16:creationId xmlns:a16="http://schemas.microsoft.com/office/drawing/2014/main" id="{D3C74637-1F0A-4258-86EB-CF7ED52543E4}"/>
                </a:ext>
              </a:extLst>
            </p:cNvPr>
            <p:cNvSpPr/>
            <p:nvPr/>
          </p:nvSpPr>
          <p:spPr>
            <a:xfrm>
              <a:off x="1760422"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3" name="Freeform: Shape 192">
              <a:extLst>
                <a:ext uri="{FF2B5EF4-FFF2-40B4-BE49-F238E27FC236}">
                  <a16:creationId xmlns:a16="http://schemas.microsoft.com/office/drawing/2014/main" id="{49567BD0-4759-4509-8C8C-014E17C8339F}"/>
                </a:ext>
              </a:extLst>
            </p:cNvPr>
            <p:cNvSpPr/>
            <p:nvPr/>
          </p:nvSpPr>
          <p:spPr>
            <a:xfrm>
              <a:off x="1794895"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4" name="Freeform: Shape 193">
              <a:extLst>
                <a:ext uri="{FF2B5EF4-FFF2-40B4-BE49-F238E27FC236}">
                  <a16:creationId xmlns:a16="http://schemas.microsoft.com/office/drawing/2014/main" id="{E7C22848-50EF-4B53-A206-9B4FC4757494}"/>
                </a:ext>
              </a:extLst>
            </p:cNvPr>
            <p:cNvSpPr/>
            <p:nvPr/>
          </p:nvSpPr>
          <p:spPr>
            <a:xfrm>
              <a:off x="1846605"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5" name="Freeform: Shape 194">
              <a:extLst>
                <a:ext uri="{FF2B5EF4-FFF2-40B4-BE49-F238E27FC236}">
                  <a16:creationId xmlns:a16="http://schemas.microsoft.com/office/drawing/2014/main" id="{D87BEE2D-A326-40E3-A5FB-CB8BB26DBAAC}"/>
                </a:ext>
              </a:extLst>
            </p:cNvPr>
            <p:cNvSpPr/>
            <p:nvPr/>
          </p:nvSpPr>
          <p:spPr>
            <a:xfrm>
              <a:off x="1898315"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6" name="Freeform: Shape 195">
              <a:extLst>
                <a:ext uri="{FF2B5EF4-FFF2-40B4-BE49-F238E27FC236}">
                  <a16:creationId xmlns:a16="http://schemas.microsoft.com/office/drawing/2014/main" id="{F3A8F4E2-A8BB-4EA1-A9C2-E10AD5B4CAFD}"/>
                </a:ext>
              </a:extLst>
            </p:cNvPr>
            <p:cNvSpPr/>
            <p:nvPr/>
          </p:nvSpPr>
          <p:spPr>
            <a:xfrm>
              <a:off x="1984497"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7" name="Freeform: Shape 196">
              <a:extLst>
                <a:ext uri="{FF2B5EF4-FFF2-40B4-BE49-F238E27FC236}">
                  <a16:creationId xmlns:a16="http://schemas.microsoft.com/office/drawing/2014/main" id="{0000F632-2D85-4589-99C5-EEE797C55A2B}"/>
                </a:ext>
              </a:extLst>
            </p:cNvPr>
            <p:cNvSpPr/>
            <p:nvPr/>
          </p:nvSpPr>
          <p:spPr>
            <a:xfrm>
              <a:off x="2053444"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8" name="Freeform: Shape 197">
              <a:extLst>
                <a:ext uri="{FF2B5EF4-FFF2-40B4-BE49-F238E27FC236}">
                  <a16:creationId xmlns:a16="http://schemas.microsoft.com/office/drawing/2014/main" id="{B17DAA29-3C2B-4615-AE67-19AAB9D5D011}"/>
                </a:ext>
              </a:extLst>
            </p:cNvPr>
            <p:cNvSpPr/>
            <p:nvPr/>
          </p:nvSpPr>
          <p:spPr>
            <a:xfrm>
              <a:off x="2122390"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9" name="Freeform: Shape 198">
              <a:extLst>
                <a:ext uri="{FF2B5EF4-FFF2-40B4-BE49-F238E27FC236}">
                  <a16:creationId xmlns:a16="http://schemas.microsoft.com/office/drawing/2014/main" id="{3432FF8B-6458-4689-B3DF-D0FDE37BE9D2}"/>
                </a:ext>
              </a:extLst>
            </p:cNvPr>
            <p:cNvSpPr/>
            <p:nvPr/>
          </p:nvSpPr>
          <p:spPr>
            <a:xfrm>
              <a:off x="2225809" y="3571201"/>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0" name="Freeform: Shape 199">
              <a:extLst>
                <a:ext uri="{FF2B5EF4-FFF2-40B4-BE49-F238E27FC236}">
                  <a16:creationId xmlns:a16="http://schemas.microsoft.com/office/drawing/2014/main" id="{0F940F25-7EB5-40AE-9396-24F1DA31E553}"/>
                </a:ext>
              </a:extLst>
            </p:cNvPr>
            <p:cNvSpPr/>
            <p:nvPr/>
          </p:nvSpPr>
          <p:spPr>
            <a:xfrm>
              <a:off x="2294756" y="3622910"/>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1" name="Freeform: Shape 200">
              <a:extLst>
                <a:ext uri="{FF2B5EF4-FFF2-40B4-BE49-F238E27FC236}">
                  <a16:creationId xmlns:a16="http://schemas.microsoft.com/office/drawing/2014/main" id="{6D8DF03B-4BC0-4AD0-B190-017D019DA98F}"/>
                </a:ext>
              </a:extLst>
            </p:cNvPr>
            <p:cNvSpPr/>
            <p:nvPr/>
          </p:nvSpPr>
          <p:spPr>
            <a:xfrm>
              <a:off x="2398175" y="3709093"/>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2" name="Freeform: Shape 201">
              <a:extLst>
                <a:ext uri="{FF2B5EF4-FFF2-40B4-BE49-F238E27FC236}">
                  <a16:creationId xmlns:a16="http://schemas.microsoft.com/office/drawing/2014/main" id="{5083E204-4767-4F95-9030-0C945D83F41E}"/>
                </a:ext>
              </a:extLst>
            </p:cNvPr>
            <p:cNvSpPr/>
            <p:nvPr/>
          </p:nvSpPr>
          <p:spPr>
            <a:xfrm>
              <a:off x="2467121" y="3709093"/>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3" name="Freeform: Shape 202">
              <a:extLst>
                <a:ext uri="{FF2B5EF4-FFF2-40B4-BE49-F238E27FC236}">
                  <a16:creationId xmlns:a16="http://schemas.microsoft.com/office/drawing/2014/main" id="{345978B4-B237-4D2A-9DFC-76006747333B}"/>
                </a:ext>
              </a:extLst>
            </p:cNvPr>
            <p:cNvSpPr/>
            <p:nvPr/>
          </p:nvSpPr>
          <p:spPr>
            <a:xfrm>
              <a:off x="2501594" y="3709093"/>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4" name="Freeform: Shape 203">
              <a:extLst>
                <a:ext uri="{FF2B5EF4-FFF2-40B4-BE49-F238E27FC236}">
                  <a16:creationId xmlns:a16="http://schemas.microsoft.com/office/drawing/2014/main" id="{FC49AA20-53F1-4C69-950D-1F60162B8643}"/>
                </a:ext>
              </a:extLst>
            </p:cNvPr>
            <p:cNvSpPr/>
            <p:nvPr/>
          </p:nvSpPr>
          <p:spPr>
            <a:xfrm>
              <a:off x="2656724" y="3709093"/>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5" name="Freeform: Shape 204">
              <a:extLst>
                <a:ext uri="{FF2B5EF4-FFF2-40B4-BE49-F238E27FC236}">
                  <a16:creationId xmlns:a16="http://schemas.microsoft.com/office/drawing/2014/main" id="{67483223-5532-48E9-AA42-F613EFF3D754}"/>
                </a:ext>
              </a:extLst>
            </p:cNvPr>
            <p:cNvSpPr/>
            <p:nvPr/>
          </p:nvSpPr>
          <p:spPr>
            <a:xfrm>
              <a:off x="2742906" y="3726330"/>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6" name="Freeform: Shape 205">
              <a:extLst>
                <a:ext uri="{FF2B5EF4-FFF2-40B4-BE49-F238E27FC236}">
                  <a16:creationId xmlns:a16="http://schemas.microsoft.com/office/drawing/2014/main" id="{F4F58018-7F55-419F-8163-1189BEB575E8}"/>
                </a:ext>
              </a:extLst>
            </p:cNvPr>
            <p:cNvSpPr/>
            <p:nvPr/>
          </p:nvSpPr>
          <p:spPr>
            <a:xfrm>
              <a:off x="2846326" y="3778040"/>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7" name="Freeform: Shape 206">
              <a:extLst>
                <a:ext uri="{FF2B5EF4-FFF2-40B4-BE49-F238E27FC236}">
                  <a16:creationId xmlns:a16="http://schemas.microsoft.com/office/drawing/2014/main" id="{57854CBC-2A7A-4C5A-84F5-DBE3E2ACAEC7}"/>
                </a:ext>
              </a:extLst>
            </p:cNvPr>
            <p:cNvSpPr/>
            <p:nvPr/>
          </p:nvSpPr>
          <p:spPr>
            <a:xfrm>
              <a:off x="2880799" y="3778040"/>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8" name="Freeform: Shape 207">
              <a:extLst>
                <a:ext uri="{FF2B5EF4-FFF2-40B4-BE49-F238E27FC236}">
                  <a16:creationId xmlns:a16="http://schemas.microsoft.com/office/drawing/2014/main" id="{39C8B83D-48F5-4B2C-A75F-5D8E1912A41D}"/>
                </a:ext>
              </a:extLst>
            </p:cNvPr>
            <p:cNvSpPr/>
            <p:nvPr/>
          </p:nvSpPr>
          <p:spPr>
            <a:xfrm>
              <a:off x="2949745" y="382975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9" name="Freeform: Shape 208">
              <a:extLst>
                <a:ext uri="{FF2B5EF4-FFF2-40B4-BE49-F238E27FC236}">
                  <a16:creationId xmlns:a16="http://schemas.microsoft.com/office/drawing/2014/main" id="{C2B16327-E55D-45F1-B6C7-E7F199A52D05}"/>
                </a:ext>
              </a:extLst>
            </p:cNvPr>
            <p:cNvSpPr/>
            <p:nvPr/>
          </p:nvSpPr>
          <p:spPr>
            <a:xfrm>
              <a:off x="3001455" y="382975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0" name="Freeform: Shape 209">
              <a:extLst>
                <a:ext uri="{FF2B5EF4-FFF2-40B4-BE49-F238E27FC236}">
                  <a16:creationId xmlns:a16="http://schemas.microsoft.com/office/drawing/2014/main" id="{87C0E69F-3767-4A68-BF2E-86CB9DD5076E}"/>
                </a:ext>
              </a:extLst>
            </p:cNvPr>
            <p:cNvSpPr/>
            <p:nvPr/>
          </p:nvSpPr>
          <p:spPr>
            <a:xfrm>
              <a:off x="3035928" y="382975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1" name="Freeform: Shape 210">
              <a:extLst>
                <a:ext uri="{FF2B5EF4-FFF2-40B4-BE49-F238E27FC236}">
                  <a16:creationId xmlns:a16="http://schemas.microsoft.com/office/drawing/2014/main" id="{AD36F9EE-A04C-4117-955B-571E8928F8AD}"/>
                </a:ext>
              </a:extLst>
            </p:cNvPr>
            <p:cNvSpPr/>
            <p:nvPr/>
          </p:nvSpPr>
          <p:spPr>
            <a:xfrm>
              <a:off x="3087638" y="382975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2" name="Freeform: Shape 211">
              <a:extLst>
                <a:ext uri="{FF2B5EF4-FFF2-40B4-BE49-F238E27FC236}">
                  <a16:creationId xmlns:a16="http://schemas.microsoft.com/office/drawing/2014/main" id="{689F60A4-018C-40DC-8750-8767D75EBA9A}"/>
                </a:ext>
              </a:extLst>
            </p:cNvPr>
            <p:cNvSpPr/>
            <p:nvPr/>
          </p:nvSpPr>
          <p:spPr>
            <a:xfrm>
              <a:off x="3139347" y="382975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3" name="Freeform: Shape 212">
              <a:extLst>
                <a:ext uri="{FF2B5EF4-FFF2-40B4-BE49-F238E27FC236}">
                  <a16:creationId xmlns:a16="http://schemas.microsoft.com/office/drawing/2014/main" id="{52670AAA-28F9-4489-8DCE-01CE4A66975B}"/>
                </a:ext>
              </a:extLst>
            </p:cNvPr>
            <p:cNvSpPr/>
            <p:nvPr/>
          </p:nvSpPr>
          <p:spPr>
            <a:xfrm>
              <a:off x="3208294" y="388146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4" name="Freeform: Shape 213">
              <a:extLst>
                <a:ext uri="{FF2B5EF4-FFF2-40B4-BE49-F238E27FC236}">
                  <a16:creationId xmlns:a16="http://schemas.microsoft.com/office/drawing/2014/main" id="{535144EC-36C2-4CA9-ACD1-46BB96338B4C}"/>
                </a:ext>
              </a:extLst>
            </p:cNvPr>
            <p:cNvSpPr/>
            <p:nvPr/>
          </p:nvSpPr>
          <p:spPr>
            <a:xfrm>
              <a:off x="3277240" y="388146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5" name="Freeform: Shape 214">
              <a:extLst>
                <a:ext uri="{FF2B5EF4-FFF2-40B4-BE49-F238E27FC236}">
                  <a16:creationId xmlns:a16="http://schemas.microsoft.com/office/drawing/2014/main" id="{F81EC06F-303D-49E6-82F1-CE385B6195F9}"/>
                </a:ext>
              </a:extLst>
            </p:cNvPr>
            <p:cNvSpPr/>
            <p:nvPr/>
          </p:nvSpPr>
          <p:spPr>
            <a:xfrm>
              <a:off x="3311713" y="388146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6" name="Freeform: Shape 215">
              <a:extLst>
                <a:ext uri="{FF2B5EF4-FFF2-40B4-BE49-F238E27FC236}">
                  <a16:creationId xmlns:a16="http://schemas.microsoft.com/office/drawing/2014/main" id="{E1F5ADAC-D5DA-4630-86A6-3C1041A4E559}"/>
                </a:ext>
              </a:extLst>
            </p:cNvPr>
            <p:cNvSpPr/>
            <p:nvPr/>
          </p:nvSpPr>
          <p:spPr>
            <a:xfrm>
              <a:off x="3397896" y="3933177"/>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7" name="Freeform: Shape 216">
              <a:extLst>
                <a:ext uri="{FF2B5EF4-FFF2-40B4-BE49-F238E27FC236}">
                  <a16:creationId xmlns:a16="http://schemas.microsoft.com/office/drawing/2014/main" id="{968293EE-A148-4502-B06F-792CAF2BBB31}"/>
                </a:ext>
              </a:extLst>
            </p:cNvPr>
            <p:cNvSpPr/>
            <p:nvPr/>
          </p:nvSpPr>
          <p:spPr>
            <a:xfrm>
              <a:off x="3449606" y="3933177"/>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8" name="Freeform: Shape 217">
              <a:extLst>
                <a:ext uri="{FF2B5EF4-FFF2-40B4-BE49-F238E27FC236}">
                  <a16:creationId xmlns:a16="http://schemas.microsoft.com/office/drawing/2014/main" id="{FDF9D2ED-B36B-4DFF-9071-08E613D8B6C3}"/>
                </a:ext>
              </a:extLst>
            </p:cNvPr>
            <p:cNvSpPr/>
            <p:nvPr/>
          </p:nvSpPr>
          <p:spPr>
            <a:xfrm>
              <a:off x="3501315" y="3933177"/>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9" name="Freeform: Shape 218">
              <a:extLst>
                <a:ext uri="{FF2B5EF4-FFF2-40B4-BE49-F238E27FC236}">
                  <a16:creationId xmlns:a16="http://schemas.microsoft.com/office/drawing/2014/main" id="{8BEFCA3E-1DC0-4074-9264-73AC38DB07E8}"/>
                </a:ext>
              </a:extLst>
            </p:cNvPr>
            <p:cNvSpPr/>
            <p:nvPr/>
          </p:nvSpPr>
          <p:spPr>
            <a:xfrm>
              <a:off x="3535789"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0" name="Freeform: Shape 219">
              <a:extLst>
                <a:ext uri="{FF2B5EF4-FFF2-40B4-BE49-F238E27FC236}">
                  <a16:creationId xmlns:a16="http://schemas.microsoft.com/office/drawing/2014/main" id="{1A3634CB-8DC2-44E1-A2A1-F1937A3D04BA}"/>
                </a:ext>
              </a:extLst>
            </p:cNvPr>
            <p:cNvSpPr/>
            <p:nvPr/>
          </p:nvSpPr>
          <p:spPr>
            <a:xfrm>
              <a:off x="3587498"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1" name="Freeform: Shape 220">
              <a:extLst>
                <a:ext uri="{FF2B5EF4-FFF2-40B4-BE49-F238E27FC236}">
                  <a16:creationId xmlns:a16="http://schemas.microsoft.com/office/drawing/2014/main" id="{7AE267E6-BB0F-4416-BCE5-AC1C773EA582}"/>
                </a:ext>
              </a:extLst>
            </p:cNvPr>
            <p:cNvSpPr/>
            <p:nvPr/>
          </p:nvSpPr>
          <p:spPr>
            <a:xfrm>
              <a:off x="3708154"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2" name="Freeform: Shape 221">
              <a:extLst>
                <a:ext uri="{FF2B5EF4-FFF2-40B4-BE49-F238E27FC236}">
                  <a16:creationId xmlns:a16="http://schemas.microsoft.com/office/drawing/2014/main" id="{8A76BA38-AD94-4A3E-B75F-6D190589F44A}"/>
                </a:ext>
              </a:extLst>
            </p:cNvPr>
            <p:cNvSpPr/>
            <p:nvPr/>
          </p:nvSpPr>
          <p:spPr>
            <a:xfrm>
              <a:off x="3759864"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3" name="Freeform: Shape 222">
              <a:extLst>
                <a:ext uri="{FF2B5EF4-FFF2-40B4-BE49-F238E27FC236}">
                  <a16:creationId xmlns:a16="http://schemas.microsoft.com/office/drawing/2014/main" id="{B341505F-7BF0-401B-A922-06AC6350D1DA}"/>
                </a:ext>
              </a:extLst>
            </p:cNvPr>
            <p:cNvSpPr/>
            <p:nvPr/>
          </p:nvSpPr>
          <p:spPr>
            <a:xfrm>
              <a:off x="3811574"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4" name="Freeform: Shape 223">
              <a:extLst>
                <a:ext uri="{FF2B5EF4-FFF2-40B4-BE49-F238E27FC236}">
                  <a16:creationId xmlns:a16="http://schemas.microsoft.com/office/drawing/2014/main" id="{69F6AE25-A314-436C-924F-0D342D97AE62}"/>
                </a:ext>
              </a:extLst>
            </p:cNvPr>
            <p:cNvSpPr/>
            <p:nvPr/>
          </p:nvSpPr>
          <p:spPr>
            <a:xfrm>
              <a:off x="3863283"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5" name="Freeform: Shape 224">
              <a:extLst>
                <a:ext uri="{FF2B5EF4-FFF2-40B4-BE49-F238E27FC236}">
                  <a16:creationId xmlns:a16="http://schemas.microsoft.com/office/drawing/2014/main" id="{E5D63B47-355B-42BC-9940-5072772444BB}"/>
                </a:ext>
              </a:extLst>
            </p:cNvPr>
            <p:cNvSpPr/>
            <p:nvPr/>
          </p:nvSpPr>
          <p:spPr>
            <a:xfrm>
              <a:off x="3932230"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6" name="Freeform: Shape 225">
              <a:extLst>
                <a:ext uri="{FF2B5EF4-FFF2-40B4-BE49-F238E27FC236}">
                  <a16:creationId xmlns:a16="http://schemas.microsoft.com/office/drawing/2014/main" id="{3D32C4E4-D8DD-46CC-A64B-EA17C03DEAD1}"/>
                </a:ext>
              </a:extLst>
            </p:cNvPr>
            <p:cNvSpPr/>
            <p:nvPr/>
          </p:nvSpPr>
          <p:spPr>
            <a:xfrm>
              <a:off x="3983939"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7" name="Freeform: Shape 226">
              <a:extLst>
                <a:ext uri="{FF2B5EF4-FFF2-40B4-BE49-F238E27FC236}">
                  <a16:creationId xmlns:a16="http://schemas.microsoft.com/office/drawing/2014/main" id="{3589A786-90E1-4A43-BB27-F0802BA13F4B}"/>
                </a:ext>
              </a:extLst>
            </p:cNvPr>
            <p:cNvSpPr/>
            <p:nvPr/>
          </p:nvSpPr>
          <p:spPr>
            <a:xfrm>
              <a:off x="4035649" y="4036597"/>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8" name="Freeform: Shape 227">
              <a:extLst>
                <a:ext uri="{FF2B5EF4-FFF2-40B4-BE49-F238E27FC236}">
                  <a16:creationId xmlns:a16="http://schemas.microsoft.com/office/drawing/2014/main" id="{477467D9-8C2D-4415-8947-27C8A2D33523}"/>
                </a:ext>
              </a:extLst>
            </p:cNvPr>
            <p:cNvSpPr/>
            <p:nvPr/>
          </p:nvSpPr>
          <p:spPr>
            <a:xfrm>
              <a:off x="4070122" y="4036597"/>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9" name="Freeform: Shape 228">
              <a:extLst>
                <a:ext uri="{FF2B5EF4-FFF2-40B4-BE49-F238E27FC236}">
                  <a16:creationId xmlns:a16="http://schemas.microsoft.com/office/drawing/2014/main" id="{49A61CFE-428C-4536-A700-CDEAF47C8B15}"/>
                </a:ext>
              </a:extLst>
            </p:cNvPr>
            <p:cNvSpPr/>
            <p:nvPr/>
          </p:nvSpPr>
          <p:spPr>
            <a:xfrm>
              <a:off x="4173542" y="407107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0" name="Freeform: Shape 229">
              <a:extLst>
                <a:ext uri="{FF2B5EF4-FFF2-40B4-BE49-F238E27FC236}">
                  <a16:creationId xmlns:a16="http://schemas.microsoft.com/office/drawing/2014/main" id="{751EFB7C-2FD4-4D08-B22C-64C3DEDC5052}"/>
                </a:ext>
              </a:extLst>
            </p:cNvPr>
            <p:cNvSpPr/>
            <p:nvPr/>
          </p:nvSpPr>
          <p:spPr>
            <a:xfrm>
              <a:off x="4259724" y="407107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1" name="Freeform: Shape 230">
              <a:extLst>
                <a:ext uri="{FF2B5EF4-FFF2-40B4-BE49-F238E27FC236}">
                  <a16:creationId xmlns:a16="http://schemas.microsoft.com/office/drawing/2014/main" id="{672D6AC8-1A8F-43B3-BEF8-F96F371095A3}"/>
                </a:ext>
              </a:extLst>
            </p:cNvPr>
            <p:cNvSpPr/>
            <p:nvPr/>
          </p:nvSpPr>
          <p:spPr>
            <a:xfrm>
              <a:off x="4380389" y="407107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2" name="Freeform: Shape 231">
              <a:extLst>
                <a:ext uri="{FF2B5EF4-FFF2-40B4-BE49-F238E27FC236}">
                  <a16:creationId xmlns:a16="http://schemas.microsoft.com/office/drawing/2014/main" id="{CD1B6F25-8C2A-479F-B96A-11E6248821F3}"/>
                </a:ext>
              </a:extLst>
            </p:cNvPr>
            <p:cNvSpPr/>
            <p:nvPr/>
          </p:nvSpPr>
          <p:spPr>
            <a:xfrm>
              <a:off x="4466572" y="407107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3" name="Freeform: Shape 232">
              <a:extLst>
                <a:ext uri="{FF2B5EF4-FFF2-40B4-BE49-F238E27FC236}">
                  <a16:creationId xmlns:a16="http://schemas.microsoft.com/office/drawing/2014/main" id="{BBF97E97-EBA7-4D37-8470-A0B0E0BD7A08}"/>
                </a:ext>
              </a:extLst>
            </p:cNvPr>
            <p:cNvSpPr/>
            <p:nvPr/>
          </p:nvSpPr>
          <p:spPr>
            <a:xfrm>
              <a:off x="4569992" y="4105543"/>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4" name="Freeform: Shape 233">
              <a:extLst>
                <a:ext uri="{FF2B5EF4-FFF2-40B4-BE49-F238E27FC236}">
                  <a16:creationId xmlns:a16="http://schemas.microsoft.com/office/drawing/2014/main" id="{4CE9C1E3-9C44-42DB-B58E-FFFF39CE26BA}"/>
                </a:ext>
              </a:extLst>
            </p:cNvPr>
            <p:cNvSpPr/>
            <p:nvPr/>
          </p:nvSpPr>
          <p:spPr>
            <a:xfrm>
              <a:off x="4604465" y="4105543"/>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5" name="Freeform: Shape 234">
              <a:extLst>
                <a:ext uri="{FF2B5EF4-FFF2-40B4-BE49-F238E27FC236}">
                  <a16:creationId xmlns:a16="http://schemas.microsoft.com/office/drawing/2014/main" id="{DDDDB484-95B1-42DB-88C3-3F2978E17C75}"/>
                </a:ext>
              </a:extLst>
            </p:cNvPr>
            <p:cNvSpPr/>
            <p:nvPr/>
          </p:nvSpPr>
          <p:spPr>
            <a:xfrm>
              <a:off x="4638938" y="4105543"/>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6" name="Freeform: Shape 235">
              <a:extLst>
                <a:ext uri="{FF2B5EF4-FFF2-40B4-BE49-F238E27FC236}">
                  <a16:creationId xmlns:a16="http://schemas.microsoft.com/office/drawing/2014/main" id="{B0DB57EA-1DA8-493F-AA5B-983375C78BC2}"/>
                </a:ext>
              </a:extLst>
            </p:cNvPr>
            <p:cNvSpPr/>
            <p:nvPr/>
          </p:nvSpPr>
          <p:spPr>
            <a:xfrm>
              <a:off x="4690648"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7" name="Freeform: Shape 236">
              <a:extLst>
                <a:ext uri="{FF2B5EF4-FFF2-40B4-BE49-F238E27FC236}">
                  <a16:creationId xmlns:a16="http://schemas.microsoft.com/office/drawing/2014/main" id="{24889856-FB35-4430-B212-D9B606C3B3DE}"/>
                </a:ext>
              </a:extLst>
            </p:cNvPr>
            <p:cNvSpPr/>
            <p:nvPr/>
          </p:nvSpPr>
          <p:spPr>
            <a:xfrm>
              <a:off x="4742357"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8" name="Freeform: Shape 237">
              <a:extLst>
                <a:ext uri="{FF2B5EF4-FFF2-40B4-BE49-F238E27FC236}">
                  <a16:creationId xmlns:a16="http://schemas.microsoft.com/office/drawing/2014/main" id="{26D8BB08-1FB2-4AC9-B085-09EC591F525A}"/>
                </a:ext>
              </a:extLst>
            </p:cNvPr>
            <p:cNvSpPr/>
            <p:nvPr/>
          </p:nvSpPr>
          <p:spPr>
            <a:xfrm>
              <a:off x="4776831"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9" name="Freeform: Shape 238">
              <a:extLst>
                <a:ext uri="{FF2B5EF4-FFF2-40B4-BE49-F238E27FC236}">
                  <a16:creationId xmlns:a16="http://schemas.microsoft.com/office/drawing/2014/main" id="{21BD95FF-05A7-4163-9FFA-D65F9E8C79C7}"/>
                </a:ext>
              </a:extLst>
            </p:cNvPr>
            <p:cNvSpPr/>
            <p:nvPr/>
          </p:nvSpPr>
          <p:spPr>
            <a:xfrm>
              <a:off x="4828540"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0" name="Freeform: Shape 239">
              <a:extLst>
                <a:ext uri="{FF2B5EF4-FFF2-40B4-BE49-F238E27FC236}">
                  <a16:creationId xmlns:a16="http://schemas.microsoft.com/office/drawing/2014/main" id="{5842473E-FAAB-49E5-9546-1EC4BDC12D6B}"/>
                </a:ext>
              </a:extLst>
            </p:cNvPr>
            <p:cNvSpPr/>
            <p:nvPr/>
          </p:nvSpPr>
          <p:spPr>
            <a:xfrm>
              <a:off x="4880250"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1" name="Freeform: Shape 240">
              <a:extLst>
                <a:ext uri="{FF2B5EF4-FFF2-40B4-BE49-F238E27FC236}">
                  <a16:creationId xmlns:a16="http://schemas.microsoft.com/office/drawing/2014/main" id="{D64D39E8-4D33-4C51-B3DB-E4F89866B6DC}"/>
                </a:ext>
              </a:extLst>
            </p:cNvPr>
            <p:cNvSpPr/>
            <p:nvPr/>
          </p:nvSpPr>
          <p:spPr>
            <a:xfrm>
              <a:off x="4931960"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2" name="Freeform: Shape 241">
              <a:extLst>
                <a:ext uri="{FF2B5EF4-FFF2-40B4-BE49-F238E27FC236}">
                  <a16:creationId xmlns:a16="http://schemas.microsoft.com/office/drawing/2014/main" id="{FE164966-069E-4CCA-B905-2F7F9BDA0273}"/>
                </a:ext>
              </a:extLst>
            </p:cNvPr>
            <p:cNvSpPr/>
            <p:nvPr/>
          </p:nvSpPr>
          <p:spPr>
            <a:xfrm>
              <a:off x="4983669"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3" name="Freeform: Shape 242">
              <a:extLst>
                <a:ext uri="{FF2B5EF4-FFF2-40B4-BE49-F238E27FC236}">
                  <a16:creationId xmlns:a16="http://schemas.microsoft.com/office/drawing/2014/main" id="{04F53877-1A3F-415C-933B-7114A701EA33}"/>
                </a:ext>
              </a:extLst>
            </p:cNvPr>
            <p:cNvSpPr/>
            <p:nvPr/>
          </p:nvSpPr>
          <p:spPr>
            <a:xfrm>
              <a:off x="5052616"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4" name="Freeform: Shape 243">
              <a:extLst>
                <a:ext uri="{FF2B5EF4-FFF2-40B4-BE49-F238E27FC236}">
                  <a16:creationId xmlns:a16="http://schemas.microsoft.com/office/drawing/2014/main" id="{5FDE5CD8-3C83-4017-8961-D1F4775B20B0}"/>
                </a:ext>
              </a:extLst>
            </p:cNvPr>
            <p:cNvSpPr/>
            <p:nvPr/>
          </p:nvSpPr>
          <p:spPr>
            <a:xfrm>
              <a:off x="5121562"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5" name="Freeform: Shape 244">
              <a:extLst>
                <a:ext uri="{FF2B5EF4-FFF2-40B4-BE49-F238E27FC236}">
                  <a16:creationId xmlns:a16="http://schemas.microsoft.com/office/drawing/2014/main" id="{21472BD1-2C01-41F8-B5FF-7E436A51ABDC}"/>
                </a:ext>
              </a:extLst>
            </p:cNvPr>
            <p:cNvSpPr/>
            <p:nvPr/>
          </p:nvSpPr>
          <p:spPr>
            <a:xfrm>
              <a:off x="5190508"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6" name="Freeform: Shape 245">
              <a:extLst>
                <a:ext uri="{FF2B5EF4-FFF2-40B4-BE49-F238E27FC236}">
                  <a16:creationId xmlns:a16="http://schemas.microsoft.com/office/drawing/2014/main" id="{E926D667-24AB-4BEA-AD96-663832E6AB94}"/>
                </a:ext>
              </a:extLst>
            </p:cNvPr>
            <p:cNvSpPr/>
            <p:nvPr/>
          </p:nvSpPr>
          <p:spPr>
            <a:xfrm>
              <a:off x="5242218"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7" name="Freeform: Shape 246">
              <a:extLst>
                <a:ext uri="{FF2B5EF4-FFF2-40B4-BE49-F238E27FC236}">
                  <a16:creationId xmlns:a16="http://schemas.microsoft.com/office/drawing/2014/main" id="{B0D9BBD3-6A04-42DD-92C6-7EC16E9547CB}"/>
                </a:ext>
              </a:extLst>
            </p:cNvPr>
            <p:cNvSpPr/>
            <p:nvPr/>
          </p:nvSpPr>
          <p:spPr>
            <a:xfrm>
              <a:off x="5311164"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8" name="Freeform: Shape 247">
              <a:extLst>
                <a:ext uri="{FF2B5EF4-FFF2-40B4-BE49-F238E27FC236}">
                  <a16:creationId xmlns:a16="http://schemas.microsoft.com/office/drawing/2014/main" id="{F84F303B-7A82-46C7-994E-F74DBC55829D}"/>
                </a:ext>
              </a:extLst>
            </p:cNvPr>
            <p:cNvSpPr/>
            <p:nvPr/>
          </p:nvSpPr>
          <p:spPr>
            <a:xfrm>
              <a:off x="5380110"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9" name="Freeform: Shape 248">
              <a:extLst>
                <a:ext uri="{FF2B5EF4-FFF2-40B4-BE49-F238E27FC236}">
                  <a16:creationId xmlns:a16="http://schemas.microsoft.com/office/drawing/2014/main" id="{1F029129-91E3-4028-9F34-9E3C7F3DA2D1}"/>
                </a:ext>
              </a:extLst>
            </p:cNvPr>
            <p:cNvSpPr/>
            <p:nvPr/>
          </p:nvSpPr>
          <p:spPr>
            <a:xfrm>
              <a:off x="5518003"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0" name="Freeform: Shape 249">
              <a:extLst>
                <a:ext uri="{FF2B5EF4-FFF2-40B4-BE49-F238E27FC236}">
                  <a16:creationId xmlns:a16="http://schemas.microsoft.com/office/drawing/2014/main" id="{C79DC1B8-7124-49A5-9C50-337C38B5A962}"/>
                </a:ext>
              </a:extLst>
            </p:cNvPr>
            <p:cNvSpPr/>
            <p:nvPr/>
          </p:nvSpPr>
          <p:spPr>
            <a:xfrm>
              <a:off x="5604186"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1" name="Freeform: Shape 250">
              <a:extLst>
                <a:ext uri="{FF2B5EF4-FFF2-40B4-BE49-F238E27FC236}">
                  <a16:creationId xmlns:a16="http://schemas.microsoft.com/office/drawing/2014/main" id="{811AFFD5-B882-40DD-93A6-2F8AF4018DD5}"/>
                </a:ext>
              </a:extLst>
            </p:cNvPr>
            <p:cNvSpPr/>
            <p:nvPr/>
          </p:nvSpPr>
          <p:spPr>
            <a:xfrm>
              <a:off x="5707605"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2" name="Freeform: Shape 251">
              <a:extLst>
                <a:ext uri="{FF2B5EF4-FFF2-40B4-BE49-F238E27FC236}">
                  <a16:creationId xmlns:a16="http://schemas.microsoft.com/office/drawing/2014/main" id="{153C41C6-D6AC-4EDA-9FB1-5D0D7555BC5F}"/>
                </a:ext>
              </a:extLst>
            </p:cNvPr>
            <p:cNvSpPr/>
            <p:nvPr/>
          </p:nvSpPr>
          <p:spPr>
            <a:xfrm>
              <a:off x="5759323"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3" name="Freeform: Shape 252">
              <a:extLst>
                <a:ext uri="{FF2B5EF4-FFF2-40B4-BE49-F238E27FC236}">
                  <a16:creationId xmlns:a16="http://schemas.microsoft.com/office/drawing/2014/main" id="{C1DD74F5-6C42-4C3F-B1F0-B683F6195641}"/>
                </a:ext>
              </a:extLst>
            </p:cNvPr>
            <p:cNvSpPr/>
            <p:nvPr/>
          </p:nvSpPr>
          <p:spPr>
            <a:xfrm>
              <a:off x="5828270"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4" name="Freeform: Shape 253">
              <a:extLst>
                <a:ext uri="{FF2B5EF4-FFF2-40B4-BE49-F238E27FC236}">
                  <a16:creationId xmlns:a16="http://schemas.microsoft.com/office/drawing/2014/main" id="{5EF83109-40DC-4DA7-ACB8-90B1C57DA128}"/>
                </a:ext>
              </a:extLst>
            </p:cNvPr>
            <p:cNvSpPr/>
            <p:nvPr/>
          </p:nvSpPr>
          <p:spPr>
            <a:xfrm>
              <a:off x="5897216"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5" name="Freeform: Shape 254">
              <a:extLst>
                <a:ext uri="{FF2B5EF4-FFF2-40B4-BE49-F238E27FC236}">
                  <a16:creationId xmlns:a16="http://schemas.microsoft.com/office/drawing/2014/main" id="{EF124C91-750A-49B7-9924-D299129988E2}"/>
                </a:ext>
              </a:extLst>
            </p:cNvPr>
            <p:cNvSpPr/>
            <p:nvPr/>
          </p:nvSpPr>
          <p:spPr>
            <a:xfrm>
              <a:off x="5897216"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6" name="Freeform: Shape 255">
              <a:extLst>
                <a:ext uri="{FF2B5EF4-FFF2-40B4-BE49-F238E27FC236}">
                  <a16:creationId xmlns:a16="http://schemas.microsoft.com/office/drawing/2014/main" id="{0526EE1D-0B5D-40A0-B665-56503370AFD2}"/>
                </a:ext>
              </a:extLst>
            </p:cNvPr>
            <p:cNvSpPr/>
            <p:nvPr/>
          </p:nvSpPr>
          <p:spPr>
            <a:xfrm>
              <a:off x="6017872" y="4226199"/>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7" name="Freeform: Shape 256">
              <a:extLst>
                <a:ext uri="{FF2B5EF4-FFF2-40B4-BE49-F238E27FC236}">
                  <a16:creationId xmlns:a16="http://schemas.microsoft.com/office/drawing/2014/main" id="{E4E5517E-3681-4B91-9221-2C890180C82C}"/>
                </a:ext>
              </a:extLst>
            </p:cNvPr>
            <p:cNvSpPr/>
            <p:nvPr/>
          </p:nvSpPr>
          <p:spPr>
            <a:xfrm>
              <a:off x="6069582" y="4226199"/>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8" name="Freeform: Shape 257">
              <a:extLst>
                <a:ext uri="{FF2B5EF4-FFF2-40B4-BE49-F238E27FC236}">
                  <a16:creationId xmlns:a16="http://schemas.microsoft.com/office/drawing/2014/main" id="{B3D432FD-0B3D-40B5-97A6-DCF13CB0FDE5}"/>
                </a:ext>
              </a:extLst>
            </p:cNvPr>
            <p:cNvSpPr/>
            <p:nvPr/>
          </p:nvSpPr>
          <p:spPr>
            <a:xfrm>
              <a:off x="6121291" y="4226199"/>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9" name="Freeform: Shape 258">
              <a:extLst>
                <a:ext uri="{FF2B5EF4-FFF2-40B4-BE49-F238E27FC236}">
                  <a16:creationId xmlns:a16="http://schemas.microsoft.com/office/drawing/2014/main" id="{6C89623D-29A3-480A-AA29-4C96E7F2EDE2}"/>
                </a:ext>
              </a:extLst>
            </p:cNvPr>
            <p:cNvSpPr/>
            <p:nvPr/>
          </p:nvSpPr>
          <p:spPr>
            <a:xfrm>
              <a:off x="6224711"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0" name="Freeform: Shape 259">
              <a:extLst>
                <a:ext uri="{FF2B5EF4-FFF2-40B4-BE49-F238E27FC236}">
                  <a16:creationId xmlns:a16="http://schemas.microsoft.com/office/drawing/2014/main" id="{CFA303D9-317D-47B5-A76C-9BA2818818AC}"/>
                </a:ext>
              </a:extLst>
            </p:cNvPr>
            <p:cNvSpPr/>
            <p:nvPr/>
          </p:nvSpPr>
          <p:spPr>
            <a:xfrm>
              <a:off x="6379840"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1" name="Freeform: Shape 260">
              <a:extLst>
                <a:ext uri="{FF2B5EF4-FFF2-40B4-BE49-F238E27FC236}">
                  <a16:creationId xmlns:a16="http://schemas.microsoft.com/office/drawing/2014/main" id="{7BD1557A-6E89-456A-A54E-F294E84DE2B1}"/>
                </a:ext>
              </a:extLst>
            </p:cNvPr>
            <p:cNvSpPr/>
            <p:nvPr/>
          </p:nvSpPr>
          <p:spPr>
            <a:xfrm>
              <a:off x="6448786"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2" name="Freeform: Shape 261">
              <a:extLst>
                <a:ext uri="{FF2B5EF4-FFF2-40B4-BE49-F238E27FC236}">
                  <a16:creationId xmlns:a16="http://schemas.microsoft.com/office/drawing/2014/main" id="{1F560042-05FC-4420-98F7-446B71498903}"/>
                </a:ext>
              </a:extLst>
            </p:cNvPr>
            <p:cNvSpPr/>
            <p:nvPr/>
          </p:nvSpPr>
          <p:spPr>
            <a:xfrm>
              <a:off x="6534969"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3" name="Freeform: Shape 262">
              <a:extLst>
                <a:ext uri="{FF2B5EF4-FFF2-40B4-BE49-F238E27FC236}">
                  <a16:creationId xmlns:a16="http://schemas.microsoft.com/office/drawing/2014/main" id="{746EEE88-1AF9-4BB3-8649-5368B76A85C0}"/>
                </a:ext>
              </a:extLst>
            </p:cNvPr>
            <p:cNvSpPr/>
            <p:nvPr/>
          </p:nvSpPr>
          <p:spPr>
            <a:xfrm>
              <a:off x="6603915"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4" name="Freeform: Shape 263">
              <a:extLst>
                <a:ext uri="{FF2B5EF4-FFF2-40B4-BE49-F238E27FC236}">
                  <a16:creationId xmlns:a16="http://schemas.microsoft.com/office/drawing/2014/main" id="{553FB57F-E701-47B1-95C4-5CCE87997BC7}"/>
                </a:ext>
              </a:extLst>
            </p:cNvPr>
            <p:cNvSpPr/>
            <p:nvPr/>
          </p:nvSpPr>
          <p:spPr>
            <a:xfrm>
              <a:off x="6672862"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5" name="Freeform: Shape 264">
              <a:extLst>
                <a:ext uri="{FF2B5EF4-FFF2-40B4-BE49-F238E27FC236}">
                  <a16:creationId xmlns:a16="http://schemas.microsoft.com/office/drawing/2014/main" id="{36D4A1CE-5B39-4657-A0BD-53055E4FA328}"/>
                </a:ext>
              </a:extLst>
            </p:cNvPr>
            <p:cNvSpPr/>
            <p:nvPr/>
          </p:nvSpPr>
          <p:spPr>
            <a:xfrm>
              <a:off x="6776281"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6" name="Freeform: Shape 265">
              <a:extLst>
                <a:ext uri="{FF2B5EF4-FFF2-40B4-BE49-F238E27FC236}">
                  <a16:creationId xmlns:a16="http://schemas.microsoft.com/office/drawing/2014/main" id="{8311D414-30B8-46CA-93EA-854CDC44F219}"/>
                </a:ext>
              </a:extLst>
            </p:cNvPr>
            <p:cNvSpPr/>
            <p:nvPr/>
          </p:nvSpPr>
          <p:spPr>
            <a:xfrm>
              <a:off x="6896937"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7" name="Freeform: Shape 266">
              <a:extLst>
                <a:ext uri="{FF2B5EF4-FFF2-40B4-BE49-F238E27FC236}">
                  <a16:creationId xmlns:a16="http://schemas.microsoft.com/office/drawing/2014/main" id="{5614F0D5-1E78-4F88-95AA-B88DC2A3DCCB}"/>
                </a:ext>
              </a:extLst>
            </p:cNvPr>
            <p:cNvSpPr/>
            <p:nvPr/>
          </p:nvSpPr>
          <p:spPr>
            <a:xfrm>
              <a:off x="6965883"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8" name="Freeform: Shape 267">
              <a:extLst>
                <a:ext uri="{FF2B5EF4-FFF2-40B4-BE49-F238E27FC236}">
                  <a16:creationId xmlns:a16="http://schemas.microsoft.com/office/drawing/2014/main" id="{FBD879A0-5F5E-46CE-9A41-C37ABC2567A1}"/>
                </a:ext>
              </a:extLst>
            </p:cNvPr>
            <p:cNvSpPr/>
            <p:nvPr/>
          </p:nvSpPr>
          <p:spPr>
            <a:xfrm>
              <a:off x="7052066"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9" name="Freeform: Shape 268">
              <a:extLst>
                <a:ext uri="{FF2B5EF4-FFF2-40B4-BE49-F238E27FC236}">
                  <a16:creationId xmlns:a16="http://schemas.microsoft.com/office/drawing/2014/main" id="{E19E7EEA-6DA7-4E34-94F3-E9411D91FBEC}"/>
                </a:ext>
              </a:extLst>
            </p:cNvPr>
            <p:cNvSpPr/>
            <p:nvPr/>
          </p:nvSpPr>
          <p:spPr>
            <a:xfrm>
              <a:off x="7189967"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0" name="Freeform: Shape 269">
              <a:extLst>
                <a:ext uri="{FF2B5EF4-FFF2-40B4-BE49-F238E27FC236}">
                  <a16:creationId xmlns:a16="http://schemas.microsoft.com/office/drawing/2014/main" id="{5D0BCB8A-93A5-44D3-9D28-65FD878C7F56}"/>
                </a:ext>
              </a:extLst>
            </p:cNvPr>
            <p:cNvSpPr/>
            <p:nvPr/>
          </p:nvSpPr>
          <p:spPr>
            <a:xfrm>
              <a:off x="7293386"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1" name="Freeform: Shape 270">
              <a:extLst>
                <a:ext uri="{FF2B5EF4-FFF2-40B4-BE49-F238E27FC236}">
                  <a16:creationId xmlns:a16="http://schemas.microsoft.com/office/drawing/2014/main" id="{EA4D0F7E-8DD8-4C79-A727-2940BBC96ABC}"/>
                </a:ext>
              </a:extLst>
            </p:cNvPr>
            <p:cNvSpPr/>
            <p:nvPr/>
          </p:nvSpPr>
          <p:spPr>
            <a:xfrm>
              <a:off x="7345096"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2" name="Freeform: Shape 271">
              <a:extLst>
                <a:ext uri="{FF2B5EF4-FFF2-40B4-BE49-F238E27FC236}">
                  <a16:creationId xmlns:a16="http://schemas.microsoft.com/office/drawing/2014/main" id="{038EA6F7-7B8B-40C0-AB6C-DAB50E160627}"/>
                </a:ext>
              </a:extLst>
            </p:cNvPr>
            <p:cNvSpPr/>
            <p:nvPr/>
          </p:nvSpPr>
          <p:spPr>
            <a:xfrm>
              <a:off x="7431279"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3" name="Freeform: Shape 272">
              <a:extLst>
                <a:ext uri="{FF2B5EF4-FFF2-40B4-BE49-F238E27FC236}">
                  <a16:creationId xmlns:a16="http://schemas.microsoft.com/office/drawing/2014/main" id="{A226A1E2-7855-4BC6-ADC2-E7B01BC0A167}"/>
                </a:ext>
              </a:extLst>
            </p:cNvPr>
            <p:cNvSpPr/>
            <p:nvPr/>
          </p:nvSpPr>
          <p:spPr>
            <a:xfrm>
              <a:off x="7551935"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4" name="Freeform: Shape 273">
              <a:extLst>
                <a:ext uri="{FF2B5EF4-FFF2-40B4-BE49-F238E27FC236}">
                  <a16:creationId xmlns:a16="http://schemas.microsoft.com/office/drawing/2014/main" id="{2535C53D-EE0C-45F0-9B61-EB33B83395D8}"/>
                </a:ext>
              </a:extLst>
            </p:cNvPr>
            <p:cNvSpPr/>
            <p:nvPr/>
          </p:nvSpPr>
          <p:spPr>
            <a:xfrm>
              <a:off x="7672591"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5" name="Freeform: Shape 274">
              <a:extLst>
                <a:ext uri="{FF2B5EF4-FFF2-40B4-BE49-F238E27FC236}">
                  <a16:creationId xmlns:a16="http://schemas.microsoft.com/office/drawing/2014/main" id="{DA30CD54-5156-4BB7-9652-2740A152D32B}"/>
                </a:ext>
              </a:extLst>
            </p:cNvPr>
            <p:cNvSpPr/>
            <p:nvPr/>
          </p:nvSpPr>
          <p:spPr>
            <a:xfrm>
              <a:off x="7879430"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6" name="Freeform: Shape 275">
              <a:extLst>
                <a:ext uri="{FF2B5EF4-FFF2-40B4-BE49-F238E27FC236}">
                  <a16:creationId xmlns:a16="http://schemas.microsoft.com/office/drawing/2014/main" id="{AD1FD1D2-0119-47A5-A2E7-0D7D63BC87A1}"/>
                </a:ext>
              </a:extLst>
            </p:cNvPr>
            <p:cNvSpPr/>
            <p:nvPr/>
          </p:nvSpPr>
          <p:spPr>
            <a:xfrm>
              <a:off x="8137978"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7" name="Freeform: Shape 276">
              <a:extLst>
                <a:ext uri="{FF2B5EF4-FFF2-40B4-BE49-F238E27FC236}">
                  <a16:creationId xmlns:a16="http://schemas.microsoft.com/office/drawing/2014/main" id="{F5BE49D1-FFBC-4D09-8588-D9E4FC0C3BEB}"/>
                </a:ext>
              </a:extLst>
            </p:cNvPr>
            <p:cNvSpPr/>
            <p:nvPr/>
          </p:nvSpPr>
          <p:spPr>
            <a:xfrm>
              <a:off x="8206925"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8" name="Freeform: Shape 277">
              <a:extLst>
                <a:ext uri="{FF2B5EF4-FFF2-40B4-BE49-F238E27FC236}">
                  <a16:creationId xmlns:a16="http://schemas.microsoft.com/office/drawing/2014/main" id="{8449ED5F-55C3-43E8-8D1B-55917DB9B349}"/>
                </a:ext>
              </a:extLst>
            </p:cNvPr>
            <p:cNvSpPr/>
            <p:nvPr/>
          </p:nvSpPr>
          <p:spPr>
            <a:xfrm>
              <a:off x="8206925"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9" name="Freeform: Shape 278">
              <a:extLst>
                <a:ext uri="{FF2B5EF4-FFF2-40B4-BE49-F238E27FC236}">
                  <a16:creationId xmlns:a16="http://schemas.microsoft.com/office/drawing/2014/main" id="{F5403502-85AF-4CD1-9A1B-232042262CB1}"/>
                </a:ext>
              </a:extLst>
            </p:cNvPr>
            <p:cNvSpPr/>
            <p:nvPr/>
          </p:nvSpPr>
          <p:spPr>
            <a:xfrm>
              <a:off x="8948106"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0" name="Freeform: Shape 279">
              <a:extLst>
                <a:ext uri="{FF2B5EF4-FFF2-40B4-BE49-F238E27FC236}">
                  <a16:creationId xmlns:a16="http://schemas.microsoft.com/office/drawing/2014/main" id="{FE22573C-06C4-4907-8160-D8C14B5FA986}"/>
                </a:ext>
              </a:extLst>
            </p:cNvPr>
            <p:cNvSpPr/>
            <p:nvPr/>
          </p:nvSpPr>
          <p:spPr>
            <a:xfrm>
              <a:off x="9051525"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1" name="Freeform: Shape 280">
              <a:extLst>
                <a:ext uri="{FF2B5EF4-FFF2-40B4-BE49-F238E27FC236}">
                  <a16:creationId xmlns:a16="http://schemas.microsoft.com/office/drawing/2014/main" id="{6BA680CC-DDFB-48AE-A65C-5F8F8B8B267B}"/>
                </a:ext>
              </a:extLst>
            </p:cNvPr>
            <p:cNvSpPr/>
            <p:nvPr/>
          </p:nvSpPr>
          <p:spPr>
            <a:xfrm>
              <a:off x="9120472"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2" name="Freeform: Shape 281">
              <a:extLst>
                <a:ext uri="{FF2B5EF4-FFF2-40B4-BE49-F238E27FC236}">
                  <a16:creationId xmlns:a16="http://schemas.microsoft.com/office/drawing/2014/main" id="{78BE6F4D-D7F6-4F53-99B7-7288EDC0A77C}"/>
                </a:ext>
              </a:extLst>
            </p:cNvPr>
            <p:cNvSpPr/>
            <p:nvPr/>
          </p:nvSpPr>
          <p:spPr>
            <a:xfrm>
              <a:off x="608424" y="2982307"/>
              <a:ext cx="97720" cy="8618"/>
            </a:xfrm>
            <a:custGeom>
              <a:avLst/>
              <a:gdLst>
                <a:gd name="connsiteX0" fmla="*/ 97720 w 97720"/>
                <a:gd name="connsiteY0" fmla="*/ 0 h 8618"/>
                <a:gd name="connsiteX1" fmla="*/ 0 w 97720"/>
                <a:gd name="connsiteY1" fmla="*/ 0 h 8618"/>
              </a:gdLst>
              <a:ahLst/>
              <a:cxnLst>
                <a:cxn ang="0">
                  <a:pos x="connsiteX0" y="connsiteY0"/>
                </a:cxn>
                <a:cxn ang="0">
                  <a:pos x="connsiteX1" y="connsiteY1"/>
                </a:cxn>
              </a:cxnLst>
              <a:rect l="l" t="t" r="r" b="b"/>
              <a:pathLst>
                <a:path w="97720" h="8618">
                  <a:moveTo>
                    <a:pt x="97720" y="0"/>
                  </a:move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3" name="Freeform: Shape 282">
              <a:extLst>
                <a:ext uri="{FF2B5EF4-FFF2-40B4-BE49-F238E27FC236}">
                  <a16:creationId xmlns:a16="http://schemas.microsoft.com/office/drawing/2014/main" id="{DA7B4B70-CD8F-4A78-AF15-C1E9A90C6305}"/>
                </a:ext>
              </a:extLst>
            </p:cNvPr>
            <p:cNvSpPr/>
            <p:nvPr/>
          </p:nvSpPr>
          <p:spPr>
            <a:xfrm>
              <a:off x="539477" y="2930598"/>
              <a:ext cx="97719" cy="8618"/>
            </a:xfrm>
            <a:custGeom>
              <a:avLst/>
              <a:gdLst>
                <a:gd name="connsiteX0" fmla="*/ 97719 w 97719"/>
                <a:gd name="connsiteY0" fmla="*/ 0 h 8618"/>
                <a:gd name="connsiteX1" fmla="*/ 0 w 97719"/>
                <a:gd name="connsiteY1" fmla="*/ 0 h 8618"/>
              </a:gdLst>
              <a:ahLst/>
              <a:cxnLst>
                <a:cxn ang="0">
                  <a:pos x="connsiteX0" y="connsiteY0"/>
                </a:cxn>
                <a:cxn ang="0">
                  <a:pos x="connsiteX1" y="connsiteY1"/>
                </a:cxn>
              </a:cxnLst>
              <a:rect l="l" t="t" r="r" b="b"/>
              <a:pathLst>
                <a:path w="97719" h="8618">
                  <a:moveTo>
                    <a:pt x="97719" y="0"/>
                  </a:move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4" name="Freeform: Shape 283">
              <a:extLst>
                <a:ext uri="{FF2B5EF4-FFF2-40B4-BE49-F238E27FC236}">
                  <a16:creationId xmlns:a16="http://schemas.microsoft.com/office/drawing/2014/main" id="{3082416C-C3E1-44C1-BE32-E2BD7020059D}"/>
                </a:ext>
              </a:extLst>
            </p:cNvPr>
            <p:cNvSpPr/>
            <p:nvPr/>
          </p:nvSpPr>
          <p:spPr>
            <a:xfrm>
              <a:off x="539477" y="2861651"/>
              <a:ext cx="97719" cy="8618"/>
            </a:xfrm>
            <a:custGeom>
              <a:avLst/>
              <a:gdLst>
                <a:gd name="connsiteX0" fmla="*/ 97719 w 97719"/>
                <a:gd name="connsiteY0" fmla="*/ 0 h 8618"/>
                <a:gd name="connsiteX1" fmla="*/ 0 w 97719"/>
                <a:gd name="connsiteY1" fmla="*/ 0 h 8618"/>
              </a:gdLst>
              <a:ahLst/>
              <a:cxnLst>
                <a:cxn ang="0">
                  <a:pos x="connsiteX0" y="connsiteY0"/>
                </a:cxn>
                <a:cxn ang="0">
                  <a:pos x="connsiteX1" y="connsiteY1"/>
                </a:cxn>
              </a:cxnLst>
              <a:rect l="l" t="t" r="r" b="b"/>
              <a:pathLst>
                <a:path w="97719" h="8618">
                  <a:moveTo>
                    <a:pt x="97719" y="0"/>
                  </a:move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5" name="Freeform: Shape 284">
              <a:extLst>
                <a:ext uri="{FF2B5EF4-FFF2-40B4-BE49-F238E27FC236}">
                  <a16:creationId xmlns:a16="http://schemas.microsoft.com/office/drawing/2014/main" id="{F3F32294-3548-4CF0-81BB-9AC331237AB4}"/>
                </a:ext>
              </a:extLst>
            </p:cNvPr>
            <p:cNvSpPr/>
            <p:nvPr/>
          </p:nvSpPr>
          <p:spPr>
            <a:xfrm>
              <a:off x="539477" y="2758232"/>
              <a:ext cx="97719" cy="8618"/>
            </a:xfrm>
            <a:custGeom>
              <a:avLst/>
              <a:gdLst>
                <a:gd name="connsiteX0" fmla="*/ 97719 w 97719"/>
                <a:gd name="connsiteY0" fmla="*/ 0 h 8618"/>
                <a:gd name="connsiteX1" fmla="*/ 0 w 97719"/>
                <a:gd name="connsiteY1" fmla="*/ 0 h 8618"/>
              </a:gdLst>
              <a:ahLst/>
              <a:cxnLst>
                <a:cxn ang="0">
                  <a:pos x="connsiteX0" y="connsiteY0"/>
                </a:cxn>
                <a:cxn ang="0">
                  <a:pos x="connsiteX1" y="connsiteY1"/>
                </a:cxn>
              </a:cxnLst>
              <a:rect l="l" t="t" r="r" b="b"/>
              <a:pathLst>
                <a:path w="97719" h="8618">
                  <a:moveTo>
                    <a:pt x="97719" y="0"/>
                  </a:move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grpSp>
      <p:cxnSp>
        <p:nvCxnSpPr>
          <p:cNvPr id="288" name="Straight Connector 287">
            <a:extLst>
              <a:ext uri="{FF2B5EF4-FFF2-40B4-BE49-F238E27FC236}">
                <a16:creationId xmlns:a16="http://schemas.microsoft.com/office/drawing/2014/main" id="{EE571626-A31B-4BE9-AD43-6D1D751B43C3}"/>
              </a:ext>
            </a:extLst>
          </p:cNvPr>
          <p:cNvCxnSpPr/>
          <p:nvPr/>
        </p:nvCxnSpPr>
        <p:spPr>
          <a:xfrm>
            <a:off x="1738660" y="4494807"/>
            <a:ext cx="252000" cy="0"/>
          </a:xfrm>
          <a:prstGeom prst="line">
            <a:avLst/>
          </a:prstGeom>
          <a:noFill/>
          <a:ln w="25400" cap="flat">
            <a:solidFill>
              <a:srgbClr val="B2C0EC"/>
            </a:solidFill>
            <a:prstDash val="solid"/>
            <a:miter/>
          </a:ln>
        </p:spPr>
      </p:cxnSp>
      <p:cxnSp>
        <p:nvCxnSpPr>
          <p:cNvPr id="289" name="Straight Connector 288">
            <a:extLst>
              <a:ext uri="{FF2B5EF4-FFF2-40B4-BE49-F238E27FC236}">
                <a16:creationId xmlns:a16="http://schemas.microsoft.com/office/drawing/2014/main" id="{97398D5F-E45C-4175-861A-823A2255C401}"/>
              </a:ext>
            </a:extLst>
          </p:cNvPr>
          <p:cNvCxnSpPr/>
          <p:nvPr/>
        </p:nvCxnSpPr>
        <p:spPr>
          <a:xfrm>
            <a:off x="1738660" y="4245990"/>
            <a:ext cx="252000" cy="0"/>
          </a:xfrm>
          <a:prstGeom prst="line">
            <a:avLst/>
          </a:prstGeom>
          <a:noFill/>
          <a:ln w="25400" cap="flat">
            <a:solidFill>
              <a:srgbClr val="B60D27"/>
            </a:solidFill>
            <a:prstDash val="solid"/>
            <a:miter/>
          </a:ln>
        </p:spPr>
      </p:cxnSp>
      <p:sp>
        <p:nvSpPr>
          <p:cNvPr id="290" name="TextBox 289">
            <a:extLst>
              <a:ext uri="{FF2B5EF4-FFF2-40B4-BE49-F238E27FC236}">
                <a16:creationId xmlns:a16="http://schemas.microsoft.com/office/drawing/2014/main" id="{D4740EDB-14B0-4867-9FCB-D5875D6C939D}"/>
              </a:ext>
            </a:extLst>
          </p:cNvPr>
          <p:cNvSpPr txBox="1"/>
          <p:nvPr/>
        </p:nvSpPr>
        <p:spPr>
          <a:xfrm>
            <a:off x="2043460" y="4074931"/>
            <a:ext cx="115127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charset="0"/>
                <a:ea typeface="+mn-ea"/>
                <a:cs typeface="Arial" charset="0"/>
              </a:rPr>
              <a:t>Nivolumab</a:t>
            </a:r>
          </a:p>
        </p:txBody>
      </p:sp>
      <p:sp>
        <p:nvSpPr>
          <p:cNvPr id="291" name="TextBox 290">
            <a:extLst>
              <a:ext uri="{FF2B5EF4-FFF2-40B4-BE49-F238E27FC236}">
                <a16:creationId xmlns:a16="http://schemas.microsoft.com/office/drawing/2014/main" id="{32523EA7-5B7E-46CF-B2B2-076A5F9847E4}"/>
              </a:ext>
            </a:extLst>
          </p:cNvPr>
          <p:cNvSpPr txBox="1"/>
          <p:nvPr/>
        </p:nvSpPr>
        <p:spPr>
          <a:xfrm>
            <a:off x="2043460" y="4339299"/>
            <a:ext cx="923651"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charset="0"/>
                <a:ea typeface="+mn-ea"/>
                <a:cs typeface="Arial" charset="0"/>
              </a:rPr>
              <a:t>Placebo</a:t>
            </a:r>
          </a:p>
        </p:txBody>
      </p:sp>
      <p:graphicFrame>
        <p:nvGraphicFramePr>
          <p:cNvPr id="287"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2221161427"/>
              </p:ext>
            </p:extLst>
          </p:nvPr>
        </p:nvGraphicFramePr>
        <p:xfrm>
          <a:off x="3475736" y="2034947"/>
          <a:ext cx="5487035" cy="844204"/>
        </p:xfrm>
        <a:graphic>
          <a:graphicData uri="http://schemas.openxmlformats.org/drawingml/2006/table">
            <a:tbl>
              <a:tblPr firstRow="1" bandRow="1">
                <a:tableStyleId>{69012ECD-51FC-41F1-AA8D-1B2483CD663E}</a:tableStyleId>
              </a:tblPr>
              <a:tblGrid>
                <a:gridCol w="2217019">
                  <a:extLst>
                    <a:ext uri="{9D8B030D-6E8A-4147-A177-3AD203B41FA5}">
                      <a16:colId xmlns:a16="http://schemas.microsoft.com/office/drawing/2014/main" val="4092595445"/>
                    </a:ext>
                  </a:extLst>
                </a:gridCol>
                <a:gridCol w="1600817">
                  <a:extLst>
                    <a:ext uri="{9D8B030D-6E8A-4147-A177-3AD203B41FA5}">
                      <a16:colId xmlns:a16="http://schemas.microsoft.com/office/drawing/2014/main" val="20002"/>
                    </a:ext>
                  </a:extLst>
                </a:gridCol>
                <a:gridCol w="1669199">
                  <a:extLst>
                    <a:ext uri="{9D8B030D-6E8A-4147-A177-3AD203B41FA5}">
                      <a16:colId xmlns:a16="http://schemas.microsoft.com/office/drawing/2014/main" val="4037105716"/>
                    </a:ext>
                  </a:extLst>
                </a:gridCol>
              </a:tblGrid>
              <a:tr h="2216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B60D27"/>
                          </a:solidFill>
                          <a:effectLst/>
                          <a:latin typeface="Arial" charset="0"/>
                          <a:cs typeface="Arial" charset="0"/>
                        </a:rPr>
                        <a:t>Nivolumab</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B2C0D8"/>
                          </a:solidFill>
                          <a:effectLst/>
                          <a:latin typeface="Arial" charset="0"/>
                          <a:cs typeface="Arial" charset="0"/>
                        </a:rPr>
                        <a:t>Placebo</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94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rgbClr val="4D4D4D"/>
                          </a:solidFill>
                          <a:effectLst/>
                        </a:rPr>
                        <a:t>SSM médiane, mois (IC95%)</a:t>
                      </a:r>
                      <a:endParaRPr kumimoji="0" lang="fr-FR" sz="1200" b="1" i="0" u="none" strike="noStrike" cap="none" normalizeH="0" baseline="0" noProof="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60D27"/>
                          </a:solidFill>
                          <a:effectLst/>
                          <a:latin typeface="Arial" charset="0"/>
                          <a:cs typeface="Arial" charset="0"/>
                        </a:rPr>
                        <a:t>22,4 (16,6 - 34,0)</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2C0D8"/>
                          </a:solidFill>
                          <a:effectLst/>
                          <a:latin typeface="Arial" charset="0"/>
                          <a:cs typeface="Arial" charset="0"/>
                        </a:rPr>
                        <a:t>11,0 (8,3 - 14,3)</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HR (IC96,4%); p</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0,69 (0,56 - 0,86); 0,0003</a:t>
                      </a:r>
                      <a:endParaRPr kumimoji="0" lang="fr-FR" sz="1200" b="0" i="0" u="none" strike="noStrike" cap="none" normalizeH="0" baseline="0" noProof="0" dirty="0">
                        <a:ln>
                          <a:noFill/>
                        </a:ln>
                        <a:solidFill>
                          <a:schemeClr val="tx1"/>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Tree>
    <p:extLst>
      <p:ext uri="{BB962C8B-B14F-4D97-AF65-F5344CB8AC3E}">
        <p14:creationId xmlns:p14="http://schemas.microsoft.com/office/powerpoint/2010/main" val="260745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LBA9: Nivolumab adjuvant dans le cancer de l’œsophage ou JOG réséqué après radiochimiothérapie néoadjuvante: premiers résultats de l’étude CheckMate 577 – Kelly RJ, et al</a:t>
            </a:r>
          </a:p>
        </p:txBody>
      </p:sp>
      <p:sp>
        <p:nvSpPr>
          <p:cNvPr id="3" name="Content Placeholder 2"/>
          <p:cNvSpPr>
            <a:spLocks noGrp="1"/>
          </p:cNvSpPr>
          <p:nvPr>
            <p:ph idx="1"/>
          </p:nvPr>
        </p:nvSpPr>
        <p:spPr/>
        <p:txBody>
          <a:bodyPr/>
          <a:lstStyle/>
          <a:p>
            <a:pPr marL="0" indent="0">
              <a:buNone/>
            </a:pPr>
            <a:r>
              <a:rPr lang="fr-FR" b="1" dirty="0"/>
              <a:t>Résultats </a:t>
            </a:r>
          </a:p>
        </p:txBody>
      </p:sp>
      <p:sp>
        <p:nvSpPr>
          <p:cNvPr id="5" name="Text Placeholder 4"/>
          <p:cNvSpPr>
            <a:spLocks noGrp="1"/>
          </p:cNvSpPr>
          <p:nvPr>
            <p:ph type="body" sz="quarter" idx="11"/>
          </p:nvPr>
        </p:nvSpPr>
        <p:spPr/>
        <p:txBody>
          <a:bodyPr/>
          <a:lstStyle/>
          <a:p>
            <a:r>
              <a:rPr lang="fr-FR" dirty="0"/>
              <a:t>Kelly RJ, et al, Ann </a:t>
            </a:r>
            <a:r>
              <a:rPr lang="fr-FR" dirty="0" err="1"/>
              <a:t>Oncol</a:t>
            </a:r>
            <a:r>
              <a:rPr lang="fr-FR" dirty="0"/>
              <a:t> 2020;31(</a:t>
            </a:r>
            <a:r>
              <a:rPr lang="fr-FR" dirty="0" err="1"/>
              <a:t>suppl</a:t>
            </a:r>
            <a:r>
              <a:rPr lang="fr-FR" dirty="0"/>
              <a:t>):</a:t>
            </a:r>
            <a:r>
              <a:rPr lang="fr-FR" dirty="0" err="1"/>
              <a:t>abstr</a:t>
            </a:r>
            <a:r>
              <a:rPr lang="fr-FR" dirty="0"/>
              <a:t> LBA9</a:t>
            </a:r>
          </a:p>
        </p:txBody>
      </p:sp>
      <p:sp>
        <p:nvSpPr>
          <p:cNvPr id="7" name="TextBox 6"/>
          <p:cNvSpPr txBox="1"/>
          <p:nvPr/>
        </p:nvSpPr>
        <p:spPr>
          <a:xfrm>
            <a:off x="2927964" y="1569228"/>
            <a:ext cx="3288080" cy="338554"/>
          </a:xfrm>
          <a:prstGeom prst="rect">
            <a:avLst/>
          </a:prstGeom>
          <a:noFill/>
        </p:spPr>
        <p:txBody>
          <a:bodyPr wrap="none" rtlCol="0">
            <a:spAutoFit/>
          </a:bodyPr>
          <a:lstStyle/>
          <a:p>
            <a:pPr algn="ctr"/>
            <a:r>
              <a:rPr lang="fr-FR" sz="1600" b="1" dirty="0"/>
              <a:t>Etat de santé globale, EQ-5D-3L</a:t>
            </a:r>
          </a:p>
        </p:txBody>
      </p:sp>
      <p:grpSp>
        <p:nvGrpSpPr>
          <p:cNvPr id="117" name="Group 116">
            <a:extLst>
              <a:ext uri="{FF2B5EF4-FFF2-40B4-BE49-F238E27FC236}">
                <a16:creationId xmlns:a16="http://schemas.microsoft.com/office/drawing/2014/main" id="{1C16EA8B-3F75-4B52-9748-8D7D95D85104}"/>
              </a:ext>
            </a:extLst>
          </p:cNvPr>
          <p:cNvGrpSpPr/>
          <p:nvPr/>
        </p:nvGrpSpPr>
        <p:grpSpPr>
          <a:xfrm>
            <a:off x="115052" y="2138367"/>
            <a:ext cx="4413405" cy="2912234"/>
            <a:chOff x="153456" y="2127481"/>
            <a:chExt cx="3832390" cy="2912234"/>
          </a:xfrm>
        </p:grpSpPr>
        <p:sp>
          <p:nvSpPr>
            <p:cNvPr id="11" name="TextBox 10">
              <a:extLst>
                <a:ext uri="{FF2B5EF4-FFF2-40B4-BE49-F238E27FC236}">
                  <a16:creationId xmlns:a16="http://schemas.microsoft.com/office/drawing/2014/main" id="{42F9F4CF-5BCD-45D8-8605-838317A8BB09}"/>
                </a:ext>
              </a:extLst>
            </p:cNvPr>
            <p:cNvSpPr txBox="1"/>
            <p:nvPr/>
          </p:nvSpPr>
          <p:spPr>
            <a:xfrm>
              <a:off x="1282055" y="2127481"/>
              <a:ext cx="2477986" cy="338554"/>
            </a:xfrm>
            <a:prstGeom prst="rect">
              <a:avLst/>
            </a:prstGeom>
            <a:noFill/>
          </p:spPr>
          <p:txBody>
            <a:bodyPr wrap="none" rtlCol="0">
              <a:spAutoFit/>
            </a:bodyPr>
            <a:lstStyle/>
            <a:p>
              <a:r>
                <a:rPr lang="fr-FR" sz="1600" b="1" dirty="0"/>
                <a:t>Echelle visuelle analogique</a:t>
              </a:r>
            </a:p>
          </p:txBody>
        </p:sp>
        <p:sp>
          <p:nvSpPr>
            <p:cNvPr id="12" name="Freeform 21">
              <a:extLst>
                <a:ext uri="{FF2B5EF4-FFF2-40B4-BE49-F238E27FC236}">
                  <a16:creationId xmlns:a16="http://schemas.microsoft.com/office/drawing/2014/main" id="{2C5EF807-E94B-470E-8AF5-E70BD865670E}"/>
                </a:ext>
              </a:extLst>
            </p:cNvPr>
            <p:cNvSpPr>
              <a:spLocks/>
            </p:cNvSpPr>
            <p:nvPr/>
          </p:nvSpPr>
          <p:spPr bwMode="auto">
            <a:xfrm>
              <a:off x="989208" y="2758597"/>
              <a:ext cx="2996638" cy="16961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26" name="Group 25">
              <a:extLst>
                <a:ext uri="{FF2B5EF4-FFF2-40B4-BE49-F238E27FC236}">
                  <a16:creationId xmlns:a16="http://schemas.microsoft.com/office/drawing/2014/main" id="{9AAA8480-1B5A-4A25-8953-C3A9AA570231}"/>
                </a:ext>
              </a:extLst>
            </p:cNvPr>
            <p:cNvGrpSpPr/>
            <p:nvPr/>
          </p:nvGrpSpPr>
          <p:grpSpPr>
            <a:xfrm>
              <a:off x="153456" y="2602940"/>
              <a:ext cx="834438" cy="1994260"/>
              <a:chOff x="1149917" y="1187047"/>
              <a:chExt cx="834438" cy="3015960"/>
            </a:xfrm>
          </p:grpSpPr>
          <p:sp>
            <p:nvSpPr>
              <p:cNvPr id="13" name="Line 6">
                <a:extLst>
                  <a:ext uri="{FF2B5EF4-FFF2-40B4-BE49-F238E27FC236}">
                    <a16:creationId xmlns:a16="http://schemas.microsoft.com/office/drawing/2014/main" id="{1C86E1D1-59D4-4D88-9D08-73CAFF5D85F2}"/>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4" name="Line 7">
                <a:extLst>
                  <a:ext uri="{FF2B5EF4-FFF2-40B4-BE49-F238E27FC236}">
                    <a16:creationId xmlns:a16="http://schemas.microsoft.com/office/drawing/2014/main" id="{9F14D103-5439-444A-A6D0-FBE0E770C261}"/>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5" name="Line 8">
                <a:extLst>
                  <a:ext uri="{FF2B5EF4-FFF2-40B4-BE49-F238E27FC236}">
                    <a16:creationId xmlns:a16="http://schemas.microsoft.com/office/drawing/2014/main" id="{FFD0D55A-B978-4279-B2B9-062DA75C570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 name="Line 9">
                <a:extLst>
                  <a:ext uri="{FF2B5EF4-FFF2-40B4-BE49-F238E27FC236}">
                    <a16:creationId xmlns:a16="http://schemas.microsoft.com/office/drawing/2014/main" id="{94256C48-2CD4-43C3-976F-D45BC54D95F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7" name="Line 10">
                <a:extLst>
                  <a:ext uri="{FF2B5EF4-FFF2-40B4-BE49-F238E27FC236}">
                    <a16:creationId xmlns:a16="http://schemas.microsoft.com/office/drawing/2014/main" id="{921325CE-991D-4C41-A0F8-16BF48F6FD1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8" name="Line 11">
                <a:extLst>
                  <a:ext uri="{FF2B5EF4-FFF2-40B4-BE49-F238E27FC236}">
                    <a16:creationId xmlns:a16="http://schemas.microsoft.com/office/drawing/2014/main" id="{769920F2-C24E-4D6E-9AB0-9DEBED66DBE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9" name="TextBox 18">
                <a:extLst>
                  <a:ext uri="{FF2B5EF4-FFF2-40B4-BE49-F238E27FC236}">
                    <a16:creationId xmlns:a16="http://schemas.microsoft.com/office/drawing/2014/main" id="{6DDB076D-433D-4481-A52F-A2A75183F871}"/>
                  </a:ext>
                </a:extLst>
              </p:cNvPr>
              <p:cNvSpPr txBox="1"/>
              <p:nvPr/>
            </p:nvSpPr>
            <p:spPr>
              <a:xfrm rot="16200000">
                <a:off x="-87405" y="2496151"/>
                <a:ext cx="2928983" cy="454339"/>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Variation moyenne </a:t>
                </a:r>
                <a:br>
                  <a:rPr lang="fr-FR" sz="1400" dirty="0">
                    <a:solidFill>
                      <a:srgbClr val="4D4D4D"/>
                    </a:solidFill>
                    <a:latin typeface="Arial" panose="020B0604020202020204" pitchFamily="34" charset="0"/>
                    <a:cs typeface="Arial" panose="020B0604020202020204" pitchFamily="34" charset="0"/>
                  </a:rPr>
                </a:br>
                <a:r>
                  <a:rPr lang="fr-FR" sz="1400" dirty="0">
                    <a:solidFill>
                      <a:srgbClr val="4D4D4D"/>
                    </a:solidFill>
                    <a:latin typeface="Arial" panose="020B0604020202020204" pitchFamily="34" charset="0"/>
                    <a:cs typeface="Arial" panose="020B0604020202020204" pitchFamily="34" charset="0"/>
                  </a:rPr>
                  <a:t>depuis l’inclusion (ET)</a:t>
                </a:r>
              </a:p>
            </p:txBody>
          </p:sp>
          <p:sp>
            <p:nvSpPr>
              <p:cNvPr id="20" name="TextBox 19">
                <a:extLst>
                  <a:ext uri="{FF2B5EF4-FFF2-40B4-BE49-F238E27FC236}">
                    <a16:creationId xmlns:a16="http://schemas.microsoft.com/office/drawing/2014/main" id="{9F36120E-2BFD-4356-A395-65EEE914232D}"/>
                  </a:ext>
                </a:extLst>
              </p:cNvPr>
              <p:cNvSpPr txBox="1"/>
              <p:nvPr/>
            </p:nvSpPr>
            <p:spPr>
              <a:xfrm>
                <a:off x="1609804" y="1187047"/>
                <a:ext cx="332959" cy="465456"/>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21</a:t>
                </a:r>
              </a:p>
            </p:txBody>
          </p:sp>
          <p:sp>
            <p:nvSpPr>
              <p:cNvPr id="21" name="TextBox 20">
                <a:extLst>
                  <a:ext uri="{FF2B5EF4-FFF2-40B4-BE49-F238E27FC236}">
                    <a16:creationId xmlns:a16="http://schemas.microsoft.com/office/drawing/2014/main" id="{363FFD97-929B-4F95-BAEB-EE66E453A8EB}"/>
                  </a:ext>
                </a:extLst>
              </p:cNvPr>
              <p:cNvSpPr txBox="1"/>
              <p:nvPr/>
            </p:nvSpPr>
            <p:spPr>
              <a:xfrm>
                <a:off x="1609804" y="1711186"/>
                <a:ext cx="332959" cy="465456"/>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14</a:t>
                </a:r>
              </a:p>
            </p:txBody>
          </p:sp>
          <p:sp>
            <p:nvSpPr>
              <p:cNvPr id="22" name="TextBox 21">
                <a:extLst>
                  <a:ext uri="{FF2B5EF4-FFF2-40B4-BE49-F238E27FC236}">
                    <a16:creationId xmlns:a16="http://schemas.microsoft.com/office/drawing/2014/main" id="{4776881B-33AB-4D25-8839-C169C9B95355}"/>
                  </a:ext>
                </a:extLst>
              </p:cNvPr>
              <p:cNvSpPr txBox="1"/>
              <p:nvPr/>
            </p:nvSpPr>
            <p:spPr>
              <a:xfrm>
                <a:off x="1696106" y="2209717"/>
                <a:ext cx="246657" cy="465456"/>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7</a:t>
                </a:r>
              </a:p>
            </p:txBody>
          </p:sp>
          <p:sp>
            <p:nvSpPr>
              <p:cNvPr id="23" name="TextBox 22">
                <a:extLst>
                  <a:ext uri="{FF2B5EF4-FFF2-40B4-BE49-F238E27FC236}">
                    <a16:creationId xmlns:a16="http://schemas.microsoft.com/office/drawing/2014/main" id="{C5A2DAF4-746E-42D7-B37F-FD935AFFD09B}"/>
                  </a:ext>
                </a:extLst>
              </p:cNvPr>
              <p:cNvSpPr txBox="1"/>
              <p:nvPr/>
            </p:nvSpPr>
            <p:spPr>
              <a:xfrm>
                <a:off x="1696106" y="2724369"/>
                <a:ext cx="246657" cy="465456"/>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sp>
            <p:nvSpPr>
              <p:cNvPr id="24" name="TextBox 23">
                <a:extLst>
                  <a:ext uri="{FF2B5EF4-FFF2-40B4-BE49-F238E27FC236}">
                    <a16:creationId xmlns:a16="http://schemas.microsoft.com/office/drawing/2014/main" id="{244435C4-1335-4A8A-AAC9-CA38DE8A0C9B}"/>
                  </a:ext>
                </a:extLst>
              </p:cNvPr>
              <p:cNvSpPr txBox="1"/>
              <p:nvPr/>
            </p:nvSpPr>
            <p:spPr>
              <a:xfrm>
                <a:off x="1609804" y="3228275"/>
                <a:ext cx="332959" cy="465456"/>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–7</a:t>
                </a:r>
              </a:p>
            </p:txBody>
          </p:sp>
          <p:sp>
            <p:nvSpPr>
              <p:cNvPr id="25" name="TextBox 24">
                <a:extLst>
                  <a:ext uri="{FF2B5EF4-FFF2-40B4-BE49-F238E27FC236}">
                    <a16:creationId xmlns:a16="http://schemas.microsoft.com/office/drawing/2014/main" id="{20EF577E-5345-4F33-9803-C3FEE21A2D7E}"/>
                  </a:ext>
                </a:extLst>
              </p:cNvPr>
              <p:cNvSpPr txBox="1"/>
              <p:nvPr/>
            </p:nvSpPr>
            <p:spPr>
              <a:xfrm>
                <a:off x="1523511" y="3737551"/>
                <a:ext cx="419261" cy="465456"/>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–14</a:t>
                </a:r>
              </a:p>
            </p:txBody>
          </p:sp>
        </p:grpSp>
        <p:grpSp>
          <p:nvGrpSpPr>
            <p:cNvPr id="53" name="Group 52">
              <a:extLst>
                <a:ext uri="{FF2B5EF4-FFF2-40B4-BE49-F238E27FC236}">
                  <a16:creationId xmlns:a16="http://schemas.microsoft.com/office/drawing/2014/main" id="{10289D96-0184-4044-B298-069AF5B6F577}"/>
                </a:ext>
              </a:extLst>
            </p:cNvPr>
            <p:cNvGrpSpPr/>
            <p:nvPr/>
          </p:nvGrpSpPr>
          <p:grpSpPr>
            <a:xfrm>
              <a:off x="922933" y="4458196"/>
              <a:ext cx="2962556" cy="360147"/>
              <a:chOff x="1477796" y="4188565"/>
              <a:chExt cx="4821042" cy="360147"/>
            </a:xfrm>
          </p:grpSpPr>
          <p:sp>
            <p:nvSpPr>
              <p:cNvPr id="27" name="Line 21">
                <a:extLst>
                  <a:ext uri="{FF2B5EF4-FFF2-40B4-BE49-F238E27FC236}">
                    <a16:creationId xmlns:a16="http://schemas.microsoft.com/office/drawing/2014/main" id="{58167A2D-D457-4C3D-98CA-048942D4B689}"/>
                  </a:ext>
                </a:extLst>
              </p:cNvPr>
              <p:cNvSpPr>
                <a:spLocks noChangeShapeType="1"/>
              </p:cNvSpPr>
              <p:nvPr/>
            </p:nvSpPr>
            <p:spPr bwMode="auto">
              <a:xfrm>
                <a:off x="61101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834CE8B-C9EE-4036-A855-5D49C67B9D2D}"/>
                  </a:ext>
                </a:extLst>
              </p:cNvPr>
              <p:cNvSpPr txBox="1"/>
              <p:nvPr/>
            </p:nvSpPr>
            <p:spPr>
              <a:xfrm>
                <a:off x="5915219"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53</a:t>
                </a:r>
              </a:p>
            </p:txBody>
          </p:sp>
          <p:sp>
            <p:nvSpPr>
              <p:cNvPr id="29" name="Line 21">
                <a:extLst>
                  <a:ext uri="{FF2B5EF4-FFF2-40B4-BE49-F238E27FC236}">
                    <a16:creationId xmlns:a16="http://schemas.microsoft.com/office/drawing/2014/main" id="{DD821833-6B28-426B-AEFA-706540761D49}"/>
                  </a:ext>
                </a:extLst>
              </p:cNvPr>
              <p:cNvSpPr>
                <a:spLocks noChangeShapeType="1"/>
              </p:cNvSpPr>
              <p:nvPr/>
            </p:nvSpPr>
            <p:spPr bwMode="auto">
              <a:xfrm>
                <a:off x="573450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CB9232B-A81D-4F57-B8DF-D60A1A245083}"/>
                  </a:ext>
                </a:extLst>
              </p:cNvPr>
              <p:cNvSpPr txBox="1"/>
              <p:nvPr/>
            </p:nvSpPr>
            <p:spPr>
              <a:xfrm>
                <a:off x="5539582"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49</a:t>
                </a:r>
              </a:p>
            </p:txBody>
          </p:sp>
          <p:sp>
            <p:nvSpPr>
              <p:cNvPr id="31" name="Line 21">
                <a:extLst>
                  <a:ext uri="{FF2B5EF4-FFF2-40B4-BE49-F238E27FC236}">
                    <a16:creationId xmlns:a16="http://schemas.microsoft.com/office/drawing/2014/main" id="{A19EB462-B2D4-43B8-8FE8-5C93CD55EA1B}"/>
                  </a:ext>
                </a:extLst>
              </p:cNvPr>
              <p:cNvSpPr>
                <a:spLocks noChangeShapeType="1"/>
              </p:cNvSpPr>
              <p:nvPr/>
            </p:nvSpPr>
            <p:spPr bwMode="auto">
              <a:xfrm>
                <a:off x="535886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CB62FF1-D1CD-4A08-A4CD-9F718625A3D3}"/>
                  </a:ext>
                </a:extLst>
              </p:cNvPr>
              <p:cNvSpPr txBox="1"/>
              <p:nvPr/>
            </p:nvSpPr>
            <p:spPr>
              <a:xfrm>
                <a:off x="5163944"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45</a:t>
                </a:r>
              </a:p>
            </p:txBody>
          </p:sp>
          <p:sp>
            <p:nvSpPr>
              <p:cNvPr id="33" name="Line 21">
                <a:extLst>
                  <a:ext uri="{FF2B5EF4-FFF2-40B4-BE49-F238E27FC236}">
                    <a16:creationId xmlns:a16="http://schemas.microsoft.com/office/drawing/2014/main" id="{3E7E594B-DA5F-4010-9662-734ED23D260F}"/>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24535E3-6C12-4F43-8194-55446F709587}"/>
                  </a:ext>
                </a:extLst>
              </p:cNvPr>
              <p:cNvSpPr txBox="1"/>
              <p:nvPr/>
            </p:nvSpPr>
            <p:spPr>
              <a:xfrm>
                <a:off x="4788308"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41</a:t>
                </a:r>
              </a:p>
            </p:txBody>
          </p:sp>
          <p:sp>
            <p:nvSpPr>
              <p:cNvPr id="35" name="Line 21">
                <a:extLst>
                  <a:ext uri="{FF2B5EF4-FFF2-40B4-BE49-F238E27FC236}">
                    <a16:creationId xmlns:a16="http://schemas.microsoft.com/office/drawing/2014/main" id="{B75C7734-03B5-46A6-A54C-FF1B55190EFA}"/>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F48AEADF-7317-4CC3-B43B-0F70FC682281}"/>
                  </a:ext>
                </a:extLst>
              </p:cNvPr>
              <p:cNvSpPr txBox="1"/>
              <p:nvPr/>
            </p:nvSpPr>
            <p:spPr>
              <a:xfrm>
                <a:off x="4412670"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37</a:t>
                </a:r>
              </a:p>
            </p:txBody>
          </p:sp>
          <p:sp>
            <p:nvSpPr>
              <p:cNvPr id="37" name="Line 21">
                <a:extLst>
                  <a:ext uri="{FF2B5EF4-FFF2-40B4-BE49-F238E27FC236}">
                    <a16:creationId xmlns:a16="http://schemas.microsoft.com/office/drawing/2014/main" id="{3D576339-E09D-4C70-BAC9-ABE8B7704F56}"/>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98889C7-8476-4BBC-812C-045327325E76}"/>
                  </a:ext>
                </a:extLst>
              </p:cNvPr>
              <p:cNvSpPr txBox="1"/>
              <p:nvPr/>
            </p:nvSpPr>
            <p:spPr>
              <a:xfrm>
                <a:off x="4037034"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33</a:t>
                </a:r>
              </a:p>
            </p:txBody>
          </p:sp>
          <p:sp>
            <p:nvSpPr>
              <p:cNvPr id="39" name="Line 21">
                <a:extLst>
                  <a:ext uri="{FF2B5EF4-FFF2-40B4-BE49-F238E27FC236}">
                    <a16:creationId xmlns:a16="http://schemas.microsoft.com/office/drawing/2014/main" id="{5CA07ED8-5C8E-4B07-BDDC-80ACE6984534}"/>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D5A9433-2A3A-4862-BBE0-AFA0102667E7}"/>
                  </a:ext>
                </a:extLst>
              </p:cNvPr>
              <p:cNvSpPr txBox="1"/>
              <p:nvPr/>
            </p:nvSpPr>
            <p:spPr>
              <a:xfrm>
                <a:off x="3661396"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29</a:t>
                </a:r>
              </a:p>
            </p:txBody>
          </p:sp>
          <p:sp>
            <p:nvSpPr>
              <p:cNvPr id="41" name="Line 21">
                <a:extLst>
                  <a:ext uri="{FF2B5EF4-FFF2-40B4-BE49-F238E27FC236}">
                    <a16:creationId xmlns:a16="http://schemas.microsoft.com/office/drawing/2014/main" id="{BF7FB683-C129-401D-B0F6-050CB661387E}"/>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799A4F03-5695-4C96-A1C8-347AFE42210D}"/>
                  </a:ext>
                </a:extLst>
              </p:cNvPr>
              <p:cNvSpPr txBox="1"/>
              <p:nvPr/>
            </p:nvSpPr>
            <p:spPr>
              <a:xfrm>
                <a:off x="3285760"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25</a:t>
                </a:r>
              </a:p>
            </p:txBody>
          </p:sp>
          <p:sp>
            <p:nvSpPr>
              <p:cNvPr id="43" name="Line 21">
                <a:extLst>
                  <a:ext uri="{FF2B5EF4-FFF2-40B4-BE49-F238E27FC236}">
                    <a16:creationId xmlns:a16="http://schemas.microsoft.com/office/drawing/2014/main" id="{B979155F-C142-4124-9906-FCEBBBAAABB2}"/>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91CA60F2-26FC-475E-A937-69A0F8AB8D8A}"/>
                  </a:ext>
                </a:extLst>
              </p:cNvPr>
              <p:cNvSpPr txBox="1"/>
              <p:nvPr/>
            </p:nvSpPr>
            <p:spPr>
              <a:xfrm>
                <a:off x="2910123"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21</a:t>
                </a:r>
              </a:p>
            </p:txBody>
          </p:sp>
          <p:sp>
            <p:nvSpPr>
              <p:cNvPr id="45" name="Line 21">
                <a:extLst>
                  <a:ext uri="{FF2B5EF4-FFF2-40B4-BE49-F238E27FC236}">
                    <a16:creationId xmlns:a16="http://schemas.microsoft.com/office/drawing/2014/main" id="{65755EDF-F4DD-4A66-877F-4CA2BE40A320}"/>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7B2A1F6B-DC1A-4FF4-A0C1-FF5A9CA92A93}"/>
                  </a:ext>
                </a:extLst>
              </p:cNvPr>
              <p:cNvSpPr txBox="1"/>
              <p:nvPr/>
            </p:nvSpPr>
            <p:spPr>
              <a:xfrm>
                <a:off x="2534485"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17</a:t>
                </a:r>
              </a:p>
            </p:txBody>
          </p:sp>
          <p:sp>
            <p:nvSpPr>
              <p:cNvPr id="47" name="Line 21">
                <a:extLst>
                  <a:ext uri="{FF2B5EF4-FFF2-40B4-BE49-F238E27FC236}">
                    <a16:creationId xmlns:a16="http://schemas.microsoft.com/office/drawing/2014/main" id="{C41D9DCB-EC33-4CEA-A62A-B8446A8CF8FA}"/>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BE5C7D52-7B04-4540-A5C1-3A4D1FE69C98}"/>
                  </a:ext>
                </a:extLst>
              </p:cNvPr>
              <p:cNvSpPr txBox="1"/>
              <p:nvPr/>
            </p:nvSpPr>
            <p:spPr>
              <a:xfrm>
                <a:off x="2158847"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13</a:t>
                </a:r>
              </a:p>
            </p:txBody>
          </p:sp>
          <p:sp>
            <p:nvSpPr>
              <p:cNvPr id="49" name="Line 21">
                <a:extLst>
                  <a:ext uri="{FF2B5EF4-FFF2-40B4-BE49-F238E27FC236}">
                    <a16:creationId xmlns:a16="http://schemas.microsoft.com/office/drawing/2014/main" id="{C95C1F2E-32E4-443F-83B4-A93EDA0ACA6D}"/>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D2F10BCE-1790-43F1-88C1-652D8866C432}"/>
                  </a:ext>
                </a:extLst>
              </p:cNvPr>
              <p:cNvSpPr txBox="1"/>
              <p:nvPr/>
            </p:nvSpPr>
            <p:spPr>
              <a:xfrm>
                <a:off x="1853433" y="4260565"/>
                <a:ext cx="243177"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9</a:t>
                </a:r>
              </a:p>
            </p:txBody>
          </p:sp>
          <p:sp>
            <p:nvSpPr>
              <p:cNvPr id="51" name="Line 21">
                <a:extLst>
                  <a:ext uri="{FF2B5EF4-FFF2-40B4-BE49-F238E27FC236}">
                    <a16:creationId xmlns:a16="http://schemas.microsoft.com/office/drawing/2014/main" id="{8F84486D-FDB4-4CA6-9338-2459E2CF5659}"/>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380CC644-8222-4677-823D-3EA5BA6D56FD}"/>
                  </a:ext>
                </a:extLst>
              </p:cNvPr>
              <p:cNvSpPr txBox="1"/>
              <p:nvPr/>
            </p:nvSpPr>
            <p:spPr>
              <a:xfrm>
                <a:off x="1477796" y="4260565"/>
                <a:ext cx="243177"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5</a:t>
                </a:r>
              </a:p>
            </p:txBody>
          </p:sp>
        </p:grpSp>
        <p:sp>
          <p:nvSpPr>
            <p:cNvPr id="54" name="TextBox 53">
              <a:extLst>
                <a:ext uri="{FF2B5EF4-FFF2-40B4-BE49-F238E27FC236}">
                  <a16:creationId xmlns:a16="http://schemas.microsoft.com/office/drawing/2014/main" id="{339AA514-2B6E-408F-BD31-D05D617A198F}"/>
                </a:ext>
              </a:extLst>
            </p:cNvPr>
            <p:cNvSpPr txBox="1"/>
            <p:nvPr/>
          </p:nvSpPr>
          <p:spPr>
            <a:xfrm>
              <a:off x="2039965" y="4731938"/>
              <a:ext cx="852165" cy="307777"/>
            </a:xfrm>
            <a:prstGeom prst="rect">
              <a:avLst/>
            </a:prstGeom>
            <a:noFill/>
          </p:spPr>
          <p:txBody>
            <a:bodyPr wrap="none" rtlCol="0">
              <a:spAutoFit/>
            </a:bodyPr>
            <a:lstStyle/>
            <a:p>
              <a:pPr algn="ctr"/>
              <a:r>
                <a:rPr lang="fr-FR" sz="1400" dirty="0"/>
                <a:t>Semaines</a:t>
              </a:r>
            </a:p>
          </p:txBody>
        </p:sp>
      </p:grpSp>
      <p:grpSp>
        <p:nvGrpSpPr>
          <p:cNvPr id="82" name="Group 81">
            <a:extLst>
              <a:ext uri="{FF2B5EF4-FFF2-40B4-BE49-F238E27FC236}">
                <a16:creationId xmlns:a16="http://schemas.microsoft.com/office/drawing/2014/main" id="{8DEC9DE4-7056-4905-8056-61C32AA97B97}"/>
              </a:ext>
            </a:extLst>
          </p:cNvPr>
          <p:cNvGrpSpPr/>
          <p:nvPr/>
        </p:nvGrpSpPr>
        <p:grpSpPr>
          <a:xfrm>
            <a:off x="936422" y="5049494"/>
            <a:ext cx="3450381" cy="234286"/>
            <a:chOff x="938263" y="5538381"/>
            <a:chExt cx="2996704" cy="234286"/>
          </a:xfrm>
        </p:grpSpPr>
        <p:sp>
          <p:nvSpPr>
            <p:cNvPr id="57" name="TextBox 56">
              <a:extLst>
                <a:ext uri="{FF2B5EF4-FFF2-40B4-BE49-F238E27FC236}">
                  <a16:creationId xmlns:a16="http://schemas.microsoft.com/office/drawing/2014/main" id="{B478920F-86C7-4A27-9A61-4E8ABE79A593}"/>
                </a:ext>
              </a:extLst>
            </p:cNvPr>
            <p:cNvSpPr txBox="1"/>
            <p:nvPr/>
          </p:nvSpPr>
          <p:spPr>
            <a:xfrm>
              <a:off x="3740954" y="5538381"/>
              <a:ext cx="194013"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48</a:t>
              </a:r>
            </a:p>
          </p:txBody>
        </p:sp>
        <p:sp>
          <p:nvSpPr>
            <p:cNvPr id="59" name="TextBox 58">
              <a:extLst>
                <a:ext uri="{FF2B5EF4-FFF2-40B4-BE49-F238E27FC236}">
                  <a16:creationId xmlns:a16="http://schemas.microsoft.com/office/drawing/2014/main" id="{BD8F7DF8-4A12-4A75-9B7E-F92D8B228C27}"/>
                </a:ext>
              </a:extLst>
            </p:cNvPr>
            <p:cNvSpPr txBox="1"/>
            <p:nvPr/>
          </p:nvSpPr>
          <p:spPr>
            <a:xfrm>
              <a:off x="3477406" y="5538381"/>
              <a:ext cx="259448"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221</a:t>
              </a:r>
            </a:p>
          </p:txBody>
        </p:sp>
        <p:sp>
          <p:nvSpPr>
            <p:cNvPr id="61" name="TextBox 60">
              <a:extLst>
                <a:ext uri="{FF2B5EF4-FFF2-40B4-BE49-F238E27FC236}">
                  <a16:creationId xmlns:a16="http://schemas.microsoft.com/office/drawing/2014/main" id="{F653FA93-A5FB-4362-ABBD-493E335D9B1F}"/>
                </a:ext>
              </a:extLst>
            </p:cNvPr>
            <p:cNvSpPr txBox="1"/>
            <p:nvPr/>
          </p:nvSpPr>
          <p:spPr>
            <a:xfrm>
              <a:off x="3246574" y="5538381"/>
              <a:ext cx="259448"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241</a:t>
              </a:r>
            </a:p>
          </p:txBody>
        </p:sp>
        <p:sp>
          <p:nvSpPr>
            <p:cNvPr id="63" name="TextBox 62">
              <a:extLst>
                <a:ext uri="{FF2B5EF4-FFF2-40B4-BE49-F238E27FC236}">
                  <a16:creationId xmlns:a16="http://schemas.microsoft.com/office/drawing/2014/main" id="{D929B744-18AE-4778-A56C-4682ADC47A1A}"/>
                </a:ext>
              </a:extLst>
            </p:cNvPr>
            <p:cNvSpPr txBox="1"/>
            <p:nvPr/>
          </p:nvSpPr>
          <p:spPr>
            <a:xfrm>
              <a:off x="3015743" y="5538381"/>
              <a:ext cx="259448"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256</a:t>
              </a:r>
            </a:p>
          </p:txBody>
        </p:sp>
        <p:sp>
          <p:nvSpPr>
            <p:cNvPr id="65" name="TextBox 64">
              <a:extLst>
                <a:ext uri="{FF2B5EF4-FFF2-40B4-BE49-F238E27FC236}">
                  <a16:creationId xmlns:a16="http://schemas.microsoft.com/office/drawing/2014/main" id="{94A55E08-20D6-4326-A176-DE66E5082269}"/>
                </a:ext>
              </a:extLst>
            </p:cNvPr>
            <p:cNvSpPr txBox="1"/>
            <p:nvPr/>
          </p:nvSpPr>
          <p:spPr>
            <a:xfrm>
              <a:off x="2784912" y="5538381"/>
              <a:ext cx="259448"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268</a:t>
              </a:r>
            </a:p>
          </p:txBody>
        </p:sp>
        <p:sp>
          <p:nvSpPr>
            <p:cNvPr id="67" name="TextBox 66">
              <a:extLst>
                <a:ext uri="{FF2B5EF4-FFF2-40B4-BE49-F238E27FC236}">
                  <a16:creationId xmlns:a16="http://schemas.microsoft.com/office/drawing/2014/main" id="{6BA1B39B-5950-4E49-B80A-AEA308B7AD11}"/>
                </a:ext>
              </a:extLst>
            </p:cNvPr>
            <p:cNvSpPr txBox="1"/>
            <p:nvPr/>
          </p:nvSpPr>
          <p:spPr>
            <a:xfrm>
              <a:off x="2554081" y="5538381"/>
              <a:ext cx="259448"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283</a:t>
              </a:r>
            </a:p>
          </p:txBody>
        </p:sp>
        <p:sp>
          <p:nvSpPr>
            <p:cNvPr id="69" name="TextBox 68">
              <a:extLst>
                <a:ext uri="{FF2B5EF4-FFF2-40B4-BE49-F238E27FC236}">
                  <a16:creationId xmlns:a16="http://schemas.microsoft.com/office/drawing/2014/main" id="{D312AAD3-65DB-4FB2-AFD1-ABF3642D694F}"/>
                </a:ext>
              </a:extLst>
            </p:cNvPr>
            <p:cNvSpPr txBox="1"/>
            <p:nvPr/>
          </p:nvSpPr>
          <p:spPr>
            <a:xfrm>
              <a:off x="2323250" y="5538381"/>
              <a:ext cx="259448"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280</a:t>
              </a:r>
            </a:p>
          </p:txBody>
        </p:sp>
        <p:sp>
          <p:nvSpPr>
            <p:cNvPr id="71" name="TextBox 70">
              <a:extLst>
                <a:ext uri="{FF2B5EF4-FFF2-40B4-BE49-F238E27FC236}">
                  <a16:creationId xmlns:a16="http://schemas.microsoft.com/office/drawing/2014/main" id="{E5C11A40-DDC0-4CC9-8304-C6DD6BD45414}"/>
                </a:ext>
              </a:extLst>
            </p:cNvPr>
            <p:cNvSpPr txBox="1"/>
            <p:nvPr/>
          </p:nvSpPr>
          <p:spPr>
            <a:xfrm>
              <a:off x="2092420" y="5538381"/>
              <a:ext cx="259448"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299</a:t>
              </a:r>
            </a:p>
          </p:txBody>
        </p:sp>
        <p:sp>
          <p:nvSpPr>
            <p:cNvPr id="73" name="TextBox 72">
              <a:extLst>
                <a:ext uri="{FF2B5EF4-FFF2-40B4-BE49-F238E27FC236}">
                  <a16:creationId xmlns:a16="http://schemas.microsoft.com/office/drawing/2014/main" id="{7C67D0E1-0432-4DAD-8745-0B4DF5F1323B}"/>
                </a:ext>
              </a:extLst>
            </p:cNvPr>
            <p:cNvSpPr txBox="1"/>
            <p:nvPr/>
          </p:nvSpPr>
          <p:spPr>
            <a:xfrm>
              <a:off x="1861589" y="5538381"/>
              <a:ext cx="259448"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312</a:t>
              </a:r>
            </a:p>
          </p:txBody>
        </p:sp>
        <p:sp>
          <p:nvSpPr>
            <p:cNvPr id="75" name="TextBox 74">
              <a:extLst>
                <a:ext uri="{FF2B5EF4-FFF2-40B4-BE49-F238E27FC236}">
                  <a16:creationId xmlns:a16="http://schemas.microsoft.com/office/drawing/2014/main" id="{7E03CF9B-C7ED-42D2-ADE9-5C48D37A78DD}"/>
                </a:ext>
              </a:extLst>
            </p:cNvPr>
            <p:cNvSpPr txBox="1"/>
            <p:nvPr/>
          </p:nvSpPr>
          <p:spPr>
            <a:xfrm>
              <a:off x="1630757" y="5538381"/>
              <a:ext cx="259448"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323</a:t>
              </a:r>
            </a:p>
          </p:txBody>
        </p:sp>
        <p:sp>
          <p:nvSpPr>
            <p:cNvPr id="77" name="TextBox 76">
              <a:extLst>
                <a:ext uri="{FF2B5EF4-FFF2-40B4-BE49-F238E27FC236}">
                  <a16:creationId xmlns:a16="http://schemas.microsoft.com/office/drawing/2014/main" id="{6DB97607-72DE-4439-9746-D3F9B5AB2D89}"/>
                </a:ext>
              </a:extLst>
            </p:cNvPr>
            <p:cNvSpPr txBox="1"/>
            <p:nvPr/>
          </p:nvSpPr>
          <p:spPr>
            <a:xfrm>
              <a:off x="1399926" y="5538381"/>
              <a:ext cx="259448"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383</a:t>
              </a:r>
            </a:p>
          </p:txBody>
        </p:sp>
        <p:sp>
          <p:nvSpPr>
            <p:cNvPr id="79" name="TextBox 78">
              <a:extLst>
                <a:ext uri="{FF2B5EF4-FFF2-40B4-BE49-F238E27FC236}">
                  <a16:creationId xmlns:a16="http://schemas.microsoft.com/office/drawing/2014/main" id="{FF90030A-4147-426A-AEE9-5E0F3231A552}"/>
                </a:ext>
              </a:extLst>
            </p:cNvPr>
            <p:cNvSpPr txBox="1"/>
            <p:nvPr/>
          </p:nvSpPr>
          <p:spPr>
            <a:xfrm>
              <a:off x="1169094" y="5538381"/>
              <a:ext cx="259448"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420</a:t>
              </a:r>
            </a:p>
          </p:txBody>
        </p:sp>
        <p:sp>
          <p:nvSpPr>
            <p:cNvPr id="81" name="TextBox 80">
              <a:extLst>
                <a:ext uri="{FF2B5EF4-FFF2-40B4-BE49-F238E27FC236}">
                  <a16:creationId xmlns:a16="http://schemas.microsoft.com/office/drawing/2014/main" id="{6A25FE25-7495-4168-9938-32D487930DCD}"/>
                </a:ext>
              </a:extLst>
            </p:cNvPr>
            <p:cNvSpPr txBox="1"/>
            <p:nvPr/>
          </p:nvSpPr>
          <p:spPr>
            <a:xfrm>
              <a:off x="938263" y="5538381"/>
              <a:ext cx="259448"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446</a:t>
              </a:r>
            </a:p>
          </p:txBody>
        </p:sp>
      </p:grpSp>
      <p:sp>
        <p:nvSpPr>
          <p:cNvPr id="97" name="TextBox 96">
            <a:extLst>
              <a:ext uri="{FF2B5EF4-FFF2-40B4-BE49-F238E27FC236}">
                <a16:creationId xmlns:a16="http://schemas.microsoft.com/office/drawing/2014/main" id="{733AD62D-28ED-44BC-B440-964D52D2EB9F}"/>
              </a:ext>
            </a:extLst>
          </p:cNvPr>
          <p:cNvSpPr txBox="1"/>
          <p:nvPr/>
        </p:nvSpPr>
        <p:spPr>
          <a:xfrm>
            <a:off x="87301" y="4955041"/>
            <a:ext cx="853119" cy="430887"/>
          </a:xfrm>
          <a:prstGeom prst="rect">
            <a:avLst/>
          </a:prstGeom>
          <a:noFill/>
        </p:spPr>
        <p:txBody>
          <a:bodyPr wrap="none" rtlCol="0">
            <a:spAutoFit/>
          </a:bodyPr>
          <a:lstStyle/>
          <a:p>
            <a:pPr algn="r"/>
            <a:r>
              <a:rPr lang="fr-FR" sz="1100" dirty="0">
                <a:solidFill>
                  <a:srgbClr val="B60D27"/>
                </a:solidFill>
              </a:rPr>
              <a:t>Nivolumab</a:t>
            </a:r>
          </a:p>
          <a:p>
            <a:pPr algn="r"/>
            <a:r>
              <a:rPr lang="fr-FR" sz="1100" dirty="0">
                <a:solidFill>
                  <a:srgbClr val="B60D27"/>
                </a:solidFill>
              </a:rPr>
              <a:t>(n=532)</a:t>
            </a:r>
          </a:p>
        </p:txBody>
      </p:sp>
      <p:grpSp>
        <p:nvGrpSpPr>
          <p:cNvPr id="100" name="Group 99">
            <a:extLst>
              <a:ext uri="{FF2B5EF4-FFF2-40B4-BE49-F238E27FC236}">
                <a16:creationId xmlns:a16="http://schemas.microsoft.com/office/drawing/2014/main" id="{B2135E60-6D8B-4AAF-90CA-5CCF97BC9249}"/>
              </a:ext>
            </a:extLst>
          </p:cNvPr>
          <p:cNvGrpSpPr/>
          <p:nvPr/>
        </p:nvGrpSpPr>
        <p:grpSpPr>
          <a:xfrm>
            <a:off x="954751" y="5479577"/>
            <a:ext cx="3417630" cy="234286"/>
            <a:chOff x="936919" y="5538381"/>
            <a:chExt cx="2999054" cy="234286"/>
          </a:xfrm>
        </p:grpSpPr>
        <p:sp>
          <p:nvSpPr>
            <p:cNvPr id="102" name="TextBox 101">
              <a:extLst>
                <a:ext uri="{FF2B5EF4-FFF2-40B4-BE49-F238E27FC236}">
                  <a16:creationId xmlns:a16="http://schemas.microsoft.com/office/drawing/2014/main" id="{AAFD8482-E2E6-4C6E-9EF6-8D1E620B1E47}"/>
                </a:ext>
              </a:extLst>
            </p:cNvPr>
            <p:cNvSpPr txBox="1"/>
            <p:nvPr/>
          </p:nvSpPr>
          <p:spPr>
            <a:xfrm>
              <a:off x="3739947" y="5538381"/>
              <a:ext cx="196026" cy="234286"/>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21</a:t>
              </a:r>
            </a:p>
          </p:txBody>
        </p:sp>
        <p:sp>
          <p:nvSpPr>
            <p:cNvPr id="103" name="TextBox 102">
              <a:extLst>
                <a:ext uri="{FF2B5EF4-FFF2-40B4-BE49-F238E27FC236}">
                  <a16:creationId xmlns:a16="http://schemas.microsoft.com/office/drawing/2014/main" id="{911BCD57-6725-43CE-B5EA-D8D17256758F}"/>
                </a:ext>
              </a:extLst>
            </p:cNvPr>
            <p:cNvSpPr txBox="1"/>
            <p:nvPr/>
          </p:nvSpPr>
          <p:spPr>
            <a:xfrm>
              <a:off x="3509116" y="5538381"/>
              <a:ext cx="196026" cy="234286"/>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96</a:t>
              </a:r>
            </a:p>
          </p:txBody>
        </p:sp>
        <p:sp>
          <p:nvSpPr>
            <p:cNvPr id="104" name="TextBox 103">
              <a:extLst>
                <a:ext uri="{FF2B5EF4-FFF2-40B4-BE49-F238E27FC236}">
                  <a16:creationId xmlns:a16="http://schemas.microsoft.com/office/drawing/2014/main" id="{96379BA8-5673-4710-BFEC-7092CABA08A6}"/>
                </a:ext>
              </a:extLst>
            </p:cNvPr>
            <p:cNvSpPr txBox="1"/>
            <p:nvPr/>
          </p:nvSpPr>
          <p:spPr>
            <a:xfrm>
              <a:off x="3245229" y="5538381"/>
              <a:ext cx="262139" cy="234286"/>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100</a:t>
              </a:r>
            </a:p>
          </p:txBody>
        </p:sp>
        <p:sp>
          <p:nvSpPr>
            <p:cNvPr id="105" name="TextBox 104">
              <a:extLst>
                <a:ext uri="{FF2B5EF4-FFF2-40B4-BE49-F238E27FC236}">
                  <a16:creationId xmlns:a16="http://schemas.microsoft.com/office/drawing/2014/main" id="{3BBE1FCE-F97B-41EF-B898-2C0E82C75B60}"/>
                </a:ext>
              </a:extLst>
            </p:cNvPr>
            <p:cNvSpPr txBox="1"/>
            <p:nvPr/>
          </p:nvSpPr>
          <p:spPr>
            <a:xfrm>
              <a:off x="3014398" y="5538381"/>
              <a:ext cx="262139" cy="234286"/>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108</a:t>
              </a:r>
            </a:p>
          </p:txBody>
        </p:sp>
        <p:sp>
          <p:nvSpPr>
            <p:cNvPr id="106" name="TextBox 105">
              <a:extLst>
                <a:ext uri="{FF2B5EF4-FFF2-40B4-BE49-F238E27FC236}">
                  <a16:creationId xmlns:a16="http://schemas.microsoft.com/office/drawing/2014/main" id="{4B38405C-EE2D-48D9-BEA4-5E933499A741}"/>
                </a:ext>
              </a:extLst>
            </p:cNvPr>
            <p:cNvSpPr txBox="1"/>
            <p:nvPr/>
          </p:nvSpPr>
          <p:spPr>
            <a:xfrm>
              <a:off x="2783566" y="5538381"/>
              <a:ext cx="262139" cy="234286"/>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124</a:t>
              </a:r>
            </a:p>
          </p:txBody>
        </p:sp>
        <p:sp>
          <p:nvSpPr>
            <p:cNvPr id="107" name="TextBox 106">
              <a:extLst>
                <a:ext uri="{FF2B5EF4-FFF2-40B4-BE49-F238E27FC236}">
                  <a16:creationId xmlns:a16="http://schemas.microsoft.com/office/drawing/2014/main" id="{CBAD4A3A-661A-4640-906D-D102E428EEDC}"/>
                </a:ext>
              </a:extLst>
            </p:cNvPr>
            <p:cNvSpPr txBox="1"/>
            <p:nvPr/>
          </p:nvSpPr>
          <p:spPr>
            <a:xfrm>
              <a:off x="2552735" y="5538381"/>
              <a:ext cx="262139" cy="234286"/>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131</a:t>
              </a:r>
            </a:p>
          </p:txBody>
        </p:sp>
        <p:sp>
          <p:nvSpPr>
            <p:cNvPr id="108" name="TextBox 107">
              <a:extLst>
                <a:ext uri="{FF2B5EF4-FFF2-40B4-BE49-F238E27FC236}">
                  <a16:creationId xmlns:a16="http://schemas.microsoft.com/office/drawing/2014/main" id="{C2389EF9-40FD-4920-B72F-7DD085F4C6C1}"/>
                </a:ext>
              </a:extLst>
            </p:cNvPr>
            <p:cNvSpPr txBox="1"/>
            <p:nvPr/>
          </p:nvSpPr>
          <p:spPr>
            <a:xfrm>
              <a:off x="2321904" y="5538381"/>
              <a:ext cx="262139" cy="234286"/>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136</a:t>
              </a:r>
            </a:p>
          </p:txBody>
        </p:sp>
        <p:sp>
          <p:nvSpPr>
            <p:cNvPr id="109" name="TextBox 108">
              <a:extLst>
                <a:ext uri="{FF2B5EF4-FFF2-40B4-BE49-F238E27FC236}">
                  <a16:creationId xmlns:a16="http://schemas.microsoft.com/office/drawing/2014/main" id="{EFAFA3AA-7432-41A0-B515-D9A58F7C2E55}"/>
                </a:ext>
              </a:extLst>
            </p:cNvPr>
            <p:cNvSpPr txBox="1"/>
            <p:nvPr/>
          </p:nvSpPr>
          <p:spPr>
            <a:xfrm>
              <a:off x="2091073" y="5538381"/>
              <a:ext cx="262139" cy="234286"/>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155</a:t>
              </a:r>
            </a:p>
          </p:txBody>
        </p:sp>
        <p:sp>
          <p:nvSpPr>
            <p:cNvPr id="110" name="TextBox 109">
              <a:extLst>
                <a:ext uri="{FF2B5EF4-FFF2-40B4-BE49-F238E27FC236}">
                  <a16:creationId xmlns:a16="http://schemas.microsoft.com/office/drawing/2014/main" id="{CDEE0504-2C31-4C10-939D-318DB3B2580F}"/>
                </a:ext>
              </a:extLst>
            </p:cNvPr>
            <p:cNvSpPr txBox="1"/>
            <p:nvPr/>
          </p:nvSpPr>
          <p:spPr>
            <a:xfrm>
              <a:off x="1860243" y="5538381"/>
              <a:ext cx="262139" cy="234286"/>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169</a:t>
              </a:r>
            </a:p>
          </p:txBody>
        </p:sp>
        <p:sp>
          <p:nvSpPr>
            <p:cNvPr id="111" name="TextBox 110">
              <a:extLst>
                <a:ext uri="{FF2B5EF4-FFF2-40B4-BE49-F238E27FC236}">
                  <a16:creationId xmlns:a16="http://schemas.microsoft.com/office/drawing/2014/main" id="{A8B5C555-5145-4504-A9FF-ADFEFAA19495}"/>
                </a:ext>
              </a:extLst>
            </p:cNvPr>
            <p:cNvSpPr txBox="1"/>
            <p:nvPr/>
          </p:nvSpPr>
          <p:spPr>
            <a:xfrm>
              <a:off x="1629412" y="5538381"/>
              <a:ext cx="262139" cy="234286"/>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172</a:t>
              </a:r>
            </a:p>
          </p:txBody>
        </p:sp>
        <p:sp>
          <p:nvSpPr>
            <p:cNvPr id="112" name="TextBox 111">
              <a:extLst>
                <a:ext uri="{FF2B5EF4-FFF2-40B4-BE49-F238E27FC236}">
                  <a16:creationId xmlns:a16="http://schemas.microsoft.com/office/drawing/2014/main" id="{1D26C631-2C4D-4B2B-BACA-CD1991479912}"/>
                </a:ext>
              </a:extLst>
            </p:cNvPr>
            <p:cNvSpPr txBox="1"/>
            <p:nvPr/>
          </p:nvSpPr>
          <p:spPr>
            <a:xfrm>
              <a:off x="1398581" y="5538381"/>
              <a:ext cx="262139" cy="234286"/>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202</a:t>
              </a:r>
            </a:p>
          </p:txBody>
        </p:sp>
        <p:sp>
          <p:nvSpPr>
            <p:cNvPr id="113" name="TextBox 112">
              <a:extLst>
                <a:ext uri="{FF2B5EF4-FFF2-40B4-BE49-F238E27FC236}">
                  <a16:creationId xmlns:a16="http://schemas.microsoft.com/office/drawing/2014/main" id="{4F06F3F4-821D-4738-9A5E-53666777E4EE}"/>
                </a:ext>
              </a:extLst>
            </p:cNvPr>
            <p:cNvSpPr txBox="1"/>
            <p:nvPr/>
          </p:nvSpPr>
          <p:spPr>
            <a:xfrm>
              <a:off x="1167750" y="5538381"/>
              <a:ext cx="262139" cy="234286"/>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219</a:t>
              </a:r>
            </a:p>
          </p:txBody>
        </p:sp>
        <p:sp>
          <p:nvSpPr>
            <p:cNvPr id="114" name="TextBox 113">
              <a:extLst>
                <a:ext uri="{FF2B5EF4-FFF2-40B4-BE49-F238E27FC236}">
                  <a16:creationId xmlns:a16="http://schemas.microsoft.com/office/drawing/2014/main" id="{A4F181CA-7EAF-43AC-BCFD-E548550277CE}"/>
                </a:ext>
              </a:extLst>
            </p:cNvPr>
            <p:cNvSpPr txBox="1"/>
            <p:nvPr/>
          </p:nvSpPr>
          <p:spPr>
            <a:xfrm>
              <a:off x="936919" y="5538381"/>
              <a:ext cx="262139" cy="234286"/>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220</a:t>
              </a:r>
            </a:p>
          </p:txBody>
        </p:sp>
      </p:grpSp>
      <p:sp>
        <p:nvSpPr>
          <p:cNvPr id="101" name="TextBox 100">
            <a:extLst>
              <a:ext uri="{FF2B5EF4-FFF2-40B4-BE49-F238E27FC236}">
                <a16:creationId xmlns:a16="http://schemas.microsoft.com/office/drawing/2014/main" id="{A97407DE-B46A-4139-89BF-1B84CF7E3803}"/>
              </a:ext>
            </a:extLst>
          </p:cNvPr>
          <p:cNvSpPr txBox="1"/>
          <p:nvPr/>
        </p:nvSpPr>
        <p:spPr>
          <a:xfrm>
            <a:off x="228366" y="5385124"/>
            <a:ext cx="712054" cy="430887"/>
          </a:xfrm>
          <a:prstGeom prst="rect">
            <a:avLst/>
          </a:prstGeom>
          <a:noFill/>
        </p:spPr>
        <p:txBody>
          <a:bodyPr wrap="none" rtlCol="0">
            <a:spAutoFit/>
          </a:bodyPr>
          <a:lstStyle/>
          <a:p>
            <a:pPr algn="r"/>
            <a:r>
              <a:rPr lang="fr-FR" sz="1100" dirty="0">
                <a:solidFill>
                  <a:srgbClr val="B2C0EC"/>
                </a:solidFill>
              </a:rPr>
              <a:t>Placebo</a:t>
            </a:r>
          </a:p>
          <a:p>
            <a:pPr algn="r"/>
            <a:r>
              <a:rPr lang="fr-FR" sz="1100" dirty="0">
                <a:solidFill>
                  <a:srgbClr val="B2C0EC"/>
                </a:solidFill>
              </a:rPr>
              <a:t>(n=262)</a:t>
            </a:r>
          </a:p>
        </p:txBody>
      </p:sp>
      <p:cxnSp>
        <p:nvCxnSpPr>
          <p:cNvPr id="119" name="Straight Connector 118">
            <a:extLst>
              <a:ext uri="{FF2B5EF4-FFF2-40B4-BE49-F238E27FC236}">
                <a16:creationId xmlns:a16="http://schemas.microsoft.com/office/drawing/2014/main" id="{9F39D348-69E3-4855-995A-4CD705B16380}"/>
              </a:ext>
            </a:extLst>
          </p:cNvPr>
          <p:cNvCxnSpPr>
            <a:stCxn id="23" idx="3"/>
          </p:cNvCxnSpPr>
          <p:nvPr/>
        </p:nvCxnSpPr>
        <p:spPr>
          <a:xfrm>
            <a:off x="1028098" y="3784250"/>
            <a:ext cx="3386060" cy="0"/>
          </a:xfrm>
          <a:prstGeom prst="line">
            <a:avLst/>
          </a:pr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20" name="Straight Connector 119">
            <a:extLst>
              <a:ext uri="{FF2B5EF4-FFF2-40B4-BE49-F238E27FC236}">
                <a16:creationId xmlns:a16="http://schemas.microsoft.com/office/drawing/2014/main" id="{5EB483DC-9412-4A49-9642-7C7CDAAF2999}"/>
              </a:ext>
            </a:extLst>
          </p:cNvPr>
          <p:cNvCxnSpPr/>
          <p:nvPr/>
        </p:nvCxnSpPr>
        <p:spPr>
          <a:xfrm>
            <a:off x="1071645" y="4127150"/>
            <a:ext cx="3386056" cy="0"/>
          </a:xfrm>
          <a:prstGeom prst="line">
            <a:avLst/>
          </a:prstGeom>
          <a:noFill/>
          <a:ln w="22225" cap="sq">
            <a:solidFill>
              <a:srgbClr val="4D4D4D"/>
            </a:solidFill>
            <a:prstDash val="sysDash"/>
            <a:miter lim="800000"/>
            <a:headEnd/>
            <a:tailEnd/>
          </a:ln>
          <a:extLst>
            <a:ext uri="{909E8E84-426E-40DD-AFC4-6F175D3DCCD1}">
              <a14:hiddenFill xmlns:a14="http://schemas.microsoft.com/office/drawing/2010/main">
                <a:solidFill>
                  <a:srgbClr val="FFFFFF"/>
                </a:solidFill>
              </a14:hiddenFill>
            </a:ext>
          </a:extLst>
        </p:spPr>
      </p:cxnSp>
      <p:cxnSp>
        <p:nvCxnSpPr>
          <p:cNvPr id="121" name="Straight Connector 120">
            <a:extLst>
              <a:ext uri="{FF2B5EF4-FFF2-40B4-BE49-F238E27FC236}">
                <a16:creationId xmlns:a16="http://schemas.microsoft.com/office/drawing/2014/main" id="{9623664E-DC5E-4999-99CB-4F23559C4150}"/>
              </a:ext>
            </a:extLst>
          </p:cNvPr>
          <p:cNvCxnSpPr/>
          <p:nvPr/>
        </p:nvCxnSpPr>
        <p:spPr>
          <a:xfrm>
            <a:off x="1082529" y="3452236"/>
            <a:ext cx="3386056" cy="0"/>
          </a:xfrm>
          <a:prstGeom prst="line">
            <a:avLst/>
          </a:prstGeom>
          <a:noFill/>
          <a:ln w="22225" cap="sq">
            <a:solidFill>
              <a:srgbClr val="4D4D4D"/>
            </a:solidFill>
            <a:prstDash val="sysDash"/>
            <a:miter lim="800000"/>
            <a:headEnd/>
            <a:tailEnd/>
          </a:ln>
          <a:extLst>
            <a:ext uri="{909E8E84-426E-40DD-AFC4-6F175D3DCCD1}">
              <a14:hiddenFill xmlns:a14="http://schemas.microsoft.com/office/drawing/2010/main">
                <a:solidFill>
                  <a:srgbClr val="FFFFFF"/>
                </a:solidFill>
              </a14:hiddenFill>
            </a:ext>
          </a:extLst>
        </p:spPr>
      </p:cxnSp>
      <p:sp>
        <p:nvSpPr>
          <p:cNvPr id="123" name="Graphic 121">
            <a:extLst>
              <a:ext uri="{FF2B5EF4-FFF2-40B4-BE49-F238E27FC236}">
                <a16:creationId xmlns:a16="http://schemas.microsoft.com/office/drawing/2014/main" id="{61D25DB7-1651-45BA-B47E-72812454A231}"/>
              </a:ext>
            </a:extLst>
          </p:cNvPr>
          <p:cNvSpPr/>
          <p:nvPr/>
        </p:nvSpPr>
        <p:spPr>
          <a:xfrm>
            <a:off x="1126817" y="3126294"/>
            <a:ext cx="2841028" cy="549555"/>
          </a:xfrm>
          <a:custGeom>
            <a:avLst/>
            <a:gdLst>
              <a:gd name="connsiteX0" fmla="*/ 0 w 4448376"/>
              <a:gd name="connsiteY0" fmla="*/ 780239 h 780239"/>
              <a:gd name="connsiteX1" fmla="*/ 369854 w 4448376"/>
              <a:gd name="connsiteY1" fmla="*/ 501583 h 780239"/>
              <a:gd name="connsiteX2" fmla="*/ 719442 w 4448376"/>
              <a:gd name="connsiteY2" fmla="*/ 481316 h 780239"/>
              <a:gd name="connsiteX3" fmla="*/ 1134895 w 4448376"/>
              <a:gd name="connsiteY3" fmla="*/ 425586 h 780239"/>
              <a:gd name="connsiteX4" fmla="*/ 1499684 w 4448376"/>
              <a:gd name="connsiteY4" fmla="*/ 395187 h 780239"/>
              <a:gd name="connsiteX5" fmla="*/ 1839136 w 4448376"/>
              <a:gd name="connsiteY5" fmla="*/ 400253 h 780239"/>
              <a:gd name="connsiteX6" fmla="*/ 2229251 w 4448376"/>
              <a:gd name="connsiteY6" fmla="*/ 162128 h 780239"/>
              <a:gd name="connsiteX7" fmla="*/ 2583905 w 4448376"/>
              <a:gd name="connsiteY7" fmla="*/ 400253 h 780239"/>
              <a:gd name="connsiteX8" fmla="*/ 2938559 w 4448376"/>
              <a:gd name="connsiteY8" fmla="*/ 511715 h 780239"/>
              <a:gd name="connsiteX9" fmla="*/ 3328684 w 4448376"/>
              <a:gd name="connsiteY9" fmla="*/ 293857 h 780239"/>
              <a:gd name="connsiteX10" fmla="*/ 3703607 w 4448376"/>
              <a:gd name="connsiteY10" fmla="*/ 258391 h 780239"/>
              <a:gd name="connsiteX11" fmla="*/ 4068395 w 4448376"/>
              <a:gd name="connsiteY11" fmla="*/ 369854 h 780239"/>
              <a:gd name="connsiteX12" fmla="*/ 4448376 w 4448376"/>
              <a:gd name="connsiteY12" fmla="*/ 0 h 7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8376" h="780239">
                <a:moveTo>
                  <a:pt x="0" y="780239"/>
                </a:moveTo>
                <a:lnTo>
                  <a:pt x="369854" y="501583"/>
                </a:lnTo>
                <a:lnTo>
                  <a:pt x="719442" y="481316"/>
                </a:lnTo>
                <a:lnTo>
                  <a:pt x="1134895" y="425586"/>
                </a:lnTo>
                <a:lnTo>
                  <a:pt x="1499684" y="395187"/>
                </a:lnTo>
                <a:lnTo>
                  <a:pt x="1839136" y="400253"/>
                </a:lnTo>
                <a:lnTo>
                  <a:pt x="2229251" y="162128"/>
                </a:lnTo>
                <a:lnTo>
                  <a:pt x="2583905" y="400253"/>
                </a:lnTo>
                <a:lnTo>
                  <a:pt x="2938559" y="511715"/>
                </a:lnTo>
                <a:lnTo>
                  <a:pt x="3328684" y="293857"/>
                </a:lnTo>
                <a:lnTo>
                  <a:pt x="3703607" y="258391"/>
                </a:lnTo>
                <a:lnTo>
                  <a:pt x="4068395" y="369854"/>
                </a:lnTo>
                <a:lnTo>
                  <a:pt x="4448376" y="0"/>
                </a:lnTo>
              </a:path>
            </a:pathLst>
          </a:custGeom>
          <a:noFill/>
          <a:ln w="19050" cap="flat">
            <a:solidFill>
              <a:srgbClr val="B2C0EC"/>
            </a:solidFill>
            <a:prstDash val="solid"/>
            <a:miter/>
          </a:ln>
        </p:spPr>
        <p:txBody>
          <a:bodyPr rtlCol="0" anchor="ctr"/>
          <a:lstStyle/>
          <a:p>
            <a:endParaRPr lang="fr-FR" dirty="0"/>
          </a:p>
        </p:txBody>
      </p:sp>
      <p:sp>
        <p:nvSpPr>
          <p:cNvPr id="124" name="Oval 123">
            <a:extLst>
              <a:ext uri="{FF2B5EF4-FFF2-40B4-BE49-F238E27FC236}">
                <a16:creationId xmlns:a16="http://schemas.microsoft.com/office/drawing/2014/main" id="{FE1610BE-865C-4383-9C76-B8438F6478BE}"/>
              </a:ext>
            </a:extLst>
          </p:cNvPr>
          <p:cNvSpPr>
            <a:spLocks noChangeAspect="1"/>
          </p:cNvSpPr>
          <p:nvPr/>
        </p:nvSpPr>
        <p:spPr>
          <a:xfrm>
            <a:off x="3933511" y="3123362"/>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5" name="Oval 124">
            <a:extLst>
              <a:ext uri="{FF2B5EF4-FFF2-40B4-BE49-F238E27FC236}">
                <a16:creationId xmlns:a16="http://schemas.microsoft.com/office/drawing/2014/main" id="{567B5D23-81E3-49C7-BF3A-56733D7C1DC6}"/>
              </a:ext>
            </a:extLst>
          </p:cNvPr>
          <p:cNvSpPr>
            <a:spLocks noChangeAspect="1"/>
          </p:cNvSpPr>
          <p:nvPr/>
        </p:nvSpPr>
        <p:spPr>
          <a:xfrm>
            <a:off x="3693188" y="3367886"/>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6" name="Oval 125">
            <a:extLst>
              <a:ext uri="{FF2B5EF4-FFF2-40B4-BE49-F238E27FC236}">
                <a16:creationId xmlns:a16="http://schemas.microsoft.com/office/drawing/2014/main" id="{EB545B59-223C-4A86-BD4B-04DD63B3E2DB}"/>
              </a:ext>
            </a:extLst>
          </p:cNvPr>
          <p:cNvSpPr>
            <a:spLocks noChangeAspect="1"/>
          </p:cNvSpPr>
          <p:nvPr/>
        </p:nvSpPr>
        <p:spPr>
          <a:xfrm>
            <a:off x="3461658" y="3295887"/>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7" name="Oval 126">
            <a:extLst>
              <a:ext uri="{FF2B5EF4-FFF2-40B4-BE49-F238E27FC236}">
                <a16:creationId xmlns:a16="http://schemas.microsoft.com/office/drawing/2014/main" id="{9EEB4AD2-3B9E-4EC1-AF78-D0D2932C1D37}"/>
              </a:ext>
            </a:extLst>
          </p:cNvPr>
          <p:cNvSpPr>
            <a:spLocks noChangeAspect="1"/>
          </p:cNvSpPr>
          <p:nvPr/>
        </p:nvSpPr>
        <p:spPr>
          <a:xfrm>
            <a:off x="3218405" y="3314741"/>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8" name="Oval 127">
            <a:extLst>
              <a:ext uri="{FF2B5EF4-FFF2-40B4-BE49-F238E27FC236}">
                <a16:creationId xmlns:a16="http://schemas.microsoft.com/office/drawing/2014/main" id="{78C59EA5-B4F0-44A3-A874-BB3E2C3E69B7}"/>
              </a:ext>
            </a:extLst>
          </p:cNvPr>
          <p:cNvSpPr>
            <a:spLocks noChangeAspect="1"/>
          </p:cNvSpPr>
          <p:nvPr/>
        </p:nvSpPr>
        <p:spPr>
          <a:xfrm>
            <a:off x="2986875" y="346841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9" name="Oval 128">
            <a:extLst>
              <a:ext uri="{FF2B5EF4-FFF2-40B4-BE49-F238E27FC236}">
                <a16:creationId xmlns:a16="http://schemas.microsoft.com/office/drawing/2014/main" id="{A5F726FE-E1B7-4736-9941-E4ADC4161993}"/>
              </a:ext>
            </a:extLst>
          </p:cNvPr>
          <p:cNvSpPr>
            <a:spLocks noChangeAspect="1"/>
          </p:cNvSpPr>
          <p:nvPr/>
        </p:nvSpPr>
        <p:spPr>
          <a:xfrm>
            <a:off x="2746553" y="3382541"/>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0" name="Oval 129">
            <a:extLst>
              <a:ext uri="{FF2B5EF4-FFF2-40B4-BE49-F238E27FC236}">
                <a16:creationId xmlns:a16="http://schemas.microsoft.com/office/drawing/2014/main" id="{7B711D50-1A54-4A43-9334-712F83C85366}"/>
              </a:ext>
            </a:extLst>
          </p:cNvPr>
          <p:cNvSpPr>
            <a:spLocks noChangeAspect="1"/>
          </p:cNvSpPr>
          <p:nvPr/>
        </p:nvSpPr>
        <p:spPr>
          <a:xfrm>
            <a:off x="2517954" y="3232195"/>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1" name="Oval 130">
            <a:extLst>
              <a:ext uri="{FF2B5EF4-FFF2-40B4-BE49-F238E27FC236}">
                <a16:creationId xmlns:a16="http://schemas.microsoft.com/office/drawing/2014/main" id="{E96E1509-8C3F-4BA1-854B-5CD75F1CA9AA}"/>
              </a:ext>
            </a:extLst>
          </p:cNvPr>
          <p:cNvSpPr>
            <a:spLocks noChangeAspect="1"/>
          </p:cNvSpPr>
          <p:nvPr/>
        </p:nvSpPr>
        <p:spPr>
          <a:xfrm>
            <a:off x="2286424" y="338630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2" name="Oval 131">
            <a:extLst>
              <a:ext uri="{FF2B5EF4-FFF2-40B4-BE49-F238E27FC236}">
                <a16:creationId xmlns:a16="http://schemas.microsoft.com/office/drawing/2014/main" id="{5A1BA7B4-7D53-45E6-929E-58BD468A4FBA}"/>
              </a:ext>
            </a:extLst>
          </p:cNvPr>
          <p:cNvSpPr>
            <a:spLocks noChangeAspect="1"/>
          </p:cNvSpPr>
          <p:nvPr/>
        </p:nvSpPr>
        <p:spPr>
          <a:xfrm>
            <a:off x="2037310" y="3394265"/>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3" name="Oval 132">
            <a:extLst>
              <a:ext uri="{FF2B5EF4-FFF2-40B4-BE49-F238E27FC236}">
                <a16:creationId xmlns:a16="http://schemas.microsoft.com/office/drawing/2014/main" id="{3C54938E-7DB0-4958-B21A-D09A9454F904}"/>
              </a:ext>
            </a:extLst>
          </p:cNvPr>
          <p:cNvSpPr>
            <a:spLocks noChangeAspect="1"/>
          </p:cNvSpPr>
          <p:nvPr/>
        </p:nvSpPr>
        <p:spPr>
          <a:xfrm>
            <a:off x="1802850" y="338254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4" name="Oval 133">
            <a:extLst>
              <a:ext uri="{FF2B5EF4-FFF2-40B4-BE49-F238E27FC236}">
                <a16:creationId xmlns:a16="http://schemas.microsoft.com/office/drawing/2014/main" id="{59C0C6DA-26E3-4632-93F9-A1785392B718}"/>
              </a:ext>
            </a:extLst>
          </p:cNvPr>
          <p:cNvSpPr>
            <a:spLocks noChangeAspect="1"/>
          </p:cNvSpPr>
          <p:nvPr/>
        </p:nvSpPr>
        <p:spPr>
          <a:xfrm>
            <a:off x="1568389" y="3431093"/>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5" name="Oval 134">
            <a:extLst>
              <a:ext uri="{FF2B5EF4-FFF2-40B4-BE49-F238E27FC236}">
                <a16:creationId xmlns:a16="http://schemas.microsoft.com/office/drawing/2014/main" id="{5BA09F9E-0129-4FC2-BAE3-70D3324C4880}"/>
              </a:ext>
            </a:extLst>
          </p:cNvPr>
          <p:cNvSpPr>
            <a:spLocks noChangeAspect="1"/>
          </p:cNvSpPr>
          <p:nvPr/>
        </p:nvSpPr>
        <p:spPr>
          <a:xfrm>
            <a:off x="1336858" y="3448679"/>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6" name="Oval 135">
            <a:extLst>
              <a:ext uri="{FF2B5EF4-FFF2-40B4-BE49-F238E27FC236}">
                <a16:creationId xmlns:a16="http://schemas.microsoft.com/office/drawing/2014/main" id="{97743AB1-1EE1-4088-9570-C6228FCA0128}"/>
              </a:ext>
            </a:extLst>
          </p:cNvPr>
          <p:cNvSpPr>
            <a:spLocks noChangeAspect="1"/>
          </p:cNvSpPr>
          <p:nvPr/>
        </p:nvSpPr>
        <p:spPr>
          <a:xfrm>
            <a:off x="1108257" y="3612803"/>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9" name="Graphic 137">
            <a:extLst>
              <a:ext uri="{FF2B5EF4-FFF2-40B4-BE49-F238E27FC236}">
                <a16:creationId xmlns:a16="http://schemas.microsoft.com/office/drawing/2014/main" id="{FAD1A8D6-5B59-4B33-A5BB-2FCA0A7150BA}"/>
              </a:ext>
            </a:extLst>
          </p:cNvPr>
          <p:cNvSpPr/>
          <p:nvPr/>
        </p:nvSpPr>
        <p:spPr>
          <a:xfrm>
            <a:off x="1082327" y="3082331"/>
            <a:ext cx="2845323" cy="642437"/>
          </a:xfrm>
          <a:custGeom>
            <a:avLst/>
            <a:gdLst>
              <a:gd name="connsiteX0" fmla="*/ 0 w 4438245"/>
              <a:gd name="connsiteY0" fmla="*/ 968426 h 968426"/>
              <a:gd name="connsiteX1" fmla="*/ 354655 w 4438245"/>
              <a:gd name="connsiteY1" fmla="*/ 878110 h 968426"/>
              <a:gd name="connsiteX2" fmla="*/ 709308 w 4438245"/>
              <a:gd name="connsiteY2" fmla="*/ 792808 h 968426"/>
              <a:gd name="connsiteX3" fmla="*/ 1094360 w 4438245"/>
              <a:gd name="connsiteY3" fmla="*/ 612168 h 968426"/>
              <a:gd name="connsiteX4" fmla="*/ 1464216 w 4438245"/>
              <a:gd name="connsiteY4" fmla="*/ 556973 h 968426"/>
              <a:gd name="connsiteX5" fmla="*/ 1849264 w 4438245"/>
              <a:gd name="connsiteY5" fmla="*/ 572026 h 968426"/>
              <a:gd name="connsiteX6" fmla="*/ 2183659 w 4438245"/>
              <a:gd name="connsiteY6" fmla="*/ 471670 h 968426"/>
              <a:gd name="connsiteX7" fmla="*/ 2553514 w 4438245"/>
              <a:gd name="connsiteY7" fmla="*/ 401422 h 968426"/>
              <a:gd name="connsiteX8" fmla="*/ 2918303 w 4438245"/>
              <a:gd name="connsiteY8" fmla="*/ 506795 h 968426"/>
              <a:gd name="connsiteX9" fmla="*/ 3323620 w 4438245"/>
              <a:gd name="connsiteY9" fmla="*/ 306085 h 968426"/>
              <a:gd name="connsiteX10" fmla="*/ 3698534 w 4438245"/>
              <a:gd name="connsiteY10" fmla="*/ 531884 h 968426"/>
              <a:gd name="connsiteX11" fmla="*/ 4043062 w 4438245"/>
              <a:gd name="connsiteY11" fmla="*/ 386369 h 968426"/>
              <a:gd name="connsiteX12" fmla="*/ 4438245 w 4438245"/>
              <a:gd name="connsiteY12" fmla="*/ 0 h 96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8245" h="968426">
                <a:moveTo>
                  <a:pt x="0" y="968426"/>
                </a:moveTo>
                <a:lnTo>
                  <a:pt x="354655" y="878110"/>
                </a:lnTo>
                <a:lnTo>
                  <a:pt x="709308" y="792808"/>
                </a:lnTo>
                <a:lnTo>
                  <a:pt x="1094360" y="612168"/>
                </a:lnTo>
                <a:lnTo>
                  <a:pt x="1464216" y="556973"/>
                </a:lnTo>
                <a:lnTo>
                  <a:pt x="1849264" y="572026"/>
                </a:lnTo>
                <a:lnTo>
                  <a:pt x="2183659" y="471670"/>
                </a:lnTo>
                <a:lnTo>
                  <a:pt x="2553514" y="401422"/>
                </a:lnTo>
                <a:lnTo>
                  <a:pt x="2918303" y="506795"/>
                </a:lnTo>
                <a:lnTo>
                  <a:pt x="3323620" y="306085"/>
                </a:lnTo>
                <a:lnTo>
                  <a:pt x="3698534" y="531884"/>
                </a:lnTo>
                <a:lnTo>
                  <a:pt x="4043062" y="386369"/>
                </a:lnTo>
                <a:lnTo>
                  <a:pt x="4438245" y="0"/>
                </a:lnTo>
              </a:path>
            </a:pathLst>
          </a:custGeom>
          <a:noFill/>
          <a:ln w="19050" cap="flat">
            <a:solidFill>
              <a:srgbClr val="B60D27"/>
            </a:solidFill>
            <a:prstDash val="solid"/>
            <a:miter/>
          </a:ln>
        </p:spPr>
        <p:txBody>
          <a:bodyPr rtlCol="0" anchor="ctr"/>
          <a:lstStyle/>
          <a:p>
            <a:endParaRPr lang="fr-FR" dirty="0"/>
          </a:p>
        </p:txBody>
      </p:sp>
      <p:sp>
        <p:nvSpPr>
          <p:cNvPr id="140" name="Oval 139">
            <a:extLst>
              <a:ext uri="{FF2B5EF4-FFF2-40B4-BE49-F238E27FC236}">
                <a16:creationId xmlns:a16="http://schemas.microsoft.com/office/drawing/2014/main" id="{2AD22411-2725-4996-9CF4-04DF1B38D00D}"/>
              </a:ext>
            </a:extLst>
          </p:cNvPr>
          <p:cNvSpPr>
            <a:spLocks noChangeAspect="1"/>
          </p:cNvSpPr>
          <p:nvPr/>
        </p:nvSpPr>
        <p:spPr>
          <a:xfrm>
            <a:off x="3883694" y="3047166"/>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1" name="Oval 140">
            <a:extLst>
              <a:ext uri="{FF2B5EF4-FFF2-40B4-BE49-F238E27FC236}">
                <a16:creationId xmlns:a16="http://schemas.microsoft.com/office/drawing/2014/main" id="{877D5E25-A897-4530-B8EE-87C8D83F7E88}"/>
              </a:ext>
            </a:extLst>
          </p:cNvPr>
          <p:cNvSpPr>
            <a:spLocks noChangeAspect="1"/>
          </p:cNvSpPr>
          <p:nvPr/>
        </p:nvSpPr>
        <p:spPr>
          <a:xfrm>
            <a:off x="3640440" y="3299212"/>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2" name="Oval 141">
            <a:extLst>
              <a:ext uri="{FF2B5EF4-FFF2-40B4-BE49-F238E27FC236}">
                <a16:creationId xmlns:a16="http://schemas.microsoft.com/office/drawing/2014/main" id="{28D1AAE4-3CE0-4DF0-B2E4-4BEA8DBB6A13}"/>
              </a:ext>
            </a:extLst>
          </p:cNvPr>
          <p:cNvSpPr>
            <a:spLocks noChangeAspect="1"/>
          </p:cNvSpPr>
          <p:nvPr/>
        </p:nvSpPr>
        <p:spPr>
          <a:xfrm>
            <a:off x="3408909" y="3392162"/>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3" name="Oval 142">
            <a:extLst>
              <a:ext uri="{FF2B5EF4-FFF2-40B4-BE49-F238E27FC236}">
                <a16:creationId xmlns:a16="http://schemas.microsoft.com/office/drawing/2014/main" id="{5F63E6DC-DDA3-4936-82B7-20BCB6363407}"/>
              </a:ext>
            </a:extLst>
          </p:cNvPr>
          <p:cNvSpPr>
            <a:spLocks noChangeAspect="1"/>
          </p:cNvSpPr>
          <p:nvPr/>
        </p:nvSpPr>
        <p:spPr>
          <a:xfrm>
            <a:off x="3174447" y="325065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4" name="Oval 143">
            <a:extLst>
              <a:ext uri="{FF2B5EF4-FFF2-40B4-BE49-F238E27FC236}">
                <a16:creationId xmlns:a16="http://schemas.microsoft.com/office/drawing/2014/main" id="{51676A07-D6A7-49AF-8523-E23302504FD7}"/>
              </a:ext>
            </a:extLst>
          </p:cNvPr>
          <p:cNvSpPr>
            <a:spLocks noChangeAspect="1"/>
          </p:cNvSpPr>
          <p:nvPr/>
        </p:nvSpPr>
        <p:spPr>
          <a:xfrm>
            <a:off x="2928262" y="3367886"/>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5" name="Oval 144">
            <a:extLst>
              <a:ext uri="{FF2B5EF4-FFF2-40B4-BE49-F238E27FC236}">
                <a16:creationId xmlns:a16="http://schemas.microsoft.com/office/drawing/2014/main" id="{5F80326C-4758-42EC-BA33-0C456392FE74}"/>
              </a:ext>
            </a:extLst>
          </p:cNvPr>
          <p:cNvSpPr>
            <a:spLocks noChangeAspect="1"/>
          </p:cNvSpPr>
          <p:nvPr/>
        </p:nvSpPr>
        <p:spPr>
          <a:xfrm>
            <a:off x="2702593" y="3320999"/>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6" name="Oval 145">
            <a:extLst>
              <a:ext uri="{FF2B5EF4-FFF2-40B4-BE49-F238E27FC236}">
                <a16:creationId xmlns:a16="http://schemas.microsoft.com/office/drawing/2014/main" id="{2E3C4E44-6657-4DF0-A844-7DA3551FF101}"/>
              </a:ext>
            </a:extLst>
          </p:cNvPr>
          <p:cNvSpPr>
            <a:spLocks noChangeAspect="1"/>
          </p:cNvSpPr>
          <p:nvPr/>
        </p:nvSpPr>
        <p:spPr>
          <a:xfrm>
            <a:off x="2450547" y="3359093"/>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7" name="Oval 146">
            <a:extLst>
              <a:ext uri="{FF2B5EF4-FFF2-40B4-BE49-F238E27FC236}">
                <a16:creationId xmlns:a16="http://schemas.microsoft.com/office/drawing/2014/main" id="{A7BE4594-ED89-4F7D-8FE3-7432C55551C4}"/>
              </a:ext>
            </a:extLst>
          </p:cNvPr>
          <p:cNvSpPr>
            <a:spLocks noChangeAspect="1"/>
          </p:cNvSpPr>
          <p:nvPr/>
        </p:nvSpPr>
        <p:spPr>
          <a:xfrm>
            <a:off x="2227809" y="341561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8" name="Oval 147">
            <a:extLst>
              <a:ext uri="{FF2B5EF4-FFF2-40B4-BE49-F238E27FC236}">
                <a16:creationId xmlns:a16="http://schemas.microsoft.com/office/drawing/2014/main" id="{A6341968-951F-4415-AB37-C47515709325}"/>
              </a:ext>
            </a:extLst>
          </p:cNvPr>
          <p:cNvSpPr>
            <a:spLocks noChangeAspect="1"/>
          </p:cNvSpPr>
          <p:nvPr/>
        </p:nvSpPr>
        <p:spPr>
          <a:xfrm>
            <a:off x="1999210" y="341561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9" name="Oval 148">
            <a:extLst>
              <a:ext uri="{FF2B5EF4-FFF2-40B4-BE49-F238E27FC236}">
                <a16:creationId xmlns:a16="http://schemas.microsoft.com/office/drawing/2014/main" id="{AB30FC23-C109-4C5C-B13C-8D1ED2FA02C6}"/>
              </a:ext>
            </a:extLst>
          </p:cNvPr>
          <p:cNvSpPr>
            <a:spLocks noChangeAspect="1"/>
          </p:cNvSpPr>
          <p:nvPr/>
        </p:nvSpPr>
        <p:spPr>
          <a:xfrm>
            <a:off x="1753025" y="3450782"/>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0" name="Oval 149">
            <a:extLst>
              <a:ext uri="{FF2B5EF4-FFF2-40B4-BE49-F238E27FC236}">
                <a16:creationId xmlns:a16="http://schemas.microsoft.com/office/drawing/2014/main" id="{F0DCF672-8429-4B92-AA45-F1B601BE9E9A}"/>
              </a:ext>
            </a:extLst>
          </p:cNvPr>
          <p:cNvSpPr>
            <a:spLocks noChangeAspect="1"/>
          </p:cNvSpPr>
          <p:nvPr/>
        </p:nvSpPr>
        <p:spPr>
          <a:xfrm>
            <a:off x="1512702" y="3562159"/>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1" name="Oval 150">
            <a:extLst>
              <a:ext uri="{FF2B5EF4-FFF2-40B4-BE49-F238E27FC236}">
                <a16:creationId xmlns:a16="http://schemas.microsoft.com/office/drawing/2014/main" id="{5B124318-EA9E-429E-A1CC-4798FF7B3BAA}"/>
              </a:ext>
            </a:extLst>
          </p:cNvPr>
          <p:cNvSpPr>
            <a:spLocks noChangeAspect="1"/>
          </p:cNvSpPr>
          <p:nvPr/>
        </p:nvSpPr>
        <p:spPr>
          <a:xfrm>
            <a:off x="1281172" y="3623709"/>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2" name="Oval 151">
            <a:extLst>
              <a:ext uri="{FF2B5EF4-FFF2-40B4-BE49-F238E27FC236}">
                <a16:creationId xmlns:a16="http://schemas.microsoft.com/office/drawing/2014/main" id="{A94D0F58-C6BB-4B70-9D67-5532D54B83D4}"/>
              </a:ext>
            </a:extLst>
          </p:cNvPr>
          <p:cNvSpPr>
            <a:spLocks noChangeAspect="1"/>
          </p:cNvSpPr>
          <p:nvPr/>
        </p:nvSpPr>
        <p:spPr>
          <a:xfrm>
            <a:off x="1049642" y="3685259"/>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7" name="Oval 186">
            <a:extLst>
              <a:ext uri="{FF2B5EF4-FFF2-40B4-BE49-F238E27FC236}">
                <a16:creationId xmlns:a16="http://schemas.microsoft.com/office/drawing/2014/main" id="{868FF8EC-8FE1-4BAC-9927-1298428A7B52}"/>
              </a:ext>
            </a:extLst>
          </p:cNvPr>
          <p:cNvSpPr>
            <a:spLocks noChangeAspect="1"/>
          </p:cNvSpPr>
          <p:nvPr/>
        </p:nvSpPr>
        <p:spPr>
          <a:xfrm>
            <a:off x="2040242" y="3367886"/>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12" name="Group 211">
            <a:extLst>
              <a:ext uri="{FF2B5EF4-FFF2-40B4-BE49-F238E27FC236}">
                <a16:creationId xmlns:a16="http://schemas.microsoft.com/office/drawing/2014/main" id="{0826E1FE-8D1A-4B79-85B8-7A0C5412919B}"/>
              </a:ext>
            </a:extLst>
          </p:cNvPr>
          <p:cNvGrpSpPr/>
          <p:nvPr/>
        </p:nvGrpSpPr>
        <p:grpSpPr>
          <a:xfrm>
            <a:off x="1102399" y="2888902"/>
            <a:ext cx="2913175" cy="828208"/>
            <a:chOff x="1145941" y="2878016"/>
            <a:chExt cx="2913175" cy="828208"/>
          </a:xfrm>
        </p:grpSpPr>
        <p:grpSp>
          <p:nvGrpSpPr>
            <p:cNvPr id="158" name="Group 157">
              <a:extLst>
                <a:ext uri="{FF2B5EF4-FFF2-40B4-BE49-F238E27FC236}">
                  <a16:creationId xmlns:a16="http://schemas.microsoft.com/office/drawing/2014/main" id="{A75FAFED-83D8-48FE-B4F8-83C44E8C5147}"/>
                </a:ext>
              </a:extLst>
            </p:cNvPr>
            <p:cNvGrpSpPr/>
            <p:nvPr/>
          </p:nvGrpSpPr>
          <p:grpSpPr>
            <a:xfrm>
              <a:off x="3977055" y="2878016"/>
              <a:ext cx="82061" cy="550984"/>
              <a:chOff x="4053255" y="2690445"/>
              <a:chExt cx="82061" cy="550984"/>
            </a:xfrm>
          </p:grpSpPr>
          <p:cxnSp>
            <p:nvCxnSpPr>
              <p:cNvPr id="154" name="Straight Connector 153">
                <a:extLst>
                  <a:ext uri="{FF2B5EF4-FFF2-40B4-BE49-F238E27FC236}">
                    <a16:creationId xmlns:a16="http://schemas.microsoft.com/office/drawing/2014/main" id="{8E094B96-109D-4928-B40F-8042DD279015}"/>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95359BE-ED58-4512-A716-40756A6E02AC}"/>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C601A201-C433-41AD-B206-48940271E3E3}"/>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01FC0ADD-A036-4A31-BF65-CC7307A68901}"/>
                </a:ext>
              </a:extLst>
            </p:cNvPr>
            <p:cNvGrpSpPr/>
            <p:nvPr/>
          </p:nvGrpSpPr>
          <p:grpSpPr>
            <a:xfrm>
              <a:off x="3727940" y="3285393"/>
              <a:ext cx="82061" cy="252000"/>
              <a:chOff x="4053255" y="2690445"/>
              <a:chExt cx="82061" cy="550984"/>
            </a:xfrm>
          </p:grpSpPr>
          <p:cxnSp>
            <p:nvCxnSpPr>
              <p:cNvPr id="160" name="Straight Connector 159">
                <a:extLst>
                  <a:ext uri="{FF2B5EF4-FFF2-40B4-BE49-F238E27FC236}">
                    <a16:creationId xmlns:a16="http://schemas.microsoft.com/office/drawing/2014/main" id="{8047EED7-0657-40C9-BC96-B39A139265A8}"/>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6E5A709-3EF0-4BFD-90D7-A5891D074556}"/>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A1BEEC5-3ED9-4E8D-A9CA-F6FCC3B35367}"/>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2F6D6159-29C1-44A4-9F02-F28EE8BB6891}"/>
                </a:ext>
              </a:extLst>
            </p:cNvPr>
            <p:cNvGrpSpPr/>
            <p:nvPr/>
          </p:nvGrpSpPr>
          <p:grpSpPr>
            <a:xfrm>
              <a:off x="3496410" y="3177000"/>
              <a:ext cx="82061" cy="252000"/>
              <a:chOff x="4053255" y="2690445"/>
              <a:chExt cx="82061" cy="550984"/>
            </a:xfrm>
          </p:grpSpPr>
          <p:cxnSp>
            <p:nvCxnSpPr>
              <p:cNvPr id="164" name="Straight Connector 163">
                <a:extLst>
                  <a:ext uri="{FF2B5EF4-FFF2-40B4-BE49-F238E27FC236}">
                    <a16:creationId xmlns:a16="http://schemas.microsoft.com/office/drawing/2014/main" id="{CF2B6912-C0C9-4ED5-B4D2-02D3314C3012}"/>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7E15ACF-9618-4849-8C14-50A350E8475D}"/>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6E6950A-AD8B-4974-8AAD-7E597C49B89B}"/>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67" name="Group 166">
              <a:extLst>
                <a:ext uri="{FF2B5EF4-FFF2-40B4-BE49-F238E27FC236}">
                  <a16:creationId xmlns:a16="http://schemas.microsoft.com/office/drawing/2014/main" id="{3694BB0F-932A-4D7F-8C1E-2DD78ED108B1}"/>
                </a:ext>
              </a:extLst>
            </p:cNvPr>
            <p:cNvGrpSpPr/>
            <p:nvPr/>
          </p:nvGrpSpPr>
          <p:grpSpPr>
            <a:xfrm>
              <a:off x="3264880" y="3203422"/>
              <a:ext cx="82061" cy="252000"/>
              <a:chOff x="4053255" y="2690445"/>
              <a:chExt cx="82061" cy="550984"/>
            </a:xfrm>
          </p:grpSpPr>
          <p:cxnSp>
            <p:nvCxnSpPr>
              <p:cNvPr id="168" name="Straight Connector 167">
                <a:extLst>
                  <a:ext uri="{FF2B5EF4-FFF2-40B4-BE49-F238E27FC236}">
                    <a16:creationId xmlns:a16="http://schemas.microsoft.com/office/drawing/2014/main" id="{82578CDE-367C-4BE9-B48D-98BB7D6142E0}"/>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856D247-E195-4001-96FF-5DB8205C1BB1}"/>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FA38268-368C-48FB-9570-F867D7602AC9}"/>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71" name="Group 170">
              <a:extLst>
                <a:ext uri="{FF2B5EF4-FFF2-40B4-BE49-F238E27FC236}">
                  <a16:creationId xmlns:a16="http://schemas.microsoft.com/office/drawing/2014/main" id="{44F721A0-24C9-4F14-B797-AB6EA3A362B8}"/>
                </a:ext>
              </a:extLst>
            </p:cNvPr>
            <p:cNvGrpSpPr/>
            <p:nvPr/>
          </p:nvGrpSpPr>
          <p:grpSpPr>
            <a:xfrm>
              <a:off x="3021627" y="3335241"/>
              <a:ext cx="82061" cy="252000"/>
              <a:chOff x="4053255" y="2690445"/>
              <a:chExt cx="82061" cy="550984"/>
            </a:xfrm>
          </p:grpSpPr>
          <p:cxnSp>
            <p:nvCxnSpPr>
              <p:cNvPr id="172" name="Straight Connector 171">
                <a:extLst>
                  <a:ext uri="{FF2B5EF4-FFF2-40B4-BE49-F238E27FC236}">
                    <a16:creationId xmlns:a16="http://schemas.microsoft.com/office/drawing/2014/main" id="{18BEDCAD-6E40-4498-9F2E-215027FEB3D3}"/>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AFC17ED-47EB-4049-AF56-8E8513243869}"/>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65A4090-76B7-4D11-8914-44277BE6D958}"/>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75" name="Group 174">
              <a:extLst>
                <a:ext uri="{FF2B5EF4-FFF2-40B4-BE49-F238E27FC236}">
                  <a16:creationId xmlns:a16="http://schemas.microsoft.com/office/drawing/2014/main" id="{BD2AEF09-8555-4DCD-888C-9C04672E18FC}"/>
                </a:ext>
              </a:extLst>
            </p:cNvPr>
            <p:cNvGrpSpPr/>
            <p:nvPr/>
          </p:nvGrpSpPr>
          <p:grpSpPr>
            <a:xfrm>
              <a:off x="2784234" y="3282483"/>
              <a:ext cx="82061" cy="216000"/>
              <a:chOff x="4053255" y="2690445"/>
              <a:chExt cx="82061" cy="550984"/>
            </a:xfrm>
          </p:grpSpPr>
          <p:cxnSp>
            <p:nvCxnSpPr>
              <p:cNvPr id="176" name="Straight Connector 175">
                <a:extLst>
                  <a:ext uri="{FF2B5EF4-FFF2-40B4-BE49-F238E27FC236}">
                    <a16:creationId xmlns:a16="http://schemas.microsoft.com/office/drawing/2014/main" id="{D6CAF533-4500-4231-9DFC-3B2A4F6B2A92}"/>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9D9E452-9523-494C-BD08-EB569BA70967}"/>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96E9C14-7A96-484E-A912-9586DDB7EE73}"/>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79" name="Group 178">
              <a:extLst>
                <a:ext uri="{FF2B5EF4-FFF2-40B4-BE49-F238E27FC236}">
                  <a16:creationId xmlns:a16="http://schemas.microsoft.com/office/drawing/2014/main" id="{85AC23DC-250C-443A-BD0E-4200D59E8370}"/>
                </a:ext>
              </a:extLst>
            </p:cNvPr>
            <p:cNvGrpSpPr/>
            <p:nvPr/>
          </p:nvGrpSpPr>
          <p:grpSpPr>
            <a:xfrm>
              <a:off x="2552703" y="3130074"/>
              <a:ext cx="82061" cy="216000"/>
              <a:chOff x="4053255" y="2690445"/>
              <a:chExt cx="82061" cy="550984"/>
            </a:xfrm>
          </p:grpSpPr>
          <p:cxnSp>
            <p:nvCxnSpPr>
              <p:cNvPr id="180" name="Straight Connector 179">
                <a:extLst>
                  <a:ext uri="{FF2B5EF4-FFF2-40B4-BE49-F238E27FC236}">
                    <a16:creationId xmlns:a16="http://schemas.microsoft.com/office/drawing/2014/main" id="{E66BAF18-99FD-4CCB-BEAD-A1F201406BE1}"/>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34848748-2B22-4D58-8E69-F1E29403B5B4}"/>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3EB3BD1-7169-432B-AA5A-388198B15478}"/>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83" name="Group 182">
              <a:extLst>
                <a:ext uri="{FF2B5EF4-FFF2-40B4-BE49-F238E27FC236}">
                  <a16:creationId xmlns:a16="http://schemas.microsoft.com/office/drawing/2014/main" id="{F7D50670-EE6F-48DA-AF34-8A05C74A45ED}"/>
                </a:ext>
              </a:extLst>
            </p:cNvPr>
            <p:cNvGrpSpPr/>
            <p:nvPr/>
          </p:nvGrpSpPr>
          <p:grpSpPr>
            <a:xfrm>
              <a:off x="2321172" y="3311769"/>
              <a:ext cx="82061" cy="180000"/>
              <a:chOff x="4053255" y="2690445"/>
              <a:chExt cx="82061" cy="550984"/>
            </a:xfrm>
          </p:grpSpPr>
          <p:cxnSp>
            <p:nvCxnSpPr>
              <p:cNvPr id="184" name="Straight Connector 183">
                <a:extLst>
                  <a:ext uri="{FF2B5EF4-FFF2-40B4-BE49-F238E27FC236}">
                    <a16:creationId xmlns:a16="http://schemas.microsoft.com/office/drawing/2014/main" id="{3796431F-2672-4052-BB43-B160566D9B64}"/>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19EED0B-D298-4004-944D-02FED78FEE8E}"/>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BE7C0C5-66EE-49B0-B64C-21CA5052BC5F}"/>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88" name="Group 187">
              <a:extLst>
                <a:ext uri="{FF2B5EF4-FFF2-40B4-BE49-F238E27FC236}">
                  <a16:creationId xmlns:a16="http://schemas.microsoft.com/office/drawing/2014/main" id="{58233AE2-BB22-4FD7-A176-56580FDADA45}"/>
                </a:ext>
              </a:extLst>
            </p:cNvPr>
            <p:cNvGrpSpPr/>
            <p:nvPr/>
          </p:nvGrpSpPr>
          <p:grpSpPr>
            <a:xfrm>
              <a:off x="2080850" y="3297966"/>
              <a:ext cx="82061" cy="180000"/>
              <a:chOff x="4053255" y="2690445"/>
              <a:chExt cx="82061" cy="550984"/>
            </a:xfrm>
          </p:grpSpPr>
          <p:cxnSp>
            <p:nvCxnSpPr>
              <p:cNvPr id="189" name="Straight Connector 188">
                <a:extLst>
                  <a:ext uri="{FF2B5EF4-FFF2-40B4-BE49-F238E27FC236}">
                    <a16:creationId xmlns:a16="http://schemas.microsoft.com/office/drawing/2014/main" id="{11244BCC-7BA3-4943-8087-7947CF55098D}"/>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026E7B5-E1C5-47A8-BA7F-8FA381A77C83}"/>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88E5A86-3AED-41D9-8D33-4BDAB2FC28E6}"/>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42DE8A47-90DB-4D14-970E-E56EF4788CBB}"/>
                </a:ext>
              </a:extLst>
            </p:cNvPr>
            <p:cNvGrpSpPr/>
            <p:nvPr/>
          </p:nvGrpSpPr>
          <p:grpSpPr>
            <a:xfrm>
              <a:off x="1840528" y="3342783"/>
              <a:ext cx="82061" cy="180000"/>
              <a:chOff x="4053255" y="2690445"/>
              <a:chExt cx="82061" cy="550984"/>
            </a:xfrm>
          </p:grpSpPr>
          <p:cxnSp>
            <p:nvCxnSpPr>
              <p:cNvPr id="193" name="Straight Connector 192">
                <a:extLst>
                  <a:ext uri="{FF2B5EF4-FFF2-40B4-BE49-F238E27FC236}">
                    <a16:creationId xmlns:a16="http://schemas.microsoft.com/office/drawing/2014/main" id="{8643E1DA-10B3-4F2F-BBFB-7D6CFCA0E54B}"/>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0E209C5-2B4E-4253-B558-553E25FA0C15}"/>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3FE46836-97DA-40BD-A1BD-301765C5465D}"/>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96" name="Group 195">
              <a:extLst>
                <a:ext uri="{FF2B5EF4-FFF2-40B4-BE49-F238E27FC236}">
                  <a16:creationId xmlns:a16="http://schemas.microsoft.com/office/drawing/2014/main" id="{78487186-E482-4EF8-8673-3A4031130B4D}"/>
                </a:ext>
              </a:extLst>
            </p:cNvPr>
            <p:cNvGrpSpPr/>
            <p:nvPr/>
          </p:nvGrpSpPr>
          <p:grpSpPr>
            <a:xfrm>
              <a:off x="1600206" y="3387600"/>
              <a:ext cx="82061" cy="180000"/>
              <a:chOff x="4053255" y="2690445"/>
              <a:chExt cx="82061" cy="550984"/>
            </a:xfrm>
          </p:grpSpPr>
          <p:cxnSp>
            <p:nvCxnSpPr>
              <p:cNvPr id="197" name="Straight Connector 196">
                <a:extLst>
                  <a:ext uri="{FF2B5EF4-FFF2-40B4-BE49-F238E27FC236}">
                    <a16:creationId xmlns:a16="http://schemas.microsoft.com/office/drawing/2014/main" id="{E431670D-A85B-439F-A696-8F379657E7F7}"/>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8F6846DC-4D1A-4DB2-990C-5C604B4474F7}"/>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B3E47A1A-C918-4E88-BD90-94FEF40D27DD}"/>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F159B6EE-F1E6-47AD-A276-EDC63E6D35A0}"/>
                </a:ext>
              </a:extLst>
            </p:cNvPr>
            <p:cNvGrpSpPr/>
            <p:nvPr/>
          </p:nvGrpSpPr>
          <p:grpSpPr>
            <a:xfrm>
              <a:off x="1359884" y="3391383"/>
              <a:ext cx="82061" cy="144000"/>
              <a:chOff x="4053255" y="2690445"/>
              <a:chExt cx="82061" cy="550984"/>
            </a:xfrm>
          </p:grpSpPr>
          <p:cxnSp>
            <p:nvCxnSpPr>
              <p:cNvPr id="201" name="Straight Connector 200">
                <a:extLst>
                  <a:ext uri="{FF2B5EF4-FFF2-40B4-BE49-F238E27FC236}">
                    <a16:creationId xmlns:a16="http://schemas.microsoft.com/office/drawing/2014/main" id="{4E5D5D57-F569-4C8F-8B19-258967F8E8A6}"/>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524506AB-DD69-4B27-9827-50F889F26442}"/>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52EE06B-9A92-4DF2-8A38-2FFC37E4994D}"/>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204" name="Group 203">
              <a:extLst>
                <a:ext uri="{FF2B5EF4-FFF2-40B4-BE49-F238E27FC236}">
                  <a16:creationId xmlns:a16="http://schemas.microsoft.com/office/drawing/2014/main" id="{6D6471A1-1175-49CA-9EA7-19DBD588292C}"/>
                </a:ext>
              </a:extLst>
            </p:cNvPr>
            <p:cNvGrpSpPr/>
            <p:nvPr/>
          </p:nvGrpSpPr>
          <p:grpSpPr>
            <a:xfrm>
              <a:off x="1145941" y="3562224"/>
              <a:ext cx="82061" cy="144000"/>
              <a:chOff x="4053255" y="2690445"/>
              <a:chExt cx="82061" cy="550984"/>
            </a:xfrm>
          </p:grpSpPr>
          <p:cxnSp>
            <p:nvCxnSpPr>
              <p:cNvPr id="205" name="Straight Connector 204">
                <a:extLst>
                  <a:ext uri="{FF2B5EF4-FFF2-40B4-BE49-F238E27FC236}">
                    <a16:creationId xmlns:a16="http://schemas.microsoft.com/office/drawing/2014/main" id="{DBB2CAFF-F115-4CA3-9DFB-073CAE2423D4}"/>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0237255E-27BB-43A3-995F-36B06EB9BD26}"/>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2B7834C-EDAD-4432-9E7D-F8DF1F7526C6}"/>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grpSp>
        <p:nvGrpSpPr>
          <p:cNvPr id="213" name="Group 212">
            <a:extLst>
              <a:ext uri="{FF2B5EF4-FFF2-40B4-BE49-F238E27FC236}">
                <a16:creationId xmlns:a16="http://schemas.microsoft.com/office/drawing/2014/main" id="{FA858B72-DD41-491A-9008-75538E8D236F}"/>
              </a:ext>
            </a:extLst>
          </p:cNvPr>
          <p:cNvGrpSpPr/>
          <p:nvPr/>
        </p:nvGrpSpPr>
        <p:grpSpPr>
          <a:xfrm>
            <a:off x="3877828" y="2909418"/>
            <a:ext cx="82061" cy="360000"/>
            <a:chOff x="4053255" y="2690445"/>
            <a:chExt cx="82061" cy="550984"/>
          </a:xfrm>
        </p:grpSpPr>
        <p:cxnSp>
          <p:nvCxnSpPr>
            <p:cNvPr id="214" name="Straight Connector 213">
              <a:extLst>
                <a:ext uri="{FF2B5EF4-FFF2-40B4-BE49-F238E27FC236}">
                  <a16:creationId xmlns:a16="http://schemas.microsoft.com/office/drawing/2014/main" id="{612AD7A9-72F3-4D5F-9C3E-C0423421F85E}"/>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9E04C33-D57A-45D2-986C-20D73C439410}"/>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9BDCCF87-7B77-4A42-A727-873DAAE9598A}"/>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17" name="Group 216">
            <a:extLst>
              <a:ext uri="{FF2B5EF4-FFF2-40B4-BE49-F238E27FC236}">
                <a16:creationId xmlns:a16="http://schemas.microsoft.com/office/drawing/2014/main" id="{918D0972-5557-4794-81E6-93BCB6B57249}"/>
              </a:ext>
            </a:extLst>
          </p:cNvPr>
          <p:cNvGrpSpPr/>
          <p:nvPr/>
        </p:nvGrpSpPr>
        <p:grpSpPr>
          <a:xfrm>
            <a:off x="3634574" y="3259886"/>
            <a:ext cx="82061" cy="144000"/>
            <a:chOff x="4053255" y="2690445"/>
            <a:chExt cx="82061" cy="550984"/>
          </a:xfrm>
        </p:grpSpPr>
        <p:cxnSp>
          <p:nvCxnSpPr>
            <p:cNvPr id="218" name="Straight Connector 217">
              <a:extLst>
                <a:ext uri="{FF2B5EF4-FFF2-40B4-BE49-F238E27FC236}">
                  <a16:creationId xmlns:a16="http://schemas.microsoft.com/office/drawing/2014/main" id="{733F2F3F-E84A-4253-8067-CB506010FF2A}"/>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D39A3FAF-4AB0-4675-BE2D-9D65C73ADF76}"/>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CD07E66-3BE2-4CA7-AB56-D7E2B8C80D37}"/>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21" name="Group 220">
            <a:extLst>
              <a:ext uri="{FF2B5EF4-FFF2-40B4-BE49-F238E27FC236}">
                <a16:creationId xmlns:a16="http://schemas.microsoft.com/office/drawing/2014/main" id="{90046415-D200-40F1-A4B5-B6FAE03DFFC6}"/>
              </a:ext>
            </a:extLst>
          </p:cNvPr>
          <p:cNvGrpSpPr/>
          <p:nvPr/>
        </p:nvGrpSpPr>
        <p:grpSpPr>
          <a:xfrm>
            <a:off x="3397182" y="3320208"/>
            <a:ext cx="82061" cy="180000"/>
            <a:chOff x="4053255" y="2690445"/>
            <a:chExt cx="82061" cy="550984"/>
          </a:xfrm>
        </p:grpSpPr>
        <p:cxnSp>
          <p:nvCxnSpPr>
            <p:cNvPr id="222" name="Straight Connector 221">
              <a:extLst>
                <a:ext uri="{FF2B5EF4-FFF2-40B4-BE49-F238E27FC236}">
                  <a16:creationId xmlns:a16="http://schemas.microsoft.com/office/drawing/2014/main" id="{EACFE0C7-81BF-428A-BC44-45537D1A15B4}"/>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30D317F3-5DEA-4624-9E6E-F9E8F38A67D6}"/>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66E97459-3EFB-4690-9BB9-57775832F966}"/>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25" name="Group 224">
            <a:extLst>
              <a:ext uri="{FF2B5EF4-FFF2-40B4-BE49-F238E27FC236}">
                <a16:creationId xmlns:a16="http://schemas.microsoft.com/office/drawing/2014/main" id="{9740166F-C82C-49A1-962E-6F69B4D35AA5}"/>
              </a:ext>
            </a:extLst>
          </p:cNvPr>
          <p:cNvGrpSpPr/>
          <p:nvPr/>
        </p:nvGrpSpPr>
        <p:grpSpPr>
          <a:xfrm>
            <a:off x="3165652" y="3225199"/>
            <a:ext cx="82061" cy="144000"/>
            <a:chOff x="4053255" y="2690445"/>
            <a:chExt cx="82061" cy="550984"/>
          </a:xfrm>
        </p:grpSpPr>
        <p:cxnSp>
          <p:nvCxnSpPr>
            <p:cNvPr id="226" name="Straight Connector 225">
              <a:extLst>
                <a:ext uri="{FF2B5EF4-FFF2-40B4-BE49-F238E27FC236}">
                  <a16:creationId xmlns:a16="http://schemas.microsoft.com/office/drawing/2014/main" id="{D94B5691-288D-4A48-8353-3B7DFA2FA590}"/>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CEDCBCFE-F12A-4372-B558-696862DC03D5}"/>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3C01257E-289C-4534-9333-BAF1E55B8456}"/>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7E3C3C69-7FBA-4D31-B84D-8264C49535EA}"/>
              </a:ext>
            </a:extLst>
          </p:cNvPr>
          <p:cNvGrpSpPr/>
          <p:nvPr/>
        </p:nvGrpSpPr>
        <p:grpSpPr>
          <a:xfrm>
            <a:off x="2922400" y="3332412"/>
            <a:ext cx="82061" cy="144000"/>
            <a:chOff x="4053255" y="2690445"/>
            <a:chExt cx="82061" cy="550984"/>
          </a:xfrm>
        </p:grpSpPr>
        <p:cxnSp>
          <p:nvCxnSpPr>
            <p:cNvPr id="230" name="Straight Connector 229">
              <a:extLst>
                <a:ext uri="{FF2B5EF4-FFF2-40B4-BE49-F238E27FC236}">
                  <a16:creationId xmlns:a16="http://schemas.microsoft.com/office/drawing/2014/main" id="{664D42EA-6AA0-4835-AD03-D68ED504EC8E}"/>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DF95D976-3650-4092-B1DD-91973AE92A9D}"/>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38CD5BBD-4FA8-4F1D-B66B-685F37DB9FE5}"/>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33" name="Group 232">
            <a:extLst>
              <a:ext uri="{FF2B5EF4-FFF2-40B4-BE49-F238E27FC236}">
                <a16:creationId xmlns:a16="http://schemas.microsoft.com/office/drawing/2014/main" id="{5138F178-2E48-4DB4-B3F9-8B9F7F4BEE05}"/>
              </a:ext>
            </a:extLst>
          </p:cNvPr>
          <p:cNvGrpSpPr/>
          <p:nvPr/>
        </p:nvGrpSpPr>
        <p:grpSpPr>
          <a:xfrm>
            <a:off x="2685010" y="3284289"/>
            <a:ext cx="82061" cy="144000"/>
            <a:chOff x="4053255" y="2690445"/>
            <a:chExt cx="82061" cy="550984"/>
          </a:xfrm>
        </p:grpSpPr>
        <p:cxnSp>
          <p:nvCxnSpPr>
            <p:cNvPr id="234" name="Straight Connector 233">
              <a:extLst>
                <a:ext uri="{FF2B5EF4-FFF2-40B4-BE49-F238E27FC236}">
                  <a16:creationId xmlns:a16="http://schemas.microsoft.com/office/drawing/2014/main" id="{8B7DCD0A-6365-4B76-9F2D-B309BA92538F}"/>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4B68A3C8-998B-43FB-9670-0D74A58A0218}"/>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477D4516-B8E7-4516-93D9-33B2638D2054}"/>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38" name="Group 237">
            <a:extLst>
              <a:ext uri="{FF2B5EF4-FFF2-40B4-BE49-F238E27FC236}">
                <a16:creationId xmlns:a16="http://schemas.microsoft.com/office/drawing/2014/main" id="{66B4D1B3-026C-42F5-8856-8689F3F50E6A}"/>
              </a:ext>
            </a:extLst>
          </p:cNvPr>
          <p:cNvGrpSpPr/>
          <p:nvPr/>
        </p:nvGrpSpPr>
        <p:grpSpPr>
          <a:xfrm>
            <a:off x="2436239" y="3317907"/>
            <a:ext cx="82061" cy="144000"/>
            <a:chOff x="4053255" y="2690445"/>
            <a:chExt cx="82061" cy="550984"/>
          </a:xfrm>
        </p:grpSpPr>
        <p:cxnSp>
          <p:nvCxnSpPr>
            <p:cNvPr id="239" name="Straight Connector 238">
              <a:extLst>
                <a:ext uri="{FF2B5EF4-FFF2-40B4-BE49-F238E27FC236}">
                  <a16:creationId xmlns:a16="http://schemas.microsoft.com/office/drawing/2014/main" id="{BE93783B-F838-4592-B313-B982ADDA2298}"/>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F8192021-F250-49CF-8B96-15A794493A85}"/>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CC296719-819D-4F02-B199-0589DCA614C0}"/>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42" name="Group 241">
            <a:extLst>
              <a:ext uri="{FF2B5EF4-FFF2-40B4-BE49-F238E27FC236}">
                <a16:creationId xmlns:a16="http://schemas.microsoft.com/office/drawing/2014/main" id="{DB410A5B-CBD8-4B91-8305-5DF55923D6CF}"/>
              </a:ext>
            </a:extLst>
          </p:cNvPr>
          <p:cNvGrpSpPr/>
          <p:nvPr/>
        </p:nvGrpSpPr>
        <p:grpSpPr>
          <a:xfrm>
            <a:off x="1988003" y="3396349"/>
            <a:ext cx="82061" cy="108000"/>
            <a:chOff x="4053255" y="2690445"/>
            <a:chExt cx="82061" cy="550984"/>
          </a:xfrm>
        </p:grpSpPr>
        <p:cxnSp>
          <p:nvCxnSpPr>
            <p:cNvPr id="243" name="Straight Connector 242">
              <a:extLst>
                <a:ext uri="{FF2B5EF4-FFF2-40B4-BE49-F238E27FC236}">
                  <a16:creationId xmlns:a16="http://schemas.microsoft.com/office/drawing/2014/main" id="{6122B5F1-43D6-4A75-8242-ABA2F9E91933}"/>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122B7131-165C-480A-853A-E0C1450C23E3}"/>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2B80BA76-8324-45C5-889E-C0EBFFBC886C}"/>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46" name="Group 245">
            <a:extLst>
              <a:ext uri="{FF2B5EF4-FFF2-40B4-BE49-F238E27FC236}">
                <a16:creationId xmlns:a16="http://schemas.microsoft.com/office/drawing/2014/main" id="{F5F2E0C4-53F4-4A0A-89C8-ECD314CEFA0E}"/>
              </a:ext>
            </a:extLst>
          </p:cNvPr>
          <p:cNvGrpSpPr/>
          <p:nvPr/>
        </p:nvGrpSpPr>
        <p:grpSpPr>
          <a:xfrm>
            <a:off x="2218843" y="3399332"/>
            <a:ext cx="82061" cy="108000"/>
            <a:chOff x="4053255" y="2690445"/>
            <a:chExt cx="82061" cy="550984"/>
          </a:xfrm>
        </p:grpSpPr>
        <p:cxnSp>
          <p:nvCxnSpPr>
            <p:cNvPr id="247" name="Straight Connector 246">
              <a:extLst>
                <a:ext uri="{FF2B5EF4-FFF2-40B4-BE49-F238E27FC236}">
                  <a16:creationId xmlns:a16="http://schemas.microsoft.com/office/drawing/2014/main" id="{8E7079CF-FC4E-410C-B342-65C3C05AA8FF}"/>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E37254C-8EA5-4911-9C96-91032FB62398}"/>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7D8423A2-4FD4-45EE-A333-DA1A1C5DC3C7}"/>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50" name="Group 249">
            <a:extLst>
              <a:ext uri="{FF2B5EF4-FFF2-40B4-BE49-F238E27FC236}">
                <a16:creationId xmlns:a16="http://schemas.microsoft.com/office/drawing/2014/main" id="{7FED8EF5-2AD1-4108-9D83-3B25ED076D8E}"/>
              </a:ext>
            </a:extLst>
          </p:cNvPr>
          <p:cNvGrpSpPr/>
          <p:nvPr/>
        </p:nvGrpSpPr>
        <p:grpSpPr>
          <a:xfrm>
            <a:off x="1512871" y="3543509"/>
            <a:ext cx="82061" cy="108000"/>
            <a:chOff x="4053255" y="2690445"/>
            <a:chExt cx="82061" cy="550984"/>
          </a:xfrm>
        </p:grpSpPr>
        <p:cxnSp>
          <p:nvCxnSpPr>
            <p:cNvPr id="251" name="Straight Connector 250">
              <a:extLst>
                <a:ext uri="{FF2B5EF4-FFF2-40B4-BE49-F238E27FC236}">
                  <a16:creationId xmlns:a16="http://schemas.microsoft.com/office/drawing/2014/main" id="{428662BA-6EBC-4695-BCB6-C1B7986532FF}"/>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4B0E94EB-643A-433C-AD36-76DCDB7138E1}"/>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E373FCE-6116-48B8-8EEC-BC4ED80B3884}"/>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54" name="Group 253">
            <a:extLst>
              <a:ext uri="{FF2B5EF4-FFF2-40B4-BE49-F238E27FC236}">
                <a16:creationId xmlns:a16="http://schemas.microsoft.com/office/drawing/2014/main" id="{D0FE9024-A1A2-462E-840C-21177C0D21E5}"/>
              </a:ext>
            </a:extLst>
          </p:cNvPr>
          <p:cNvGrpSpPr/>
          <p:nvPr/>
        </p:nvGrpSpPr>
        <p:grpSpPr>
          <a:xfrm>
            <a:off x="1750434" y="3428681"/>
            <a:ext cx="82061" cy="108000"/>
            <a:chOff x="4053255" y="2690445"/>
            <a:chExt cx="82061" cy="550984"/>
          </a:xfrm>
        </p:grpSpPr>
        <p:cxnSp>
          <p:nvCxnSpPr>
            <p:cNvPr id="255" name="Straight Connector 254">
              <a:extLst>
                <a:ext uri="{FF2B5EF4-FFF2-40B4-BE49-F238E27FC236}">
                  <a16:creationId xmlns:a16="http://schemas.microsoft.com/office/drawing/2014/main" id="{42085A63-B1AB-45CC-B028-009A1BAE4115}"/>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58E3A731-BD35-42FF-888E-CC1093FA1763}"/>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11069817-1EC9-4C88-8AD9-583CAF2C04B2}"/>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58" name="Group 257">
            <a:extLst>
              <a:ext uri="{FF2B5EF4-FFF2-40B4-BE49-F238E27FC236}">
                <a16:creationId xmlns:a16="http://schemas.microsoft.com/office/drawing/2014/main" id="{62AAFA0D-5796-482B-A30E-A9996B9B4EF6}"/>
              </a:ext>
            </a:extLst>
          </p:cNvPr>
          <p:cNvGrpSpPr/>
          <p:nvPr/>
        </p:nvGrpSpPr>
        <p:grpSpPr>
          <a:xfrm>
            <a:off x="1279789" y="3601780"/>
            <a:ext cx="82061" cy="108000"/>
            <a:chOff x="4053255" y="2690445"/>
            <a:chExt cx="82061" cy="550984"/>
          </a:xfrm>
        </p:grpSpPr>
        <p:cxnSp>
          <p:nvCxnSpPr>
            <p:cNvPr id="259" name="Straight Connector 258">
              <a:extLst>
                <a:ext uri="{FF2B5EF4-FFF2-40B4-BE49-F238E27FC236}">
                  <a16:creationId xmlns:a16="http://schemas.microsoft.com/office/drawing/2014/main" id="{86E9972B-AAB3-4EDC-B12F-D132B34D9188}"/>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BB26C429-2D3C-4A23-8A0C-91DA0486407B}"/>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237FA844-A804-4039-9EFC-B87A9CEAAE8A}"/>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62" name="Group 261">
            <a:extLst>
              <a:ext uri="{FF2B5EF4-FFF2-40B4-BE49-F238E27FC236}">
                <a16:creationId xmlns:a16="http://schemas.microsoft.com/office/drawing/2014/main" id="{690129D7-12EE-4915-829C-90DADF93CB07}"/>
              </a:ext>
            </a:extLst>
          </p:cNvPr>
          <p:cNvGrpSpPr/>
          <p:nvPr/>
        </p:nvGrpSpPr>
        <p:grpSpPr>
          <a:xfrm>
            <a:off x="1044466" y="3660051"/>
            <a:ext cx="82061" cy="108000"/>
            <a:chOff x="4053255" y="2690445"/>
            <a:chExt cx="82061" cy="550984"/>
          </a:xfrm>
        </p:grpSpPr>
        <p:cxnSp>
          <p:nvCxnSpPr>
            <p:cNvPr id="263" name="Straight Connector 262">
              <a:extLst>
                <a:ext uri="{FF2B5EF4-FFF2-40B4-BE49-F238E27FC236}">
                  <a16:creationId xmlns:a16="http://schemas.microsoft.com/office/drawing/2014/main" id="{948361F3-714C-4ECA-816D-226374EC6EE3}"/>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5CE24F9-B129-4E0B-9958-778616F0DF3A}"/>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8A5B5C57-74D8-45C0-AE47-11E10DDA81AB}"/>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266" name="Straight Connector 265">
            <a:extLst>
              <a:ext uri="{FF2B5EF4-FFF2-40B4-BE49-F238E27FC236}">
                <a16:creationId xmlns:a16="http://schemas.microsoft.com/office/drawing/2014/main" id="{F349CAD2-6A35-4376-8300-9F607AAE7B0C}"/>
              </a:ext>
            </a:extLst>
          </p:cNvPr>
          <p:cNvCxnSpPr/>
          <p:nvPr/>
        </p:nvCxnSpPr>
        <p:spPr>
          <a:xfrm>
            <a:off x="4267201" y="3401786"/>
            <a:ext cx="0" cy="762000"/>
          </a:xfrm>
          <a:prstGeom prst="line">
            <a:avLst/>
          </a:prstGeom>
          <a:noFill/>
          <a:ln w="22225" cap="sq">
            <a:solidFill>
              <a:srgbClr val="4D4D4D"/>
            </a:solidFill>
            <a:prstDash val="solid"/>
            <a:miter lim="800000"/>
            <a:headEnd type="triangle" w="lg" len="med"/>
            <a:tailEnd type="triangle" w="lg" len="med"/>
          </a:ln>
          <a:extLst>
            <a:ext uri="{909E8E84-426E-40DD-AFC4-6F175D3DCCD1}">
              <a14:hiddenFill xmlns:a14="http://schemas.microsoft.com/office/drawing/2010/main">
                <a:solidFill>
                  <a:srgbClr val="FFFFFF"/>
                </a:solidFill>
              </a14:hiddenFill>
            </a:ext>
          </a:extLst>
        </p:spPr>
      </p:cxnSp>
      <p:sp>
        <p:nvSpPr>
          <p:cNvPr id="267" name="TextBox 266">
            <a:extLst>
              <a:ext uri="{FF2B5EF4-FFF2-40B4-BE49-F238E27FC236}">
                <a16:creationId xmlns:a16="http://schemas.microsoft.com/office/drawing/2014/main" id="{CC09B972-5A95-4381-9238-8356CDF58026}"/>
              </a:ext>
            </a:extLst>
          </p:cNvPr>
          <p:cNvSpPr txBox="1"/>
          <p:nvPr/>
        </p:nvSpPr>
        <p:spPr>
          <a:xfrm>
            <a:off x="3098256" y="3810000"/>
            <a:ext cx="1208985" cy="307777"/>
          </a:xfrm>
          <a:prstGeom prst="rect">
            <a:avLst/>
          </a:prstGeom>
          <a:noFill/>
        </p:spPr>
        <p:txBody>
          <a:bodyPr wrap="none" rtlCol="0">
            <a:spAutoFit/>
          </a:bodyPr>
          <a:lstStyle/>
          <a:p>
            <a:pPr algn="ctr"/>
            <a:r>
              <a:rPr lang="fr-FR" sz="1400" dirty="0"/>
              <a:t>Détérioration</a:t>
            </a:r>
          </a:p>
        </p:txBody>
      </p:sp>
      <p:sp>
        <p:nvSpPr>
          <p:cNvPr id="268" name="TextBox 267">
            <a:extLst>
              <a:ext uri="{FF2B5EF4-FFF2-40B4-BE49-F238E27FC236}">
                <a16:creationId xmlns:a16="http://schemas.microsoft.com/office/drawing/2014/main" id="{12CDCD00-3725-4237-8063-73191FD58160}"/>
              </a:ext>
            </a:extLst>
          </p:cNvPr>
          <p:cNvSpPr txBox="1"/>
          <p:nvPr/>
        </p:nvSpPr>
        <p:spPr>
          <a:xfrm>
            <a:off x="3122303" y="3505200"/>
            <a:ext cx="1180130" cy="307777"/>
          </a:xfrm>
          <a:prstGeom prst="rect">
            <a:avLst/>
          </a:prstGeom>
          <a:noFill/>
        </p:spPr>
        <p:txBody>
          <a:bodyPr wrap="none" rtlCol="0">
            <a:spAutoFit/>
          </a:bodyPr>
          <a:lstStyle/>
          <a:p>
            <a:pPr algn="ctr"/>
            <a:r>
              <a:rPr lang="fr-FR" sz="1400" dirty="0"/>
              <a:t>Amélioration</a:t>
            </a:r>
          </a:p>
        </p:txBody>
      </p:sp>
      <p:sp>
        <p:nvSpPr>
          <p:cNvPr id="405" name="TextBox 404">
            <a:extLst>
              <a:ext uri="{FF2B5EF4-FFF2-40B4-BE49-F238E27FC236}">
                <a16:creationId xmlns:a16="http://schemas.microsoft.com/office/drawing/2014/main" id="{0F147C9D-4DF1-4B33-93BA-B9E148084D78}"/>
              </a:ext>
            </a:extLst>
          </p:cNvPr>
          <p:cNvSpPr txBox="1"/>
          <p:nvPr/>
        </p:nvSpPr>
        <p:spPr>
          <a:xfrm>
            <a:off x="4369503" y="4948820"/>
            <a:ext cx="853119" cy="430887"/>
          </a:xfrm>
          <a:prstGeom prst="rect">
            <a:avLst/>
          </a:prstGeom>
          <a:noFill/>
        </p:spPr>
        <p:txBody>
          <a:bodyPr wrap="none" rtlCol="0">
            <a:spAutoFit/>
          </a:bodyPr>
          <a:lstStyle/>
          <a:p>
            <a:pPr algn="r"/>
            <a:r>
              <a:rPr lang="fr-FR" sz="1100" dirty="0">
                <a:solidFill>
                  <a:srgbClr val="B60D27"/>
                </a:solidFill>
              </a:rPr>
              <a:t>Nivolumab</a:t>
            </a:r>
          </a:p>
          <a:p>
            <a:pPr algn="r"/>
            <a:r>
              <a:rPr lang="fr-FR" sz="1100" dirty="0">
                <a:solidFill>
                  <a:srgbClr val="B60D27"/>
                </a:solidFill>
              </a:rPr>
              <a:t>(n=532)</a:t>
            </a:r>
          </a:p>
        </p:txBody>
      </p:sp>
      <p:sp>
        <p:nvSpPr>
          <p:cNvPr id="447" name="TextBox 446">
            <a:extLst>
              <a:ext uri="{FF2B5EF4-FFF2-40B4-BE49-F238E27FC236}">
                <a16:creationId xmlns:a16="http://schemas.microsoft.com/office/drawing/2014/main" id="{207D8DD6-1E14-43E9-9D0F-DD1D0CFDF534}"/>
              </a:ext>
            </a:extLst>
          </p:cNvPr>
          <p:cNvSpPr txBox="1"/>
          <p:nvPr/>
        </p:nvSpPr>
        <p:spPr>
          <a:xfrm>
            <a:off x="6423187" y="2136721"/>
            <a:ext cx="1510350" cy="338554"/>
          </a:xfrm>
          <a:prstGeom prst="rect">
            <a:avLst/>
          </a:prstGeom>
          <a:noFill/>
        </p:spPr>
        <p:txBody>
          <a:bodyPr wrap="none" rtlCol="0">
            <a:spAutoFit/>
          </a:bodyPr>
          <a:lstStyle/>
          <a:p>
            <a:r>
              <a:rPr lang="fr-FR" sz="1600" b="1" dirty="0"/>
              <a:t>Index d’utilité</a:t>
            </a:r>
          </a:p>
        </p:txBody>
      </p:sp>
      <p:sp>
        <p:nvSpPr>
          <p:cNvPr id="448" name="Freeform 21">
            <a:extLst>
              <a:ext uri="{FF2B5EF4-FFF2-40B4-BE49-F238E27FC236}">
                <a16:creationId xmlns:a16="http://schemas.microsoft.com/office/drawing/2014/main" id="{B3EC8455-34F4-4396-BF25-1C592F20AFB1}"/>
              </a:ext>
            </a:extLst>
          </p:cNvPr>
          <p:cNvSpPr>
            <a:spLocks/>
          </p:cNvSpPr>
          <p:nvPr/>
        </p:nvSpPr>
        <p:spPr bwMode="auto">
          <a:xfrm>
            <a:off x="5331721" y="2769483"/>
            <a:ext cx="3450946" cy="16961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449" name="Group 448">
            <a:extLst>
              <a:ext uri="{FF2B5EF4-FFF2-40B4-BE49-F238E27FC236}">
                <a16:creationId xmlns:a16="http://schemas.microsoft.com/office/drawing/2014/main" id="{18B8C444-D1CD-459E-B765-D0B61526AAAF}"/>
              </a:ext>
            </a:extLst>
          </p:cNvPr>
          <p:cNvGrpSpPr/>
          <p:nvPr/>
        </p:nvGrpSpPr>
        <p:grpSpPr>
          <a:xfrm>
            <a:off x="4644320" y="2616777"/>
            <a:ext cx="688936" cy="1994932"/>
            <a:chOff x="1388761" y="1097469"/>
            <a:chExt cx="598240" cy="4178218"/>
          </a:xfrm>
        </p:grpSpPr>
        <p:sp>
          <p:nvSpPr>
            <p:cNvPr id="478" name="Line 6">
              <a:extLst>
                <a:ext uri="{FF2B5EF4-FFF2-40B4-BE49-F238E27FC236}">
                  <a16:creationId xmlns:a16="http://schemas.microsoft.com/office/drawing/2014/main" id="{EB4C6C84-91EA-4CBD-86FB-7412CF91B30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479" name="Line 7">
              <a:extLst>
                <a:ext uri="{FF2B5EF4-FFF2-40B4-BE49-F238E27FC236}">
                  <a16:creationId xmlns:a16="http://schemas.microsoft.com/office/drawing/2014/main" id="{01FC11BC-157A-46B6-B4A4-BEA64281C76D}"/>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480" name="Line 8">
              <a:extLst>
                <a:ext uri="{FF2B5EF4-FFF2-40B4-BE49-F238E27FC236}">
                  <a16:creationId xmlns:a16="http://schemas.microsoft.com/office/drawing/2014/main" id="{CB89885D-5872-4A53-90FF-A1C46C4F81F5}"/>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481" name="Line 9">
              <a:extLst>
                <a:ext uri="{FF2B5EF4-FFF2-40B4-BE49-F238E27FC236}">
                  <a16:creationId xmlns:a16="http://schemas.microsoft.com/office/drawing/2014/main" id="{5E658DCD-4C7E-4A0D-8E30-736D20EAC32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482" name="Line 10">
              <a:extLst>
                <a:ext uri="{FF2B5EF4-FFF2-40B4-BE49-F238E27FC236}">
                  <a16:creationId xmlns:a16="http://schemas.microsoft.com/office/drawing/2014/main" id="{D087B752-7C62-4559-A0C7-3B22B87F1569}"/>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483" name="Line 11">
              <a:extLst>
                <a:ext uri="{FF2B5EF4-FFF2-40B4-BE49-F238E27FC236}">
                  <a16:creationId xmlns:a16="http://schemas.microsoft.com/office/drawing/2014/main" id="{0A87A4DA-E21F-4AEA-9386-882EBEC00D28}"/>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485" name="TextBox 484">
              <a:extLst>
                <a:ext uri="{FF2B5EF4-FFF2-40B4-BE49-F238E27FC236}">
                  <a16:creationId xmlns:a16="http://schemas.microsoft.com/office/drawing/2014/main" id="{0FD99F03-8D76-4252-85A5-C96866FF065C}"/>
                </a:ext>
              </a:extLst>
            </p:cNvPr>
            <p:cNvSpPr txBox="1"/>
            <p:nvPr/>
          </p:nvSpPr>
          <p:spPr>
            <a:xfrm>
              <a:off x="1480350" y="1097469"/>
              <a:ext cx="462413" cy="64461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0,40</a:t>
              </a:r>
            </a:p>
          </p:txBody>
        </p:sp>
        <p:sp>
          <p:nvSpPr>
            <p:cNvPr id="486" name="TextBox 485">
              <a:extLst>
                <a:ext uri="{FF2B5EF4-FFF2-40B4-BE49-F238E27FC236}">
                  <a16:creationId xmlns:a16="http://schemas.microsoft.com/office/drawing/2014/main" id="{4A609950-88C9-4737-AC44-6C97B391F253}"/>
                </a:ext>
              </a:extLst>
            </p:cNvPr>
            <p:cNvSpPr txBox="1"/>
            <p:nvPr/>
          </p:nvSpPr>
          <p:spPr>
            <a:xfrm>
              <a:off x="1480350" y="1621607"/>
              <a:ext cx="462413" cy="64461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0,32</a:t>
              </a:r>
            </a:p>
          </p:txBody>
        </p:sp>
        <p:sp>
          <p:nvSpPr>
            <p:cNvPr id="487" name="TextBox 486">
              <a:extLst>
                <a:ext uri="{FF2B5EF4-FFF2-40B4-BE49-F238E27FC236}">
                  <a16:creationId xmlns:a16="http://schemas.microsoft.com/office/drawing/2014/main" id="{1DE15C49-29E0-4FA3-80E2-A25F2E7A5275}"/>
                </a:ext>
              </a:extLst>
            </p:cNvPr>
            <p:cNvSpPr txBox="1"/>
            <p:nvPr/>
          </p:nvSpPr>
          <p:spPr>
            <a:xfrm>
              <a:off x="1480350" y="2120139"/>
              <a:ext cx="462413" cy="64461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0,24</a:t>
              </a:r>
            </a:p>
          </p:txBody>
        </p:sp>
        <p:sp>
          <p:nvSpPr>
            <p:cNvPr id="488" name="TextBox 487">
              <a:extLst>
                <a:ext uri="{FF2B5EF4-FFF2-40B4-BE49-F238E27FC236}">
                  <a16:creationId xmlns:a16="http://schemas.microsoft.com/office/drawing/2014/main" id="{08B6FCEF-6680-4B6A-BD0D-3197D1376E62}"/>
                </a:ext>
              </a:extLst>
            </p:cNvPr>
            <p:cNvSpPr txBox="1"/>
            <p:nvPr/>
          </p:nvSpPr>
          <p:spPr>
            <a:xfrm>
              <a:off x="1480350" y="2634792"/>
              <a:ext cx="462413" cy="64461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0,16</a:t>
              </a:r>
            </a:p>
          </p:txBody>
        </p:sp>
        <p:sp>
          <p:nvSpPr>
            <p:cNvPr id="489" name="TextBox 488">
              <a:extLst>
                <a:ext uri="{FF2B5EF4-FFF2-40B4-BE49-F238E27FC236}">
                  <a16:creationId xmlns:a16="http://schemas.microsoft.com/office/drawing/2014/main" id="{3B6B2F2B-5A3E-4D9F-B5D2-40AA93F2C8E6}"/>
                </a:ext>
              </a:extLst>
            </p:cNvPr>
            <p:cNvSpPr txBox="1"/>
            <p:nvPr/>
          </p:nvSpPr>
          <p:spPr>
            <a:xfrm>
              <a:off x="1480349" y="3138695"/>
              <a:ext cx="462413" cy="64461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0,08</a:t>
              </a:r>
            </a:p>
          </p:txBody>
        </p:sp>
        <p:sp>
          <p:nvSpPr>
            <p:cNvPr id="490" name="TextBox 489">
              <a:extLst>
                <a:ext uri="{FF2B5EF4-FFF2-40B4-BE49-F238E27FC236}">
                  <a16:creationId xmlns:a16="http://schemas.microsoft.com/office/drawing/2014/main" id="{F59C05BF-5AAD-4AE0-9DB3-EE94EFE0F974}"/>
                </a:ext>
              </a:extLst>
            </p:cNvPr>
            <p:cNvSpPr txBox="1"/>
            <p:nvPr/>
          </p:nvSpPr>
          <p:spPr>
            <a:xfrm>
              <a:off x="1696114" y="3647974"/>
              <a:ext cx="246657" cy="64461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sp>
          <p:nvSpPr>
            <p:cNvPr id="491" name="Line 11">
              <a:extLst>
                <a:ext uri="{FF2B5EF4-FFF2-40B4-BE49-F238E27FC236}">
                  <a16:creationId xmlns:a16="http://schemas.microsoft.com/office/drawing/2014/main" id="{F048C062-FBF1-4DC2-86F1-4D0DC39F8C88}"/>
                </a:ext>
              </a:extLst>
            </p:cNvPr>
            <p:cNvSpPr>
              <a:spLocks noChangeShapeType="1"/>
            </p:cNvSpPr>
            <p:nvPr/>
          </p:nvSpPr>
          <p:spPr bwMode="auto">
            <a:xfrm>
              <a:off x="1900767" y="495513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492" name="TextBox 491">
              <a:extLst>
                <a:ext uri="{FF2B5EF4-FFF2-40B4-BE49-F238E27FC236}">
                  <a16:creationId xmlns:a16="http://schemas.microsoft.com/office/drawing/2014/main" id="{54931AB0-097C-4F32-A068-857B0472CBBB}"/>
                </a:ext>
              </a:extLst>
            </p:cNvPr>
            <p:cNvSpPr txBox="1"/>
            <p:nvPr/>
          </p:nvSpPr>
          <p:spPr>
            <a:xfrm>
              <a:off x="1396701" y="4631074"/>
              <a:ext cx="548716" cy="64461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–0,16</a:t>
              </a:r>
            </a:p>
          </p:txBody>
        </p:sp>
        <p:sp>
          <p:nvSpPr>
            <p:cNvPr id="493" name="Line 11">
              <a:extLst>
                <a:ext uri="{FF2B5EF4-FFF2-40B4-BE49-F238E27FC236}">
                  <a16:creationId xmlns:a16="http://schemas.microsoft.com/office/drawing/2014/main" id="{E9FC173A-0683-468F-A54A-33710A2B3922}"/>
                </a:ext>
              </a:extLst>
            </p:cNvPr>
            <p:cNvSpPr>
              <a:spLocks noChangeShapeType="1"/>
            </p:cNvSpPr>
            <p:nvPr/>
          </p:nvSpPr>
          <p:spPr bwMode="auto">
            <a:xfrm>
              <a:off x="1892826" y="448273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494" name="TextBox 493">
              <a:extLst>
                <a:ext uri="{FF2B5EF4-FFF2-40B4-BE49-F238E27FC236}">
                  <a16:creationId xmlns:a16="http://schemas.microsoft.com/office/drawing/2014/main" id="{3AD9D9F3-E3D4-4307-853C-5A64B14F92BF}"/>
                </a:ext>
              </a:extLst>
            </p:cNvPr>
            <p:cNvSpPr txBox="1"/>
            <p:nvPr/>
          </p:nvSpPr>
          <p:spPr>
            <a:xfrm>
              <a:off x="1388761" y="4158674"/>
              <a:ext cx="548716" cy="64461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–0,08</a:t>
              </a:r>
            </a:p>
          </p:txBody>
        </p:sp>
      </p:grpSp>
      <p:grpSp>
        <p:nvGrpSpPr>
          <p:cNvPr id="450" name="Group 449">
            <a:extLst>
              <a:ext uri="{FF2B5EF4-FFF2-40B4-BE49-F238E27FC236}">
                <a16:creationId xmlns:a16="http://schemas.microsoft.com/office/drawing/2014/main" id="{6A957E27-F180-40BB-8939-8BC2039C81D9}"/>
              </a:ext>
            </a:extLst>
          </p:cNvPr>
          <p:cNvGrpSpPr/>
          <p:nvPr/>
        </p:nvGrpSpPr>
        <p:grpSpPr>
          <a:xfrm>
            <a:off x="5260837" y="4469082"/>
            <a:ext cx="3406258" cy="360147"/>
            <a:chOff x="1485484" y="4188565"/>
            <a:chExt cx="4813354" cy="360147"/>
          </a:xfrm>
        </p:grpSpPr>
        <p:sp>
          <p:nvSpPr>
            <p:cNvPr id="452" name="Line 21">
              <a:extLst>
                <a:ext uri="{FF2B5EF4-FFF2-40B4-BE49-F238E27FC236}">
                  <a16:creationId xmlns:a16="http://schemas.microsoft.com/office/drawing/2014/main" id="{1ED922D6-7678-4A00-A90A-9FB356BB5BA7}"/>
                </a:ext>
              </a:extLst>
            </p:cNvPr>
            <p:cNvSpPr>
              <a:spLocks noChangeShapeType="1"/>
            </p:cNvSpPr>
            <p:nvPr/>
          </p:nvSpPr>
          <p:spPr bwMode="auto">
            <a:xfrm>
              <a:off x="61101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53" name="TextBox 452">
              <a:extLst>
                <a:ext uri="{FF2B5EF4-FFF2-40B4-BE49-F238E27FC236}">
                  <a16:creationId xmlns:a16="http://schemas.microsoft.com/office/drawing/2014/main" id="{8C69B7EA-9C33-4410-8723-F7EFFE813728}"/>
                </a:ext>
              </a:extLst>
            </p:cNvPr>
            <p:cNvSpPr txBox="1"/>
            <p:nvPr/>
          </p:nvSpPr>
          <p:spPr>
            <a:xfrm>
              <a:off x="5915219"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53</a:t>
              </a:r>
            </a:p>
          </p:txBody>
        </p:sp>
        <p:sp>
          <p:nvSpPr>
            <p:cNvPr id="454" name="Line 21">
              <a:extLst>
                <a:ext uri="{FF2B5EF4-FFF2-40B4-BE49-F238E27FC236}">
                  <a16:creationId xmlns:a16="http://schemas.microsoft.com/office/drawing/2014/main" id="{6696DAEB-6334-462C-A40F-AFA955EA4271}"/>
                </a:ext>
              </a:extLst>
            </p:cNvPr>
            <p:cNvSpPr>
              <a:spLocks noChangeShapeType="1"/>
            </p:cNvSpPr>
            <p:nvPr/>
          </p:nvSpPr>
          <p:spPr bwMode="auto">
            <a:xfrm>
              <a:off x="573450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55" name="TextBox 454">
              <a:extLst>
                <a:ext uri="{FF2B5EF4-FFF2-40B4-BE49-F238E27FC236}">
                  <a16:creationId xmlns:a16="http://schemas.microsoft.com/office/drawing/2014/main" id="{594E2C01-FC98-413F-8C26-55CCEA0DA64D}"/>
                </a:ext>
              </a:extLst>
            </p:cNvPr>
            <p:cNvSpPr txBox="1"/>
            <p:nvPr/>
          </p:nvSpPr>
          <p:spPr>
            <a:xfrm>
              <a:off x="5539581"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49</a:t>
              </a:r>
            </a:p>
          </p:txBody>
        </p:sp>
        <p:sp>
          <p:nvSpPr>
            <p:cNvPr id="456" name="Line 21">
              <a:extLst>
                <a:ext uri="{FF2B5EF4-FFF2-40B4-BE49-F238E27FC236}">
                  <a16:creationId xmlns:a16="http://schemas.microsoft.com/office/drawing/2014/main" id="{29DC410F-40FB-4B91-BB39-D4462A673606}"/>
                </a:ext>
              </a:extLst>
            </p:cNvPr>
            <p:cNvSpPr>
              <a:spLocks noChangeShapeType="1"/>
            </p:cNvSpPr>
            <p:nvPr/>
          </p:nvSpPr>
          <p:spPr bwMode="auto">
            <a:xfrm>
              <a:off x="535886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57" name="TextBox 456">
              <a:extLst>
                <a:ext uri="{FF2B5EF4-FFF2-40B4-BE49-F238E27FC236}">
                  <a16:creationId xmlns:a16="http://schemas.microsoft.com/office/drawing/2014/main" id="{D5E03B01-E1B9-442C-8636-7126E499F710}"/>
                </a:ext>
              </a:extLst>
            </p:cNvPr>
            <p:cNvSpPr txBox="1"/>
            <p:nvPr/>
          </p:nvSpPr>
          <p:spPr>
            <a:xfrm>
              <a:off x="5163945"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45</a:t>
              </a:r>
            </a:p>
          </p:txBody>
        </p:sp>
        <p:sp>
          <p:nvSpPr>
            <p:cNvPr id="458" name="Line 21">
              <a:extLst>
                <a:ext uri="{FF2B5EF4-FFF2-40B4-BE49-F238E27FC236}">
                  <a16:creationId xmlns:a16="http://schemas.microsoft.com/office/drawing/2014/main" id="{D5533DF0-A525-41D9-99B4-332578CC7BFF}"/>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59" name="TextBox 458">
              <a:extLst>
                <a:ext uri="{FF2B5EF4-FFF2-40B4-BE49-F238E27FC236}">
                  <a16:creationId xmlns:a16="http://schemas.microsoft.com/office/drawing/2014/main" id="{EABD8174-F6B2-414A-AAB0-984B72EFE860}"/>
                </a:ext>
              </a:extLst>
            </p:cNvPr>
            <p:cNvSpPr txBox="1"/>
            <p:nvPr/>
          </p:nvSpPr>
          <p:spPr>
            <a:xfrm>
              <a:off x="4788308"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41</a:t>
              </a:r>
            </a:p>
          </p:txBody>
        </p:sp>
        <p:sp>
          <p:nvSpPr>
            <p:cNvPr id="460" name="Line 21">
              <a:extLst>
                <a:ext uri="{FF2B5EF4-FFF2-40B4-BE49-F238E27FC236}">
                  <a16:creationId xmlns:a16="http://schemas.microsoft.com/office/drawing/2014/main" id="{880CE855-D3FC-44CA-8F03-87D3EAA0AD5B}"/>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61" name="TextBox 460">
              <a:extLst>
                <a:ext uri="{FF2B5EF4-FFF2-40B4-BE49-F238E27FC236}">
                  <a16:creationId xmlns:a16="http://schemas.microsoft.com/office/drawing/2014/main" id="{4E52CEE1-8543-4B40-9E2F-3985A3BAC27C}"/>
                </a:ext>
              </a:extLst>
            </p:cNvPr>
            <p:cNvSpPr txBox="1"/>
            <p:nvPr/>
          </p:nvSpPr>
          <p:spPr>
            <a:xfrm>
              <a:off x="4412670"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37</a:t>
              </a:r>
            </a:p>
          </p:txBody>
        </p:sp>
        <p:sp>
          <p:nvSpPr>
            <p:cNvPr id="462" name="Line 21">
              <a:extLst>
                <a:ext uri="{FF2B5EF4-FFF2-40B4-BE49-F238E27FC236}">
                  <a16:creationId xmlns:a16="http://schemas.microsoft.com/office/drawing/2014/main" id="{ACE97397-6344-471C-9AF4-795D53B8100A}"/>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63" name="TextBox 462">
              <a:extLst>
                <a:ext uri="{FF2B5EF4-FFF2-40B4-BE49-F238E27FC236}">
                  <a16:creationId xmlns:a16="http://schemas.microsoft.com/office/drawing/2014/main" id="{0950168B-F74A-4351-89FE-2CDE4FFFD58F}"/>
                </a:ext>
              </a:extLst>
            </p:cNvPr>
            <p:cNvSpPr txBox="1"/>
            <p:nvPr/>
          </p:nvSpPr>
          <p:spPr>
            <a:xfrm>
              <a:off x="4037034"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33</a:t>
              </a:r>
            </a:p>
          </p:txBody>
        </p:sp>
        <p:sp>
          <p:nvSpPr>
            <p:cNvPr id="464" name="Line 21">
              <a:extLst>
                <a:ext uri="{FF2B5EF4-FFF2-40B4-BE49-F238E27FC236}">
                  <a16:creationId xmlns:a16="http://schemas.microsoft.com/office/drawing/2014/main" id="{AB110D3B-8D68-484F-92BE-2E4AFC974D58}"/>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65" name="TextBox 464">
              <a:extLst>
                <a:ext uri="{FF2B5EF4-FFF2-40B4-BE49-F238E27FC236}">
                  <a16:creationId xmlns:a16="http://schemas.microsoft.com/office/drawing/2014/main" id="{E111FAA1-D351-42B9-B54C-AEADA735254D}"/>
                </a:ext>
              </a:extLst>
            </p:cNvPr>
            <p:cNvSpPr txBox="1"/>
            <p:nvPr/>
          </p:nvSpPr>
          <p:spPr>
            <a:xfrm>
              <a:off x="3661396"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29</a:t>
              </a:r>
            </a:p>
          </p:txBody>
        </p:sp>
        <p:sp>
          <p:nvSpPr>
            <p:cNvPr id="466" name="Line 21">
              <a:extLst>
                <a:ext uri="{FF2B5EF4-FFF2-40B4-BE49-F238E27FC236}">
                  <a16:creationId xmlns:a16="http://schemas.microsoft.com/office/drawing/2014/main" id="{AFD0FEDA-4F76-40DF-BC12-B56F8C41534E}"/>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67" name="TextBox 466">
              <a:extLst>
                <a:ext uri="{FF2B5EF4-FFF2-40B4-BE49-F238E27FC236}">
                  <a16:creationId xmlns:a16="http://schemas.microsoft.com/office/drawing/2014/main" id="{27572812-37B7-410A-96B4-181D3269891D}"/>
                </a:ext>
              </a:extLst>
            </p:cNvPr>
            <p:cNvSpPr txBox="1"/>
            <p:nvPr/>
          </p:nvSpPr>
          <p:spPr>
            <a:xfrm>
              <a:off x="3285760"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25</a:t>
              </a:r>
            </a:p>
          </p:txBody>
        </p:sp>
        <p:sp>
          <p:nvSpPr>
            <p:cNvPr id="468" name="Line 21">
              <a:extLst>
                <a:ext uri="{FF2B5EF4-FFF2-40B4-BE49-F238E27FC236}">
                  <a16:creationId xmlns:a16="http://schemas.microsoft.com/office/drawing/2014/main" id="{84F9636F-0398-4AA6-9EF7-B00F1206BD4E}"/>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69" name="TextBox 468">
              <a:extLst>
                <a:ext uri="{FF2B5EF4-FFF2-40B4-BE49-F238E27FC236}">
                  <a16:creationId xmlns:a16="http://schemas.microsoft.com/office/drawing/2014/main" id="{85978255-749B-4D8B-BED1-CBDF97482051}"/>
                </a:ext>
              </a:extLst>
            </p:cNvPr>
            <p:cNvSpPr txBox="1"/>
            <p:nvPr/>
          </p:nvSpPr>
          <p:spPr>
            <a:xfrm>
              <a:off x="2910123"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21</a:t>
              </a:r>
            </a:p>
          </p:txBody>
        </p:sp>
        <p:sp>
          <p:nvSpPr>
            <p:cNvPr id="470" name="Line 21">
              <a:extLst>
                <a:ext uri="{FF2B5EF4-FFF2-40B4-BE49-F238E27FC236}">
                  <a16:creationId xmlns:a16="http://schemas.microsoft.com/office/drawing/2014/main" id="{0ACBDFD9-7DE4-42A6-97E8-AFA295F0F43F}"/>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71" name="TextBox 470">
              <a:extLst>
                <a:ext uri="{FF2B5EF4-FFF2-40B4-BE49-F238E27FC236}">
                  <a16:creationId xmlns:a16="http://schemas.microsoft.com/office/drawing/2014/main" id="{AEEAFCD9-418D-4A5B-A5DA-EEE93CA332D6}"/>
                </a:ext>
              </a:extLst>
            </p:cNvPr>
            <p:cNvSpPr txBox="1"/>
            <p:nvPr/>
          </p:nvSpPr>
          <p:spPr>
            <a:xfrm>
              <a:off x="2534485"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17</a:t>
              </a:r>
            </a:p>
          </p:txBody>
        </p:sp>
        <p:sp>
          <p:nvSpPr>
            <p:cNvPr id="472" name="Line 21">
              <a:extLst>
                <a:ext uri="{FF2B5EF4-FFF2-40B4-BE49-F238E27FC236}">
                  <a16:creationId xmlns:a16="http://schemas.microsoft.com/office/drawing/2014/main" id="{E9AC18F9-10ED-49DA-B3B3-32F22445E851}"/>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73" name="TextBox 472">
              <a:extLst>
                <a:ext uri="{FF2B5EF4-FFF2-40B4-BE49-F238E27FC236}">
                  <a16:creationId xmlns:a16="http://schemas.microsoft.com/office/drawing/2014/main" id="{004FC71A-A552-45E8-8D4F-E977FB863E17}"/>
                </a:ext>
              </a:extLst>
            </p:cNvPr>
            <p:cNvSpPr txBox="1"/>
            <p:nvPr/>
          </p:nvSpPr>
          <p:spPr>
            <a:xfrm>
              <a:off x="2158847" y="4260565"/>
              <a:ext cx="38361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13</a:t>
              </a:r>
            </a:p>
          </p:txBody>
        </p:sp>
        <p:sp>
          <p:nvSpPr>
            <p:cNvPr id="474" name="Line 21">
              <a:extLst>
                <a:ext uri="{FF2B5EF4-FFF2-40B4-BE49-F238E27FC236}">
                  <a16:creationId xmlns:a16="http://schemas.microsoft.com/office/drawing/2014/main" id="{FCA31F19-78AB-4602-A1E2-515D97C67432}"/>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75" name="TextBox 474">
              <a:extLst>
                <a:ext uri="{FF2B5EF4-FFF2-40B4-BE49-F238E27FC236}">
                  <a16:creationId xmlns:a16="http://schemas.microsoft.com/office/drawing/2014/main" id="{871BE859-C75A-4C4C-B85F-CA3E5888DB38}"/>
                </a:ext>
              </a:extLst>
            </p:cNvPr>
            <p:cNvSpPr txBox="1"/>
            <p:nvPr/>
          </p:nvSpPr>
          <p:spPr>
            <a:xfrm>
              <a:off x="1853433" y="4260565"/>
              <a:ext cx="24317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9</a:t>
              </a:r>
            </a:p>
          </p:txBody>
        </p:sp>
        <p:sp>
          <p:nvSpPr>
            <p:cNvPr id="476" name="Line 21">
              <a:extLst>
                <a:ext uri="{FF2B5EF4-FFF2-40B4-BE49-F238E27FC236}">
                  <a16:creationId xmlns:a16="http://schemas.microsoft.com/office/drawing/2014/main" id="{3D5CCAB9-A0F2-4EBD-B39C-E4DAD4A92D8C}"/>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77" name="TextBox 476">
              <a:extLst>
                <a:ext uri="{FF2B5EF4-FFF2-40B4-BE49-F238E27FC236}">
                  <a16:creationId xmlns:a16="http://schemas.microsoft.com/office/drawing/2014/main" id="{1DD63B44-938E-4734-BD2D-5AA0D974783B}"/>
                </a:ext>
              </a:extLst>
            </p:cNvPr>
            <p:cNvSpPr txBox="1"/>
            <p:nvPr/>
          </p:nvSpPr>
          <p:spPr>
            <a:xfrm>
              <a:off x="1485484" y="4260565"/>
              <a:ext cx="24317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5</a:t>
              </a:r>
            </a:p>
          </p:txBody>
        </p:sp>
      </p:grpSp>
      <p:sp>
        <p:nvSpPr>
          <p:cNvPr id="451" name="TextBox 450">
            <a:extLst>
              <a:ext uri="{FF2B5EF4-FFF2-40B4-BE49-F238E27FC236}">
                <a16:creationId xmlns:a16="http://schemas.microsoft.com/office/drawing/2014/main" id="{C7EB91FF-B7BA-480E-B0D8-B138B431C6A7}"/>
              </a:ext>
            </a:extLst>
          </p:cNvPr>
          <p:cNvSpPr txBox="1"/>
          <p:nvPr/>
        </p:nvSpPr>
        <p:spPr>
          <a:xfrm>
            <a:off x="6541779" y="4742824"/>
            <a:ext cx="981359" cy="307777"/>
          </a:xfrm>
          <a:prstGeom prst="rect">
            <a:avLst/>
          </a:prstGeom>
          <a:noFill/>
        </p:spPr>
        <p:txBody>
          <a:bodyPr wrap="none" rtlCol="0">
            <a:spAutoFit/>
          </a:bodyPr>
          <a:lstStyle/>
          <a:p>
            <a:pPr algn="ctr"/>
            <a:r>
              <a:rPr lang="fr-FR" sz="1400" dirty="0"/>
              <a:t>Semaines</a:t>
            </a:r>
          </a:p>
        </p:txBody>
      </p:sp>
      <p:grpSp>
        <p:nvGrpSpPr>
          <p:cNvPr id="272" name="Group 271">
            <a:extLst>
              <a:ext uri="{FF2B5EF4-FFF2-40B4-BE49-F238E27FC236}">
                <a16:creationId xmlns:a16="http://schemas.microsoft.com/office/drawing/2014/main" id="{1DACE03F-AEDA-4DD3-94A7-3D3A3E787404}"/>
              </a:ext>
            </a:extLst>
          </p:cNvPr>
          <p:cNvGrpSpPr/>
          <p:nvPr/>
        </p:nvGrpSpPr>
        <p:grpSpPr>
          <a:xfrm>
            <a:off x="5185822" y="5049494"/>
            <a:ext cx="3455190" cy="241980"/>
            <a:chOff x="934087" y="5538381"/>
            <a:chExt cx="3000880" cy="241980"/>
          </a:xfrm>
        </p:grpSpPr>
        <p:sp>
          <p:nvSpPr>
            <p:cNvPr id="434" name="TextBox 433">
              <a:extLst>
                <a:ext uri="{FF2B5EF4-FFF2-40B4-BE49-F238E27FC236}">
                  <a16:creationId xmlns:a16="http://schemas.microsoft.com/office/drawing/2014/main" id="{98CACC1B-0443-4CC2-9C6E-C6E7A8A930C1}"/>
                </a:ext>
              </a:extLst>
            </p:cNvPr>
            <p:cNvSpPr txBox="1"/>
            <p:nvPr/>
          </p:nvSpPr>
          <p:spPr>
            <a:xfrm>
              <a:off x="3740954" y="5538381"/>
              <a:ext cx="194013"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48</a:t>
              </a:r>
            </a:p>
          </p:txBody>
        </p:sp>
        <p:sp>
          <p:nvSpPr>
            <p:cNvPr id="435" name="TextBox 434">
              <a:extLst>
                <a:ext uri="{FF2B5EF4-FFF2-40B4-BE49-F238E27FC236}">
                  <a16:creationId xmlns:a16="http://schemas.microsoft.com/office/drawing/2014/main" id="{53C0015E-C820-4A2D-8E5E-D1EFB233C47A}"/>
                </a:ext>
              </a:extLst>
            </p:cNvPr>
            <p:cNvSpPr txBox="1"/>
            <p:nvPr/>
          </p:nvSpPr>
          <p:spPr>
            <a:xfrm>
              <a:off x="3477406" y="5538381"/>
              <a:ext cx="259448"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221</a:t>
              </a:r>
            </a:p>
          </p:txBody>
        </p:sp>
        <p:sp>
          <p:nvSpPr>
            <p:cNvPr id="436" name="TextBox 435">
              <a:extLst>
                <a:ext uri="{FF2B5EF4-FFF2-40B4-BE49-F238E27FC236}">
                  <a16:creationId xmlns:a16="http://schemas.microsoft.com/office/drawing/2014/main" id="{05F020AA-0942-4814-B659-052DC8074E3A}"/>
                </a:ext>
              </a:extLst>
            </p:cNvPr>
            <p:cNvSpPr txBox="1"/>
            <p:nvPr/>
          </p:nvSpPr>
          <p:spPr>
            <a:xfrm>
              <a:off x="3246574" y="5538381"/>
              <a:ext cx="259448"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241</a:t>
              </a:r>
            </a:p>
          </p:txBody>
        </p:sp>
        <p:sp>
          <p:nvSpPr>
            <p:cNvPr id="437" name="TextBox 436">
              <a:extLst>
                <a:ext uri="{FF2B5EF4-FFF2-40B4-BE49-F238E27FC236}">
                  <a16:creationId xmlns:a16="http://schemas.microsoft.com/office/drawing/2014/main" id="{03C8A430-67B6-4867-9583-68A329DBC8AC}"/>
                </a:ext>
              </a:extLst>
            </p:cNvPr>
            <p:cNvSpPr txBox="1"/>
            <p:nvPr/>
          </p:nvSpPr>
          <p:spPr>
            <a:xfrm>
              <a:off x="3015743" y="5538381"/>
              <a:ext cx="259448" cy="234286"/>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256</a:t>
              </a:r>
            </a:p>
          </p:txBody>
        </p:sp>
        <p:sp>
          <p:nvSpPr>
            <p:cNvPr id="438" name="TextBox 437">
              <a:extLst>
                <a:ext uri="{FF2B5EF4-FFF2-40B4-BE49-F238E27FC236}">
                  <a16:creationId xmlns:a16="http://schemas.microsoft.com/office/drawing/2014/main" id="{4B884820-3425-49B9-BC19-BDCD5C685046}"/>
                </a:ext>
              </a:extLst>
            </p:cNvPr>
            <p:cNvSpPr txBox="1"/>
            <p:nvPr/>
          </p:nvSpPr>
          <p:spPr>
            <a:xfrm>
              <a:off x="2780735" y="5538381"/>
              <a:ext cx="267802" cy="241980"/>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265</a:t>
              </a:r>
            </a:p>
          </p:txBody>
        </p:sp>
        <p:sp>
          <p:nvSpPr>
            <p:cNvPr id="439" name="TextBox 438">
              <a:extLst>
                <a:ext uri="{FF2B5EF4-FFF2-40B4-BE49-F238E27FC236}">
                  <a16:creationId xmlns:a16="http://schemas.microsoft.com/office/drawing/2014/main" id="{29C4CF24-A114-4DF1-9E0E-5099F989BFC5}"/>
                </a:ext>
              </a:extLst>
            </p:cNvPr>
            <p:cNvSpPr txBox="1"/>
            <p:nvPr/>
          </p:nvSpPr>
          <p:spPr>
            <a:xfrm>
              <a:off x="2549905" y="5538381"/>
              <a:ext cx="267802" cy="241980"/>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282</a:t>
              </a:r>
            </a:p>
          </p:txBody>
        </p:sp>
        <p:sp>
          <p:nvSpPr>
            <p:cNvPr id="440" name="TextBox 439">
              <a:extLst>
                <a:ext uri="{FF2B5EF4-FFF2-40B4-BE49-F238E27FC236}">
                  <a16:creationId xmlns:a16="http://schemas.microsoft.com/office/drawing/2014/main" id="{8A42A666-C424-4042-B837-E2C84E0794E5}"/>
                </a:ext>
              </a:extLst>
            </p:cNvPr>
            <p:cNvSpPr txBox="1"/>
            <p:nvPr/>
          </p:nvSpPr>
          <p:spPr>
            <a:xfrm>
              <a:off x="2319073" y="5538381"/>
              <a:ext cx="267802" cy="241980"/>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279</a:t>
              </a:r>
            </a:p>
          </p:txBody>
        </p:sp>
        <p:sp>
          <p:nvSpPr>
            <p:cNvPr id="441" name="TextBox 440">
              <a:extLst>
                <a:ext uri="{FF2B5EF4-FFF2-40B4-BE49-F238E27FC236}">
                  <a16:creationId xmlns:a16="http://schemas.microsoft.com/office/drawing/2014/main" id="{421E73F2-2996-4441-9FEB-2C6E80B14B81}"/>
                </a:ext>
              </a:extLst>
            </p:cNvPr>
            <p:cNvSpPr txBox="1"/>
            <p:nvPr/>
          </p:nvSpPr>
          <p:spPr>
            <a:xfrm>
              <a:off x="2088244" y="5538381"/>
              <a:ext cx="267802" cy="241980"/>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300</a:t>
              </a:r>
            </a:p>
          </p:txBody>
        </p:sp>
        <p:sp>
          <p:nvSpPr>
            <p:cNvPr id="442" name="TextBox 441">
              <a:extLst>
                <a:ext uri="{FF2B5EF4-FFF2-40B4-BE49-F238E27FC236}">
                  <a16:creationId xmlns:a16="http://schemas.microsoft.com/office/drawing/2014/main" id="{02296C06-948F-40E3-9583-29C795F8A34E}"/>
                </a:ext>
              </a:extLst>
            </p:cNvPr>
            <p:cNvSpPr txBox="1"/>
            <p:nvPr/>
          </p:nvSpPr>
          <p:spPr>
            <a:xfrm>
              <a:off x="1857412" y="5538381"/>
              <a:ext cx="267802" cy="241980"/>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310</a:t>
              </a:r>
            </a:p>
          </p:txBody>
        </p:sp>
        <p:sp>
          <p:nvSpPr>
            <p:cNvPr id="443" name="TextBox 442">
              <a:extLst>
                <a:ext uri="{FF2B5EF4-FFF2-40B4-BE49-F238E27FC236}">
                  <a16:creationId xmlns:a16="http://schemas.microsoft.com/office/drawing/2014/main" id="{6D8BEEA2-B97C-4684-AC8A-6028CED290C4}"/>
                </a:ext>
              </a:extLst>
            </p:cNvPr>
            <p:cNvSpPr txBox="1"/>
            <p:nvPr/>
          </p:nvSpPr>
          <p:spPr>
            <a:xfrm>
              <a:off x="1626580" y="5538381"/>
              <a:ext cx="267802" cy="241980"/>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322</a:t>
              </a:r>
            </a:p>
          </p:txBody>
        </p:sp>
        <p:sp>
          <p:nvSpPr>
            <p:cNvPr id="444" name="TextBox 443">
              <a:extLst>
                <a:ext uri="{FF2B5EF4-FFF2-40B4-BE49-F238E27FC236}">
                  <a16:creationId xmlns:a16="http://schemas.microsoft.com/office/drawing/2014/main" id="{0BB5E6FB-3066-4FF1-8A65-C7DA1086E97A}"/>
                </a:ext>
              </a:extLst>
            </p:cNvPr>
            <p:cNvSpPr txBox="1"/>
            <p:nvPr/>
          </p:nvSpPr>
          <p:spPr>
            <a:xfrm>
              <a:off x="1395749" y="5538381"/>
              <a:ext cx="267802" cy="241980"/>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386</a:t>
              </a:r>
            </a:p>
          </p:txBody>
        </p:sp>
        <p:sp>
          <p:nvSpPr>
            <p:cNvPr id="445" name="TextBox 444">
              <a:extLst>
                <a:ext uri="{FF2B5EF4-FFF2-40B4-BE49-F238E27FC236}">
                  <a16:creationId xmlns:a16="http://schemas.microsoft.com/office/drawing/2014/main" id="{CF010D55-A1AC-4D93-862C-5F752D70E0FC}"/>
                </a:ext>
              </a:extLst>
            </p:cNvPr>
            <p:cNvSpPr txBox="1"/>
            <p:nvPr/>
          </p:nvSpPr>
          <p:spPr>
            <a:xfrm>
              <a:off x="1164917" y="5538381"/>
              <a:ext cx="267802" cy="241980"/>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419</a:t>
              </a:r>
            </a:p>
          </p:txBody>
        </p:sp>
        <p:sp>
          <p:nvSpPr>
            <p:cNvPr id="446" name="TextBox 445">
              <a:extLst>
                <a:ext uri="{FF2B5EF4-FFF2-40B4-BE49-F238E27FC236}">
                  <a16:creationId xmlns:a16="http://schemas.microsoft.com/office/drawing/2014/main" id="{1BE1608C-765F-4C92-B3C7-A7AEF93FDDCF}"/>
                </a:ext>
              </a:extLst>
            </p:cNvPr>
            <p:cNvSpPr txBox="1"/>
            <p:nvPr/>
          </p:nvSpPr>
          <p:spPr>
            <a:xfrm>
              <a:off x="934087" y="5538381"/>
              <a:ext cx="267802" cy="241980"/>
            </a:xfrm>
            <a:prstGeom prst="rect">
              <a:avLst/>
            </a:prstGeom>
            <a:noFill/>
          </p:spPr>
          <p:txBody>
            <a:bodyPr wrap="none" lIns="36000" tIns="36000" rIns="36000" bIns="36000" rtlCol="0" anchor="t" anchorCtr="0">
              <a:spAutoFit/>
            </a:bodyPr>
            <a:lstStyle/>
            <a:p>
              <a:pPr algn="ctr"/>
              <a:r>
                <a:rPr lang="fr-FR" sz="1050" dirty="0">
                  <a:solidFill>
                    <a:srgbClr val="B60D27"/>
                  </a:solidFill>
                  <a:latin typeface="Arial" panose="020B0604020202020204" pitchFamily="34" charset="0"/>
                  <a:cs typeface="Arial" panose="020B0604020202020204" pitchFamily="34" charset="0"/>
                </a:rPr>
                <a:t>445</a:t>
              </a:r>
            </a:p>
          </p:txBody>
        </p:sp>
      </p:grpSp>
      <p:grpSp>
        <p:nvGrpSpPr>
          <p:cNvPr id="274" name="Group 273">
            <a:extLst>
              <a:ext uri="{FF2B5EF4-FFF2-40B4-BE49-F238E27FC236}">
                <a16:creationId xmlns:a16="http://schemas.microsoft.com/office/drawing/2014/main" id="{7C73A492-F1F0-4494-8C45-3C2B5298B451}"/>
              </a:ext>
            </a:extLst>
          </p:cNvPr>
          <p:cNvGrpSpPr/>
          <p:nvPr/>
        </p:nvGrpSpPr>
        <p:grpSpPr>
          <a:xfrm>
            <a:off x="5204150" y="5479577"/>
            <a:ext cx="3425647" cy="241980"/>
            <a:chOff x="932698" y="5538381"/>
            <a:chExt cx="3006089" cy="241980"/>
          </a:xfrm>
        </p:grpSpPr>
        <p:sp>
          <p:nvSpPr>
            <p:cNvPr id="421" name="TextBox 420">
              <a:extLst>
                <a:ext uri="{FF2B5EF4-FFF2-40B4-BE49-F238E27FC236}">
                  <a16:creationId xmlns:a16="http://schemas.microsoft.com/office/drawing/2014/main" id="{D6980C35-A4D8-4A03-9CAC-63B5B3933CF9}"/>
                </a:ext>
              </a:extLst>
            </p:cNvPr>
            <p:cNvSpPr txBox="1"/>
            <p:nvPr/>
          </p:nvSpPr>
          <p:spPr>
            <a:xfrm>
              <a:off x="3737135" y="5538381"/>
              <a:ext cx="201652" cy="241980"/>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20</a:t>
              </a:r>
            </a:p>
          </p:txBody>
        </p:sp>
        <p:sp>
          <p:nvSpPr>
            <p:cNvPr id="422" name="TextBox 421">
              <a:extLst>
                <a:ext uri="{FF2B5EF4-FFF2-40B4-BE49-F238E27FC236}">
                  <a16:creationId xmlns:a16="http://schemas.microsoft.com/office/drawing/2014/main" id="{FC3F9D03-08B2-4296-AF78-C5AF675FCE2A}"/>
                </a:ext>
              </a:extLst>
            </p:cNvPr>
            <p:cNvSpPr txBox="1"/>
            <p:nvPr/>
          </p:nvSpPr>
          <p:spPr>
            <a:xfrm>
              <a:off x="3506303" y="5538381"/>
              <a:ext cx="201652" cy="241980"/>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95</a:t>
              </a:r>
            </a:p>
          </p:txBody>
        </p:sp>
        <p:sp>
          <p:nvSpPr>
            <p:cNvPr id="423" name="TextBox 422">
              <a:extLst>
                <a:ext uri="{FF2B5EF4-FFF2-40B4-BE49-F238E27FC236}">
                  <a16:creationId xmlns:a16="http://schemas.microsoft.com/office/drawing/2014/main" id="{9B573333-BADB-4CED-B669-A0D6DCD65EC4}"/>
                </a:ext>
              </a:extLst>
            </p:cNvPr>
            <p:cNvSpPr txBox="1"/>
            <p:nvPr/>
          </p:nvSpPr>
          <p:spPr>
            <a:xfrm>
              <a:off x="3275472" y="5538381"/>
              <a:ext cx="201652" cy="241980"/>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97</a:t>
              </a:r>
            </a:p>
          </p:txBody>
        </p:sp>
        <p:sp>
          <p:nvSpPr>
            <p:cNvPr id="424" name="TextBox 423">
              <a:extLst>
                <a:ext uri="{FF2B5EF4-FFF2-40B4-BE49-F238E27FC236}">
                  <a16:creationId xmlns:a16="http://schemas.microsoft.com/office/drawing/2014/main" id="{ED231947-BBFE-4618-BB1C-791C447DD304}"/>
                </a:ext>
              </a:extLst>
            </p:cNvPr>
            <p:cNvSpPr txBox="1"/>
            <p:nvPr/>
          </p:nvSpPr>
          <p:spPr>
            <a:xfrm>
              <a:off x="3010177" y="5538381"/>
              <a:ext cx="270580" cy="241980"/>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109</a:t>
              </a:r>
            </a:p>
          </p:txBody>
        </p:sp>
        <p:sp>
          <p:nvSpPr>
            <p:cNvPr id="425" name="TextBox 424">
              <a:extLst>
                <a:ext uri="{FF2B5EF4-FFF2-40B4-BE49-F238E27FC236}">
                  <a16:creationId xmlns:a16="http://schemas.microsoft.com/office/drawing/2014/main" id="{6530E729-0BC2-4BC5-85A6-D6F6DE4C03B8}"/>
                </a:ext>
              </a:extLst>
            </p:cNvPr>
            <p:cNvSpPr txBox="1"/>
            <p:nvPr/>
          </p:nvSpPr>
          <p:spPr>
            <a:xfrm>
              <a:off x="2779346" y="5538381"/>
              <a:ext cx="270580" cy="241980"/>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123</a:t>
              </a:r>
            </a:p>
          </p:txBody>
        </p:sp>
        <p:sp>
          <p:nvSpPr>
            <p:cNvPr id="426" name="TextBox 425">
              <a:extLst>
                <a:ext uri="{FF2B5EF4-FFF2-40B4-BE49-F238E27FC236}">
                  <a16:creationId xmlns:a16="http://schemas.microsoft.com/office/drawing/2014/main" id="{130C5E43-CA17-4F65-85B5-11CDBB4D1607}"/>
                </a:ext>
              </a:extLst>
            </p:cNvPr>
            <p:cNvSpPr txBox="1"/>
            <p:nvPr/>
          </p:nvSpPr>
          <p:spPr>
            <a:xfrm>
              <a:off x="2548515" y="5538381"/>
              <a:ext cx="270580" cy="241980"/>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129</a:t>
              </a:r>
            </a:p>
          </p:txBody>
        </p:sp>
        <p:sp>
          <p:nvSpPr>
            <p:cNvPr id="427" name="TextBox 426">
              <a:extLst>
                <a:ext uri="{FF2B5EF4-FFF2-40B4-BE49-F238E27FC236}">
                  <a16:creationId xmlns:a16="http://schemas.microsoft.com/office/drawing/2014/main" id="{1C59F553-77D6-4171-B99D-432B638A3CAA}"/>
                </a:ext>
              </a:extLst>
            </p:cNvPr>
            <p:cNvSpPr txBox="1"/>
            <p:nvPr/>
          </p:nvSpPr>
          <p:spPr>
            <a:xfrm>
              <a:off x="2317684" y="5538381"/>
              <a:ext cx="270580" cy="241980"/>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137</a:t>
              </a:r>
            </a:p>
          </p:txBody>
        </p:sp>
        <p:sp>
          <p:nvSpPr>
            <p:cNvPr id="428" name="TextBox 427">
              <a:extLst>
                <a:ext uri="{FF2B5EF4-FFF2-40B4-BE49-F238E27FC236}">
                  <a16:creationId xmlns:a16="http://schemas.microsoft.com/office/drawing/2014/main" id="{F1CA47B8-EFDB-4367-9720-05D2284C4D0C}"/>
                </a:ext>
              </a:extLst>
            </p:cNvPr>
            <p:cNvSpPr txBox="1"/>
            <p:nvPr/>
          </p:nvSpPr>
          <p:spPr>
            <a:xfrm>
              <a:off x="2086853" y="5538381"/>
              <a:ext cx="270580" cy="241980"/>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154</a:t>
              </a:r>
            </a:p>
          </p:txBody>
        </p:sp>
        <p:sp>
          <p:nvSpPr>
            <p:cNvPr id="429" name="TextBox 428">
              <a:extLst>
                <a:ext uri="{FF2B5EF4-FFF2-40B4-BE49-F238E27FC236}">
                  <a16:creationId xmlns:a16="http://schemas.microsoft.com/office/drawing/2014/main" id="{9319F6A3-271B-4E55-A6C5-813D74183986}"/>
                </a:ext>
              </a:extLst>
            </p:cNvPr>
            <p:cNvSpPr txBox="1"/>
            <p:nvPr/>
          </p:nvSpPr>
          <p:spPr>
            <a:xfrm>
              <a:off x="1856022" y="5538381"/>
              <a:ext cx="270580" cy="241980"/>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167</a:t>
              </a:r>
            </a:p>
          </p:txBody>
        </p:sp>
        <p:sp>
          <p:nvSpPr>
            <p:cNvPr id="430" name="TextBox 429">
              <a:extLst>
                <a:ext uri="{FF2B5EF4-FFF2-40B4-BE49-F238E27FC236}">
                  <a16:creationId xmlns:a16="http://schemas.microsoft.com/office/drawing/2014/main" id="{D1A16A71-B9D2-4DAE-88BC-CCA27607DDE7}"/>
                </a:ext>
              </a:extLst>
            </p:cNvPr>
            <p:cNvSpPr txBox="1"/>
            <p:nvPr/>
          </p:nvSpPr>
          <p:spPr>
            <a:xfrm>
              <a:off x="1625191" y="5538381"/>
              <a:ext cx="270580" cy="241980"/>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170</a:t>
              </a:r>
            </a:p>
          </p:txBody>
        </p:sp>
        <p:sp>
          <p:nvSpPr>
            <p:cNvPr id="431" name="TextBox 430">
              <a:extLst>
                <a:ext uri="{FF2B5EF4-FFF2-40B4-BE49-F238E27FC236}">
                  <a16:creationId xmlns:a16="http://schemas.microsoft.com/office/drawing/2014/main" id="{754CF41D-2714-4F84-92CC-DDEEF4BB928F}"/>
                </a:ext>
              </a:extLst>
            </p:cNvPr>
            <p:cNvSpPr txBox="1"/>
            <p:nvPr/>
          </p:nvSpPr>
          <p:spPr>
            <a:xfrm>
              <a:off x="1394361" y="5538381"/>
              <a:ext cx="270580" cy="241980"/>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198</a:t>
              </a:r>
            </a:p>
          </p:txBody>
        </p:sp>
        <p:sp>
          <p:nvSpPr>
            <p:cNvPr id="432" name="TextBox 431">
              <a:extLst>
                <a:ext uri="{FF2B5EF4-FFF2-40B4-BE49-F238E27FC236}">
                  <a16:creationId xmlns:a16="http://schemas.microsoft.com/office/drawing/2014/main" id="{8527BE7D-C367-4BFC-A157-9988BEEA24D5}"/>
                </a:ext>
              </a:extLst>
            </p:cNvPr>
            <p:cNvSpPr txBox="1"/>
            <p:nvPr/>
          </p:nvSpPr>
          <p:spPr>
            <a:xfrm>
              <a:off x="1163530" y="5538381"/>
              <a:ext cx="270580" cy="241980"/>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214</a:t>
              </a:r>
            </a:p>
          </p:txBody>
        </p:sp>
        <p:sp>
          <p:nvSpPr>
            <p:cNvPr id="433" name="TextBox 432">
              <a:extLst>
                <a:ext uri="{FF2B5EF4-FFF2-40B4-BE49-F238E27FC236}">
                  <a16:creationId xmlns:a16="http://schemas.microsoft.com/office/drawing/2014/main" id="{76576D20-98E5-4919-87AA-DE25B63379D0}"/>
                </a:ext>
              </a:extLst>
            </p:cNvPr>
            <p:cNvSpPr txBox="1"/>
            <p:nvPr/>
          </p:nvSpPr>
          <p:spPr>
            <a:xfrm>
              <a:off x="932698" y="5538381"/>
              <a:ext cx="270580" cy="241980"/>
            </a:xfrm>
            <a:prstGeom prst="rect">
              <a:avLst/>
            </a:prstGeom>
            <a:noFill/>
          </p:spPr>
          <p:txBody>
            <a:bodyPr wrap="none" lIns="36000" tIns="36000" rIns="36000" bIns="36000" rtlCol="0" anchor="t" anchorCtr="0">
              <a:spAutoFit/>
            </a:bodyPr>
            <a:lstStyle/>
            <a:p>
              <a:pPr algn="ctr"/>
              <a:r>
                <a:rPr lang="fr-FR" sz="1050" dirty="0">
                  <a:solidFill>
                    <a:srgbClr val="B2C0EC"/>
                  </a:solidFill>
                  <a:latin typeface="Arial" panose="020B0604020202020204" pitchFamily="34" charset="0"/>
                  <a:cs typeface="Arial" panose="020B0604020202020204" pitchFamily="34" charset="0"/>
                </a:rPr>
                <a:t>217</a:t>
              </a:r>
            </a:p>
          </p:txBody>
        </p:sp>
      </p:grpSp>
      <p:sp>
        <p:nvSpPr>
          <p:cNvPr id="275" name="TextBox 274">
            <a:extLst>
              <a:ext uri="{FF2B5EF4-FFF2-40B4-BE49-F238E27FC236}">
                <a16:creationId xmlns:a16="http://schemas.microsoft.com/office/drawing/2014/main" id="{567C18E8-9D38-4008-ACC3-47697F5FB8D4}"/>
              </a:ext>
            </a:extLst>
          </p:cNvPr>
          <p:cNvSpPr txBox="1"/>
          <p:nvPr/>
        </p:nvSpPr>
        <p:spPr>
          <a:xfrm>
            <a:off x="4510568" y="5385124"/>
            <a:ext cx="712054" cy="430887"/>
          </a:xfrm>
          <a:prstGeom prst="rect">
            <a:avLst/>
          </a:prstGeom>
          <a:noFill/>
        </p:spPr>
        <p:txBody>
          <a:bodyPr wrap="none" rtlCol="0">
            <a:spAutoFit/>
          </a:bodyPr>
          <a:lstStyle/>
          <a:p>
            <a:pPr algn="r"/>
            <a:r>
              <a:rPr lang="fr-FR" sz="1100" dirty="0">
                <a:solidFill>
                  <a:srgbClr val="B2C0EC"/>
                </a:solidFill>
              </a:rPr>
              <a:t>Placebo</a:t>
            </a:r>
          </a:p>
          <a:p>
            <a:pPr algn="r"/>
            <a:r>
              <a:rPr lang="fr-FR" sz="1100" dirty="0">
                <a:solidFill>
                  <a:srgbClr val="B2C0EC"/>
                </a:solidFill>
              </a:rPr>
              <a:t>(n=262)</a:t>
            </a:r>
          </a:p>
        </p:txBody>
      </p:sp>
      <p:cxnSp>
        <p:nvCxnSpPr>
          <p:cNvPr id="276" name="Straight Connector 275">
            <a:extLst>
              <a:ext uri="{FF2B5EF4-FFF2-40B4-BE49-F238E27FC236}">
                <a16:creationId xmlns:a16="http://schemas.microsoft.com/office/drawing/2014/main" id="{C76D7716-7763-4D26-AE90-171384FFEE7B}"/>
              </a:ext>
            </a:extLst>
          </p:cNvPr>
          <p:cNvCxnSpPr>
            <a:cxnSpLocks/>
          </p:cNvCxnSpPr>
          <p:nvPr/>
        </p:nvCxnSpPr>
        <p:spPr>
          <a:xfrm>
            <a:off x="5328409" y="3988466"/>
            <a:ext cx="3339958" cy="0"/>
          </a:xfrm>
          <a:prstGeom prst="line">
            <a:avLst/>
          </a:pr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77" name="Straight Connector 276">
            <a:extLst>
              <a:ext uri="{FF2B5EF4-FFF2-40B4-BE49-F238E27FC236}">
                <a16:creationId xmlns:a16="http://schemas.microsoft.com/office/drawing/2014/main" id="{988CB9D9-7A70-495E-966F-005141CAE8BF}"/>
              </a:ext>
            </a:extLst>
          </p:cNvPr>
          <p:cNvCxnSpPr/>
          <p:nvPr/>
        </p:nvCxnSpPr>
        <p:spPr>
          <a:xfrm>
            <a:off x="5325854" y="4224686"/>
            <a:ext cx="3386056" cy="0"/>
          </a:xfrm>
          <a:prstGeom prst="line">
            <a:avLst/>
          </a:prstGeom>
          <a:noFill/>
          <a:ln w="22225" cap="sq">
            <a:solidFill>
              <a:srgbClr val="4D4D4D"/>
            </a:solidFill>
            <a:prstDash val="sysDash"/>
            <a:miter lim="800000"/>
            <a:headEnd/>
            <a:tailEnd/>
          </a:ln>
          <a:extLst>
            <a:ext uri="{909E8E84-426E-40DD-AFC4-6F175D3DCCD1}">
              <a14:hiddenFill xmlns:a14="http://schemas.microsoft.com/office/drawing/2010/main">
                <a:solidFill>
                  <a:srgbClr val="FFFFFF"/>
                </a:solidFill>
              </a14:hiddenFill>
            </a:ext>
          </a:extLst>
        </p:spPr>
      </p:cxnSp>
      <p:cxnSp>
        <p:nvCxnSpPr>
          <p:cNvPr id="278" name="Straight Connector 277">
            <a:extLst>
              <a:ext uri="{FF2B5EF4-FFF2-40B4-BE49-F238E27FC236}">
                <a16:creationId xmlns:a16="http://schemas.microsoft.com/office/drawing/2014/main" id="{2409BAA7-266B-4640-B120-6A3920AE43C7}"/>
              </a:ext>
            </a:extLst>
          </p:cNvPr>
          <p:cNvCxnSpPr/>
          <p:nvPr/>
        </p:nvCxnSpPr>
        <p:spPr>
          <a:xfrm>
            <a:off x="5336738" y="3738748"/>
            <a:ext cx="3386056" cy="0"/>
          </a:xfrm>
          <a:prstGeom prst="line">
            <a:avLst/>
          </a:prstGeom>
          <a:noFill/>
          <a:ln w="22225" cap="sq">
            <a:solidFill>
              <a:srgbClr val="4D4D4D"/>
            </a:solidFill>
            <a:prstDash val="sysDash"/>
            <a:miter lim="800000"/>
            <a:headEnd/>
            <a:tailEnd/>
          </a:ln>
          <a:extLst>
            <a:ext uri="{909E8E84-426E-40DD-AFC4-6F175D3DCCD1}">
              <a14:hiddenFill xmlns:a14="http://schemas.microsoft.com/office/drawing/2010/main">
                <a:solidFill>
                  <a:srgbClr val="FFFFFF"/>
                </a:solidFill>
              </a14:hiddenFill>
            </a:ext>
          </a:extLst>
        </p:spPr>
      </p:cxnSp>
      <p:grpSp>
        <p:nvGrpSpPr>
          <p:cNvPr id="310" name="Group 309">
            <a:extLst>
              <a:ext uri="{FF2B5EF4-FFF2-40B4-BE49-F238E27FC236}">
                <a16:creationId xmlns:a16="http://schemas.microsoft.com/office/drawing/2014/main" id="{6CE2D619-AE09-4438-85CC-F77FB7F39817}"/>
              </a:ext>
            </a:extLst>
          </p:cNvPr>
          <p:cNvGrpSpPr/>
          <p:nvPr/>
        </p:nvGrpSpPr>
        <p:grpSpPr>
          <a:xfrm>
            <a:off x="8594657" y="3712940"/>
            <a:ext cx="82061" cy="252000"/>
            <a:chOff x="4053255" y="2690445"/>
            <a:chExt cx="82061" cy="550984"/>
          </a:xfrm>
        </p:grpSpPr>
        <p:cxnSp>
          <p:nvCxnSpPr>
            <p:cNvPr id="366" name="Straight Connector 365">
              <a:extLst>
                <a:ext uri="{FF2B5EF4-FFF2-40B4-BE49-F238E27FC236}">
                  <a16:creationId xmlns:a16="http://schemas.microsoft.com/office/drawing/2014/main" id="{A22C7ACF-BDE3-40BD-BB0C-FA93241F2ABA}"/>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A2856DCF-1336-469F-8924-A6729E4FCEEF}"/>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4D2FBF9C-6EB9-41CE-A2A3-E469F5B73949}"/>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cxnSp>
        <p:nvCxnSpPr>
          <p:cNvPr id="324" name="Straight Connector 323">
            <a:extLst>
              <a:ext uri="{FF2B5EF4-FFF2-40B4-BE49-F238E27FC236}">
                <a16:creationId xmlns:a16="http://schemas.microsoft.com/office/drawing/2014/main" id="{ACA19830-EC9F-48EC-A0B9-BB8F4CF7B0E0}"/>
              </a:ext>
            </a:extLst>
          </p:cNvPr>
          <p:cNvCxnSpPr/>
          <p:nvPr/>
        </p:nvCxnSpPr>
        <p:spPr>
          <a:xfrm>
            <a:off x="8726692" y="3401786"/>
            <a:ext cx="0" cy="762000"/>
          </a:xfrm>
          <a:prstGeom prst="line">
            <a:avLst/>
          </a:prstGeom>
          <a:noFill/>
          <a:ln w="22225" cap="sq">
            <a:solidFill>
              <a:srgbClr val="4D4D4D"/>
            </a:solidFill>
            <a:prstDash val="solid"/>
            <a:miter lim="800000"/>
            <a:headEnd type="triangle" w="lg" len="med"/>
            <a:tailEnd type="triangle" w="lg" len="med"/>
          </a:ln>
          <a:extLst>
            <a:ext uri="{909E8E84-426E-40DD-AFC4-6F175D3DCCD1}">
              <a14:hiddenFill xmlns:a14="http://schemas.microsoft.com/office/drawing/2010/main">
                <a:solidFill>
                  <a:srgbClr val="FFFFFF"/>
                </a:solidFill>
              </a14:hiddenFill>
            </a:ext>
          </a:extLst>
        </p:spPr>
      </p:cxnSp>
      <p:sp>
        <p:nvSpPr>
          <p:cNvPr id="325" name="TextBox 324">
            <a:extLst>
              <a:ext uri="{FF2B5EF4-FFF2-40B4-BE49-F238E27FC236}">
                <a16:creationId xmlns:a16="http://schemas.microsoft.com/office/drawing/2014/main" id="{5388BA4D-D458-4515-9F11-97161176AA78}"/>
              </a:ext>
            </a:extLst>
          </p:cNvPr>
          <p:cNvSpPr txBox="1"/>
          <p:nvPr/>
        </p:nvSpPr>
        <p:spPr>
          <a:xfrm>
            <a:off x="7764188" y="4172181"/>
            <a:ext cx="1208985" cy="307777"/>
          </a:xfrm>
          <a:prstGeom prst="rect">
            <a:avLst/>
          </a:prstGeom>
          <a:noFill/>
        </p:spPr>
        <p:txBody>
          <a:bodyPr wrap="none" rtlCol="0">
            <a:spAutoFit/>
          </a:bodyPr>
          <a:lstStyle/>
          <a:p>
            <a:pPr algn="ctr"/>
            <a:r>
              <a:rPr lang="fr-FR" sz="1400" dirty="0"/>
              <a:t>Détérioration</a:t>
            </a:r>
          </a:p>
        </p:txBody>
      </p:sp>
      <p:sp>
        <p:nvSpPr>
          <p:cNvPr id="326" name="TextBox 325">
            <a:extLst>
              <a:ext uri="{FF2B5EF4-FFF2-40B4-BE49-F238E27FC236}">
                <a16:creationId xmlns:a16="http://schemas.microsoft.com/office/drawing/2014/main" id="{DE5F060B-021C-4505-9572-31D1DB2F38BE}"/>
              </a:ext>
            </a:extLst>
          </p:cNvPr>
          <p:cNvSpPr txBox="1"/>
          <p:nvPr/>
        </p:nvSpPr>
        <p:spPr>
          <a:xfrm>
            <a:off x="7768999" y="3121223"/>
            <a:ext cx="1180130" cy="307777"/>
          </a:xfrm>
          <a:prstGeom prst="rect">
            <a:avLst/>
          </a:prstGeom>
          <a:noFill/>
        </p:spPr>
        <p:txBody>
          <a:bodyPr wrap="none" rtlCol="0">
            <a:spAutoFit/>
          </a:bodyPr>
          <a:lstStyle/>
          <a:p>
            <a:pPr algn="ctr"/>
            <a:r>
              <a:rPr lang="fr-FR" sz="1400" dirty="0"/>
              <a:t>Amélioration</a:t>
            </a:r>
          </a:p>
        </p:txBody>
      </p:sp>
      <p:sp>
        <p:nvSpPr>
          <p:cNvPr id="58" name="Freeform: Shape 57">
            <a:extLst>
              <a:ext uri="{FF2B5EF4-FFF2-40B4-BE49-F238E27FC236}">
                <a16:creationId xmlns:a16="http://schemas.microsoft.com/office/drawing/2014/main" id="{B0005EC5-EF60-4CC8-BDD0-0193F3F2E247}"/>
              </a:ext>
            </a:extLst>
          </p:cNvPr>
          <p:cNvSpPr/>
          <p:nvPr/>
        </p:nvSpPr>
        <p:spPr>
          <a:xfrm>
            <a:off x="5379496" y="3761014"/>
            <a:ext cx="3223335" cy="254247"/>
          </a:xfrm>
          <a:custGeom>
            <a:avLst/>
            <a:gdLst>
              <a:gd name="connsiteX0" fmla="*/ 0 w 5084407"/>
              <a:gd name="connsiteY0" fmla="*/ 343958 h 343957"/>
              <a:gd name="connsiteX1" fmla="*/ 414514 w 5084407"/>
              <a:gd name="connsiteY1" fmla="*/ 321909 h 343957"/>
              <a:gd name="connsiteX2" fmla="*/ 842257 w 5084407"/>
              <a:gd name="connsiteY2" fmla="*/ 176389 h 343957"/>
              <a:gd name="connsiteX3" fmla="*/ 1292048 w 5084407"/>
              <a:gd name="connsiteY3" fmla="*/ 163160 h 343957"/>
              <a:gd name="connsiteX4" fmla="*/ 1697746 w 5084407"/>
              <a:gd name="connsiteY4" fmla="*/ 189618 h 343957"/>
              <a:gd name="connsiteX5" fmla="*/ 2103435 w 5084407"/>
              <a:gd name="connsiteY5" fmla="*/ 154341 h 343957"/>
              <a:gd name="connsiteX6" fmla="*/ 2553225 w 5084407"/>
              <a:gd name="connsiteY6" fmla="*/ 229305 h 343957"/>
              <a:gd name="connsiteX7" fmla="*/ 2963333 w 5084407"/>
              <a:gd name="connsiteY7" fmla="*/ 194028 h 343957"/>
              <a:gd name="connsiteX8" fmla="*/ 3395482 w 5084407"/>
              <a:gd name="connsiteY8" fmla="*/ 110243 h 343957"/>
              <a:gd name="connsiteX9" fmla="*/ 3805591 w 5084407"/>
              <a:gd name="connsiteY9" fmla="*/ 0 h 343957"/>
              <a:gd name="connsiteX10" fmla="*/ 4233330 w 5084407"/>
              <a:gd name="connsiteY10" fmla="*/ 66146 h 343957"/>
              <a:gd name="connsiteX11" fmla="*/ 4669899 w 5084407"/>
              <a:gd name="connsiteY11" fmla="*/ 132291 h 343957"/>
              <a:gd name="connsiteX12" fmla="*/ 5084408 w 5084407"/>
              <a:gd name="connsiteY12" fmla="*/ 119062 h 34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4407" h="343957">
                <a:moveTo>
                  <a:pt x="0" y="343958"/>
                </a:moveTo>
                <a:lnTo>
                  <a:pt x="414514" y="321909"/>
                </a:lnTo>
                <a:lnTo>
                  <a:pt x="842257" y="176389"/>
                </a:lnTo>
                <a:lnTo>
                  <a:pt x="1292048" y="163160"/>
                </a:lnTo>
                <a:lnTo>
                  <a:pt x="1697746" y="189618"/>
                </a:lnTo>
                <a:lnTo>
                  <a:pt x="2103435" y="154341"/>
                </a:lnTo>
                <a:lnTo>
                  <a:pt x="2553225" y="229305"/>
                </a:lnTo>
                <a:lnTo>
                  <a:pt x="2963333" y="194028"/>
                </a:lnTo>
                <a:lnTo>
                  <a:pt x="3395482" y="110243"/>
                </a:lnTo>
                <a:lnTo>
                  <a:pt x="3805591" y="0"/>
                </a:lnTo>
                <a:lnTo>
                  <a:pt x="4233330" y="66146"/>
                </a:lnTo>
                <a:lnTo>
                  <a:pt x="4669899" y="132291"/>
                </a:lnTo>
                <a:lnTo>
                  <a:pt x="5084408" y="119062"/>
                </a:lnTo>
              </a:path>
            </a:pathLst>
          </a:custGeom>
          <a:ln w="15875">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64" name="Group 63">
            <a:extLst>
              <a:ext uri="{FF2B5EF4-FFF2-40B4-BE49-F238E27FC236}">
                <a16:creationId xmlns:a16="http://schemas.microsoft.com/office/drawing/2014/main" id="{ED35B95B-1092-42FA-AB38-0F66A033543E}"/>
              </a:ext>
            </a:extLst>
          </p:cNvPr>
          <p:cNvGrpSpPr/>
          <p:nvPr/>
        </p:nvGrpSpPr>
        <p:grpSpPr>
          <a:xfrm>
            <a:off x="5357385" y="3734080"/>
            <a:ext cx="3318120" cy="315840"/>
            <a:chOff x="5180096" y="3734080"/>
            <a:chExt cx="3318120" cy="315840"/>
          </a:xfrm>
        </p:grpSpPr>
        <p:sp>
          <p:nvSpPr>
            <p:cNvPr id="293" name="Oval 292">
              <a:extLst>
                <a:ext uri="{FF2B5EF4-FFF2-40B4-BE49-F238E27FC236}">
                  <a16:creationId xmlns:a16="http://schemas.microsoft.com/office/drawing/2014/main" id="{9C601B06-BF99-49F7-AEEB-35F2399BC093}"/>
                </a:ext>
              </a:extLst>
            </p:cNvPr>
            <p:cNvSpPr>
              <a:spLocks noChangeAspect="1"/>
            </p:cNvSpPr>
            <p:nvPr/>
          </p:nvSpPr>
          <p:spPr>
            <a:xfrm>
              <a:off x="8426216" y="380774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7" name="Oval 326">
              <a:extLst>
                <a:ext uri="{FF2B5EF4-FFF2-40B4-BE49-F238E27FC236}">
                  <a16:creationId xmlns:a16="http://schemas.microsoft.com/office/drawing/2014/main" id="{250CB243-BBCA-444A-A7EE-400EA599AF29}"/>
                </a:ext>
              </a:extLst>
            </p:cNvPr>
            <p:cNvSpPr>
              <a:spLocks noChangeAspect="1"/>
            </p:cNvSpPr>
            <p:nvPr/>
          </p:nvSpPr>
          <p:spPr>
            <a:xfrm>
              <a:off x="8149356" y="382552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8" name="Oval 327">
              <a:extLst>
                <a:ext uri="{FF2B5EF4-FFF2-40B4-BE49-F238E27FC236}">
                  <a16:creationId xmlns:a16="http://schemas.microsoft.com/office/drawing/2014/main" id="{7C9D7CC2-724A-48DD-9AE6-E9333728D73C}"/>
                </a:ext>
              </a:extLst>
            </p:cNvPr>
            <p:cNvSpPr>
              <a:spLocks noChangeAspect="1"/>
            </p:cNvSpPr>
            <p:nvPr/>
          </p:nvSpPr>
          <p:spPr>
            <a:xfrm>
              <a:off x="7877576" y="376710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9" name="Oval 328">
              <a:extLst>
                <a:ext uri="{FF2B5EF4-FFF2-40B4-BE49-F238E27FC236}">
                  <a16:creationId xmlns:a16="http://schemas.microsoft.com/office/drawing/2014/main" id="{FDE0D056-5342-4F75-962F-A76D5CCCEBC5}"/>
                </a:ext>
              </a:extLst>
            </p:cNvPr>
            <p:cNvSpPr>
              <a:spLocks noChangeAspect="1"/>
            </p:cNvSpPr>
            <p:nvPr/>
          </p:nvSpPr>
          <p:spPr>
            <a:xfrm>
              <a:off x="7610876" y="373408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0" name="Oval 329">
              <a:extLst>
                <a:ext uri="{FF2B5EF4-FFF2-40B4-BE49-F238E27FC236}">
                  <a16:creationId xmlns:a16="http://schemas.microsoft.com/office/drawing/2014/main" id="{59113DCA-2F7A-4898-80C0-EEC0AFA15537}"/>
                </a:ext>
              </a:extLst>
            </p:cNvPr>
            <p:cNvSpPr>
              <a:spLocks noChangeAspect="1"/>
            </p:cNvSpPr>
            <p:nvPr/>
          </p:nvSpPr>
          <p:spPr>
            <a:xfrm>
              <a:off x="7344176" y="382298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1" name="Oval 330">
              <a:extLst>
                <a:ext uri="{FF2B5EF4-FFF2-40B4-BE49-F238E27FC236}">
                  <a16:creationId xmlns:a16="http://schemas.microsoft.com/office/drawing/2014/main" id="{4E4E355B-73E2-48FB-B505-C5E35E451FB9}"/>
                </a:ext>
              </a:extLst>
            </p:cNvPr>
            <p:cNvSpPr>
              <a:spLocks noChangeAspect="1"/>
            </p:cNvSpPr>
            <p:nvPr/>
          </p:nvSpPr>
          <p:spPr>
            <a:xfrm>
              <a:off x="7064776" y="385346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2" name="Oval 331">
              <a:extLst>
                <a:ext uri="{FF2B5EF4-FFF2-40B4-BE49-F238E27FC236}">
                  <a16:creationId xmlns:a16="http://schemas.microsoft.com/office/drawing/2014/main" id="{3A9F6D96-1F82-4F8E-8785-B673216FCEAF}"/>
                </a:ext>
              </a:extLst>
            </p:cNvPr>
            <p:cNvSpPr>
              <a:spLocks noChangeAspect="1"/>
            </p:cNvSpPr>
            <p:nvPr/>
          </p:nvSpPr>
          <p:spPr>
            <a:xfrm>
              <a:off x="6785376" y="388394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3" name="Oval 332">
              <a:extLst>
                <a:ext uri="{FF2B5EF4-FFF2-40B4-BE49-F238E27FC236}">
                  <a16:creationId xmlns:a16="http://schemas.microsoft.com/office/drawing/2014/main" id="{8E201412-9FDD-4C05-8148-26A06EE2F9B4}"/>
                </a:ext>
              </a:extLst>
            </p:cNvPr>
            <p:cNvSpPr>
              <a:spLocks noChangeAspect="1"/>
            </p:cNvSpPr>
            <p:nvPr/>
          </p:nvSpPr>
          <p:spPr>
            <a:xfrm>
              <a:off x="6516136" y="383822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4" name="Oval 333">
              <a:extLst>
                <a:ext uri="{FF2B5EF4-FFF2-40B4-BE49-F238E27FC236}">
                  <a16:creationId xmlns:a16="http://schemas.microsoft.com/office/drawing/2014/main" id="{3C387985-D4EB-4469-A9C6-C21C077FBEB7}"/>
                </a:ext>
              </a:extLst>
            </p:cNvPr>
            <p:cNvSpPr>
              <a:spLocks noChangeAspect="1"/>
            </p:cNvSpPr>
            <p:nvPr/>
          </p:nvSpPr>
          <p:spPr>
            <a:xfrm>
              <a:off x="6257056" y="385092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5" name="Oval 334">
              <a:extLst>
                <a:ext uri="{FF2B5EF4-FFF2-40B4-BE49-F238E27FC236}">
                  <a16:creationId xmlns:a16="http://schemas.microsoft.com/office/drawing/2014/main" id="{B075C767-20EF-46B5-B095-C9A00268CA12}"/>
                </a:ext>
              </a:extLst>
            </p:cNvPr>
            <p:cNvSpPr>
              <a:spLocks noChangeAspect="1"/>
            </p:cNvSpPr>
            <p:nvPr/>
          </p:nvSpPr>
          <p:spPr>
            <a:xfrm>
              <a:off x="5972576" y="384076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6" name="Oval 335">
              <a:extLst>
                <a:ext uri="{FF2B5EF4-FFF2-40B4-BE49-F238E27FC236}">
                  <a16:creationId xmlns:a16="http://schemas.microsoft.com/office/drawing/2014/main" id="{ED596719-C4E0-4BFD-B848-33ADC3E6EDD9}"/>
                </a:ext>
              </a:extLst>
            </p:cNvPr>
            <p:cNvSpPr>
              <a:spLocks noChangeAspect="1"/>
            </p:cNvSpPr>
            <p:nvPr/>
          </p:nvSpPr>
          <p:spPr>
            <a:xfrm>
              <a:off x="5710956" y="385092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7" name="Oval 336">
              <a:extLst>
                <a:ext uri="{FF2B5EF4-FFF2-40B4-BE49-F238E27FC236}">
                  <a16:creationId xmlns:a16="http://schemas.microsoft.com/office/drawing/2014/main" id="{97B95838-C9FD-43DC-A2A8-610122094297}"/>
                </a:ext>
              </a:extLst>
            </p:cNvPr>
            <p:cNvSpPr>
              <a:spLocks noChangeAspect="1"/>
            </p:cNvSpPr>
            <p:nvPr/>
          </p:nvSpPr>
          <p:spPr>
            <a:xfrm>
              <a:off x="5434096" y="395760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8" name="Oval 337">
              <a:extLst>
                <a:ext uri="{FF2B5EF4-FFF2-40B4-BE49-F238E27FC236}">
                  <a16:creationId xmlns:a16="http://schemas.microsoft.com/office/drawing/2014/main" id="{96E22B38-3C4C-4123-8E69-8DD7CFF66F90}"/>
                </a:ext>
              </a:extLst>
            </p:cNvPr>
            <p:cNvSpPr>
              <a:spLocks noChangeAspect="1"/>
            </p:cNvSpPr>
            <p:nvPr/>
          </p:nvSpPr>
          <p:spPr>
            <a:xfrm>
              <a:off x="5180096" y="397792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66" name="Group 65">
            <a:extLst>
              <a:ext uri="{FF2B5EF4-FFF2-40B4-BE49-F238E27FC236}">
                <a16:creationId xmlns:a16="http://schemas.microsoft.com/office/drawing/2014/main" id="{955D4617-BBB5-4103-B2DD-5DF93D25DA34}"/>
              </a:ext>
            </a:extLst>
          </p:cNvPr>
          <p:cNvGrpSpPr/>
          <p:nvPr/>
        </p:nvGrpSpPr>
        <p:grpSpPr>
          <a:xfrm>
            <a:off x="5306585" y="3782340"/>
            <a:ext cx="3331444" cy="226940"/>
            <a:chOff x="5129296" y="3782340"/>
            <a:chExt cx="3331444" cy="226940"/>
          </a:xfrm>
        </p:grpSpPr>
        <p:sp>
          <p:nvSpPr>
            <p:cNvPr id="60" name="Freeform: Shape 59">
              <a:extLst>
                <a:ext uri="{FF2B5EF4-FFF2-40B4-BE49-F238E27FC236}">
                  <a16:creationId xmlns:a16="http://schemas.microsoft.com/office/drawing/2014/main" id="{599A2679-6F9F-4D18-8098-BC10C6F8FF36}"/>
                </a:ext>
              </a:extLst>
            </p:cNvPr>
            <p:cNvSpPr/>
            <p:nvPr/>
          </p:nvSpPr>
          <p:spPr>
            <a:xfrm>
              <a:off x="5143499" y="3800128"/>
              <a:ext cx="3317241" cy="182537"/>
            </a:xfrm>
            <a:custGeom>
              <a:avLst/>
              <a:gdLst>
                <a:gd name="connsiteX0" fmla="*/ 0 w 5084409"/>
                <a:gd name="connsiteY0" fmla="*/ 246944 h 268992"/>
                <a:gd name="connsiteX1" fmla="*/ 507118 w 5084409"/>
                <a:gd name="connsiteY1" fmla="*/ 268992 h 268992"/>
                <a:gd name="connsiteX2" fmla="*/ 934861 w 5084409"/>
                <a:gd name="connsiteY2" fmla="*/ 123472 h 268992"/>
                <a:gd name="connsiteX3" fmla="*/ 1247949 w 5084409"/>
                <a:gd name="connsiteY3" fmla="*/ 114652 h 268992"/>
                <a:gd name="connsiteX4" fmla="*/ 1680108 w 5084409"/>
                <a:gd name="connsiteY4" fmla="*/ 136702 h 268992"/>
                <a:gd name="connsiteX5" fmla="*/ 2196039 w 5084409"/>
                <a:gd name="connsiteY5" fmla="*/ 101424 h 268992"/>
                <a:gd name="connsiteX6" fmla="*/ 2504725 w 5084409"/>
                <a:gd name="connsiteY6" fmla="*/ 48507 h 268992"/>
                <a:gd name="connsiteX7" fmla="*/ 2972155 w 5084409"/>
                <a:gd name="connsiteY7" fmla="*/ 92604 h 268992"/>
                <a:gd name="connsiteX8" fmla="*/ 3408715 w 5084409"/>
                <a:gd name="connsiteY8" fmla="*/ 0 h 268992"/>
                <a:gd name="connsiteX9" fmla="*/ 3823233 w 5084409"/>
                <a:gd name="connsiteY9" fmla="*/ 70555 h 268992"/>
                <a:gd name="connsiteX10" fmla="*/ 4242152 w 5084409"/>
                <a:gd name="connsiteY10" fmla="*/ 92604 h 268992"/>
                <a:gd name="connsiteX11" fmla="*/ 4661081 w 5084409"/>
                <a:gd name="connsiteY11" fmla="*/ 39687 h 268992"/>
                <a:gd name="connsiteX12" fmla="*/ 5084410 w 5084409"/>
                <a:gd name="connsiteY12" fmla="*/ 110243 h 268992"/>
                <a:gd name="connsiteX0" fmla="*/ 0 w 5084411"/>
                <a:gd name="connsiteY0" fmla="*/ 246944 h 246945"/>
                <a:gd name="connsiteX1" fmla="*/ 421265 w 5084411"/>
                <a:gd name="connsiteY1" fmla="*/ 195359 h 246945"/>
                <a:gd name="connsiteX2" fmla="*/ 934861 w 5084411"/>
                <a:gd name="connsiteY2" fmla="*/ 123472 h 246945"/>
                <a:gd name="connsiteX3" fmla="*/ 1247949 w 5084411"/>
                <a:gd name="connsiteY3" fmla="*/ 114652 h 246945"/>
                <a:gd name="connsiteX4" fmla="*/ 1680108 w 5084411"/>
                <a:gd name="connsiteY4" fmla="*/ 136702 h 246945"/>
                <a:gd name="connsiteX5" fmla="*/ 2196039 w 5084411"/>
                <a:gd name="connsiteY5" fmla="*/ 101424 h 246945"/>
                <a:gd name="connsiteX6" fmla="*/ 2504725 w 5084411"/>
                <a:gd name="connsiteY6" fmla="*/ 48507 h 246945"/>
                <a:gd name="connsiteX7" fmla="*/ 2972155 w 5084411"/>
                <a:gd name="connsiteY7" fmla="*/ 92604 h 246945"/>
                <a:gd name="connsiteX8" fmla="*/ 3408715 w 5084411"/>
                <a:gd name="connsiteY8" fmla="*/ 0 h 246945"/>
                <a:gd name="connsiteX9" fmla="*/ 3823233 w 5084411"/>
                <a:gd name="connsiteY9" fmla="*/ 70555 h 246945"/>
                <a:gd name="connsiteX10" fmla="*/ 4242152 w 5084411"/>
                <a:gd name="connsiteY10" fmla="*/ 92604 h 246945"/>
                <a:gd name="connsiteX11" fmla="*/ 4661081 w 5084411"/>
                <a:gd name="connsiteY11" fmla="*/ 39687 h 246945"/>
                <a:gd name="connsiteX12" fmla="*/ 5084410 w 5084411"/>
                <a:gd name="connsiteY12" fmla="*/ 110243 h 24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4411" h="246945">
                  <a:moveTo>
                    <a:pt x="0" y="246944"/>
                  </a:moveTo>
                  <a:lnTo>
                    <a:pt x="421265" y="195359"/>
                  </a:lnTo>
                  <a:lnTo>
                    <a:pt x="934861" y="123472"/>
                  </a:lnTo>
                  <a:lnTo>
                    <a:pt x="1247949" y="114652"/>
                  </a:lnTo>
                  <a:lnTo>
                    <a:pt x="1680108" y="136702"/>
                  </a:lnTo>
                  <a:lnTo>
                    <a:pt x="2196039" y="101424"/>
                  </a:lnTo>
                  <a:lnTo>
                    <a:pt x="2504725" y="48507"/>
                  </a:lnTo>
                  <a:lnTo>
                    <a:pt x="2972155" y="92604"/>
                  </a:lnTo>
                  <a:lnTo>
                    <a:pt x="3408715" y="0"/>
                  </a:lnTo>
                  <a:lnTo>
                    <a:pt x="3823233" y="70555"/>
                  </a:lnTo>
                  <a:lnTo>
                    <a:pt x="4242152" y="92604"/>
                  </a:lnTo>
                  <a:lnTo>
                    <a:pt x="4661081" y="39687"/>
                  </a:lnTo>
                  <a:lnTo>
                    <a:pt x="5084410" y="110243"/>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39" name="Oval 338">
              <a:extLst>
                <a:ext uri="{FF2B5EF4-FFF2-40B4-BE49-F238E27FC236}">
                  <a16:creationId xmlns:a16="http://schemas.microsoft.com/office/drawing/2014/main" id="{2F3D1207-035D-4084-8625-DC6811CE5A54}"/>
                </a:ext>
              </a:extLst>
            </p:cNvPr>
            <p:cNvSpPr>
              <a:spLocks noChangeAspect="1"/>
            </p:cNvSpPr>
            <p:nvPr/>
          </p:nvSpPr>
          <p:spPr>
            <a:xfrm>
              <a:off x="5129296" y="393728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0" name="Oval 339">
              <a:extLst>
                <a:ext uri="{FF2B5EF4-FFF2-40B4-BE49-F238E27FC236}">
                  <a16:creationId xmlns:a16="http://schemas.microsoft.com/office/drawing/2014/main" id="{C24D90FF-CA45-4CB0-A72D-8F49F3F63BE1}"/>
                </a:ext>
              </a:extLst>
            </p:cNvPr>
            <p:cNvSpPr>
              <a:spLocks noChangeAspect="1"/>
            </p:cNvSpPr>
            <p:nvPr/>
          </p:nvSpPr>
          <p:spPr>
            <a:xfrm>
              <a:off x="5368056" y="39093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1" name="Oval 340">
              <a:extLst>
                <a:ext uri="{FF2B5EF4-FFF2-40B4-BE49-F238E27FC236}">
                  <a16:creationId xmlns:a16="http://schemas.microsoft.com/office/drawing/2014/main" id="{B0ED0F41-2F4A-49C0-8D74-44CBE4CABB8E}"/>
                </a:ext>
              </a:extLst>
            </p:cNvPr>
            <p:cNvSpPr>
              <a:spLocks noChangeAspect="1"/>
            </p:cNvSpPr>
            <p:nvPr/>
          </p:nvSpPr>
          <p:spPr>
            <a:xfrm>
              <a:off x="5632216" y="386108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2" name="Oval 341">
              <a:extLst>
                <a:ext uri="{FF2B5EF4-FFF2-40B4-BE49-F238E27FC236}">
                  <a16:creationId xmlns:a16="http://schemas.microsoft.com/office/drawing/2014/main" id="{8D2163D6-BFC5-461B-A102-8987C0FAF3EF}"/>
                </a:ext>
              </a:extLst>
            </p:cNvPr>
            <p:cNvSpPr>
              <a:spLocks noChangeAspect="1"/>
            </p:cNvSpPr>
            <p:nvPr/>
          </p:nvSpPr>
          <p:spPr>
            <a:xfrm>
              <a:off x="5896376" y="385092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3" name="Oval 342">
              <a:extLst>
                <a:ext uri="{FF2B5EF4-FFF2-40B4-BE49-F238E27FC236}">
                  <a16:creationId xmlns:a16="http://schemas.microsoft.com/office/drawing/2014/main" id="{45BFAF3C-1DEE-4995-9E82-8C44A138A429}"/>
                </a:ext>
              </a:extLst>
            </p:cNvPr>
            <p:cNvSpPr>
              <a:spLocks noChangeAspect="1"/>
            </p:cNvSpPr>
            <p:nvPr/>
          </p:nvSpPr>
          <p:spPr>
            <a:xfrm>
              <a:off x="6183396" y="38585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4" name="Oval 343">
              <a:extLst>
                <a:ext uri="{FF2B5EF4-FFF2-40B4-BE49-F238E27FC236}">
                  <a16:creationId xmlns:a16="http://schemas.microsoft.com/office/drawing/2014/main" id="{69BC8C7F-BB07-4BD3-B179-5A6B2119BC09}"/>
                </a:ext>
              </a:extLst>
            </p:cNvPr>
            <p:cNvSpPr>
              <a:spLocks noChangeAspect="1"/>
            </p:cNvSpPr>
            <p:nvPr/>
          </p:nvSpPr>
          <p:spPr>
            <a:xfrm>
              <a:off x="6470416" y="38331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5" name="Oval 344">
              <a:extLst>
                <a:ext uri="{FF2B5EF4-FFF2-40B4-BE49-F238E27FC236}">
                  <a16:creationId xmlns:a16="http://schemas.microsoft.com/office/drawing/2014/main" id="{22CE7287-6EF7-4BA9-910C-845D673963ED}"/>
                </a:ext>
              </a:extLst>
            </p:cNvPr>
            <p:cNvSpPr>
              <a:spLocks noChangeAspect="1"/>
            </p:cNvSpPr>
            <p:nvPr/>
          </p:nvSpPr>
          <p:spPr>
            <a:xfrm>
              <a:off x="6714256" y="38077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6" name="Oval 345">
              <a:extLst>
                <a:ext uri="{FF2B5EF4-FFF2-40B4-BE49-F238E27FC236}">
                  <a16:creationId xmlns:a16="http://schemas.microsoft.com/office/drawing/2014/main" id="{3B106F98-BE93-40E5-B1CF-27E16D0215BD}"/>
                </a:ext>
              </a:extLst>
            </p:cNvPr>
            <p:cNvSpPr>
              <a:spLocks noChangeAspect="1"/>
            </p:cNvSpPr>
            <p:nvPr/>
          </p:nvSpPr>
          <p:spPr>
            <a:xfrm>
              <a:off x="6988576" y="382298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7" name="Oval 346">
              <a:extLst>
                <a:ext uri="{FF2B5EF4-FFF2-40B4-BE49-F238E27FC236}">
                  <a16:creationId xmlns:a16="http://schemas.microsoft.com/office/drawing/2014/main" id="{CD98B4C4-3496-4509-9FA7-13C968665136}"/>
                </a:ext>
              </a:extLst>
            </p:cNvPr>
            <p:cNvSpPr>
              <a:spLocks noChangeAspect="1"/>
            </p:cNvSpPr>
            <p:nvPr/>
          </p:nvSpPr>
          <p:spPr>
            <a:xfrm>
              <a:off x="7262896" y="37823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8" name="Oval 347">
              <a:extLst>
                <a:ext uri="{FF2B5EF4-FFF2-40B4-BE49-F238E27FC236}">
                  <a16:creationId xmlns:a16="http://schemas.microsoft.com/office/drawing/2014/main" id="{9BA8F9C2-965C-4952-93EA-B5BD85EC7155}"/>
                </a:ext>
              </a:extLst>
            </p:cNvPr>
            <p:cNvSpPr>
              <a:spLocks noChangeAspect="1"/>
            </p:cNvSpPr>
            <p:nvPr/>
          </p:nvSpPr>
          <p:spPr>
            <a:xfrm>
              <a:off x="7544836" y="380520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9" name="Oval 348">
              <a:extLst>
                <a:ext uri="{FF2B5EF4-FFF2-40B4-BE49-F238E27FC236}">
                  <a16:creationId xmlns:a16="http://schemas.microsoft.com/office/drawing/2014/main" id="{E6720A5D-931A-43C3-9ACA-09AD5EC22E59}"/>
                </a:ext>
              </a:extLst>
            </p:cNvPr>
            <p:cNvSpPr>
              <a:spLocks noChangeAspect="1"/>
            </p:cNvSpPr>
            <p:nvPr/>
          </p:nvSpPr>
          <p:spPr>
            <a:xfrm>
              <a:off x="7826776" y="38331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0" name="Oval 349">
              <a:extLst>
                <a:ext uri="{FF2B5EF4-FFF2-40B4-BE49-F238E27FC236}">
                  <a16:creationId xmlns:a16="http://schemas.microsoft.com/office/drawing/2014/main" id="{D16F37F2-EEF4-4F25-B94D-E866D29CFCC9}"/>
                </a:ext>
              </a:extLst>
            </p:cNvPr>
            <p:cNvSpPr>
              <a:spLocks noChangeAspect="1"/>
            </p:cNvSpPr>
            <p:nvPr/>
          </p:nvSpPr>
          <p:spPr>
            <a:xfrm>
              <a:off x="8098556" y="380012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1" name="Oval 350">
              <a:extLst>
                <a:ext uri="{FF2B5EF4-FFF2-40B4-BE49-F238E27FC236}">
                  <a16:creationId xmlns:a16="http://schemas.microsoft.com/office/drawing/2014/main" id="{09664C5C-9DDA-4282-964E-AE13C89F0BD9}"/>
                </a:ext>
              </a:extLst>
            </p:cNvPr>
            <p:cNvSpPr>
              <a:spLocks noChangeAspect="1"/>
            </p:cNvSpPr>
            <p:nvPr/>
          </p:nvSpPr>
          <p:spPr>
            <a:xfrm>
              <a:off x="8388116" y="383060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52" name="Group 351">
            <a:extLst>
              <a:ext uri="{FF2B5EF4-FFF2-40B4-BE49-F238E27FC236}">
                <a16:creationId xmlns:a16="http://schemas.microsoft.com/office/drawing/2014/main" id="{F85E1BD5-5024-4749-B47B-D7AF41809010}"/>
              </a:ext>
            </a:extLst>
          </p:cNvPr>
          <p:cNvGrpSpPr/>
          <p:nvPr/>
        </p:nvGrpSpPr>
        <p:grpSpPr>
          <a:xfrm>
            <a:off x="8315257" y="3796760"/>
            <a:ext cx="82061" cy="114840"/>
            <a:chOff x="4053255" y="2690445"/>
            <a:chExt cx="82061" cy="550984"/>
          </a:xfrm>
        </p:grpSpPr>
        <p:cxnSp>
          <p:nvCxnSpPr>
            <p:cNvPr id="353" name="Straight Connector 352">
              <a:extLst>
                <a:ext uri="{FF2B5EF4-FFF2-40B4-BE49-F238E27FC236}">
                  <a16:creationId xmlns:a16="http://schemas.microsoft.com/office/drawing/2014/main" id="{FD9F348A-9F85-46F7-BB08-E83DE66BAA3D}"/>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3D222BC8-08C9-4180-B1E9-D4BA22394C55}"/>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04563B04-0B3A-458A-BC91-30ECE93F8E65}"/>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56" name="Group 355">
            <a:extLst>
              <a:ext uri="{FF2B5EF4-FFF2-40B4-BE49-F238E27FC236}">
                <a16:creationId xmlns:a16="http://schemas.microsoft.com/office/drawing/2014/main" id="{29674804-10EA-467B-9E3C-602D4CED8C3C}"/>
              </a:ext>
            </a:extLst>
          </p:cNvPr>
          <p:cNvGrpSpPr/>
          <p:nvPr/>
        </p:nvGrpSpPr>
        <p:grpSpPr>
          <a:xfrm>
            <a:off x="7786937" y="3725640"/>
            <a:ext cx="82061" cy="114840"/>
            <a:chOff x="4053255" y="2690445"/>
            <a:chExt cx="82061" cy="550984"/>
          </a:xfrm>
        </p:grpSpPr>
        <p:cxnSp>
          <p:nvCxnSpPr>
            <p:cNvPr id="357" name="Straight Connector 356">
              <a:extLst>
                <a:ext uri="{FF2B5EF4-FFF2-40B4-BE49-F238E27FC236}">
                  <a16:creationId xmlns:a16="http://schemas.microsoft.com/office/drawing/2014/main" id="{C75BE992-622A-4991-AF89-42F3FD892F0D}"/>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186216EF-F338-4768-8512-08B23D6B64D1}"/>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6E9C51A-0522-4B27-920F-D62589A7A878}"/>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1991DF83-5C51-4394-830F-1C4C25704536}"/>
              </a:ext>
            </a:extLst>
          </p:cNvPr>
          <p:cNvGrpSpPr/>
          <p:nvPr/>
        </p:nvGrpSpPr>
        <p:grpSpPr>
          <a:xfrm>
            <a:off x="7512617" y="3806920"/>
            <a:ext cx="82061" cy="84360"/>
            <a:chOff x="4053255" y="2690445"/>
            <a:chExt cx="82061" cy="550984"/>
          </a:xfrm>
        </p:grpSpPr>
        <p:cxnSp>
          <p:nvCxnSpPr>
            <p:cNvPr id="361" name="Straight Connector 360">
              <a:extLst>
                <a:ext uri="{FF2B5EF4-FFF2-40B4-BE49-F238E27FC236}">
                  <a16:creationId xmlns:a16="http://schemas.microsoft.com/office/drawing/2014/main" id="{D348C9F6-391A-4033-BA96-B884CD6296FF}"/>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20D0FDAE-9468-46D2-9D5D-DF2176BC3A44}"/>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A607B264-1F5F-4D7D-A7DC-F57A93F9B3E9}"/>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64" name="Group 363">
            <a:extLst>
              <a:ext uri="{FF2B5EF4-FFF2-40B4-BE49-F238E27FC236}">
                <a16:creationId xmlns:a16="http://schemas.microsoft.com/office/drawing/2014/main" id="{2ACDDAFC-E32C-4784-9AAF-331E46907CB4}"/>
              </a:ext>
            </a:extLst>
          </p:cNvPr>
          <p:cNvGrpSpPr/>
          <p:nvPr/>
        </p:nvGrpSpPr>
        <p:grpSpPr>
          <a:xfrm>
            <a:off x="7228137" y="3850100"/>
            <a:ext cx="82061" cy="84360"/>
            <a:chOff x="4053255" y="2690445"/>
            <a:chExt cx="82061" cy="550984"/>
          </a:xfrm>
        </p:grpSpPr>
        <p:cxnSp>
          <p:nvCxnSpPr>
            <p:cNvPr id="365" name="Straight Connector 364">
              <a:extLst>
                <a:ext uri="{FF2B5EF4-FFF2-40B4-BE49-F238E27FC236}">
                  <a16:creationId xmlns:a16="http://schemas.microsoft.com/office/drawing/2014/main" id="{A5370FCE-FBFB-4400-9072-9F8136ED91C7}"/>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88A0FA8E-57DA-4FCE-87B0-101174CFB426}"/>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EA78D5A5-1755-4933-8626-5F8153AC033E}"/>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71" name="Group 370">
            <a:extLst>
              <a:ext uri="{FF2B5EF4-FFF2-40B4-BE49-F238E27FC236}">
                <a16:creationId xmlns:a16="http://schemas.microsoft.com/office/drawing/2014/main" id="{B779359D-AD68-4EA0-A3CF-7AC79664EA3D}"/>
              </a:ext>
            </a:extLst>
          </p:cNvPr>
          <p:cNvGrpSpPr/>
          <p:nvPr/>
        </p:nvGrpSpPr>
        <p:grpSpPr>
          <a:xfrm>
            <a:off x="6971597" y="3855180"/>
            <a:ext cx="82061" cy="107220"/>
            <a:chOff x="4053255" y="2690445"/>
            <a:chExt cx="82061" cy="550984"/>
          </a:xfrm>
        </p:grpSpPr>
        <p:cxnSp>
          <p:nvCxnSpPr>
            <p:cNvPr id="372" name="Straight Connector 371">
              <a:extLst>
                <a:ext uri="{FF2B5EF4-FFF2-40B4-BE49-F238E27FC236}">
                  <a16:creationId xmlns:a16="http://schemas.microsoft.com/office/drawing/2014/main" id="{FA943F2A-5649-4A3A-84A6-A4B14442F1AD}"/>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9DE8FD80-2677-4019-B0E5-DDAD2F04D3C9}"/>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A031C68D-F812-4231-8F21-1512AC7064A9}"/>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75" name="Group 374">
            <a:extLst>
              <a:ext uri="{FF2B5EF4-FFF2-40B4-BE49-F238E27FC236}">
                <a16:creationId xmlns:a16="http://schemas.microsoft.com/office/drawing/2014/main" id="{881A83CF-8FD4-4837-B1A7-D30B3999D5BF}"/>
              </a:ext>
            </a:extLst>
          </p:cNvPr>
          <p:cNvGrpSpPr/>
          <p:nvPr/>
        </p:nvGrpSpPr>
        <p:grpSpPr>
          <a:xfrm>
            <a:off x="6148637" y="3827240"/>
            <a:ext cx="82061" cy="86900"/>
            <a:chOff x="4053255" y="2690445"/>
            <a:chExt cx="82061" cy="550984"/>
          </a:xfrm>
        </p:grpSpPr>
        <p:cxnSp>
          <p:nvCxnSpPr>
            <p:cNvPr id="376" name="Straight Connector 375">
              <a:extLst>
                <a:ext uri="{FF2B5EF4-FFF2-40B4-BE49-F238E27FC236}">
                  <a16:creationId xmlns:a16="http://schemas.microsoft.com/office/drawing/2014/main" id="{72F82E14-19CD-4CC1-993D-C14C7FD316C4}"/>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4BDBE198-B001-46B5-AE25-BCBD241A3EB0}"/>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F41DDFC2-AA69-4148-AC3B-263858E000D4}"/>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79" name="Group 378">
            <a:extLst>
              <a:ext uri="{FF2B5EF4-FFF2-40B4-BE49-F238E27FC236}">
                <a16:creationId xmlns:a16="http://schemas.microsoft.com/office/drawing/2014/main" id="{99A205BC-2D36-4E54-BD88-4475F8CF35E5}"/>
              </a:ext>
            </a:extLst>
          </p:cNvPr>
          <p:cNvGrpSpPr/>
          <p:nvPr/>
        </p:nvGrpSpPr>
        <p:grpSpPr>
          <a:xfrm>
            <a:off x="5881937" y="3855180"/>
            <a:ext cx="82061" cy="79280"/>
            <a:chOff x="4053255" y="2690445"/>
            <a:chExt cx="82061" cy="550984"/>
          </a:xfrm>
        </p:grpSpPr>
        <p:cxnSp>
          <p:nvCxnSpPr>
            <p:cNvPr id="380" name="Straight Connector 379">
              <a:extLst>
                <a:ext uri="{FF2B5EF4-FFF2-40B4-BE49-F238E27FC236}">
                  <a16:creationId xmlns:a16="http://schemas.microsoft.com/office/drawing/2014/main" id="{7D9F758B-EBA0-4EAB-AC4A-54CE879EABC1}"/>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CB9E79C4-BE5B-47E9-9E51-559843243E22}"/>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DF045979-99EF-4429-AA03-C5D97E2F4BD2}"/>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83" name="Group 382">
            <a:extLst>
              <a:ext uri="{FF2B5EF4-FFF2-40B4-BE49-F238E27FC236}">
                <a16:creationId xmlns:a16="http://schemas.microsoft.com/office/drawing/2014/main" id="{91B5CAEA-5BC3-4202-9490-CAB7E49EBC5B}"/>
              </a:ext>
            </a:extLst>
          </p:cNvPr>
          <p:cNvGrpSpPr/>
          <p:nvPr/>
        </p:nvGrpSpPr>
        <p:grpSpPr>
          <a:xfrm>
            <a:off x="8520997" y="3766280"/>
            <a:ext cx="82061" cy="155480"/>
            <a:chOff x="4053255" y="2690445"/>
            <a:chExt cx="82061" cy="550984"/>
          </a:xfrm>
        </p:grpSpPr>
        <p:cxnSp>
          <p:nvCxnSpPr>
            <p:cNvPr id="384" name="Straight Connector 383">
              <a:extLst>
                <a:ext uri="{FF2B5EF4-FFF2-40B4-BE49-F238E27FC236}">
                  <a16:creationId xmlns:a16="http://schemas.microsoft.com/office/drawing/2014/main" id="{AAF4EB44-B610-4EA3-A45B-D7B705F81FD6}"/>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A6307BBF-4839-4FB9-95A0-2588082C4909}"/>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E8E3DD06-A496-47D3-AD61-09CE1DAB086B}"/>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87" name="Group 386">
            <a:extLst>
              <a:ext uri="{FF2B5EF4-FFF2-40B4-BE49-F238E27FC236}">
                <a16:creationId xmlns:a16="http://schemas.microsoft.com/office/drawing/2014/main" id="{0B7EAED7-D5B7-4474-BF4D-23A1D48DB04C}"/>
              </a:ext>
            </a:extLst>
          </p:cNvPr>
          <p:cNvGrpSpPr/>
          <p:nvPr/>
        </p:nvGrpSpPr>
        <p:grpSpPr>
          <a:xfrm>
            <a:off x="8264457" y="3794220"/>
            <a:ext cx="82061" cy="89440"/>
            <a:chOff x="4053255" y="2690445"/>
            <a:chExt cx="82061" cy="550984"/>
          </a:xfrm>
        </p:grpSpPr>
        <p:cxnSp>
          <p:nvCxnSpPr>
            <p:cNvPr id="388" name="Straight Connector 387">
              <a:extLst>
                <a:ext uri="{FF2B5EF4-FFF2-40B4-BE49-F238E27FC236}">
                  <a16:creationId xmlns:a16="http://schemas.microsoft.com/office/drawing/2014/main" id="{F7F7500F-9395-4B53-9044-228BE9413AC6}"/>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A0A5CB92-0979-475B-B664-E62A3880032E}"/>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5E3C1F1C-1B8F-42D8-BBDF-F63CE267435B}"/>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91" name="Group 390">
            <a:extLst>
              <a:ext uri="{FF2B5EF4-FFF2-40B4-BE49-F238E27FC236}">
                <a16:creationId xmlns:a16="http://schemas.microsoft.com/office/drawing/2014/main" id="{8B144386-9B33-46FC-ACF2-803D99262C24}"/>
              </a:ext>
            </a:extLst>
          </p:cNvPr>
          <p:cNvGrpSpPr/>
          <p:nvPr/>
        </p:nvGrpSpPr>
        <p:grpSpPr>
          <a:xfrm>
            <a:off x="8007917" y="3822160"/>
            <a:ext cx="82061" cy="89440"/>
            <a:chOff x="4053255" y="2690445"/>
            <a:chExt cx="82061" cy="550984"/>
          </a:xfrm>
        </p:grpSpPr>
        <p:cxnSp>
          <p:nvCxnSpPr>
            <p:cNvPr id="392" name="Straight Connector 391">
              <a:extLst>
                <a:ext uri="{FF2B5EF4-FFF2-40B4-BE49-F238E27FC236}">
                  <a16:creationId xmlns:a16="http://schemas.microsoft.com/office/drawing/2014/main" id="{F62795EF-CE95-4159-BA2F-EBE25B018537}"/>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B96467CE-2A54-40D4-9F40-067DE176E722}"/>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E6B8697B-2B53-4339-9228-0078A4DB9D6D}"/>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95" name="Group 394">
            <a:extLst>
              <a:ext uri="{FF2B5EF4-FFF2-40B4-BE49-F238E27FC236}">
                <a16:creationId xmlns:a16="http://schemas.microsoft.com/office/drawing/2014/main" id="{4F8A465B-0E50-4597-879A-3B4CAE3D4571}"/>
              </a:ext>
            </a:extLst>
          </p:cNvPr>
          <p:cNvGrpSpPr/>
          <p:nvPr/>
        </p:nvGrpSpPr>
        <p:grpSpPr>
          <a:xfrm>
            <a:off x="7433877" y="3778980"/>
            <a:ext cx="82061" cy="81820"/>
            <a:chOff x="4053255" y="2690445"/>
            <a:chExt cx="82061" cy="550984"/>
          </a:xfrm>
        </p:grpSpPr>
        <p:cxnSp>
          <p:nvCxnSpPr>
            <p:cNvPr id="396" name="Straight Connector 395">
              <a:extLst>
                <a:ext uri="{FF2B5EF4-FFF2-40B4-BE49-F238E27FC236}">
                  <a16:creationId xmlns:a16="http://schemas.microsoft.com/office/drawing/2014/main" id="{034B5883-CA85-4CF5-9410-5AA36C224E77}"/>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3D6CC3DE-B4FE-4184-8EB1-F2F53871E108}"/>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3A3674BD-B7B5-4717-A457-443EE2A6D7C5}"/>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99" name="Group 398">
            <a:extLst>
              <a:ext uri="{FF2B5EF4-FFF2-40B4-BE49-F238E27FC236}">
                <a16:creationId xmlns:a16="http://schemas.microsoft.com/office/drawing/2014/main" id="{2142BBAE-38DC-4058-BB72-DC2A5B32DB2F}"/>
              </a:ext>
            </a:extLst>
          </p:cNvPr>
          <p:cNvGrpSpPr/>
          <p:nvPr/>
        </p:nvGrpSpPr>
        <p:grpSpPr>
          <a:xfrm>
            <a:off x="6069897" y="3837400"/>
            <a:ext cx="82061" cy="81820"/>
            <a:chOff x="4053255" y="2690445"/>
            <a:chExt cx="82061" cy="550984"/>
          </a:xfrm>
        </p:grpSpPr>
        <p:cxnSp>
          <p:nvCxnSpPr>
            <p:cNvPr id="400" name="Straight Connector 399">
              <a:extLst>
                <a:ext uri="{FF2B5EF4-FFF2-40B4-BE49-F238E27FC236}">
                  <a16:creationId xmlns:a16="http://schemas.microsoft.com/office/drawing/2014/main" id="{F988DE10-79CB-49BE-B9B1-BE6BC3603648}"/>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7541A43-6BB8-4FA3-BACD-6CC0D0416BE5}"/>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030B8B29-2493-4DCF-884A-CE4E1DC3C40B}"/>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D9F64F65-BCC4-477D-856C-8A8231F77A71}"/>
              </a:ext>
            </a:extLst>
          </p:cNvPr>
          <p:cNvGrpSpPr/>
          <p:nvPr/>
        </p:nvGrpSpPr>
        <p:grpSpPr>
          <a:xfrm>
            <a:off x="3511423" y="2424958"/>
            <a:ext cx="2680029" cy="307777"/>
            <a:chOff x="3287488" y="5793309"/>
            <a:chExt cx="2680029" cy="307777"/>
          </a:xfrm>
        </p:grpSpPr>
        <p:cxnSp>
          <p:nvCxnSpPr>
            <p:cNvPr id="70" name="Straight Connector 69">
              <a:extLst>
                <a:ext uri="{FF2B5EF4-FFF2-40B4-BE49-F238E27FC236}">
                  <a16:creationId xmlns:a16="http://schemas.microsoft.com/office/drawing/2014/main" id="{D8D3FCD3-E0FE-401D-86AD-A7A285F63BCD}"/>
                </a:ext>
              </a:extLst>
            </p:cNvPr>
            <p:cNvCxnSpPr/>
            <p:nvPr/>
          </p:nvCxnSpPr>
          <p:spPr>
            <a:xfrm>
              <a:off x="4767940" y="5947197"/>
              <a:ext cx="401217"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195FCDE9-BDFA-4F9B-8B57-ECE7ADADD2C8}"/>
                </a:ext>
              </a:extLst>
            </p:cNvPr>
            <p:cNvCxnSpPr/>
            <p:nvPr/>
          </p:nvCxnSpPr>
          <p:spPr>
            <a:xfrm>
              <a:off x="3287488" y="5947197"/>
              <a:ext cx="401217" cy="0"/>
            </a:xfrm>
            <a:prstGeom prst="line">
              <a:avLst/>
            </a:prstGeom>
            <a:noFill/>
            <a:ln w="19050" cap="flat">
              <a:solidFill>
                <a:srgbClr val="B60D27"/>
              </a:solidFill>
              <a:prstDash val="solid"/>
              <a:miter/>
            </a:ln>
          </p:spPr>
        </p:cxnSp>
        <p:sp>
          <p:nvSpPr>
            <p:cNvPr id="72" name="Rectangle 71">
              <a:extLst>
                <a:ext uri="{FF2B5EF4-FFF2-40B4-BE49-F238E27FC236}">
                  <a16:creationId xmlns:a16="http://schemas.microsoft.com/office/drawing/2014/main" id="{D8322ADB-3CBB-4113-A4F8-179E05A269AE}"/>
                </a:ext>
              </a:extLst>
            </p:cNvPr>
            <p:cNvSpPr/>
            <p:nvPr/>
          </p:nvSpPr>
          <p:spPr>
            <a:xfrm>
              <a:off x="3711772" y="5793309"/>
              <a:ext cx="1031051" cy="307777"/>
            </a:xfrm>
            <a:prstGeom prst="rect">
              <a:avLst/>
            </a:prstGeom>
          </p:spPr>
          <p:txBody>
            <a:bodyPr wrap="none">
              <a:spAutoFit/>
            </a:bodyPr>
            <a:lstStyle/>
            <a:p>
              <a:pPr algn="r"/>
              <a:r>
                <a:rPr lang="fr-FR" sz="1400" dirty="0">
                  <a:solidFill>
                    <a:srgbClr val="B60D27"/>
                  </a:solidFill>
                </a:rPr>
                <a:t>Nivolumab</a:t>
              </a:r>
            </a:p>
          </p:txBody>
        </p:sp>
        <p:sp>
          <p:nvSpPr>
            <p:cNvPr id="74" name="Rectangle 73">
              <a:extLst>
                <a:ext uri="{FF2B5EF4-FFF2-40B4-BE49-F238E27FC236}">
                  <a16:creationId xmlns:a16="http://schemas.microsoft.com/office/drawing/2014/main" id="{0427DF2F-CBE3-4AE1-908B-9E1ACAF68FA0}"/>
                </a:ext>
              </a:extLst>
            </p:cNvPr>
            <p:cNvSpPr/>
            <p:nvPr/>
          </p:nvSpPr>
          <p:spPr>
            <a:xfrm>
              <a:off x="5135238" y="5793309"/>
              <a:ext cx="832279" cy="307777"/>
            </a:xfrm>
            <a:prstGeom prst="rect">
              <a:avLst/>
            </a:prstGeom>
          </p:spPr>
          <p:txBody>
            <a:bodyPr wrap="none">
              <a:spAutoFit/>
            </a:bodyPr>
            <a:lstStyle/>
            <a:p>
              <a:pPr algn="r"/>
              <a:r>
                <a:rPr lang="fr-FR" sz="1400" dirty="0">
                  <a:solidFill>
                    <a:srgbClr val="B2C0EC"/>
                  </a:solidFill>
                </a:rPr>
                <a:t>Placebo</a:t>
              </a:r>
            </a:p>
          </p:txBody>
        </p:sp>
      </p:grpSp>
    </p:spTree>
    <p:extLst>
      <p:ext uri="{BB962C8B-B14F-4D97-AF65-F5344CB8AC3E}">
        <p14:creationId xmlns:p14="http://schemas.microsoft.com/office/powerpoint/2010/main" val="434911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LBA9: </a:t>
            </a:r>
            <a:r>
              <a:rPr lang="fr-FR" dirty="0"/>
              <a:t>Nivolumab adjuvant dans le cancer de l’œsophage ou JOG réséqué après radiochimiothérapie néoadjuvante: premiers résultats de l’étude CheckMate 577 – Kelly RJ,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endParaRPr lang="en-GB" b="1" dirty="0"/>
          </a:p>
        </p:txBody>
      </p:sp>
      <p:sp>
        <p:nvSpPr>
          <p:cNvPr id="5" name="Text Placeholder 4"/>
          <p:cNvSpPr>
            <a:spLocks noGrp="1"/>
          </p:cNvSpPr>
          <p:nvPr>
            <p:ph type="body" sz="quarter" idx="11"/>
          </p:nvPr>
        </p:nvSpPr>
        <p:spPr/>
        <p:txBody>
          <a:bodyPr/>
          <a:lstStyle/>
          <a:p>
            <a:r>
              <a:rPr lang="en-GB" dirty="0"/>
              <a:t>Kelly RJ, et al, Ann Oncol 2020;31(</a:t>
            </a:r>
            <a:r>
              <a:rPr lang="en-GB" dirty="0" err="1"/>
              <a:t>suppl</a:t>
            </a:r>
            <a:r>
              <a:rPr lang="en-GB" dirty="0"/>
              <a:t>):</a:t>
            </a:r>
            <a:r>
              <a:rPr lang="en-GB" dirty="0" err="1"/>
              <a:t>abstr</a:t>
            </a:r>
            <a:r>
              <a:rPr lang="en-GB" dirty="0"/>
              <a:t> LBA9</a:t>
            </a:r>
          </a:p>
        </p:txBody>
      </p:sp>
      <p:graphicFrame>
        <p:nvGraphicFramePr>
          <p:cNvPr id="6" name="Group 88"/>
          <p:cNvGraphicFramePr>
            <a:graphicFrameLocks noGrp="1"/>
          </p:cNvGraphicFramePr>
          <p:nvPr>
            <p:extLst>
              <p:ext uri="{D42A27DB-BD31-4B8C-83A1-F6EECF244321}">
                <p14:modId xmlns:p14="http://schemas.microsoft.com/office/powerpoint/2010/main" val="1990306479"/>
              </p:ext>
            </p:extLst>
          </p:nvPr>
        </p:nvGraphicFramePr>
        <p:xfrm>
          <a:off x="382388" y="1676144"/>
          <a:ext cx="8379224" cy="4175760"/>
        </p:xfrm>
        <a:graphic>
          <a:graphicData uri="http://schemas.openxmlformats.org/drawingml/2006/table">
            <a:tbl>
              <a:tblPr firstRow="1" bandRow="1">
                <a:tableStyleId>{5202B0CA-FC54-4496-8BCA-5EF66A818D29}</a:tableStyleId>
              </a:tblPr>
              <a:tblGrid>
                <a:gridCol w="3360937">
                  <a:extLst>
                    <a:ext uri="{9D8B030D-6E8A-4147-A177-3AD203B41FA5}">
                      <a16:colId xmlns:a16="http://schemas.microsoft.com/office/drawing/2014/main" val="20000"/>
                    </a:ext>
                  </a:extLst>
                </a:gridCol>
                <a:gridCol w="1414463">
                  <a:extLst>
                    <a:ext uri="{9D8B030D-6E8A-4147-A177-3AD203B41FA5}">
                      <a16:colId xmlns:a16="http://schemas.microsoft.com/office/drawing/2014/main" val="4171655121"/>
                    </a:ext>
                  </a:extLst>
                </a:gridCol>
                <a:gridCol w="1128712">
                  <a:extLst>
                    <a:ext uri="{9D8B030D-6E8A-4147-A177-3AD203B41FA5}">
                      <a16:colId xmlns:a16="http://schemas.microsoft.com/office/drawing/2014/main" val="3539159302"/>
                    </a:ext>
                  </a:extLst>
                </a:gridCol>
                <a:gridCol w="1359099">
                  <a:extLst>
                    <a:ext uri="{9D8B030D-6E8A-4147-A177-3AD203B41FA5}">
                      <a16:colId xmlns:a16="http://schemas.microsoft.com/office/drawing/2014/main" val="3933958540"/>
                    </a:ext>
                  </a:extLst>
                </a:gridCol>
                <a:gridCol w="1116013">
                  <a:extLst>
                    <a:ext uri="{9D8B030D-6E8A-4147-A177-3AD203B41FA5}">
                      <a16:colId xmlns:a16="http://schemas.microsoft.com/office/drawing/2014/main" val="2610929368"/>
                    </a:ext>
                  </a:extLst>
                </a:gridCol>
              </a:tblGrid>
              <a:tr h="21600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EIs, n (%)</a:t>
                      </a:r>
                      <a:endParaRPr kumimoji="0" lang="fr-FR" sz="1400" b="1" i="0" u="none" strike="noStrike" cap="none" normalizeH="0" baseline="0" noProof="0" dirty="0">
                        <a:ln>
                          <a:noFill/>
                        </a:ln>
                        <a:solidFill>
                          <a:schemeClr val="tx2"/>
                        </a:solidFill>
                        <a:effectLst/>
                        <a:latin typeface="+mn-lt"/>
                        <a:cs typeface="Arial" charset="0"/>
                      </a:endParaRPr>
                    </a:p>
                  </a:txBody>
                  <a:tcPr marL="45720" marR="4572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rPr>
                        <a:t>Nivolumab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rPr>
                        <a:t>(n=532)</a:t>
                      </a:r>
                      <a:endParaRPr kumimoji="0" lang="fr-FR" sz="1400" b="1" i="0" u="none" strike="noStrike" cap="none" normalizeH="0" baseline="0" noProof="0">
                        <a:ln>
                          <a:noFill/>
                        </a:ln>
                        <a:solidFill>
                          <a:schemeClr val="tx2"/>
                        </a:solidFill>
                        <a:effectLst/>
                        <a:latin typeface="+mn-lt"/>
                        <a:cs typeface="Arial" charset="0"/>
                      </a:endParaRPr>
                    </a:p>
                  </a:txBody>
                  <a:tcPr marL="45720" marR="4572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rPr>
                        <a:t>Placebo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rPr>
                        <a:t>(n=260)</a:t>
                      </a:r>
                      <a:endParaRPr kumimoji="0" lang="fr-FR" sz="1400" b="1" i="0" u="none" strike="noStrike" cap="none" normalizeH="0" baseline="0" noProof="0">
                        <a:ln>
                          <a:noFill/>
                        </a:ln>
                        <a:solidFill>
                          <a:schemeClr val="tx2"/>
                        </a:solidFill>
                        <a:effectLst/>
                        <a:latin typeface="+mn-lt"/>
                        <a:cs typeface="Arial" charset="0"/>
                      </a:endParaRPr>
                    </a:p>
                  </a:txBody>
                  <a:tcPr marL="45720" marR="45720" anchor="ctr" horzOverflow="overflow">
                    <a:solidFill>
                      <a:schemeClr val="bg2"/>
                    </a:solidFill>
                  </a:tcPr>
                </a:tc>
                <a:tc hMerge="1">
                  <a:txBody>
                    <a:bodyPr/>
                    <a:lstStyle/>
                    <a:p>
                      <a:endParaRPr lang="en-GB" dirty="0"/>
                    </a:p>
                  </a:txBody>
                  <a:tcPr/>
                </a:tc>
                <a:extLst>
                  <a:ext uri="{0D108BD9-81ED-4DB2-BD59-A6C34878D82A}">
                    <a16:rowId xmlns:a16="http://schemas.microsoft.com/office/drawing/2014/main" val="2959296237"/>
                  </a:ext>
                </a:extLst>
              </a:tr>
              <a:tr h="2160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b="1" noProof="0" dirty="0">
                          <a:solidFill>
                            <a:schemeClr val="tx2"/>
                          </a:solidFill>
                        </a:rPr>
                        <a:t>Tous grades</a:t>
                      </a:r>
                    </a:p>
                  </a:txBody>
                  <a:tcPr marL="45720" marR="45720" anchor="ctr" horzOverflow="overflow">
                    <a:solidFill>
                      <a:schemeClr val="bg2"/>
                    </a:solidFill>
                  </a:tcPr>
                </a:tc>
                <a:tc>
                  <a:txBody>
                    <a:bodyPr/>
                    <a:lstStyle/>
                    <a:p>
                      <a:pPr algn="ctr"/>
                      <a:r>
                        <a:rPr lang="fr-FR" sz="1400" b="1" noProof="0">
                          <a:solidFill>
                            <a:schemeClr val="tx2"/>
                          </a:solidFill>
                        </a:rPr>
                        <a:t>Grade 3–4</a:t>
                      </a:r>
                    </a:p>
                  </a:txBody>
                  <a:tcPr marL="45720" marR="45720" anchor="ctr" horzOverflow="overflow">
                    <a:solidFill>
                      <a:schemeClr val="bg2"/>
                    </a:solidFill>
                  </a:tcPr>
                </a:tc>
                <a:tc>
                  <a:txBody>
                    <a:bodyPr/>
                    <a:lstStyle/>
                    <a:p>
                      <a:pPr algn="ctr"/>
                      <a:r>
                        <a:rPr lang="fr-FR" sz="1400" b="1" noProof="0" dirty="0">
                          <a:solidFill>
                            <a:schemeClr val="tx2"/>
                          </a:solidFill>
                        </a:rPr>
                        <a:t>Tous grades</a:t>
                      </a:r>
                    </a:p>
                  </a:txBody>
                  <a:tcPr marL="45720" marR="45720" anchor="ctr" horzOverflow="overflow">
                    <a:solidFill>
                      <a:schemeClr val="bg2"/>
                    </a:solidFill>
                  </a:tcPr>
                </a:tc>
                <a:tc>
                  <a:txBody>
                    <a:bodyPr/>
                    <a:lstStyle/>
                    <a:p>
                      <a:pPr algn="ctr"/>
                      <a:r>
                        <a:rPr lang="fr-FR" sz="1400" b="1" noProof="0">
                          <a:solidFill>
                            <a:schemeClr val="tx2"/>
                          </a:solidFill>
                        </a:rPr>
                        <a:t>Grade 3–4</a:t>
                      </a:r>
                    </a:p>
                  </a:txBody>
                  <a:tcPr marL="45720" marR="45720" anchor="ctr" horzOverflow="overflow">
                    <a:solidFill>
                      <a:schemeClr val="bg2"/>
                    </a:solidFill>
                  </a:tcPr>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Tous EIs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510 (96)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183 (34)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243 (93)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84 (32)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Tous EILTs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376 (71)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71 (13)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119 (46)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15 (6)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2"/>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EIGLTs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40 (8)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29 (5)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 (3)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 (1)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EILTs provoquant arrêt de traitement</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48 (9)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26 (5)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8 (3)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 (3)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60415626"/>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EILTs d’intérêt</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Endocriniens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93 (17)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 (2)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781956106"/>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Gastrointestinaux</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91 (17)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40 (15)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 (1)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7"/>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Hépatiques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49 (9)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 (1)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18 (7)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 (2)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33526353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Pulmonaires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23 (4)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 (1)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 (2)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790853958"/>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Rénaux</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 (1)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412419204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Cutanés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130 (24)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 (1)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28 (11)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1 (&lt;1)</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2186103714"/>
                  </a:ext>
                </a:extLst>
              </a:tr>
            </a:tbl>
          </a:graphicData>
        </a:graphic>
      </p:graphicFrame>
    </p:spTree>
    <p:extLst>
      <p:ext uri="{BB962C8B-B14F-4D97-AF65-F5344CB8AC3E}">
        <p14:creationId xmlns:p14="http://schemas.microsoft.com/office/powerpoint/2010/main" val="2272836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LBA9: Nivolumab adjuvant dans le cancer de l’œsophage ou JOG réséqué après radiochimiothérapie néoadjuvante: premiers résultats de l’étude CheckMate 577 – Kelly RJ, et al</a:t>
            </a:r>
          </a:p>
        </p:txBody>
      </p:sp>
      <p:sp>
        <p:nvSpPr>
          <p:cNvPr id="3" name="Content Placeholder 2"/>
          <p:cNvSpPr>
            <a:spLocks noGrp="1"/>
          </p:cNvSpPr>
          <p:nvPr>
            <p:ph idx="1"/>
          </p:nvPr>
        </p:nvSpPr>
        <p:spPr/>
        <p:txBody>
          <a:bodyPr/>
          <a:lstStyle/>
          <a:p>
            <a:pPr marL="0" indent="0">
              <a:buNone/>
            </a:pPr>
            <a:r>
              <a:rPr lang="fr-FR" b="1" dirty="0"/>
              <a:t>Résultats </a:t>
            </a:r>
          </a:p>
          <a:p>
            <a:pPr marL="0" indent="0">
              <a:buNone/>
            </a:pPr>
            <a:endParaRPr lang="fr-FR" b="1" dirty="0"/>
          </a:p>
          <a:p>
            <a:pPr marL="0" indent="0">
              <a:spcBef>
                <a:spcPts val="19800"/>
              </a:spcBef>
              <a:buNone/>
            </a:pPr>
            <a:r>
              <a:rPr lang="fr-FR" b="1" dirty="0"/>
              <a:t>Conclusion</a:t>
            </a:r>
          </a:p>
          <a:p>
            <a:r>
              <a:rPr lang="fr-FR" b="1" dirty="0"/>
              <a:t>Chez ces patients avec cancer de l’oesophage/JOG et maladie résiduelle après traitement néoadjuvant par RCT et chirurgie, le nivolumab adjuvant a démontré une amélioration significative et cliniquement pertinente de la SSM comparativement au placebo et il a été globalement bien toléré </a:t>
            </a:r>
          </a:p>
        </p:txBody>
      </p:sp>
      <p:sp>
        <p:nvSpPr>
          <p:cNvPr id="5" name="Text Placeholder 4"/>
          <p:cNvSpPr>
            <a:spLocks noGrp="1"/>
          </p:cNvSpPr>
          <p:nvPr>
            <p:ph type="body" sz="quarter" idx="11"/>
          </p:nvPr>
        </p:nvSpPr>
        <p:spPr/>
        <p:txBody>
          <a:bodyPr/>
          <a:lstStyle/>
          <a:p>
            <a:r>
              <a:rPr lang="fr-FR" dirty="0"/>
              <a:t>Kelly RJ, et al, Ann </a:t>
            </a:r>
            <a:r>
              <a:rPr lang="fr-FR" dirty="0" err="1"/>
              <a:t>Oncol</a:t>
            </a:r>
            <a:r>
              <a:rPr lang="fr-FR" dirty="0"/>
              <a:t> 2020;31(</a:t>
            </a:r>
            <a:r>
              <a:rPr lang="fr-FR" dirty="0" err="1"/>
              <a:t>suppl</a:t>
            </a:r>
            <a:r>
              <a:rPr lang="fr-FR" dirty="0"/>
              <a:t>):</a:t>
            </a:r>
            <a:r>
              <a:rPr lang="fr-FR" dirty="0" err="1"/>
              <a:t>abstr</a:t>
            </a:r>
            <a:r>
              <a:rPr lang="fr-FR" dirty="0"/>
              <a:t> LBA9</a:t>
            </a:r>
          </a:p>
        </p:txBody>
      </p:sp>
      <p:graphicFrame>
        <p:nvGraphicFramePr>
          <p:cNvPr id="6" name="Group 88"/>
          <p:cNvGraphicFramePr>
            <a:graphicFrameLocks noGrp="1"/>
          </p:cNvGraphicFramePr>
          <p:nvPr>
            <p:extLst>
              <p:ext uri="{D42A27DB-BD31-4B8C-83A1-F6EECF244321}">
                <p14:modId xmlns:p14="http://schemas.microsoft.com/office/powerpoint/2010/main" val="3055790383"/>
              </p:ext>
            </p:extLst>
          </p:nvPr>
        </p:nvGraphicFramePr>
        <p:xfrm>
          <a:off x="250148" y="1580894"/>
          <a:ext cx="8643705" cy="2560320"/>
        </p:xfrm>
        <a:graphic>
          <a:graphicData uri="http://schemas.openxmlformats.org/drawingml/2006/table">
            <a:tbl>
              <a:tblPr firstRow="1" bandRow="1">
                <a:tableStyleId>{5202B0CA-FC54-4496-8BCA-5EF66A818D29}</a:tableStyleId>
              </a:tblPr>
              <a:tblGrid>
                <a:gridCol w="4179653">
                  <a:extLst>
                    <a:ext uri="{9D8B030D-6E8A-4147-A177-3AD203B41FA5}">
                      <a16:colId xmlns:a16="http://schemas.microsoft.com/office/drawing/2014/main" val="20000"/>
                    </a:ext>
                  </a:extLst>
                </a:gridCol>
                <a:gridCol w="1256624">
                  <a:extLst>
                    <a:ext uri="{9D8B030D-6E8A-4147-A177-3AD203B41FA5}">
                      <a16:colId xmlns:a16="http://schemas.microsoft.com/office/drawing/2014/main" val="4171655121"/>
                    </a:ext>
                  </a:extLst>
                </a:gridCol>
                <a:gridCol w="1028700">
                  <a:extLst>
                    <a:ext uri="{9D8B030D-6E8A-4147-A177-3AD203B41FA5}">
                      <a16:colId xmlns:a16="http://schemas.microsoft.com/office/drawing/2014/main" val="3539159302"/>
                    </a:ext>
                  </a:extLst>
                </a:gridCol>
                <a:gridCol w="1200150">
                  <a:extLst>
                    <a:ext uri="{9D8B030D-6E8A-4147-A177-3AD203B41FA5}">
                      <a16:colId xmlns:a16="http://schemas.microsoft.com/office/drawing/2014/main" val="3933958540"/>
                    </a:ext>
                  </a:extLst>
                </a:gridCol>
                <a:gridCol w="978578">
                  <a:extLst>
                    <a:ext uri="{9D8B030D-6E8A-4147-A177-3AD203B41FA5}">
                      <a16:colId xmlns:a16="http://schemas.microsoft.com/office/drawing/2014/main" val="2610929368"/>
                    </a:ext>
                  </a:extLst>
                </a:gridCol>
              </a:tblGrid>
              <a:tr h="21600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rPr>
                        <a:t>AEs, n (%)</a:t>
                      </a:r>
                      <a:endParaRPr kumimoji="0" lang="fr-FR" sz="1400" b="1" i="0" u="none" strike="noStrike" cap="none" normalizeH="0" baseline="0" noProof="0">
                        <a:ln>
                          <a:noFill/>
                        </a:ln>
                        <a:solidFill>
                          <a:schemeClr val="tx2"/>
                        </a:solidFill>
                        <a:effectLst/>
                        <a:latin typeface="+mn-lt"/>
                        <a:cs typeface="Arial" charset="0"/>
                      </a:endParaRPr>
                    </a:p>
                  </a:txBody>
                  <a:tcPr marL="45720" marR="4572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rPr>
                        <a:t>Nivolumab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rPr>
                        <a:t>(n=532)</a:t>
                      </a:r>
                      <a:endParaRPr kumimoji="0" lang="fr-FR" sz="1400" b="1" i="0" u="none" strike="noStrike" cap="none" normalizeH="0" baseline="0" noProof="0">
                        <a:ln>
                          <a:noFill/>
                        </a:ln>
                        <a:solidFill>
                          <a:schemeClr val="tx2"/>
                        </a:solidFill>
                        <a:effectLst/>
                        <a:latin typeface="+mn-lt"/>
                        <a:cs typeface="Arial" charset="0"/>
                      </a:endParaRPr>
                    </a:p>
                  </a:txBody>
                  <a:tcPr marL="45720" marR="4572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rPr>
                        <a:t>Placebo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rPr>
                        <a:t>(n=260)</a:t>
                      </a:r>
                      <a:endParaRPr kumimoji="0" lang="fr-FR" sz="1400" b="1" i="0" u="none" strike="noStrike" cap="none" normalizeH="0" baseline="0" noProof="0">
                        <a:ln>
                          <a:noFill/>
                        </a:ln>
                        <a:solidFill>
                          <a:schemeClr val="tx2"/>
                        </a:solidFill>
                        <a:effectLst/>
                        <a:latin typeface="+mn-lt"/>
                        <a:cs typeface="Arial" charset="0"/>
                      </a:endParaRPr>
                    </a:p>
                  </a:txBody>
                  <a:tcPr marL="45720" marR="45720" anchor="ctr" horzOverflow="overflow">
                    <a:solidFill>
                      <a:schemeClr val="bg2"/>
                    </a:solidFill>
                  </a:tcPr>
                </a:tc>
                <a:tc hMerge="1">
                  <a:txBody>
                    <a:bodyPr/>
                    <a:lstStyle/>
                    <a:p>
                      <a:endParaRPr lang="en-GB" dirty="0"/>
                    </a:p>
                  </a:txBody>
                  <a:tcPr/>
                </a:tc>
                <a:extLst>
                  <a:ext uri="{0D108BD9-81ED-4DB2-BD59-A6C34878D82A}">
                    <a16:rowId xmlns:a16="http://schemas.microsoft.com/office/drawing/2014/main" val="2959296237"/>
                  </a:ext>
                </a:extLst>
              </a:tr>
              <a:tr h="2160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b="1" noProof="0" dirty="0">
                          <a:solidFill>
                            <a:schemeClr val="tx2"/>
                          </a:solidFill>
                        </a:rPr>
                        <a:t>Tous grades</a:t>
                      </a:r>
                    </a:p>
                  </a:txBody>
                  <a:tcPr marL="45720" marR="45720" anchor="ctr" horzOverflow="overflow">
                    <a:solidFill>
                      <a:schemeClr val="bg2"/>
                    </a:solidFill>
                  </a:tcPr>
                </a:tc>
                <a:tc>
                  <a:txBody>
                    <a:bodyPr/>
                    <a:lstStyle/>
                    <a:p>
                      <a:pPr algn="ctr"/>
                      <a:r>
                        <a:rPr lang="fr-FR" sz="1400" b="1" noProof="0">
                          <a:solidFill>
                            <a:schemeClr val="tx2"/>
                          </a:solidFill>
                        </a:rPr>
                        <a:t>Grade 3–4</a:t>
                      </a:r>
                    </a:p>
                  </a:txBody>
                  <a:tcPr marL="45720" marR="45720" anchor="ctr" horzOverflow="overflow">
                    <a:solidFill>
                      <a:schemeClr val="bg2"/>
                    </a:solidFill>
                  </a:tcPr>
                </a:tc>
                <a:tc>
                  <a:txBody>
                    <a:bodyPr/>
                    <a:lstStyle/>
                    <a:p>
                      <a:pPr algn="ctr"/>
                      <a:r>
                        <a:rPr lang="fr-FR" sz="1400" b="1" noProof="0" dirty="0">
                          <a:solidFill>
                            <a:schemeClr val="tx2"/>
                          </a:solidFill>
                        </a:rPr>
                        <a:t>Tous grades</a:t>
                      </a:r>
                    </a:p>
                  </a:txBody>
                  <a:tcPr marL="45720" marR="45720" anchor="ctr" horzOverflow="overflow">
                    <a:solidFill>
                      <a:schemeClr val="bg2"/>
                    </a:solidFill>
                  </a:tcPr>
                </a:tc>
                <a:tc>
                  <a:txBody>
                    <a:bodyPr/>
                    <a:lstStyle/>
                    <a:p>
                      <a:pPr algn="ctr"/>
                      <a:r>
                        <a:rPr lang="fr-FR" sz="1400" b="1" noProof="0">
                          <a:solidFill>
                            <a:schemeClr val="tx2"/>
                          </a:solidFill>
                        </a:rPr>
                        <a:t>Grade 3–4</a:t>
                      </a:r>
                    </a:p>
                  </a:txBody>
                  <a:tcPr marL="45720" marR="45720" anchor="ctr" horzOverflow="overflow">
                    <a:solidFill>
                      <a:schemeClr val="bg2"/>
                    </a:solidFill>
                  </a:tcPr>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EILTs survenant chez ≥10% des patients dans l’un des bras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Fatigue</a:t>
                      </a:r>
                      <a:endParaRPr kumimoji="0" lang="fr-FR" sz="1400" b="0" i="0" u="none" strike="noStrike" cap="none" normalizeH="0" baseline="0" noProof="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90 (17)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 (1)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29 (11)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781956106"/>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Diarrhée</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88 (17)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39 (15)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7"/>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Prurit</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53 (10)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9 (3)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33526353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Rash</a:t>
                      </a:r>
                      <a:endParaRPr kumimoji="0" lang="fr-FR" sz="1400" b="0" i="0" u="none" strike="noStrike" cap="none" normalizeH="0" baseline="0" noProof="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52 (10)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 (&lt;1)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10 (4)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1 (&lt;1)</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790853958"/>
                  </a:ext>
                </a:extLst>
              </a:tr>
            </a:tbl>
          </a:graphicData>
        </a:graphic>
      </p:graphicFrame>
    </p:spTree>
    <p:extLst>
      <p:ext uri="{BB962C8B-B14F-4D97-AF65-F5344CB8AC3E}">
        <p14:creationId xmlns:p14="http://schemas.microsoft.com/office/powerpoint/2010/main" val="448986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smtClean="0"/>
              <a:t>1421MO: Résultats finaux et analyse de sous-groupes de l’étude randomisée de phase II PETRARCA de l’AIO: trastuzumab et pertuzumab en </a:t>
            </a:r>
            <a:r>
              <a:rPr lang="fr-FR" sz="1600" dirty="0" err="1" smtClean="0"/>
              <a:t>périopératoire</a:t>
            </a:r>
            <a:r>
              <a:rPr lang="fr-FR" sz="1600" dirty="0" smtClean="0"/>
              <a:t> en association à FLOT versus FLOT seul dans l’adénocarcinome </a:t>
            </a:r>
            <a:r>
              <a:rPr lang="fr-FR" sz="1600" dirty="0" err="1" smtClean="0"/>
              <a:t>oesophagogastrique</a:t>
            </a:r>
            <a:r>
              <a:rPr lang="fr-FR" sz="1600" dirty="0" smtClean="0"/>
              <a:t> </a:t>
            </a:r>
            <a:r>
              <a:rPr lang="fr-FR" sz="1600" dirty="0" err="1" smtClean="0"/>
              <a:t>résécable</a:t>
            </a:r>
            <a:r>
              <a:rPr lang="fr-FR" sz="1600" dirty="0" smtClean="0"/>
              <a:t> HER2 positif – Al-Batran S-E, et al</a:t>
            </a:r>
            <a:endParaRPr lang="fr-FR" sz="1600" dirty="0"/>
          </a:p>
        </p:txBody>
      </p:sp>
      <p:sp>
        <p:nvSpPr>
          <p:cNvPr id="23" name="Content Placeholder 2"/>
          <p:cNvSpPr>
            <a:spLocks noGrp="1"/>
          </p:cNvSpPr>
          <p:nvPr>
            <p:ph idx="1"/>
          </p:nvPr>
        </p:nvSpPr>
        <p:spPr>
          <a:xfrm>
            <a:off x="365124" y="1254035"/>
            <a:ext cx="8413751" cy="4746172"/>
          </a:xfrm>
        </p:spPr>
        <p:txBody>
          <a:bodyPr/>
          <a:lstStyle/>
          <a:p>
            <a:pPr marL="0" indent="0">
              <a:buNone/>
            </a:pPr>
            <a:r>
              <a:rPr lang="fr-FR" b="1" dirty="0"/>
              <a:t>Objectifs</a:t>
            </a:r>
          </a:p>
          <a:p>
            <a:r>
              <a:rPr lang="fr-FR" dirty="0"/>
              <a:t>Evaluer l'efficacité et la tolérance de trastuzumab + pertuzumab + FLOT chez des patients avec adénocarcinome oesophagogastrique résécable HER2 positif </a:t>
            </a:r>
          </a:p>
        </p:txBody>
      </p:sp>
      <p:sp>
        <p:nvSpPr>
          <p:cNvPr id="24" name="Text Placeholder 3"/>
          <p:cNvSpPr>
            <a:spLocks noGrp="1"/>
          </p:cNvSpPr>
          <p:nvPr>
            <p:ph type="body" sz="quarter" idx="10"/>
          </p:nvPr>
        </p:nvSpPr>
        <p:spPr>
          <a:xfrm>
            <a:off x="365125" y="6096000"/>
            <a:ext cx="4001597" cy="487363"/>
          </a:xfrm>
        </p:spPr>
        <p:txBody>
          <a:bodyPr/>
          <a:lstStyle/>
          <a:p>
            <a:r>
              <a:rPr lang="fr-FR" dirty="0"/>
              <a:t>*Trastuzumab 8 (dose de charge)/6 mg/kg J1, 22, 43; </a:t>
            </a:r>
            <a:r>
              <a:rPr lang="fr-FR" baseline="30000" dirty="0"/>
              <a:t>†</a:t>
            </a:r>
            <a:r>
              <a:rPr lang="fr-FR" dirty="0"/>
              <a:t>pertuzumab 840 mg J1, 22, 43;</a:t>
            </a:r>
            <a:r>
              <a:rPr lang="fr-FR" altLang="zh-CN" baseline="30000" dirty="0">
                <a:latin typeface="Arial" panose="020B0604020202020204" pitchFamily="34" charset="0"/>
                <a:ea typeface="SimSun" pitchFamily="2" charset="-122"/>
                <a:cs typeface="Arial" panose="020B0604020202020204" pitchFamily="34" charset="0"/>
              </a:rPr>
              <a:t> ‡</a:t>
            </a:r>
            <a:r>
              <a:rPr lang="fr-FR" dirty="0"/>
              <a:t>docétaxel 50 mg/m</a:t>
            </a:r>
            <a:r>
              <a:rPr lang="fr-FR" baseline="30000" dirty="0"/>
              <a:t>2</a:t>
            </a:r>
            <a:r>
              <a:rPr lang="fr-FR" dirty="0"/>
              <a:t> + oxaliplatine 85 mg/m</a:t>
            </a:r>
            <a:r>
              <a:rPr lang="fr-FR" baseline="30000" dirty="0"/>
              <a:t>2</a:t>
            </a:r>
            <a:r>
              <a:rPr lang="fr-FR" dirty="0"/>
              <a:t> + leucovorine 200 mg/m</a:t>
            </a:r>
            <a:r>
              <a:rPr lang="fr-FR" baseline="30000" dirty="0"/>
              <a:t>2</a:t>
            </a:r>
            <a:r>
              <a:rPr lang="fr-FR" dirty="0"/>
              <a:t> + 5FU 2600 mg/m</a:t>
            </a:r>
            <a:r>
              <a:rPr lang="fr-FR" baseline="30000" dirty="0"/>
              <a:t>2</a:t>
            </a:r>
            <a:r>
              <a:rPr lang="fr-FR" dirty="0"/>
              <a:t> J1, 15, 29, 43</a:t>
            </a:r>
          </a:p>
        </p:txBody>
      </p:sp>
      <p:sp>
        <p:nvSpPr>
          <p:cNvPr id="25" name="Text Placeholder 4"/>
          <p:cNvSpPr>
            <a:spLocks noGrp="1"/>
          </p:cNvSpPr>
          <p:nvPr>
            <p:ph type="body" sz="quarter" idx="11"/>
          </p:nvPr>
        </p:nvSpPr>
        <p:spPr>
          <a:xfrm>
            <a:off x="4586400" y="6096000"/>
            <a:ext cx="4192475" cy="487363"/>
          </a:xfrm>
        </p:spPr>
        <p:txBody>
          <a:bodyPr/>
          <a:lstStyle/>
          <a:p>
            <a:r>
              <a:rPr lang="fr-FR" dirty="0"/>
              <a:t>Al-</a:t>
            </a:r>
            <a:r>
              <a:rPr lang="fr-FR" dirty="0" err="1"/>
              <a:t>Batran</a:t>
            </a:r>
            <a:r>
              <a:rPr lang="fr-FR" dirty="0"/>
              <a:t> S-E, et al, Ann </a:t>
            </a:r>
            <a:r>
              <a:rPr lang="fr-FR" dirty="0" err="1"/>
              <a:t>Oncol</a:t>
            </a:r>
            <a:r>
              <a:rPr lang="fr-FR" dirty="0"/>
              <a:t> 2020;31(</a:t>
            </a:r>
            <a:r>
              <a:rPr lang="fr-FR" dirty="0" err="1"/>
              <a:t>suppl</a:t>
            </a:r>
            <a:r>
              <a:rPr lang="fr-FR" dirty="0"/>
              <a:t>):</a:t>
            </a:r>
            <a:r>
              <a:rPr lang="fr-FR" dirty="0" err="1"/>
              <a:t>abstr</a:t>
            </a:r>
            <a:r>
              <a:rPr lang="fr-FR" dirty="0"/>
              <a:t> 1421MO</a:t>
            </a:r>
          </a:p>
        </p:txBody>
      </p:sp>
      <p:sp>
        <p:nvSpPr>
          <p:cNvPr id="26" name="Oval 14"/>
          <p:cNvSpPr>
            <a:spLocks noChangeArrowheads="1"/>
          </p:cNvSpPr>
          <p:nvPr/>
        </p:nvSpPr>
        <p:spPr bwMode="auto">
          <a:xfrm>
            <a:off x="3783127" y="346038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dirty="0">
                <a:ln>
                  <a:noFill/>
                </a:ln>
                <a:solidFill>
                  <a:srgbClr val="043882"/>
                </a:solidFill>
                <a:effectLst/>
                <a:uLnTx/>
                <a:uFillTx/>
                <a:latin typeface="Arial"/>
                <a:ea typeface="SimSun" pitchFamily="2" charset="-122"/>
                <a:cs typeface="Arial"/>
              </a:rPr>
              <a:t>1:1</a:t>
            </a:r>
          </a:p>
        </p:txBody>
      </p:sp>
      <p:cxnSp>
        <p:nvCxnSpPr>
          <p:cNvPr id="27" name="AutoShape 15"/>
          <p:cNvCxnSpPr>
            <a:cxnSpLocks noChangeShapeType="1"/>
            <a:stCxn id="26" idx="0"/>
            <a:endCxn id="29" idx="1"/>
          </p:cNvCxnSpPr>
          <p:nvPr/>
        </p:nvCxnSpPr>
        <p:spPr bwMode="auto">
          <a:xfrm rot="5400000" flipH="1" flipV="1">
            <a:off x="3951047" y="2962354"/>
            <a:ext cx="621912" cy="374156"/>
          </a:xfrm>
          <a:prstGeom prst="bentConnector2">
            <a:avLst/>
          </a:prstGeom>
          <a:noFill/>
          <a:ln w="57150">
            <a:solidFill>
              <a:schemeClr val="bg2">
                <a:lumMod val="60000"/>
                <a:lumOff val="40000"/>
              </a:schemeClr>
            </a:solidFill>
            <a:round/>
            <a:headEnd/>
            <a:tailEnd type="triangle" w="med" len="med"/>
          </a:ln>
        </p:spPr>
      </p:cxnSp>
      <p:cxnSp>
        <p:nvCxnSpPr>
          <p:cNvPr id="28" name="AutoShape 19"/>
          <p:cNvCxnSpPr>
            <a:cxnSpLocks noChangeShapeType="1"/>
            <a:stCxn id="30" idx="3"/>
            <a:endCxn id="26" idx="2"/>
          </p:cNvCxnSpPr>
          <p:nvPr/>
        </p:nvCxnSpPr>
        <p:spPr bwMode="auto">
          <a:xfrm>
            <a:off x="3613329" y="3752488"/>
            <a:ext cx="169798" cy="0"/>
          </a:xfrm>
          <a:prstGeom prst="straightConnector1">
            <a:avLst/>
          </a:prstGeom>
          <a:noFill/>
          <a:ln w="57150">
            <a:solidFill>
              <a:schemeClr val="bg2">
                <a:lumMod val="60000"/>
                <a:lumOff val="40000"/>
              </a:schemeClr>
            </a:solidFill>
            <a:round/>
            <a:headEnd type="none" w="med" len="med"/>
            <a:tailEnd type="none" w="med" len="med"/>
          </a:ln>
        </p:spPr>
      </p:cxnSp>
      <p:sp>
        <p:nvSpPr>
          <p:cNvPr id="29" name="AutoShape 8"/>
          <p:cNvSpPr>
            <a:spLocks noChangeArrowheads="1"/>
          </p:cNvSpPr>
          <p:nvPr/>
        </p:nvSpPr>
        <p:spPr bwMode="auto">
          <a:xfrm>
            <a:off x="4449081" y="2127119"/>
            <a:ext cx="4593309" cy="1422713"/>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Trastuzumab* + pertuzumab</a:t>
            </a:r>
            <a:r>
              <a:rPr kumimoji="0" lang="fr-FR" altLang="zh-CN" sz="1800" b="0" i="0" u="none" strike="noStrike" kern="1200" cap="none" spc="0" normalizeH="0" baseline="3000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 + FLOT</a:t>
            </a:r>
            <a:r>
              <a:rPr kumimoji="0" lang="fr-FR" altLang="zh-CN" sz="1800" b="0" i="0" u="none" strike="noStrike" kern="1200" cap="none" spc="0" normalizeH="0" baseline="3000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 x4 puis résection puis trastuzumab* + pertuzumab</a:t>
            </a:r>
            <a:r>
              <a:rPr lang="fr-FR" altLang="zh-CN" baseline="30000" dirty="0">
                <a:solidFill>
                  <a:srgbClr val="FFFFFF"/>
                </a:solidFill>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 + FLOT</a:t>
            </a:r>
            <a:r>
              <a:rPr lang="fr-FR" altLang="zh-CN" baseline="30000" dirty="0">
                <a:solidFill>
                  <a:srgbClr val="FFFFFF"/>
                </a:solidFill>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 x4 suivis de </a:t>
            </a:r>
            <a:r>
              <a:rPr lang="fr-FR" altLang="zh-CN" dirty="0">
                <a:solidFill>
                  <a:srgbClr val="FFFFFF"/>
                </a:solidFill>
                <a:latin typeface="Arial"/>
                <a:ea typeface="SimSun" pitchFamily="2" charset="-122"/>
                <a:cs typeface="Arial"/>
              </a:rPr>
              <a:t>trastuzumab* + pertuzumab</a:t>
            </a:r>
            <a:r>
              <a:rPr lang="fr-FR" altLang="zh-CN" baseline="30000" dirty="0">
                <a:solidFill>
                  <a:srgbClr val="FFFFFF"/>
                </a:solidFill>
                <a:latin typeface="Arial" panose="020B0604020202020204" pitchFamily="34" charset="0"/>
                <a:ea typeface="SimSun" pitchFamily="2" charset="-122"/>
                <a:cs typeface="Arial" panose="020B0604020202020204" pitchFamily="34" charset="0"/>
              </a:rPr>
              <a:t>† </a:t>
            </a: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(9 cycles /3S)</a:t>
            </a:r>
            <a:b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(n=40)</a:t>
            </a:r>
            <a:endPar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30" name="AutoShape 9"/>
          <p:cNvSpPr>
            <a:spLocks noChangeArrowheads="1"/>
          </p:cNvSpPr>
          <p:nvPr/>
        </p:nvSpPr>
        <p:spPr bwMode="auto">
          <a:xfrm>
            <a:off x="150129" y="2574986"/>
            <a:ext cx="3463200"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Adénocarcinome </a:t>
            </a:r>
            <a:r>
              <a:rPr kumimoji="0" lang="fr-FR" altLang="zh-CN" sz="1600" b="0" i="0" u="none" strike="noStrike" kern="1200" cap="none" spc="0" normalizeH="0" baseline="0" dirty="0" err="1">
                <a:ln>
                  <a:noFill/>
                </a:ln>
                <a:solidFill>
                  <a:srgbClr val="FFFFFF"/>
                </a:solidFill>
                <a:effectLst/>
                <a:uLnTx/>
                <a:uFillTx/>
                <a:latin typeface="Arial"/>
                <a:ea typeface="SimSun" pitchFamily="2" charset="-122"/>
                <a:cs typeface="Arial"/>
              </a:rPr>
              <a:t>oesophagogastrique</a:t>
            </a: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 </a:t>
            </a:r>
            <a:r>
              <a:rPr kumimoji="0" lang="fr-FR" altLang="zh-CN" sz="1600" b="0" i="0" u="none" strike="noStrike" kern="1200" cap="none" spc="0" normalizeH="0" baseline="0" dirty="0" err="1" smtClean="0">
                <a:ln>
                  <a:noFill/>
                </a:ln>
                <a:solidFill>
                  <a:srgbClr val="FFFFFF"/>
                </a:solidFill>
                <a:effectLst/>
                <a:uLnTx/>
                <a:uFillTx/>
                <a:latin typeface="Arial"/>
                <a:ea typeface="SimSun" pitchFamily="2" charset="-122"/>
                <a:cs typeface="Arial"/>
              </a:rPr>
              <a:t>résécable</a:t>
            </a:r>
            <a:r>
              <a:rPr kumimoji="0" lang="fr-FR"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 </a:t>
            </a: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(cT2–4, tout </a:t>
            </a:r>
            <a:r>
              <a:rPr kumimoji="0" lang="fr-FR" altLang="zh-CN" sz="1600" b="0" i="0" u="none" strike="noStrike" kern="1200" cap="none" spc="0" normalizeH="0" baseline="0" dirty="0" err="1">
                <a:ln>
                  <a:noFill/>
                </a:ln>
                <a:solidFill>
                  <a:srgbClr val="FFFFFF"/>
                </a:solidFill>
                <a:effectLst/>
                <a:uLnTx/>
                <a:uFillTx/>
                <a:latin typeface="Arial"/>
                <a:ea typeface="SimSun" pitchFamily="2" charset="-122"/>
                <a:cs typeface="Arial"/>
              </a:rPr>
              <a:t>cN</a:t>
            </a: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 cM0 </a:t>
            </a:r>
            <a:r>
              <a:rPr kumimoji="0" lang="fr-FR" altLang="zh-CN" sz="1600" b="0" u="none" strike="noStrike" kern="1200" cap="none" spc="0" normalizeH="0" baseline="0" dirty="0">
                <a:ln>
                  <a:noFill/>
                </a:ln>
                <a:solidFill>
                  <a:srgbClr val="FFFFFF"/>
                </a:solidFill>
                <a:effectLst/>
                <a:uLnTx/>
                <a:uFillTx/>
                <a:latin typeface="Arial"/>
                <a:ea typeface="SimSun" pitchFamily="2" charset="-122"/>
                <a:cs typeface="Arial"/>
              </a:rPr>
              <a:t>ou tout </a:t>
            </a: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T, </a:t>
            </a:r>
            <a:r>
              <a:rPr kumimoji="0" lang="fr-FR" altLang="zh-CN" sz="1600" b="0" i="0" u="none" strike="noStrike" kern="1200" cap="none" spc="0" normalizeH="0" baseline="0" dirty="0" err="1">
                <a:ln>
                  <a:noFill/>
                </a:ln>
                <a:solidFill>
                  <a:srgbClr val="FFFFFF"/>
                </a:solidFill>
                <a:effectLst/>
                <a:uLnTx/>
                <a:uFillTx/>
                <a:latin typeface="Arial"/>
                <a:ea typeface="SimSun" pitchFamily="2" charset="-122"/>
                <a:cs typeface="Arial"/>
              </a:rPr>
              <a:t>cN</a:t>
            </a: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 cM0)</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HER2 positif</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ECOG PS ≤2</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(n=81)</a:t>
            </a:r>
          </a:p>
        </p:txBody>
      </p:sp>
      <p:cxnSp>
        <p:nvCxnSpPr>
          <p:cNvPr id="31" name="AutoShape 16"/>
          <p:cNvCxnSpPr>
            <a:cxnSpLocks noChangeShapeType="1"/>
            <a:stCxn id="26" idx="4"/>
            <a:endCxn id="32" idx="1"/>
          </p:cNvCxnSpPr>
          <p:nvPr/>
        </p:nvCxnSpPr>
        <p:spPr bwMode="auto">
          <a:xfrm rot="16200000" flipH="1">
            <a:off x="3956910" y="4162602"/>
            <a:ext cx="612632" cy="376603"/>
          </a:xfrm>
          <a:prstGeom prst="bentConnector2">
            <a:avLst/>
          </a:prstGeom>
          <a:noFill/>
          <a:ln w="57150">
            <a:solidFill>
              <a:schemeClr val="bg2">
                <a:lumMod val="60000"/>
                <a:lumOff val="40000"/>
              </a:schemeClr>
            </a:solidFill>
            <a:round/>
            <a:headEnd/>
            <a:tailEnd type="triangle" w="med" len="med"/>
          </a:ln>
        </p:spPr>
      </p:cxnSp>
      <p:sp>
        <p:nvSpPr>
          <p:cNvPr id="32" name="AutoShape 12"/>
          <p:cNvSpPr>
            <a:spLocks noChangeArrowheads="1"/>
          </p:cNvSpPr>
          <p:nvPr/>
        </p:nvSpPr>
        <p:spPr bwMode="auto">
          <a:xfrm>
            <a:off x="4451528" y="4210660"/>
            <a:ext cx="4590600" cy="893120"/>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FLOT</a:t>
            </a:r>
            <a:r>
              <a:rPr lang="fr-FR" altLang="zh-CN" baseline="30000" dirty="0">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 x4 puis résection </a:t>
            </a:r>
            <a:b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puis FLOT</a:t>
            </a:r>
            <a:r>
              <a:rPr lang="fr-FR" altLang="zh-CN" baseline="30000" dirty="0">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 x4</a:t>
            </a:r>
            <a:b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(n=41)</a:t>
            </a:r>
          </a:p>
        </p:txBody>
      </p:sp>
      <p:sp>
        <p:nvSpPr>
          <p:cNvPr id="33" name="Rectangle 9"/>
          <p:cNvSpPr txBox="1">
            <a:spLocks noChangeArrowheads="1"/>
          </p:cNvSpPr>
          <p:nvPr/>
        </p:nvSpPr>
        <p:spPr bwMode="auto">
          <a:xfrm>
            <a:off x="365124" y="5114543"/>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err="1" smtClean="0">
                <a:ln>
                  <a:noFill/>
                </a:ln>
                <a:solidFill>
                  <a:srgbClr val="4D4D4D"/>
                </a:solidFill>
                <a:effectLst/>
                <a:uLnTx/>
                <a:uFillTx/>
                <a:latin typeface="Arial"/>
                <a:ea typeface="+mn-ea"/>
                <a:cs typeface="Arial"/>
              </a:rPr>
              <a:t>pCR</a:t>
            </a:r>
            <a:endParaRPr kumimoji="0" lang="fr-FR" sz="1600" b="0" i="0" u="none" strike="noStrike" kern="1200" cap="none" spc="0" normalizeH="0" baseline="0" dirty="0">
              <a:ln>
                <a:noFill/>
              </a:ln>
              <a:solidFill>
                <a:srgbClr val="4D4D4D"/>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34" name="Content Placeholder 26"/>
          <p:cNvSpPr txBox="1">
            <a:spLocks/>
          </p:cNvSpPr>
          <p:nvPr/>
        </p:nvSpPr>
        <p:spPr>
          <a:xfrm>
            <a:off x="4648200" y="5114543"/>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SSM</a:t>
            </a:r>
            <a:r>
              <a:rPr kumimoji="0" lang="fr-FR" sz="1600" b="0" i="0" u="none" strike="noStrike" kern="1200" cap="none" spc="0" normalizeH="0" baseline="0" dirty="0">
                <a:ln>
                  <a:noFill/>
                </a:ln>
                <a:solidFill>
                  <a:srgbClr val="4D4D4D"/>
                </a:solidFill>
                <a:effectLst/>
                <a:uLnTx/>
                <a:uFillTx/>
                <a:latin typeface="Arial"/>
                <a:ea typeface="+mn-ea"/>
                <a:cs typeface="Arial"/>
              </a:rPr>
              <a:t>, SG, taux R0, tolérance </a:t>
            </a:r>
          </a:p>
        </p:txBody>
      </p:sp>
      <p:sp>
        <p:nvSpPr>
          <p:cNvPr id="35" name="Content Placeholder 26"/>
          <p:cNvSpPr txBox="1">
            <a:spLocks/>
          </p:cNvSpPr>
          <p:nvPr/>
        </p:nvSpPr>
        <p:spPr bwMode="auto">
          <a:xfrm>
            <a:off x="4533887" y="3526305"/>
            <a:ext cx="4312693" cy="684356"/>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fr-FR" sz="1200" b="1" i="0" u="none" strike="noStrike" kern="1200" cap="none" spc="0" normalizeH="0" baseline="0" dirty="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200" b="0" i="0" u="none" strike="noStrike" kern="1200" cap="none" spc="0" normalizeH="0" baseline="0" dirty="0">
                <a:ln>
                  <a:noFill/>
                </a:ln>
                <a:solidFill>
                  <a:srgbClr val="4D4D4D"/>
                </a:solidFill>
                <a:effectLst/>
                <a:uLnTx/>
                <a:uFillTx/>
                <a:latin typeface="Arial"/>
                <a:ea typeface="+mn-ea"/>
                <a:cs typeface="Arial"/>
              </a:rPr>
              <a:t>ECOG PS (0–1 vs. 2), localisation tumeur primitive (JOG vs. estomac), </a:t>
            </a:r>
            <a:r>
              <a:rPr lang="fr-FR" sz="1200" dirty="0">
                <a:solidFill>
                  <a:srgbClr val="4D4D4D"/>
                </a:solidFill>
                <a:latin typeface="Arial"/>
                <a:cs typeface="Arial"/>
              </a:rPr>
              <a:t>â</a:t>
            </a:r>
            <a:r>
              <a:rPr kumimoji="0" lang="fr-FR" sz="1200" b="0" i="0" u="none" strike="noStrike" kern="1200" cap="none" spc="0" normalizeH="0" baseline="0" dirty="0">
                <a:ln>
                  <a:noFill/>
                </a:ln>
                <a:solidFill>
                  <a:srgbClr val="4D4D4D"/>
                </a:solidFill>
                <a:effectLst/>
                <a:uLnTx/>
                <a:uFillTx/>
                <a:latin typeface="Arial"/>
                <a:ea typeface="+mn-ea"/>
                <a:cs typeface="Arial"/>
              </a:rPr>
              <a:t>ge (&lt;60 vs. 60–69 vs. ≥70 ans)</a:t>
            </a:r>
          </a:p>
        </p:txBody>
      </p:sp>
    </p:spTree>
    <p:extLst>
      <p:ext uri="{BB962C8B-B14F-4D97-AF65-F5344CB8AC3E}">
        <p14:creationId xmlns:p14="http://schemas.microsoft.com/office/powerpoint/2010/main" val="1988096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smtClean="0"/>
              <a:t>1421MO: Résultats finaux et analyse de sous-groupes de l’étude randomisée de phase II PETRARCA de l’AIO: trastuzumab et pertuzumab en </a:t>
            </a:r>
            <a:r>
              <a:rPr lang="fr-FR" sz="1600" dirty="0" err="1" smtClean="0"/>
              <a:t>périopératoire</a:t>
            </a:r>
            <a:r>
              <a:rPr lang="fr-FR" sz="1600" dirty="0" smtClean="0"/>
              <a:t> en association à FLOT versus FLOT seul dans l’adénocarcinome </a:t>
            </a:r>
            <a:r>
              <a:rPr lang="fr-FR" sz="1600" dirty="0" err="1" smtClean="0"/>
              <a:t>oesophagogastrique</a:t>
            </a:r>
            <a:r>
              <a:rPr lang="fr-FR" sz="1600" dirty="0" smtClean="0"/>
              <a:t> </a:t>
            </a:r>
            <a:r>
              <a:rPr lang="fr-FR" sz="1600" dirty="0" err="1" smtClean="0"/>
              <a:t>résécable</a:t>
            </a:r>
            <a:r>
              <a:rPr lang="fr-FR" sz="1600" dirty="0" smtClean="0"/>
              <a:t> HER2 positif – Al-Batran S-E, et al</a:t>
            </a:r>
            <a:endParaRPr lang="fr-FR" sz="1600" dirty="0"/>
          </a:p>
        </p:txBody>
      </p:sp>
      <p:sp>
        <p:nvSpPr>
          <p:cNvPr id="84" name="Content Placeholder 2"/>
          <p:cNvSpPr>
            <a:spLocks noGrp="1"/>
          </p:cNvSpPr>
          <p:nvPr>
            <p:ph idx="1"/>
          </p:nvPr>
        </p:nvSpPr>
        <p:spPr>
          <a:xfrm>
            <a:off x="365124" y="1254035"/>
            <a:ext cx="8413751" cy="4746172"/>
          </a:xfrm>
        </p:spPr>
        <p:txBody>
          <a:bodyPr/>
          <a:lstStyle/>
          <a:p>
            <a:pPr marL="0" indent="0">
              <a:buNone/>
            </a:pPr>
            <a:r>
              <a:rPr lang="fr-FR" b="1" dirty="0"/>
              <a:t>Résultats</a:t>
            </a:r>
          </a:p>
          <a:p>
            <a:pPr marL="0" indent="0">
              <a:buNone/>
            </a:pPr>
            <a:endParaRPr lang="fr-FR" dirty="0"/>
          </a:p>
        </p:txBody>
      </p:sp>
      <p:sp>
        <p:nvSpPr>
          <p:cNvPr id="85" name="Text Placeholder 4"/>
          <p:cNvSpPr>
            <a:spLocks noGrp="1"/>
          </p:cNvSpPr>
          <p:nvPr>
            <p:ph type="body" sz="quarter" idx="11"/>
          </p:nvPr>
        </p:nvSpPr>
        <p:spPr>
          <a:xfrm>
            <a:off x="4502332" y="6096000"/>
            <a:ext cx="4276544" cy="487363"/>
          </a:xfrm>
        </p:spPr>
        <p:txBody>
          <a:bodyPr/>
          <a:lstStyle/>
          <a:p>
            <a:r>
              <a:rPr lang="fr-FR" dirty="0"/>
              <a:t>Al-</a:t>
            </a:r>
            <a:r>
              <a:rPr lang="fr-FR" dirty="0" err="1"/>
              <a:t>Batran</a:t>
            </a:r>
            <a:r>
              <a:rPr lang="fr-FR" dirty="0"/>
              <a:t> S-E, et al, Ann </a:t>
            </a:r>
            <a:r>
              <a:rPr lang="fr-FR" dirty="0" err="1"/>
              <a:t>Oncol</a:t>
            </a:r>
            <a:r>
              <a:rPr lang="fr-FR" dirty="0"/>
              <a:t> 2020;31(</a:t>
            </a:r>
            <a:r>
              <a:rPr lang="fr-FR" dirty="0" err="1"/>
              <a:t>suppl</a:t>
            </a:r>
            <a:r>
              <a:rPr lang="fr-FR" dirty="0"/>
              <a:t>):</a:t>
            </a:r>
            <a:r>
              <a:rPr lang="fr-FR" dirty="0" err="1"/>
              <a:t>abstr</a:t>
            </a:r>
            <a:r>
              <a:rPr lang="fr-FR" dirty="0"/>
              <a:t> 1421MO</a:t>
            </a:r>
          </a:p>
        </p:txBody>
      </p:sp>
      <p:graphicFrame>
        <p:nvGraphicFramePr>
          <p:cNvPr id="87" name="Group 88"/>
          <p:cNvGraphicFramePr>
            <a:graphicFrameLocks noGrp="1"/>
          </p:cNvGraphicFramePr>
          <p:nvPr>
            <p:extLst>
              <p:ext uri="{D42A27DB-BD31-4B8C-83A1-F6EECF244321}">
                <p14:modId xmlns:p14="http://schemas.microsoft.com/office/powerpoint/2010/main" val="2474969258"/>
              </p:ext>
            </p:extLst>
          </p:nvPr>
        </p:nvGraphicFramePr>
        <p:xfrm>
          <a:off x="399655" y="1708320"/>
          <a:ext cx="4601553" cy="3064288"/>
        </p:xfrm>
        <a:graphic>
          <a:graphicData uri="http://schemas.openxmlformats.org/drawingml/2006/table">
            <a:tbl>
              <a:tblPr firstRow="1" bandRow="1">
                <a:tableStyleId>{5202B0CA-FC54-4496-8BCA-5EF66A818D29}</a:tableStyleId>
              </a:tblPr>
              <a:tblGrid>
                <a:gridCol w="1516609">
                  <a:extLst>
                    <a:ext uri="{9D8B030D-6E8A-4147-A177-3AD203B41FA5}">
                      <a16:colId xmlns:a16="http://schemas.microsoft.com/office/drawing/2014/main" val="20000"/>
                    </a:ext>
                  </a:extLst>
                </a:gridCol>
                <a:gridCol w="1866941">
                  <a:extLst>
                    <a:ext uri="{9D8B030D-6E8A-4147-A177-3AD203B41FA5}">
                      <a16:colId xmlns:a16="http://schemas.microsoft.com/office/drawing/2014/main" val="3397994981"/>
                    </a:ext>
                  </a:extLst>
                </a:gridCol>
                <a:gridCol w="1218003">
                  <a:extLst>
                    <a:ext uri="{9D8B030D-6E8A-4147-A177-3AD203B41FA5}">
                      <a16:colId xmlns:a16="http://schemas.microsoft.com/office/drawing/2014/main"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Résultat, n (%)</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tc>
                <a:tc>
                  <a:txBody>
                    <a:bodyPr/>
                    <a:lstStyle/>
                    <a:p>
                      <a:pPr algn="ctr"/>
                      <a:r>
                        <a:rPr lang="fr-FR" sz="1400" noProof="0">
                          <a:solidFill>
                            <a:schemeClr val="tx2"/>
                          </a:solidFill>
                        </a:rPr>
                        <a:t>Trastuzumab</a:t>
                      </a:r>
                      <a:r>
                        <a:rPr lang="fr-FR" sz="1400" baseline="0" noProof="0">
                          <a:solidFill>
                            <a:schemeClr val="tx2"/>
                          </a:solidFill>
                        </a:rPr>
                        <a:t> + pertuzumab</a:t>
                      </a:r>
                      <a:r>
                        <a:rPr lang="fr-FR" sz="1400" noProof="0">
                          <a:solidFill>
                            <a:schemeClr val="tx2"/>
                          </a:solidFill>
                        </a:rPr>
                        <a:t> + FLOT</a:t>
                      </a:r>
                      <a:r>
                        <a:rPr lang="fr-FR" sz="1400" baseline="0" noProof="0">
                          <a:solidFill>
                            <a:schemeClr val="tx2"/>
                          </a:solidFill>
                        </a:rPr>
                        <a:t> </a:t>
                      </a:r>
                    </a:p>
                    <a:p>
                      <a:pPr algn="ctr"/>
                      <a:r>
                        <a:rPr lang="fr-FR" sz="1400" noProof="0">
                          <a:solidFill>
                            <a:schemeClr val="tx2"/>
                          </a:solidFill>
                        </a:rPr>
                        <a:t>(n=40)</a:t>
                      </a:r>
                    </a:p>
                  </a:txBody>
                  <a:tcPr marL="36000" marR="36000" marT="36000" marB="36000" anchor="ctr"/>
                </a:tc>
                <a:tc>
                  <a:txBody>
                    <a:bodyPr/>
                    <a:lstStyle/>
                    <a:p>
                      <a:pPr algn="ctr"/>
                      <a:r>
                        <a:rPr lang="fr-FR" sz="1400" noProof="0">
                          <a:solidFill>
                            <a:schemeClr val="tx2"/>
                          </a:solidFill>
                        </a:rPr>
                        <a:t>FLOT</a:t>
                      </a:r>
                      <a:r>
                        <a:rPr lang="fr-FR" sz="1400" baseline="0" noProof="0">
                          <a:solidFill>
                            <a:schemeClr val="tx2"/>
                          </a:solidFill>
                        </a:rPr>
                        <a:t> </a:t>
                      </a:r>
                    </a:p>
                    <a:p>
                      <a:pPr algn="ctr"/>
                      <a:r>
                        <a:rPr lang="fr-FR" sz="1400" noProof="0">
                          <a:solidFill>
                            <a:schemeClr val="tx2"/>
                          </a:solidFill>
                        </a:rPr>
                        <a:t>(n=41)</a:t>
                      </a:r>
                    </a:p>
                  </a:txBody>
                  <a:tcPr marL="36000" marR="36000" marT="36000" marB="36000" anchor="ctr"/>
                </a:tc>
                <a:extLst>
                  <a:ext uri="{0D108BD9-81ED-4DB2-BD59-A6C34878D82A}">
                    <a16:rowId xmlns:a16="http://schemas.microsoft.com/office/drawing/2014/main" val="10000"/>
                  </a:ext>
                </a:extLst>
              </a:tr>
              <a:tr h="294026">
                <a:tc>
                  <a:txBody>
                    <a:bodyPr/>
                    <a:lstStyle/>
                    <a:p>
                      <a:r>
                        <a:rPr lang="fr-FR" sz="1400" noProof="0">
                          <a:solidFill>
                            <a:schemeClr val="tx1"/>
                          </a:solidFill>
                        </a:rPr>
                        <a:t>≤T1</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17 (43)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11 (27)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294026">
                <a:tc>
                  <a:txBody>
                    <a:bodyPr/>
                    <a:lstStyle/>
                    <a:p>
                      <a:r>
                        <a:rPr lang="fr-FR" sz="1400" noProof="0">
                          <a:solidFill>
                            <a:schemeClr val="tx1"/>
                          </a:solidFill>
                        </a:rPr>
                        <a:t>T2</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8 (20)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9 (22)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2"/>
                  </a:ext>
                </a:extLst>
              </a:tr>
              <a:tr h="294026">
                <a:tc>
                  <a:txBody>
                    <a:bodyPr/>
                    <a:lstStyle/>
                    <a:p>
                      <a:r>
                        <a:rPr lang="fr-FR" sz="1400" noProof="0">
                          <a:solidFill>
                            <a:schemeClr val="tx1"/>
                          </a:solidFill>
                        </a:rPr>
                        <a:t>T3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14 (29)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17 (41)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94026">
                <a:tc>
                  <a:txBody>
                    <a:bodyPr/>
                    <a:lstStyle/>
                    <a:p>
                      <a:r>
                        <a:rPr lang="fr-FR" sz="1400" noProof="0">
                          <a:solidFill>
                            <a:schemeClr val="tx1"/>
                          </a:solidFill>
                        </a:rPr>
                        <a:t>T4</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kern="1200" cap="none" normalizeH="0" baseline="0" noProof="0">
                          <a:ln>
                            <a:noFill/>
                          </a:ln>
                          <a:solidFill>
                            <a:schemeClr val="tx1"/>
                          </a:solidFill>
                          <a:effectLst/>
                          <a:latin typeface="+mn-lt"/>
                          <a:ea typeface="+mn-ea"/>
                          <a:cs typeface="Arial" charset="0"/>
                        </a:rPr>
                        <a:t>0 (0)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3 (7)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N0</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27 (68)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16 (39)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14043010"/>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Taux R0 (ITT)</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37 (93)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37 (90)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2797344096"/>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pCR</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14 (35)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 (12)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781956106"/>
                  </a:ext>
                </a:extLst>
              </a:tr>
              <a:tr h="294026">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p</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0,02</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bl>
          </a:graphicData>
        </a:graphic>
      </p:graphicFrame>
      <p:graphicFrame>
        <p:nvGraphicFramePr>
          <p:cNvPr id="88"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3257074752"/>
              </p:ext>
            </p:extLst>
          </p:nvPr>
        </p:nvGraphicFramePr>
        <p:xfrm>
          <a:off x="5347442" y="1851143"/>
          <a:ext cx="3561362" cy="1488975"/>
        </p:xfrm>
        <a:graphic>
          <a:graphicData uri="http://schemas.openxmlformats.org/drawingml/2006/table">
            <a:tbl>
              <a:tblPr firstRow="1" bandRow="1">
                <a:tableStyleId>{69012ECD-51FC-41F1-AA8D-1B2483CD663E}</a:tableStyleId>
              </a:tblPr>
              <a:tblGrid>
                <a:gridCol w="1130805">
                  <a:extLst>
                    <a:ext uri="{9D8B030D-6E8A-4147-A177-3AD203B41FA5}">
                      <a16:colId xmlns:a16="http://schemas.microsoft.com/office/drawing/2014/main" val="1393133939"/>
                    </a:ext>
                  </a:extLst>
                </a:gridCol>
                <a:gridCol w="1247645">
                  <a:extLst>
                    <a:ext uri="{9D8B030D-6E8A-4147-A177-3AD203B41FA5}">
                      <a16:colId xmlns:a16="http://schemas.microsoft.com/office/drawing/2014/main" val="20002"/>
                    </a:ext>
                  </a:extLst>
                </a:gridCol>
                <a:gridCol w="1182912">
                  <a:extLst>
                    <a:ext uri="{9D8B030D-6E8A-4147-A177-3AD203B41FA5}">
                      <a16:colId xmlns:a16="http://schemas.microsoft.com/office/drawing/2014/main" val="2797719797"/>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chemeClr val="accent3"/>
                          </a:solidFill>
                          <a:effectLst/>
                        </a:rPr>
                        <a:t>FLOT + T + P</a:t>
                      </a:r>
                      <a:endParaRPr kumimoji="0" lang="fr-FR" sz="1200" b="0" i="0" u="none" strike="noStrike" cap="none" normalizeH="0" baseline="0" noProof="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2C0D8"/>
                          </a:solidFill>
                          <a:effectLst/>
                          <a:latin typeface="+mn-lt"/>
                          <a:cs typeface="+mn-cs"/>
                        </a:rPr>
                        <a:t>FLOT</a:t>
                      </a: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618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rgbClr val="4D4D4D"/>
                          </a:solidFill>
                          <a:effectLst/>
                        </a:rPr>
                        <a:t>SSM, mois (IC95%)</a:t>
                      </a: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chemeClr val="accent3"/>
                          </a:solidFill>
                          <a:effectLst/>
                          <a:latin typeface="Arial" charset="0"/>
                          <a:cs typeface="Arial" charset="0"/>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2C0D8"/>
                          </a:solidFill>
                          <a:effectLst/>
                          <a:latin typeface="Arial" charset="0"/>
                          <a:cs typeface="Arial" charset="0"/>
                        </a:rPr>
                        <a:t>26 (13 - 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rPr>
                        <a:t>HR (IC95%); p</a:t>
                      </a:r>
                      <a:endParaRPr kumimoji="0" lang="fr-FR" sz="1200" b="0"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0,576 (0,278 - 1,139); p=0,14</a:t>
                      </a:r>
                      <a:endParaRPr kumimoji="0" lang="fr-FR" sz="12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10003"/>
                  </a:ext>
                </a:extLst>
              </a:tr>
              <a:tr h="295564">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Suivi médian: 22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grpSp>
        <p:nvGrpSpPr>
          <p:cNvPr id="89" name="Group 88"/>
          <p:cNvGrpSpPr/>
          <p:nvPr/>
        </p:nvGrpSpPr>
        <p:grpSpPr>
          <a:xfrm>
            <a:off x="5060601" y="3456708"/>
            <a:ext cx="3739443" cy="2263566"/>
            <a:chOff x="5060601" y="3456708"/>
            <a:chExt cx="3739443" cy="2263566"/>
          </a:xfrm>
        </p:grpSpPr>
        <p:sp>
          <p:nvSpPr>
            <p:cNvPr id="90" name="Freeform 21">
              <a:extLst>
                <a:ext uri="{FF2B5EF4-FFF2-40B4-BE49-F238E27FC236}">
                  <a16:creationId xmlns:a16="http://schemas.microsoft.com/office/drawing/2014/main" id="{B0012AA9-9563-41F4-8E65-051D737660B0}"/>
                </a:ext>
              </a:extLst>
            </p:cNvPr>
            <p:cNvSpPr>
              <a:spLocks/>
            </p:cNvSpPr>
            <p:nvPr/>
          </p:nvSpPr>
          <p:spPr bwMode="auto">
            <a:xfrm>
              <a:off x="5757520" y="3671474"/>
              <a:ext cx="3042524" cy="16847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91" name="Group 90">
              <a:extLst>
                <a:ext uri="{FF2B5EF4-FFF2-40B4-BE49-F238E27FC236}">
                  <a16:creationId xmlns:a16="http://schemas.microsoft.com/office/drawing/2014/main" id="{410BF902-4D86-46B6-8163-C16AE9B2A63D}"/>
                </a:ext>
              </a:extLst>
            </p:cNvPr>
            <p:cNvGrpSpPr/>
            <p:nvPr/>
          </p:nvGrpSpPr>
          <p:grpSpPr>
            <a:xfrm>
              <a:off x="5060601" y="3504754"/>
              <a:ext cx="696579" cy="1998829"/>
              <a:chOff x="4379565" y="1162044"/>
              <a:chExt cx="609916" cy="2998489"/>
            </a:xfrm>
          </p:grpSpPr>
          <p:sp>
            <p:nvSpPr>
              <p:cNvPr id="146" name="Line 6">
                <a:extLst>
                  <a:ext uri="{FF2B5EF4-FFF2-40B4-BE49-F238E27FC236}">
                    <a16:creationId xmlns:a16="http://schemas.microsoft.com/office/drawing/2014/main" id="{2E2EEB11-A2AF-4F48-85C9-4C7F3C9A5831}"/>
                  </a:ext>
                </a:extLst>
              </p:cNvPr>
              <p:cNvSpPr>
                <a:spLocks noChangeShapeType="1"/>
              </p:cNvSpPr>
              <p:nvPr/>
            </p:nvSpPr>
            <p:spPr bwMode="auto">
              <a:xfrm>
                <a:off x="4903247"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47" name="Line 7">
                <a:extLst>
                  <a:ext uri="{FF2B5EF4-FFF2-40B4-BE49-F238E27FC236}">
                    <a16:creationId xmlns:a16="http://schemas.microsoft.com/office/drawing/2014/main" id="{E63D6387-691F-43F2-9063-9A5812749D35}"/>
                  </a:ext>
                </a:extLst>
              </p:cNvPr>
              <p:cNvSpPr>
                <a:spLocks noChangeShapeType="1"/>
              </p:cNvSpPr>
              <p:nvPr/>
            </p:nvSpPr>
            <p:spPr bwMode="auto">
              <a:xfrm>
                <a:off x="4903245"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48" name="Line 8">
                <a:extLst>
                  <a:ext uri="{FF2B5EF4-FFF2-40B4-BE49-F238E27FC236}">
                    <a16:creationId xmlns:a16="http://schemas.microsoft.com/office/drawing/2014/main" id="{822583E0-4C74-4401-B407-E16C56C27612}"/>
                  </a:ext>
                </a:extLst>
              </p:cNvPr>
              <p:cNvSpPr>
                <a:spLocks noChangeShapeType="1"/>
              </p:cNvSpPr>
              <p:nvPr/>
            </p:nvSpPr>
            <p:spPr bwMode="auto">
              <a:xfrm>
                <a:off x="4903245"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49" name="Line 9">
                <a:extLst>
                  <a:ext uri="{FF2B5EF4-FFF2-40B4-BE49-F238E27FC236}">
                    <a16:creationId xmlns:a16="http://schemas.microsoft.com/office/drawing/2014/main" id="{DA2C6196-8331-47AE-BBCF-DC45FBFFCD8D}"/>
                  </a:ext>
                </a:extLst>
              </p:cNvPr>
              <p:cNvSpPr>
                <a:spLocks noChangeShapeType="1"/>
              </p:cNvSpPr>
              <p:nvPr/>
            </p:nvSpPr>
            <p:spPr bwMode="auto">
              <a:xfrm>
                <a:off x="4903245"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50" name="Line 10">
                <a:extLst>
                  <a:ext uri="{FF2B5EF4-FFF2-40B4-BE49-F238E27FC236}">
                    <a16:creationId xmlns:a16="http://schemas.microsoft.com/office/drawing/2014/main" id="{93658450-1310-402F-B92F-302D200D6780}"/>
                  </a:ext>
                </a:extLst>
              </p:cNvPr>
              <p:cNvSpPr>
                <a:spLocks noChangeShapeType="1"/>
              </p:cNvSpPr>
              <p:nvPr/>
            </p:nvSpPr>
            <p:spPr bwMode="auto">
              <a:xfrm>
                <a:off x="4903245"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51" name="Line 11">
                <a:extLst>
                  <a:ext uri="{FF2B5EF4-FFF2-40B4-BE49-F238E27FC236}">
                    <a16:creationId xmlns:a16="http://schemas.microsoft.com/office/drawing/2014/main" id="{EB4B0ECB-10E6-4E39-8627-438CF494D686}"/>
                  </a:ext>
                </a:extLst>
              </p:cNvPr>
              <p:cNvSpPr>
                <a:spLocks noChangeShapeType="1"/>
              </p:cNvSpPr>
              <p:nvPr/>
            </p:nvSpPr>
            <p:spPr bwMode="auto">
              <a:xfrm>
                <a:off x="4903245" y="393144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52" name="TextBox 151">
                <a:extLst>
                  <a:ext uri="{FF2B5EF4-FFF2-40B4-BE49-F238E27FC236}">
                    <a16:creationId xmlns:a16="http://schemas.microsoft.com/office/drawing/2014/main" id="{3BA1632A-3D51-4649-9427-A0E2E053E288}"/>
                  </a:ext>
                </a:extLst>
              </p:cNvPr>
              <p:cNvSpPr txBox="1"/>
              <p:nvPr/>
            </p:nvSpPr>
            <p:spPr>
              <a:xfrm rot="16200000">
                <a:off x="3159018" y="2561674"/>
                <a:ext cx="2710579" cy="269486"/>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Probabilité de survie</a:t>
                </a:r>
              </a:p>
            </p:txBody>
          </p:sp>
          <p:sp>
            <p:nvSpPr>
              <p:cNvPr id="153" name="TextBox 152">
                <a:extLst>
                  <a:ext uri="{FF2B5EF4-FFF2-40B4-BE49-F238E27FC236}">
                    <a16:creationId xmlns:a16="http://schemas.microsoft.com/office/drawing/2014/main" id="{05CE6C71-8A4D-4C46-B1F8-6EFB6BAF2411}"/>
                  </a:ext>
                </a:extLst>
              </p:cNvPr>
              <p:cNvSpPr txBox="1"/>
              <p:nvPr/>
            </p:nvSpPr>
            <p:spPr>
              <a:xfrm>
                <a:off x="4576129" y="1162044"/>
                <a:ext cx="379245" cy="46170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a:t>
                </a:r>
              </a:p>
            </p:txBody>
          </p:sp>
          <p:sp>
            <p:nvSpPr>
              <p:cNvPr id="154" name="TextBox 153">
                <a:extLst>
                  <a:ext uri="{FF2B5EF4-FFF2-40B4-BE49-F238E27FC236}">
                    <a16:creationId xmlns:a16="http://schemas.microsoft.com/office/drawing/2014/main" id="{DCAAB144-9ED9-471A-B70B-A6427F28C085}"/>
                  </a:ext>
                </a:extLst>
              </p:cNvPr>
              <p:cNvSpPr txBox="1"/>
              <p:nvPr/>
            </p:nvSpPr>
            <p:spPr>
              <a:xfrm>
                <a:off x="4576129" y="1686184"/>
                <a:ext cx="379245" cy="46170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0,8</a:t>
                </a:r>
              </a:p>
            </p:txBody>
          </p:sp>
          <p:sp>
            <p:nvSpPr>
              <p:cNvPr id="155" name="TextBox 154">
                <a:extLst>
                  <a:ext uri="{FF2B5EF4-FFF2-40B4-BE49-F238E27FC236}">
                    <a16:creationId xmlns:a16="http://schemas.microsoft.com/office/drawing/2014/main" id="{C3AEA52F-A5CC-4DBD-878C-B2253E0DC2FC}"/>
                  </a:ext>
                </a:extLst>
              </p:cNvPr>
              <p:cNvSpPr txBox="1"/>
              <p:nvPr/>
            </p:nvSpPr>
            <p:spPr>
              <a:xfrm>
                <a:off x="4576129" y="2184712"/>
                <a:ext cx="379245" cy="46170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0,6</a:t>
                </a:r>
              </a:p>
            </p:txBody>
          </p:sp>
          <p:sp>
            <p:nvSpPr>
              <p:cNvPr id="156" name="TextBox 155">
                <a:extLst>
                  <a:ext uri="{FF2B5EF4-FFF2-40B4-BE49-F238E27FC236}">
                    <a16:creationId xmlns:a16="http://schemas.microsoft.com/office/drawing/2014/main" id="{7AC07AA9-2277-4B49-AFFF-A6787FCB7D46}"/>
                  </a:ext>
                </a:extLst>
              </p:cNvPr>
              <p:cNvSpPr txBox="1"/>
              <p:nvPr/>
            </p:nvSpPr>
            <p:spPr>
              <a:xfrm>
                <a:off x="4576129" y="2699367"/>
                <a:ext cx="379245" cy="46170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0,4</a:t>
                </a:r>
              </a:p>
            </p:txBody>
          </p:sp>
          <p:sp>
            <p:nvSpPr>
              <p:cNvPr id="157" name="TextBox 156">
                <a:extLst>
                  <a:ext uri="{FF2B5EF4-FFF2-40B4-BE49-F238E27FC236}">
                    <a16:creationId xmlns:a16="http://schemas.microsoft.com/office/drawing/2014/main" id="{A0ADB625-0810-4E0A-918B-A44EE7187786}"/>
                  </a:ext>
                </a:extLst>
              </p:cNvPr>
              <p:cNvSpPr txBox="1"/>
              <p:nvPr/>
            </p:nvSpPr>
            <p:spPr>
              <a:xfrm>
                <a:off x="4576129" y="3203270"/>
                <a:ext cx="379245" cy="46170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0,2</a:t>
                </a:r>
              </a:p>
            </p:txBody>
          </p:sp>
          <p:sp>
            <p:nvSpPr>
              <p:cNvPr id="158" name="TextBox 157">
                <a:extLst>
                  <a:ext uri="{FF2B5EF4-FFF2-40B4-BE49-F238E27FC236}">
                    <a16:creationId xmlns:a16="http://schemas.microsoft.com/office/drawing/2014/main" id="{F734F5F0-FD8D-435E-B6C0-3DF9B9DE87FA}"/>
                  </a:ext>
                </a:extLst>
              </p:cNvPr>
              <p:cNvSpPr txBox="1"/>
              <p:nvPr/>
            </p:nvSpPr>
            <p:spPr>
              <a:xfrm>
                <a:off x="4706669" y="3698830"/>
                <a:ext cx="248713" cy="46170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grpSp>
          <p:nvGrpSpPr>
            <p:cNvPr id="92" name="Group 91">
              <a:extLst>
                <a:ext uri="{FF2B5EF4-FFF2-40B4-BE49-F238E27FC236}">
                  <a16:creationId xmlns:a16="http://schemas.microsoft.com/office/drawing/2014/main" id="{8F148CB3-8E79-4C8F-B9FC-D27733683489}"/>
                </a:ext>
              </a:extLst>
            </p:cNvPr>
            <p:cNvGrpSpPr/>
            <p:nvPr/>
          </p:nvGrpSpPr>
          <p:grpSpPr>
            <a:xfrm>
              <a:off x="5825413" y="5351901"/>
              <a:ext cx="2677773" cy="368373"/>
              <a:chOff x="1520296" y="4166802"/>
              <a:chExt cx="2461265" cy="330602"/>
            </a:xfrm>
          </p:grpSpPr>
          <p:sp>
            <p:nvSpPr>
              <p:cNvPr id="132" name="Line 21">
                <a:extLst>
                  <a:ext uri="{FF2B5EF4-FFF2-40B4-BE49-F238E27FC236}">
                    <a16:creationId xmlns:a16="http://schemas.microsoft.com/office/drawing/2014/main" id="{0E3F6A5C-4168-4BBF-878F-A97ED420BC12}"/>
                  </a:ext>
                </a:extLst>
              </p:cNvPr>
              <p:cNvSpPr>
                <a:spLocks noChangeShapeType="1"/>
              </p:cNvSpPr>
              <p:nvPr/>
            </p:nvSpPr>
            <p:spPr bwMode="auto">
              <a:xfrm>
                <a:off x="3856317"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3490515A-2B7D-4779-98DB-A0D6583FAC1A}"/>
                  </a:ext>
                </a:extLst>
              </p:cNvPr>
              <p:cNvSpPr txBox="1"/>
              <p:nvPr/>
            </p:nvSpPr>
            <p:spPr>
              <a:xfrm>
                <a:off x="3732035" y="4238802"/>
                <a:ext cx="249526" cy="258602"/>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36</a:t>
                </a:r>
              </a:p>
            </p:txBody>
          </p:sp>
          <p:sp>
            <p:nvSpPr>
              <p:cNvPr id="134" name="Line 21">
                <a:extLst>
                  <a:ext uri="{FF2B5EF4-FFF2-40B4-BE49-F238E27FC236}">
                    <a16:creationId xmlns:a16="http://schemas.microsoft.com/office/drawing/2014/main" id="{38EBB506-FCBF-4613-AC3D-7ABA50FF8860}"/>
                  </a:ext>
                </a:extLst>
              </p:cNvPr>
              <p:cNvSpPr>
                <a:spLocks noChangeShapeType="1"/>
              </p:cNvSpPr>
              <p:nvPr/>
            </p:nvSpPr>
            <p:spPr bwMode="auto">
              <a:xfrm>
                <a:off x="3480680"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7B3BAB8E-C7F4-4FC9-A8B0-04A7C6D8166B}"/>
                  </a:ext>
                </a:extLst>
              </p:cNvPr>
              <p:cNvSpPr txBox="1"/>
              <p:nvPr/>
            </p:nvSpPr>
            <p:spPr>
              <a:xfrm>
                <a:off x="3356400" y="4238802"/>
                <a:ext cx="249525" cy="258602"/>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30</a:t>
                </a:r>
              </a:p>
            </p:txBody>
          </p:sp>
          <p:sp>
            <p:nvSpPr>
              <p:cNvPr id="136" name="Line 21">
                <a:extLst>
                  <a:ext uri="{FF2B5EF4-FFF2-40B4-BE49-F238E27FC236}">
                    <a16:creationId xmlns:a16="http://schemas.microsoft.com/office/drawing/2014/main" id="{DF31E37C-4FCA-42B4-A658-1C94A5866170}"/>
                  </a:ext>
                </a:extLst>
              </p:cNvPr>
              <p:cNvSpPr>
                <a:spLocks noChangeShapeType="1"/>
              </p:cNvSpPr>
              <p:nvPr/>
            </p:nvSpPr>
            <p:spPr bwMode="auto">
              <a:xfrm>
                <a:off x="3105043"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4AC4E251-A473-4615-813F-E0F0F6D60D04}"/>
                  </a:ext>
                </a:extLst>
              </p:cNvPr>
              <p:cNvSpPr txBox="1"/>
              <p:nvPr/>
            </p:nvSpPr>
            <p:spPr>
              <a:xfrm>
                <a:off x="2980761" y="4238802"/>
                <a:ext cx="249526" cy="258602"/>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24</a:t>
                </a:r>
              </a:p>
            </p:txBody>
          </p:sp>
          <p:sp>
            <p:nvSpPr>
              <p:cNvPr id="138" name="Line 21">
                <a:extLst>
                  <a:ext uri="{FF2B5EF4-FFF2-40B4-BE49-F238E27FC236}">
                    <a16:creationId xmlns:a16="http://schemas.microsoft.com/office/drawing/2014/main" id="{A68791ED-69C6-4E47-A55A-3C15AFD1D51D}"/>
                  </a:ext>
                </a:extLst>
              </p:cNvPr>
              <p:cNvSpPr>
                <a:spLocks noChangeShapeType="1"/>
              </p:cNvSpPr>
              <p:nvPr/>
            </p:nvSpPr>
            <p:spPr bwMode="auto">
              <a:xfrm>
                <a:off x="2729406"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BFD7F20A-6DBF-4B62-BCD5-3FE642F770BA}"/>
                  </a:ext>
                </a:extLst>
              </p:cNvPr>
              <p:cNvSpPr txBox="1"/>
              <p:nvPr/>
            </p:nvSpPr>
            <p:spPr>
              <a:xfrm>
                <a:off x="2601533" y="4238802"/>
                <a:ext cx="249525" cy="258602"/>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18</a:t>
                </a:r>
              </a:p>
            </p:txBody>
          </p:sp>
          <p:sp>
            <p:nvSpPr>
              <p:cNvPr id="140" name="Line 21">
                <a:extLst>
                  <a:ext uri="{FF2B5EF4-FFF2-40B4-BE49-F238E27FC236}">
                    <a16:creationId xmlns:a16="http://schemas.microsoft.com/office/drawing/2014/main" id="{9F7DD2DC-C816-4461-96FD-187E665CE2BD}"/>
                  </a:ext>
                </a:extLst>
              </p:cNvPr>
              <p:cNvSpPr>
                <a:spLocks noChangeShapeType="1"/>
              </p:cNvSpPr>
              <p:nvPr/>
            </p:nvSpPr>
            <p:spPr bwMode="auto">
              <a:xfrm>
                <a:off x="2353769"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E079999B-6627-4761-8FCD-2A9BBF9541FE}"/>
                  </a:ext>
                </a:extLst>
              </p:cNvPr>
              <p:cNvSpPr txBox="1"/>
              <p:nvPr/>
            </p:nvSpPr>
            <p:spPr>
              <a:xfrm>
                <a:off x="2225897" y="4238802"/>
                <a:ext cx="249526" cy="258602"/>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a:t>
                </a:r>
              </a:p>
            </p:txBody>
          </p:sp>
          <p:sp>
            <p:nvSpPr>
              <p:cNvPr id="142" name="Line 21">
                <a:extLst>
                  <a:ext uri="{FF2B5EF4-FFF2-40B4-BE49-F238E27FC236}">
                    <a16:creationId xmlns:a16="http://schemas.microsoft.com/office/drawing/2014/main" id="{73F56DF9-CD36-40ED-A34B-36186EE23FC1}"/>
                  </a:ext>
                </a:extLst>
              </p:cNvPr>
              <p:cNvSpPr>
                <a:spLocks noChangeShapeType="1"/>
              </p:cNvSpPr>
              <p:nvPr/>
            </p:nvSpPr>
            <p:spPr bwMode="auto">
              <a:xfrm>
                <a:off x="1978132"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7CABDAF5-E6D4-47D7-BC00-35879365174A}"/>
                  </a:ext>
                </a:extLst>
              </p:cNvPr>
              <p:cNvSpPr txBox="1"/>
              <p:nvPr/>
            </p:nvSpPr>
            <p:spPr>
              <a:xfrm>
                <a:off x="1895933" y="4238802"/>
                <a:ext cx="158176" cy="258602"/>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a:t>
                </a:r>
              </a:p>
            </p:txBody>
          </p:sp>
          <p:sp>
            <p:nvSpPr>
              <p:cNvPr id="144" name="Line 21">
                <a:extLst>
                  <a:ext uri="{FF2B5EF4-FFF2-40B4-BE49-F238E27FC236}">
                    <a16:creationId xmlns:a16="http://schemas.microsoft.com/office/drawing/2014/main" id="{EB74D3EE-4DFE-4740-8BC6-D9463870543D}"/>
                  </a:ext>
                </a:extLst>
              </p:cNvPr>
              <p:cNvSpPr>
                <a:spLocks noChangeShapeType="1"/>
              </p:cNvSpPr>
              <p:nvPr/>
            </p:nvSpPr>
            <p:spPr bwMode="auto">
              <a:xfrm>
                <a:off x="1599383"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6D7829D0-6471-4C19-829F-E1A7679EDCFE}"/>
                  </a:ext>
                </a:extLst>
              </p:cNvPr>
              <p:cNvSpPr txBox="1"/>
              <p:nvPr/>
            </p:nvSpPr>
            <p:spPr>
              <a:xfrm>
                <a:off x="1520296" y="4238802"/>
                <a:ext cx="158175" cy="258602"/>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sp>
          <p:nvSpPr>
            <p:cNvPr id="93" name="Rectangle 92">
              <a:extLst>
                <a:ext uri="{FF2B5EF4-FFF2-40B4-BE49-F238E27FC236}">
                  <a16:creationId xmlns:a16="http://schemas.microsoft.com/office/drawing/2014/main" id="{B943E2F6-632A-48D1-A292-65BF91384351}"/>
                </a:ext>
              </a:extLst>
            </p:cNvPr>
            <p:cNvSpPr/>
            <p:nvPr/>
          </p:nvSpPr>
          <p:spPr>
            <a:xfrm>
              <a:off x="6169569" y="4706113"/>
              <a:ext cx="1268104" cy="566309"/>
            </a:xfrm>
            <a:prstGeom prst="rect">
              <a:avLst/>
            </a:prstGeom>
          </p:spPr>
          <p:txBody>
            <a:bodyPr wrap="none">
              <a:spAutoFit/>
            </a:bodyPr>
            <a:lstStyle/>
            <a:p>
              <a:pPr lvl="0">
                <a:spcBef>
                  <a:spcPct val="20000"/>
                </a:spcBef>
                <a:buClr>
                  <a:schemeClr val="tx2"/>
                </a:buClr>
                <a:buSzPct val="110000"/>
              </a:pPr>
              <a:r>
                <a:rPr lang="fr-FR" sz="1400" dirty="0">
                  <a:solidFill>
                    <a:schemeClr val="accent3"/>
                  </a:solidFill>
                </a:rPr>
                <a:t>FLOT + </a:t>
              </a:r>
              <a:r>
                <a:rPr lang="fr-FR" sz="1400" dirty="0" err="1">
                  <a:solidFill>
                    <a:schemeClr val="accent3"/>
                  </a:solidFill>
                </a:rPr>
                <a:t>T</a:t>
              </a:r>
              <a:r>
                <a:rPr lang="fr-FR" sz="1400" dirty="0">
                  <a:solidFill>
                    <a:schemeClr val="accent3"/>
                  </a:solidFill>
                </a:rPr>
                <a:t> + P</a:t>
              </a:r>
            </a:p>
            <a:p>
              <a:pPr lvl="0">
                <a:spcBef>
                  <a:spcPct val="20000"/>
                </a:spcBef>
                <a:buClr>
                  <a:schemeClr val="tx2"/>
                </a:buClr>
                <a:buSzPct val="110000"/>
              </a:pPr>
              <a:r>
                <a:rPr lang="fr-FR" sz="1400" dirty="0">
                  <a:solidFill>
                    <a:srgbClr val="B2C0EC"/>
                  </a:solidFill>
                </a:rPr>
                <a:t>FLOT</a:t>
              </a:r>
            </a:p>
          </p:txBody>
        </p:sp>
        <p:cxnSp>
          <p:nvCxnSpPr>
            <p:cNvPr id="94" name="Straight Connector 93">
              <a:extLst>
                <a:ext uri="{FF2B5EF4-FFF2-40B4-BE49-F238E27FC236}">
                  <a16:creationId xmlns:a16="http://schemas.microsoft.com/office/drawing/2014/main" id="{364B1354-17CE-434A-B4FF-E3F012EA3F74}"/>
                </a:ext>
              </a:extLst>
            </p:cNvPr>
            <p:cNvCxnSpPr/>
            <p:nvPr/>
          </p:nvCxnSpPr>
          <p:spPr>
            <a:xfrm>
              <a:off x="5884411" y="4869425"/>
              <a:ext cx="246691"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9FBCFE7-CF44-4A45-ACAE-12226744E2CB}"/>
                </a:ext>
              </a:extLst>
            </p:cNvPr>
            <p:cNvCxnSpPr/>
            <p:nvPr/>
          </p:nvCxnSpPr>
          <p:spPr>
            <a:xfrm>
              <a:off x="5884411" y="5171899"/>
              <a:ext cx="246691"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BC7B6491-538B-4292-A078-C9BB4C10732C}"/>
                </a:ext>
              </a:extLst>
            </p:cNvPr>
            <p:cNvGrpSpPr/>
            <p:nvPr/>
          </p:nvGrpSpPr>
          <p:grpSpPr>
            <a:xfrm>
              <a:off x="5919007" y="3665882"/>
              <a:ext cx="2849919" cy="601954"/>
              <a:chOff x="6002467" y="3882387"/>
              <a:chExt cx="2495357" cy="540234"/>
            </a:xfrm>
          </p:grpSpPr>
          <p:sp>
            <p:nvSpPr>
              <p:cNvPr id="115" name="Freeform: Shape 44">
                <a:extLst>
                  <a:ext uri="{FF2B5EF4-FFF2-40B4-BE49-F238E27FC236}">
                    <a16:creationId xmlns:a16="http://schemas.microsoft.com/office/drawing/2014/main" id="{FCD2122C-8E50-4FD2-8071-4DB478284BB2}"/>
                  </a:ext>
                </a:extLst>
              </p:cNvPr>
              <p:cNvSpPr/>
              <p:nvPr/>
            </p:nvSpPr>
            <p:spPr>
              <a:xfrm>
                <a:off x="6002467" y="3882387"/>
                <a:ext cx="2492705" cy="522724"/>
              </a:xfrm>
              <a:custGeom>
                <a:avLst/>
                <a:gdLst>
                  <a:gd name="connsiteX0" fmla="*/ 3912823 w 3912822"/>
                  <a:gd name="connsiteY0" fmla="*/ 817201 h 817201"/>
                  <a:gd name="connsiteX1" fmla="*/ 2421836 w 3912822"/>
                  <a:gd name="connsiteY1" fmla="*/ 817201 h 817201"/>
                  <a:gd name="connsiteX2" fmla="*/ 2421836 w 3912822"/>
                  <a:gd name="connsiteY2" fmla="*/ 714375 h 817201"/>
                  <a:gd name="connsiteX3" fmla="*/ 1490986 w 3912822"/>
                  <a:gd name="connsiteY3" fmla="*/ 714375 h 817201"/>
                  <a:gd name="connsiteX4" fmla="*/ 1490986 w 3912822"/>
                  <a:gd name="connsiteY4" fmla="*/ 635902 h 817201"/>
                  <a:gd name="connsiteX5" fmla="*/ 1396279 w 3912822"/>
                  <a:gd name="connsiteY5" fmla="*/ 635902 h 817201"/>
                  <a:gd name="connsiteX6" fmla="*/ 1396279 w 3912822"/>
                  <a:gd name="connsiteY6" fmla="*/ 492485 h 817201"/>
                  <a:gd name="connsiteX7" fmla="*/ 1298867 w 3912822"/>
                  <a:gd name="connsiteY7" fmla="*/ 492485 h 817201"/>
                  <a:gd name="connsiteX8" fmla="*/ 1298867 w 3912822"/>
                  <a:gd name="connsiteY8" fmla="*/ 432954 h 817201"/>
                  <a:gd name="connsiteX9" fmla="*/ 1012031 w 3912822"/>
                  <a:gd name="connsiteY9" fmla="*/ 432954 h 817201"/>
                  <a:gd name="connsiteX10" fmla="*/ 1012031 w 3912822"/>
                  <a:gd name="connsiteY10" fmla="*/ 370717 h 817201"/>
                  <a:gd name="connsiteX11" fmla="*/ 836144 w 3912822"/>
                  <a:gd name="connsiteY11" fmla="*/ 370717 h 817201"/>
                  <a:gd name="connsiteX12" fmla="*/ 836144 w 3912822"/>
                  <a:gd name="connsiteY12" fmla="*/ 313892 h 817201"/>
                  <a:gd name="connsiteX13" fmla="*/ 749553 w 3912822"/>
                  <a:gd name="connsiteY13" fmla="*/ 313892 h 817201"/>
                  <a:gd name="connsiteX14" fmla="*/ 749553 w 3912822"/>
                  <a:gd name="connsiteY14" fmla="*/ 186712 h 817201"/>
                  <a:gd name="connsiteX15" fmla="*/ 468132 w 3912822"/>
                  <a:gd name="connsiteY15" fmla="*/ 186712 h 817201"/>
                  <a:gd name="connsiteX16" fmla="*/ 468132 w 3912822"/>
                  <a:gd name="connsiteY16" fmla="*/ 64943 h 817201"/>
                  <a:gd name="connsiteX17" fmla="*/ 389659 w 3912822"/>
                  <a:gd name="connsiteY17" fmla="*/ 64943 h 817201"/>
                  <a:gd name="connsiteX18" fmla="*/ 389659 w 3912822"/>
                  <a:gd name="connsiteY18" fmla="*/ 8118 h 817201"/>
                  <a:gd name="connsiteX19" fmla="*/ 0 w 3912822"/>
                  <a:gd name="connsiteY19" fmla="*/ 8118 h 817201"/>
                  <a:gd name="connsiteX20" fmla="*/ 0 w 3912822"/>
                  <a:gd name="connsiteY20" fmla="*/ 0 h 81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12822" h="817201">
                    <a:moveTo>
                      <a:pt x="3912823" y="817201"/>
                    </a:moveTo>
                    <a:lnTo>
                      <a:pt x="2421836" y="817201"/>
                    </a:lnTo>
                    <a:lnTo>
                      <a:pt x="2421836" y="714375"/>
                    </a:lnTo>
                    <a:lnTo>
                      <a:pt x="1490986" y="714375"/>
                    </a:lnTo>
                    <a:lnTo>
                      <a:pt x="1490986" y="635902"/>
                    </a:lnTo>
                    <a:lnTo>
                      <a:pt x="1396279" y="635902"/>
                    </a:lnTo>
                    <a:lnTo>
                      <a:pt x="1396279" y="492485"/>
                    </a:lnTo>
                    <a:lnTo>
                      <a:pt x="1298867" y="492485"/>
                    </a:lnTo>
                    <a:lnTo>
                      <a:pt x="1298867" y="432954"/>
                    </a:lnTo>
                    <a:lnTo>
                      <a:pt x="1012031" y="432954"/>
                    </a:lnTo>
                    <a:lnTo>
                      <a:pt x="1012031" y="370717"/>
                    </a:lnTo>
                    <a:lnTo>
                      <a:pt x="836144" y="370717"/>
                    </a:lnTo>
                    <a:lnTo>
                      <a:pt x="836144" y="313892"/>
                    </a:lnTo>
                    <a:lnTo>
                      <a:pt x="749553" y="313892"/>
                    </a:lnTo>
                    <a:lnTo>
                      <a:pt x="749553" y="186712"/>
                    </a:lnTo>
                    <a:lnTo>
                      <a:pt x="468132" y="186712"/>
                    </a:lnTo>
                    <a:lnTo>
                      <a:pt x="468132" y="64943"/>
                    </a:lnTo>
                    <a:lnTo>
                      <a:pt x="389659" y="64943"/>
                    </a:lnTo>
                    <a:lnTo>
                      <a:pt x="389659" y="8118"/>
                    </a:lnTo>
                    <a:lnTo>
                      <a:pt x="0" y="8118"/>
                    </a:lnTo>
                    <a:lnTo>
                      <a:pt x="0" y="0"/>
                    </a:lnTo>
                  </a:path>
                </a:pathLst>
              </a:custGeom>
              <a:noFill/>
              <a:ln w="19050" cap="flat">
                <a:solidFill>
                  <a:srgbClr val="B60D27"/>
                </a:solidFill>
                <a:prstDash val="solid"/>
                <a:miter/>
              </a:ln>
            </p:spPr>
            <p:txBody>
              <a:bodyPr rtlCol="0" anchor="ctr"/>
              <a:lstStyle/>
              <a:p>
                <a:endParaRPr lang="fr-FR" dirty="0"/>
              </a:p>
            </p:txBody>
          </p:sp>
          <p:sp>
            <p:nvSpPr>
              <p:cNvPr id="116" name="Freeform: Shape 45">
                <a:extLst>
                  <a:ext uri="{FF2B5EF4-FFF2-40B4-BE49-F238E27FC236}">
                    <a16:creationId xmlns:a16="http://schemas.microsoft.com/office/drawing/2014/main" id="{9E0ECA16-8FAD-4AD7-BEC4-14800F5385D8}"/>
                  </a:ext>
                </a:extLst>
              </p:cNvPr>
              <p:cNvSpPr/>
              <p:nvPr/>
            </p:nvSpPr>
            <p:spPr>
              <a:xfrm>
                <a:off x="6829924" y="4183698"/>
                <a:ext cx="6068" cy="34541"/>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noFill/>
              <a:ln w="19050" cap="flat">
                <a:solidFill>
                  <a:srgbClr val="B60D27"/>
                </a:solidFill>
                <a:prstDash val="solid"/>
                <a:miter/>
              </a:ln>
            </p:spPr>
            <p:txBody>
              <a:bodyPr rtlCol="0" anchor="ctr"/>
              <a:lstStyle/>
              <a:p>
                <a:endParaRPr lang="fr-FR" dirty="0"/>
              </a:p>
            </p:txBody>
          </p:sp>
          <p:sp>
            <p:nvSpPr>
              <p:cNvPr id="117" name="Freeform: Shape 46">
                <a:extLst>
                  <a:ext uri="{FF2B5EF4-FFF2-40B4-BE49-F238E27FC236}">
                    <a16:creationId xmlns:a16="http://schemas.microsoft.com/office/drawing/2014/main" id="{A9E2E9F2-857B-4056-9E95-DCC0EE8A5A19}"/>
                  </a:ext>
                </a:extLst>
              </p:cNvPr>
              <p:cNvSpPr/>
              <p:nvPr/>
            </p:nvSpPr>
            <p:spPr>
              <a:xfrm>
                <a:off x="7011157" y="4319354"/>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fr-FR" dirty="0"/>
              </a:p>
            </p:txBody>
          </p:sp>
          <p:sp>
            <p:nvSpPr>
              <p:cNvPr id="118" name="Freeform: Shape 47">
                <a:extLst>
                  <a:ext uri="{FF2B5EF4-FFF2-40B4-BE49-F238E27FC236}">
                    <a16:creationId xmlns:a16="http://schemas.microsoft.com/office/drawing/2014/main" id="{EED123AA-72B8-475D-BE92-2E21458CB540}"/>
                  </a:ext>
                </a:extLst>
              </p:cNvPr>
              <p:cNvSpPr/>
              <p:nvPr/>
            </p:nvSpPr>
            <p:spPr>
              <a:xfrm>
                <a:off x="7074252" y="432097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fr-FR" dirty="0"/>
              </a:p>
            </p:txBody>
          </p:sp>
          <p:sp>
            <p:nvSpPr>
              <p:cNvPr id="119" name="Freeform: Shape 48">
                <a:extLst>
                  <a:ext uri="{FF2B5EF4-FFF2-40B4-BE49-F238E27FC236}">
                    <a16:creationId xmlns:a16="http://schemas.microsoft.com/office/drawing/2014/main" id="{9E5C5E14-733A-45E4-92A2-8DBE58051312}"/>
                  </a:ext>
                </a:extLst>
              </p:cNvPr>
              <p:cNvSpPr/>
              <p:nvPr/>
            </p:nvSpPr>
            <p:spPr>
              <a:xfrm>
                <a:off x="7302421" y="4319354"/>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fr-FR" dirty="0"/>
              </a:p>
            </p:txBody>
          </p:sp>
          <p:sp>
            <p:nvSpPr>
              <p:cNvPr id="120" name="Freeform: Shape 49">
                <a:extLst>
                  <a:ext uri="{FF2B5EF4-FFF2-40B4-BE49-F238E27FC236}">
                    <a16:creationId xmlns:a16="http://schemas.microsoft.com/office/drawing/2014/main" id="{5D90674E-4339-48C2-9137-6C4BA65E2E07}"/>
                  </a:ext>
                </a:extLst>
              </p:cNvPr>
              <p:cNvSpPr/>
              <p:nvPr/>
            </p:nvSpPr>
            <p:spPr>
              <a:xfrm>
                <a:off x="7363101" y="4319354"/>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fr-FR" dirty="0"/>
              </a:p>
            </p:txBody>
          </p:sp>
          <p:sp>
            <p:nvSpPr>
              <p:cNvPr id="121" name="Freeform: Shape 50">
                <a:extLst>
                  <a:ext uri="{FF2B5EF4-FFF2-40B4-BE49-F238E27FC236}">
                    <a16:creationId xmlns:a16="http://schemas.microsoft.com/office/drawing/2014/main" id="{79F479DF-F85B-42AD-B0BB-48921CA12F9A}"/>
                  </a:ext>
                </a:extLst>
              </p:cNvPr>
              <p:cNvSpPr/>
              <p:nvPr/>
            </p:nvSpPr>
            <p:spPr>
              <a:xfrm>
                <a:off x="7484461" y="4319354"/>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fr-FR" dirty="0"/>
              </a:p>
            </p:txBody>
          </p:sp>
          <p:sp>
            <p:nvSpPr>
              <p:cNvPr id="122" name="Freeform: Shape 51">
                <a:extLst>
                  <a:ext uri="{FF2B5EF4-FFF2-40B4-BE49-F238E27FC236}">
                    <a16:creationId xmlns:a16="http://schemas.microsoft.com/office/drawing/2014/main" id="{0F0D9F1F-8D96-48E3-A801-8EFC99479FE9}"/>
                  </a:ext>
                </a:extLst>
              </p:cNvPr>
              <p:cNvSpPr/>
              <p:nvPr/>
            </p:nvSpPr>
            <p:spPr>
              <a:xfrm>
                <a:off x="7666501"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fr-FR" dirty="0"/>
              </a:p>
            </p:txBody>
          </p:sp>
          <p:sp>
            <p:nvSpPr>
              <p:cNvPr id="123" name="Freeform: Shape 52">
                <a:extLst>
                  <a:ext uri="{FF2B5EF4-FFF2-40B4-BE49-F238E27FC236}">
                    <a16:creationId xmlns:a16="http://schemas.microsoft.com/office/drawing/2014/main" id="{0AD3E707-3BA9-40A4-8CDF-F7452F0E2CEC}"/>
                  </a:ext>
                </a:extLst>
              </p:cNvPr>
              <p:cNvSpPr/>
              <p:nvPr/>
            </p:nvSpPr>
            <p:spPr>
              <a:xfrm>
                <a:off x="7775725"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fr-FR" dirty="0"/>
              </a:p>
            </p:txBody>
          </p:sp>
          <p:sp>
            <p:nvSpPr>
              <p:cNvPr id="124" name="Freeform: Shape 53">
                <a:extLst>
                  <a:ext uri="{FF2B5EF4-FFF2-40B4-BE49-F238E27FC236}">
                    <a16:creationId xmlns:a16="http://schemas.microsoft.com/office/drawing/2014/main" id="{E4E79B86-B77B-4777-B057-8607CBCEA969}"/>
                  </a:ext>
                </a:extLst>
              </p:cNvPr>
              <p:cNvSpPr/>
              <p:nvPr/>
            </p:nvSpPr>
            <p:spPr>
              <a:xfrm>
                <a:off x="7860677"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fr-FR" dirty="0"/>
              </a:p>
            </p:txBody>
          </p:sp>
          <p:sp>
            <p:nvSpPr>
              <p:cNvPr id="125" name="Freeform: Shape 54">
                <a:extLst>
                  <a:ext uri="{FF2B5EF4-FFF2-40B4-BE49-F238E27FC236}">
                    <a16:creationId xmlns:a16="http://schemas.microsoft.com/office/drawing/2014/main" id="{7ACCE043-81A9-4A12-A417-E72EBAEDD300}"/>
                  </a:ext>
                </a:extLst>
              </p:cNvPr>
              <p:cNvSpPr/>
              <p:nvPr/>
            </p:nvSpPr>
            <p:spPr>
              <a:xfrm>
                <a:off x="7884949"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fr-FR" dirty="0"/>
              </a:p>
            </p:txBody>
          </p:sp>
          <p:sp>
            <p:nvSpPr>
              <p:cNvPr id="126" name="Freeform: Shape 55">
                <a:extLst>
                  <a:ext uri="{FF2B5EF4-FFF2-40B4-BE49-F238E27FC236}">
                    <a16:creationId xmlns:a16="http://schemas.microsoft.com/office/drawing/2014/main" id="{73622094-020F-4373-9982-4D07EE294460}"/>
                  </a:ext>
                </a:extLst>
              </p:cNvPr>
              <p:cNvSpPr/>
              <p:nvPr/>
            </p:nvSpPr>
            <p:spPr>
              <a:xfrm>
                <a:off x="7909221"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fr-FR" dirty="0"/>
              </a:p>
            </p:txBody>
          </p:sp>
          <p:sp>
            <p:nvSpPr>
              <p:cNvPr id="127" name="Freeform: Shape 56">
                <a:extLst>
                  <a:ext uri="{FF2B5EF4-FFF2-40B4-BE49-F238E27FC236}">
                    <a16:creationId xmlns:a16="http://schemas.microsoft.com/office/drawing/2014/main" id="{9F1E0DD9-D685-4BE1-AFB1-9E1CED640FC9}"/>
                  </a:ext>
                </a:extLst>
              </p:cNvPr>
              <p:cNvSpPr/>
              <p:nvPr/>
            </p:nvSpPr>
            <p:spPr>
              <a:xfrm>
                <a:off x="7969901"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fr-FR" dirty="0"/>
              </a:p>
            </p:txBody>
          </p:sp>
          <p:sp>
            <p:nvSpPr>
              <p:cNvPr id="128" name="Freeform: Shape 57">
                <a:extLst>
                  <a:ext uri="{FF2B5EF4-FFF2-40B4-BE49-F238E27FC236}">
                    <a16:creationId xmlns:a16="http://schemas.microsoft.com/office/drawing/2014/main" id="{9678DB9E-47F4-4669-B92F-A02EC0FC8198}"/>
                  </a:ext>
                </a:extLst>
              </p:cNvPr>
              <p:cNvSpPr/>
              <p:nvPr/>
            </p:nvSpPr>
            <p:spPr>
              <a:xfrm>
                <a:off x="8127669"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fr-FR" dirty="0"/>
              </a:p>
            </p:txBody>
          </p:sp>
          <p:sp>
            <p:nvSpPr>
              <p:cNvPr id="129" name="Freeform: Shape 58">
                <a:extLst>
                  <a:ext uri="{FF2B5EF4-FFF2-40B4-BE49-F238E27FC236}">
                    <a16:creationId xmlns:a16="http://schemas.microsoft.com/office/drawing/2014/main" id="{6768C2FE-2505-403C-BDE2-9886EC43524C}"/>
                  </a:ext>
                </a:extLst>
              </p:cNvPr>
              <p:cNvSpPr/>
              <p:nvPr/>
            </p:nvSpPr>
            <p:spPr>
              <a:xfrm>
                <a:off x="8249030"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fr-FR" dirty="0"/>
              </a:p>
            </p:txBody>
          </p:sp>
          <p:sp>
            <p:nvSpPr>
              <p:cNvPr id="130" name="Freeform: Shape 59">
                <a:extLst>
                  <a:ext uri="{FF2B5EF4-FFF2-40B4-BE49-F238E27FC236}">
                    <a16:creationId xmlns:a16="http://schemas.microsoft.com/office/drawing/2014/main" id="{32D93991-A006-498A-97C2-44F8513BE98A}"/>
                  </a:ext>
                </a:extLst>
              </p:cNvPr>
              <p:cNvSpPr/>
              <p:nvPr/>
            </p:nvSpPr>
            <p:spPr>
              <a:xfrm>
                <a:off x="8309710"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fr-FR" dirty="0"/>
              </a:p>
            </p:txBody>
          </p:sp>
          <p:sp>
            <p:nvSpPr>
              <p:cNvPr id="131" name="Freeform: Shape 60">
                <a:extLst>
                  <a:ext uri="{FF2B5EF4-FFF2-40B4-BE49-F238E27FC236}">
                    <a16:creationId xmlns:a16="http://schemas.microsoft.com/office/drawing/2014/main" id="{98DCF42D-56A3-46C5-A2E4-B8E126DB52E2}"/>
                  </a:ext>
                </a:extLst>
              </p:cNvPr>
              <p:cNvSpPr/>
              <p:nvPr/>
            </p:nvSpPr>
            <p:spPr>
              <a:xfrm>
                <a:off x="8491756"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fr-FR" dirty="0"/>
              </a:p>
            </p:txBody>
          </p:sp>
        </p:grpSp>
        <p:sp>
          <p:nvSpPr>
            <p:cNvPr id="97" name="Freeform: Shape 63">
              <a:extLst>
                <a:ext uri="{FF2B5EF4-FFF2-40B4-BE49-F238E27FC236}">
                  <a16:creationId xmlns:a16="http://schemas.microsoft.com/office/drawing/2014/main" id="{852E418B-EDE7-486A-BC91-D5FF7AB121B8}"/>
                </a:ext>
              </a:extLst>
            </p:cNvPr>
            <p:cNvSpPr/>
            <p:nvPr/>
          </p:nvSpPr>
          <p:spPr>
            <a:xfrm>
              <a:off x="7830252" y="3571582"/>
              <a:ext cx="6930" cy="80226"/>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fr-FR" dirty="0"/>
            </a:p>
          </p:txBody>
        </p:sp>
        <p:sp>
          <p:nvSpPr>
            <p:cNvPr id="98" name="TextBox 97">
              <a:extLst>
                <a:ext uri="{FF2B5EF4-FFF2-40B4-BE49-F238E27FC236}">
                  <a16:creationId xmlns:a16="http://schemas.microsoft.com/office/drawing/2014/main" id="{EFA4D587-DA59-4090-9537-8FB18703938A}"/>
                </a:ext>
              </a:extLst>
            </p:cNvPr>
            <p:cNvSpPr txBox="1"/>
            <p:nvPr/>
          </p:nvSpPr>
          <p:spPr>
            <a:xfrm>
              <a:off x="7804738" y="3456708"/>
              <a:ext cx="950901" cy="307777"/>
            </a:xfrm>
            <a:prstGeom prst="rect">
              <a:avLst/>
            </a:prstGeom>
            <a:noFill/>
          </p:spPr>
          <p:txBody>
            <a:bodyPr wrap="none" rtlCol="0">
              <a:spAutoFit/>
            </a:bodyPr>
            <a:lstStyle/>
            <a:p>
              <a:r>
                <a:rPr lang="fr-FR" sz="1400" dirty="0"/>
                <a:t>Censurés</a:t>
              </a:r>
            </a:p>
          </p:txBody>
        </p:sp>
        <p:sp>
          <p:nvSpPr>
            <p:cNvPr id="99" name="Freeform: Shape 65">
              <a:extLst>
                <a:ext uri="{FF2B5EF4-FFF2-40B4-BE49-F238E27FC236}">
                  <a16:creationId xmlns:a16="http://schemas.microsoft.com/office/drawing/2014/main" id="{8CC2FC21-6D04-4E55-9AC2-31758C6741AA}"/>
                </a:ext>
              </a:extLst>
            </p:cNvPr>
            <p:cNvSpPr/>
            <p:nvPr/>
          </p:nvSpPr>
          <p:spPr>
            <a:xfrm>
              <a:off x="7779574" y="3571582"/>
              <a:ext cx="6930" cy="80226"/>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2C0EC"/>
              </a:solidFill>
              <a:prstDash val="solid"/>
              <a:miter/>
            </a:ln>
          </p:spPr>
          <p:txBody>
            <a:bodyPr rtlCol="0" anchor="ctr"/>
            <a:lstStyle/>
            <a:p>
              <a:endParaRPr lang="fr-FR" dirty="0"/>
            </a:p>
          </p:txBody>
        </p:sp>
        <p:grpSp>
          <p:nvGrpSpPr>
            <p:cNvPr id="100" name="Group 99">
              <a:extLst>
                <a:ext uri="{FF2B5EF4-FFF2-40B4-BE49-F238E27FC236}">
                  <a16:creationId xmlns:a16="http://schemas.microsoft.com/office/drawing/2014/main" id="{1832BB63-2A81-4C24-9D69-D6944FDD647B}"/>
                </a:ext>
              </a:extLst>
            </p:cNvPr>
            <p:cNvGrpSpPr/>
            <p:nvPr/>
          </p:nvGrpSpPr>
          <p:grpSpPr>
            <a:xfrm>
              <a:off x="5919007" y="3665882"/>
              <a:ext cx="2299908" cy="1113683"/>
              <a:chOff x="7562849" y="1160463"/>
              <a:chExt cx="3173149" cy="1575177"/>
            </a:xfrm>
          </p:grpSpPr>
          <p:sp>
            <p:nvSpPr>
              <p:cNvPr id="101" name="Freeform: Shape 68">
                <a:extLst>
                  <a:ext uri="{FF2B5EF4-FFF2-40B4-BE49-F238E27FC236}">
                    <a16:creationId xmlns:a16="http://schemas.microsoft.com/office/drawing/2014/main" id="{BB5E47A0-EC5E-4229-A105-C7523755284A}"/>
                  </a:ext>
                </a:extLst>
              </p:cNvPr>
              <p:cNvSpPr/>
              <p:nvPr/>
            </p:nvSpPr>
            <p:spPr>
              <a:xfrm>
                <a:off x="7562849" y="1160463"/>
                <a:ext cx="3163995" cy="1544278"/>
              </a:xfrm>
              <a:custGeom>
                <a:avLst/>
                <a:gdLst>
                  <a:gd name="connsiteX0" fmla="*/ 3163996 w 3163995"/>
                  <a:gd name="connsiteY0" fmla="*/ 1544279 h 1544278"/>
                  <a:gd name="connsiteX1" fmla="*/ 2869292 w 3163995"/>
                  <a:gd name="connsiteY1" fmla="*/ 1544279 h 1544278"/>
                  <a:gd name="connsiteX2" fmla="*/ 2869292 w 3163995"/>
                  <a:gd name="connsiteY2" fmla="*/ 1256643 h 1544278"/>
                  <a:gd name="connsiteX3" fmla="*/ 2423684 w 3163995"/>
                  <a:gd name="connsiteY3" fmla="*/ 1256643 h 1544278"/>
                  <a:gd name="connsiteX4" fmla="*/ 2423684 w 3163995"/>
                  <a:gd name="connsiteY4" fmla="*/ 1075096 h 1544278"/>
                  <a:gd name="connsiteX5" fmla="*/ 2041741 w 3163995"/>
                  <a:gd name="connsiteY5" fmla="*/ 1075096 h 1544278"/>
                  <a:gd name="connsiteX6" fmla="*/ 2041741 w 3163995"/>
                  <a:gd name="connsiteY6" fmla="*/ 987866 h 1544278"/>
                  <a:gd name="connsiteX7" fmla="*/ 1947434 w 3163995"/>
                  <a:gd name="connsiteY7" fmla="*/ 987866 h 1544278"/>
                  <a:gd name="connsiteX8" fmla="*/ 1947434 w 3163995"/>
                  <a:gd name="connsiteY8" fmla="*/ 898273 h 1544278"/>
                  <a:gd name="connsiteX9" fmla="*/ 1761182 w 3163995"/>
                  <a:gd name="connsiteY9" fmla="*/ 898273 h 1544278"/>
                  <a:gd name="connsiteX10" fmla="*/ 1761182 w 3163995"/>
                  <a:gd name="connsiteY10" fmla="*/ 822828 h 1544278"/>
                  <a:gd name="connsiteX11" fmla="*/ 1468831 w 3163995"/>
                  <a:gd name="connsiteY11" fmla="*/ 822828 h 1544278"/>
                  <a:gd name="connsiteX12" fmla="*/ 1468831 w 3163995"/>
                  <a:gd name="connsiteY12" fmla="*/ 759170 h 1544278"/>
                  <a:gd name="connsiteX13" fmla="*/ 1296724 w 3163995"/>
                  <a:gd name="connsiteY13" fmla="*/ 759170 h 1544278"/>
                  <a:gd name="connsiteX14" fmla="*/ 1296724 w 3163995"/>
                  <a:gd name="connsiteY14" fmla="*/ 702587 h 1544278"/>
                  <a:gd name="connsiteX15" fmla="*/ 1200055 w 3163995"/>
                  <a:gd name="connsiteY15" fmla="*/ 702587 h 1544278"/>
                  <a:gd name="connsiteX16" fmla="*/ 1200055 w 3163995"/>
                  <a:gd name="connsiteY16" fmla="*/ 587061 h 1544278"/>
                  <a:gd name="connsiteX17" fmla="*/ 1117540 w 3163995"/>
                  <a:gd name="connsiteY17" fmla="*/ 587061 h 1544278"/>
                  <a:gd name="connsiteX18" fmla="*/ 1117540 w 3163995"/>
                  <a:gd name="connsiteY18" fmla="*/ 462103 h 1544278"/>
                  <a:gd name="connsiteX19" fmla="*/ 1018518 w 3163995"/>
                  <a:gd name="connsiteY19" fmla="*/ 462103 h 1544278"/>
                  <a:gd name="connsiteX20" fmla="*/ 1018518 w 3163995"/>
                  <a:gd name="connsiteY20" fmla="*/ 407878 h 1544278"/>
                  <a:gd name="connsiteX21" fmla="*/ 921851 w 3163995"/>
                  <a:gd name="connsiteY21" fmla="*/ 407878 h 1544278"/>
                  <a:gd name="connsiteX22" fmla="*/ 921851 w 3163995"/>
                  <a:gd name="connsiteY22" fmla="*/ 351293 h 1544278"/>
                  <a:gd name="connsiteX23" fmla="*/ 815755 w 3163995"/>
                  <a:gd name="connsiteY23" fmla="*/ 351293 h 1544278"/>
                  <a:gd name="connsiteX24" fmla="*/ 815755 w 3163995"/>
                  <a:gd name="connsiteY24" fmla="*/ 289993 h 1544278"/>
                  <a:gd name="connsiteX25" fmla="*/ 455031 w 3163995"/>
                  <a:gd name="connsiteY25" fmla="*/ 289993 h 1544278"/>
                  <a:gd name="connsiteX26" fmla="*/ 455031 w 3163995"/>
                  <a:gd name="connsiteY26" fmla="*/ 226337 h 1544278"/>
                  <a:gd name="connsiteX27" fmla="*/ 365439 w 3163995"/>
                  <a:gd name="connsiteY27" fmla="*/ 226337 h 1544278"/>
                  <a:gd name="connsiteX28" fmla="*/ 365439 w 3163995"/>
                  <a:gd name="connsiteY28" fmla="*/ 174468 h 1544278"/>
                  <a:gd name="connsiteX29" fmla="*/ 181541 w 3163995"/>
                  <a:gd name="connsiteY29" fmla="*/ 174468 h 1544278"/>
                  <a:gd name="connsiteX30" fmla="*/ 181541 w 3163995"/>
                  <a:gd name="connsiteY30" fmla="*/ 56584 h 1544278"/>
                  <a:gd name="connsiteX31" fmla="*/ 0 w 3163995"/>
                  <a:gd name="connsiteY31" fmla="*/ 56584 h 1544278"/>
                  <a:gd name="connsiteX32" fmla="*/ 0 w 3163995"/>
                  <a:gd name="connsiteY32" fmla="*/ 0 h 154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63995" h="1544278">
                    <a:moveTo>
                      <a:pt x="3163996" y="1544279"/>
                    </a:moveTo>
                    <a:lnTo>
                      <a:pt x="2869292" y="1544279"/>
                    </a:lnTo>
                    <a:lnTo>
                      <a:pt x="2869292" y="1256643"/>
                    </a:lnTo>
                    <a:lnTo>
                      <a:pt x="2423684" y="1256643"/>
                    </a:lnTo>
                    <a:lnTo>
                      <a:pt x="2423684" y="1075096"/>
                    </a:lnTo>
                    <a:lnTo>
                      <a:pt x="2041741" y="1075096"/>
                    </a:lnTo>
                    <a:lnTo>
                      <a:pt x="2041741" y="987866"/>
                    </a:lnTo>
                    <a:lnTo>
                      <a:pt x="1947434" y="987866"/>
                    </a:lnTo>
                    <a:lnTo>
                      <a:pt x="1947434" y="898273"/>
                    </a:lnTo>
                    <a:lnTo>
                      <a:pt x="1761182" y="898273"/>
                    </a:lnTo>
                    <a:lnTo>
                      <a:pt x="1761182" y="822828"/>
                    </a:lnTo>
                    <a:lnTo>
                      <a:pt x="1468831" y="822828"/>
                    </a:lnTo>
                    <a:lnTo>
                      <a:pt x="1468831" y="759170"/>
                    </a:lnTo>
                    <a:lnTo>
                      <a:pt x="1296724" y="759170"/>
                    </a:lnTo>
                    <a:lnTo>
                      <a:pt x="1296724" y="702587"/>
                    </a:lnTo>
                    <a:lnTo>
                      <a:pt x="1200055" y="702587"/>
                    </a:lnTo>
                    <a:lnTo>
                      <a:pt x="1200055" y="587061"/>
                    </a:lnTo>
                    <a:lnTo>
                      <a:pt x="1117540" y="587061"/>
                    </a:lnTo>
                    <a:lnTo>
                      <a:pt x="1117540" y="462103"/>
                    </a:lnTo>
                    <a:lnTo>
                      <a:pt x="1018518" y="462103"/>
                    </a:lnTo>
                    <a:lnTo>
                      <a:pt x="1018518" y="407878"/>
                    </a:lnTo>
                    <a:lnTo>
                      <a:pt x="921851" y="407878"/>
                    </a:lnTo>
                    <a:lnTo>
                      <a:pt x="921851" y="351293"/>
                    </a:lnTo>
                    <a:lnTo>
                      <a:pt x="815755" y="351293"/>
                    </a:lnTo>
                    <a:lnTo>
                      <a:pt x="815755" y="289993"/>
                    </a:lnTo>
                    <a:lnTo>
                      <a:pt x="455031" y="289993"/>
                    </a:lnTo>
                    <a:lnTo>
                      <a:pt x="455031" y="226337"/>
                    </a:lnTo>
                    <a:lnTo>
                      <a:pt x="365439" y="226337"/>
                    </a:lnTo>
                    <a:lnTo>
                      <a:pt x="365439" y="174468"/>
                    </a:lnTo>
                    <a:lnTo>
                      <a:pt x="181541" y="174468"/>
                    </a:lnTo>
                    <a:lnTo>
                      <a:pt x="181541" y="56584"/>
                    </a:lnTo>
                    <a:lnTo>
                      <a:pt x="0" y="56584"/>
                    </a:lnTo>
                    <a:lnTo>
                      <a:pt x="0" y="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2" name="Freeform: Shape 69">
                <a:extLst>
                  <a:ext uri="{FF2B5EF4-FFF2-40B4-BE49-F238E27FC236}">
                    <a16:creationId xmlns:a16="http://schemas.microsoft.com/office/drawing/2014/main" id="{843818C2-6928-4BEA-B95A-49F15E7C53D3}"/>
                  </a:ext>
                </a:extLst>
              </p:cNvPr>
              <p:cNvSpPr/>
              <p:nvPr/>
            </p:nvSpPr>
            <p:spPr>
              <a:xfrm>
                <a:off x="8859573" y="1900583"/>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3" name="Freeform: Shape 70">
                <a:extLst>
                  <a:ext uri="{FF2B5EF4-FFF2-40B4-BE49-F238E27FC236}">
                    <a16:creationId xmlns:a16="http://schemas.microsoft.com/office/drawing/2014/main" id="{E5DAECC8-07DD-4D59-93AE-676BCCB08BFA}"/>
                  </a:ext>
                </a:extLst>
              </p:cNvPr>
              <p:cNvSpPr/>
              <p:nvPr/>
            </p:nvSpPr>
            <p:spPr>
              <a:xfrm>
                <a:off x="9069123" y="195773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4" name="Freeform: Shape 71">
                <a:extLst>
                  <a:ext uri="{FF2B5EF4-FFF2-40B4-BE49-F238E27FC236}">
                    <a16:creationId xmlns:a16="http://schemas.microsoft.com/office/drawing/2014/main" id="{27BDA1B9-1142-4B6B-B553-5F1D97D215EE}"/>
                  </a:ext>
                </a:extLst>
              </p:cNvPr>
              <p:cNvSpPr/>
              <p:nvPr/>
            </p:nvSpPr>
            <p:spPr>
              <a:xfrm>
                <a:off x="9126273" y="195773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5" name="Freeform: Shape 72">
                <a:extLst>
                  <a:ext uri="{FF2B5EF4-FFF2-40B4-BE49-F238E27FC236}">
                    <a16:creationId xmlns:a16="http://schemas.microsoft.com/office/drawing/2014/main" id="{53515A36-D9B4-4396-B947-8838261AE39A}"/>
                  </a:ext>
                </a:extLst>
              </p:cNvPr>
              <p:cNvSpPr/>
              <p:nvPr/>
            </p:nvSpPr>
            <p:spPr>
              <a:xfrm>
                <a:off x="9221523" y="195773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6" name="Freeform: Shape 73">
                <a:extLst>
                  <a:ext uri="{FF2B5EF4-FFF2-40B4-BE49-F238E27FC236}">
                    <a16:creationId xmlns:a16="http://schemas.microsoft.com/office/drawing/2014/main" id="{04716ED7-5F9D-4976-85B8-8F75E14C14D3}"/>
                  </a:ext>
                </a:extLst>
              </p:cNvPr>
              <p:cNvSpPr/>
              <p:nvPr/>
            </p:nvSpPr>
            <p:spPr>
              <a:xfrm>
                <a:off x="9431073" y="203393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7" name="Freeform: Shape 74">
                <a:extLst>
                  <a:ext uri="{FF2B5EF4-FFF2-40B4-BE49-F238E27FC236}">
                    <a16:creationId xmlns:a16="http://schemas.microsoft.com/office/drawing/2014/main" id="{914CB5B2-CA49-4494-8815-DF0352F79C76}"/>
                  </a:ext>
                </a:extLst>
              </p:cNvPr>
              <p:cNvSpPr/>
              <p:nvPr/>
            </p:nvSpPr>
            <p:spPr>
              <a:xfrm>
                <a:off x="9602523" y="2205384"/>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8" name="Freeform: Shape 75">
                <a:extLst>
                  <a:ext uri="{FF2B5EF4-FFF2-40B4-BE49-F238E27FC236}">
                    <a16:creationId xmlns:a16="http://schemas.microsoft.com/office/drawing/2014/main" id="{905B08AE-6D18-46F4-916B-D53B2A19948D}"/>
                  </a:ext>
                </a:extLst>
              </p:cNvPr>
              <p:cNvSpPr/>
              <p:nvPr/>
            </p:nvSpPr>
            <p:spPr>
              <a:xfrm>
                <a:off x="9754923" y="2205384"/>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9" name="Freeform: Shape 76">
                <a:extLst>
                  <a:ext uri="{FF2B5EF4-FFF2-40B4-BE49-F238E27FC236}">
                    <a16:creationId xmlns:a16="http://schemas.microsoft.com/office/drawing/2014/main" id="{54E0FC04-1626-4701-A380-8E00BA6A2C6F}"/>
                  </a:ext>
                </a:extLst>
              </p:cNvPr>
              <p:cNvSpPr/>
              <p:nvPr/>
            </p:nvSpPr>
            <p:spPr>
              <a:xfrm>
                <a:off x="9888273" y="2205384"/>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0" name="Freeform: Shape 77">
                <a:extLst>
                  <a:ext uri="{FF2B5EF4-FFF2-40B4-BE49-F238E27FC236}">
                    <a16:creationId xmlns:a16="http://schemas.microsoft.com/office/drawing/2014/main" id="{5AD193EA-3E2C-4B5F-A878-ABD782C00BE5}"/>
                  </a:ext>
                </a:extLst>
              </p:cNvPr>
              <p:cNvSpPr/>
              <p:nvPr/>
            </p:nvSpPr>
            <p:spPr>
              <a:xfrm>
                <a:off x="10154973" y="2390804"/>
                <a:ext cx="9525" cy="54006"/>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1" name="Freeform: Shape 78">
                <a:extLst>
                  <a:ext uri="{FF2B5EF4-FFF2-40B4-BE49-F238E27FC236}">
                    <a16:creationId xmlns:a16="http://schemas.microsoft.com/office/drawing/2014/main" id="{01D8A089-B4FC-4F0B-AFCB-D322E8DCB0EC}"/>
                  </a:ext>
                </a:extLst>
              </p:cNvPr>
              <p:cNvSpPr/>
              <p:nvPr/>
            </p:nvSpPr>
            <p:spPr>
              <a:xfrm>
                <a:off x="10345473" y="2390804"/>
                <a:ext cx="9525" cy="54006"/>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2" name="Freeform: Shape 79">
                <a:extLst>
                  <a:ext uri="{FF2B5EF4-FFF2-40B4-BE49-F238E27FC236}">
                    <a16:creationId xmlns:a16="http://schemas.microsoft.com/office/drawing/2014/main" id="{67F7ABD4-5A4D-45F4-BECA-70EB7C77DD7A}"/>
                  </a:ext>
                </a:extLst>
              </p:cNvPr>
              <p:cNvSpPr/>
              <p:nvPr/>
            </p:nvSpPr>
            <p:spPr>
              <a:xfrm>
                <a:off x="10516923" y="2681634"/>
                <a:ext cx="9525" cy="54006"/>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3" name="Freeform: Shape 80">
                <a:extLst>
                  <a:ext uri="{FF2B5EF4-FFF2-40B4-BE49-F238E27FC236}">
                    <a16:creationId xmlns:a16="http://schemas.microsoft.com/office/drawing/2014/main" id="{BFB60384-5A55-4CCB-8020-AB66D1FAEAB9}"/>
                  </a:ext>
                </a:extLst>
              </p:cNvPr>
              <p:cNvSpPr/>
              <p:nvPr/>
            </p:nvSpPr>
            <p:spPr>
              <a:xfrm>
                <a:off x="10631223" y="2681634"/>
                <a:ext cx="9525" cy="54006"/>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4" name="Freeform: Shape 81">
                <a:extLst>
                  <a:ext uri="{FF2B5EF4-FFF2-40B4-BE49-F238E27FC236}">
                    <a16:creationId xmlns:a16="http://schemas.microsoft.com/office/drawing/2014/main" id="{CB203E61-32CE-4D4A-ABFE-FAEBB305DC81}"/>
                  </a:ext>
                </a:extLst>
              </p:cNvPr>
              <p:cNvSpPr/>
              <p:nvPr/>
            </p:nvSpPr>
            <p:spPr>
              <a:xfrm>
                <a:off x="10726473" y="2681634"/>
                <a:ext cx="9525" cy="54006"/>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sp>
        <p:nvSpPr>
          <p:cNvPr id="159" name="TextBox 158">
            <a:extLst>
              <a:ext uri="{FF2B5EF4-FFF2-40B4-BE49-F238E27FC236}">
                <a16:creationId xmlns:a16="http://schemas.microsoft.com/office/drawing/2014/main" id="{C63686D2-93B1-4250-9BD5-37ECEF7783C3}"/>
              </a:ext>
            </a:extLst>
          </p:cNvPr>
          <p:cNvSpPr txBox="1"/>
          <p:nvPr/>
        </p:nvSpPr>
        <p:spPr>
          <a:xfrm>
            <a:off x="5223544" y="5729115"/>
            <a:ext cx="3798536" cy="307777"/>
          </a:xfrm>
          <a:prstGeom prst="rect">
            <a:avLst/>
          </a:prstGeom>
          <a:noFill/>
        </p:spPr>
        <p:txBody>
          <a:bodyPr wrap="square" rtlCol="0">
            <a:spAutoFit/>
          </a:bodyPr>
          <a:lstStyle/>
          <a:p>
            <a:pPr algn="ctr"/>
            <a:r>
              <a:rPr lang="fr-FR" sz="1400" dirty="0">
                <a:solidFill>
                  <a:srgbClr val="4D4D4D"/>
                </a:solidFill>
              </a:rPr>
              <a:t>Survie sans maladie, mois</a:t>
            </a:r>
          </a:p>
        </p:txBody>
      </p:sp>
    </p:spTree>
    <p:extLst>
      <p:ext uri="{BB962C8B-B14F-4D97-AF65-F5344CB8AC3E}">
        <p14:creationId xmlns:p14="http://schemas.microsoft.com/office/powerpoint/2010/main" val="3781093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smtClean="0"/>
              <a:t>1421MO: Résultats finaux et analyse de sous-groupes de l’étude randomisée de phase II PETRARCA de l’AIO: trastuzumab et pertuzumab en </a:t>
            </a:r>
            <a:r>
              <a:rPr lang="fr-FR" sz="1600" dirty="0" err="1" smtClean="0"/>
              <a:t>périopératoire</a:t>
            </a:r>
            <a:r>
              <a:rPr lang="fr-FR" sz="1600" dirty="0" smtClean="0"/>
              <a:t> en association à FLOT versus FLOT seul dans l’adénocarcinome </a:t>
            </a:r>
            <a:r>
              <a:rPr lang="fr-FR" sz="1600" dirty="0" err="1" smtClean="0"/>
              <a:t>oesophagogastrique</a:t>
            </a:r>
            <a:r>
              <a:rPr lang="fr-FR" sz="1600" dirty="0" smtClean="0"/>
              <a:t> </a:t>
            </a:r>
            <a:r>
              <a:rPr lang="fr-FR" sz="1600" dirty="0" err="1" smtClean="0"/>
              <a:t>résécable</a:t>
            </a:r>
            <a:r>
              <a:rPr lang="fr-FR" sz="1600" dirty="0" smtClean="0"/>
              <a:t> HER2 positif – Al-Batran S-E, et al</a:t>
            </a:r>
            <a:endParaRPr lang="fr-FR" sz="1600" dirty="0"/>
          </a:p>
        </p:txBody>
      </p:sp>
      <p:sp>
        <p:nvSpPr>
          <p:cNvPr id="12" name="Content Placeholder 2"/>
          <p:cNvSpPr>
            <a:spLocks noGrp="1"/>
          </p:cNvSpPr>
          <p:nvPr>
            <p:ph idx="1"/>
          </p:nvPr>
        </p:nvSpPr>
        <p:spPr>
          <a:xfrm>
            <a:off x="365124" y="1254035"/>
            <a:ext cx="8413751" cy="4746172"/>
          </a:xfrm>
        </p:spPr>
        <p:txBody>
          <a:bodyPr/>
          <a:lstStyle/>
          <a:p>
            <a:pPr marL="0" indent="0">
              <a:buNone/>
            </a:pPr>
            <a:r>
              <a:rPr lang="fr-FR" b="1" dirty="0"/>
              <a:t>Résultats</a:t>
            </a:r>
            <a:endParaRPr lang="fr-FR" dirty="0"/>
          </a:p>
          <a:p>
            <a:pPr marL="0" indent="0">
              <a:spcBef>
                <a:spcPts val="15000"/>
              </a:spcBef>
              <a:buNone/>
            </a:pPr>
            <a:r>
              <a:rPr lang="fr-FR" b="1" dirty="0"/>
              <a:t>Conclusions</a:t>
            </a:r>
          </a:p>
          <a:p>
            <a:r>
              <a:rPr lang="fr-FR" b="1" dirty="0"/>
              <a:t>Chez ces patients avec adénocarcinome oesophagogastrique résécable, l’addition de trastuzumab + pertuzumab à FLOT a permis d’obtenir une amélioration significative de la réponse complète pathologique mais pas du taux de résection R0</a:t>
            </a:r>
          </a:p>
          <a:p>
            <a:r>
              <a:rPr lang="fr-FR" b="1" dirty="0"/>
              <a:t>Il y a eu une incidence plus élevée d’EIs dans le bras combinaison</a:t>
            </a:r>
          </a:p>
        </p:txBody>
      </p:sp>
      <p:sp>
        <p:nvSpPr>
          <p:cNvPr id="13" name="Text Placeholder 4"/>
          <p:cNvSpPr>
            <a:spLocks noGrp="1"/>
          </p:cNvSpPr>
          <p:nvPr>
            <p:ph type="body" sz="quarter" idx="11"/>
          </p:nvPr>
        </p:nvSpPr>
        <p:spPr>
          <a:xfrm>
            <a:off x="4545874" y="6096000"/>
            <a:ext cx="4233001" cy="487363"/>
          </a:xfrm>
        </p:spPr>
        <p:txBody>
          <a:bodyPr/>
          <a:lstStyle/>
          <a:p>
            <a:r>
              <a:rPr lang="fr-FR" dirty="0"/>
              <a:t>Al-</a:t>
            </a:r>
            <a:r>
              <a:rPr lang="fr-FR" dirty="0" err="1"/>
              <a:t>Batran</a:t>
            </a:r>
            <a:r>
              <a:rPr lang="fr-FR" dirty="0"/>
              <a:t> S-E, et al, Ann </a:t>
            </a:r>
            <a:r>
              <a:rPr lang="fr-FR" dirty="0" err="1"/>
              <a:t>Oncol</a:t>
            </a:r>
            <a:r>
              <a:rPr lang="fr-FR" dirty="0"/>
              <a:t> 2020;31(</a:t>
            </a:r>
            <a:r>
              <a:rPr lang="fr-FR" dirty="0" err="1"/>
              <a:t>suppl</a:t>
            </a:r>
            <a:r>
              <a:rPr lang="fr-FR" dirty="0"/>
              <a:t>):</a:t>
            </a:r>
            <a:r>
              <a:rPr lang="fr-FR" dirty="0" err="1"/>
              <a:t>abstr</a:t>
            </a:r>
            <a:r>
              <a:rPr lang="fr-FR" dirty="0"/>
              <a:t> 1421MO</a:t>
            </a:r>
          </a:p>
        </p:txBody>
      </p:sp>
      <p:graphicFrame>
        <p:nvGraphicFramePr>
          <p:cNvPr id="14" name="Group 88"/>
          <p:cNvGraphicFramePr>
            <a:graphicFrameLocks noGrp="1"/>
          </p:cNvGraphicFramePr>
          <p:nvPr>
            <p:extLst>
              <p:ext uri="{D42A27DB-BD31-4B8C-83A1-F6EECF244321}">
                <p14:modId xmlns:p14="http://schemas.microsoft.com/office/powerpoint/2010/main" val="1281459353"/>
              </p:ext>
            </p:extLst>
          </p:nvPr>
        </p:nvGraphicFramePr>
        <p:xfrm>
          <a:off x="399654" y="1623331"/>
          <a:ext cx="8344693" cy="1640160"/>
        </p:xfrm>
        <a:graphic>
          <a:graphicData uri="http://schemas.openxmlformats.org/drawingml/2006/table">
            <a:tbl>
              <a:tblPr firstRow="1" bandRow="1">
                <a:tableStyleId>{5202B0CA-FC54-4496-8BCA-5EF66A818D29}</a:tableStyleId>
              </a:tblPr>
              <a:tblGrid>
                <a:gridCol w="2081153">
                  <a:extLst>
                    <a:ext uri="{9D8B030D-6E8A-4147-A177-3AD203B41FA5}">
                      <a16:colId xmlns:a16="http://schemas.microsoft.com/office/drawing/2014/main" val="20000"/>
                    </a:ext>
                  </a:extLst>
                </a:gridCol>
                <a:gridCol w="3991555">
                  <a:extLst>
                    <a:ext uri="{9D8B030D-6E8A-4147-A177-3AD203B41FA5}">
                      <a16:colId xmlns:a16="http://schemas.microsoft.com/office/drawing/2014/main" val="3397994981"/>
                    </a:ext>
                  </a:extLst>
                </a:gridCol>
                <a:gridCol w="2271985">
                  <a:extLst>
                    <a:ext uri="{9D8B030D-6E8A-4147-A177-3AD203B41FA5}">
                      <a16:colId xmlns:a16="http://schemas.microsoft.com/office/drawing/2014/main"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EIs grade ≥3, n (%)</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fr-FR" sz="1400" noProof="0">
                          <a:solidFill>
                            <a:schemeClr val="tx2"/>
                          </a:solidFill>
                        </a:rPr>
                        <a:t>Trastuzumab</a:t>
                      </a:r>
                      <a:r>
                        <a:rPr lang="fr-FR" sz="1400" baseline="0" noProof="0">
                          <a:solidFill>
                            <a:schemeClr val="tx2"/>
                          </a:solidFill>
                        </a:rPr>
                        <a:t> + pertuzumab</a:t>
                      </a:r>
                      <a:r>
                        <a:rPr lang="fr-FR" sz="1400" noProof="0">
                          <a:solidFill>
                            <a:schemeClr val="tx2"/>
                          </a:solidFill>
                        </a:rPr>
                        <a:t> + FLOT</a:t>
                      </a:r>
                      <a:r>
                        <a:rPr lang="fr-FR" sz="1400" baseline="0" noProof="0">
                          <a:solidFill>
                            <a:schemeClr val="tx2"/>
                          </a:solidFill>
                        </a:rPr>
                        <a:t> </a:t>
                      </a:r>
                      <a:br>
                        <a:rPr lang="fr-FR" sz="1400" baseline="0" noProof="0">
                          <a:solidFill>
                            <a:schemeClr val="tx2"/>
                          </a:solidFill>
                        </a:rPr>
                      </a:br>
                      <a:r>
                        <a:rPr lang="fr-FR" sz="1400" noProof="0">
                          <a:solidFill>
                            <a:schemeClr val="tx2"/>
                          </a:solidFill>
                        </a:rPr>
                        <a:t>(n=39)</a:t>
                      </a:r>
                    </a:p>
                  </a:txBody>
                  <a:tcPr marL="36000" marR="36000" marT="36000" marB="36000"/>
                </a:tc>
                <a:tc>
                  <a:txBody>
                    <a:bodyPr/>
                    <a:lstStyle/>
                    <a:p>
                      <a:pPr algn="ctr"/>
                      <a:r>
                        <a:rPr lang="fr-FR" sz="1400" noProof="0">
                          <a:solidFill>
                            <a:schemeClr val="tx2"/>
                          </a:solidFill>
                        </a:rPr>
                        <a:t>FLOT</a:t>
                      </a:r>
                      <a:r>
                        <a:rPr lang="fr-FR" sz="1400" baseline="0" noProof="0">
                          <a:solidFill>
                            <a:schemeClr val="tx2"/>
                          </a:solidFill>
                        </a:rPr>
                        <a:t> </a:t>
                      </a:r>
                      <a:br>
                        <a:rPr lang="fr-FR" sz="1400" baseline="0" noProof="0">
                          <a:solidFill>
                            <a:schemeClr val="tx2"/>
                          </a:solidFill>
                        </a:rPr>
                      </a:br>
                      <a:r>
                        <a:rPr lang="fr-FR" sz="1400" noProof="0">
                          <a:solidFill>
                            <a:schemeClr val="tx2"/>
                          </a:solidFill>
                        </a:rPr>
                        <a:t>(n=40)</a:t>
                      </a:r>
                    </a:p>
                  </a:txBody>
                  <a:tcPr marL="36000" marR="36000" marT="36000" marB="36000" anchor="b"/>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Tous</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33 (85)</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30 (75)</a:t>
                      </a: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Leucopénie</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9 (23)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 (13)</a:t>
                      </a:r>
                    </a:p>
                  </a:txBody>
                  <a:tcPr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Diarrhée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16 (41)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Fatigue </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9 (23)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dirty="0">
                          <a:ln>
                            <a:noFill/>
                          </a:ln>
                          <a:solidFill>
                            <a:schemeClr val="tx1"/>
                          </a:solidFill>
                          <a:effectLst/>
                        </a:rPr>
                        <a:t>6 (15)</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9734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Diaporama ESDO oncologie </a:t>
            </a:r>
            <a:r>
              <a:rPr lang="fr-FR" dirty="0" smtClean="0"/>
              <a:t>médicale</a:t>
            </a:r>
            <a:r>
              <a:rPr lang="fr-FR" dirty="0"/>
              <a:t/>
            </a:r>
            <a:br>
              <a:rPr lang="fr-FR" dirty="0"/>
            </a:br>
            <a:r>
              <a:rPr lang="fr-FR" b="0" dirty="0"/>
              <a:t>Contributeurs 2020</a:t>
            </a:r>
            <a:endParaRPr lang="en-GB" b="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29" name="Group 28"/>
          <p:cNvGrpSpPr/>
          <p:nvPr/>
        </p:nvGrpSpPr>
        <p:grpSpPr>
          <a:xfrm>
            <a:off x="365124" y="5031295"/>
            <a:ext cx="8441919" cy="822917"/>
            <a:chOff x="365124" y="4904298"/>
            <a:chExt cx="8441919" cy="822917"/>
          </a:xfrm>
        </p:grpSpPr>
        <p:sp>
          <p:nvSpPr>
            <p:cNvPr id="30" name="Content Placeholder 9"/>
            <p:cNvSpPr txBox="1">
              <a:spLocks/>
            </p:cNvSpPr>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BIOMARQUEURS</a:t>
              </a:r>
            </a:p>
            <a:p>
              <a:pPr>
                <a:lnSpc>
                  <a:spcPct val="150000"/>
                </a:lnSpc>
                <a:spcAft>
                  <a:spcPts val="0"/>
                </a:spcAft>
                <a:tabLst>
                  <a:tab pos="1973263" algn="l"/>
                </a:tabLst>
              </a:pPr>
              <a:r>
                <a:rPr lang="en-GB" sz="1100" b="1" dirty="0">
                  <a:solidFill>
                    <a:srgbClr val="4D4D4D"/>
                  </a:solidFill>
                </a:rPr>
                <a:t>Prof Eric Van </a:t>
              </a:r>
              <a:r>
                <a:rPr lang="en-GB" sz="1100" b="1" dirty="0" err="1">
                  <a:solidFill>
                    <a:srgbClr val="4D4D4D"/>
                  </a:solidFill>
                </a:rPr>
                <a:t>Cutsem</a:t>
              </a:r>
              <a:r>
                <a:rPr lang="en-GB" sz="1100" b="1" dirty="0">
                  <a:solidFill>
                    <a:srgbClr val="4D4D4D"/>
                  </a:solidFill>
                </a:rPr>
                <a:t>	</a:t>
              </a:r>
              <a:r>
                <a:rPr lang="fr-FR" sz="1100" dirty="0">
                  <a:solidFill>
                    <a:srgbClr val="4D4D4D"/>
                  </a:solidFill>
                </a:rPr>
                <a:t>Oncologie digestive, hôpitaux universitaires de Leuven, Belgique</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fr-FR" sz="1100" dirty="0">
                  <a:solidFill>
                    <a:srgbClr val="4D4D4D"/>
                  </a:solidFill>
                </a:rPr>
                <a:t>Clinique de médecine interne I, Université d’Ulm, Ulm, Allemagne</a:t>
              </a:r>
              <a:endParaRPr lang="en-GB" sz="1100" b="1" dirty="0">
                <a:solidFill>
                  <a:srgbClr val="043882"/>
                </a:solidFill>
              </a:endParaRPr>
            </a:p>
          </p:txBody>
        </p:sp>
        <p:pic>
          <p:nvPicPr>
            <p:cNvPr id="31" name="Picture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9785" r="29888" b="49999"/>
          <a:stretch/>
        </p:blipFill>
        <p:spPr>
          <a:xfrm>
            <a:off x="7554321" y="5031295"/>
            <a:ext cx="587384" cy="727360"/>
          </a:xfrm>
          <a:prstGeom prst="rect">
            <a:avLst/>
          </a:prstGeom>
        </p:spPr>
      </p:pic>
      <p:sp>
        <p:nvSpPr>
          <p:cNvPr id="24" name="Content Placeholder 9">
            <a:extLst>
              <a:ext uri="{FF2B5EF4-FFF2-40B4-BE49-F238E27FC236}">
                <a16:creationId xmlns:a16="http://schemas.microsoft.com/office/drawing/2014/main" id="{D52F928A-C4C5-A94F-9037-B0140787B705}"/>
              </a:ext>
            </a:extLst>
          </p:cNvPr>
          <p:cNvSpPr txBox="1">
            <a:spLocks/>
          </p:cNvSpPr>
          <p:nvPr/>
        </p:nvSpPr>
        <p:spPr bwMode="auto">
          <a:xfrm>
            <a:off x="365125" y="3921782"/>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lnSpc>
                <a:spcPct val="150000"/>
              </a:lnSpc>
              <a:spcAft>
                <a:spcPts val="0"/>
              </a:spcAft>
              <a:tabLst>
                <a:tab pos="1973263" algn="l"/>
              </a:tabLst>
            </a:pPr>
            <a:r>
              <a:rPr lang="fr-FR" sz="1400" b="1" dirty="0">
                <a:solidFill>
                  <a:srgbClr val="043882"/>
                </a:solidFill>
              </a:rPr>
              <a:t>TUMEURS GASTRO-OESOPHAGIENNES ET NEUROENDOCRINES </a:t>
            </a:r>
          </a:p>
          <a:p>
            <a:pPr>
              <a:lnSpc>
                <a:spcPct val="150000"/>
              </a:lnSpc>
              <a:spcAft>
                <a:spcPts val="0"/>
              </a:spcAft>
              <a:tabLst>
                <a:tab pos="1973263" algn="l"/>
              </a:tabLst>
            </a:pPr>
            <a:r>
              <a:rPr lang="en-GB" sz="1100" b="1" dirty="0">
                <a:solidFill>
                  <a:srgbClr val="4D4D4D"/>
                </a:solidFill>
              </a:rPr>
              <a:t>Prof </a:t>
            </a:r>
            <a:r>
              <a:rPr lang="en-GB" sz="1100" b="1" dirty="0" err="1">
                <a:solidFill>
                  <a:srgbClr val="4D4D4D"/>
                </a:solidFill>
              </a:rPr>
              <a:t>Côme</a:t>
            </a:r>
            <a:r>
              <a:rPr lang="en-GB" sz="1100" b="1" dirty="0">
                <a:solidFill>
                  <a:srgbClr val="4D4D4D"/>
                </a:solidFill>
              </a:rPr>
              <a:t> Lepage	</a:t>
            </a:r>
            <a:r>
              <a:rPr lang="fr-FR" sz="1100" dirty="0">
                <a:solidFill>
                  <a:srgbClr val="4D4D4D"/>
                </a:solidFill>
              </a:rPr>
              <a:t>Hôpital universitaire et INSERM, Dijon, France</a:t>
            </a:r>
          </a:p>
          <a:p>
            <a:pPr>
              <a:lnSpc>
                <a:spcPct val="150000"/>
              </a:lnSpc>
              <a:spcAft>
                <a:spcPts val="0"/>
              </a:spcAft>
              <a:tabLst>
                <a:tab pos="1973263" algn="l"/>
              </a:tabLst>
            </a:pPr>
            <a:r>
              <a:rPr lang="en-GB" sz="1100" b="1" dirty="0">
                <a:solidFill>
                  <a:srgbClr val="4D4D4D"/>
                </a:solidFill>
              </a:rPr>
              <a:t>Prof Tamara </a:t>
            </a:r>
            <a:r>
              <a:rPr lang="en-GB" sz="1100" b="1" dirty="0" err="1">
                <a:solidFill>
                  <a:srgbClr val="4D4D4D"/>
                </a:solidFill>
              </a:rPr>
              <a:t>Matysiak</a:t>
            </a:r>
            <a:r>
              <a:rPr lang="en-GB" sz="1100" dirty="0">
                <a:solidFill>
                  <a:srgbClr val="4D4D4D"/>
                </a:solidFill>
              </a:rPr>
              <a:t>	</a:t>
            </a:r>
            <a:r>
              <a:rPr lang="en-GB" sz="1100" dirty="0" err="1">
                <a:solidFill>
                  <a:srgbClr val="4D4D4D"/>
                </a:solidFill>
              </a:rPr>
              <a:t>Hépatogastroentérologie</a:t>
            </a:r>
            <a:r>
              <a:rPr lang="en-GB" sz="1100" dirty="0">
                <a:solidFill>
                  <a:srgbClr val="4D4D4D"/>
                </a:solidFill>
              </a:rPr>
              <a:t> et </a:t>
            </a:r>
            <a:r>
              <a:rPr lang="en-GB" sz="1100" dirty="0" err="1">
                <a:solidFill>
                  <a:srgbClr val="4D4D4D"/>
                </a:solidFill>
              </a:rPr>
              <a:t>oncologie</a:t>
            </a:r>
            <a:r>
              <a:rPr lang="en-GB" sz="1100" dirty="0">
                <a:solidFill>
                  <a:srgbClr val="4D4D4D"/>
                </a:solidFill>
              </a:rPr>
              <a:t> digestive, </a:t>
            </a:r>
            <a:r>
              <a:rPr lang="en-GB" sz="1100" dirty="0" err="1">
                <a:solidFill>
                  <a:srgbClr val="4D4D4D"/>
                </a:solidFill>
              </a:rPr>
              <a:t>Institut</a:t>
            </a:r>
            <a:r>
              <a:rPr lang="en-GB" sz="1100" dirty="0">
                <a:solidFill>
                  <a:srgbClr val="4D4D4D"/>
                </a:solidFill>
              </a:rPr>
              <a:t> des maladies digestives</a:t>
            </a:r>
            <a:br>
              <a:rPr lang="en-GB" sz="1100" dirty="0">
                <a:solidFill>
                  <a:srgbClr val="4D4D4D"/>
                </a:solidFill>
              </a:rPr>
            </a:br>
            <a:r>
              <a:rPr lang="en-GB" sz="1100" dirty="0">
                <a:solidFill>
                  <a:srgbClr val="4D4D4D"/>
                </a:solidFill>
              </a:rPr>
              <a:t>	Nantes, France</a:t>
            </a:r>
          </a:p>
        </p:txBody>
      </p:sp>
      <p:grpSp>
        <p:nvGrpSpPr>
          <p:cNvPr id="26" name="Group 17">
            <a:extLst>
              <a:ext uri="{FF2B5EF4-FFF2-40B4-BE49-F238E27FC236}">
                <a16:creationId xmlns:a16="http://schemas.microsoft.com/office/drawing/2014/main" id="{4D8BB3C6-9687-B54E-B5DF-3C85BB9F6EB7}"/>
              </a:ext>
            </a:extLst>
          </p:cNvPr>
          <p:cNvGrpSpPr/>
          <p:nvPr/>
        </p:nvGrpSpPr>
        <p:grpSpPr>
          <a:xfrm>
            <a:off x="366177" y="2748652"/>
            <a:ext cx="8439811" cy="1109293"/>
            <a:chOff x="365124" y="2654295"/>
            <a:chExt cx="8439811" cy="1109293"/>
          </a:xfrm>
        </p:grpSpPr>
        <p:sp>
          <p:nvSpPr>
            <p:cNvPr id="28" name="Content Placeholder 9">
              <a:extLst>
                <a:ext uri="{FF2B5EF4-FFF2-40B4-BE49-F238E27FC236}">
                  <a16:creationId xmlns:a16="http://schemas.microsoft.com/office/drawing/2014/main" id="{651EFD4F-B3BA-1944-8300-B0A918E35C30}"/>
                </a:ext>
              </a:extLst>
            </p:cNvPr>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a:solidFill>
                    <a:srgbClr val="043882"/>
                  </a:solidFill>
                </a:rPr>
                <a:t>CANCER DU PANCRÉAS ET TUMEURS HÉPATOBILIAIRES</a:t>
              </a:r>
            </a:p>
            <a:p>
              <a:pPr marL="0" indent="0" fontAlgn="auto">
                <a:lnSpc>
                  <a:spcPct val="150000"/>
                </a:lnSpc>
                <a:spcBef>
                  <a:spcPts val="0"/>
                </a:spcBef>
                <a:spcAft>
                  <a:spcPts val="0"/>
                </a:spcAft>
                <a:buClrTx/>
                <a:buSzTx/>
                <a:buFontTx/>
                <a:buNone/>
                <a:tabLst>
                  <a:tab pos="1973263" algn="l"/>
                </a:tabLst>
              </a:pPr>
              <a:r>
                <a:rPr lang="en-GB" sz="1100" b="1">
                  <a:solidFill>
                    <a:srgbClr val="4D4D4D"/>
                  </a:solidFill>
                </a:rPr>
                <a:t>Prof Jean-Luc Van </a:t>
              </a:r>
              <a:r>
                <a:rPr lang="en-GB" sz="1100" b="1" err="1">
                  <a:solidFill>
                    <a:srgbClr val="4D4D4D"/>
                  </a:solidFill>
                </a:rPr>
                <a:t>Laethem</a:t>
              </a:r>
              <a:r>
                <a:rPr lang="en-GB" sz="1100" b="1">
                  <a:solidFill>
                    <a:srgbClr val="4D4D4D"/>
                  </a:solidFill>
                </a:rPr>
                <a:t>	</a:t>
              </a:r>
              <a:r>
                <a:rPr lang="fr-FR" sz="1100">
                  <a:solidFill>
                    <a:srgbClr val="4D4D4D"/>
                  </a:solidFill>
                </a:rPr>
                <a:t>Oncologie digestive, hôpital universitaire Erasme, Brussels, Belgique</a:t>
              </a:r>
            </a:p>
            <a:p>
              <a:pPr marL="0" indent="0" fontAlgn="auto">
                <a:lnSpc>
                  <a:spcPct val="150000"/>
                </a:lnSpc>
                <a:spcBef>
                  <a:spcPts val="0"/>
                </a:spcBef>
                <a:spcAft>
                  <a:spcPts val="0"/>
                </a:spcAft>
                <a:buClrTx/>
                <a:buSzTx/>
                <a:buFontTx/>
                <a:buNone/>
                <a:tabLst>
                  <a:tab pos="1973263" algn="l"/>
                </a:tabLst>
              </a:pPr>
              <a:r>
                <a:rPr lang="en-GB" sz="1100" b="1">
                  <a:solidFill>
                    <a:srgbClr val="4D4D4D"/>
                  </a:solidFill>
                </a:rPr>
                <a:t>Prof Thomas </a:t>
              </a:r>
              <a:r>
                <a:rPr lang="en-GB" sz="1100" b="1" err="1">
                  <a:solidFill>
                    <a:srgbClr val="4D4D4D"/>
                  </a:solidFill>
                </a:rPr>
                <a:t>Seufferlein</a:t>
              </a:r>
              <a:r>
                <a:rPr lang="en-GB" sz="1100" b="1">
                  <a:solidFill>
                    <a:srgbClr val="4D4D4D"/>
                  </a:solidFill>
                </a:rPr>
                <a:t>	</a:t>
              </a:r>
              <a:r>
                <a:rPr lang="fr-FR" sz="1100">
                  <a:solidFill>
                    <a:srgbClr val="4D4D4D"/>
                  </a:solidFill>
                </a:rPr>
                <a:t>Clinique de médecine interne I, Université d’Ulm, Ulm, Allemagne</a:t>
              </a:r>
            </a:p>
          </p:txBody>
        </p:sp>
        <p:grpSp>
          <p:nvGrpSpPr>
            <p:cNvPr id="36" name="Group 19">
              <a:extLst>
                <a:ext uri="{FF2B5EF4-FFF2-40B4-BE49-F238E27FC236}">
                  <a16:creationId xmlns:a16="http://schemas.microsoft.com/office/drawing/2014/main" id="{04C7EEB0-78F9-5C49-8A08-55EC52B51CF4}"/>
                </a:ext>
              </a:extLst>
            </p:cNvPr>
            <p:cNvGrpSpPr/>
            <p:nvPr/>
          </p:nvGrpSpPr>
          <p:grpSpPr>
            <a:xfrm>
              <a:off x="7515348" y="2654295"/>
              <a:ext cx="1243827" cy="728286"/>
              <a:chOff x="6981043" y="3166725"/>
              <a:chExt cx="999483" cy="585218"/>
            </a:xfrm>
          </p:grpSpPr>
          <p:pic>
            <p:nvPicPr>
              <p:cNvPr id="37" name="Picture 12">
                <a:extLst>
                  <a:ext uri="{FF2B5EF4-FFF2-40B4-BE49-F238E27FC236}">
                    <a16:creationId xmlns:a16="http://schemas.microsoft.com/office/drawing/2014/main" id="{9550B863-724A-6245-B400-A8782A7A04D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1043" y="316672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13">
                <a:extLst>
                  <a:ext uri="{FF2B5EF4-FFF2-40B4-BE49-F238E27FC236}">
                    <a16:creationId xmlns:a16="http://schemas.microsoft.com/office/drawing/2014/main" id="{BCA58E15-82A5-274F-843F-F5F8F2EB753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894" y="3166725"/>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41" name="Group 20">
            <a:extLst>
              <a:ext uri="{FF2B5EF4-FFF2-40B4-BE49-F238E27FC236}">
                <a16:creationId xmlns:a16="http://schemas.microsoft.com/office/drawing/2014/main" id="{C8FE78DF-8440-7741-B8D3-9EEC6CB52BB7}"/>
              </a:ext>
            </a:extLst>
          </p:cNvPr>
          <p:cNvGrpSpPr/>
          <p:nvPr/>
        </p:nvGrpSpPr>
        <p:grpSpPr>
          <a:xfrm>
            <a:off x="352095" y="1339659"/>
            <a:ext cx="8439810" cy="1377073"/>
            <a:chOff x="365125" y="1307743"/>
            <a:chExt cx="8439810" cy="1377073"/>
          </a:xfrm>
        </p:grpSpPr>
        <p:grpSp>
          <p:nvGrpSpPr>
            <p:cNvPr id="53" name="Group 14">
              <a:extLst>
                <a:ext uri="{FF2B5EF4-FFF2-40B4-BE49-F238E27FC236}">
                  <a16:creationId xmlns:a16="http://schemas.microsoft.com/office/drawing/2014/main" id="{69BE97B6-80D6-D54D-BF84-CD05F8E7C0EB}"/>
                </a:ext>
              </a:extLst>
            </p:cNvPr>
            <p:cNvGrpSpPr/>
            <p:nvPr/>
          </p:nvGrpSpPr>
          <p:grpSpPr>
            <a:xfrm>
              <a:off x="365125" y="1307743"/>
              <a:ext cx="8428808" cy="1377073"/>
              <a:chOff x="365125" y="1307743"/>
              <a:chExt cx="8428808" cy="1377073"/>
            </a:xfrm>
          </p:grpSpPr>
          <p:sp>
            <p:nvSpPr>
              <p:cNvPr id="55" name="Content Placeholder 9">
                <a:extLst>
                  <a:ext uri="{FF2B5EF4-FFF2-40B4-BE49-F238E27FC236}">
                    <a16:creationId xmlns:a16="http://schemas.microsoft.com/office/drawing/2014/main" id="{B34A270A-F76E-3E44-A9E4-6DB94803E9CC}"/>
                  </a:ext>
                </a:extLst>
              </p:cNvPr>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CANCER COLORECTAL</a:t>
                </a:r>
              </a:p>
              <a:p>
                <a:pPr>
                  <a:lnSpc>
                    <a:spcPct val="150000"/>
                  </a:lnSpc>
                  <a:spcAft>
                    <a:spcPts val="0"/>
                  </a:spcAft>
                  <a:tabLst>
                    <a:tab pos="1973263" algn="l"/>
                  </a:tabLst>
                </a:pPr>
                <a:r>
                  <a:rPr lang="en-GB" sz="1100" b="1" dirty="0">
                    <a:solidFill>
                      <a:srgbClr val="4D4D4D"/>
                    </a:solidFill>
                  </a:rPr>
                  <a:t>Prof Eric Van Cutsem	</a:t>
                </a:r>
                <a:r>
                  <a:rPr lang="fr-FR" sz="1100" dirty="0">
                    <a:solidFill>
                      <a:srgbClr val="4D4D4D"/>
                    </a:solidFill>
                  </a:rPr>
                  <a:t>Oncologie digestive, hôpitaux universitaires de Leuven, Belgique</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Gruenberger</a:t>
                </a:r>
                <a:r>
                  <a:rPr lang="en-GB" sz="1100" b="1" dirty="0">
                    <a:solidFill>
                      <a:srgbClr val="4D4D4D"/>
                    </a:solidFill>
                  </a:rPr>
                  <a:t>	</a:t>
                </a:r>
                <a:r>
                  <a:rPr lang="fr-FR" sz="1100" dirty="0">
                    <a:solidFill>
                      <a:srgbClr val="4D4D4D"/>
                    </a:solidFill>
                  </a:rPr>
                  <a:t> Département de chirurgie, Hôpital </a:t>
                </a:r>
                <a:r>
                  <a:rPr lang="en-GB" sz="1100" dirty="0">
                    <a:solidFill>
                      <a:srgbClr val="4D4D4D"/>
                    </a:solidFill>
                  </a:rPr>
                  <a:t>Kaiser-Franz-Josef</a:t>
                </a:r>
                <a:r>
                  <a:rPr lang="fr-FR" sz="1100" dirty="0">
                    <a:solidFill>
                      <a:srgbClr val="4D4D4D"/>
                    </a:solidFill>
                  </a:rPr>
                  <a:t>, Vienne, Autriche</a:t>
                </a:r>
                <a:endParaRPr lang="en-GB" sz="1100" dirty="0">
                  <a:solidFill>
                    <a:srgbClr val="4D4D4D"/>
                  </a:solidFill>
                </a:endParaRPr>
              </a:p>
              <a:p>
                <a:pPr>
                  <a:lnSpc>
                    <a:spcPct val="150000"/>
                  </a:lnSpc>
                  <a:spcAft>
                    <a:spcPts val="0"/>
                  </a:spcAft>
                  <a:tabLst>
                    <a:tab pos="1973263" algn="l"/>
                  </a:tabLst>
                </a:pPr>
                <a:r>
                  <a:rPr lang="en-GB" sz="1100" b="1" dirty="0">
                    <a:solidFill>
                      <a:schemeClr val="tx1"/>
                    </a:solidFill>
                  </a:rPr>
                  <a:t>Prof Jaroslaw Regula	</a:t>
                </a:r>
                <a:r>
                  <a:rPr lang="en-GB" sz="1100" dirty="0" err="1">
                    <a:solidFill>
                      <a:schemeClr val="tx1"/>
                    </a:solidFill>
                  </a:rPr>
                  <a:t>Département</a:t>
                </a:r>
                <a:r>
                  <a:rPr lang="en-GB" sz="1100" dirty="0">
                    <a:solidFill>
                      <a:schemeClr val="tx1"/>
                    </a:solidFill>
                  </a:rPr>
                  <a:t> de </a:t>
                </a:r>
                <a:r>
                  <a:rPr lang="en-GB" sz="1100" dirty="0" err="1">
                    <a:solidFill>
                      <a:schemeClr val="tx1"/>
                    </a:solidFill>
                  </a:rPr>
                  <a:t>gastroentérologie</a:t>
                </a:r>
                <a:r>
                  <a:rPr lang="en-GB" sz="1100" dirty="0">
                    <a:solidFill>
                      <a:schemeClr val="tx1"/>
                    </a:solidFill>
                  </a:rPr>
                  <a:t> et </a:t>
                </a:r>
                <a:r>
                  <a:rPr lang="en-GB" sz="1100" dirty="0" err="1">
                    <a:solidFill>
                      <a:schemeClr val="tx1"/>
                    </a:solidFill>
                  </a:rPr>
                  <a:t>hépatologie</a:t>
                </a:r>
                <a:r>
                  <a:rPr lang="en-GB" sz="1100" dirty="0">
                    <a:solidFill>
                      <a:schemeClr val="tx1"/>
                    </a:solidFill>
                  </a:rPr>
                  <a:t>, </a:t>
                </a:r>
                <a:r>
                  <a:rPr lang="en-GB" sz="1100" dirty="0" err="1">
                    <a:solidFill>
                      <a:schemeClr val="tx1"/>
                    </a:solidFill>
                  </a:rPr>
                  <a:t>Institut</a:t>
                </a:r>
                <a:r>
                  <a:rPr lang="en-GB" sz="1100" dirty="0">
                    <a:solidFill>
                      <a:schemeClr val="tx1"/>
                    </a:solidFill>
                  </a:rPr>
                  <a:t> </a:t>
                </a:r>
                <a:r>
                  <a:rPr lang="en-GB" sz="1100" dirty="0" err="1">
                    <a:solidFill>
                      <a:schemeClr val="tx1"/>
                    </a:solidFill>
                  </a:rPr>
                  <a:t>d’oncologie</a:t>
                </a:r>
                <a:r>
                  <a:rPr lang="en-GB" sz="1100" dirty="0">
                    <a:solidFill>
                      <a:schemeClr val="tx1"/>
                    </a:solidFill>
                  </a:rPr>
                  <a:t>, Warsaw, </a:t>
                </a:r>
                <a:r>
                  <a:rPr lang="en-GB" sz="1100" dirty="0" err="1">
                    <a:solidFill>
                      <a:schemeClr val="tx1"/>
                    </a:solidFill>
                  </a:rPr>
                  <a:t>Pologne</a:t>
                </a:r>
                <a:endParaRPr lang="en-US" sz="1100" dirty="0">
                  <a:solidFill>
                    <a:srgbClr val="4D4D4D"/>
                  </a:solidFill>
                </a:endParaRPr>
              </a:p>
            </p:txBody>
          </p:sp>
          <p:pic>
            <p:nvPicPr>
              <p:cNvPr id="59" name="Picture 15">
                <a:extLst>
                  <a:ext uri="{FF2B5EF4-FFF2-40B4-BE49-F238E27FC236}">
                    <a16:creationId xmlns:a16="http://schemas.microsoft.com/office/drawing/2014/main" id="{42DC60C3-AB51-AE4E-AF4B-001017D1765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3415" y="1307743"/>
                <a:ext cx="603112" cy="72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54" name="Picture 10">
              <a:extLst>
                <a:ext uri="{FF2B5EF4-FFF2-40B4-BE49-F238E27FC236}">
                  <a16:creationId xmlns:a16="http://schemas.microsoft.com/office/drawing/2014/main" id="{5511A765-7BEC-644C-942C-EE96908D14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212" b="14357"/>
            <a:stretch/>
          </p:blipFill>
          <p:spPr>
            <a:xfrm>
              <a:off x="8201825" y="1307745"/>
              <a:ext cx="603110" cy="724256"/>
            </a:xfrm>
            <a:prstGeom prst="rect">
              <a:avLst/>
            </a:prstGeom>
          </p:spPr>
        </p:pic>
      </p:grpSp>
      <p:pic>
        <p:nvPicPr>
          <p:cNvPr id="52" name="Picture 51"/>
          <p:cNvPicPr>
            <a:picLocks noChangeAspect="1"/>
          </p:cNvPicPr>
          <p:nvPr/>
        </p:nvPicPr>
        <p:blipFill rotWithShape="1">
          <a:blip r:embed="rId4" cstate="print">
            <a:extLst>
              <a:ext uri="{28A0092B-C50C-407E-A947-70E740481C1C}">
                <a14:useLocalDpi xmlns:a14="http://schemas.microsoft.com/office/drawing/2010/main" val="0"/>
              </a:ext>
            </a:extLst>
          </a:blip>
          <a:srcRect l="19785" r="29888" b="49999"/>
          <a:stretch/>
        </p:blipFill>
        <p:spPr>
          <a:xfrm>
            <a:off x="6963001" y="1351990"/>
            <a:ext cx="587384" cy="727360"/>
          </a:xfrm>
          <a:prstGeom prst="rect">
            <a:avLst/>
          </a:prstGeom>
        </p:spPr>
      </p:pic>
      <p:pic>
        <p:nvPicPr>
          <p:cNvPr id="60" name="Picture 49">
            <a:extLst>
              <a:ext uri="{FF2B5EF4-FFF2-40B4-BE49-F238E27FC236}">
                <a16:creationId xmlns:a16="http://schemas.microsoft.com/office/drawing/2014/main" id="{6D1C2690-CB13-DA4E-8F12-A0F1BA648D11}"/>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6458" y="3921781"/>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47">
            <a:extLst>
              <a:ext uri="{FF2B5EF4-FFF2-40B4-BE49-F238E27FC236}">
                <a16:creationId xmlns:a16="http://schemas.microsoft.com/office/drawing/2014/main" id="{A35CFDF7-9275-E74F-B094-3A2875AEA65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9305" t="10567" r="8517" b="24084"/>
          <a:stretch/>
        </p:blipFill>
        <p:spPr>
          <a:xfrm>
            <a:off x="8207839" y="3921781"/>
            <a:ext cx="586094" cy="707524"/>
          </a:xfrm>
          <a:prstGeom prst="rect">
            <a:avLst/>
          </a:prstGeom>
        </p:spPr>
      </p:pic>
    </p:spTree>
    <p:extLst>
      <p:ext uri="{BB962C8B-B14F-4D97-AF65-F5344CB8AC3E}">
        <p14:creationId xmlns:p14="http://schemas.microsoft.com/office/powerpoint/2010/main" val="2903917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r>
              <a:rPr lang="fr-FR" dirty="0"/>
              <a:t>1423MO: Analyse de fin d’étude de JACOB: un essai de phase III évaluant pertuzumab + trastuzumab et chimiothérapie dans le cancer de l’estomac ou de la jonction œsogastrique HER2 positif métastatique – </a:t>
            </a:r>
            <a:r>
              <a:rPr lang="fr-FR" dirty="0" smtClean="0"/>
              <a:t>Tabernero </a:t>
            </a:r>
            <a:r>
              <a:rPr lang="fr-FR" dirty="0"/>
              <a:t>J, et al</a:t>
            </a:r>
          </a:p>
        </p:txBody>
      </p:sp>
      <p:sp>
        <p:nvSpPr>
          <p:cNvPr id="3" name="Content Placeholder 2"/>
          <p:cNvSpPr>
            <a:spLocks noGrp="1"/>
          </p:cNvSpPr>
          <p:nvPr>
            <p:ph idx="1"/>
          </p:nvPr>
        </p:nvSpPr>
        <p:spPr>
          <a:xfrm>
            <a:off x="365124" y="1254035"/>
            <a:ext cx="8725536" cy="4746172"/>
          </a:xfrm>
        </p:spPr>
        <p:txBody>
          <a:bodyPr/>
          <a:lstStyle/>
          <a:p>
            <a:pPr marL="0" indent="0">
              <a:buNone/>
            </a:pPr>
            <a:r>
              <a:rPr lang="fr-FR" b="1" dirty="0"/>
              <a:t>Objectifs</a:t>
            </a:r>
          </a:p>
          <a:p>
            <a:r>
              <a:rPr lang="fr-FR" dirty="0"/>
              <a:t>Evaluer l'efficacité et la tolérance de l’addition de pertuzumab au trastuzumab + chimiothérapie chez des patients avec cancer de l’estomac ou de la JOG HER2+ métastatique</a:t>
            </a:r>
          </a:p>
        </p:txBody>
      </p:sp>
      <p:sp>
        <p:nvSpPr>
          <p:cNvPr id="5" name="Text Placeholder 4"/>
          <p:cNvSpPr>
            <a:spLocks noGrp="1"/>
          </p:cNvSpPr>
          <p:nvPr>
            <p:ph type="body" sz="quarter" idx="11"/>
          </p:nvPr>
        </p:nvSpPr>
        <p:spPr/>
        <p:txBody>
          <a:bodyPr/>
          <a:lstStyle/>
          <a:p>
            <a:r>
              <a:rPr lang="fr-FR" dirty="0" err="1"/>
              <a:t>Tabernero</a:t>
            </a:r>
            <a:r>
              <a:rPr lang="fr-FR" dirty="0"/>
              <a:t> J, et al, Ann </a:t>
            </a:r>
            <a:r>
              <a:rPr lang="fr-FR" dirty="0" err="1"/>
              <a:t>Oncol</a:t>
            </a:r>
            <a:r>
              <a:rPr lang="fr-FR" dirty="0"/>
              <a:t> 2020;31(</a:t>
            </a:r>
            <a:r>
              <a:rPr lang="fr-FR" dirty="0" err="1"/>
              <a:t>suppl</a:t>
            </a:r>
            <a:r>
              <a:rPr lang="fr-FR" dirty="0"/>
              <a:t>):</a:t>
            </a:r>
            <a:r>
              <a:rPr lang="fr-FR" dirty="0" err="1"/>
              <a:t>abstr</a:t>
            </a:r>
            <a:r>
              <a:rPr lang="fr-FR" dirty="0"/>
              <a:t> 1423MO</a:t>
            </a:r>
          </a:p>
        </p:txBody>
      </p:sp>
      <p:cxnSp>
        <p:nvCxnSpPr>
          <p:cNvPr id="7" name="Straight Connector 6"/>
          <p:cNvCxnSpPr/>
          <p:nvPr/>
        </p:nvCxnSpPr>
        <p:spPr>
          <a:xfrm>
            <a:off x="6259485" y="2390370"/>
            <a:ext cx="0" cy="3120282"/>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8" name="AutoShape 8"/>
          <p:cNvSpPr>
            <a:spLocks noChangeArrowheads="1"/>
          </p:cNvSpPr>
          <p:nvPr/>
        </p:nvSpPr>
        <p:spPr bwMode="auto">
          <a:xfrm>
            <a:off x="3527900" y="2959238"/>
            <a:ext cx="2167903" cy="586397"/>
          </a:xfrm>
          <a:prstGeom prst="rect">
            <a:avLst/>
          </a:prstGeom>
          <a:solidFill>
            <a:schemeClr val="accent3"/>
          </a:solidFill>
          <a:ln w="9525" algn="ctr">
            <a:noFill/>
            <a:round/>
            <a:headEnd/>
            <a:tailEnd/>
          </a:ln>
        </p:spPr>
        <p:txBody>
          <a:bodyPr lIns="90488" tIns="0" rIns="90488" bIns="0" anchor="ctr"/>
          <a:lstStyle/>
          <a:p>
            <a:r>
              <a:rPr lang="fr-FR" altLang="zh-CN" sz="1600" dirty="0">
                <a:solidFill>
                  <a:schemeClr val="tx2"/>
                </a:solidFill>
                <a:latin typeface="Arial" panose="020B0604020202020204" pitchFamily="34" charset="0"/>
                <a:cs typeface="Arial" panose="020B0604020202020204" pitchFamily="34" charset="0"/>
              </a:rPr>
              <a:t>Capécitabine ou 5FU + cisplatine (n=388)</a:t>
            </a:r>
          </a:p>
        </p:txBody>
      </p:sp>
      <p:cxnSp>
        <p:nvCxnSpPr>
          <p:cNvPr id="9" name="AutoShape 19"/>
          <p:cNvCxnSpPr>
            <a:cxnSpLocks noChangeShapeType="1"/>
          </p:cNvCxnSpPr>
          <p:nvPr/>
        </p:nvCxnSpPr>
        <p:spPr bwMode="auto">
          <a:xfrm flipV="1">
            <a:off x="3532080" y="3569999"/>
            <a:ext cx="4732480" cy="1658"/>
          </a:xfrm>
          <a:prstGeom prst="straightConnector1">
            <a:avLst/>
          </a:prstGeom>
          <a:noFill/>
          <a:ln w="38100">
            <a:solidFill>
              <a:srgbClr val="000000"/>
            </a:solidFill>
            <a:round/>
            <a:headEnd/>
            <a:tailEnd type="triangle" w="med" len="med"/>
          </a:ln>
        </p:spPr>
      </p:cxnSp>
      <p:sp>
        <p:nvSpPr>
          <p:cNvPr id="10" name="AutoShape 12"/>
          <p:cNvSpPr>
            <a:spLocks noChangeArrowheads="1"/>
          </p:cNvSpPr>
          <p:nvPr/>
        </p:nvSpPr>
        <p:spPr bwMode="auto">
          <a:xfrm rot="16200000">
            <a:off x="7100952" y="3775041"/>
            <a:ext cx="3087232" cy="403448"/>
          </a:xfrm>
          <a:prstGeom prst="rect">
            <a:avLst/>
          </a:prstGeom>
          <a:solidFill>
            <a:srgbClr val="000000"/>
          </a:solidFill>
          <a:ln w="9525" algn="ctr">
            <a:noFill/>
            <a:round/>
            <a:headEnd/>
            <a:tailEnd/>
          </a:ln>
        </p:spPr>
        <p:txBody>
          <a:bodyPr lIns="90488" tIns="0" rIns="90488" bIns="0" anchor="ctr"/>
          <a:lstStyle/>
          <a:p>
            <a:pPr algn="ctr" defTabSz="892175" eaLnBrk="0" hangingPunct="0">
              <a:defRPr/>
            </a:pPr>
            <a:r>
              <a:rPr lang="fr-FR" altLang="zh-CN" sz="1600" kern="0" dirty="0">
                <a:solidFill>
                  <a:srgbClr val="FFFFFF"/>
                </a:solidFill>
                <a:latin typeface="Arial" panose="020B0604020202020204" pitchFamily="34" charset="0"/>
                <a:cs typeface="Arial" panose="020B0604020202020204" pitchFamily="34" charset="0"/>
              </a:rPr>
              <a:t>Suivi</a:t>
            </a:r>
          </a:p>
        </p:txBody>
      </p:sp>
      <p:sp>
        <p:nvSpPr>
          <p:cNvPr id="12" name="AutoShape 8"/>
          <p:cNvSpPr>
            <a:spLocks noChangeArrowheads="1"/>
          </p:cNvSpPr>
          <p:nvPr/>
        </p:nvSpPr>
        <p:spPr bwMode="auto">
          <a:xfrm>
            <a:off x="3527900" y="3596022"/>
            <a:ext cx="4335807" cy="505866"/>
          </a:xfrm>
          <a:prstGeom prst="rect">
            <a:avLst/>
          </a:prstGeom>
          <a:solidFill>
            <a:schemeClr val="accent3"/>
          </a:solidFill>
          <a:ln w="9525" algn="ctr">
            <a:noFill/>
            <a:round/>
            <a:headEnd/>
            <a:tailEnd/>
          </a:ln>
        </p:spPr>
        <p:txBody>
          <a:bodyPr lIns="90488" tIns="0" rIns="90488" bIns="0" anchor="ctr"/>
          <a:lstStyle/>
          <a:p>
            <a:r>
              <a:rPr lang="fr-FR" altLang="zh-CN" sz="1600" dirty="0">
                <a:solidFill>
                  <a:schemeClr val="tx2"/>
                </a:solidFill>
                <a:latin typeface="Arial" panose="020B0604020202020204" pitchFamily="34" charset="0"/>
                <a:cs typeface="Arial" panose="020B0604020202020204" pitchFamily="34" charset="0"/>
              </a:rPr>
              <a:t>Trastuzumab + pertuzumab 840 mg IV /3S</a:t>
            </a:r>
          </a:p>
        </p:txBody>
      </p:sp>
      <p:sp>
        <p:nvSpPr>
          <p:cNvPr id="13" name="TextBox 12"/>
          <p:cNvSpPr txBox="1"/>
          <p:nvPr/>
        </p:nvSpPr>
        <p:spPr>
          <a:xfrm>
            <a:off x="3336442" y="2237502"/>
            <a:ext cx="3038902" cy="461665"/>
          </a:xfrm>
          <a:prstGeom prst="rect">
            <a:avLst/>
          </a:prstGeom>
          <a:noFill/>
        </p:spPr>
        <p:txBody>
          <a:bodyPr wrap="square" rtlCol="0">
            <a:spAutoFit/>
          </a:bodyPr>
          <a:lstStyle/>
          <a:p>
            <a:pPr algn="ctr"/>
            <a:r>
              <a:rPr lang="fr-FR" sz="1200" b="1" dirty="0">
                <a:solidFill>
                  <a:srgbClr val="000000"/>
                </a:solidFill>
                <a:latin typeface="Arial" panose="020B0604020202020204" pitchFamily="34" charset="0"/>
                <a:cs typeface="Arial" panose="020B0604020202020204" pitchFamily="34" charset="0"/>
              </a:rPr>
              <a:t>Traitement étudié </a:t>
            </a:r>
          </a:p>
          <a:p>
            <a:pPr algn="ctr"/>
            <a:r>
              <a:rPr lang="fr-FR" sz="1200" dirty="0">
                <a:solidFill>
                  <a:srgbClr val="000000"/>
                </a:solidFill>
                <a:latin typeface="Arial" panose="020B0604020202020204" pitchFamily="34" charset="0"/>
                <a:cs typeface="Arial" panose="020B0604020202020204" pitchFamily="34" charset="0"/>
              </a:rPr>
              <a:t>~6 cycles (/3S)</a:t>
            </a:r>
          </a:p>
        </p:txBody>
      </p:sp>
      <p:sp>
        <p:nvSpPr>
          <p:cNvPr id="14" name="TextBox 13"/>
          <p:cNvSpPr txBox="1"/>
          <p:nvPr/>
        </p:nvSpPr>
        <p:spPr>
          <a:xfrm>
            <a:off x="6129459" y="2074862"/>
            <a:ext cx="2238737" cy="646331"/>
          </a:xfrm>
          <a:prstGeom prst="rect">
            <a:avLst/>
          </a:prstGeom>
          <a:noFill/>
        </p:spPr>
        <p:txBody>
          <a:bodyPr wrap="square" rtlCol="0">
            <a:spAutoFit/>
          </a:bodyPr>
          <a:lstStyle/>
          <a:p>
            <a:pPr algn="ctr"/>
            <a:r>
              <a:rPr lang="fr-FR" sz="1200" b="1" dirty="0">
                <a:solidFill>
                  <a:srgbClr val="000000"/>
                </a:solidFill>
                <a:latin typeface="Arial" panose="020B0604020202020204" pitchFamily="34" charset="0"/>
                <a:cs typeface="Arial" panose="020B0604020202020204" pitchFamily="34" charset="0"/>
              </a:rPr>
              <a:t>Traitement étudié</a:t>
            </a:r>
          </a:p>
          <a:p>
            <a:pPr algn="ctr"/>
            <a:r>
              <a:rPr lang="fr-FR" sz="1200" dirty="0">
                <a:solidFill>
                  <a:srgbClr val="000000"/>
                </a:solidFill>
                <a:latin typeface="Arial" panose="020B0604020202020204" pitchFamily="34" charset="0"/>
                <a:cs typeface="Arial" panose="020B0604020202020204" pitchFamily="34" charset="0"/>
              </a:rPr>
              <a:t>Thérapie ciblée HER2 jusqu’à progression ou toxicité</a:t>
            </a:r>
          </a:p>
        </p:txBody>
      </p:sp>
      <p:sp>
        <p:nvSpPr>
          <p:cNvPr id="15" name="AutoShape 8"/>
          <p:cNvSpPr>
            <a:spLocks noChangeArrowheads="1"/>
          </p:cNvSpPr>
          <p:nvPr/>
        </p:nvSpPr>
        <p:spPr bwMode="auto">
          <a:xfrm>
            <a:off x="3533156" y="4393899"/>
            <a:ext cx="2167903" cy="543766"/>
          </a:xfrm>
          <a:prstGeom prst="rect">
            <a:avLst/>
          </a:prstGeom>
          <a:solidFill>
            <a:schemeClr val="accent2"/>
          </a:solidFill>
          <a:ln w="9525" algn="ctr">
            <a:noFill/>
            <a:round/>
            <a:headEnd/>
            <a:tailEnd/>
          </a:ln>
        </p:spPr>
        <p:txBody>
          <a:bodyPr lIns="90488" tIns="0" rIns="90488" bIns="0" anchor="ctr"/>
          <a:lstStyle/>
          <a:p>
            <a:r>
              <a:rPr lang="fr-FR" altLang="zh-CN" sz="1600" dirty="0">
                <a:solidFill>
                  <a:srgbClr val="000000"/>
                </a:solidFill>
                <a:latin typeface="Arial" panose="020B0604020202020204" pitchFamily="34" charset="0"/>
                <a:cs typeface="Arial" panose="020B0604020202020204" pitchFamily="34" charset="0"/>
              </a:rPr>
              <a:t>Capécitabine ou 5FU + cisplatine (n=392)</a:t>
            </a:r>
          </a:p>
        </p:txBody>
      </p:sp>
      <p:sp>
        <p:nvSpPr>
          <p:cNvPr id="16" name="AutoShape 8"/>
          <p:cNvSpPr>
            <a:spLocks noChangeArrowheads="1"/>
          </p:cNvSpPr>
          <p:nvPr/>
        </p:nvSpPr>
        <p:spPr bwMode="auto">
          <a:xfrm>
            <a:off x="3533156" y="4999153"/>
            <a:ext cx="4335807" cy="511499"/>
          </a:xfrm>
          <a:prstGeom prst="rect">
            <a:avLst/>
          </a:prstGeom>
          <a:solidFill>
            <a:schemeClr val="accent2"/>
          </a:solidFill>
          <a:ln w="9525" algn="ctr">
            <a:noFill/>
            <a:round/>
            <a:headEnd/>
            <a:tailEnd/>
          </a:ln>
        </p:spPr>
        <p:txBody>
          <a:bodyPr lIns="90488" tIns="0" rIns="90488" bIns="0" anchor="ctr"/>
          <a:lstStyle/>
          <a:p>
            <a:r>
              <a:rPr lang="fr-FR" altLang="zh-CN" sz="1600" dirty="0">
                <a:solidFill>
                  <a:srgbClr val="000000"/>
                </a:solidFill>
                <a:latin typeface="Arial" panose="020B0604020202020204" pitchFamily="34" charset="0"/>
                <a:cs typeface="Arial" panose="020B0604020202020204" pitchFamily="34" charset="0"/>
              </a:rPr>
              <a:t>Trastuzumab + placebo /3S</a:t>
            </a:r>
          </a:p>
        </p:txBody>
      </p:sp>
      <p:cxnSp>
        <p:nvCxnSpPr>
          <p:cNvPr id="17" name="Straight Connector 16"/>
          <p:cNvCxnSpPr/>
          <p:nvPr/>
        </p:nvCxnSpPr>
        <p:spPr>
          <a:xfrm>
            <a:off x="3518121" y="2433150"/>
            <a:ext cx="0" cy="3120282"/>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264560" y="2420295"/>
            <a:ext cx="0" cy="3120282"/>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504791" y="2686619"/>
            <a:ext cx="1893288" cy="307777"/>
          </a:xfrm>
          <a:prstGeom prst="rect">
            <a:avLst/>
          </a:prstGeom>
          <a:noFill/>
        </p:spPr>
        <p:txBody>
          <a:bodyPr wrap="square" rtlCol="0">
            <a:spAutoFit/>
          </a:bodyPr>
          <a:lstStyle/>
          <a:p>
            <a:pPr algn="ctr"/>
            <a:r>
              <a:rPr lang="fr-FR" sz="1400" b="1" dirty="0">
                <a:solidFill>
                  <a:srgbClr val="000000"/>
                </a:solidFill>
                <a:latin typeface="Arial" panose="020B0604020202020204" pitchFamily="34" charset="0"/>
                <a:cs typeface="Arial" panose="020B0604020202020204" pitchFamily="34" charset="0"/>
              </a:rPr>
              <a:t>Bras A</a:t>
            </a:r>
          </a:p>
        </p:txBody>
      </p:sp>
      <p:sp>
        <p:nvSpPr>
          <p:cNvPr id="20" name="TextBox 19"/>
          <p:cNvSpPr txBox="1"/>
          <p:nvPr/>
        </p:nvSpPr>
        <p:spPr>
          <a:xfrm>
            <a:off x="3504791" y="4110709"/>
            <a:ext cx="1893288" cy="307777"/>
          </a:xfrm>
          <a:prstGeom prst="rect">
            <a:avLst/>
          </a:prstGeom>
          <a:noFill/>
        </p:spPr>
        <p:txBody>
          <a:bodyPr wrap="square" rtlCol="0">
            <a:spAutoFit/>
          </a:bodyPr>
          <a:lstStyle/>
          <a:p>
            <a:pPr algn="ctr"/>
            <a:r>
              <a:rPr lang="fr-FR" sz="1400" b="1" dirty="0">
                <a:solidFill>
                  <a:srgbClr val="000000"/>
                </a:solidFill>
                <a:latin typeface="Arial" panose="020B0604020202020204" pitchFamily="34" charset="0"/>
                <a:cs typeface="Arial" panose="020B0604020202020204" pitchFamily="34" charset="0"/>
              </a:rPr>
              <a:t>Bras B</a:t>
            </a:r>
          </a:p>
        </p:txBody>
      </p:sp>
      <p:cxnSp>
        <p:nvCxnSpPr>
          <p:cNvPr id="21" name="Straight Arrow Connector 20"/>
          <p:cNvCxnSpPr/>
          <p:nvPr/>
        </p:nvCxnSpPr>
        <p:spPr>
          <a:xfrm>
            <a:off x="3518121" y="2722455"/>
            <a:ext cx="2741364" cy="0"/>
          </a:xfrm>
          <a:prstGeom prst="straightConnector1">
            <a:avLst/>
          </a:prstGeom>
          <a:ln w="9525">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6262378" y="2719932"/>
            <a:ext cx="2002182" cy="2523"/>
          </a:xfrm>
          <a:prstGeom prst="straightConnector1">
            <a:avLst/>
          </a:prstGeom>
          <a:ln w="9525">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3" name="AutoShape 19"/>
          <p:cNvCxnSpPr>
            <a:cxnSpLocks noChangeShapeType="1"/>
          </p:cNvCxnSpPr>
          <p:nvPr/>
        </p:nvCxnSpPr>
        <p:spPr bwMode="auto">
          <a:xfrm flipV="1">
            <a:off x="3530242" y="4967303"/>
            <a:ext cx="4732480" cy="1658"/>
          </a:xfrm>
          <a:prstGeom prst="straightConnector1">
            <a:avLst/>
          </a:prstGeom>
          <a:noFill/>
          <a:ln w="38100">
            <a:solidFill>
              <a:srgbClr val="000000"/>
            </a:solidFill>
            <a:round/>
            <a:headEnd/>
            <a:tailEnd type="triangle" w="med" len="med"/>
          </a:ln>
        </p:spPr>
      </p:cxnSp>
      <p:sp>
        <p:nvSpPr>
          <p:cNvPr id="24" name="Oval 14"/>
          <p:cNvSpPr>
            <a:spLocks noChangeArrowheads="1"/>
          </p:cNvSpPr>
          <p:nvPr/>
        </p:nvSpPr>
        <p:spPr bwMode="auto">
          <a:xfrm>
            <a:off x="2788325" y="327789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dirty="0">
                <a:solidFill>
                  <a:srgbClr val="043882"/>
                </a:solidFill>
                <a:ea typeface="SimSun" pitchFamily="2" charset="-122"/>
              </a:rPr>
              <a:t>R</a:t>
            </a:r>
          </a:p>
          <a:p>
            <a:pPr algn="ctr"/>
            <a:r>
              <a:rPr lang="fr-FR" altLang="zh-CN" b="1" dirty="0">
                <a:solidFill>
                  <a:srgbClr val="043882"/>
                </a:solidFill>
                <a:ea typeface="SimSun" pitchFamily="2" charset="-122"/>
              </a:rPr>
              <a:t>1:1</a:t>
            </a:r>
          </a:p>
        </p:txBody>
      </p:sp>
      <p:cxnSp>
        <p:nvCxnSpPr>
          <p:cNvPr id="25" name="AutoShape 15"/>
          <p:cNvCxnSpPr>
            <a:cxnSpLocks noChangeShapeType="1"/>
            <a:stCxn id="24" idx="0"/>
            <a:endCxn id="19" idx="1"/>
          </p:cNvCxnSpPr>
          <p:nvPr/>
        </p:nvCxnSpPr>
        <p:spPr bwMode="auto">
          <a:xfrm rot="5400000" flipH="1" flipV="1">
            <a:off x="3073762" y="2846870"/>
            <a:ext cx="437391" cy="424668"/>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endCxn id="24" idx="2"/>
          </p:cNvCxnSpPr>
          <p:nvPr/>
        </p:nvCxnSpPr>
        <p:spPr bwMode="auto">
          <a:xfrm>
            <a:off x="2564844" y="3569999"/>
            <a:ext cx="223481" cy="0"/>
          </a:xfrm>
          <a:prstGeom prst="straightConnector1">
            <a:avLst/>
          </a:prstGeom>
          <a:noFill/>
          <a:ln w="57150">
            <a:solidFill>
              <a:schemeClr val="bg2">
                <a:lumMod val="60000"/>
                <a:lumOff val="40000"/>
              </a:schemeClr>
            </a:solidFill>
            <a:round/>
            <a:headEnd type="none" w="med" len="med"/>
            <a:tailEnd type="none" w="med" len="med"/>
          </a:ln>
        </p:spPr>
      </p:cxnSp>
      <p:cxnSp>
        <p:nvCxnSpPr>
          <p:cNvPr id="27" name="AutoShape 16"/>
          <p:cNvCxnSpPr>
            <a:cxnSpLocks noChangeShapeType="1"/>
            <a:stCxn id="24" idx="4"/>
            <a:endCxn id="20" idx="1"/>
          </p:cNvCxnSpPr>
          <p:nvPr/>
        </p:nvCxnSpPr>
        <p:spPr bwMode="auto">
          <a:xfrm rot="16200000" flipH="1">
            <a:off x="3091208" y="3851014"/>
            <a:ext cx="402499" cy="424668"/>
          </a:xfrm>
          <a:prstGeom prst="bentConnector2">
            <a:avLst/>
          </a:prstGeom>
          <a:noFill/>
          <a:ln w="57150">
            <a:solidFill>
              <a:schemeClr val="bg2">
                <a:lumMod val="60000"/>
                <a:lumOff val="40000"/>
              </a:schemeClr>
            </a:solidFill>
            <a:round/>
            <a:headEnd/>
            <a:tailEnd type="triangle" w="med" len="med"/>
          </a:ln>
        </p:spPr>
      </p:cxnSp>
      <p:sp>
        <p:nvSpPr>
          <p:cNvPr id="28" name="Content Placeholder 26"/>
          <p:cNvSpPr txBox="1">
            <a:spLocks/>
          </p:cNvSpPr>
          <p:nvPr/>
        </p:nvSpPr>
        <p:spPr bwMode="auto">
          <a:xfrm>
            <a:off x="245638" y="4618477"/>
            <a:ext cx="2819703" cy="892175"/>
          </a:xfrm>
          <a:prstGeom prst="rect">
            <a:avLst/>
          </a:prstGeom>
          <a:noFill/>
          <a:ln w="9525">
            <a:noFill/>
            <a:miter lim="800000"/>
            <a:headEnd/>
            <a:tailEnd/>
          </a:ln>
        </p:spPr>
        <p:txBody>
          <a:bodyPr/>
          <a:lstStyle/>
          <a:p>
            <a:pPr marL="190500" indent="-190500">
              <a:spcBef>
                <a:spcPts val="0"/>
              </a:spcBef>
              <a:spcAft>
                <a:spcPts val="0"/>
              </a:spcAft>
              <a:defRPr/>
            </a:pPr>
            <a:r>
              <a:rPr lang="fr-FR" sz="1400" b="1" dirty="0">
                <a:solidFill>
                  <a:srgbClr val="043882"/>
                </a:solidFill>
                <a:latin typeface="Arial"/>
              </a:rPr>
              <a:t>Stratification</a:t>
            </a:r>
          </a:p>
          <a:p>
            <a:pPr marL="203200" indent="-203200">
              <a:spcBef>
                <a:spcPts val="0"/>
              </a:spcBef>
              <a:spcAft>
                <a:spcPts val="0"/>
              </a:spcAft>
              <a:buFont typeface="Arial" pitchFamily="34" charset="0"/>
              <a:buChar char="•"/>
              <a:defRPr/>
            </a:pPr>
            <a:r>
              <a:rPr lang="fr-FR" sz="1400" dirty="0">
                <a:solidFill>
                  <a:srgbClr val="4D4D4D"/>
                </a:solidFill>
                <a:latin typeface="Arial"/>
              </a:rPr>
              <a:t>Région géographique</a:t>
            </a:r>
          </a:p>
          <a:p>
            <a:pPr marL="203200" indent="-203200">
              <a:spcBef>
                <a:spcPts val="0"/>
              </a:spcBef>
              <a:spcAft>
                <a:spcPts val="0"/>
              </a:spcAft>
              <a:buFont typeface="Arial" pitchFamily="34" charset="0"/>
              <a:buChar char="•"/>
              <a:defRPr/>
            </a:pPr>
            <a:r>
              <a:rPr lang="fr-FR" sz="1400" dirty="0">
                <a:solidFill>
                  <a:srgbClr val="4D4D4D"/>
                </a:solidFill>
                <a:latin typeface="Arial"/>
              </a:rPr>
              <a:t>Gastrectomie préalable</a:t>
            </a:r>
          </a:p>
          <a:p>
            <a:pPr marL="203200" indent="-203200">
              <a:spcBef>
                <a:spcPts val="0"/>
              </a:spcBef>
              <a:spcAft>
                <a:spcPts val="0"/>
              </a:spcAft>
              <a:buFont typeface="Arial" pitchFamily="34" charset="0"/>
              <a:buChar char="•"/>
              <a:defRPr/>
            </a:pPr>
            <a:r>
              <a:rPr lang="fr-FR" sz="1400" dirty="0">
                <a:solidFill>
                  <a:srgbClr val="4D4D4D"/>
                </a:solidFill>
                <a:latin typeface="Arial"/>
              </a:rPr>
              <a:t>HER2 </a:t>
            </a:r>
            <a:endParaRPr lang="fr-FR" sz="1400" baseline="30000" dirty="0">
              <a:solidFill>
                <a:srgbClr val="4D4D4D"/>
              </a:solidFill>
              <a:latin typeface="Arial"/>
            </a:endParaRPr>
          </a:p>
        </p:txBody>
      </p:sp>
      <p:sp>
        <p:nvSpPr>
          <p:cNvPr id="29" name="Rectangle 9"/>
          <p:cNvSpPr txBox="1">
            <a:spLocks noChangeArrowheads="1"/>
          </p:cNvSpPr>
          <p:nvPr/>
        </p:nvSpPr>
        <p:spPr bwMode="auto">
          <a:xfrm>
            <a:off x="365124" y="5532354"/>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SG</a:t>
            </a:r>
            <a:endParaRPr lang="fr-FR" dirty="0"/>
          </a:p>
          <a:p>
            <a:endParaRPr lang="fr-FR" dirty="0"/>
          </a:p>
        </p:txBody>
      </p:sp>
      <p:sp>
        <p:nvSpPr>
          <p:cNvPr id="30" name="Content Placeholder 26"/>
          <p:cNvSpPr txBox="1">
            <a:spLocks/>
          </p:cNvSpPr>
          <p:nvPr/>
        </p:nvSpPr>
        <p:spPr>
          <a:xfrm>
            <a:off x="4648200" y="5532354"/>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SSP</a:t>
            </a:r>
            <a:r>
              <a:rPr lang="fr-FR" dirty="0"/>
              <a:t>, TRO, durée de réponse, TBC, PK, QoL, </a:t>
            </a:r>
            <a:r>
              <a:rPr lang="fr-FR" dirty="0" smtClean="0"/>
              <a:t>tolérance</a:t>
            </a:r>
            <a:endParaRPr lang="fr-FR" dirty="0"/>
          </a:p>
        </p:txBody>
      </p:sp>
      <p:sp>
        <p:nvSpPr>
          <p:cNvPr id="31" name="AutoShape 9"/>
          <p:cNvSpPr>
            <a:spLocks noChangeArrowheads="1"/>
          </p:cNvSpPr>
          <p:nvPr/>
        </p:nvSpPr>
        <p:spPr bwMode="auto">
          <a:xfrm>
            <a:off x="245638" y="2552541"/>
            <a:ext cx="2319206" cy="2034916"/>
          </a:xfrm>
          <a:prstGeom prst="rect">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a:solidFill>
                  <a:schemeClr val="tx2"/>
                </a:solidFill>
                <a:latin typeface="Arial" panose="020B0604020202020204" pitchFamily="34" charset="0"/>
                <a:cs typeface="Arial" panose="020B0604020202020204" pitchFamily="34" charset="0"/>
              </a:rPr>
              <a:t>Critères d'inclusion</a:t>
            </a:r>
            <a:endParaRPr lang="fr-FR" altLang="zh-CN" sz="1600" u="sng" dirty="0">
              <a:solidFill>
                <a:schemeClr val="tx2"/>
              </a:solidFill>
              <a:latin typeface="Arial" panose="020B0604020202020204" pitchFamily="34" charset="0"/>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fr-FR" sz="1600" dirty="0">
                <a:solidFill>
                  <a:schemeClr val="tx2"/>
                </a:solidFill>
                <a:latin typeface="Arial" panose="020B0604020202020204" pitchFamily="34" charset="0"/>
                <a:cs typeface="Arial" panose="020B0604020202020204" pitchFamily="34" charset="0"/>
              </a:rPr>
              <a:t>Cancer estomac ou JOG HER2+ </a:t>
            </a:r>
            <a:r>
              <a:rPr lang="fr-FR" sz="1600" dirty="0" smtClean="0">
                <a:solidFill>
                  <a:schemeClr val="tx2"/>
                </a:solidFill>
                <a:latin typeface="Arial" panose="020B0604020202020204" pitchFamily="34" charset="0"/>
                <a:cs typeface="Arial" panose="020B0604020202020204" pitchFamily="34" charset="0"/>
              </a:rPr>
              <a:t>métastatique </a:t>
            </a:r>
            <a:r>
              <a:rPr lang="fr-FR" sz="1600" dirty="0">
                <a:solidFill>
                  <a:schemeClr val="tx2"/>
                </a:solidFill>
                <a:latin typeface="Arial" panose="020B0604020202020204" pitchFamily="34" charset="0"/>
                <a:cs typeface="Arial" panose="020B0604020202020204" pitchFamily="34" charset="0"/>
              </a:rPr>
              <a:t>en 1</a:t>
            </a:r>
            <a:r>
              <a:rPr lang="fr-FR" sz="1600" baseline="30000" dirty="0">
                <a:solidFill>
                  <a:schemeClr val="tx2"/>
                </a:solidFill>
                <a:latin typeface="Arial" panose="020B0604020202020204" pitchFamily="34" charset="0"/>
                <a:cs typeface="Arial" panose="020B0604020202020204" pitchFamily="34" charset="0"/>
              </a:rPr>
              <a:t>e</a:t>
            </a:r>
            <a:r>
              <a:rPr lang="fr-FR" sz="1600" dirty="0">
                <a:solidFill>
                  <a:schemeClr val="tx2"/>
                </a:solidFill>
                <a:latin typeface="Arial" panose="020B0604020202020204" pitchFamily="34" charset="0"/>
                <a:cs typeface="Arial" panose="020B0604020202020204" pitchFamily="34" charset="0"/>
              </a:rPr>
              <a:t> ligne</a:t>
            </a:r>
          </a:p>
          <a:p>
            <a:pPr marL="285750" indent="-285750" defTabSz="892175" eaLnBrk="0" hangingPunct="0">
              <a:spcAft>
                <a:spcPct val="30000"/>
              </a:spcAft>
              <a:buFont typeface="Arial" panose="020B0604020202020204" pitchFamily="34" charset="0"/>
              <a:buChar char="•"/>
            </a:pPr>
            <a:r>
              <a:rPr lang="fr-FR" altLang="zh-CN" sz="1600" dirty="0">
                <a:solidFill>
                  <a:schemeClr val="tx2"/>
                </a:solidFill>
                <a:latin typeface="Arial" panose="020B0604020202020204" pitchFamily="34" charset="0"/>
                <a:cs typeface="Arial" panose="020B0604020202020204" pitchFamily="34" charset="0"/>
              </a:rPr>
              <a:t>ECOG PS 0–1</a:t>
            </a:r>
          </a:p>
          <a:p>
            <a:pPr defTabSz="892175" eaLnBrk="0" hangingPunct="0">
              <a:spcAft>
                <a:spcPct val="30000"/>
              </a:spcAft>
            </a:pPr>
            <a:r>
              <a:rPr lang="fr-FR" altLang="zh-CN" sz="1600" dirty="0">
                <a:solidFill>
                  <a:schemeClr val="tx2"/>
                </a:solidFill>
                <a:latin typeface="Arial" panose="020B0604020202020204" pitchFamily="34" charset="0"/>
                <a:cs typeface="Arial" panose="020B0604020202020204" pitchFamily="34" charset="0"/>
              </a:rPr>
              <a:t>(n=780)</a:t>
            </a:r>
          </a:p>
        </p:txBody>
      </p:sp>
    </p:spTree>
    <p:extLst>
      <p:ext uri="{BB962C8B-B14F-4D97-AF65-F5344CB8AC3E}">
        <p14:creationId xmlns:p14="http://schemas.microsoft.com/office/powerpoint/2010/main" val="196561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r>
              <a:rPr lang="fr-FR" dirty="0"/>
              <a:t>1423MO: Analyse de fin d’étude de JACOB: un essai de phase III évaluant pertuzumab + trastuzumab et chimiothérapie dans le cancer de l’estomac ou de la jonction œsogastrique HER2 positif métastatique – </a:t>
            </a:r>
            <a:r>
              <a:rPr lang="fr-FR" dirty="0" smtClean="0"/>
              <a:t>Tabernero </a:t>
            </a:r>
            <a:r>
              <a:rPr lang="fr-FR" dirty="0"/>
              <a:t>J,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a:xfrm>
            <a:off x="4648200" y="6096000"/>
            <a:ext cx="4130675" cy="487363"/>
          </a:xfrm>
        </p:spPr>
        <p:txBody>
          <a:bodyPr/>
          <a:lstStyle/>
          <a:p>
            <a:r>
              <a:rPr lang="fr-FR" dirty="0" err="1"/>
              <a:t>Tabernero</a:t>
            </a:r>
            <a:r>
              <a:rPr lang="fr-FR" dirty="0"/>
              <a:t> J, et al, Ann </a:t>
            </a:r>
            <a:r>
              <a:rPr lang="fr-FR" dirty="0" err="1"/>
              <a:t>Oncol</a:t>
            </a:r>
            <a:r>
              <a:rPr lang="fr-FR" dirty="0"/>
              <a:t> 2020;31(</a:t>
            </a:r>
            <a:r>
              <a:rPr lang="fr-FR" dirty="0" err="1"/>
              <a:t>suppl</a:t>
            </a:r>
            <a:r>
              <a:rPr lang="fr-FR" dirty="0"/>
              <a:t>):</a:t>
            </a:r>
            <a:r>
              <a:rPr lang="fr-FR" dirty="0" err="1"/>
              <a:t>abstr</a:t>
            </a:r>
            <a:r>
              <a:rPr lang="fr-FR" dirty="0"/>
              <a:t> 1423MO</a:t>
            </a:r>
          </a:p>
        </p:txBody>
      </p:sp>
      <p:sp>
        <p:nvSpPr>
          <p:cNvPr id="7" name="TextBox 6"/>
          <p:cNvSpPr txBox="1"/>
          <p:nvPr/>
        </p:nvSpPr>
        <p:spPr>
          <a:xfrm>
            <a:off x="3749500" y="1510145"/>
            <a:ext cx="1645002" cy="338554"/>
          </a:xfrm>
          <a:prstGeom prst="rect">
            <a:avLst/>
          </a:prstGeom>
          <a:noFill/>
        </p:spPr>
        <p:txBody>
          <a:bodyPr wrap="none" rtlCol="0">
            <a:spAutoFit/>
          </a:bodyPr>
          <a:lstStyle/>
          <a:p>
            <a:pPr algn="ctr"/>
            <a:r>
              <a:rPr lang="fr-FR" sz="1600" b="1" dirty="0"/>
              <a:t>Survie globale</a:t>
            </a:r>
          </a:p>
        </p:txBody>
      </p:sp>
      <p:graphicFrame>
        <p:nvGraphicFramePr>
          <p:cNvPr id="8"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6219578"/>
              </p:ext>
            </p:extLst>
          </p:nvPr>
        </p:nvGraphicFramePr>
        <p:xfrm>
          <a:off x="4635713" y="1912213"/>
          <a:ext cx="4289988" cy="1941484"/>
        </p:xfrm>
        <a:graphic>
          <a:graphicData uri="http://schemas.openxmlformats.org/drawingml/2006/table">
            <a:tbl>
              <a:tblPr firstRow="1" bandRow="1">
                <a:tableStyleId>{69012ECD-51FC-41F1-AA8D-1B2483CD663E}</a:tableStyleId>
              </a:tblPr>
              <a:tblGrid>
                <a:gridCol w="1508365">
                  <a:extLst>
                    <a:ext uri="{9D8B030D-6E8A-4147-A177-3AD203B41FA5}">
                      <a16:colId xmlns:a16="http://schemas.microsoft.com/office/drawing/2014/main" val="136063165"/>
                    </a:ext>
                  </a:extLst>
                </a:gridCol>
                <a:gridCol w="1364485">
                  <a:extLst>
                    <a:ext uri="{9D8B030D-6E8A-4147-A177-3AD203B41FA5}">
                      <a16:colId xmlns:a16="http://schemas.microsoft.com/office/drawing/2014/main" val="20002"/>
                    </a:ext>
                  </a:extLst>
                </a:gridCol>
                <a:gridCol w="1417138">
                  <a:extLst>
                    <a:ext uri="{9D8B030D-6E8A-4147-A177-3AD203B41FA5}">
                      <a16:colId xmlns:a16="http://schemas.microsoft.com/office/drawing/2014/main" val="3882472857"/>
                    </a:ext>
                  </a:extLst>
                </a:gridCol>
              </a:tblGrid>
              <a:tr h="317373">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chemeClr val="accent3"/>
                          </a:solidFill>
                          <a:effectLst/>
                        </a:rPr>
                        <a:t>P + T + CT</a:t>
                      </a:r>
                      <a:br>
                        <a:rPr kumimoji="0" lang="fr-FR" sz="1200" u="none" strike="noStrike" cap="none" normalizeH="0" baseline="0" noProof="0">
                          <a:ln>
                            <a:noFill/>
                          </a:ln>
                          <a:solidFill>
                            <a:schemeClr val="accent3"/>
                          </a:solidFill>
                          <a:effectLst/>
                        </a:rPr>
                      </a:br>
                      <a:r>
                        <a:rPr kumimoji="0" lang="fr-FR" sz="1200" u="none" strike="noStrike" cap="none" normalizeH="0" baseline="0" noProof="0">
                          <a:ln>
                            <a:noFill/>
                          </a:ln>
                          <a:solidFill>
                            <a:schemeClr val="accent3"/>
                          </a:solidFill>
                          <a:effectLst/>
                        </a:rPr>
                        <a:t>(n=388)</a:t>
                      </a:r>
                      <a:endParaRPr kumimoji="0" lang="fr-FR" sz="1200" b="0" i="0" u="none" strike="noStrike" cap="none" normalizeH="0" baseline="0" noProof="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rgbClr val="B2C0D8"/>
                          </a:solidFill>
                          <a:effectLst/>
                          <a:latin typeface="+mn-lt"/>
                          <a:cs typeface="+mn-cs"/>
                        </a:rPr>
                        <a:t>Placebo + T + CT</a:t>
                      </a:r>
                      <a:br>
                        <a:rPr kumimoji="0" lang="fr-FR" sz="1200" b="0" i="0" u="none" strike="noStrike" cap="none" normalizeH="0" baseline="0" noProof="0">
                          <a:ln>
                            <a:noFill/>
                          </a:ln>
                          <a:solidFill>
                            <a:srgbClr val="B2C0D8"/>
                          </a:solidFill>
                          <a:effectLst/>
                          <a:latin typeface="+mn-lt"/>
                          <a:cs typeface="+mn-cs"/>
                        </a:rPr>
                      </a:br>
                      <a:r>
                        <a:rPr kumimoji="0" lang="fr-FR" sz="1200" b="0" i="0" u="none" strike="noStrike" cap="none" normalizeH="0" baseline="0" noProof="0">
                          <a:ln>
                            <a:noFill/>
                          </a:ln>
                          <a:solidFill>
                            <a:srgbClr val="B2C0D8"/>
                          </a:solidFill>
                          <a:effectLst/>
                          <a:latin typeface="+mn-lt"/>
                          <a:cs typeface="+mn-cs"/>
                        </a:rPr>
                        <a:t>(n=392)</a:t>
                      </a:r>
                      <a:endParaRPr kumimoji="0" lang="fr-FR" sz="1200" b="0" i="0" u="none" strike="noStrike" cap="none" normalizeH="0" baseline="0" noProof="0">
                        <a:ln>
                          <a:noFill/>
                        </a:ln>
                        <a:solidFill>
                          <a:srgbClr val="B2C0D8"/>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525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Arial" charset="0"/>
                          <a:cs typeface="Arial" charset="0"/>
                        </a:rPr>
                        <a:t>Durée médiane de suivi,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60D27"/>
                          </a:solidFill>
                          <a:effectLst/>
                          <a:latin typeface="Arial" charset="0"/>
                          <a:cs typeface="Arial" charset="0"/>
                        </a:rPr>
                        <a:t>46,1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2C0D8"/>
                          </a:solidFill>
                          <a:effectLst/>
                          <a:latin typeface="Arial" charset="0"/>
                          <a:cs typeface="Arial" charset="0"/>
                        </a:rPr>
                        <a:t>44,4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872956853"/>
                  </a:ext>
                </a:extLst>
              </a:tr>
              <a:tr h="1660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Arial" charset="0"/>
                          <a:cs typeface="Arial" charset="0"/>
                        </a:rPr>
                        <a:t>Evènements,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60D27"/>
                          </a:solidFill>
                          <a:effectLst/>
                          <a:latin typeface="Arial" charset="0"/>
                          <a:cs typeface="Arial" charset="0"/>
                        </a:rPr>
                        <a:t>300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2C0D8"/>
                          </a:solidFill>
                          <a:effectLst/>
                          <a:latin typeface="Arial" charset="0"/>
                          <a:cs typeface="Arial" charset="0"/>
                        </a:rPr>
                        <a:t>319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44311411"/>
                  </a:ext>
                </a:extLst>
              </a:tr>
              <a:tr h="4525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dirty="0">
                          <a:ln>
                            <a:noFill/>
                          </a:ln>
                          <a:solidFill>
                            <a:srgbClr val="4D4D4D"/>
                          </a:solidFill>
                          <a:effectLst/>
                        </a:rPr>
                        <a:t>SGm, mois (IC95%)</a:t>
                      </a:r>
                      <a:endParaRPr kumimoji="0" lang="fr-FR" sz="1200" b="1"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accent3"/>
                          </a:solidFill>
                          <a:effectLst/>
                        </a:rPr>
                        <a:t>18,1 (16,2 - 19,5)</a:t>
                      </a:r>
                      <a:endParaRPr kumimoji="0" lang="fr-FR" sz="1200" b="0" i="0" u="none" strike="noStrike" cap="none" normalizeH="0" baseline="0" noProof="0" dirty="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B2C0D8"/>
                          </a:solidFill>
                          <a:effectLst/>
                        </a:rPr>
                        <a:t>14,2 (12,9 - 15,7)</a:t>
                      </a:r>
                      <a:endParaRPr kumimoji="0" lang="fr-FR" sz="1200" b="0" i="0" u="none" strike="noStrike" cap="none" normalizeH="0" baseline="0" noProof="0" dirty="0">
                        <a:ln>
                          <a:noFill/>
                        </a:ln>
                        <a:solidFill>
                          <a:srgbClr val="B2C0D8"/>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0,85 (0,72 - 0,99)</a:t>
                      </a:r>
                      <a:endParaRPr kumimoji="0" lang="fr-FR" sz="12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10003"/>
                  </a:ext>
                </a:extLst>
              </a:tr>
            </a:tbl>
          </a:graphicData>
        </a:graphic>
      </p:graphicFrame>
      <p:sp>
        <p:nvSpPr>
          <p:cNvPr id="10" name="Freeform 21">
            <a:extLst>
              <a:ext uri="{FF2B5EF4-FFF2-40B4-BE49-F238E27FC236}">
                <a16:creationId xmlns:a16="http://schemas.microsoft.com/office/drawing/2014/main" id="{276021F1-07CF-414D-A300-5264079294D9}"/>
              </a:ext>
            </a:extLst>
          </p:cNvPr>
          <p:cNvSpPr>
            <a:spLocks/>
          </p:cNvSpPr>
          <p:nvPr/>
        </p:nvSpPr>
        <p:spPr bwMode="auto">
          <a:xfrm>
            <a:off x="1405376" y="2135897"/>
            <a:ext cx="6984000" cy="273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90" name="Group 89">
            <a:extLst>
              <a:ext uri="{FF2B5EF4-FFF2-40B4-BE49-F238E27FC236}">
                <a16:creationId xmlns:a16="http://schemas.microsoft.com/office/drawing/2014/main" id="{CA5C0C76-C86A-46BC-81C1-DD65F72EF5BB}"/>
              </a:ext>
            </a:extLst>
          </p:cNvPr>
          <p:cNvGrpSpPr/>
          <p:nvPr/>
        </p:nvGrpSpPr>
        <p:grpSpPr>
          <a:xfrm>
            <a:off x="1436235" y="4890287"/>
            <a:ext cx="6938703" cy="72000"/>
            <a:chOff x="1436235" y="4828368"/>
            <a:chExt cx="6938703" cy="72000"/>
          </a:xfrm>
        </p:grpSpPr>
        <p:sp>
          <p:nvSpPr>
            <p:cNvPr id="12" name="Line 19">
              <a:extLst>
                <a:ext uri="{FF2B5EF4-FFF2-40B4-BE49-F238E27FC236}">
                  <a16:creationId xmlns:a16="http://schemas.microsoft.com/office/drawing/2014/main" id="{1D56241D-6C5A-49AE-AD47-DFD3F023D43A}"/>
                </a:ext>
              </a:extLst>
            </p:cNvPr>
            <p:cNvSpPr>
              <a:spLocks noChangeShapeType="1"/>
            </p:cNvSpPr>
            <p:nvPr/>
          </p:nvSpPr>
          <p:spPr bwMode="auto">
            <a:xfrm>
              <a:off x="5003354"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5" name="Line 21">
              <a:extLst>
                <a:ext uri="{FF2B5EF4-FFF2-40B4-BE49-F238E27FC236}">
                  <a16:creationId xmlns:a16="http://schemas.microsoft.com/office/drawing/2014/main" id="{796D7715-4913-4774-BA69-D5336DE6DF46}"/>
                </a:ext>
              </a:extLst>
            </p:cNvPr>
            <p:cNvSpPr>
              <a:spLocks noChangeShapeType="1"/>
            </p:cNvSpPr>
            <p:nvPr/>
          </p:nvSpPr>
          <p:spPr bwMode="auto">
            <a:xfrm>
              <a:off x="480227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6" name="Line 21">
              <a:extLst>
                <a:ext uri="{FF2B5EF4-FFF2-40B4-BE49-F238E27FC236}">
                  <a16:creationId xmlns:a16="http://schemas.microsoft.com/office/drawing/2014/main" id="{D9467816-61C9-4047-8F36-4986C6428FB6}"/>
                </a:ext>
              </a:extLst>
            </p:cNvPr>
            <p:cNvSpPr>
              <a:spLocks noChangeShapeType="1"/>
            </p:cNvSpPr>
            <p:nvPr/>
          </p:nvSpPr>
          <p:spPr bwMode="auto">
            <a:xfrm>
              <a:off x="4603038"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8" name="Line 21">
              <a:extLst>
                <a:ext uri="{FF2B5EF4-FFF2-40B4-BE49-F238E27FC236}">
                  <a16:creationId xmlns:a16="http://schemas.microsoft.com/office/drawing/2014/main" id="{D68485DF-B173-48B3-8560-8A44273B0055}"/>
                </a:ext>
              </a:extLst>
            </p:cNvPr>
            <p:cNvSpPr>
              <a:spLocks noChangeShapeType="1"/>
            </p:cNvSpPr>
            <p:nvPr/>
          </p:nvSpPr>
          <p:spPr bwMode="auto">
            <a:xfrm>
              <a:off x="4405113"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20" name="Line 21">
              <a:extLst>
                <a:ext uri="{FF2B5EF4-FFF2-40B4-BE49-F238E27FC236}">
                  <a16:creationId xmlns:a16="http://schemas.microsoft.com/office/drawing/2014/main" id="{CCB10E37-15F8-4B7F-9A88-072334F0D1AB}"/>
                </a:ext>
              </a:extLst>
            </p:cNvPr>
            <p:cNvSpPr>
              <a:spLocks noChangeShapeType="1"/>
            </p:cNvSpPr>
            <p:nvPr/>
          </p:nvSpPr>
          <p:spPr bwMode="auto">
            <a:xfrm>
              <a:off x="4207188"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22" name="Line 21">
              <a:extLst>
                <a:ext uri="{FF2B5EF4-FFF2-40B4-BE49-F238E27FC236}">
                  <a16:creationId xmlns:a16="http://schemas.microsoft.com/office/drawing/2014/main" id="{52F94A49-3F64-474C-A723-2B2B1C105575}"/>
                </a:ext>
              </a:extLst>
            </p:cNvPr>
            <p:cNvSpPr>
              <a:spLocks noChangeShapeType="1"/>
            </p:cNvSpPr>
            <p:nvPr/>
          </p:nvSpPr>
          <p:spPr bwMode="auto">
            <a:xfrm>
              <a:off x="400926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24" name="Line 21">
              <a:extLst>
                <a:ext uri="{FF2B5EF4-FFF2-40B4-BE49-F238E27FC236}">
                  <a16:creationId xmlns:a16="http://schemas.microsoft.com/office/drawing/2014/main" id="{C945A84D-D9B2-4BF2-A555-CC13AF857D26}"/>
                </a:ext>
              </a:extLst>
            </p:cNvPr>
            <p:cNvSpPr>
              <a:spLocks noChangeShapeType="1"/>
            </p:cNvSpPr>
            <p:nvPr/>
          </p:nvSpPr>
          <p:spPr bwMode="auto">
            <a:xfrm>
              <a:off x="381133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26" name="Line 21">
              <a:extLst>
                <a:ext uri="{FF2B5EF4-FFF2-40B4-BE49-F238E27FC236}">
                  <a16:creationId xmlns:a16="http://schemas.microsoft.com/office/drawing/2014/main" id="{4A8E73D1-B68A-481C-A5AB-741DE7EB148D}"/>
                </a:ext>
              </a:extLst>
            </p:cNvPr>
            <p:cNvSpPr>
              <a:spLocks noChangeShapeType="1"/>
            </p:cNvSpPr>
            <p:nvPr/>
          </p:nvSpPr>
          <p:spPr bwMode="auto">
            <a:xfrm>
              <a:off x="361341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28" name="Line 21">
              <a:extLst>
                <a:ext uri="{FF2B5EF4-FFF2-40B4-BE49-F238E27FC236}">
                  <a16:creationId xmlns:a16="http://schemas.microsoft.com/office/drawing/2014/main" id="{661794B3-611E-4CD4-9327-525ADE180DBC}"/>
                </a:ext>
              </a:extLst>
            </p:cNvPr>
            <p:cNvSpPr>
              <a:spLocks noChangeShapeType="1"/>
            </p:cNvSpPr>
            <p:nvPr/>
          </p:nvSpPr>
          <p:spPr bwMode="auto">
            <a:xfrm>
              <a:off x="341548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30" name="Line 21">
              <a:extLst>
                <a:ext uri="{FF2B5EF4-FFF2-40B4-BE49-F238E27FC236}">
                  <a16:creationId xmlns:a16="http://schemas.microsoft.com/office/drawing/2014/main" id="{2EBB9976-179E-4F83-AFE7-7D108B4C5320}"/>
                </a:ext>
              </a:extLst>
            </p:cNvPr>
            <p:cNvSpPr>
              <a:spLocks noChangeShapeType="1"/>
            </p:cNvSpPr>
            <p:nvPr/>
          </p:nvSpPr>
          <p:spPr bwMode="auto">
            <a:xfrm>
              <a:off x="321756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32" name="Line 21">
              <a:extLst>
                <a:ext uri="{FF2B5EF4-FFF2-40B4-BE49-F238E27FC236}">
                  <a16:creationId xmlns:a16="http://schemas.microsoft.com/office/drawing/2014/main" id="{7E69481E-8F5B-4A0A-A9DF-BA8839AA0980}"/>
                </a:ext>
              </a:extLst>
            </p:cNvPr>
            <p:cNvSpPr>
              <a:spLocks noChangeShapeType="1"/>
            </p:cNvSpPr>
            <p:nvPr/>
          </p:nvSpPr>
          <p:spPr bwMode="auto">
            <a:xfrm>
              <a:off x="301963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34" name="Line 21">
              <a:extLst>
                <a:ext uri="{FF2B5EF4-FFF2-40B4-BE49-F238E27FC236}">
                  <a16:creationId xmlns:a16="http://schemas.microsoft.com/office/drawing/2014/main" id="{13CD8EB5-1B00-49C5-9809-667B1EBF2FFC}"/>
                </a:ext>
              </a:extLst>
            </p:cNvPr>
            <p:cNvSpPr>
              <a:spLocks noChangeShapeType="1"/>
            </p:cNvSpPr>
            <p:nvPr/>
          </p:nvSpPr>
          <p:spPr bwMode="auto">
            <a:xfrm>
              <a:off x="282171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36" name="Line 21">
              <a:extLst>
                <a:ext uri="{FF2B5EF4-FFF2-40B4-BE49-F238E27FC236}">
                  <a16:creationId xmlns:a16="http://schemas.microsoft.com/office/drawing/2014/main" id="{21D611DC-D7D5-40F6-BD5C-B99C2BA30784}"/>
                </a:ext>
              </a:extLst>
            </p:cNvPr>
            <p:cNvSpPr>
              <a:spLocks noChangeShapeType="1"/>
            </p:cNvSpPr>
            <p:nvPr/>
          </p:nvSpPr>
          <p:spPr bwMode="auto">
            <a:xfrm>
              <a:off x="262378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38" name="Line 21">
              <a:extLst>
                <a:ext uri="{FF2B5EF4-FFF2-40B4-BE49-F238E27FC236}">
                  <a16:creationId xmlns:a16="http://schemas.microsoft.com/office/drawing/2014/main" id="{F86A1C1C-4CB3-4779-BDCC-05B4C1100D8E}"/>
                </a:ext>
              </a:extLst>
            </p:cNvPr>
            <p:cNvSpPr>
              <a:spLocks noChangeShapeType="1"/>
            </p:cNvSpPr>
            <p:nvPr/>
          </p:nvSpPr>
          <p:spPr bwMode="auto">
            <a:xfrm>
              <a:off x="242586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0" name="Line 21">
              <a:extLst>
                <a:ext uri="{FF2B5EF4-FFF2-40B4-BE49-F238E27FC236}">
                  <a16:creationId xmlns:a16="http://schemas.microsoft.com/office/drawing/2014/main" id="{B4FF49D3-7DB9-4264-9EF4-2C2F2CAA7C68}"/>
                </a:ext>
              </a:extLst>
            </p:cNvPr>
            <p:cNvSpPr>
              <a:spLocks noChangeShapeType="1"/>
            </p:cNvSpPr>
            <p:nvPr/>
          </p:nvSpPr>
          <p:spPr bwMode="auto">
            <a:xfrm>
              <a:off x="222793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2" name="Line 21">
              <a:extLst>
                <a:ext uri="{FF2B5EF4-FFF2-40B4-BE49-F238E27FC236}">
                  <a16:creationId xmlns:a16="http://schemas.microsoft.com/office/drawing/2014/main" id="{0AF475BB-9AF7-4289-BC70-E0ADBECC7697}"/>
                </a:ext>
              </a:extLst>
            </p:cNvPr>
            <p:cNvSpPr>
              <a:spLocks noChangeShapeType="1"/>
            </p:cNvSpPr>
            <p:nvPr/>
          </p:nvSpPr>
          <p:spPr bwMode="auto">
            <a:xfrm>
              <a:off x="203001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4" name="Line 21">
              <a:extLst>
                <a:ext uri="{FF2B5EF4-FFF2-40B4-BE49-F238E27FC236}">
                  <a16:creationId xmlns:a16="http://schemas.microsoft.com/office/drawing/2014/main" id="{DCF3913A-7FE9-46EE-B6C6-C019DF14C9D7}"/>
                </a:ext>
              </a:extLst>
            </p:cNvPr>
            <p:cNvSpPr>
              <a:spLocks noChangeShapeType="1"/>
            </p:cNvSpPr>
            <p:nvPr/>
          </p:nvSpPr>
          <p:spPr bwMode="auto">
            <a:xfrm>
              <a:off x="183208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6" name="Line 21">
              <a:extLst>
                <a:ext uri="{FF2B5EF4-FFF2-40B4-BE49-F238E27FC236}">
                  <a16:creationId xmlns:a16="http://schemas.microsoft.com/office/drawing/2014/main" id="{72E9362D-9BB5-4C84-AB1F-98E3DD2CC435}"/>
                </a:ext>
              </a:extLst>
            </p:cNvPr>
            <p:cNvSpPr>
              <a:spLocks noChangeShapeType="1"/>
            </p:cNvSpPr>
            <p:nvPr/>
          </p:nvSpPr>
          <p:spPr bwMode="auto">
            <a:xfrm>
              <a:off x="1634160"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8" name="Line 21">
              <a:extLst>
                <a:ext uri="{FF2B5EF4-FFF2-40B4-BE49-F238E27FC236}">
                  <a16:creationId xmlns:a16="http://schemas.microsoft.com/office/drawing/2014/main" id="{5AFB6DF6-B125-4EE0-9A8D-98841B3BCB51}"/>
                </a:ext>
              </a:extLst>
            </p:cNvPr>
            <p:cNvSpPr>
              <a:spLocks noChangeShapeType="1"/>
            </p:cNvSpPr>
            <p:nvPr/>
          </p:nvSpPr>
          <p:spPr bwMode="auto">
            <a:xfrm>
              <a:off x="1436235"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55" name="Line 21">
              <a:extLst>
                <a:ext uri="{FF2B5EF4-FFF2-40B4-BE49-F238E27FC236}">
                  <a16:creationId xmlns:a16="http://schemas.microsoft.com/office/drawing/2014/main" id="{8C836E4F-0151-4123-B765-46BAA249C620}"/>
                </a:ext>
              </a:extLst>
            </p:cNvPr>
            <p:cNvSpPr>
              <a:spLocks noChangeShapeType="1"/>
            </p:cNvSpPr>
            <p:nvPr/>
          </p:nvSpPr>
          <p:spPr bwMode="auto">
            <a:xfrm>
              <a:off x="8374938"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57" name="Line 21">
              <a:extLst>
                <a:ext uri="{FF2B5EF4-FFF2-40B4-BE49-F238E27FC236}">
                  <a16:creationId xmlns:a16="http://schemas.microsoft.com/office/drawing/2014/main" id="{D5E8E89C-8B3D-44C0-9868-33A8311DC960}"/>
                </a:ext>
              </a:extLst>
            </p:cNvPr>
            <p:cNvSpPr>
              <a:spLocks noChangeShapeType="1"/>
            </p:cNvSpPr>
            <p:nvPr/>
          </p:nvSpPr>
          <p:spPr bwMode="auto">
            <a:xfrm>
              <a:off x="8177013"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59" name="Line 21">
              <a:extLst>
                <a:ext uri="{FF2B5EF4-FFF2-40B4-BE49-F238E27FC236}">
                  <a16:creationId xmlns:a16="http://schemas.microsoft.com/office/drawing/2014/main" id="{E4681374-0DC2-4F4B-AD3F-ADAD9ED69136}"/>
                </a:ext>
              </a:extLst>
            </p:cNvPr>
            <p:cNvSpPr>
              <a:spLocks noChangeShapeType="1"/>
            </p:cNvSpPr>
            <p:nvPr/>
          </p:nvSpPr>
          <p:spPr bwMode="auto">
            <a:xfrm>
              <a:off x="7979088"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61" name="Line 21">
              <a:extLst>
                <a:ext uri="{FF2B5EF4-FFF2-40B4-BE49-F238E27FC236}">
                  <a16:creationId xmlns:a16="http://schemas.microsoft.com/office/drawing/2014/main" id="{B1194EFF-F9D0-4A7A-8560-7DFE7B4622ED}"/>
                </a:ext>
              </a:extLst>
            </p:cNvPr>
            <p:cNvSpPr>
              <a:spLocks noChangeShapeType="1"/>
            </p:cNvSpPr>
            <p:nvPr/>
          </p:nvSpPr>
          <p:spPr bwMode="auto">
            <a:xfrm>
              <a:off x="778116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63" name="Line 21">
              <a:extLst>
                <a:ext uri="{FF2B5EF4-FFF2-40B4-BE49-F238E27FC236}">
                  <a16:creationId xmlns:a16="http://schemas.microsoft.com/office/drawing/2014/main" id="{4CFFA088-9B39-49BE-B1CF-E639443403BB}"/>
                </a:ext>
              </a:extLst>
            </p:cNvPr>
            <p:cNvSpPr>
              <a:spLocks noChangeShapeType="1"/>
            </p:cNvSpPr>
            <p:nvPr/>
          </p:nvSpPr>
          <p:spPr bwMode="auto">
            <a:xfrm>
              <a:off x="758323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65" name="Line 21">
              <a:extLst>
                <a:ext uri="{FF2B5EF4-FFF2-40B4-BE49-F238E27FC236}">
                  <a16:creationId xmlns:a16="http://schemas.microsoft.com/office/drawing/2014/main" id="{73DAA6D9-8DCD-4F5F-AA48-D8EA1C8825E2}"/>
                </a:ext>
              </a:extLst>
            </p:cNvPr>
            <p:cNvSpPr>
              <a:spLocks noChangeShapeType="1"/>
            </p:cNvSpPr>
            <p:nvPr/>
          </p:nvSpPr>
          <p:spPr bwMode="auto">
            <a:xfrm>
              <a:off x="738531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67" name="Line 21">
              <a:extLst>
                <a:ext uri="{FF2B5EF4-FFF2-40B4-BE49-F238E27FC236}">
                  <a16:creationId xmlns:a16="http://schemas.microsoft.com/office/drawing/2014/main" id="{375DF3CF-89AA-4C15-BB1C-E316406DB6CF}"/>
                </a:ext>
              </a:extLst>
            </p:cNvPr>
            <p:cNvSpPr>
              <a:spLocks noChangeShapeType="1"/>
            </p:cNvSpPr>
            <p:nvPr/>
          </p:nvSpPr>
          <p:spPr bwMode="auto">
            <a:xfrm>
              <a:off x="718738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69" name="Line 21">
              <a:extLst>
                <a:ext uri="{FF2B5EF4-FFF2-40B4-BE49-F238E27FC236}">
                  <a16:creationId xmlns:a16="http://schemas.microsoft.com/office/drawing/2014/main" id="{0BFC825D-AD69-4019-99D2-0B1B5A983D5A}"/>
                </a:ext>
              </a:extLst>
            </p:cNvPr>
            <p:cNvSpPr>
              <a:spLocks noChangeShapeType="1"/>
            </p:cNvSpPr>
            <p:nvPr/>
          </p:nvSpPr>
          <p:spPr bwMode="auto">
            <a:xfrm>
              <a:off x="698946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71" name="Line 21">
              <a:extLst>
                <a:ext uri="{FF2B5EF4-FFF2-40B4-BE49-F238E27FC236}">
                  <a16:creationId xmlns:a16="http://schemas.microsoft.com/office/drawing/2014/main" id="{09A9F883-C003-448E-A0D0-DB9D1B8B1450}"/>
                </a:ext>
              </a:extLst>
            </p:cNvPr>
            <p:cNvSpPr>
              <a:spLocks noChangeShapeType="1"/>
            </p:cNvSpPr>
            <p:nvPr/>
          </p:nvSpPr>
          <p:spPr bwMode="auto">
            <a:xfrm>
              <a:off x="679153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73" name="Line 21">
              <a:extLst>
                <a:ext uri="{FF2B5EF4-FFF2-40B4-BE49-F238E27FC236}">
                  <a16:creationId xmlns:a16="http://schemas.microsoft.com/office/drawing/2014/main" id="{B119E3ED-C5B6-496E-B1B8-364218BBFD8C}"/>
                </a:ext>
              </a:extLst>
            </p:cNvPr>
            <p:cNvSpPr>
              <a:spLocks noChangeShapeType="1"/>
            </p:cNvSpPr>
            <p:nvPr/>
          </p:nvSpPr>
          <p:spPr bwMode="auto">
            <a:xfrm>
              <a:off x="659361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75" name="Line 21">
              <a:extLst>
                <a:ext uri="{FF2B5EF4-FFF2-40B4-BE49-F238E27FC236}">
                  <a16:creationId xmlns:a16="http://schemas.microsoft.com/office/drawing/2014/main" id="{16C59CB0-A8D6-4B7C-A94E-E1151F59BB49}"/>
                </a:ext>
              </a:extLst>
            </p:cNvPr>
            <p:cNvSpPr>
              <a:spLocks noChangeShapeType="1"/>
            </p:cNvSpPr>
            <p:nvPr/>
          </p:nvSpPr>
          <p:spPr bwMode="auto">
            <a:xfrm>
              <a:off x="639568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77" name="Line 21">
              <a:extLst>
                <a:ext uri="{FF2B5EF4-FFF2-40B4-BE49-F238E27FC236}">
                  <a16:creationId xmlns:a16="http://schemas.microsoft.com/office/drawing/2014/main" id="{4335C0F4-2D39-4DE2-A08F-4007AB2A3C05}"/>
                </a:ext>
              </a:extLst>
            </p:cNvPr>
            <p:cNvSpPr>
              <a:spLocks noChangeShapeType="1"/>
            </p:cNvSpPr>
            <p:nvPr/>
          </p:nvSpPr>
          <p:spPr bwMode="auto">
            <a:xfrm>
              <a:off x="619776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79" name="Line 21">
              <a:extLst>
                <a:ext uri="{FF2B5EF4-FFF2-40B4-BE49-F238E27FC236}">
                  <a16:creationId xmlns:a16="http://schemas.microsoft.com/office/drawing/2014/main" id="{6F2BECF5-C0F3-425C-9EEE-C31847C6B305}"/>
                </a:ext>
              </a:extLst>
            </p:cNvPr>
            <p:cNvSpPr>
              <a:spLocks noChangeShapeType="1"/>
            </p:cNvSpPr>
            <p:nvPr/>
          </p:nvSpPr>
          <p:spPr bwMode="auto">
            <a:xfrm>
              <a:off x="599983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81" name="Line 21">
              <a:extLst>
                <a:ext uri="{FF2B5EF4-FFF2-40B4-BE49-F238E27FC236}">
                  <a16:creationId xmlns:a16="http://schemas.microsoft.com/office/drawing/2014/main" id="{CF705511-8500-4875-AD17-41FAC565E20E}"/>
                </a:ext>
              </a:extLst>
            </p:cNvPr>
            <p:cNvSpPr>
              <a:spLocks noChangeShapeType="1"/>
            </p:cNvSpPr>
            <p:nvPr/>
          </p:nvSpPr>
          <p:spPr bwMode="auto">
            <a:xfrm>
              <a:off x="580191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83" name="Line 21">
              <a:extLst>
                <a:ext uri="{FF2B5EF4-FFF2-40B4-BE49-F238E27FC236}">
                  <a16:creationId xmlns:a16="http://schemas.microsoft.com/office/drawing/2014/main" id="{A962C4F0-785C-4C1E-BF34-56C63A5409E8}"/>
                </a:ext>
              </a:extLst>
            </p:cNvPr>
            <p:cNvSpPr>
              <a:spLocks noChangeShapeType="1"/>
            </p:cNvSpPr>
            <p:nvPr/>
          </p:nvSpPr>
          <p:spPr bwMode="auto">
            <a:xfrm>
              <a:off x="560398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85" name="Line 21">
              <a:extLst>
                <a:ext uri="{FF2B5EF4-FFF2-40B4-BE49-F238E27FC236}">
                  <a16:creationId xmlns:a16="http://schemas.microsoft.com/office/drawing/2014/main" id="{5D0A8CA0-4332-416D-9F40-E2F4D2348D4A}"/>
                </a:ext>
              </a:extLst>
            </p:cNvPr>
            <p:cNvSpPr>
              <a:spLocks noChangeShapeType="1"/>
            </p:cNvSpPr>
            <p:nvPr/>
          </p:nvSpPr>
          <p:spPr bwMode="auto">
            <a:xfrm>
              <a:off x="5406060"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87" name="Line 21">
              <a:extLst>
                <a:ext uri="{FF2B5EF4-FFF2-40B4-BE49-F238E27FC236}">
                  <a16:creationId xmlns:a16="http://schemas.microsoft.com/office/drawing/2014/main" id="{40F769D3-767A-45F4-838D-4F728FAB5A7D}"/>
                </a:ext>
              </a:extLst>
            </p:cNvPr>
            <p:cNvSpPr>
              <a:spLocks noChangeShapeType="1"/>
            </p:cNvSpPr>
            <p:nvPr/>
          </p:nvSpPr>
          <p:spPr bwMode="auto">
            <a:xfrm>
              <a:off x="5208135"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grpSp>
      <p:grpSp>
        <p:nvGrpSpPr>
          <p:cNvPr id="89" name="Group 88">
            <a:extLst>
              <a:ext uri="{FF2B5EF4-FFF2-40B4-BE49-F238E27FC236}">
                <a16:creationId xmlns:a16="http://schemas.microsoft.com/office/drawing/2014/main" id="{A5F63F88-109C-4C9A-A3E6-690D4855DE42}"/>
              </a:ext>
            </a:extLst>
          </p:cNvPr>
          <p:cNvGrpSpPr/>
          <p:nvPr/>
        </p:nvGrpSpPr>
        <p:grpSpPr>
          <a:xfrm>
            <a:off x="1360916" y="4945767"/>
            <a:ext cx="7138844" cy="257369"/>
            <a:chOff x="1355765" y="4990865"/>
            <a:chExt cx="7138844" cy="257369"/>
          </a:xfrm>
        </p:grpSpPr>
        <p:sp>
          <p:nvSpPr>
            <p:cNvPr id="13" name="TextBox 12">
              <a:extLst>
                <a:ext uri="{FF2B5EF4-FFF2-40B4-BE49-F238E27FC236}">
                  <a16:creationId xmlns:a16="http://schemas.microsoft.com/office/drawing/2014/main" id="{D13459F3-7F10-4757-8B69-B23AAA1B281D}"/>
                </a:ext>
              </a:extLst>
            </p:cNvPr>
            <p:cNvSpPr txBox="1"/>
            <p:nvPr/>
          </p:nvSpPr>
          <p:spPr>
            <a:xfrm>
              <a:off x="4680965" y="4990865"/>
              <a:ext cx="242622"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34</a:t>
              </a:r>
            </a:p>
          </p:txBody>
        </p:sp>
        <p:sp>
          <p:nvSpPr>
            <p:cNvPr id="14" name="TextBox 13">
              <a:extLst>
                <a:ext uri="{FF2B5EF4-FFF2-40B4-BE49-F238E27FC236}">
                  <a16:creationId xmlns:a16="http://schemas.microsoft.com/office/drawing/2014/main" id="{3B0E71EC-74C7-4A87-AEEF-5E3C3CFA484E}"/>
                </a:ext>
              </a:extLst>
            </p:cNvPr>
            <p:cNvSpPr txBox="1"/>
            <p:nvPr/>
          </p:nvSpPr>
          <p:spPr>
            <a:xfrm>
              <a:off x="4882045"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36</a:t>
              </a:r>
            </a:p>
          </p:txBody>
        </p:sp>
        <p:sp>
          <p:nvSpPr>
            <p:cNvPr id="17" name="TextBox 16">
              <a:extLst>
                <a:ext uri="{FF2B5EF4-FFF2-40B4-BE49-F238E27FC236}">
                  <a16:creationId xmlns:a16="http://schemas.microsoft.com/office/drawing/2014/main" id="{5DC733AA-C5F2-4D6B-A7C2-52019BA3044F}"/>
                </a:ext>
              </a:extLst>
            </p:cNvPr>
            <p:cNvSpPr txBox="1"/>
            <p:nvPr/>
          </p:nvSpPr>
          <p:spPr>
            <a:xfrm>
              <a:off x="4480088"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32</a:t>
              </a:r>
            </a:p>
          </p:txBody>
        </p:sp>
        <p:sp>
          <p:nvSpPr>
            <p:cNvPr id="19" name="TextBox 18">
              <a:extLst>
                <a:ext uri="{FF2B5EF4-FFF2-40B4-BE49-F238E27FC236}">
                  <a16:creationId xmlns:a16="http://schemas.microsoft.com/office/drawing/2014/main" id="{F05424C0-5C8F-42F2-93CD-78DBA904DF87}"/>
                </a:ext>
              </a:extLst>
            </p:cNvPr>
            <p:cNvSpPr txBox="1"/>
            <p:nvPr/>
          </p:nvSpPr>
          <p:spPr>
            <a:xfrm>
              <a:off x="4282163"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30</a:t>
              </a:r>
            </a:p>
          </p:txBody>
        </p:sp>
        <p:sp>
          <p:nvSpPr>
            <p:cNvPr id="21" name="TextBox 20">
              <a:extLst>
                <a:ext uri="{FF2B5EF4-FFF2-40B4-BE49-F238E27FC236}">
                  <a16:creationId xmlns:a16="http://schemas.microsoft.com/office/drawing/2014/main" id="{EA0DD205-F431-46D7-9232-23FD4A683E09}"/>
                </a:ext>
              </a:extLst>
            </p:cNvPr>
            <p:cNvSpPr txBox="1"/>
            <p:nvPr/>
          </p:nvSpPr>
          <p:spPr>
            <a:xfrm>
              <a:off x="4084238"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28</a:t>
              </a:r>
            </a:p>
          </p:txBody>
        </p:sp>
        <p:sp>
          <p:nvSpPr>
            <p:cNvPr id="23" name="TextBox 22">
              <a:extLst>
                <a:ext uri="{FF2B5EF4-FFF2-40B4-BE49-F238E27FC236}">
                  <a16:creationId xmlns:a16="http://schemas.microsoft.com/office/drawing/2014/main" id="{7DCCA65C-8EA6-4407-A93D-E60EA17E7EE6}"/>
                </a:ext>
              </a:extLst>
            </p:cNvPr>
            <p:cNvSpPr txBox="1"/>
            <p:nvPr/>
          </p:nvSpPr>
          <p:spPr>
            <a:xfrm>
              <a:off x="3886313"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26</a:t>
              </a:r>
            </a:p>
          </p:txBody>
        </p:sp>
        <p:sp>
          <p:nvSpPr>
            <p:cNvPr id="25" name="TextBox 24">
              <a:extLst>
                <a:ext uri="{FF2B5EF4-FFF2-40B4-BE49-F238E27FC236}">
                  <a16:creationId xmlns:a16="http://schemas.microsoft.com/office/drawing/2014/main" id="{55FA983A-7BE6-4A07-B707-224B0E52B27A}"/>
                </a:ext>
              </a:extLst>
            </p:cNvPr>
            <p:cNvSpPr txBox="1"/>
            <p:nvPr/>
          </p:nvSpPr>
          <p:spPr>
            <a:xfrm>
              <a:off x="3688387" y="4990865"/>
              <a:ext cx="242622"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24</a:t>
              </a:r>
            </a:p>
          </p:txBody>
        </p:sp>
        <p:sp>
          <p:nvSpPr>
            <p:cNvPr id="27" name="TextBox 26">
              <a:extLst>
                <a:ext uri="{FF2B5EF4-FFF2-40B4-BE49-F238E27FC236}">
                  <a16:creationId xmlns:a16="http://schemas.microsoft.com/office/drawing/2014/main" id="{BADC5224-665E-4FC4-A733-E0C0DA7E84E2}"/>
                </a:ext>
              </a:extLst>
            </p:cNvPr>
            <p:cNvSpPr txBox="1"/>
            <p:nvPr/>
          </p:nvSpPr>
          <p:spPr>
            <a:xfrm>
              <a:off x="3490463"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22</a:t>
              </a:r>
            </a:p>
          </p:txBody>
        </p:sp>
        <p:sp>
          <p:nvSpPr>
            <p:cNvPr id="29" name="TextBox 28">
              <a:extLst>
                <a:ext uri="{FF2B5EF4-FFF2-40B4-BE49-F238E27FC236}">
                  <a16:creationId xmlns:a16="http://schemas.microsoft.com/office/drawing/2014/main" id="{4A5D9646-A750-4362-BB95-0B4301FCBB24}"/>
                </a:ext>
              </a:extLst>
            </p:cNvPr>
            <p:cNvSpPr txBox="1"/>
            <p:nvPr/>
          </p:nvSpPr>
          <p:spPr>
            <a:xfrm>
              <a:off x="3292538"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20</a:t>
              </a:r>
            </a:p>
          </p:txBody>
        </p:sp>
        <p:sp>
          <p:nvSpPr>
            <p:cNvPr id="31" name="TextBox 30">
              <a:extLst>
                <a:ext uri="{FF2B5EF4-FFF2-40B4-BE49-F238E27FC236}">
                  <a16:creationId xmlns:a16="http://schemas.microsoft.com/office/drawing/2014/main" id="{4B4E2285-95BC-4635-B692-23808D356995}"/>
                </a:ext>
              </a:extLst>
            </p:cNvPr>
            <p:cNvSpPr txBox="1"/>
            <p:nvPr/>
          </p:nvSpPr>
          <p:spPr>
            <a:xfrm>
              <a:off x="3094612"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18</a:t>
              </a:r>
            </a:p>
          </p:txBody>
        </p:sp>
        <p:sp>
          <p:nvSpPr>
            <p:cNvPr id="33" name="TextBox 32">
              <a:extLst>
                <a:ext uri="{FF2B5EF4-FFF2-40B4-BE49-F238E27FC236}">
                  <a16:creationId xmlns:a16="http://schemas.microsoft.com/office/drawing/2014/main" id="{9626B241-3BF7-4F72-9CBD-264893AF2CB5}"/>
                </a:ext>
              </a:extLst>
            </p:cNvPr>
            <p:cNvSpPr txBox="1"/>
            <p:nvPr/>
          </p:nvSpPr>
          <p:spPr>
            <a:xfrm>
              <a:off x="2896687"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16</a:t>
              </a:r>
            </a:p>
          </p:txBody>
        </p:sp>
        <p:sp>
          <p:nvSpPr>
            <p:cNvPr id="35" name="TextBox 34">
              <a:extLst>
                <a:ext uri="{FF2B5EF4-FFF2-40B4-BE49-F238E27FC236}">
                  <a16:creationId xmlns:a16="http://schemas.microsoft.com/office/drawing/2014/main" id="{B80DE7B2-13A0-48F1-9C7E-B735071B97AE}"/>
                </a:ext>
              </a:extLst>
            </p:cNvPr>
            <p:cNvSpPr txBox="1"/>
            <p:nvPr/>
          </p:nvSpPr>
          <p:spPr>
            <a:xfrm>
              <a:off x="2698762"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14</a:t>
              </a:r>
            </a:p>
          </p:txBody>
        </p:sp>
        <p:sp>
          <p:nvSpPr>
            <p:cNvPr id="37" name="TextBox 36">
              <a:extLst>
                <a:ext uri="{FF2B5EF4-FFF2-40B4-BE49-F238E27FC236}">
                  <a16:creationId xmlns:a16="http://schemas.microsoft.com/office/drawing/2014/main" id="{86700D96-B9F7-491E-BA09-3EA1D04E0444}"/>
                </a:ext>
              </a:extLst>
            </p:cNvPr>
            <p:cNvSpPr txBox="1"/>
            <p:nvPr/>
          </p:nvSpPr>
          <p:spPr>
            <a:xfrm>
              <a:off x="2500837"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12</a:t>
              </a:r>
            </a:p>
          </p:txBody>
        </p:sp>
        <p:sp>
          <p:nvSpPr>
            <p:cNvPr id="39" name="TextBox 38">
              <a:extLst>
                <a:ext uri="{FF2B5EF4-FFF2-40B4-BE49-F238E27FC236}">
                  <a16:creationId xmlns:a16="http://schemas.microsoft.com/office/drawing/2014/main" id="{4DD3A792-8AFD-424D-AD18-0E8A546C2734}"/>
                </a:ext>
              </a:extLst>
            </p:cNvPr>
            <p:cNvSpPr txBox="1"/>
            <p:nvPr/>
          </p:nvSpPr>
          <p:spPr>
            <a:xfrm>
              <a:off x="2302911" y="4990865"/>
              <a:ext cx="242622"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10</a:t>
              </a:r>
            </a:p>
          </p:txBody>
        </p:sp>
        <p:sp>
          <p:nvSpPr>
            <p:cNvPr id="41" name="TextBox 40">
              <a:extLst>
                <a:ext uri="{FF2B5EF4-FFF2-40B4-BE49-F238E27FC236}">
                  <a16:creationId xmlns:a16="http://schemas.microsoft.com/office/drawing/2014/main" id="{5758EAB9-7114-43F5-9B38-903649634B19}"/>
                </a:ext>
              </a:extLst>
            </p:cNvPr>
            <p:cNvSpPr txBox="1"/>
            <p:nvPr/>
          </p:nvSpPr>
          <p:spPr>
            <a:xfrm>
              <a:off x="2147466" y="4990865"/>
              <a:ext cx="157662"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8</a:t>
              </a:r>
            </a:p>
          </p:txBody>
        </p:sp>
        <p:sp>
          <p:nvSpPr>
            <p:cNvPr id="43" name="TextBox 42">
              <a:extLst>
                <a:ext uri="{FF2B5EF4-FFF2-40B4-BE49-F238E27FC236}">
                  <a16:creationId xmlns:a16="http://schemas.microsoft.com/office/drawing/2014/main" id="{34B0BE54-42B2-4A2A-922D-145737FAEE9A}"/>
                </a:ext>
              </a:extLst>
            </p:cNvPr>
            <p:cNvSpPr txBox="1"/>
            <p:nvPr/>
          </p:nvSpPr>
          <p:spPr>
            <a:xfrm>
              <a:off x="1949541" y="4990865"/>
              <a:ext cx="157662"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6</a:t>
              </a:r>
            </a:p>
          </p:txBody>
        </p:sp>
        <p:sp>
          <p:nvSpPr>
            <p:cNvPr id="45" name="TextBox 44">
              <a:extLst>
                <a:ext uri="{FF2B5EF4-FFF2-40B4-BE49-F238E27FC236}">
                  <a16:creationId xmlns:a16="http://schemas.microsoft.com/office/drawing/2014/main" id="{2D21FC0A-B14B-4DA4-8BC8-ED906BB10996}"/>
                </a:ext>
              </a:extLst>
            </p:cNvPr>
            <p:cNvSpPr txBox="1"/>
            <p:nvPr/>
          </p:nvSpPr>
          <p:spPr>
            <a:xfrm>
              <a:off x="1751615" y="4990865"/>
              <a:ext cx="157663"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a:t>
              </a:r>
            </a:p>
          </p:txBody>
        </p:sp>
        <p:sp>
          <p:nvSpPr>
            <p:cNvPr id="47" name="TextBox 46">
              <a:extLst>
                <a:ext uri="{FF2B5EF4-FFF2-40B4-BE49-F238E27FC236}">
                  <a16:creationId xmlns:a16="http://schemas.microsoft.com/office/drawing/2014/main" id="{A95E2BC1-86F6-4F27-B7EA-A8A18DF51F4F}"/>
                </a:ext>
              </a:extLst>
            </p:cNvPr>
            <p:cNvSpPr txBox="1"/>
            <p:nvPr/>
          </p:nvSpPr>
          <p:spPr>
            <a:xfrm>
              <a:off x="1553690" y="4990865"/>
              <a:ext cx="157663"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a:t>
              </a:r>
            </a:p>
          </p:txBody>
        </p:sp>
        <p:sp>
          <p:nvSpPr>
            <p:cNvPr id="49" name="TextBox 48">
              <a:extLst>
                <a:ext uri="{FF2B5EF4-FFF2-40B4-BE49-F238E27FC236}">
                  <a16:creationId xmlns:a16="http://schemas.microsoft.com/office/drawing/2014/main" id="{8E203B8E-1DBA-4102-BBB3-E613456B9BEC}"/>
                </a:ext>
              </a:extLst>
            </p:cNvPr>
            <p:cNvSpPr txBox="1"/>
            <p:nvPr/>
          </p:nvSpPr>
          <p:spPr>
            <a:xfrm>
              <a:off x="1355765" y="4990865"/>
              <a:ext cx="157663"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0</a:t>
              </a:r>
            </a:p>
          </p:txBody>
        </p:sp>
        <p:sp>
          <p:nvSpPr>
            <p:cNvPr id="56" name="TextBox 55">
              <a:extLst>
                <a:ext uri="{FF2B5EF4-FFF2-40B4-BE49-F238E27FC236}">
                  <a16:creationId xmlns:a16="http://schemas.microsoft.com/office/drawing/2014/main" id="{A9BB4D43-CB91-4A31-8A4E-A1E0782967FC}"/>
                </a:ext>
              </a:extLst>
            </p:cNvPr>
            <p:cNvSpPr txBox="1"/>
            <p:nvPr/>
          </p:nvSpPr>
          <p:spPr>
            <a:xfrm>
              <a:off x="8251988"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70</a:t>
              </a:r>
            </a:p>
          </p:txBody>
        </p:sp>
        <p:sp>
          <p:nvSpPr>
            <p:cNvPr id="58" name="TextBox 57">
              <a:extLst>
                <a:ext uri="{FF2B5EF4-FFF2-40B4-BE49-F238E27FC236}">
                  <a16:creationId xmlns:a16="http://schemas.microsoft.com/office/drawing/2014/main" id="{767328B1-8C69-459A-92B1-92BD999DF73D}"/>
                </a:ext>
              </a:extLst>
            </p:cNvPr>
            <p:cNvSpPr txBox="1"/>
            <p:nvPr/>
          </p:nvSpPr>
          <p:spPr>
            <a:xfrm>
              <a:off x="8054063"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68</a:t>
              </a:r>
            </a:p>
          </p:txBody>
        </p:sp>
        <p:sp>
          <p:nvSpPr>
            <p:cNvPr id="60" name="TextBox 59">
              <a:extLst>
                <a:ext uri="{FF2B5EF4-FFF2-40B4-BE49-F238E27FC236}">
                  <a16:creationId xmlns:a16="http://schemas.microsoft.com/office/drawing/2014/main" id="{7EFF8858-ADD2-4B3B-9E90-55062F817E4B}"/>
                </a:ext>
              </a:extLst>
            </p:cNvPr>
            <p:cNvSpPr txBox="1"/>
            <p:nvPr/>
          </p:nvSpPr>
          <p:spPr>
            <a:xfrm>
              <a:off x="7856138"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66</a:t>
              </a:r>
            </a:p>
          </p:txBody>
        </p:sp>
        <p:sp>
          <p:nvSpPr>
            <p:cNvPr id="62" name="TextBox 61">
              <a:extLst>
                <a:ext uri="{FF2B5EF4-FFF2-40B4-BE49-F238E27FC236}">
                  <a16:creationId xmlns:a16="http://schemas.microsoft.com/office/drawing/2014/main" id="{BDE06041-D8D0-426C-BA9B-166D8BB7352A}"/>
                </a:ext>
              </a:extLst>
            </p:cNvPr>
            <p:cNvSpPr txBox="1"/>
            <p:nvPr/>
          </p:nvSpPr>
          <p:spPr>
            <a:xfrm>
              <a:off x="7658213"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64</a:t>
              </a:r>
            </a:p>
          </p:txBody>
        </p:sp>
        <p:sp>
          <p:nvSpPr>
            <p:cNvPr id="64" name="TextBox 63">
              <a:extLst>
                <a:ext uri="{FF2B5EF4-FFF2-40B4-BE49-F238E27FC236}">
                  <a16:creationId xmlns:a16="http://schemas.microsoft.com/office/drawing/2014/main" id="{5A56577F-3911-42BD-8E87-4382D6C5DF05}"/>
                </a:ext>
              </a:extLst>
            </p:cNvPr>
            <p:cNvSpPr txBox="1"/>
            <p:nvPr/>
          </p:nvSpPr>
          <p:spPr>
            <a:xfrm>
              <a:off x="7460288"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62</a:t>
              </a:r>
            </a:p>
          </p:txBody>
        </p:sp>
        <p:sp>
          <p:nvSpPr>
            <p:cNvPr id="66" name="TextBox 65">
              <a:extLst>
                <a:ext uri="{FF2B5EF4-FFF2-40B4-BE49-F238E27FC236}">
                  <a16:creationId xmlns:a16="http://schemas.microsoft.com/office/drawing/2014/main" id="{2F0596FF-E662-4D73-9580-9EC32F45C9A6}"/>
                </a:ext>
              </a:extLst>
            </p:cNvPr>
            <p:cNvSpPr txBox="1"/>
            <p:nvPr/>
          </p:nvSpPr>
          <p:spPr>
            <a:xfrm>
              <a:off x="7262363"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60</a:t>
              </a:r>
            </a:p>
          </p:txBody>
        </p:sp>
        <p:sp>
          <p:nvSpPr>
            <p:cNvPr id="68" name="TextBox 67">
              <a:extLst>
                <a:ext uri="{FF2B5EF4-FFF2-40B4-BE49-F238E27FC236}">
                  <a16:creationId xmlns:a16="http://schemas.microsoft.com/office/drawing/2014/main" id="{9CD5A46A-EA7F-4441-8CD1-267B280F4ED4}"/>
                </a:ext>
              </a:extLst>
            </p:cNvPr>
            <p:cNvSpPr txBox="1"/>
            <p:nvPr/>
          </p:nvSpPr>
          <p:spPr>
            <a:xfrm>
              <a:off x="7064438"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58</a:t>
              </a:r>
            </a:p>
          </p:txBody>
        </p:sp>
        <p:sp>
          <p:nvSpPr>
            <p:cNvPr id="70" name="TextBox 69">
              <a:extLst>
                <a:ext uri="{FF2B5EF4-FFF2-40B4-BE49-F238E27FC236}">
                  <a16:creationId xmlns:a16="http://schemas.microsoft.com/office/drawing/2014/main" id="{5456BB56-2FE1-4552-ADE7-622B4F66FBE6}"/>
                </a:ext>
              </a:extLst>
            </p:cNvPr>
            <p:cNvSpPr txBox="1"/>
            <p:nvPr/>
          </p:nvSpPr>
          <p:spPr>
            <a:xfrm>
              <a:off x="6866512"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56</a:t>
              </a:r>
            </a:p>
          </p:txBody>
        </p:sp>
        <p:sp>
          <p:nvSpPr>
            <p:cNvPr id="72" name="TextBox 71">
              <a:extLst>
                <a:ext uri="{FF2B5EF4-FFF2-40B4-BE49-F238E27FC236}">
                  <a16:creationId xmlns:a16="http://schemas.microsoft.com/office/drawing/2014/main" id="{38A066F8-5357-4564-A290-CD4729BF1FBB}"/>
                </a:ext>
              </a:extLst>
            </p:cNvPr>
            <p:cNvSpPr txBox="1"/>
            <p:nvPr/>
          </p:nvSpPr>
          <p:spPr>
            <a:xfrm>
              <a:off x="6668587"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54</a:t>
              </a:r>
            </a:p>
          </p:txBody>
        </p:sp>
        <p:sp>
          <p:nvSpPr>
            <p:cNvPr id="74" name="TextBox 73">
              <a:extLst>
                <a:ext uri="{FF2B5EF4-FFF2-40B4-BE49-F238E27FC236}">
                  <a16:creationId xmlns:a16="http://schemas.microsoft.com/office/drawing/2014/main" id="{71DF2F91-F5B2-4495-BE0B-03D900B487B6}"/>
                </a:ext>
              </a:extLst>
            </p:cNvPr>
            <p:cNvSpPr txBox="1"/>
            <p:nvPr/>
          </p:nvSpPr>
          <p:spPr>
            <a:xfrm>
              <a:off x="6470662"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52</a:t>
              </a:r>
            </a:p>
          </p:txBody>
        </p:sp>
        <p:sp>
          <p:nvSpPr>
            <p:cNvPr id="76" name="TextBox 75">
              <a:extLst>
                <a:ext uri="{FF2B5EF4-FFF2-40B4-BE49-F238E27FC236}">
                  <a16:creationId xmlns:a16="http://schemas.microsoft.com/office/drawing/2014/main" id="{EBE7E0B8-660D-4265-9523-0D44A929D068}"/>
                </a:ext>
              </a:extLst>
            </p:cNvPr>
            <p:cNvSpPr txBox="1"/>
            <p:nvPr/>
          </p:nvSpPr>
          <p:spPr>
            <a:xfrm>
              <a:off x="6272737"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50</a:t>
              </a:r>
            </a:p>
          </p:txBody>
        </p:sp>
        <p:sp>
          <p:nvSpPr>
            <p:cNvPr id="78" name="TextBox 77">
              <a:extLst>
                <a:ext uri="{FF2B5EF4-FFF2-40B4-BE49-F238E27FC236}">
                  <a16:creationId xmlns:a16="http://schemas.microsoft.com/office/drawing/2014/main" id="{CEF26355-B24B-4C6B-951D-847F9C8A5885}"/>
                </a:ext>
              </a:extLst>
            </p:cNvPr>
            <p:cNvSpPr txBox="1"/>
            <p:nvPr/>
          </p:nvSpPr>
          <p:spPr>
            <a:xfrm>
              <a:off x="6074812"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48</a:t>
              </a:r>
            </a:p>
          </p:txBody>
        </p:sp>
        <p:sp>
          <p:nvSpPr>
            <p:cNvPr id="80" name="TextBox 79">
              <a:extLst>
                <a:ext uri="{FF2B5EF4-FFF2-40B4-BE49-F238E27FC236}">
                  <a16:creationId xmlns:a16="http://schemas.microsoft.com/office/drawing/2014/main" id="{B28143D5-DACD-4B50-9BCE-210738674DC6}"/>
                </a:ext>
              </a:extLst>
            </p:cNvPr>
            <p:cNvSpPr txBox="1"/>
            <p:nvPr/>
          </p:nvSpPr>
          <p:spPr>
            <a:xfrm>
              <a:off x="5876887"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46</a:t>
              </a:r>
            </a:p>
          </p:txBody>
        </p:sp>
        <p:sp>
          <p:nvSpPr>
            <p:cNvPr id="82" name="TextBox 81">
              <a:extLst>
                <a:ext uri="{FF2B5EF4-FFF2-40B4-BE49-F238E27FC236}">
                  <a16:creationId xmlns:a16="http://schemas.microsoft.com/office/drawing/2014/main" id="{B0091EA1-56F9-48C1-90FF-B6F0B04E3053}"/>
                </a:ext>
              </a:extLst>
            </p:cNvPr>
            <p:cNvSpPr txBox="1"/>
            <p:nvPr/>
          </p:nvSpPr>
          <p:spPr>
            <a:xfrm>
              <a:off x="5678962"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44</a:t>
              </a:r>
            </a:p>
          </p:txBody>
        </p:sp>
        <p:sp>
          <p:nvSpPr>
            <p:cNvPr id="84" name="TextBox 83">
              <a:extLst>
                <a:ext uri="{FF2B5EF4-FFF2-40B4-BE49-F238E27FC236}">
                  <a16:creationId xmlns:a16="http://schemas.microsoft.com/office/drawing/2014/main" id="{B35055FC-122A-4DA2-9F08-E38ABE5C1274}"/>
                </a:ext>
              </a:extLst>
            </p:cNvPr>
            <p:cNvSpPr txBox="1"/>
            <p:nvPr/>
          </p:nvSpPr>
          <p:spPr>
            <a:xfrm>
              <a:off x="5481036"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42</a:t>
              </a:r>
            </a:p>
          </p:txBody>
        </p:sp>
        <p:sp>
          <p:nvSpPr>
            <p:cNvPr id="86" name="TextBox 85">
              <a:extLst>
                <a:ext uri="{FF2B5EF4-FFF2-40B4-BE49-F238E27FC236}">
                  <a16:creationId xmlns:a16="http://schemas.microsoft.com/office/drawing/2014/main" id="{74CF67D0-C981-4604-B68B-2D185D33F0D1}"/>
                </a:ext>
              </a:extLst>
            </p:cNvPr>
            <p:cNvSpPr txBox="1"/>
            <p:nvPr/>
          </p:nvSpPr>
          <p:spPr>
            <a:xfrm>
              <a:off x="5283110" y="4990865"/>
              <a:ext cx="242622"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40</a:t>
              </a:r>
            </a:p>
          </p:txBody>
        </p:sp>
        <p:sp>
          <p:nvSpPr>
            <p:cNvPr id="88" name="TextBox 87">
              <a:extLst>
                <a:ext uri="{FF2B5EF4-FFF2-40B4-BE49-F238E27FC236}">
                  <a16:creationId xmlns:a16="http://schemas.microsoft.com/office/drawing/2014/main" id="{E584968A-C50D-4439-AAF7-B94A9978A052}"/>
                </a:ext>
              </a:extLst>
            </p:cNvPr>
            <p:cNvSpPr txBox="1"/>
            <p:nvPr/>
          </p:nvSpPr>
          <p:spPr>
            <a:xfrm>
              <a:off x="5085186" y="4990865"/>
              <a:ext cx="24262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38</a:t>
              </a:r>
            </a:p>
          </p:txBody>
        </p:sp>
      </p:grpSp>
      <p:sp>
        <p:nvSpPr>
          <p:cNvPr id="91" name="TextBox 90">
            <a:extLst>
              <a:ext uri="{FF2B5EF4-FFF2-40B4-BE49-F238E27FC236}">
                <a16:creationId xmlns:a16="http://schemas.microsoft.com/office/drawing/2014/main" id="{C63686D2-93B1-4250-9BD5-37ECEF7783C3}"/>
              </a:ext>
            </a:extLst>
          </p:cNvPr>
          <p:cNvSpPr txBox="1"/>
          <p:nvPr/>
        </p:nvSpPr>
        <p:spPr>
          <a:xfrm>
            <a:off x="2481943" y="5130605"/>
            <a:ext cx="4833258" cy="307777"/>
          </a:xfrm>
          <a:prstGeom prst="rect">
            <a:avLst/>
          </a:prstGeom>
          <a:noFill/>
        </p:spPr>
        <p:txBody>
          <a:bodyPr wrap="square" rtlCol="0">
            <a:spAutoFit/>
          </a:bodyPr>
          <a:lstStyle/>
          <a:p>
            <a:pPr algn="ctr"/>
            <a:r>
              <a:rPr lang="fr-FR" sz="1400" dirty="0">
                <a:solidFill>
                  <a:srgbClr val="4D4D4D"/>
                </a:solidFill>
              </a:rPr>
              <a:t>Mois</a:t>
            </a:r>
          </a:p>
        </p:txBody>
      </p:sp>
      <p:grpSp>
        <p:nvGrpSpPr>
          <p:cNvPr id="131" name="Group 130">
            <a:extLst>
              <a:ext uri="{FF2B5EF4-FFF2-40B4-BE49-F238E27FC236}">
                <a16:creationId xmlns:a16="http://schemas.microsoft.com/office/drawing/2014/main" id="{CE1A58D4-BFB8-489E-9A5B-36EBD8CF272D}"/>
              </a:ext>
            </a:extLst>
          </p:cNvPr>
          <p:cNvGrpSpPr/>
          <p:nvPr/>
        </p:nvGrpSpPr>
        <p:grpSpPr>
          <a:xfrm>
            <a:off x="1293841" y="5426820"/>
            <a:ext cx="6785473" cy="419095"/>
            <a:chOff x="1293841" y="5416744"/>
            <a:chExt cx="6785473" cy="419095"/>
          </a:xfrm>
        </p:grpSpPr>
        <p:grpSp>
          <p:nvGrpSpPr>
            <p:cNvPr id="130" name="Group 129">
              <a:extLst>
                <a:ext uri="{FF2B5EF4-FFF2-40B4-BE49-F238E27FC236}">
                  <a16:creationId xmlns:a16="http://schemas.microsoft.com/office/drawing/2014/main" id="{7CA5EF15-E525-48DE-B176-E0F3CA6F0804}"/>
                </a:ext>
              </a:extLst>
            </p:cNvPr>
            <p:cNvGrpSpPr/>
            <p:nvPr/>
          </p:nvGrpSpPr>
          <p:grpSpPr>
            <a:xfrm>
              <a:off x="1293841" y="5416744"/>
              <a:ext cx="6587548" cy="257369"/>
              <a:chOff x="1293841" y="6035675"/>
              <a:chExt cx="6587548" cy="257369"/>
            </a:xfrm>
          </p:grpSpPr>
          <p:sp>
            <p:nvSpPr>
              <p:cNvPr id="94" name="TextBox 93">
                <a:extLst>
                  <a:ext uri="{FF2B5EF4-FFF2-40B4-BE49-F238E27FC236}">
                    <a16:creationId xmlns:a16="http://schemas.microsoft.com/office/drawing/2014/main" id="{8E1DA0CD-FE43-40F8-ADBD-C745836C7BEB}"/>
                  </a:ext>
                </a:extLst>
              </p:cNvPr>
              <p:cNvSpPr txBox="1"/>
              <p:nvPr/>
            </p:nvSpPr>
            <p:spPr>
              <a:xfrm>
                <a:off x="4905080" y="6035675"/>
                <a:ext cx="24262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59</a:t>
                </a:r>
              </a:p>
            </p:txBody>
          </p:sp>
          <p:sp>
            <p:nvSpPr>
              <p:cNvPr id="95" name="TextBox 94">
                <a:extLst>
                  <a:ext uri="{FF2B5EF4-FFF2-40B4-BE49-F238E27FC236}">
                    <a16:creationId xmlns:a16="http://schemas.microsoft.com/office/drawing/2014/main" id="{74E8AD77-118C-4B6B-BA05-4FD2D390C51B}"/>
                  </a:ext>
                </a:extLst>
              </p:cNvPr>
              <p:cNvSpPr txBox="1"/>
              <p:nvPr/>
            </p:nvSpPr>
            <p:spPr>
              <a:xfrm>
                <a:off x="4503123" y="6035675"/>
                <a:ext cx="24262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75</a:t>
                </a:r>
              </a:p>
            </p:txBody>
          </p:sp>
          <p:sp>
            <p:nvSpPr>
              <p:cNvPr id="97" name="TextBox 96">
                <a:extLst>
                  <a:ext uri="{FF2B5EF4-FFF2-40B4-BE49-F238E27FC236}">
                    <a16:creationId xmlns:a16="http://schemas.microsoft.com/office/drawing/2014/main" id="{AC92F208-680E-4C11-861B-2502C64BCDFD}"/>
                  </a:ext>
                </a:extLst>
              </p:cNvPr>
              <p:cNvSpPr txBox="1"/>
              <p:nvPr/>
            </p:nvSpPr>
            <p:spPr>
              <a:xfrm>
                <a:off x="4107273" y="6035675"/>
                <a:ext cx="24262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89</a:t>
                </a:r>
              </a:p>
            </p:txBody>
          </p:sp>
          <p:sp>
            <p:nvSpPr>
              <p:cNvPr id="99" name="TextBox 98">
                <a:extLst>
                  <a:ext uri="{FF2B5EF4-FFF2-40B4-BE49-F238E27FC236}">
                    <a16:creationId xmlns:a16="http://schemas.microsoft.com/office/drawing/2014/main" id="{7B8FDCCA-31DA-46AD-B474-ACBE0463BF6F}"/>
                  </a:ext>
                </a:extLst>
              </p:cNvPr>
              <p:cNvSpPr txBox="1"/>
              <p:nvPr/>
            </p:nvSpPr>
            <p:spPr>
              <a:xfrm>
                <a:off x="3668943" y="6035675"/>
                <a:ext cx="32758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109</a:t>
                </a:r>
              </a:p>
            </p:txBody>
          </p:sp>
          <p:sp>
            <p:nvSpPr>
              <p:cNvPr id="101" name="TextBox 100">
                <a:extLst>
                  <a:ext uri="{FF2B5EF4-FFF2-40B4-BE49-F238E27FC236}">
                    <a16:creationId xmlns:a16="http://schemas.microsoft.com/office/drawing/2014/main" id="{8C15EF9F-997F-4297-A101-6A62C57049A2}"/>
                  </a:ext>
                </a:extLst>
              </p:cNvPr>
              <p:cNvSpPr txBox="1"/>
              <p:nvPr/>
            </p:nvSpPr>
            <p:spPr>
              <a:xfrm>
                <a:off x="3273093" y="6035675"/>
                <a:ext cx="32758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137</a:t>
                </a:r>
              </a:p>
            </p:txBody>
          </p:sp>
          <p:sp>
            <p:nvSpPr>
              <p:cNvPr id="103" name="TextBox 102">
                <a:extLst>
                  <a:ext uri="{FF2B5EF4-FFF2-40B4-BE49-F238E27FC236}">
                    <a16:creationId xmlns:a16="http://schemas.microsoft.com/office/drawing/2014/main" id="{0874E4C0-E69B-457A-9B4A-D00F97425AFF}"/>
                  </a:ext>
                </a:extLst>
              </p:cNvPr>
              <p:cNvSpPr txBox="1"/>
              <p:nvPr/>
            </p:nvSpPr>
            <p:spPr>
              <a:xfrm>
                <a:off x="2877242" y="6035675"/>
                <a:ext cx="32758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166</a:t>
                </a:r>
              </a:p>
            </p:txBody>
          </p:sp>
          <p:sp>
            <p:nvSpPr>
              <p:cNvPr id="105" name="TextBox 104">
                <a:extLst>
                  <a:ext uri="{FF2B5EF4-FFF2-40B4-BE49-F238E27FC236}">
                    <a16:creationId xmlns:a16="http://schemas.microsoft.com/office/drawing/2014/main" id="{FAE1615C-16D9-4AF3-9353-888BEB5F59C0}"/>
                  </a:ext>
                </a:extLst>
              </p:cNvPr>
              <p:cNvSpPr txBox="1"/>
              <p:nvPr/>
            </p:nvSpPr>
            <p:spPr>
              <a:xfrm>
                <a:off x="2481392" y="6035675"/>
                <a:ext cx="32758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222</a:t>
                </a:r>
              </a:p>
            </p:txBody>
          </p:sp>
          <p:sp>
            <p:nvSpPr>
              <p:cNvPr id="107" name="TextBox 106">
                <a:extLst>
                  <a:ext uri="{FF2B5EF4-FFF2-40B4-BE49-F238E27FC236}">
                    <a16:creationId xmlns:a16="http://schemas.microsoft.com/office/drawing/2014/main" id="{FF832267-6E60-44FB-802F-DC84D74AB784}"/>
                  </a:ext>
                </a:extLst>
              </p:cNvPr>
              <p:cNvSpPr txBox="1"/>
              <p:nvPr/>
            </p:nvSpPr>
            <p:spPr>
              <a:xfrm>
                <a:off x="2085542" y="6035675"/>
                <a:ext cx="32758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279</a:t>
                </a:r>
              </a:p>
            </p:txBody>
          </p:sp>
          <p:sp>
            <p:nvSpPr>
              <p:cNvPr id="109" name="TextBox 108">
                <a:extLst>
                  <a:ext uri="{FF2B5EF4-FFF2-40B4-BE49-F238E27FC236}">
                    <a16:creationId xmlns:a16="http://schemas.microsoft.com/office/drawing/2014/main" id="{774AB131-FA74-49EC-BA83-830D37B521A9}"/>
                  </a:ext>
                </a:extLst>
              </p:cNvPr>
              <p:cNvSpPr txBox="1"/>
              <p:nvPr/>
            </p:nvSpPr>
            <p:spPr>
              <a:xfrm>
                <a:off x="1689691" y="6035675"/>
                <a:ext cx="32758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339</a:t>
                </a:r>
              </a:p>
            </p:txBody>
          </p:sp>
          <p:sp>
            <p:nvSpPr>
              <p:cNvPr id="111" name="TextBox 110">
                <a:extLst>
                  <a:ext uri="{FF2B5EF4-FFF2-40B4-BE49-F238E27FC236}">
                    <a16:creationId xmlns:a16="http://schemas.microsoft.com/office/drawing/2014/main" id="{5064CE0F-B92E-422C-9918-99E6AF583A7F}"/>
                  </a:ext>
                </a:extLst>
              </p:cNvPr>
              <p:cNvSpPr txBox="1"/>
              <p:nvPr/>
            </p:nvSpPr>
            <p:spPr>
              <a:xfrm>
                <a:off x="1293841" y="6035675"/>
                <a:ext cx="32758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392</a:t>
                </a:r>
              </a:p>
            </p:txBody>
          </p:sp>
          <p:sp>
            <p:nvSpPr>
              <p:cNvPr id="115" name="TextBox 114">
                <a:extLst>
                  <a:ext uri="{FF2B5EF4-FFF2-40B4-BE49-F238E27FC236}">
                    <a16:creationId xmlns:a16="http://schemas.microsoft.com/office/drawing/2014/main" id="{1B20B2F2-2A66-40B4-8182-9858449D44FC}"/>
                  </a:ext>
                </a:extLst>
              </p:cNvPr>
              <p:cNvSpPr txBox="1"/>
              <p:nvPr/>
            </p:nvSpPr>
            <p:spPr>
              <a:xfrm>
                <a:off x="7723726" y="6035675"/>
                <a:ext cx="157663"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1</a:t>
                </a:r>
              </a:p>
            </p:txBody>
          </p:sp>
          <p:sp>
            <p:nvSpPr>
              <p:cNvPr id="117" name="TextBox 116">
                <a:extLst>
                  <a:ext uri="{FF2B5EF4-FFF2-40B4-BE49-F238E27FC236}">
                    <a16:creationId xmlns:a16="http://schemas.microsoft.com/office/drawing/2014/main" id="{6142A54C-1DE9-4A37-8FE8-8004674B4C22}"/>
                  </a:ext>
                </a:extLst>
              </p:cNvPr>
              <p:cNvSpPr txBox="1"/>
              <p:nvPr/>
            </p:nvSpPr>
            <p:spPr>
              <a:xfrm>
                <a:off x="7327876" y="6035675"/>
                <a:ext cx="157663"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2</a:t>
                </a:r>
              </a:p>
            </p:txBody>
          </p:sp>
          <p:sp>
            <p:nvSpPr>
              <p:cNvPr id="119" name="TextBox 118">
                <a:extLst>
                  <a:ext uri="{FF2B5EF4-FFF2-40B4-BE49-F238E27FC236}">
                    <a16:creationId xmlns:a16="http://schemas.microsoft.com/office/drawing/2014/main" id="{C7001B53-D35E-4D44-B070-F8AC66D1FC1E}"/>
                  </a:ext>
                </a:extLst>
              </p:cNvPr>
              <p:cNvSpPr txBox="1"/>
              <p:nvPr/>
            </p:nvSpPr>
            <p:spPr>
              <a:xfrm>
                <a:off x="6932025" y="6035675"/>
                <a:ext cx="157663"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8</a:t>
                </a:r>
              </a:p>
            </p:txBody>
          </p:sp>
          <p:sp>
            <p:nvSpPr>
              <p:cNvPr id="121" name="TextBox 120">
                <a:extLst>
                  <a:ext uri="{FF2B5EF4-FFF2-40B4-BE49-F238E27FC236}">
                    <a16:creationId xmlns:a16="http://schemas.microsoft.com/office/drawing/2014/main" id="{55E7FAD3-CD55-43A4-9C87-8DE16B0E4DDE}"/>
                  </a:ext>
                </a:extLst>
              </p:cNvPr>
              <p:cNvSpPr txBox="1"/>
              <p:nvPr/>
            </p:nvSpPr>
            <p:spPr>
              <a:xfrm>
                <a:off x="6493697" y="6035675"/>
                <a:ext cx="24262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15</a:t>
                </a:r>
              </a:p>
            </p:txBody>
          </p:sp>
          <p:sp>
            <p:nvSpPr>
              <p:cNvPr id="123" name="TextBox 122">
                <a:extLst>
                  <a:ext uri="{FF2B5EF4-FFF2-40B4-BE49-F238E27FC236}">
                    <a16:creationId xmlns:a16="http://schemas.microsoft.com/office/drawing/2014/main" id="{B04078A2-FA53-408F-9993-10DB04516098}"/>
                  </a:ext>
                </a:extLst>
              </p:cNvPr>
              <p:cNvSpPr txBox="1"/>
              <p:nvPr/>
            </p:nvSpPr>
            <p:spPr>
              <a:xfrm>
                <a:off x="6097847" y="6035675"/>
                <a:ext cx="24262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23</a:t>
                </a:r>
              </a:p>
            </p:txBody>
          </p:sp>
          <p:sp>
            <p:nvSpPr>
              <p:cNvPr id="125" name="TextBox 124">
                <a:extLst>
                  <a:ext uri="{FF2B5EF4-FFF2-40B4-BE49-F238E27FC236}">
                    <a16:creationId xmlns:a16="http://schemas.microsoft.com/office/drawing/2014/main" id="{48B7D354-663B-434E-AA41-52D42DCDAD4E}"/>
                  </a:ext>
                </a:extLst>
              </p:cNvPr>
              <p:cNvSpPr txBox="1"/>
              <p:nvPr/>
            </p:nvSpPr>
            <p:spPr>
              <a:xfrm>
                <a:off x="5701997" y="6035675"/>
                <a:ext cx="24262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27</a:t>
                </a:r>
              </a:p>
            </p:txBody>
          </p:sp>
          <p:sp>
            <p:nvSpPr>
              <p:cNvPr id="127" name="TextBox 126">
                <a:extLst>
                  <a:ext uri="{FF2B5EF4-FFF2-40B4-BE49-F238E27FC236}">
                    <a16:creationId xmlns:a16="http://schemas.microsoft.com/office/drawing/2014/main" id="{256A4BCE-43BF-40F8-B38B-11C46CE1B29B}"/>
                  </a:ext>
                </a:extLst>
              </p:cNvPr>
              <p:cNvSpPr txBox="1"/>
              <p:nvPr/>
            </p:nvSpPr>
            <p:spPr>
              <a:xfrm>
                <a:off x="5306146" y="6035675"/>
                <a:ext cx="24262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41</a:t>
                </a:r>
              </a:p>
            </p:txBody>
          </p:sp>
        </p:grpSp>
        <p:grpSp>
          <p:nvGrpSpPr>
            <p:cNvPr id="129" name="Group 128">
              <a:extLst>
                <a:ext uri="{FF2B5EF4-FFF2-40B4-BE49-F238E27FC236}">
                  <a16:creationId xmlns:a16="http://schemas.microsoft.com/office/drawing/2014/main" id="{FDD89ED6-746D-48E9-9336-9EEEC72F9301}"/>
                </a:ext>
              </a:extLst>
            </p:cNvPr>
            <p:cNvGrpSpPr/>
            <p:nvPr/>
          </p:nvGrpSpPr>
          <p:grpSpPr>
            <a:xfrm>
              <a:off x="1491766" y="5578470"/>
              <a:ext cx="6587548" cy="257369"/>
              <a:chOff x="1491766" y="6188070"/>
              <a:chExt cx="6587548" cy="257369"/>
            </a:xfrm>
          </p:grpSpPr>
          <p:sp>
            <p:nvSpPr>
              <p:cNvPr id="93" name="TextBox 92">
                <a:extLst>
                  <a:ext uri="{FF2B5EF4-FFF2-40B4-BE49-F238E27FC236}">
                    <a16:creationId xmlns:a16="http://schemas.microsoft.com/office/drawing/2014/main" id="{47790030-181A-4298-B01C-9565CE67AB09}"/>
                  </a:ext>
                </a:extLst>
              </p:cNvPr>
              <p:cNvSpPr txBox="1"/>
              <p:nvPr/>
            </p:nvSpPr>
            <p:spPr>
              <a:xfrm>
                <a:off x="4704001" y="6188070"/>
                <a:ext cx="24262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65</a:t>
                </a:r>
              </a:p>
            </p:txBody>
          </p:sp>
          <p:sp>
            <p:nvSpPr>
              <p:cNvPr id="96" name="TextBox 95">
                <a:extLst>
                  <a:ext uri="{FF2B5EF4-FFF2-40B4-BE49-F238E27FC236}">
                    <a16:creationId xmlns:a16="http://schemas.microsoft.com/office/drawing/2014/main" id="{FA581F47-7643-45F9-A4E1-C8B0348A9A28}"/>
                  </a:ext>
                </a:extLst>
              </p:cNvPr>
              <p:cNvSpPr txBox="1"/>
              <p:nvPr/>
            </p:nvSpPr>
            <p:spPr>
              <a:xfrm>
                <a:off x="4305198" y="6188070"/>
                <a:ext cx="24262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82</a:t>
                </a:r>
              </a:p>
            </p:txBody>
          </p:sp>
          <p:sp>
            <p:nvSpPr>
              <p:cNvPr id="98" name="TextBox 97">
                <a:extLst>
                  <a:ext uri="{FF2B5EF4-FFF2-40B4-BE49-F238E27FC236}">
                    <a16:creationId xmlns:a16="http://schemas.microsoft.com/office/drawing/2014/main" id="{09D6D9F0-724F-4199-9E16-895AD337AD8C}"/>
                  </a:ext>
                </a:extLst>
              </p:cNvPr>
              <p:cNvSpPr txBox="1"/>
              <p:nvPr/>
            </p:nvSpPr>
            <p:spPr>
              <a:xfrm>
                <a:off x="3909348" y="6188070"/>
                <a:ext cx="24262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98</a:t>
                </a:r>
              </a:p>
            </p:txBody>
          </p:sp>
          <p:sp>
            <p:nvSpPr>
              <p:cNvPr id="100" name="TextBox 99">
                <a:extLst>
                  <a:ext uri="{FF2B5EF4-FFF2-40B4-BE49-F238E27FC236}">
                    <a16:creationId xmlns:a16="http://schemas.microsoft.com/office/drawing/2014/main" id="{A8A13754-C89B-43BA-A0CC-346BA9A47C8D}"/>
                  </a:ext>
                </a:extLst>
              </p:cNvPr>
              <p:cNvSpPr txBox="1"/>
              <p:nvPr/>
            </p:nvSpPr>
            <p:spPr>
              <a:xfrm>
                <a:off x="3471018" y="6188070"/>
                <a:ext cx="32758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124</a:t>
                </a:r>
              </a:p>
            </p:txBody>
          </p:sp>
          <p:sp>
            <p:nvSpPr>
              <p:cNvPr id="102" name="TextBox 101">
                <a:extLst>
                  <a:ext uri="{FF2B5EF4-FFF2-40B4-BE49-F238E27FC236}">
                    <a16:creationId xmlns:a16="http://schemas.microsoft.com/office/drawing/2014/main" id="{D5AFAF65-EE14-45C5-BE5A-B050B022480C}"/>
                  </a:ext>
                </a:extLst>
              </p:cNvPr>
              <p:cNvSpPr txBox="1"/>
              <p:nvPr/>
            </p:nvSpPr>
            <p:spPr>
              <a:xfrm>
                <a:off x="3075167" y="6188070"/>
                <a:ext cx="32758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149</a:t>
                </a:r>
              </a:p>
            </p:txBody>
          </p:sp>
          <p:sp>
            <p:nvSpPr>
              <p:cNvPr id="104" name="TextBox 103">
                <a:extLst>
                  <a:ext uri="{FF2B5EF4-FFF2-40B4-BE49-F238E27FC236}">
                    <a16:creationId xmlns:a16="http://schemas.microsoft.com/office/drawing/2014/main" id="{C3E94B8F-398E-4382-847F-8D53AF434369}"/>
                  </a:ext>
                </a:extLst>
              </p:cNvPr>
              <p:cNvSpPr txBox="1"/>
              <p:nvPr/>
            </p:nvSpPr>
            <p:spPr>
              <a:xfrm>
                <a:off x="2679317" y="6188070"/>
                <a:ext cx="32758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188</a:t>
                </a:r>
              </a:p>
            </p:txBody>
          </p:sp>
          <p:sp>
            <p:nvSpPr>
              <p:cNvPr id="106" name="TextBox 105">
                <a:extLst>
                  <a:ext uri="{FF2B5EF4-FFF2-40B4-BE49-F238E27FC236}">
                    <a16:creationId xmlns:a16="http://schemas.microsoft.com/office/drawing/2014/main" id="{7A94E8ED-D3FD-46D7-873B-A92B3D9A02D8}"/>
                  </a:ext>
                </a:extLst>
              </p:cNvPr>
              <p:cNvSpPr txBox="1"/>
              <p:nvPr/>
            </p:nvSpPr>
            <p:spPr>
              <a:xfrm>
                <a:off x="2283467" y="6188070"/>
                <a:ext cx="32758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252</a:t>
                </a:r>
              </a:p>
            </p:txBody>
          </p:sp>
          <p:sp>
            <p:nvSpPr>
              <p:cNvPr id="108" name="TextBox 107">
                <a:extLst>
                  <a:ext uri="{FF2B5EF4-FFF2-40B4-BE49-F238E27FC236}">
                    <a16:creationId xmlns:a16="http://schemas.microsoft.com/office/drawing/2014/main" id="{C5878D6D-96B9-4824-B58D-4FB4953243CD}"/>
                  </a:ext>
                </a:extLst>
              </p:cNvPr>
              <p:cNvSpPr txBox="1"/>
              <p:nvPr/>
            </p:nvSpPr>
            <p:spPr>
              <a:xfrm>
                <a:off x="1887617" y="6188070"/>
                <a:ext cx="32758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306</a:t>
                </a:r>
              </a:p>
            </p:txBody>
          </p:sp>
          <p:sp>
            <p:nvSpPr>
              <p:cNvPr id="110" name="TextBox 109">
                <a:extLst>
                  <a:ext uri="{FF2B5EF4-FFF2-40B4-BE49-F238E27FC236}">
                    <a16:creationId xmlns:a16="http://schemas.microsoft.com/office/drawing/2014/main" id="{B604B2DE-0008-4897-92C0-496FC7D24C88}"/>
                  </a:ext>
                </a:extLst>
              </p:cNvPr>
              <p:cNvSpPr txBox="1"/>
              <p:nvPr/>
            </p:nvSpPr>
            <p:spPr>
              <a:xfrm>
                <a:off x="1491766" y="6188070"/>
                <a:ext cx="32758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358</a:t>
                </a:r>
              </a:p>
            </p:txBody>
          </p:sp>
          <p:sp>
            <p:nvSpPr>
              <p:cNvPr id="114" name="TextBox 113">
                <a:extLst>
                  <a:ext uri="{FF2B5EF4-FFF2-40B4-BE49-F238E27FC236}">
                    <a16:creationId xmlns:a16="http://schemas.microsoft.com/office/drawing/2014/main" id="{524BBCDC-CC8D-4BC9-825C-06C2BBEEF689}"/>
                  </a:ext>
                </a:extLst>
              </p:cNvPr>
              <p:cNvSpPr txBox="1"/>
              <p:nvPr/>
            </p:nvSpPr>
            <p:spPr>
              <a:xfrm>
                <a:off x="7921651" y="6188070"/>
                <a:ext cx="157663"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1</a:t>
                </a:r>
              </a:p>
            </p:txBody>
          </p:sp>
          <p:sp>
            <p:nvSpPr>
              <p:cNvPr id="116" name="TextBox 115">
                <a:extLst>
                  <a:ext uri="{FF2B5EF4-FFF2-40B4-BE49-F238E27FC236}">
                    <a16:creationId xmlns:a16="http://schemas.microsoft.com/office/drawing/2014/main" id="{DDF3A0F3-FC34-476B-934B-B9DC539149D1}"/>
                  </a:ext>
                </a:extLst>
              </p:cNvPr>
              <p:cNvSpPr txBox="1"/>
              <p:nvPr/>
            </p:nvSpPr>
            <p:spPr>
              <a:xfrm>
                <a:off x="7525801" y="6188070"/>
                <a:ext cx="157663"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1</a:t>
                </a:r>
              </a:p>
            </p:txBody>
          </p:sp>
          <p:sp>
            <p:nvSpPr>
              <p:cNvPr id="118" name="TextBox 117">
                <a:extLst>
                  <a:ext uri="{FF2B5EF4-FFF2-40B4-BE49-F238E27FC236}">
                    <a16:creationId xmlns:a16="http://schemas.microsoft.com/office/drawing/2014/main" id="{EECED18B-2553-459A-8CA7-3DCEE6D78E6B}"/>
                  </a:ext>
                </a:extLst>
              </p:cNvPr>
              <p:cNvSpPr txBox="1"/>
              <p:nvPr/>
            </p:nvSpPr>
            <p:spPr>
              <a:xfrm>
                <a:off x="7129951" y="6188070"/>
                <a:ext cx="157663"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5</a:t>
                </a:r>
              </a:p>
            </p:txBody>
          </p:sp>
          <p:sp>
            <p:nvSpPr>
              <p:cNvPr id="120" name="TextBox 119">
                <a:extLst>
                  <a:ext uri="{FF2B5EF4-FFF2-40B4-BE49-F238E27FC236}">
                    <a16:creationId xmlns:a16="http://schemas.microsoft.com/office/drawing/2014/main" id="{4CA84070-9C3B-4E9F-B9A5-51D9B8A2A7F4}"/>
                  </a:ext>
                </a:extLst>
              </p:cNvPr>
              <p:cNvSpPr txBox="1"/>
              <p:nvPr/>
            </p:nvSpPr>
            <p:spPr>
              <a:xfrm>
                <a:off x="6691622" y="6188070"/>
                <a:ext cx="24262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12</a:t>
                </a:r>
              </a:p>
            </p:txBody>
          </p:sp>
          <p:sp>
            <p:nvSpPr>
              <p:cNvPr id="122" name="TextBox 121">
                <a:extLst>
                  <a:ext uri="{FF2B5EF4-FFF2-40B4-BE49-F238E27FC236}">
                    <a16:creationId xmlns:a16="http://schemas.microsoft.com/office/drawing/2014/main" id="{05B3B08C-C12A-43A5-A5CF-5CE1A551FDB2}"/>
                  </a:ext>
                </a:extLst>
              </p:cNvPr>
              <p:cNvSpPr txBox="1"/>
              <p:nvPr/>
            </p:nvSpPr>
            <p:spPr>
              <a:xfrm>
                <a:off x="6295772" y="6188070"/>
                <a:ext cx="24262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17</a:t>
                </a:r>
              </a:p>
            </p:txBody>
          </p:sp>
          <p:sp>
            <p:nvSpPr>
              <p:cNvPr id="124" name="TextBox 123">
                <a:extLst>
                  <a:ext uri="{FF2B5EF4-FFF2-40B4-BE49-F238E27FC236}">
                    <a16:creationId xmlns:a16="http://schemas.microsoft.com/office/drawing/2014/main" id="{BD5DBC6E-BC28-4721-94DF-A492197F5FDF}"/>
                  </a:ext>
                </a:extLst>
              </p:cNvPr>
              <p:cNvSpPr txBox="1"/>
              <p:nvPr/>
            </p:nvSpPr>
            <p:spPr>
              <a:xfrm>
                <a:off x="5899922" y="6188070"/>
                <a:ext cx="24262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23</a:t>
                </a:r>
              </a:p>
            </p:txBody>
          </p:sp>
          <p:sp>
            <p:nvSpPr>
              <p:cNvPr id="126" name="TextBox 125">
                <a:extLst>
                  <a:ext uri="{FF2B5EF4-FFF2-40B4-BE49-F238E27FC236}">
                    <a16:creationId xmlns:a16="http://schemas.microsoft.com/office/drawing/2014/main" id="{C2F50897-497B-4EA0-BA1F-22922E2D75AF}"/>
                  </a:ext>
                </a:extLst>
              </p:cNvPr>
              <p:cNvSpPr txBox="1"/>
              <p:nvPr/>
            </p:nvSpPr>
            <p:spPr>
              <a:xfrm>
                <a:off x="5504071" y="6188070"/>
                <a:ext cx="24262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31</a:t>
                </a:r>
              </a:p>
            </p:txBody>
          </p:sp>
          <p:sp>
            <p:nvSpPr>
              <p:cNvPr id="128" name="TextBox 127">
                <a:extLst>
                  <a:ext uri="{FF2B5EF4-FFF2-40B4-BE49-F238E27FC236}">
                    <a16:creationId xmlns:a16="http://schemas.microsoft.com/office/drawing/2014/main" id="{48B7D9E4-0951-4E15-B09E-D9FAAD2FB2EA}"/>
                  </a:ext>
                </a:extLst>
              </p:cNvPr>
              <p:cNvSpPr txBox="1"/>
              <p:nvPr/>
            </p:nvSpPr>
            <p:spPr>
              <a:xfrm>
                <a:off x="5108221" y="6188070"/>
                <a:ext cx="242621"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50</a:t>
                </a:r>
              </a:p>
            </p:txBody>
          </p:sp>
        </p:grpSp>
      </p:grpSp>
      <p:grpSp>
        <p:nvGrpSpPr>
          <p:cNvPr id="171" name="Group 170">
            <a:extLst>
              <a:ext uri="{FF2B5EF4-FFF2-40B4-BE49-F238E27FC236}">
                <a16:creationId xmlns:a16="http://schemas.microsoft.com/office/drawing/2014/main" id="{5A1C7FFC-9430-4430-BFE6-DDB904316E73}"/>
              </a:ext>
            </a:extLst>
          </p:cNvPr>
          <p:cNvGrpSpPr/>
          <p:nvPr/>
        </p:nvGrpSpPr>
        <p:grpSpPr>
          <a:xfrm>
            <a:off x="1293841" y="5859136"/>
            <a:ext cx="7174093" cy="419095"/>
            <a:chOff x="1293841" y="5919664"/>
            <a:chExt cx="7174093" cy="419095"/>
          </a:xfrm>
        </p:grpSpPr>
        <p:sp>
          <p:nvSpPr>
            <p:cNvPr id="152" name="TextBox 151">
              <a:extLst>
                <a:ext uri="{FF2B5EF4-FFF2-40B4-BE49-F238E27FC236}">
                  <a16:creationId xmlns:a16="http://schemas.microsoft.com/office/drawing/2014/main" id="{38FFD6C8-1E9C-4E8E-94F0-D4E4022FC366}"/>
                </a:ext>
              </a:extLst>
            </p:cNvPr>
            <p:cNvSpPr txBox="1"/>
            <p:nvPr/>
          </p:nvSpPr>
          <p:spPr>
            <a:xfrm>
              <a:off x="4905080" y="5919664"/>
              <a:ext cx="24262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66</a:t>
              </a:r>
            </a:p>
          </p:txBody>
        </p:sp>
        <p:sp>
          <p:nvSpPr>
            <p:cNvPr id="153" name="TextBox 152">
              <a:extLst>
                <a:ext uri="{FF2B5EF4-FFF2-40B4-BE49-F238E27FC236}">
                  <a16:creationId xmlns:a16="http://schemas.microsoft.com/office/drawing/2014/main" id="{429789CB-2609-4DA7-AB92-4439B3C98A3E}"/>
                </a:ext>
              </a:extLst>
            </p:cNvPr>
            <p:cNvSpPr txBox="1"/>
            <p:nvPr/>
          </p:nvSpPr>
          <p:spPr>
            <a:xfrm>
              <a:off x="4503123" y="5919664"/>
              <a:ext cx="24262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84</a:t>
              </a:r>
            </a:p>
          </p:txBody>
        </p:sp>
        <p:sp>
          <p:nvSpPr>
            <p:cNvPr id="154" name="TextBox 153">
              <a:extLst>
                <a:ext uri="{FF2B5EF4-FFF2-40B4-BE49-F238E27FC236}">
                  <a16:creationId xmlns:a16="http://schemas.microsoft.com/office/drawing/2014/main" id="{90F01933-5BDE-43B6-A2F2-671B1530F8CB}"/>
                </a:ext>
              </a:extLst>
            </p:cNvPr>
            <p:cNvSpPr txBox="1"/>
            <p:nvPr/>
          </p:nvSpPr>
          <p:spPr>
            <a:xfrm>
              <a:off x="4064793" y="5919664"/>
              <a:ext cx="32758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102</a:t>
              </a:r>
            </a:p>
          </p:txBody>
        </p:sp>
        <p:sp>
          <p:nvSpPr>
            <p:cNvPr id="155" name="TextBox 154">
              <a:extLst>
                <a:ext uri="{FF2B5EF4-FFF2-40B4-BE49-F238E27FC236}">
                  <a16:creationId xmlns:a16="http://schemas.microsoft.com/office/drawing/2014/main" id="{5D405D4B-F64C-49B6-BE2C-793786463398}"/>
                </a:ext>
              </a:extLst>
            </p:cNvPr>
            <p:cNvSpPr txBox="1"/>
            <p:nvPr/>
          </p:nvSpPr>
          <p:spPr>
            <a:xfrm>
              <a:off x="3668943" y="5919664"/>
              <a:ext cx="32758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127</a:t>
              </a:r>
            </a:p>
          </p:txBody>
        </p:sp>
        <p:sp>
          <p:nvSpPr>
            <p:cNvPr id="156" name="TextBox 155">
              <a:extLst>
                <a:ext uri="{FF2B5EF4-FFF2-40B4-BE49-F238E27FC236}">
                  <a16:creationId xmlns:a16="http://schemas.microsoft.com/office/drawing/2014/main" id="{6B6A868E-38D7-4DB6-816A-2222795FCF92}"/>
                </a:ext>
              </a:extLst>
            </p:cNvPr>
            <p:cNvSpPr txBox="1"/>
            <p:nvPr/>
          </p:nvSpPr>
          <p:spPr>
            <a:xfrm>
              <a:off x="3273093" y="5919664"/>
              <a:ext cx="32758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160</a:t>
              </a:r>
            </a:p>
          </p:txBody>
        </p:sp>
        <p:sp>
          <p:nvSpPr>
            <p:cNvPr id="157" name="TextBox 156">
              <a:extLst>
                <a:ext uri="{FF2B5EF4-FFF2-40B4-BE49-F238E27FC236}">
                  <a16:creationId xmlns:a16="http://schemas.microsoft.com/office/drawing/2014/main" id="{48C9D56A-C564-4D6F-BDB3-8A2331453C0D}"/>
                </a:ext>
              </a:extLst>
            </p:cNvPr>
            <p:cNvSpPr txBox="1"/>
            <p:nvPr/>
          </p:nvSpPr>
          <p:spPr>
            <a:xfrm>
              <a:off x="2877242" y="5919664"/>
              <a:ext cx="32758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203</a:t>
              </a:r>
            </a:p>
          </p:txBody>
        </p:sp>
        <p:sp>
          <p:nvSpPr>
            <p:cNvPr id="158" name="TextBox 157">
              <a:extLst>
                <a:ext uri="{FF2B5EF4-FFF2-40B4-BE49-F238E27FC236}">
                  <a16:creationId xmlns:a16="http://schemas.microsoft.com/office/drawing/2014/main" id="{99FE4148-9A92-421C-8D64-8F7BF4F4A355}"/>
                </a:ext>
              </a:extLst>
            </p:cNvPr>
            <p:cNvSpPr txBox="1"/>
            <p:nvPr/>
          </p:nvSpPr>
          <p:spPr>
            <a:xfrm>
              <a:off x="2481392" y="5919664"/>
              <a:ext cx="32758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244</a:t>
              </a:r>
            </a:p>
          </p:txBody>
        </p:sp>
        <p:sp>
          <p:nvSpPr>
            <p:cNvPr id="159" name="TextBox 158">
              <a:extLst>
                <a:ext uri="{FF2B5EF4-FFF2-40B4-BE49-F238E27FC236}">
                  <a16:creationId xmlns:a16="http://schemas.microsoft.com/office/drawing/2014/main" id="{5823ED68-175C-4C43-A17E-193962117268}"/>
                </a:ext>
              </a:extLst>
            </p:cNvPr>
            <p:cNvSpPr txBox="1"/>
            <p:nvPr/>
          </p:nvSpPr>
          <p:spPr>
            <a:xfrm>
              <a:off x="2085542" y="5919664"/>
              <a:ext cx="32758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297</a:t>
              </a:r>
            </a:p>
          </p:txBody>
        </p:sp>
        <p:sp>
          <p:nvSpPr>
            <p:cNvPr id="160" name="TextBox 159">
              <a:extLst>
                <a:ext uri="{FF2B5EF4-FFF2-40B4-BE49-F238E27FC236}">
                  <a16:creationId xmlns:a16="http://schemas.microsoft.com/office/drawing/2014/main" id="{678B8A0A-9CB3-4389-956E-FE1C3B4406F9}"/>
                </a:ext>
              </a:extLst>
            </p:cNvPr>
            <p:cNvSpPr txBox="1"/>
            <p:nvPr/>
          </p:nvSpPr>
          <p:spPr>
            <a:xfrm>
              <a:off x="1689691" y="5919664"/>
              <a:ext cx="32758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342</a:t>
              </a:r>
            </a:p>
          </p:txBody>
        </p:sp>
        <p:sp>
          <p:nvSpPr>
            <p:cNvPr id="161" name="TextBox 160">
              <a:extLst>
                <a:ext uri="{FF2B5EF4-FFF2-40B4-BE49-F238E27FC236}">
                  <a16:creationId xmlns:a16="http://schemas.microsoft.com/office/drawing/2014/main" id="{457B2FCF-359D-46AD-8E78-C38D56F0124F}"/>
                </a:ext>
              </a:extLst>
            </p:cNvPr>
            <p:cNvSpPr txBox="1"/>
            <p:nvPr/>
          </p:nvSpPr>
          <p:spPr>
            <a:xfrm>
              <a:off x="1293841" y="5919664"/>
              <a:ext cx="32758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388</a:t>
              </a:r>
            </a:p>
          </p:txBody>
        </p:sp>
        <p:sp>
          <p:nvSpPr>
            <p:cNvPr id="162" name="TextBox 161">
              <a:extLst>
                <a:ext uri="{FF2B5EF4-FFF2-40B4-BE49-F238E27FC236}">
                  <a16:creationId xmlns:a16="http://schemas.microsoft.com/office/drawing/2014/main" id="{16CDCDA9-16DB-4C39-9398-B3AD4AF24B28}"/>
                </a:ext>
              </a:extLst>
            </p:cNvPr>
            <p:cNvSpPr txBox="1"/>
            <p:nvPr/>
          </p:nvSpPr>
          <p:spPr>
            <a:xfrm>
              <a:off x="7723726" y="5919664"/>
              <a:ext cx="157663"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2</a:t>
              </a:r>
            </a:p>
          </p:txBody>
        </p:sp>
        <p:sp>
          <p:nvSpPr>
            <p:cNvPr id="163" name="TextBox 162">
              <a:extLst>
                <a:ext uri="{FF2B5EF4-FFF2-40B4-BE49-F238E27FC236}">
                  <a16:creationId xmlns:a16="http://schemas.microsoft.com/office/drawing/2014/main" id="{FD0B7025-6C16-4A07-8AC1-9A4C22FF3876}"/>
                </a:ext>
              </a:extLst>
            </p:cNvPr>
            <p:cNvSpPr txBox="1"/>
            <p:nvPr/>
          </p:nvSpPr>
          <p:spPr>
            <a:xfrm>
              <a:off x="7327876" y="5919664"/>
              <a:ext cx="157663"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4</a:t>
              </a:r>
            </a:p>
          </p:txBody>
        </p:sp>
        <p:sp>
          <p:nvSpPr>
            <p:cNvPr id="164" name="TextBox 163">
              <a:extLst>
                <a:ext uri="{FF2B5EF4-FFF2-40B4-BE49-F238E27FC236}">
                  <a16:creationId xmlns:a16="http://schemas.microsoft.com/office/drawing/2014/main" id="{98E9D231-471D-4204-9563-369D33A77848}"/>
                </a:ext>
              </a:extLst>
            </p:cNvPr>
            <p:cNvSpPr txBox="1"/>
            <p:nvPr/>
          </p:nvSpPr>
          <p:spPr>
            <a:xfrm>
              <a:off x="6932025" y="5919664"/>
              <a:ext cx="157663"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8</a:t>
              </a:r>
            </a:p>
          </p:txBody>
        </p:sp>
        <p:sp>
          <p:nvSpPr>
            <p:cNvPr id="165" name="TextBox 164">
              <a:extLst>
                <a:ext uri="{FF2B5EF4-FFF2-40B4-BE49-F238E27FC236}">
                  <a16:creationId xmlns:a16="http://schemas.microsoft.com/office/drawing/2014/main" id="{20B3E171-3437-4581-90DE-C84B05260314}"/>
                </a:ext>
              </a:extLst>
            </p:cNvPr>
            <p:cNvSpPr txBox="1"/>
            <p:nvPr/>
          </p:nvSpPr>
          <p:spPr>
            <a:xfrm>
              <a:off x="6493697" y="5919664"/>
              <a:ext cx="24262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21</a:t>
              </a:r>
            </a:p>
          </p:txBody>
        </p:sp>
        <p:sp>
          <p:nvSpPr>
            <p:cNvPr id="166" name="TextBox 165">
              <a:extLst>
                <a:ext uri="{FF2B5EF4-FFF2-40B4-BE49-F238E27FC236}">
                  <a16:creationId xmlns:a16="http://schemas.microsoft.com/office/drawing/2014/main" id="{D59B71DC-F98A-47AC-842B-5ED430AD872A}"/>
                </a:ext>
              </a:extLst>
            </p:cNvPr>
            <p:cNvSpPr txBox="1"/>
            <p:nvPr/>
          </p:nvSpPr>
          <p:spPr>
            <a:xfrm>
              <a:off x="6097847" y="5919664"/>
              <a:ext cx="24262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28</a:t>
              </a:r>
            </a:p>
          </p:txBody>
        </p:sp>
        <p:sp>
          <p:nvSpPr>
            <p:cNvPr id="167" name="TextBox 166">
              <a:extLst>
                <a:ext uri="{FF2B5EF4-FFF2-40B4-BE49-F238E27FC236}">
                  <a16:creationId xmlns:a16="http://schemas.microsoft.com/office/drawing/2014/main" id="{2F11C895-4D71-447B-8230-4DC6949D5F43}"/>
                </a:ext>
              </a:extLst>
            </p:cNvPr>
            <p:cNvSpPr txBox="1"/>
            <p:nvPr/>
          </p:nvSpPr>
          <p:spPr>
            <a:xfrm>
              <a:off x="5701997" y="5919664"/>
              <a:ext cx="24262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42</a:t>
              </a:r>
            </a:p>
          </p:txBody>
        </p:sp>
        <p:sp>
          <p:nvSpPr>
            <p:cNvPr id="168" name="TextBox 167">
              <a:extLst>
                <a:ext uri="{FF2B5EF4-FFF2-40B4-BE49-F238E27FC236}">
                  <a16:creationId xmlns:a16="http://schemas.microsoft.com/office/drawing/2014/main" id="{6B907B40-A9D2-4720-BE4A-87B0CD08A04B}"/>
                </a:ext>
              </a:extLst>
            </p:cNvPr>
            <p:cNvSpPr txBox="1"/>
            <p:nvPr/>
          </p:nvSpPr>
          <p:spPr>
            <a:xfrm>
              <a:off x="5306146" y="5919664"/>
              <a:ext cx="24262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49</a:t>
              </a:r>
            </a:p>
          </p:txBody>
        </p:sp>
        <p:sp>
          <p:nvSpPr>
            <p:cNvPr id="135" name="TextBox 134">
              <a:extLst>
                <a:ext uri="{FF2B5EF4-FFF2-40B4-BE49-F238E27FC236}">
                  <a16:creationId xmlns:a16="http://schemas.microsoft.com/office/drawing/2014/main" id="{2EF4E59C-B785-430D-B665-9CC1A5759EE7}"/>
                </a:ext>
              </a:extLst>
            </p:cNvPr>
            <p:cNvSpPr txBox="1"/>
            <p:nvPr/>
          </p:nvSpPr>
          <p:spPr>
            <a:xfrm>
              <a:off x="4704001" y="6081390"/>
              <a:ext cx="24262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72</a:t>
              </a:r>
            </a:p>
          </p:txBody>
        </p:sp>
        <p:sp>
          <p:nvSpPr>
            <p:cNvPr id="136" name="TextBox 135">
              <a:extLst>
                <a:ext uri="{FF2B5EF4-FFF2-40B4-BE49-F238E27FC236}">
                  <a16:creationId xmlns:a16="http://schemas.microsoft.com/office/drawing/2014/main" id="{C50407A0-67B1-49A4-A6E9-8399EA79A8AB}"/>
                </a:ext>
              </a:extLst>
            </p:cNvPr>
            <p:cNvSpPr txBox="1"/>
            <p:nvPr/>
          </p:nvSpPr>
          <p:spPr>
            <a:xfrm>
              <a:off x="4305198" y="6081390"/>
              <a:ext cx="24262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93</a:t>
              </a:r>
            </a:p>
          </p:txBody>
        </p:sp>
        <p:sp>
          <p:nvSpPr>
            <p:cNvPr id="137" name="TextBox 136">
              <a:extLst>
                <a:ext uri="{FF2B5EF4-FFF2-40B4-BE49-F238E27FC236}">
                  <a16:creationId xmlns:a16="http://schemas.microsoft.com/office/drawing/2014/main" id="{80C2245C-0BF1-449B-B937-AC1E1EB13EBC}"/>
                </a:ext>
              </a:extLst>
            </p:cNvPr>
            <p:cNvSpPr txBox="1"/>
            <p:nvPr/>
          </p:nvSpPr>
          <p:spPr>
            <a:xfrm>
              <a:off x="3872575" y="6081390"/>
              <a:ext cx="316168"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118</a:t>
              </a:r>
            </a:p>
          </p:txBody>
        </p:sp>
        <p:sp>
          <p:nvSpPr>
            <p:cNvPr id="138" name="TextBox 137">
              <a:extLst>
                <a:ext uri="{FF2B5EF4-FFF2-40B4-BE49-F238E27FC236}">
                  <a16:creationId xmlns:a16="http://schemas.microsoft.com/office/drawing/2014/main" id="{B7533971-EFFA-47D2-A27A-B0A15A31F22B}"/>
                </a:ext>
              </a:extLst>
            </p:cNvPr>
            <p:cNvSpPr txBox="1"/>
            <p:nvPr/>
          </p:nvSpPr>
          <p:spPr>
            <a:xfrm>
              <a:off x="3471018" y="6081390"/>
              <a:ext cx="32758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142</a:t>
              </a:r>
            </a:p>
          </p:txBody>
        </p:sp>
        <p:sp>
          <p:nvSpPr>
            <p:cNvPr id="139" name="TextBox 138">
              <a:extLst>
                <a:ext uri="{FF2B5EF4-FFF2-40B4-BE49-F238E27FC236}">
                  <a16:creationId xmlns:a16="http://schemas.microsoft.com/office/drawing/2014/main" id="{6288ECF7-D54C-4B20-8918-71F84A750CBB}"/>
                </a:ext>
              </a:extLst>
            </p:cNvPr>
            <p:cNvSpPr txBox="1"/>
            <p:nvPr/>
          </p:nvSpPr>
          <p:spPr>
            <a:xfrm>
              <a:off x="3075167" y="6081390"/>
              <a:ext cx="32758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183</a:t>
              </a:r>
            </a:p>
          </p:txBody>
        </p:sp>
        <p:sp>
          <p:nvSpPr>
            <p:cNvPr id="140" name="TextBox 139">
              <a:extLst>
                <a:ext uri="{FF2B5EF4-FFF2-40B4-BE49-F238E27FC236}">
                  <a16:creationId xmlns:a16="http://schemas.microsoft.com/office/drawing/2014/main" id="{D3CADC42-F448-45C2-8B11-167BBE8EE98E}"/>
                </a:ext>
              </a:extLst>
            </p:cNvPr>
            <p:cNvSpPr txBox="1"/>
            <p:nvPr/>
          </p:nvSpPr>
          <p:spPr>
            <a:xfrm>
              <a:off x="2679317" y="6081390"/>
              <a:ext cx="32758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225</a:t>
              </a:r>
            </a:p>
          </p:txBody>
        </p:sp>
        <p:sp>
          <p:nvSpPr>
            <p:cNvPr id="141" name="TextBox 140">
              <a:extLst>
                <a:ext uri="{FF2B5EF4-FFF2-40B4-BE49-F238E27FC236}">
                  <a16:creationId xmlns:a16="http://schemas.microsoft.com/office/drawing/2014/main" id="{C21EB28F-91C2-4D72-9235-CD7040B7DE32}"/>
                </a:ext>
              </a:extLst>
            </p:cNvPr>
            <p:cNvSpPr txBox="1"/>
            <p:nvPr/>
          </p:nvSpPr>
          <p:spPr>
            <a:xfrm>
              <a:off x="2283467" y="6081390"/>
              <a:ext cx="32758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266</a:t>
              </a:r>
            </a:p>
          </p:txBody>
        </p:sp>
        <p:sp>
          <p:nvSpPr>
            <p:cNvPr id="142" name="TextBox 141">
              <a:extLst>
                <a:ext uri="{FF2B5EF4-FFF2-40B4-BE49-F238E27FC236}">
                  <a16:creationId xmlns:a16="http://schemas.microsoft.com/office/drawing/2014/main" id="{549CD1DF-FB8A-4488-8694-A230DA202E4A}"/>
                </a:ext>
              </a:extLst>
            </p:cNvPr>
            <p:cNvSpPr txBox="1"/>
            <p:nvPr/>
          </p:nvSpPr>
          <p:spPr>
            <a:xfrm>
              <a:off x="1887617" y="6081390"/>
              <a:ext cx="32758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323</a:t>
              </a:r>
            </a:p>
          </p:txBody>
        </p:sp>
        <p:sp>
          <p:nvSpPr>
            <p:cNvPr id="143" name="TextBox 142">
              <a:extLst>
                <a:ext uri="{FF2B5EF4-FFF2-40B4-BE49-F238E27FC236}">
                  <a16:creationId xmlns:a16="http://schemas.microsoft.com/office/drawing/2014/main" id="{C60FD3F1-AF5E-4D4A-88DA-13C772FBEC4B}"/>
                </a:ext>
              </a:extLst>
            </p:cNvPr>
            <p:cNvSpPr txBox="1"/>
            <p:nvPr/>
          </p:nvSpPr>
          <p:spPr>
            <a:xfrm>
              <a:off x="1491766" y="6081390"/>
              <a:ext cx="32758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363</a:t>
              </a:r>
            </a:p>
          </p:txBody>
        </p:sp>
        <p:sp>
          <p:nvSpPr>
            <p:cNvPr id="144" name="TextBox 143">
              <a:extLst>
                <a:ext uri="{FF2B5EF4-FFF2-40B4-BE49-F238E27FC236}">
                  <a16:creationId xmlns:a16="http://schemas.microsoft.com/office/drawing/2014/main" id="{3CC4089B-55A6-4D31-A431-AE5B0AD51919}"/>
                </a:ext>
              </a:extLst>
            </p:cNvPr>
            <p:cNvSpPr txBox="1"/>
            <p:nvPr/>
          </p:nvSpPr>
          <p:spPr>
            <a:xfrm>
              <a:off x="7921651" y="6081390"/>
              <a:ext cx="157663"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2</a:t>
              </a:r>
            </a:p>
          </p:txBody>
        </p:sp>
        <p:sp>
          <p:nvSpPr>
            <p:cNvPr id="145" name="TextBox 144">
              <a:extLst>
                <a:ext uri="{FF2B5EF4-FFF2-40B4-BE49-F238E27FC236}">
                  <a16:creationId xmlns:a16="http://schemas.microsoft.com/office/drawing/2014/main" id="{5F59FA36-E9E6-4744-A653-6B26B52D6E4C}"/>
                </a:ext>
              </a:extLst>
            </p:cNvPr>
            <p:cNvSpPr txBox="1"/>
            <p:nvPr/>
          </p:nvSpPr>
          <p:spPr>
            <a:xfrm>
              <a:off x="7525801" y="6081390"/>
              <a:ext cx="157663"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2</a:t>
              </a:r>
            </a:p>
          </p:txBody>
        </p:sp>
        <p:sp>
          <p:nvSpPr>
            <p:cNvPr id="146" name="TextBox 145">
              <a:extLst>
                <a:ext uri="{FF2B5EF4-FFF2-40B4-BE49-F238E27FC236}">
                  <a16:creationId xmlns:a16="http://schemas.microsoft.com/office/drawing/2014/main" id="{FB8393D2-5687-42F9-A730-0766F29ACC9E}"/>
                </a:ext>
              </a:extLst>
            </p:cNvPr>
            <p:cNvSpPr txBox="1"/>
            <p:nvPr/>
          </p:nvSpPr>
          <p:spPr>
            <a:xfrm>
              <a:off x="7129951" y="6081390"/>
              <a:ext cx="157663"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7</a:t>
              </a:r>
            </a:p>
          </p:txBody>
        </p:sp>
        <p:sp>
          <p:nvSpPr>
            <p:cNvPr id="147" name="TextBox 146">
              <a:extLst>
                <a:ext uri="{FF2B5EF4-FFF2-40B4-BE49-F238E27FC236}">
                  <a16:creationId xmlns:a16="http://schemas.microsoft.com/office/drawing/2014/main" id="{FED7BE1A-4354-430C-B12C-1B597549371C}"/>
                </a:ext>
              </a:extLst>
            </p:cNvPr>
            <p:cNvSpPr txBox="1"/>
            <p:nvPr/>
          </p:nvSpPr>
          <p:spPr>
            <a:xfrm>
              <a:off x="6691622" y="6081390"/>
              <a:ext cx="24262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12</a:t>
              </a:r>
            </a:p>
          </p:txBody>
        </p:sp>
        <p:sp>
          <p:nvSpPr>
            <p:cNvPr id="148" name="TextBox 147">
              <a:extLst>
                <a:ext uri="{FF2B5EF4-FFF2-40B4-BE49-F238E27FC236}">
                  <a16:creationId xmlns:a16="http://schemas.microsoft.com/office/drawing/2014/main" id="{DB118F20-2EE5-4E0C-9A72-C754E16CFB3D}"/>
                </a:ext>
              </a:extLst>
            </p:cNvPr>
            <p:cNvSpPr txBox="1"/>
            <p:nvPr/>
          </p:nvSpPr>
          <p:spPr>
            <a:xfrm>
              <a:off x="6295772" y="6081390"/>
              <a:ext cx="24262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26</a:t>
              </a:r>
            </a:p>
          </p:txBody>
        </p:sp>
        <p:sp>
          <p:nvSpPr>
            <p:cNvPr id="149" name="TextBox 148">
              <a:extLst>
                <a:ext uri="{FF2B5EF4-FFF2-40B4-BE49-F238E27FC236}">
                  <a16:creationId xmlns:a16="http://schemas.microsoft.com/office/drawing/2014/main" id="{0DC978AB-427E-48D6-BEB8-7DC37C629D01}"/>
                </a:ext>
              </a:extLst>
            </p:cNvPr>
            <p:cNvSpPr txBox="1"/>
            <p:nvPr/>
          </p:nvSpPr>
          <p:spPr>
            <a:xfrm>
              <a:off x="5899922" y="6081390"/>
              <a:ext cx="24262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36</a:t>
              </a:r>
            </a:p>
          </p:txBody>
        </p:sp>
        <p:sp>
          <p:nvSpPr>
            <p:cNvPr id="150" name="TextBox 149">
              <a:extLst>
                <a:ext uri="{FF2B5EF4-FFF2-40B4-BE49-F238E27FC236}">
                  <a16:creationId xmlns:a16="http://schemas.microsoft.com/office/drawing/2014/main" id="{BE79E239-DF0B-4F1E-B3B0-C6C06792816B}"/>
                </a:ext>
              </a:extLst>
            </p:cNvPr>
            <p:cNvSpPr txBox="1"/>
            <p:nvPr/>
          </p:nvSpPr>
          <p:spPr>
            <a:xfrm>
              <a:off x="5504071" y="6081390"/>
              <a:ext cx="24262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45</a:t>
              </a:r>
            </a:p>
          </p:txBody>
        </p:sp>
        <p:sp>
          <p:nvSpPr>
            <p:cNvPr id="151" name="TextBox 150">
              <a:extLst>
                <a:ext uri="{FF2B5EF4-FFF2-40B4-BE49-F238E27FC236}">
                  <a16:creationId xmlns:a16="http://schemas.microsoft.com/office/drawing/2014/main" id="{59D13214-37EA-4131-B498-96E0022862A1}"/>
                </a:ext>
              </a:extLst>
            </p:cNvPr>
            <p:cNvSpPr txBox="1"/>
            <p:nvPr/>
          </p:nvSpPr>
          <p:spPr>
            <a:xfrm>
              <a:off x="5108221" y="6081390"/>
              <a:ext cx="242621"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57</a:t>
              </a:r>
            </a:p>
          </p:txBody>
        </p:sp>
        <p:sp>
          <p:nvSpPr>
            <p:cNvPr id="169" name="TextBox 168">
              <a:extLst>
                <a:ext uri="{FF2B5EF4-FFF2-40B4-BE49-F238E27FC236}">
                  <a16:creationId xmlns:a16="http://schemas.microsoft.com/office/drawing/2014/main" id="{294BDA6A-CDF5-47D5-975B-24F07824213A}"/>
                </a:ext>
              </a:extLst>
            </p:cNvPr>
            <p:cNvSpPr txBox="1"/>
            <p:nvPr/>
          </p:nvSpPr>
          <p:spPr>
            <a:xfrm>
              <a:off x="8112346" y="5919664"/>
              <a:ext cx="157663"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2</a:t>
              </a:r>
            </a:p>
          </p:txBody>
        </p:sp>
        <p:sp>
          <p:nvSpPr>
            <p:cNvPr id="170" name="TextBox 169">
              <a:extLst>
                <a:ext uri="{FF2B5EF4-FFF2-40B4-BE49-F238E27FC236}">
                  <a16:creationId xmlns:a16="http://schemas.microsoft.com/office/drawing/2014/main" id="{196F6C42-B7AE-4DD4-A4C2-39DEBEF99A61}"/>
                </a:ext>
              </a:extLst>
            </p:cNvPr>
            <p:cNvSpPr txBox="1"/>
            <p:nvPr/>
          </p:nvSpPr>
          <p:spPr>
            <a:xfrm>
              <a:off x="8310271" y="6081390"/>
              <a:ext cx="157663" cy="257369"/>
            </a:xfrm>
            <a:prstGeom prst="rect">
              <a:avLst/>
            </a:prstGeom>
            <a:noFill/>
          </p:spPr>
          <p:txBody>
            <a:bodyPr wrap="none" lIns="36000" tIns="36000" rIns="36000" bIns="36000" rtlCol="0" anchor="t" anchorCtr="0">
              <a:spAutoFit/>
            </a:bodyPr>
            <a:lstStyle/>
            <a:p>
              <a:pPr algn="ctr"/>
              <a:r>
                <a:rPr lang="fr-FR" sz="1200" dirty="0">
                  <a:solidFill>
                    <a:srgbClr val="B60D27"/>
                  </a:solidFill>
                  <a:latin typeface="Arial" panose="020B0604020202020204" pitchFamily="34" charset="0"/>
                  <a:cs typeface="Arial" panose="020B0604020202020204" pitchFamily="34" charset="0"/>
                </a:rPr>
                <a:t>1</a:t>
              </a:r>
            </a:p>
          </p:txBody>
        </p:sp>
      </p:grpSp>
      <p:sp>
        <p:nvSpPr>
          <p:cNvPr id="172" name="TextBox 171">
            <a:extLst>
              <a:ext uri="{FF2B5EF4-FFF2-40B4-BE49-F238E27FC236}">
                <a16:creationId xmlns:a16="http://schemas.microsoft.com/office/drawing/2014/main" id="{89A24610-30A9-44D4-9E98-6DA1A3D8E190}"/>
              </a:ext>
            </a:extLst>
          </p:cNvPr>
          <p:cNvSpPr txBox="1"/>
          <p:nvPr/>
        </p:nvSpPr>
        <p:spPr>
          <a:xfrm>
            <a:off x="403630" y="5160536"/>
            <a:ext cx="879350" cy="276999"/>
          </a:xfrm>
          <a:prstGeom prst="rect">
            <a:avLst/>
          </a:prstGeom>
          <a:noFill/>
        </p:spPr>
        <p:txBody>
          <a:bodyPr wrap="square" rtlCol="0">
            <a:spAutoFit/>
          </a:bodyPr>
          <a:lstStyle/>
          <a:p>
            <a:pPr algn="r"/>
            <a:r>
              <a:rPr lang="fr-FR" sz="1200" dirty="0">
                <a:solidFill>
                  <a:srgbClr val="4D4D4D"/>
                </a:solidFill>
              </a:rPr>
              <a:t>N</a:t>
            </a:r>
          </a:p>
        </p:txBody>
      </p:sp>
      <p:sp>
        <p:nvSpPr>
          <p:cNvPr id="173" name="TextBox 172">
            <a:extLst>
              <a:ext uri="{FF2B5EF4-FFF2-40B4-BE49-F238E27FC236}">
                <a16:creationId xmlns:a16="http://schemas.microsoft.com/office/drawing/2014/main" id="{5611E96B-C9D1-40D3-B6BE-BA0C342A056B}"/>
              </a:ext>
            </a:extLst>
          </p:cNvPr>
          <p:cNvSpPr txBox="1"/>
          <p:nvPr/>
        </p:nvSpPr>
        <p:spPr>
          <a:xfrm>
            <a:off x="269852" y="5405535"/>
            <a:ext cx="1005853" cy="461665"/>
          </a:xfrm>
          <a:prstGeom prst="rect">
            <a:avLst/>
          </a:prstGeom>
          <a:noFill/>
        </p:spPr>
        <p:txBody>
          <a:bodyPr wrap="none" rtlCol="0">
            <a:spAutoFit/>
          </a:bodyPr>
          <a:lstStyle/>
          <a:p>
            <a:pPr algn="r"/>
            <a:r>
              <a:rPr lang="fr-FR" sz="1200" dirty="0">
                <a:solidFill>
                  <a:srgbClr val="B2C0EC"/>
                </a:solidFill>
              </a:rPr>
              <a:t>Placebo + </a:t>
            </a:r>
            <a:r>
              <a:rPr lang="fr-FR" sz="1200" dirty="0" err="1">
                <a:solidFill>
                  <a:srgbClr val="B2C0EC"/>
                </a:solidFill>
              </a:rPr>
              <a:t>T</a:t>
            </a:r>
            <a:endParaRPr lang="fr-FR" sz="1200" dirty="0">
              <a:solidFill>
                <a:srgbClr val="B2C0EC"/>
              </a:solidFill>
            </a:endParaRPr>
          </a:p>
          <a:p>
            <a:pPr algn="r"/>
            <a:r>
              <a:rPr lang="fr-FR" sz="1200" dirty="0">
                <a:solidFill>
                  <a:srgbClr val="B2C0EC"/>
                </a:solidFill>
              </a:rPr>
              <a:t> + CT</a:t>
            </a:r>
          </a:p>
        </p:txBody>
      </p:sp>
      <p:sp>
        <p:nvSpPr>
          <p:cNvPr id="174" name="TextBox 173">
            <a:extLst>
              <a:ext uri="{FF2B5EF4-FFF2-40B4-BE49-F238E27FC236}">
                <a16:creationId xmlns:a16="http://schemas.microsoft.com/office/drawing/2014/main" id="{A0158F7D-FF02-4140-9D60-CC0E80FBE3C6}"/>
              </a:ext>
            </a:extLst>
          </p:cNvPr>
          <p:cNvSpPr txBox="1"/>
          <p:nvPr/>
        </p:nvSpPr>
        <p:spPr>
          <a:xfrm>
            <a:off x="704267" y="5837851"/>
            <a:ext cx="571438" cy="461665"/>
          </a:xfrm>
          <a:prstGeom prst="rect">
            <a:avLst/>
          </a:prstGeom>
          <a:noFill/>
        </p:spPr>
        <p:txBody>
          <a:bodyPr wrap="none" rtlCol="0">
            <a:spAutoFit/>
          </a:bodyPr>
          <a:lstStyle/>
          <a:p>
            <a:pPr algn="r"/>
            <a:r>
              <a:rPr lang="fr-FR" sz="1200" dirty="0">
                <a:solidFill>
                  <a:srgbClr val="B60D27"/>
                </a:solidFill>
              </a:rPr>
              <a:t>P + </a:t>
            </a:r>
            <a:r>
              <a:rPr lang="fr-FR" sz="1200" dirty="0" err="1">
                <a:solidFill>
                  <a:srgbClr val="B60D27"/>
                </a:solidFill>
              </a:rPr>
              <a:t>T</a:t>
            </a:r>
            <a:endParaRPr lang="fr-FR" sz="1200" dirty="0">
              <a:solidFill>
                <a:srgbClr val="B60D27"/>
              </a:solidFill>
            </a:endParaRPr>
          </a:p>
          <a:p>
            <a:pPr algn="r"/>
            <a:r>
              <a:rPr lang="fr-FR" sz="1200" dirty="0">
                <a:solidFill>
                  <a:srgbClr val="B60D27"/>
                </a:solidFill>
              </a:rPr>
              <a:t> + CT</a:t>
            </a:r>
          </a:p>
        </p:txBody>
      </p:sp>
      <p:grpSp>
        <p:nvGrpSpPr>
          <p:cNvPr id="188" name="Group 187">
            <a:extLst>
              <a:ext uri="{FF2B5EF4-FFF2-40B4-BE49-F238E27FC236}">
                <a16:creationId xmlns:a16="http://schemas.microsoft.com/office/drawing/2014/main" id="{32EACCD4-D1CE-4DD9-8BF7-27F344E05878}"/>
              </a:ext>
            </a:extLst>
          </p:cNvPr>
          <p:cNvGrpSpPr/>
          <p:nvPr/>
        </p:nvGrpSpPr>
        <p:grpSpPr>
          <a:xfrm>
            <a:off x="682789" y="1989313"/>
            <a:ext cx="713739" cy="3037224"/>
            <a:chOff x="1270616" y="1291800"/>
            <a:chExt cx="713739" cy="2806455"/>
          </a:xfrm>
        </p:grpSpPr>
        <p:sp>
          <p:nvSpPr>
            <p:cNvPr id="175" name="Line 6">
              <a:extLst>
                <a:ext uri="{FF2B5EF4-FFF2-40B4-BE49-F238E27FC236}">
                  <a16:creationId xmlns:a16="http://schemas.microsoft.com/office/drawing/2014/main" id="{CA302F35-43D7-493E-8B24-8A1D3D13CD74}"/>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76" name="Line 7">
              <a:extLst>
                <a:ext uri="{FF2B5EF4-FFF2-40B4-BE49-F238E27FC236}">
                  <a16:creationId xmlns:a16="http://schemas.microsoft.com/office/drawing/2014/main" id="{2C5BB1A8-75AC-4DD8-8FAD-EFC76016BA4A}"/>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77" name="Line 8">
              <a:extLst>
                <a:ext uri="{FF2B5EF4-FFF2-40B4-BE49-F238E27FC236}">
                  <a16:creationId xmlns:a16="http://schemas.microsoft.com/office/drawing/2014/main" id="{3715B6D4-A7C8-4708-8DB3-0DD584490564}"/>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78" name="Line 9">
              <a:extLst>
                <a:ext uri="{FF2B5EF4-FFF2-40B4-BE49-F238E27FC236}">
                  <a16:creationId xmlns:a16="http://schemas.microsoft.com/office/drawing/2014/main" id="{FAB2EFD0-6832-4353-BDB6-D4132CF723A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79" name="Line 10">
              <a:extLst>
                <a:ext uri="{FF2B5EF4-FFF2-40B4-BE49-F238E27FC236}">
                  <a16:creationId xmlns:a16="http://schemas.microsoft.com/office/drawing/2014/main" id="{03548A43-1F5C-41E0-8602-E183350C0A34}"/>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80" name="Line 11">
              <a:extLst>
                <a:ext uri="{FF2B5EF4-FFF2-40B4-BE49-F238E27FC236}">
                  <a16:creationId xmlns:a16="http://schemas.microsoft.com/office/drawing/2014/main" id="{C022F8ED-F33A-4A8C-B1A7-2DF6C1BD9F43}"/>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81" name="TextBox 180">
              <a:extLst>
                <a:ext uri="{FF2B5EF4-FFF2-40B4-BE49-F238E27FC236}">
                  <a16:creationId xmlns:a16="http://schemas.microsoft.com/office/drawing/2014/main" id="{76053D72-B73C-4418-B913-2D12EF52A8F9}"/>
                </a:ext>
              </a:extLst>
            </p:cNvPr>
            <p:cNvSpPr txBox="1"/>
            <p:nvPr/>
          </p:nvSpPr>
          <p:spPr>
            <a:xfrm rot="16200000">
              <a:off x="1099232" y="2569414"/>
              <a:ext cx="650546"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SG, %</a:t>
              </a:r>
            </a:p>
          </p:txBody>
        </p:sp>
        <p:sp>
          <p:nvSpPr>
            <p:cNvPr id="182" name="TextBox 181">
              <a:extLst>
                <a:ext uri="{FF2B5EF4-FFF2-40B4-BE49-F238E27FC236}">
                  <a16:creationId xmlns:a16="http://schemas.microsoft.com/office/drawing/2014/main" id="{3E65407E-1662-4B0E-A4EA-EEF6C29EFD53}"/>
                </a:ext>
              </a:extLst>
            </p:cNvPr>
            <p:cNvSpPr txBox="1"/>
            <p:nvPr/>
          </p:nvSpPr>
          <p:spPr>
            <a:xfrm>
              <a:off x="1503220" y="1291800"/>
              <a:ext cx="439543" cy="255953"/>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100</a:t>
              </a:r>
            </a:p>
          </p:txBody>
        </p:sp>
        <p:sp>
          <p:nvSpPr>
            <p:cNvPr id="183" name="TextBox 182">
              <a:extLst>
                <a:ext uri="{FF2B5EF4-FFF2-40B4-BE49-F238E27FC236}">
                  <a16:creationId xmlns:a16="http://schemas.microsoft.com/office/drawing/2014/main" id="{D5F72915-57BB-4673-B8F7-B3BA28FA6290}"/>
                </a:ext>
              </a:extLst>
            </p:cNvPr>
            <p:cNvSpPr txBox="1"/>
            <p:nvPr/>
          </p:nvSpPr>
          <p:spPr>
            <a:xfrm>
              <a:off x="1588179" y="1815939"/>
              <a:ext cx="354584" cy="255953"/>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80</a:t>
              </a:r>
            </a:p>
          </p:txBody>
        </p:sp>
        <p:sp>
          <p:nvSpPr>
            <p:cNvPr id="184" name="TextBox 183">
              <a:extLst>
                <a:ext uri="{FF2B5EF4-FFF2-40B4-BE49-F238E27FC236}">
                  <a16:creationId xmlns:a16="http://schemas.microsoft.com/office/drawing/2014/main" id="{F78AC93E-4843-453E-9185-3C547DF7FEAE}"/>
                </a:ext>
              </a:extLst>
            </p:cNvPr>
            <p:cNvSpPr txBox="1"/>
            <p:nvPr/>
          </p:nvSpPr>
          <p:spPr>
            <a:xfrm>
              <a:off x="1588179" y="2314470"/>
              <a:ext cx="354584" cy="255953"/>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60</a:t>
              </a:r>
            </a:p>
          </p:txBody>
        </p:sp>
        <p:sp>
          <p:nvSpPr>
            <p:cNvPr id="185" name="TextBox 184">
              <a:extLst>
                <a:ext uri="{FF2B5EF4-FFF2-40B4-BE49-F238E27FC236}">
                  <a16:creationId xmlns:a16="http://schemas.microsoft.com/office/drawing/2014/main" id="{94F1EACA-AB30-467C-B58C-F5A5B717DD8E}"/>
                </a:ext>
              </a:extLst>
            </p:cNvPr>
            <p:cNvSpPr txBox="1"/>
            <p:nvPr/>
          </p:nvSpPr>
          <p:spPr>
            <a:xfrm>
              <a:off x="1588179" y="2829123"/>
              <a:ext cx="354584" cy="255953"/>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40</a:t>
              </a:r>
            </a:p>
          </p:txBody>
        </p:sp>
        <p:sp>
          <p:nvSpPr>
            <p:cNvPr id="186" name="TextBox 185">
              <a:extLst>
                <a:ext uri="{FF2B5EF4-FFF2-40B4-BE49-F238E27FC236}">
                  <a16:creationId xmlns:a16="http://schemas.microsoft.com/office/drawing/2014/main" id="{7C3630B0-ABB2-4044-B134-2A567DE0B398}"/>
                </a:ext>
              </a:extLst>
            </p:cNvPr>
            <p:cNvSpPr txBox="1"/>
            <p:nvPr/>
          </p:nvSpPr>
          <p:spPr>
            <a:xfrm>
              <a:off x="1588179" y="3333026"/>
              <a:ext cx="354584" cy="255953"/>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20</a:t>
              </a:r>
            </a:p>
          </p:txBody>
        </p:sp>
        <p:sp>
          <p:nvSpPr>
            <p:cNvPr id="187" name="TextBox 186">
              <a:extLst>
                <a:ext uri="{FF2B5EF4-FFF2-40B4-BE49-F238E27FC236}">
                  <a16:creationId xmlns:a16="http://schemas.microsoft.com/office/drawing/2014/main" id="{60B503AB-FF97-496D-AF38-49BF963966C3}"/>
                </a:ext>
              </a:extLst>
            </p:cNvPr>
            <p:cNvSpPr txBox="1"/>
            <p:nvPr/>
          </p:nvSpPr>
          <p:spPr>
            <a:xfrm>
              <a:off x="1673145" y="3842302"/>
              <a:ext cx="269626" cy="255953"/>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a:t>
              </a:r>
            </a:p>
          </p:txBody>
        </p:sp>
      </p:grpSp>
      <p:grpSp>
        <p:nvGrpSpPr>
          <p:cNvPr id="195" name="Group 194">
            <a:extLst>
              <a:ext uri="{FF2B5EF4-FFF2-40B4-BE49-F238E27FC236}">
                <a16:creationId xmlns:a16="http://schemas.microsoft.com/office/drawing/2014/main" id="{DE311CDB-23D3-403B-B88E-4054297420E5}"/>
              </a:ext>
            </a:extLst>
          </p:cNvPr>
          <p:cNvGrpSpPr/>
          <p:nvPr/>
        </p:nvGrpSpPr>
        <p:grpSpPr>
          <a:xfrm>
            <a:off x="1534160" y="4161452"/>
            <a:ext cx="2222444" cy="646331"/>
            <a:chOff x="2936240" y="4161452"/>
            <a:chExt cx="2222444" cy="646331"/>
          </a:xfrm>
        </p:grpSpPr>
        <p:sp>
          <p:nvSpPr>
            <p:cNvPr id="189" name="TextBox 188">
              <a:extLst>
                <a:ext uri="{FF2B5EF4-FFF2-40B4-BE49-F238E27FC236}">
                  <a16:creationId xmlns:a16="http://schemas.microsoft.com/office/drawing/2014/main" id="{E885CE11-2885-40A5-AD17-1FD179675EB9}"/>
                </a:ext>
              </a:extLst>
            </p:cNvPr>
            <p:cNvSpPr txBox="1"/>
            <p:nvPr/>
          </p:nvSpPr>
          <p:spPr>
            <a:xfrm>
              <a:off x="3125755" y="4161452"/>
              <a:ext cx="2032929" cy="646331"/>
            </a:xfrm>
            <a:prstGeom prst="rect">
              <a:avLst/>
            </a:prstGeom>
            <a:noFill/>
          </p:spPr>
          <p:txBody>
            <a:bodyPr wrap="none" rtlCol="0">
              <a:spAutoFit/>
            </a:bodyPr>
            <a:lstStyle/>
            <a:p>
              <a:r>
                <a:rPr lang="fr-FR" sz="1200" dirty="0">
                  <a:solidFill>
                    <a:srgbClr val="4D4D4D"/>
                  </a:solidFill>
                </a:rPr>
                <a:t>Placebo</a:t>
              </a:r>
            </a:p>
            <a:p>
              <a:r>
                <a:rPr lang="fr-FR" sz="1200" dirty="0">
                  <a:solidFill>
                    <a:srgbClr val="4D4D4D"/>
                  </a:solidFill>
                </a:rPr>
                <a:t>Pertuzumab + trastuzumab</a:t>
              </a:r>
            </a:p>
            <a:p>
              <a:r>
                <a:rPr lang="fr-FR" sz="1200" dirty="0">
                  <a:solidFill>
                    <a:srgbClr val="4D4D4D"/>
                  </a:solidFill>
                </a:rPr>
                <a:t>Censurés</a:t>
              </a:r>
            </a:p>
          </p:txBody>
        </p:sp>
        <p:cxnSp>
          <p:nvCxnSpPr>
            <p:cNvPr id="191" name="Straight Connector 190">
              <a:extLst>
                <a:ext uri="{FF2B5EF4-FFF2-40B4-BE49-F238E27FC236}">
                  <a16:creationId xmlns:a16="http://schemas.microsoft.com/office/drawing/2014/main" id="{CAB649A4-03D1-4887-BDE9-43B46CAC2440}"/>
                </a:ext>
              </a:extLst>
            </p:cNvPr>
            <p:cNvCxnSpPr/>
            <p:nvPr/>
          </p:nvCxnSpPr>
          <p:spPr>
            <a:xfrm>
              <a:off x="2936240" y="4297680"/>
              <a:ext cx="18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3A6D9DF6-706C-457D-9DB9-4593FF7AF2C7}"/>
                </a:ext>
              </a:extLst>
            </p:cNvPr>
            <p:cNvCxnSpPr/>
            <p:nvPr/>
          </p:nvCxnSpPr>
          <p:spPr>
            <a:xfrm>
              <a:off x="2936240" y="4490720"/>
              <a:ext cx="18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EEA112C5-B857-4C93-8313-F442842DE4E2}"/>
                </a:ext>
              </a:extLst>
            </p:cNvPr>
            <p:cNvCxnSpPr>
              <a:cxnSpLocks/>
            </p:cNvCxnSpPr>
            <p:nvPr/>
          </p:nvCxnSpPr>
          <p:spPr>
            <a:xfrm rot="5400000">
              <a:off x="3007800" y="4657920"/>
              <a:ext cx="108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A4EB189-AA67-4A0E-9D26-C8E6549037C0}"/>
                </a:ext>
              </a:extLst>
            </p:cNvPr>
            <p:cNvCxnSpPr>
              <a:cxnSpLocks/>
            </p:cNvCxnSpPr>
            <p:nvPr/>
          </p:nvCxnSpPr>
          <p:spPr>
            <a:xfrm rot="5400000">
              <a:off x="2932040" y="4657920"/>
              <a:ext cx="108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265" name="Group 264">
            <a:extLst>
              <a:ext uri="{FF2B5EF4-FFF2-40B4-BE49-F238E27FC236}">
                <a16:creationId xmlns:a16="http://schemas.microsoft.com/office/drawing/2014/main" id="{3875605B-3CD8-4D4F-9A57-8DD4CE3EB777}"/>
              </a:ext>
            </a:extLst>
          </p:cNvPr>
          <p:cNvGrpSpPr/>
          <p:nvPr/>
        </p:nvGrpSpPr>
        <p:grpSpPr>
          <a:xfrm>
            <a:off x="1405376" y="2135897"/>
            <a:ext cx="6796232" cy="2448000"/>
            <a:chOff x="9227975" y="3016007"/>
            <a:chExt cx="9144410" cy="3311670"/>
          </a:xfrm>
        </p:grpSpPr>
        <p:sp>
          <p:nvSpPr>
            <p:cNvPr id="232" name="Freeform: Shape 231">
              <a:extLst>
                <a:ext uri="{FF2B5EF4-FFF2-40B4-BE49-F238E27FC236}">
                  <a16:creationId xmlns:a16="http://schemas.microsoft.com/office/drawing/2014/main" id="{CFFCAB0A-9B0E-45F6-8B2A-A61DC4AE8D70}"/>
                </a:ext>
              </a:extLst>
            </p:cNvPr>
            <p:cNvSpPr/>
            <p:nvPr/>
          </p:nvSpPr>
          <p:spPr>
            <a:xfrm>
              <a:off x="9227975" y="3016007"/>
              <a:ext cx="9144410" cy="3269734"/>
            </a:xfrm>
            <a:custGeom>
              <a:avLst/>
              <a:gdLst>
                <a:gd name="connsiteX0" fmla="*/ 9144411 w 9144410"/>
                <a:gd name="connsiteY0" fmla="*/ 3269735 h 3269734"/>
                <a:gd name="connsiteX1" fmla="*/ 7099126 w 9144410"/>
                <a:gd name="connsiteY1" fmla="*/ 3269735 h 3269734"/>
                <a:gd name="connsiteX2" fmla="*/ 7099126 w 9144410"/>
                <a:gd name="connsiteY2" fmla="*/ 3242598 h 3269734"/>
                <a:gd name="connsiteX3" fmla="*/ 6678535 w 9144410"/>
                <a:gd name="connsiteY3" fmla="*/ 3242598 h 3269734"/>
                <a:gd name="connsiteX4" fmla="*/ 6678535 w 9144410"/>
                <a:gd name="connsiteY4" fmla="*/ 3212072 h 3269734"/>
                <a:gd name="connsiteX5" fmla="*/ 5861107 w 9144410"/>
                <a:gd name="connsiteY5" fmla="*/ 3212072 h 3269734"/>
                <a:gd name="connsiteX6" fmla="*/ 5861107 w 9144410"/>
                <a:gd name="connsiteY6" fmla="*/ 3164587 h 3269734"/>
                <a:gd name="connsiteX7" fmla="*/ 5647422 w 9144410"/>
                <a:gd name="connsiteY7" fmla="*/ 3164587 h 3269734"/>
                <a:gd name="connsiteX8" fmla="*/ 5647422 w 9144410"/>
                <a:gd name="connsiteY8" fmla="*/ 3134061 h 3269734"/>
                <a:gd name="connsiteX9" fmla="*/ 5606717 w 9144410"/>
                <a:gd name="connsiteY9" fmla="*/ 3134061 h 3269734"/>
                <a:gd name="connsiteX10" fmla="*/ 5606717 w 9144410"/>
                <a:gd name="connsiteY10" fmla="*/ 3093356 h 3269734"/>
                <a:gd name="connsiteX11" fmla="*/ 5511747 w 9144410"/>
                <a:gd name="connsiteY11" fmla="*/ 3093356 h 3269734"/>
                <a:gd name="connsiteX12" fmla="*/ 5511747 w 9144410"/>
                <a:gd name="connsiteY12" fmla="*/ 3066227 h 3269734"/>
                <a:gd name="connsiteX13" fmla="*/ 5430338 w 9144410"/>
                <a:gd name="connsiteY13" fmla="*/ 3066227 h 3269734"/>
                <a:gd name="connsiteX14" fmla="*/ 5430338 w 9144410"/>
                <a:gd name="connsiteY14" fmla="*/ 3035701 h 3269734"/>
                <a:gd name="connsiteX15" fmla="*/ 5355717 w 9144410"/>
                <a:gd name="connsiteY15" fmla="*/ 3035701 h 3269734"/>
                <a:gd name="connsiteX16" fmla="*/ 5355717 w 9144410"/>
                <a:gd name="connsiteY16" fmla="*/ 3011954 h 3269734"/>
                <a:gd name="connsiteX17" fmla="*/ 5128463 w 9144410"/>
                <a:gd name="connsiteY17" fmla="*/ 3011954 h 3269734"/>
                <a:gd name="connsiteX18" fmla="*/ 5128463 w 9144410"/>
                <a:gd name="connsiteY18" fmla="*/ 2998386 h 3269734"/>
                <a:gd name="connsiteX19" fmla="*/ 5074198 w 9144410"/>
                <a:gd name="connsiteY19" fmla="*/ 2998386 h 3269734"/>
                <a:gd name="connsiteX20" fmla="*/ 5074198 w 9144410"/>
                <a:gd name="connsiteY20" fmla="*/ 2930553 h 3269734"/>
                <a:gd name="connsiteX21" fmla="*/ 4714660 w 9144410"/>
                <a:gd name="connsiteY21" fmla="*/ 2930553 h 3269734"/>
                <a:gd name="connsiteX22" fmla="*/ 4714660 w 9144410"/>
                <a:gd name="connsiteY22" fmla="*/ 2896637 h 3269734"/>
                <a:gd name="connsiteX23" fmla="*/ 4511152 w 9144410"/>
                <a:gd name="connsiteY23" fmla="*/ 2896637 h 3269734"/>
                <a:gd name="connsiteX24" fmla="*/ 4511152 w 9144410"/>
                <a:gd name="connsiteY24" fmla="*/ 2883068 h 3269734"/>
                <a:gd name="connsiteX25" fmla="*/ 4368690 w 9144410"/>
                <a:gd name="connsiteY25" fmla="*/ 2883068 h 3269734"/>
                <a:gd name="connsiteX26" fmla="*/ 4368690 w 9144410"/>
                <a:gd name="connsiteY26" fmla="*/ 2852542 h 3269734"/>
                <a:gd name="connsiteX27" fmla="*/ 4097349 w 9144410"/>
                <a:gd name="connsiteY27" fmla="*/ 2852542 h 3269734"/>
                <a:gd name="connsiteX28" fmla="*/ 4097349 w 9144410"/>
                <a:gd name="connsiteY28" fmla="*/ 2818617 h 3269734"/>
                <a:gd name="connsiteX29" fmla="*/ 3890444 w 9144410"/>
                <a:gd name="connsiteY29" fmla="*/ 2818617 h 3269734"/>
                <a:gd name="connsiteX30" fmla="*/ 3890444 w 9144410"/>
                <a:gd name="connsiteY30" fmla="*/ 2805057 h 3269734"/>
                <a:gd name="connsiteX31" fmla="*/ 3832781 w 9144410"/>
                <a:gd name="connsiteY31" fmla="*/ 2805057 h 3269734"/>
                <a:gd name="connsiteX32" fmla="*/ 3832781 w 9144410"/>
                <a:gd name="connsiteY32" fmla="*/ 2788091 h 3269734"/>
                <a:gd name="connsiteX33" fmla="*/ 3764948 w 9144410"/>
                <a:gd name="connsiteY33" fmla="*/ 2788091 h 3269734"/>
                <a:gd name="connsiteX34" fmla="*/ 3764948 w 9144410"/>
                <a:gd name="connsiteY34" fmla="*/ 2754174 h 3269734"/>
                <a:gd name="connsiteX35" fmla="*/ 3639443 w 9144410"/>
                <a:gd name="connsiteY35" fmla="*/ 2754174 h 3269734"/>
                <a:gd name="connsiteX36" fmla="*/ 3639443 w 9144410"/>
                <a:gd name="connsiteY36" fmla="*/ 2723648 h 3269734"/>
                <a:gd name="connsiteX37" fmla="*/ 3537694 w 9144410"/>
                <a:gd name="connsiteY37" fmla="*/ 2723648 h 3269734"/>
                <a:gd name="connsiteX38" fmla="*/ 3537694 w 9144410"/>
                <a:gd name="connsiteY38" fmla="*/ 2706690 h 3269734"/>
                <a:gd name="connsiteX39" fmla="*/ 3520736 w 9144410"/>
                <a:gd name="connsiteY39" fmla="*/ 2706690 h 3269734"/>
                <a:gd name="connsiteX40" fmla="*/ 3520736 w 9144410"/>
                <a:gd name="connsiteY40" fmla="*/ 2659205 h 3269734"/>
                <a:gd name="connsiteX41" fmla="*/ 3422368 w 9144410"/>
                <a:gd name="connsiteY41" fmla="*/ 2659205 h 3269734"/>
                <a:gd name="connsiteX42" fmla="*/ 3422368 w 9144410"/>
                <a:gd name="connsiteY42" fmla="*/ 2625288 h 3269734"/>
                <a:gd name="connsiteX43" fmla="*/ 3354535 w 9144410"/>
                <a:gd name="connsiteY43" fmla="*/ 2625288 h 3269734"/>
                <a:gd name="connsiteX44" fmla="*/ 3354535 w 9144410"/>
                <a:gd name="connsiteY44" fmla="*/ 2584583 h 3269734"/>
                <a:gd name="connsiteX45" fmla="*/ 3249387 w 9144410"/>
                <a:gd name="connsiteY45" fmla="*/ 2584583 h 3269734"/>
                <a:gd name="connsiteX46" fmla="*/ 3249387 w 9144410"/>
                <a:gd name="connsiteY46" fmla="*/ 2560837 h 3269734"/>
                <a:gd name="connsiteX47" fmla="*/ 3151019 w 9144410"/>
                <a:gd name="connsiteY47" fmla="*/ 2560837 h 3269734"/>
                <a:gd name="connsiteX48" fmla="*/ 3151019 w 9144410"/>
                <a:gd name="connsiteY48" fmla="*/ 2520140 h 3269734"/>
                <a:gd name="connsiteX49" fmla="*/ 3086576 w 9144410"/>
                <a:gd name="connsiteY49" fmla="*/ 2520140 h 3269734"/>
                <a:gd name="connsiteX50" fmla="*/ 3086576 w 9144410"/>
                <a:gd name="connsiteY50" fmla="*/ 2489614 h 3269734"/>
                <a:gd name="connsiteX51" fmla="*/ 3025523 w 9144410"/>
                <a:gd name="connsiteY51" fmla="*/ 2489614 h 3269734"/>
                <a:gd name="connsiteX52" fmla="*/ 3025523 w 9144410"/>
                <a:gd name="connsiteY52" fmla="*/ 2462477 h 3269734"/>
                <a:gd name="connsiteX53" fmla="*/ 2984818 w 9144410"/>
                <a:gd name="connsiteY53" fmla="*/ 2462477 h 3269734"/>
                <a:gd name="connsiteX54" fmla="*/ 2984818 w 9144410"/>
                <a:gd name="connsiteY54" fmla="*/ 2421772 h 3269734"/>
                <a:gd name="connsiteX55" fmla="*/ 2913595 w 9144410"/>
                <a:gd name="connsiteY55" fmla="*/ 2421772 h 3269734"/>
                <a:gd name="connsiteX56" fmla="*/ 2913595 w 9144410"/>
                <a:gd name="connsiteY56" fmla="*/ 2391246 h 3269734"/>
                <a:gd name="connsiteX57" fmla="*/ 2798269 w 9144410"/>
                <a:gd name="connsiteY57" fmla="*/ 2391246 h 3269734"/>
                <a:gd name="connsiteX58" fmla="*/ 2798269 w 9144410"/>
                <a:gd name="connsiteY58" fmla="*/ 2367508 h 3269734"/>
                <a:gd name="connsiteX59" fmla="*/ 2733826 w 9144410"/>
                <a:gd name="connsiteY59" fmla="*/ 2367508 h 3269734"/>
                <a:gd name="connsiteX60" fmla="*/ 2733826 w 9144410"/>
                <a:gd name="connsiteY60" fmla="*/ 2343761 h 3269734"/>
                <a:gd name="connsiteX61" fmla="*/ 2699910 w 9144410"/>
                <a:gd name="connsiteY61" fmla="*/ 2343761 h 3269734"/>
                <a:gd name="connsiteX62" fmla="*/ 2699910 w 9144410"/>
                <a:gd name="connsiteY62" fmla="*/ 2306455 h 3269734"/>
                <a:gd name="connsiteX63" fmla="*/ 2621890 w 9144410"/>
                <a:gd name="connsiteY63" fmla="*/ 2306455 h 3269734"/>
                <a:gd name="connsiteX64" fmla="*/ 2621890 w 9144410"/>
                <a:gd name="connsiteY64" fmla="*/ 2286098 h 3269734"/>
                <a:gd name="connsiteX65" fmla="*/ 2557447 w 9144410"/>
                <a:gd name="connsiteY65" fmla="*/ 2286098 h 3269734"/>
                <a:gd name="connsiteX66" fmla="*/ 2557447 w 9144410"/>
                <a:gd name="connsiteY66" fmla="*/ 2262360 h 3269734"/>
                <a:gd name="connsiteX67" fmla="*/ 2516751 w 9144410"/>
                <a:gd name="connsiteY67" fmla="*/ 2262360 h 3269734"/>
                <a:gd name="connsiteX68" fmla="*/ 2516751 w 9144410"/>
                <a:gd name="connsiteY68" fmla="*/ 2228444 h 3269734"/>
                <a:gd name="connsiteX69" fmla="*/ 2435341 w 9144410"/>
                <a:gd name="connsiteY69" fmla="*/ 2228444 h 3269734"/>
                <a:gd name="connsiteX70" fmla="*/ 2435341 w 9144410"/>
                <a:gd name="connsiteY70" fmla="*/ 2201307 h 3269734"/>
                <a:gd name="connsiteX71" fmla="*/ 2384466 w 9144410"/>
                <a:gd name="connsiteY71" fmla="*/ 2201307 h 3269734"/>
                <a:gd name="connsiteX72" fmla="*/ 2384466 w 9144410"/>
                <a:gd name="connsiteY72" fmla="*/ 2150424 h 3269734"/>
                <a:gd name="connsiteX73" fmla="*/ 2323413 w 9144410"/>
                <a:gd name="connsiteY73" fmla="*/ 2150424 h 3269734"/>
                <a:gd name="connsiteX74" fmla="*/ 2323413 w 9144410"/>
                <a:gd name="connsiteY74" fmla="*/ 2106337 h 3269734"/>
                <a:gd name="connsiteX75" fmla="*/ 2262360 w 9144410"/>
                <a:gd name="connsiteY75" fmla="*/ 2106337 h 3269734"/>
                <a:gd name="connsiteX76" fmla="*/ 2262360 w 9144410"/>
                <a:gd name="connsiteY76" fmla="*/ 2082591 h 3269734"/>
                <a:gd name="connsiteX77" fmla="*/ 2211477 w 9144410"/>
                <a:gd name="connsiteY77" fmla="*/ 2082591 h 3269734"/>
                <a:gd name="connsiteX78" fmla="*/ 2211477 w 9144410"/>
                <a:gd name="connsiteY78" fmla="*/ 2038496 h 3269734"/>
                <a:gd name="connsiteX79" fmla="*/ 2072413 w 9144410"/>
                <a:gd name="connsiteY79" fmla="*/ 2038496 h 3269734"/>
                <a:gd name="connsiteX80" fmla="*/ 2072413 w 9144410"/>
                <a:gd name="connsiteY80" fmla="*/ 2004580 h 3269734"/>
                <a:gd name="connsiteX81" fmla="*/ 2024928 w 9144410"/>
                <a:gd name="connsiteY81" fmla="*/ 2004580 h 3269734"/>
                <a:gd name="connsiteX82" fmla="*/ 2024928 w 9144410"/>
                <a:gd name="connsiteY82" fmla="*/ 1946917 h 3269734"/>
                <a:gd name="connsiteX83" fmla="*/ 1977443 w 9144410"/>
                <a:gd name="connsiteY83" fmla="*/ 1946917 h 3269734"/>
                <a:gd name="connsiteX84" fmla="*/ 1977443 w 9144410"/>
                <a:gd name="connsiteY84" fmla="*/ 1906212 h 3269734"/>
                <a:gd name="connsiteX85" fmla="*/ 1950307 w 9144410"/>
                <a:gd name="connsiteY85" fmla="*/ 1906212 h 3269734"/>
                <a:gd name="connsiteX86" fmla="*/ 1950307 w 9144410"/>
                <a:gd name="connsiteY86" fmla="*/ 1848557 h 3269734"/>
                <a:gd name="connsiteX87" fmla="*/ 1882474 w 9144410"/>
                <a:gd name="connsiteY87" fmla="*/ 1848557 h 3269734"/>
                <a:gd name="connsiteX88" fmla="*/ 1882474 w 9144410"/>
                <a:gd name="connsiteY88" fmla="*/ 1821421 h 3269734"/>
                <a:gd name="connsiteX89" fmla="*/ 1838379 w 9144410"/>
                <a:gd name="connsiteY89" fmla="*/ 1821421 h 3269734"/>
                <a:gd name="connsiteX90" fmla="*/ 1838379 w 9144410"/>
                <a:gd name="connsiteY90" fmla="*/ 1784106 h 3269734"/>
                <a:gd name="connsiteX91" fmla="*/ 1804463 w 9144410"/>
                <a:gd name="connsiteY91" fmla="*/ 1784106 h 3269734"/>
                <a:gd name="connsiteX92" fmla="*/ 1804463 w 9144410"/>
                <a:gd name="connsiteY92" fmla="*/ 1716273 h 3269734"/>
                <a:gd name="connsiteX93" fmla="*/ 1736621 w 9144410"/>
                <a:gd name="connsiteY93" fmla="*/ 1716273 h 3269734"/>
                <a:gd name="connsiteX94" fmla="*/ 1736621 w 9144410"/>
                <a:gd name="connsiteY94" fmla="*/ 1672178 h 3269734"/>
                <a:gd name="connsiteX95" fmla="*/ 1706095 w 9144410"/>
                <a:gd name="connsiteY95" fmla="*/ 1672178 h 3269734"/>
                <a:gd name="connsiteX96" fmla="*/ 1706095 w 9144410"/>
                <a:gd name="connsiteY96" fmla="*/ 1583989 h 3269734"/>
                <a:gd name="connsiteX97" fmla="*/ 1668788 w 9144410"/>
                <a:gd name="connsiteY97" fmla="*/ 1583989 h 3269734"/>
                <a:gd name="connsiteX98" fmla="*/ 1668788 w 9144410"/>
                <a:gd name="connsiteY98" fmla="*/ 1519545 h 3269734"/>
                <a:gd name="connsiteX99" fmla="*/ 1607735 w 9144410"/>
                <a:gd name="connsiteY99" fmla="*/ 1519545 h 3269734"/>
                <a:gd name="connsiteX100" fmla="*/ 1607735 w 9144410"/>
                <a:gd name="connsiteY100" fmla="*/ 1485629 h 3269734"/>
                <a:gd name="connsiteX101" fmla="*/ 1546682 w 9144410"/>
                <a:gd name="connsiteY101" fmla="*/ 1485629 h 3269734"/>
                <a:gd name="connsiteX102" fmla="*/ 1546682 w 9144410"/>
                <a:gd name="connsiteY102" fmla="*/ 1404220 h 3269734"/>
                <a:gd name="connsiteX103" fmla="*/ 1468671 w 9144410"/>
                <a:gd name="connsiteY103" fmla="*/ 1404220 h 3269734"/>
                <a:gd name="connsiteX104" fmla="*/ 1468671 w 9144410"/>
                <a:gd name="connsiteY104" fmla="*/ 1363523 h 3269734"/>
                <a:gd name="connsiteX105" fmla="*/ 1417788 w 9144410"/>
                <a:gd name="connsiteY105" fmla="*/ 1363523 h 3269734"/>
                <a:gd name="connsiteX106" fmla="*/ 1417788 w 9144410"/>
                <a:gd name="connsiteY106" fmla="*/ 1309250 h 3269734"/>
                <a:gd name="connsiteX107" fmla="*/ 1366913 w 9144410"/>
                <a:gd name="connsiteY107" fmla="*/ 1309250 h 3269734"/>
                <a:gd name="connsiteX108" fmla="*/ 1366913 w 9144410"/>
                <a:gd name="connsiteY108" fmla="*/ 1261765 h 3269734"/>
                <a:gd name="connsiteX109" fmla="*/ 1343167 w 9144410"/>
                <a:gd name="connsiteY109" fmla="*/ 1261765 h 3269734"/>
                <a:gd name="connsiteX110" fmla="*/ 1343167 w 9144410"/>
                <a:gd name="connsiteY110" fmla="*/ 1234629 h 3269734"/>
                <a:gd name="connsiteX111" fmla="*/ 1309250 w 9144410"/>
                <a:gd name="connsiteY111" fmla="*/ 1234629 h 3269734"/>
                <a:gd name="connsiteX112" fmla="*/ 1309250 w 9144410"/>
                <a:gd name="connsiteY112" fmla="*/ 1190534 h 3269734"/>
                <a:gd name="connsiteX113" fmla="*/ 1265155 w 9144410"/>
                <a:gd name="connsiteY113" fmla="*/ 1190534 h 3269734"/>
                <a:gd name="connsiteX114" fmla="*/ 1265155 w 9144410"/>
                <a:gd name="connsiteY114" fmla="*/ 1156617 h 3269734"/>
                <a:gd name="connsiteX115" fmla="*/ 1231239 w 9144410"/>
                <a:gd name="connsiteY115" fmla="*/ 1156617 h 3269734"/>
                <a:gd name="connsiteX116" fmla="*/ 1231239 w 9144410"/>
                <a:gd name="connsiteY116" fmla="*/ 1129481 h 3269734"/>
                <a:gd name="connsiteX117" fmla="*/ 1207492 w 9144410"/>
                <a:gd name="connsiteY117" fmla="*/ 1129481 h 3269734"/>
                <a:gd name="connsiteX118" fmla="*/ 1207492 w 9144410"/>
                <a:gd name="connsiteY118" fmla="*/ 1075216 h 3269734"/>
                <a:gd name="connsiteX119" fmla="*/ 1149837 w 9144410"/>
                <a:gd name="connsiteY119" fmla="*/ 1075216 h 3269734"/>
                <a:gd name="connsiteX120" fmla="*/ 1149837 w 9144410"/>
                <a:gd name="connsiteY120" fmla="*/ 1003985 h 3269734"/>
                <a:gd name="connsiteX121" fmla="*/ 1065038 w 9144410"/>
                <a:gd name="connsiteY121" fmla="*/ 1003985 h 3269734"/>
                <a:gd name="connsiteX122" fmla="*/ 1065038 w 9144410"/>
                <a:gd name="connsiteY122" fmla="*/ 946322 h 3269734"/>
                <a:gd name="connsiteX123" fmla="*/ 1010773 w 9144410"/>
                <a:gd name="connsiteY123" fmla="*/ 946322 h 3269734"/>
                <a:gd name="connsiteX124" fmla="*/ 1010773 w 9144410"/>
                <a:gd name="connsiteY124" fmla="*/ 898837 h 3269734"/>
                <a:gd name="connsiteX125" fmla="*/ 953110 w 9144410"/>
                <a:gd name="connsiteY125" fmla="*/ 898837 h 3269734"/>
                <a:gd name="connsiteX126" fmla="*/ 953110 w 9144410"/>
                <a:gd name="connsiteY126" fmla="*/ 851352 h 3269734"/>
                <a:gd name="connsiteX127" fmla="*/ 892057 w 9144410"/>
                <a:gd name="connsiteY127" fmla="*/ 851352 h 3269734"/>
                <a:gd name="connsiteX128" fmla="*/ 892057 w 9144410"/>
                <a:gd name="connsiteY128" fmla="*/ 793691 h 3269734"/>
                <a:gd name="connsiteX129" fmla="*/ 847962 w 9144410"/>
                <a:gd name="connsiteY129" fmla="*/ 793691 h 3269734"/>
                <a:gd name="connsiteX130" fmla="*/ 847962 w 9144410"/>
                <a:gd name="connsiteY130" fmla="*/ 746205 h 3269734"/>
                <a:gd name="connsiteX131" fmla="*/ 793691 w 9144410"/>
                <a:gd name="connsiteY131" fmla="*/ 746205 h 3269734"/>
                <a:gd name="connsiteX132" fmla="*/ 793691 w 9144410"/>
                <a:gd name="connsiteY132" fmla="*/ 685152 h 3269734"/>
                <a:gd name="connsiteX133" fmla="*/ 749597 w 9144410"/>
                <a:gd name="connsiteY133" fmla="*/ 685152 h 3269734"/>
                <a:gd name="connsiteX134" fmla="*/ 749597 w 9144410"/>
                <a:gd name="connsiteY134" fmla="*/ 641058 h 3269734"/>
                <a:gd name="connsiteX135" fmla="*/ 695327 w 9144410"/>
                <a:gd name="connsiteY135" fmla="*/ 641058 h 3269734"/>
                <a:gd name="connsiteX136" fmla="*/ 695327 w 9144410"/>
                <a:gd name="connsiteY136" fmla="*/ 586789 h 3269734"/>
                <a:gd name="connsiteX137" fmla="*/ 637667 w 9144410"/>
                <a:gd name="connsiteY137" fmla="*/ 586789 h 3269734"/>
                <a:gd name="connsiteX138" fmla="*/ 637667 w 9144410"/>
                <a:gd name="connsiteY138" fmla="*/ 522344 h 3269734"/>
                <a:gd name="connsiteX139" fmla="*/ 607139 w 9144410"/>
                <a:gd name="connsiteY139" fmla="*/ 522344 h 3269734"/>
                <a:gd name="connsiteX140" fmla="*/ 607139 w 9144410"/>
                <a:gd name="connsiteY140" fmla="*/ 495209 h 3269734"/>
                <a:gd name="connsiteX141" fmla="*/ 549478 w 9144410"/>
                <a:gd name="connsiteY141" fmla="*/ 495209 h 3269734"/>
                <a:gd name="connsiteX142" fmla="*/ 549478 w 9144410"/>
                <a:gd name="connsiteY142" fmla="*/ 437548 h 3269734"/>
                <a:gd name="connsiteX143" fmla="*/ 512168 w 9144410"/>
                <a:gd name="connsiteY143" fmla="*/ 437548 h 3269734"/>
                <a:gd name="connsiteX144" fmla="*/ 512168 w 9144410"/>
                <a:gd name="connsiteY144" fmla="*/ 383278 h 3269734"/>
                <a:gd name="connsiteX145" fmla="*/ 410413 w 9144410"/>
                <a:gd name="connsiteY145" fmla="*/ 383278 h 3269734"/>
                <a:gd name="connsiteX146" fmla="*/ 410413 w 9144410"/>
                <a:gd name="connsiteY146" fmla="*/ 345968 h 3269734"/>
                <a:gd name="connsiteX147" fmla="*/ 322225 w 9144410"/>
                <a:gd name="connsiteY147" fmla="*/ 345968 h 3269734"/>
                <a:gd name="connsiteX148" fmla="*/ 322225 w 9144410"/>
                <a:gd name="connsiteY148" fmla="*/ 301874 h 3269734"/>
                <a:gd name="connsiteX149" fmla="*/ 291699 w 9144410"/>
                <a:gd name="connsiteY149" fmla="*/ 301874 h 3269734"/>
                <a:gd name="connsiteX150" fmla="*/ 291699 w 9144410"/>
                <a:gd name="connsiteY150" fmla="*/ 247605 h 3269734"/>
                <a:gd name="connsiteX151" fmla="*/ 240821 w 9144410"/>
                <a:gd name="connsiteY151" fmla="*/ 247605 h 3269734"/>
                <a:gd name="connsiteX152" fmla="*/ 240821 w 9144410"/>
                <a:gd name="connsiteY152" fmla="*/ 203511 h 3269734"/>
                <a:gd name="connsiteX153" fmla="*/ 196727 w 9144410"/>
                <a:gd name="connsiteY153" fmla="*/ 203511 h 3269734"/>
                <a:gd name="connsiteX154" fmla="*/ 196727 w 9144410"/>
                <a:gd name="connsiteY154" fmla="*/ 189943 h 3269734"/>
                <a:gd name="connsiteX155" fmla="*/ 159417 w 9144410"/>
                <a:gd name="connsiteY155" fmla="*/ 189943 h 3269734"/>
                <a:gd name="connsiteX156" fmla="*/ 159417 w 9144410"/>
                <a:gd name="connsiteY156" fmla="*/ 132282 h 3269734"/>
                <a:gd name="connsiteX157" fmla="*/ 71229 w 9144410"/>
                <a:gd name="connsiteY157" fmla="*/ 132282 h 3269734"/>
                <a:gd name="connsiteX158" fmla="*/ 71229 w 9144410"/>
                <a:gd name="connsiteY158" fmla="*/ 0 h 3269734"/>
                <a:gd name="connsiteX159" fmla="*/ 0 w 9144410"/>
                <a:gd name="connsiteY159" fmla="*/ 0 h 326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144410" h="3269734">
                  <a:moveTo>
                    <a:pt x="9144411" y="3269735"/>
                  </a:moveTo>
                  <a:lnTo>
                    <a:pt x="7099126" y="3269735"/>
                  </a:lnTo>
                  <a:lnTo>
                    <a:pt x="7099126" y="3242598"/>
                  </a:lnTo>
                  <a:lnTo>
                    <a:pt x="6678535" y="3242598"/>
                  </a:lnTo>
                  <a:lnTo>
                    <a:pt x="6678535" y="3212072"/>
                  </a:lnTo>
                  <a:lnTo>
                    <a:pt x="5861107" y="3212072"/>
                  </a:lnTo>
                  <a:lnTo>
                    <a:pt x="5861107" y="3164587"/>
                  </a:lnTo>
                  <a:lnTo>
                    <a:pt x="5647422" y="3164587"/>
                  </a:lnTo>
                  <a:lnTo>
                    <a:pt x="5647422" y="3134061"/>
                  </a:lnTo>
                  <a:lnTo>
                    <a:pt x="5606717" y="3134061"/>
                  </a:lnTo>
                  <a:lnTo>
                    <a:pt x="5606717" y="3093356"/>
                  </a:lnTo>
                  <a:lnTo>
                    <a:pt x="5511747" y="3093356"/>
                  </a:lnTo>
                  <a:lnTo>
                    <a:pt x="5511747" y="3066227"/>
                  </a:lnTo>
                  <a:lnTo>
                    <a:pt x="5430338" y="3066227"/>
                  </a:lnTo>
                  <a:lnTo>
                    <a:pt x="5430338" y="3035701"/>
                  </a:lnTo>
                  <a:lnTo>
                    <a:pt x="5355717" y="3035701"/>
                  </a:lnTo>
                  <a:lnTo>
                    <a:pt x="5355717" y="3011954"/>
                  </a:lnTo>
                  <a:lnTo>
                    <a:pt x="5128463" y="3011954"/>
                  </a:lnTo>
                  <a:lnTo>
                    <a:pt x="5128463" y="2998386"/>
                  </a:lnTo>
                  <a:lnTo>
                    <a:pt x="5074198" y="2998386"/>
                  </a:lnTo>
                  <a:lnTo>
                    <a:pt x="5074198" y="2930553"/>
                  </a:lnTo>
                  <a:lnTo>
                    <a:pt x="4714660" y="2930553"/>
                  </a:lnTo>
                  <a:lnTo>
                    <a:pt x="4714660" y="2896637"/>
                  </a:lnTo>
                  <a:lnTo>
                    <a:pt x="4511152" y="2896637"/>
                  </a:lnTo>
                  <a:lnTo>
                    <a:pt x="4511152" y="2883068"/>
                  </a:lnTo>
                  <a:lnTo>
                    <a:pt x="4368690" y="2883068"/>
                  </a:lnTo>
                  <a:lnTo>
                    <a:pt x="4368690" y="2852542"/>
                  </a:lnTo>
                  <a:lnTo>
                    <a:pt x="4097349" y="2852542"/>
                  </a:lnTo>
                  <a:lnTo>
                    <a:pt x="4097349" y="2818617"/>
                  </a:lnTo>
                  <a:lnTo>
                    <a:pt x="3890444" y="2818617"/>
                  </a:lnTo>
                  <a:lnTo>
                    <a:pt x="3890444" y="2805057"/>
                  </a:lnTo>
                  <a:lnTo>
                    <a:pt x="3832781" y="2805057"/>
                  </a:lnTo>
                  <a:lnTo>
                    <a:pt x="3832781" y="2788091"/>
                  </a:lnTo>
                  <a:lnTo>
                    <a:pt x="3764948" y="2788091"/>
                  </a:lnTo>
                  <a:lnTo>
                    <a:pt x="3764948" y="2754174"/>
                  </a:lnTo>
                  <a:lnTo>
                    <a:pt x="3639443" y="2754174"/>
                  </a:lnTo>
                  <a:lnTo>
                    <a:pt x="3639443" y="2723648"/>
                  </a:lnTo>
                  <a:lnTo>
                    <a:pt x="3537694" y="2723648"/>
                  </a:lnTo>
                  <a:lnTo>
                    <a:pt x="3537694" y="2706690"/>
                  </a:lnTo>
                  <a:lnTo>
                    <a:pt x="3520736" y="2706690"/>
                  </a:lnTo>
                  <a:lnTo>
                    <a:pt x="3520736" y="2659205"/>
                  </a:lnTo>
                  <a:lnTo>
                    <a:pt x="3422368" y="2659205"/>
                  </a:lnTo>
                  <a:lnTo>
                    <a:pt x="3422368" y="2625288"/>
                  </a:lnTo>
                  <a:lnTo>
                    <a:pt x="3354535" y="2625288"/>
                  </a:lnTo>
                  <a:lnTo>
                    <a:pt x="3354535" y="2584583"/>
                  </a:lnTo>
                  <a:lnTo>
                    <a:pt x="3249387" y="2584583"/>
                  </a:lnTo>
                  <a:lnTo>
                    <a:pt x="3249387" y="2560837"/>
                  </a:lnTo>
                  <a:lnTo>
                    <a:pt x="3151019" y="2560837"/>
                  </a:lnTo>
                  <a:lnTo>
                    <a:pt x="3151019" y="2520140"/>
                  </a:lnTo>
                  <a:lnTo>
                    <a:pt x="3086576" y="2520140"/>
                  </a:lnTo>
                  <a:lnTo>
                    <a:pt x="3086576" y="2489614"/>
                  </a:lnTo>
                  <a:lnTo>
                    <a:pt x="3025523" y="2489614"/>
                  </a:lnTo>
                  <a:lnTo>
                    <a:pt x="3025523" y="2462477"/>
                  </a:lnTo>
                  <a:lnTo>
                    <a:pt x="2984818" y="2462477"/>
                  </a:lnTo>
                  <a:lnTo>
                    <a:pt x="2984818" y="2421772"/>
                  </a:lnTo>
                  <a:lnTo>
                    <a:pt x="2913595" y="2421772"/>
                  </a:lnTo>
                  <a:lnTo>
                    <a:pt x="2913595" y="2391246"/>
                  </a:lnTo>
                  <a:lnTo>
                    <a:pt x="2798269" y="2391246"/>
                  </a:lnTo>
                  <a:lnTo>
                    <a:pt x="2798269" y="2367508"/>
                  </a:lnTo>
                  <a:lnTo>
                    <a:pt x="2733826" y="2367508"/>
                  </a:lnTo>
                  <a:lnTo>
                    <a:pt x="2733826" y="2343761"/>
                  </a:lnTo>
                  <a:lnTo>
                    <a:pt x="2699910" y="2343761"/>
                  </a:lnTo>
                  <a:lnTo>
                    <a:pt x="2699910" y="2306455"/>
                  </a:lnTo>
                  <a:lnTo>
                    <a:pt x="2621890" y="2306455"/>
                  </a:lnTo>
                  <a:lnTo>
                    <a:pt x="2621890" y="2286098"/>
                  </a:lnTo>
                  <a:lnTo>
                    <a:pt x="2557447" y="2286098"/>
                  </a:lnTo>
                  <a:lnTo>
                    <a:pt x="2557447" y="2262360"/>
                  </a:lnTo>
                  <a:lnTo>
                    <a:pt x="2516751" y="2262360"/>
                  </a:lnTo>
                  <a:lnTo>
                    <a:pt x="2516751" y="2228444"/>
                  </a:lnTo>
                  <a:lnTo>
                    <a:pt x="2435341" y="2228444"/>
                  </a:lnTo>
                  <a:lnTo>
                    <a:pt x="2435341" y="2201307"/>
                  </a:lnTo>
                  <a:lnTo>
                    <a:pt x="2384466" y="2201307"/>
                  </a:lnTo>
                  <a:lnTo>
                    <a:pt x="2384466" y="2150424"/>
                  </a:lnTo>
                  <a:lnTo>
                    <a:pt x="2323413" y="2150424"/>
                  </a:lnTo>
                  <a:lnTo>
                    <a:pt x="2323413" y="2106337"/>
                  </a:lnTo>
                  <a:lnTo>
                    <a:pt x="2262360" y="2106337"/>
                  </a:lnTo>
                  <a:lnTo>
                    <a:pt x="2262360" y="2082591"/>
                  </a:lnTo>
                  <a:lnTo>
                    <a:pt x="2211477" y="2082591"/>
                  </a:lnTo>
                  <a:lnTo>
                    <a:pt x="2211477" y="2038496"/>
                  </a:lnTo>
                  <a:lnTo>
                    <a:pt x="2072413" y="2038496"/>
                  </a:lnTo>
                  <a:lnTo>
                    <a:pt x="2072413" y="2004580"/>
                  </a:lnTo>
                  <a:lnTo>
                    <a:pt x="2024928" y="2004580"/>
                  </a:lnTo>
                  <a:lnTo>
                    <a:pt x="2024928" y="1946917"/>
                  </a:lnTo>
                  <a:lnTo>
                    <a:pt x="1977443" y="1946917"/>
                  </a:lnTo>
                  <a:lnTo>
                    <a:pt x="1977443" y="1906212"/>
                  </a:lnTo>
                  <a:lnTo>
                    <a:pt x="1950307" y="1906212"/>
                  </a:lnTo>
                  <a:lnTo>
                    <a:pt x="1950307" y="1848557"/>
                  </a:lnTo>
                  <a:lnTo>
                    <a:pt x="1882474" y="1848557"/>
                  </a:lnTo>
                  <a:lnTo>
                    <a:pt x="1882474" y="1821421"/>
                  </a:lnTo>
                  <a:lnTo>
                    <a:pt x="1838379" y="1821421"/>
                  </a:lnTo>
                  <a:lnTo>
                    <a:pt x="1838379" y="1784106"/>
                  </a:lnTo>
                  <a:lnTo>
                    <a:pt x="1804463" y="1784106"/>
                  </a:lnTo>
                  <a:lnTo>
                    <a:pt x="1804463" y="1716273"/>
                  </a:lnTo>
                  <a:lnTo>
                    <a:pt x="1736621" y="1716273"/>
                  </a:lnTo>
                  <a:lnTo>
                    <a:pt x="1736621" y="1672178"/>
                  </a:lnTo>
                  <a:lnTo>
                    <a:pt x="1706095" y="1672178"/>
                  </a:lnTo>
                  <a:lnTo>
                    <a:pt x="1706095" y="1583989"/>
                  </a:lnTo>
                  <a:lnTo>
                    <a:pt x="1668788" y="1583989"/>
                  </a:lnTo>
                  <a:lnTo>
                    <a:pt x="1668788" y="1519545"/>
                  </a:lnTo>
                  <a:lnTo>
                    <a:pt x="1607735" y="1519545"/>
                  </a:lnTo>
                  <a:lnTo>
                    <a:pt x="1607735" y="1485629"/>
                  </a:lnTo>
                  <a:lnTo>
                    <a:pt x="1546682" y="1485629"/>
                  </a:lnTo>
                  <a:lnTo>
                    <a:pt x="1546682" y="1404220"/>
                  </a:lnTo>
                  <a:lnTo>
                    <a:pt x="1468671" y="1404220"/>
                  </a:lnTo>
                  <a:lnTo>
                    <a:pt x="1468671" y="1363523"/>
                  </a:lnTo>
                  <a:lnTo>
                    <a:pt x="1417788" y="1363523"/>
                  </a:lnTo>
                  <a:lnTo>
                    <a:pt x="1417788" y="1309250"/>
                  </a:lnTo>
                  <a:lnTo>
                    <a:pt x="1366913" y="1309250"/>
                  </a:lnTo>
                  <a:lnTo>
                    <a:pt x="1366913" y="1261765"/>
                  </a:lnTo>
                  <a:lnTo>
                    <a:pt x="1343167" y="1261765"/>
                  </a:lnTo>
                  <a:lnTo>
                    <a:pt x="1343167" y="1234629"/>
                  </a:lnTo>
                  <a:lnTo>
                    <a:pt x="1309250" y="1234629"/>
                  </a:lnTo>
                  <a:lnTo>
                    <a:pt x="1309250" y="1190534"/>
                  </a:lnTo>
                  <a:lnTo>
                    <a:pt x="1265155" y="1190534"/>
                  </a:lnTo>
                  <a:lnTo>
                    <a:pt x="1265155" y="1156617"/>
                  </a:lnTo>
                  <a:lnTo>
                    <a:pt x="1231239" y="1156617"/>
                  </a:lnTo>
                  <a:lnTo>
                    <a:pt x="1231239" y="1129481"/>
                  </a:lnTo>
                  <a:lnTo>
                    <a:pt x="1207492" y="1129481"/>
                  </a:lnTo>
                  <a:lnTo>
                    <a:pt x="1207492" y="1075216"/>
                  </a:lnTo>
                  <a:lnTo>
                    <a:pt x="1149837" y="1075216"/>
                  </a:lnTo>
                  <a:lnTo>
                    <a:pt x="1149837" y="1003985"/>
                  </a:lnTo>
                  <a:lnTo>
                    <a:pt x="1065038" y="1003985"/>
                  </a:lnTo>
                  <a:lnTo>
                    <a:pt x="1065038" y="946322"/>
                  </a:lnTo>
                  <a:lnTo>
                    <a:pt x="1010773" y="946322"/>
                  </a:lnTo>
                  <a:lnTo>
                    <a:pt x="1010773" y="898837"/>
                  </a:lnTo>
                  <a:lnTo>
                    <a:pt x="953110" y="898837"/>
                  </a:lnTo>
                  <a:lnTo>
                    <a:pt x="953110" y="851352"/>
                  </a:lnTo>
                  <a:lnTo>
                    <a:pt x="892057" y="851352"/>
                  </a:lnTo>
                  <a:lnTo>
                    <a:pt x="892057" y="793691"/>
                  </a:lnTo>
                  <a:lnTo>
                    <a:pt x="847962" y="793691"/>
                  </a:lnTo>
                  <a:lnTo>
                    <a:pt x="847962" y="746205"/>
                  </a:lnTo>
                  <a:lnTo>
                    <a:pt x="793691" y="746205"/>
                  </a:lnTo>
                  <a:lnTo>
                    <a:pt x="793691" y="685152"/>
                  </a:lnTo>
                  <a:lnTo>
                    <a:pt x="749597" y="685152"/>
                  </a:lnTo>
                  <a:lnTo>
                    <a:pt x="749597" y="641058"/>
                  </a:lnTo>
                  <a:lnTo>
                    <a:pt x="695327" y="641058"/>
                  </a:lnTo>
                  <a:lnTo>
                    <a:pt x="695327" y="586789"/>
                  </a:lnTo>
                  <a:lnTo>
                    <a:pt x="637667" y="586789"/>
                  </a:lnTo>
                  <a:lnTo>
                    <a:pt x="637667" y="522344"/>
                  </a:lnTo>
                  <a:lnTo>
                    <a:pt x="607139" y="522344"/>
                  </a:lnTo>
                  <a:lnTo>
                    <a:pt x="607139" y="495209"/>
                  </a:lnTo>
                  <a:lnTo>
                    <a:pt x="549478" y="495209"/>
                  </a:lnTo>
                  <a:lnTo>
                    <a:pt x="549478" y="437548"/>
                  </a:lnTo>
                  <a:lnTo>
                    <a:pt x="512168" y="437548"/>
                  </a:lnTo>
                  <a:lnTo>
                    <a:pt x="512168" y="383278"/>
                  </a:lnTo>
                  <a:lnTo>
                    <a:pt x="410413" y="383278"/>
                  </a:lnTo>
                  <a:lnTo>
                    <a:pt x="410413" y="345968"/>
                  </a:lnTo>
                  <a:lnTo>
                    <a:pt x="322225" y="345968"/>
                  </a:lnTo>
                  <a:lnTo>
                    <a:pt x="322225" y="301874"/>
                  </a:lnTo>
                  <a:lnTo>
                    <a:pt x="291699" y="301874"/>
                  </a:lnTo>
                  <a:lnTo>
                    <a:pt x="291699" y="247605"/>
                  </a:lnTo>
                  <a:lnTo>
                    <a:pt x="240821" y="247605"/>
                  </a:lnTo>
                  <a:lnTo>
                    <a:pt x="240821" y="203511"/>
                  </a:lnTo>
                  <a:lnTo>
                    <a:pt x="196727" y="203511"/>
                  </a:lnTo>
                  <a:lnTo>
                    <a:pt x="196727" y="189943"/>
                  </a:lnTo>
                  <a:lnTo>
                    <a:pt x="159417" y="189943"/>
                  </a:lnTo>
                  <a:lnTo>
                    <a:pt x="159417" y="132282"/>
                  </a:lnTo>
                  <a:lnTo>
                    <a:pt x="71229" y="132282"/>
                  </a:lnTo>
                  <a:lnTo>
                    <a:pt x="71229" y="0"/>
                  </a:lnTo>
                  <a:lnTo>
                    <a:pt x="0" y="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33" name="Freeform: Shape 232">
              <a:extLst>
                <a:ext uri="{FF2B5EF4-FFF2-40B4-BE49-F238E27FC236}">
                  <a16:creationId xmlns:a16="http://schemas.microsoft.com/office/drawing/2014/main" id="{61D6DF83-B937-4F54-921B-DEC79219E3E4}"/>
                </a:ext>
              </a:extLst>
            </p:cNvPr>
            <p:cNvSpPr/>
            <p:nvPr/>
          </p:nvSpPr>
          <p:spPr>
            <a:xfrm>
              <a:off x="9354558" y="3115455"/>
              <a:ext cx="8208" cy="93070"/>
            </a:xfrm>
            <a:custGeom>
              <a:avLst/>
              <a:gdLst>
                <a:gd name="connsiteX0" fmla="*/ 0 w 8208"/>
                <a:gd name="connsiteY0" fmla="*/ 0 h 93070"/>
                <a:gd name="connsiteX1" fmla="*/ 0 w 8208"/>
                <a:gd name="connsiteY1" fmla="*/ 93070 h 93070"/>
              </a:gdLst>
              <a:ahLst/>
              <a:cxnLst>
                <a:cxn ang="0">
                  <a:pos x="connsiteX0" y="connsiteY0"/>
                </a:cxn>
                <a:cxn ang="0">
                  <a:pos x="connsiteX1" y="connsiteY1"/>
                </a:cxn>
              </a:cxnLst>
              <a:rect l="l" t="t" r="r" b="b"/>
              <a:pathLst>
                <a:path w="8208" h="93070">
                  <a:moveTo>
                    <a:pt x="0" y="0"/>
                  </a:moveTo>
                  <a:lnTo>
                    <a:pt x="0" y="9307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34" name="Freeform: Shape 233">
              <a:extLst>
                <a:ext uri="{FF2B5EF4-FFF2-40B4-BE49-F238E27FC236}">
                  <a16:creationId xmlns:a16="http://schemas.microsoft.com/office/drawing/2014/main" id="{65129E61-AB87-47F2-9C75-A386E73EEC49}"/>
                </a:ext>
              </a:extLst>
            </p:cNvPr>
            <p:cNvSpPr/>
            <p:nvPr/>
          </p:nvSpPr>
          <p:spPr>
            <a:xfrm>
              <a:off x="9994802" y="3657200"/>
              <a:ext cx="8208" cy="93070"/>
            </a:xfrm>
            <a:custGeom>
              <a:avLst/>
              <a:gdLst>
                <a:gd name="connsiteX0" fmla="*/ 0 w 8208"/>
                <a:gd name="connsiteY0" fmla="*/ 0 h 93070"/>
                <a:gd name="connsiteX1" fmla="*/ 0 w 8208"/>
                <a:gd name="connsiteY1" fmla="*/ 93070 h 93070"/>
              </a:gdLst>
              <a:ahLst/>
              <a:cxnLst>
                <a:cxn ang="0">
                  <a:pos x="connsiteX0" y="connsiteY0"/>
                </a:cxn>
                <a:cxn ang="0">
                  <a:pos x="connsiteX1" y="connsiteY1"/>
                </a:cxn>
              </a:cxnLst>
              <a:rect l="l" t="t" r="r" b="b"/>
              <a:pathLst>
                <a:path w="8208" h="93070">
                  <a:moveTo>
                    <a:pt x="0" y="0"/>
                  </a:moveTo>
                  <a:lnTo>
                    <a:pt x="0" y="9307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35" name="Freeform: Shape 234">
              <a:extLst>
                <a:ext uri="{FF2B5EF4-FFF2-40B4-BE49-F238E27FC236}">
                  <a16:creationId xmlns:a16="http://schemas.microsoft.com/office/drawing/2014/main" id="{BDB76E06-4513-4249-ADDC-01742B062EAD}"/>
                </a:ext>
              </a:extLst>
            </p:cNvPr>
            <p:cNvSpPr/>
            <p:nvPr/>
          </p:nvSpPr>
          <p:spPr>
            <a:xfrm>
              <a:off x="10733550" y="4363113"/>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36" name="Freeform: Shape 235">
              <a:extLst>
                <a:ext uri="{FF2B5EF4-FFF2-40B4-BE49-F238E27FC236}">
                  <a16:creationId xmlns:a16="http://schemas.microsoft.com/office/drawing/2014/main" id="{BEEDB058-D29B-4E0E-8422-81D55EA0616B}"/>
                </a:ext>
              </a:extLst>
            </p:cNvPr>
            <p:cNvSpPr/>
            <p:nvPr/>
          </p:nvSpPr>
          <p:spPr>
            <a:xfrm>
              <a:off x="10864882" y="4478029"/>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37" name="Freeform: Shape 236">
              <a:extLst>
                <a:ext uri="{FF2B5EF4-FFF2-40B4-BE49-F238E27FC236}">
                  <a16:creationId xmlns:a16="http://schemas.microsoft.com/office/drawing/2014/main" id="{98E90B56-2FE5-47C4-BB7C-CDA790AE1B38}"/>
                </a:ext>
              </a:extLst>
            </p:cNvPr>
            <p:cNvSpPr/>
            <p:nvPr/>
          </p:nvSpPr>
          <p:spPr>
            <a:xfrm>
              <a:off x="12112537" y="5364529"/>
              <a:ext cx="8208" cy="93065"/>
            </a:xfrm>
            <a:custGeom>
              <a:avLst/>
              <a:gdLst>
                <a:gd name="connsiteX0" fmla="*/ 0 w 8208"/>
                <a:gd name="connsiteY0" fmla="*/ 0 h 93065"/>
                <a:gd name="connsiteX1" fmla="*/ 0 w 8208"/>
                <a:gd name="connsiteY1" fmla="*/ 93065 h 93065"/>
              </a:gdLst>
              <a:ahLst/>
              <a:cxnLst>
                <a:cxn ang="0">
                  <a:pos x="connsiteX0" y="connsiteY0"/>
                </a:cxn>
                <a:cxn ang="0">
                  <a:pos x="connsiteX1" y="connsiteY1"/>
                </a:cxn>
              </a:cxnLst>
              <a:rect l="l" t="t" r="r" b="b"/>
              <a:pathLst>
                <a:path w="8208" h="93065">
                  <a:moveTo>
                    <a:pt x="0" y="0"/>
                  </a:moveTo>
                  <a:lnTo>
                    <a:pt x="0" y="93065"/>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38" name="Freeform: Shape 237">
              <a:extLst>
                <a:ext uri="{FF2B5EF4-FFF2-40B4-BE49-F238E27FC236}">
                  <a16:creationId xmlns:a16="http://schemas.microsoft.com/office/drawing/2014/main" id="{BD440D58-E5A2-4EBB-AE3D-984CD03E288C}"/>
                </a:ext>
              </a:extLst>
            </p:cNvPr>
            <p:cNvSpPr/>
            <p:nvPr/>
          </p:nvSpPr>
          <p:spPr>
            <a:xfrm>
              <a:off x="13179611" y="5791358"/>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39" name="Freeform: Shape 238">
              <a:extLst>
                <a:ext uri="{FF2B5EF4-FFF2-40B4-BE49-F238E27FC236}">
                  <a16:creationId xmlns:a16="http://schemas.microsoft.com/office/drawing/2014/main" id="{B9AD33F1-F2BF-407A-93CC-A4175AFB8C35}"/>
                </a:ext>
              </a:extLst>
            </p:cNvPr>
            <p:cNvSpPr/>
            <p:nvPr/>
          </p:nvSpPr>
          <p:spPr>
            <a:xfrm>
              <a:off x="13261693" y="5791358"/>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40" name="Freeform: Shape 239">
              <a:extLst>
                <a:ext uri="{FF2B5EF4-FFF2-40B4-BE49-F238E27FC236}">
                  <a16:creationId xmlns:a16="http://schemas.microsoft.com/office/drawing/2014/main" id="{1B0D8AD6-26BC-4EE9-990C-8A3D0201C986}"/>
                </a:ext>
              </a:extLst>
            </p:cNvPr>
            <p:cNvSpPr/>
            <p:nvPr/>
          </p:nvSpPr>
          <p:spPr>
            <a:xfrm>
              <a:off x="13425858" y="5824191"/>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41" name="Freeform: Shape 240">
              <a:extLst>
                <a:ext uri="{FF2B5EF4-FFF2-40B4-BE49-F238E27FC236}">
                  <a16:creationId xmlns:a16="http://schemas.microsoft.com/office/drawing/2014/main" id="{836A8462-9B25-4E64-BBAF-F1FA26022D0B}"/>
                </a:ext>
              </a:extLst>
            </p:cNvPr>
            <p:cNvSpPr/>
            <p:nvPr/>
          </p:nvSpPr>
          <p:spPr>
            <a:xfrm>
              <a:off x="13491525" y="5824191"/>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42" name="Freeform: Shape 241">
              <a:extLst>
                <a:ext uri="{FF2B5EF4-FFF2-40B4-BE49-F238E27FC236}">
                  <a16:creationId xmlns:a16="http://schemas.microsoft.com/office/drawing/2014/main" id="{CBA2AA4F-FE0A-4B3D-8C07-33368DD0C3C8}"/>
                </a:ext>
              </a:extLst>
            </p:cNvPr>
            <p:cNvSpPr/>
            <p:nvPr/>
          </p:nvSpPr>
          <p:spPr>
            <a:xfrm>
              <a:off x="13540774" y="5824191"/>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43" name="Freeform: Shape 242">
              <a:extLst>
                <a:ext uri="{FF2B5EF4-FFF2-40B4-BE49-F238E27FC236}">
                  <a16:creationId xmlns:a16="http://schemas.microsoft.com/office/drawing/2014/main" id="{A4E4A930-A859-4367-84D5-4B50F297D566}"/>
                </a:ext>
              </a:extLst>
            </p:cNvPr>
            <p:cNvSpPr/>
            <p:nvPr/>
          </p:nvSpPr>
          <p:spPr>
            <a:xfrm>
              <a:off x="13787022" y="5873441"/>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44" name="Freeform: Shape 243">
              <a:extLst>
                <a:ext uri="{FF2B5EF4-FFF2-40B4-BE49-F238E27FC236}">
                  <a16:creationId xmlns:a16="http://schemas.microsoft.com/office/drawing/2014/main" id="{B86A4E7E-C135-4731-989D-8E11CB96BE5B}"/>
                </a:ext>
              </a:extLst>
            </p:cNvPr>
            <p:cNvSpPr/>
            <p:nvPr/>
          </p:nvSpPr>
          <p:spPr>
            <a:xfrm>
              <a:off x="13885521" y="5873441"/>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45" name="Freeform: Shape 244">
              <a:extLst>
                <a:ext uri="{FF2B5EF4-FFF2-40B4-BE49-F238E27FC236}">
                  <a16:creationId xmlns:a16="http://schemas.microsoft.com/office/drawing/2014/main" id="{67658968-6110-4B04-B1C7-7370CF915C43}"/>
                </a:ext>
              </a:extLst>
            </p:cNvPr>
            <p:cNvSpPr/>
            <p:nvPr/>
          </p:nvSpPr>
          <p:spPr>
            <a:xfrm>
              <a:off x="14033270" y="5889857"/>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46" name="Freeform: Shape 245">
              <a:extLst>
                <a:ext uri="{FF2B5EF4-FFF2-40B4-BE49-F238E27FC236}">
                  <a16:creationId xmlns:a16="http://schemas.microsoft.com/office/drawing/2014/main" id="{B1145886-2EE5-496E-9595-EB887912BFFE}"/>
                </a:ext>
              </a:extLst>
            </p:cNvPr>
            <p:cNvSpPr/>
            <p:nvPr/>
          </p:nvSpPr>
          <p:spPr>
            <a:xfrm>
              <a:off x="14131769" y="5889857"/>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47" name="Freeform: Shape 246">
              <a:extLst>
                <a:ext uri="{FF2B5EF4-FFF2-40B4-BE49-F238E27FC236}">
                  <a16:creationId xmlns:a16="http://schemas.microsoft.com/office/drawing/2014/main" id="{C48A8FD6-28BF-4FB9-8C59-196E85EEAE6C}"/>
                </a:ext>
              </a:extLst>
            </p:cNvPr>
            <p:cNvSpPr/>
            <p:nvPr/>
          </p:nvSpPr>
          <p:spPr>
            <a:xfrm>
              <a:off x="14525765" y="5971940"/>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48" name="Freeform: Shape 247">
              <a:extLst>
                <a:ext uri="{FF2B5EF4-FFF2-40B4-BE49-F238E27FC236}">
                  <a16:creationId xmlns:a16="http://schemas.microsoft.com/office/drawing/2014/main" id="{223177DB-2076-46F7-9B3D-32478B5D9E30}"/>
                </a:ext>
              </a:extLst>
            </p:cNvPr>
            <p:cNvSpPr/>
            <p:nvPr/>
          </p:nvSpPr>
          <p:spPr>
            <a:xfrm>
              <a:off x="14755596" y="6054022"/>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49" name="Freeform: Shape 248">
              <a:extLst>
                <a:ext uri="{FF2B5EF4-FFF2-40B4-BE49-F238E27FC236}">
                  <a16:creationId xmlns:a16="http://schemas.microsoft.com/office/drawing/2014/main" id="{B7C03EC8-54C3-4479-A06A-D2A3101C3490}"/>
                </a:ext>
              </a:extLst>
            </p:cNvPr>
            <p:cNvSpPr/>
            <p:nvPr/>
          </p:nvSpPr>
          <p:spPr>
            <a:xfrm>
              <a:off x="15149593" y="618535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50" name="Freeform: Shape 249">
              <a:extLst>
                <a:ext uri="{FF2B5EF4-FFF2-40B4-BE49-F238E27FC236}">
                  <a16:creationId xmlns:a16="http://schemas.microsoft.com/office/drawing/2014/main" id="{DBE396B3-A184-47B1-AFE6-1908BEE178B5}"/>
                </a:ext>
              </a:extLst>
            </p:cNvPr>
            <p:cNvSpPr/>
            <p:nvPr/>
          </p:nvSpPr>
          <p:spPr>
            <a:xfrm>
              <a:off x="15707762" y="618535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51" name="Freeform: Shape 250">
              <a:extLst>
                <a:ext uri="{FF2B5EF4-FFF2-40B4-BE49-F238E27FC236}">
                  <a16:creationId xmlns:a16="http://schemas.microsoft.com/office/drawing/2014/main" id="{B55AA45D-0AD5-4DCA-960C-0D4A0BC92DBF}"/>
                </a:ext>
              </a:extLst>
            </p:cNvPr>
            <p:cNvSpPr/>
            <p:nvPr/>
          </p:nvSpPr>
          <p:spPr>
            <a:xfrm>
              <a:off x="15773428" y="618535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52" name="Freeform: Shape 251">
              <a:extLst>
                <a:ext uri="{FF2B5EF4-FFF2-40B4-BE49-F238E27FC236}">
                  <a16:creationId xmlns:a16="http://schemas.microsoft.com/office/drawing/2014/main" id="{E46AA39E-DC69-4470-A614-53D2B435FFEA}"/>
                </a:ext>
              </a:extLst>
            </p:cNvPr>
            <p:cNvSpPr/>
            <p:nvPr/>
          </p:nvSpPr>
          <p:spPr>
            <a:xfrm>
              <a:off x="15855511" y="618535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53" name="Freeform: Shape 252">
              <a:extLst>
                <a:ext uri="{FF2B5EF4-FFF2-40B4-BE49-F238E27FC236}">
                  <a16:creationId xmlns:a16="http://schemas.microsoft.com/office/drawing/2014/main" id="{9AB8EB62-2588-48CE-A958-D022AF876276}"/>
                </a:ext>
              </a:extLst>
            </p:cNvPr>
            <p:cNvSpPr/>
            <p:nvPr/>
          </p:nvSpPr>
          <p:spPr>
            <a:xfrm>
              <a:off x="15986843" y="6218187"/>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54" name="Freeform: Shape 253">
              <a:extLst>
                <a:ext uri="{FF2B5EF4-FFF2-40B4-BE49-F238E27FC236}">
                  <a16:creationId xmlns:a16="http://schemas.microsoft.com/office/drawing/2014/main" id="{E8D232D3-8CDD-4E1D-9A91-64AE226ADAF6}"/>
                </a:ext>
              </a:extLst>
            </p:cNvPr>
            <p:cNvSpPr/>
            <p:nvPr/>
          </p:nvSpPr>
          <p:spPr>
            <a:xfrm>
              <a:off x="16298757" y="6218187"/>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55" name="Freeform: Shape 254">
              <a:extLst>
                <a:ext uri="{FF2B5EF4-FFF2-40B4-BE49-F238E27FC236}">
                  <a16:creationId xmlns:a16="http://schemas.microsoft.com/office/drawing/2014/main" id="{1B8DC8AA-06BC-4F39-A41A-F390E4E775A7}"/>
                </a:ext>
              </a:extLst>
            </p:cNvPr>
            <p:cNvSpPr/>
            <p:nvPr/>
          </p:nvSpPr>
          <p:spPr>
            <a:xfrm>
              <a:off x="16364423"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56" name="Freeform: Shape 255">
              <a:extLst>
                <a:ext uri="{FF2B5EF4-FFF2-40B4-BE49-F238E27FC236}">
                  <a16:creationId xmlns:a16="http://schemas.microsoft.com/office/drawing/2014/main" id="{A3ACE07F-17D8-4650-A949-9F0FC4092DCD}"/>
                </a:ext>
              </a:extLst>
            </p:cNvPr>
            <p:cNvSpPr/>
            <p:nvPr/>
          </p:nvSpPr>
          <p:spPr>
            <a:xfrm>
              <a:off x="16479347"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57" name="Freeform: Shape 256">
              <a:extLst>
                <a:ext uri="{FF2B5EF4-FFF2-40B4-BE49-F238E27FC236}">
                  <a16:creationId xmlns:a16="http://schemas.microsoft.com/office/drawing/2014/main" id="{517D1A4C-9B03-434A-98A5-C5F41FEFADB5}"/>
                </a:ext>
              </a:extLst>
            </p:cNvPr>
            <p:cNvSpPr/>
            <p:nvPr/>
          </p:nvSpPr>
          <p:spPr>
            <a:xfrm>
              <a:off x="16610679"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58" name="Freeform: Shape 257">
              <a:extLst>
                <a:ext uri="{FF2B5EF4-FFF2-40B4-BE49-F238E27FC236}">
                  <a16:creationId xmlns:a16="http://schemas.microsoft.com/office/drawing/2014/main" id="{C62AC553-8951-4EEE-A3B9-DC102CC167C1}"/>
                </a:ext>
              </a:extLst>
            </p:cNvPr>
            <p:cNvSpPr/>
            <p:nvPr/>
          </p:nvSpPr>
          <p:spPr>
            <a:xfrm>
              <a:off x="16725595"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59" name="Freeform: Shape 258">
              <a:extLst>
                <a:ext uri="{FF2B5EF4-FFF2-40B4-BE49-F238E27FC236}">
                  <a16:creationId xmlns:a16="http://schemas.microsoft.com/office/drawing/2014/main" id="{29B6F02A-D547-4249-A144-C66A66C07578}"/>
                </a:ext>
              </a:extLst>
            </p:cNvPr>
            <p:cNvSpPr/>
            <p:nvPr/>
          </p:nvSpPr>
          <p:spPr>
            <a:xfrm>
              <a:off x="16725595"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60" name="Freeform: Shape 259">
              <a:extLst>
                <a:ext uri="{FF2B5EF4-FFF2-40B4-BE49-F238E27FC236}">
                  <a16:creationId xmlns:a16="http://schemas.microsoft.com/office/drawing/2014/main" id="{F92ED6A3-3457-4EB0-B7DE-9E19A2ACBCED}"/>
                </a:ext>
              </a:extLst>
            </p:cNvPr>
            <p:cNvSpPr/>
            <p:nvPr/>
          </p:nvSpPr>
          <p:spPr>
            <a:xfrm>
              <a:off x="16922593"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61" name="Freeform: Shape 260">
              <a:extLst>
                <a:ext uri="{FF2B5EF4-FFF2-40B4-BE49-F238E27FC236}">
                  <a16:creationId xmlns:a16="http://schemas.microsoft.com/office/drawing/2014/main" id="{269F5706-2F12-4A95-9083-EFB0A7C6F53D}"/>
                </a:ext>
              </a:extLst>
            </p:cNvPr>
            <p:cNvSpPr/>
            <p:nvPr/>
          </p:nvSpPr>
          <p:spPr>
            <a:xfrm>
              <a:off x="16988259"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62" name="Freeform: Shape 261">
              <a:extLst>
                <a:ext uri="{FF2B5EF4-FFF2-40B4-BE49-F238E27FC236}">
                  <a16:creationId xmlns:a16="http://schemas.microsoft.com/office/drawing/2014/main" id="{9A73EE04-8EF8-4497-ABA9-6DDCC438EE17}"/>
                </a:ext>
              </a:extLst>
            </p:cNvPr>
            <p:cNvSpPr/>
            <p:nvPr/>
          </p:nvSpPr>
          <p:spPr>
            <a:xfrm>
              <a:off x="17021092"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63" name="Freeform: Shape 262">
              <a:extLst>
                <a:ext uri="{FF2B5EF4-FFF2-40B4-BE49-F238E27FC236}">
                  <a16:creationId xmlns:a16="http://schemas.microsoft.com/office/drawing/2014/main" id="{52102145-2B4A-4801-AE68-C40A9EDE98AF}"/>
                </a:ext>
              </a:extLst>
            </p:cNvPr>
            <p:cNvSpPr/>
            <p:nvPr/>
          </p:nvSpPr>
          <p:spPr>
            <a:xfrm>
              <a:off x="17464305"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64" name="Freeform: Shape 263">
              <a:extLst>
                <a:ext uri="{FF2B5EF4-FFF2-40B4-BE49-F238E27FC236}">
                  <a16:creationId xmlns:a16="http://schemas.microsoft.com/office/drawing/2014/main" id="{0C09275C-415F-439F-8996-3736D1B093A1}"/>
                </a:ext>
              </a:extLst>
            </p:cNvPr>
            <p:cNvSpPr/>
            <p:nvPr/>
          </p:nvSpPr>
          <p:spPr>
            <a:xfrm>
              <a:off x="18301548"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nvGrpSpPr>
          <p:cNvPr id="323" name="Group 322">
            <a:extLst>
              <a:ext uri="{FF2B5EF4-FFF2-40B4-BE49-F238E27FC236}">
                <a16:creationId xmlns:a16="http://schemas.microsoft.com/office/drawing/2014/main" id="{D21CA4D5-2840-48C3-AAA6-58FBE8832FEA}"/>
              </a:ext>
            </a:extLst>
          </p:cNvPr>
          <p:cNvGrpSpPr/>
          <p:nvPr/>
        </p:nvGrpSpPr>
        <p:grpSpPr>
          <a:xfrm>
            <a:off x="1405377" y="2135897"/>
            <a:ext cx="7066820" cy="2277483"/>
            <a:chOff x="9144000" y="2761355"/>
            <a:chExt cx="9145967" cy="2963481"/>
          </a:xfrm>
        </p:grpSpPr>
        <p:sp>
          <p:nvSpPr>
            <p:cNvPr id="268" name="Freeform: Shape 267">
              <a:extLst>
                <a:ext uri="{FF2B5EF4-FFF2-40B4-BE49-F238E27FC236}">
                  <a16:creationId xmlns:a16="http://schemas.microsoft.com/office/drawing/2014/main" id="{6E97E24C-8923-4C3D-A519-CDB6D618D175}"/>
                </a:ext>
              </a:extLst>
            </p:cNvPr>
            <p:cNvSpPr/>
            <p:nvPr/>
          </p:nvSpPr>
          <p:spPr>
            <a:xfrm>
              <a:off x="9144000" y="2761355"/>
              <a:ext cx="9145967" cy="2923294"/>
            </a:xfrm>
            <a:custGeom>
              <a:avLst/>
              <a:gdLst>
                <a:gd name="connsiteX0" fmla="*/ 9145967 w 9145967"/>
                <a:gd name="connsiteY0" fmla="*/ 2923294 h 2923294"/>
                <a:gd name="connsiteX1" fmla="*/ 6380679 w 9145967"/>
                <a:gd name="connsiteY1" fmla="*/ 2923294 h 2923294"/>
                <a:gd name="connsiteX2" fmla="*/ 6380679 w 9145967"/>
                <a:gd name="connsiteY2" fmla="*/ 2885373 h 2923294"/>
                <a:gd name="connsiteX3" fmla="*/ 6093091 w 9145967"/>
                <a:gd name="connsiteY3" fmla="*/ 2885373 h 2923294"/>
                <a:gd name="connsiteX4" fmla="*/ 6093091 w 9145967"/>
                <a:gd name="connsiteY4" fmla="*/ 2863245 h 2923294"/>
                <a:gd name="connsiteX5" fmla="*/ 5334619 w 9145967"/>
                <a:gd name="connsiteY5" fmla="*/ 2863245 h 2923294"/>
                <a:gd name="connsiteX6" fmla="*/ 5334619 w 9145967"/>
                <a:gd name="connsiteY6" fmla="*/ 2815841 h 2923294"/>
                <a:gd name="connsiteX7" fmla="*/ 4939578 w 9145967"/>
                <a:gd name="connsiteY7" fmla="*/ 2815841 h 2923294"/>
                <a:gd name="connsiteX8" fmla="*/ 4939578 w 9145967"/>
                <a:gd name="connsiteY8" fmla="*/ 2809522 h 2923294"/>
                <a:gd name="connsiteX9" fmla="*/ 4772083 w 9145967"/>
                <a:gd name="connsiteY9" fmla="*/ 2809522 h 2923294"/>
                <a:gd name="connsiteX10" fmla="*/ 4772083 w 9145967"/>
                <a:gd name="connsiteY10" fmla="*/ 2771600 h 2923294"/>
                <a:gd name="connsiteX11" fmla="*/ 4655146 w 9145967"/>
                <a:gd name="connsiteY11" fmla="*/ 2771600 h 2923294"/>
                <a:gd name="connsiteX12" fmla="*/ 4655146 w 9145967"/>
                <a:gd name="connsiteY12" fmla="*/ 2746316 h 2923294"/>
                <a:gd name="connsiteX13" fmla="*/ 4610905 w 9145967"/>
                <a:gd name="connsiteY13" fmla="*/ 2746316 h 2923294"/>
                <a:gd name="connsiteX14" fmla="*/ 4610905 w 9145967"/>
                <a:gd name="connsiteY14" fmla="*/ 2730515 h 2923294"/>
                <a:gd name="connsiteX15" fmla="*/ 4538218 w 9145967"/>
                <a:gd name="connsiteY15" fmla="*/ 2730515 h 2923294"/>
                <a:gd name="connsiteX16" fmla="*/ 4538218 w 9145967"/>
                <a:gd name="connsiteY16" fmla="*/ 2692593 h 2923294"/>
                <a:gd name="connsiteX17" fmla="*/ 4158978 w 9145967"/>
                <a:gd name="connsiteY17" fmla="*/ 2692593 h 2923294"/>
                <a:gd name="connsiteX18" fmla="*/ 4158978 w 9145967"/>
                <a:gd name="connsiteY18" fmla="*/ 2629388 h 2923294"/>
                <a:gd name="connsiteX19" fmla="*/ 3978836 w 9145967"/>
                <a:gd name="connsiteY19" fmla="*/ 2629388 h 2923294"/>
                <a:gd name="connsiteX20" fmla="*/ 3978836 w 9145967"/>
                <a:gd name="connsiteY20" fmla="*/ 2619906 h 2923294"/>
                <a:gd name="connsiteX21" fmla="*/ 3887192 w 9145967"/>
                <a:gd name="connsiteY21" fmla="*/ 2619906 h 2923294"/>
                <a:gd name="connsiteX22" fmla="*/ 3887192 w 9145967"/>
                <a:gd name="connsiteY22" fmla="*/ 2585140 h 2923294"/>
                <a:gd name="connsiteX23" fmla="*/ 3817667 w 9145967"/>
                <a:gd name="connsiteY23" fmla="*/ 2585140 h 2923294"/>
                <a:gd name="connsiteX24" fmla="*/ 3817667 w 9145967"/>
                <a:gd name="connsiteY24" fmla="*/ 2544054 h 2923294"/>
                <a:gd name="connsiteX25" fmla="*/ 3684930 w 9145967"/>
                <a:gd name="connsiteY25" fmla="*/ 2544054 h 2923294"/>
                <a:gd name="connsiteX26" fmla="*/ 3684930 w 9145967"/>
                <a:gd name="connsiteY26" fmla="*/ 2528253 h 2923294"/>
                <a:gd name="connsiteX27" fmla="*/ 3599604 w 9145967"/>
                <a:gd name="connsiteY27" fmla="*/ 2528253 h 2923294"/>
                <a:gd name="connsiteX28" fmla="*/ 3599604 w 9145967"/>
                <a:gd name="connsiteY28" fmla="*/ 2499814 h 2923294"/>
                <a:gd name="connsiteX29" fmla="*/ 3473186 w 9145967"/>
                <a:gd name="connsiteY29" fmla="*/ 2499814 h 2923294"/>
                <a:gd name="connsiteX30" fmla="*/ 3473186 w 9145967"/>
                <a:gd name="connsiteY30" fmla="*/ 2449246 h 2923294"/>
                <a:gd name="connsiteX31" fmla="*/ 3451065 w 9145967"/>
                <a:gd name="connsiteY31" fmla="*/ 2449246 h 2923294"/>
                <a:gd name="connsiteX32" fmla="*/ 3451065 w 9145967"/>
                <a:gd name="connsiteY32" fmla="*/ 2423963 h 2923294"/>
                <a:gd name="connsiteX33" fmla="*/ 3425782 w 9145967"/>
                <a:gd name="connsiteY33" fmla="*/ 2423963 h 2923294"/>
                <a:gd name="connsiteX34" fmla="*/ 3425782 w 9145967"/>
                <a:gd name="connsiteY34" fmla="*/ 2370240 h 2923294"/>
                <a:gd name="connsiteX35" fmla="*/ 3362576 w 9145967"/>
                <a:gd name="connsiteY35" fmla="*/ 2370240 h 2923294"/>
                <a:gd name="connsiteX36" fmla="*/ 3362576 w 9145967"/>
                <a:gd name="connsiteY36" fmla="*/ 2344956 h 2923294"/>
                <a:gd name="connsiteX37" fmla="*/ 3160314 w 9145967"/>
                <a:gd name="connsiteY37" fmla="*/ 2344956 h 2923294"/>
                <a:gd name="connsiteX38" fmla="*/ 3160314 w 9145967"/>
                <a:gd name="connsiteY38" fmla="*/ 2322836 h 2923294"/>
                <a:gd name="connsiteX39" fmla="*/ 3122393 w 9145967"/>
                <a:gd name="connsiteY39" fmla="*/ 2322836 h 2923294"/>
                <a:gd name="connsiteX40" fmla="*/ 3122393 w 9145967"/>
                <a:gd name="connsiteY40" fmla="*/ 2281751 h 2923294"/>
                <a:gd name="connsiteX41" fmla="*/ 3078152 w 9145967"/>
                <a:gd name="connsiteY41" fmla="*/ 2281751 h 2923294"/>
                <a:gd name="connsiteX42" fmla="*/ 3078152 w 9145967"/>
                <a:gd name="connsiteY42" fmla="*/ 2240666 h 2923294"/>
                <a:gd name="connsiteX43" fmla="*/ 2980181 w 9145967"/>
                <a:gd name="connsiteY43" fmla="*/ 2240666 h 2923294"/>
                <a:gd name="connsiteX44" fmla="*/ 2980181 w 9145967"/>
                <a:gd name="connsiteY44" fmla="*/ 2199581 h 2923294"/>
                <a:gd name="connsiteX45" fmla="*/ 2879046 w 9145967"/>
                <a:gd name="connsiteY45" fmla="*/ 2199581 h 2923294"/>
                <a:gd name="connsiteX46" fmla="*/ 2879046 w 9145967"/>
                <a:gd name="connsiteY46" fmla="*/ 2155340 h 2923294"/>
                <a:gd name="connsiteX47" fmla="*/ 2828486 w 9145967"/>
                <a:gd name="connsiteY47" fmla="*/ 2155340 h 2923294"/>
                <a:gd name="connsiteX48" fmla="*/ 2828486 w 9145967"/>
                <a:gd name="connsiteY48" fmla="*/ 2104773 h 2923294"/>
                <a:gd name="connsiteX49" fmla="*/ 2736834 w 9145967"/>
                <a:gd name="connsiteY49" fmla="*/ 2104773 h 2923294"/>
                <a:gd name="connsiteX50" fmla="*/ 2736834 w 9145967"/>
                <a:gd name="connsiteY50" fmla="*/ 2057369 h 2923294"/>
                <a:gd name="connsiteX51" fmla="*/ 2610423 w 9145967"/>
                <a:gd name="connsiteY51" fmla="*/ 2057369 h 2923294"/>
                <a:gd name="connsiteX52" fmla="*/ 2610423 w 9145967"/>
                <a:gd name="connsiteY52" fmla="*/ 1987836 h 2923294"/>
                <a:gd name="connsiteX53" fmla="*/ 2550374 w 9145967"/>
                <a:gd name="connsiteY53" fmla="*/ 1987836 h 2923294"/>
                <a:gd name="connsiteX54" fmla="*/ 2550374 w 9145967"/>
                <a:gd name="connsiteY54" fmla="*/ 1949915 h 2923294"/>
                <a:gd name="connsiteX55" fmla="*/ 2502969 w 9145967"/>
                <a:gd name="connsiteY55" fmla="*/ 1949915 h 2923294"/>
                <a:gd name="connsiteX56" fmla="*/ 2502969 w 9145967"/>
                <a:gd name="connsiteY56" fmla="*/ 1918312 h 2923294"/>
                <a:gd name="connsiteX57" fmla="*/ 2458729 w 9145967"/>
                <a:gd name="connsiteY57" fmla="*/ 1918312 h 2923294"/>
                <a:gd name="connsiteX58" fmla="*/ 2458729 w 9145967"/>
                <a:gd name="connsiteY58" fmla="*/ 1867745 h 2923294"/>
                <a:gd name="connsiteX59" fmla="*/ 2401843 w 9145967"/>
                <a:gd name="connsiteY59" fmla="*/ 1867745 h 2923294"/>
                <a:gd name="connsiteX60" fmla="*/ 2401843 w 9145967"/>
                <a:gd name="connsiteY60" fmla="*/ 1823504 h 2923294"/>
                <a:gd name="connsiteX61" fmla="*/ 2373395 w 9145967"/>
                <a:gd name="connsiteY61" fmla="*/ 1823504 h 2923294"/>
                <a:gd name="connsiteX62" fmla="*/ 2373395 w 9145967"/>
                <a:gd name="connsiteY62" fmla="*/ 1782419 h 2923294"/>
                <a:gd name="connsiteX63" fmla="*/ 2319672 w 9145967"/>
                <a:gd name="connsiteY63" fmla="*/ 1782419 h 2923294"/>
                <a:gd name="connsiteX64" fmla="*/ 2319672 w 9145967"/>
                <a:gd name="connsiteY64" fmla="*/ 1757135 h 2923294"/>
                <a:gd name="connsiteX65" fmla="*/ 2269105 w 9145967"/>
                <a:gd name="connsiteY65" fmla="*/ 1757135 h 2923294"/>
                <a:gd name="connsiteX66" fmla="*/ 2269105 w 9145967"/>
                <a:gd name="connsiteY66" fmla="*/ 1725533 h 2923294"/>
                <a:gd name="connsiteX67" fmla="*/ 2193262 w 9145967"/>
                <a:gd name="connsiteY67" fmla="*/ 1725533 h 2923294"/>
                <a:gd name="connsiteX68" fmla="*/ 2193262 w 9145967"/>
                <a:gd name="connsiteY68" fmla="*/ 1656008 h 2923294"/>
                <a:gd name="connsiteX69" fmla="*/ 2149013 w 9145967"/>
                <a:gd name="connsiteY69" fmla="*/ 1656008 h 2923294"/>
                <a:gd name="connsiteX70" fmla="*/ 2149013 w 9145967"/>
                <a:gd name="connsiteY70" fmla="*/ 1643363 h 2923294"/>
                <a:gd name="connsiteX71" fmla="*/ 2095290 w 9145967"/>
                <a:gd name="connsiteY71" fmla="*/ 1643363 h 2923294"/>
                <a:gd name="connsiteX72" fmla="*/ 2095290 w 9145967"/>
                <a:gd name="connsiteY72" fmla="*/ 1599122 h 2923294"/>
                <a:gd name="connsiteX73" fmla="*/ 2047886 w 9145967"/>
                <a:gd name="connsiteY73" fmla="*/ 1599122 h 2923294"/>
                <a:gd name="connsiteX74" fmla="*/ 2047886 w 9145967"/>
                <a:gd name="connsiteY74" fmla="*/ 1548555 h 2923294"/>
                <a:gd name="connsiteX75" fmla="*/ 1991000 w 9145967"/>
                <a:gd name="connsiteY75" fmla="*/ 1548555 h 2923294"/>
                <a:gd name="connsiteX76" fmla="*/ 1991000 w 9145967"/>
                <a:gd name="connsiteY76" fmla="*/ 1482186 h 2923294"/>
                <a:gd name="connsiteX77" fmla="*/ 1867745 w 9145967"/>
                <a:gd name="connsiteY77" fmla="*/ 1482186 h 2923294"/>
                <a:gd name="connsiteX78" fmla="*/ 1867745 w 9145967"/>
                <a:gd name="connsiteY78" fmla="*/ 1400024 h 2923294"/>
                <a:gd name="connsiteX79" fmla="*/ 1807703 w 9145967"/>
                <a:gd name="connsiteY79" fmla="*/ 1400024 h 2923294"/>
                <a:gd name="connsiteX80" fmla="*/ 1807703 w 9145967"/>
                <a:gd name="connsiteY80" fmla="*/ 1358938 h 2923294"/>
                <a:gd name="connsiteX81" fmla="*/ 1791901 w 9145967"/>
                <a:gd name="connsiteY81" fmla="*/ 1358938 h 2923294"/>
                <a:gd name="connsiteX82" fmla="*/ 1791901 w 9145967"/>
                <a:gd name="connsiteY82" fmla="*/ 1317853 h 2923294"/>
                <a:gd name="connsiteX83" fmla="*/ 1741334 w 9145967"/>
                <a:gd name="connsiteY83" fmla="*/ 1317853 h 2923294"/>
                <a:gd name="connsiteX84" fmla="*/ 1741334 w 9145967"/>
                <a:gd name="connsiteY84" fmla="*/ 1283087 h 2923294"/>
                <a:gd name="connsiteX85" fmla="*/ 1678129 w 9145967"/>
                <a:gd name="connsiteY85" fmla="*/ 1283087 h 2923294"/>
                <a:gd name="connsiteX86" fmla="*/ 1678129 w 9145967"/>
                <a:gd name="connsiteY86" fmla="*/ 1245166 h 2923294"/>
                <a:gd name="connsiteX87" fmla="*/ 1567519 w 9145967"/>
                <a:gd name="connsiteY87" fmla="*/ 1245166 h 2923294"/>
                <a:gd name="connsiteX88" fmla="*/ 1567519 w 9145967"/>
                <a:gd name="connsiteY88" fmla="*/ 1185116 h 2923294"/>
                <a:gd name="connsiteX89" fmla="*/ 1507469 w 9145967"/>
                <a:gd name="connsiteY89" fmla="*/ 1185116 h 2923294"/>
                <a:gd name="connsiteX90" fmla="*/ 1507469 w 9145967"/>
                <a:gd name="connsiteY90" fmla="*/ 1153513 h 2923294"/>
                <a:gd name="connsiteX91" fmla="*/ 1460066 w 9145967"/>
                <a:gd name="connsiteY91" fmla="*/ 1153513 h 2923294"/>
                <a:gd name="connsiteX92" fmla="*/ 1460066 w 9145967"/>
                <a:gd name="connsiteY92" fmla="*/ 1118755 h 2923294"/>
                <a:gd name="connsiteX93" fmla="*/ 1406343 w 9145967"/>
                <a:gd name="connsiteY93" fmla="*/ 1118755 h 2923294"/>
                <a:gd name="connsiteX94" fmla="*/ 1406343 w 9145967"/>
                <a:gd name="connsiteY94" fmla="*/ 1058705 h 2923294"/>
                <a:gd name="connsiteX95" fmla="*/ 1302052 w 9145967"/>
                <a:gd name="connsiteY95" fmla="*/ 1058705 h 2923294"/>
                <a:gd name="connsiteX96" fmla="*/ 1302052 w 9145967"/>
                <a:gd name="connsiteY96" fmla="*/ 1008138 h 2923294"/>
                <a:gd name="connsiteX97" fmla="*/ 1270449 w 9145967"/>
                <a:gd name="connsiteY97" fmla="*/ 1008138 h 2923294"/>
                <a:gd name="connsiteX98" fmla="*/ 1270449 w 9145967"/>
                <a:gd name="connsiteY98" fmla="*/ 957578 h 2923294"/>
                <a:gd name="connsiteX99" fmla="*/ 1235683 w 9145967"/>
                <a:gd name="connsiteY99" fmla="*/ 957578 h 2923294"/>
                <a:gd name="connsiteX100" fmla="*/ 1235683 w 9145967"/>
                <a:gd name="connsiteY100" fmla="*/ 916493 h 2923294"/>
                <a:gd name="connsiteX101" fmla="*/ 1175641 w 9145967"/>
                <a:gd name="connsiteY101" fmla="*/ 916493 h 2923294"/>
                <a:gd name="connsiteX102" fmla="*/ 1175641 w 9145967"/>
                <a:gd name="connsiteY102" fmla="*/ 875408 h 2923294"/>
                <a:gd name="connsiteX103" fmla="*/ 1144039 w 9145967"/>
                <a:gd name="connsiteY103" fmla="*/ 875408 h 2923294"/>
                <a:gd name="connsiteX104" fmla="*/ 1144039 w 9145967"/>
                <a:gd name="connsiteY104" fmla="*/ 846969 h 2923294"/>
                <a:gd name="connsiteX105" fmla="*/ 1109273 w 9145967"/>
                <a:gd name="connsiteY105" fmla="*/ 846969 h 2923294"/>
                <a:gd name="connsiteX106" fmla="*/ 1109273 w 9145967"/>
                <a:gd name="connsiteY106" fmla="*/ 793238 h 2923294"/>
                <a:gd name="connsiteX107" fmla="*/ 1052386 w 9145967"/>
                <a:gd name="connsiteY107" fmla="*/ 793238 h 2923294"/>
                <a:gd name="connsiteX108" fmla="*/ 1052386 w 9145967"/>
                <a:gd name="connsiteY108" fmla="*/ 742675 h 2923294"/>
                <a:gd name="connsiteX109" fmla="*/ 1014465 w 9145967"/>
                <a:gd name="connsiteY109" fmla="*/ 742675 h 2923294"/>
                <a:gd name="connsiteX110" fmla="*/ 1014465 w 9145967"/>
                <a:gd name="connsiteY110" fmla="*/ 685789 h 2923294"/>
                <a:gd name="connsiteX111" fmla="*/ 979699 w 9145967"/>
                <a:gd name="connsiteY111" fmla="*/ 685789 h 2923294"/>
                <a:gd name="connsiteX112" fmla="*/ 979699 w 9145967"/>
                <a:gd name="connsiteY112" fmla="*/ 632064 h 2923294"/>
                <a:gd name="connsiteX113" fmla="*/ 919649 w 9145967"/>
                <a:gd name="connsiteY113" fmla="*/ 632064 h 2923294"/>
                <a:gd name="connsiteX114" fmla="*/ 919649 w 9145967"/>
                <a:gd name="connsiteY114" fmla="*/ 600460 h 2923294"/>
                <a:gd name="connsiteX115" fmla="*/ 853288 w 9145967"/>
                <a:gd name="connsiteY115" fmla="*/ 600460 h 2923294"/>
                <a:gd name="connsiteX116" fmla="*/ 853288 w 9145967"/>
                <a:gd name="connsiteY116" fmla="*/ 546735 h 2923294"/>
                <a:gd name="connsiteX117" fmla="*/ 777438 w 9145967"/>
                <a:gd name="connsiteY117" fmla="*/ 546735 h 2923294"/>
                <a:gd name="connsiteX118" fmla="*/ 777438 w 9145967"/>
                <a:gd name="connsiteY118" fmla="*/ 499330 h 2923294"/>
                <a:gd name="connsiteX119" fmla="*/ 707911 w 9145967"/>
                <a:gd name="connsiteY119" fmla="*/ 499330 h 2923294"/>
                <a:gd name="connsiteX120" fmla="*/ 707911 w 9145967"/>
                <a:gd name="connsiteY120" fmla="*/ 461406 h 2923294"/>
                <a:gd name="connsiteX121" fmla="*/ 666827 w 9145967"/>
                <a:gd name="connsiteY121" fmla="*/ 461406 h 2923294"/>
                <a:gd name="connsiteX122" fmla="*/ 666827 w 9145967"/>
                <a:gd name="connsiteY122" fmla="*/ 398200 h 2923294"/>
                <a:gd name="connsiteX123" fmla="*/ 616262 w 9145967"/>
                <a:gd name="connsiteY123" fmla="*/ 398200 h 2923294"/>
                <a:gd name="connsiteX124" fmla="*/ 616262 w 9145967"/>
                <a:gd name="connsiteY124" fmla="*/ 347635 h 2923294"/>
                <a:gd name="connsiteX125" fmla="*/ 515131 w 9145967"/>
                <a:gd name="connsiteY125" fmla="*/ 347635 h 2923294"/>
                <a:gd name="connsiteX126" fmla="*/ 515131 w 9145967"/>
                <a:gd name="connsiteY126" fmla="*/ 300230 h 2923294"/>
                <a:gd name="connsiteX127" fmla="*/ 426643 w 9145967"/>
                <a:gd name="connsiteY127" fmla="*/ 300230 h 2923294"/>
                <a:gd name="connsiteX128" fmla="*/ 426643 w 9145967"/>
                <a:gd name="connsiteY128" fmla="*/ 255986 h 2923294"/>
                <a:gd name="connsiteX129" fmla="*/ 382399 w 9145967"/>
                <a:gd name="connsiteY129" fmla="*/ 255986 h 2923294"/>
                <a:gd name="connsiteX130" fmla="*/ 382399 w 9145967"/>
                <a:gd name="connsiteY130" fmla="*/ 221222 h 2923294"/>
                <a:gd name="connsiteX131" fmla="*/ 353955 w 9145967"/>
                <a:gd name="connsiteY131" fmla="*/ 221222 h 2923294"/>
                <a:gd name="connsiteX132" fmla="*/ 353955 w 9145967"/>
                <a:gd name="connsiteY132" fmla="*/ 170657 h 2923294"/>
                <a:gd name="connsiteX133" fmla="*/ 265466 w 9145967"/>
                <a:gd name="connsiteY133" fmla="*/ 170657 h 2923294"/>
                <a:gd name="connsiteX134" fmla="*/ 265466 w 9145967"/>
                <a:gd name="connsiteY134" fmla="*/ 135894 h 2923294"/>
                <a:gd name="connsiteX135" fmla="*/ 224383 w 9145967"/>
                <a:gd name="connsiteY135" fmla="*/ 135894 h 2923294"/>
                <a:gd name="connsiteX136" fmla="*/ 224383 w 9145967"/>
                <a:gd name="connsiteY136" fmla="*/ 104290 h 2923294"/>
                <a:gd name="connsiteX137" fmla="*/ 110611 w 9145967"/>
                <a:gd name="connsiteY137" fmla="*/ 104290 h 2923294"/>
                <a:gd name="connsiteX138" fmla="*/ 110611 w 9145967"/>
                <a:gd name="connsiteY138" fmla="*/ 75848 h 2923294"/>
                <a:gd name="connsiteX139" fmla="*/ 79008 w 9145967"/>
                <a:gd name="connsiteY139" fmla="*/ 75848 h 2923294"/>
                <a:gd name="connsiteX140" fmla="*/ 79008 w 9145967"/>
                <a:gd name="connsiteY140" fmla="*/ 0 h 2923294"/>
                <a:gd name="connsiteX141" fmla="*/ 0 w 9145967"/>
                <a:gd name="connsiteY141" fmla="*/ 0 h 292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9145967" h="2923294">
                  <a:moveTo>
                    <a:pt x="9145967" y="2923294"/>
                  </a:moveTo>
                  <a:lnTo>
                    <a:pt x="6380679" y="2923294"/>
                  </a:lnTo>
                  <a:lnTo>
                    <a:pt x="6380679" y="2885373"/>
                  </a:lnTo>
                  <a:lnTo>
                    <a:pt x="6093091" y="2885373"/>
                  </a:lnTo>
                  <a:lnTo>
                    <a:pt x="6093091" y="2863245"/>
                  </a:lnTo>
                  <a:lnTo>
                    <a:pt x="5334619" y="2863245"/>
                  </a:lnTo>
                  <a:lnTo>
                    <a:pt x="5334619" y="2815841"/>
                  </a:lnTo>
                  <a:lnTo>
                    <a:pt x="4939578" y="2815841"/>
                  </a:lnTo>
                  <a:lnTo>
                    <a:pt x="4939578" y="2809522"/>
                  </a:lnTo>
                  <a:lnTo>
                    <a:pt x="4772083" y="2809522"/>
                  </a:lnTo>
                  <a:lnTo>
                    <a:pt x="4772083" y="2771600"/>
                  </a:lnTo>
                  <a:lnTo>
                    <a:pt x="4655146" y="2771600"/>
                  </a:lnTo>
                  <a:lnTo>
                    <a:pt x="4655146" y="2746316"/>
                  </a:lnTo>
                  <a:lnTo>
                    <a:pt x="4610905" y="2746316"/>
                  </a:lnTo>
                  <a:lnTo>
                    <a:pt x="4610905" y="2730515"/>
                  </a:lnTo>
                  <a:lnTo>
                    <a:pt x="4538218" y="2730515"/>
                  </a:lnTo>
                  <a:lnTo>
                    <a:pt x="4538218" y="2692593"/>
                  </a:lnTo>
                  <a:lnTo>
                    <a:pt x="4158978" y="2692593"/>
                  </a:lnTo>
                  <a:lnTo>
                    <a:pt x="4158978" y="2629388"/>
                  </a:lnTo>
                  <a:lnTo>
                    <a:pt x="3978836" y="2629388"/>
                  </a:lnTo>
                  <a:lnTo>
                    <a:pt x="3978836" y="2619906"/>
                  </a:lnTo>
                  <a:lnTo>
                    <a:pt x="3887192" y="2619906"/>
                  </a:lnTo>
                  <a:lnTo>
                    <a:pt x="3887192" y="2585140"/>
                  </a:lnTo>
                  <a:lnTo>
                    <a:pt x="3817667" y="2585140"/>
                  </a:lnTo>
                  <a:lnTo>
                    <a:pt x="3817667" y="2544054"/>
                  </a:lnTo>
                  <a:lnTo>
                    <a:pt x="3684930" y="2544054"/>
                  </a:lnTo>
                  <a:lnTo>
                    <a:pt x="3684930" y="2528253"/>
                  </a:lnTo>
                  <a:lnTo>
                    <a:pt x="3599604" y="2528253"/>
                  </a:lnTo>
                  <a:lnTo>
                    <a:pt x="3599604" y="2499814"/>
                  </a:lnTo>
                  <a:lnTo>
                    <a:pt x="3473186" y="2499814"/>
                  </a:lnTo>
                  <a:lnTo>
                    <a:pt x="3473186" y="2449246"/>
                  </a:lnTo>
                  <a:lnTo>
                    <a:pt x="3451065" y="2449246"/>
                  </a:lnTo>
                  <a:lnTo>
                    <a:pt x="3451065" y="2423963"/>
                  </a:lnTo>
                  <a:lnTo>
                    <a:pt x="3425782" y="2423963"/>
                  </a:lnTo>
                  <a:lnTo>
                    <a:pt x="3425782" y="2370240"/>
                  </a:lnTo>
                  <a:lnTo>
                    <a:pt x="3362576" y="2370240"/>
                  </a:lnTo>
                  <a:lnTo>
                    <a:pt x="3362576" y="2344956"/>
                  </a:lnTo>
                  <a:lnTo>
                    <a:pt x="3160314" y="2344956"/>
                  </a:lnTo>
                  <a:lnTo>
                    <a:pt x="3160314" y="2322836"/>
                  </a:lnTo>
                  <a:lnTo>
                    <a:pt x="3122393" y="2322836"/>
                  </a:lnTo>
                  <a:lnTo>
                    <a:pt x="3122393" y="2281751"/>
                  </a:lnTo>
                  <a:lnTo>
                    <a:pt x="3078152" y="2281751"/>
                  </a:lnTo>
                  <a:lnTo>
                    <a:pt x="3078152" y="2240666"/>
                  </a:lnTo>
                  <a:lnTo>
                    <a:pt x="2980181" y="2240666"/>
                  </a:lnTo>
                  <a:lnTo>
                    <a:pt x="2980181" y="2199581"/>
                  </a:lnTo>
                  <a:lnTo>
                    <a:pt x="2879046" y="2199581"/>
                  </a:lnTo>
                  <a:lnTo>
                    <a:pt x="2879046" y="2155340"/>
                  </a:lnTo>
                  <a:lnTo>
                    <a:pt x="2828486" y="2155340"/>
                  </a:lnTo>
                  <a:lnTo>
                    <a:pt x="2828486" y="2104773"/>
                  </a:lnTo>
                  <a:lnTo>
                    <a:pt x="2736834" y="2104773"/>
                  </a:lnTo>
                  <a:lnTo>
                    <a:pt x="2736834" y="2057369"/>
                  </a:lnTo>
                  <a:lnTo>
                    <a:pt x="2610423" y="2057369"/>
                  </a:lnTo>
                  <a:lnTo>
                    <a:pt x="2610423" y="1987836"/>
                  </a:lnTo>
                  <a:lnTo>
                    <a:pt x="2550374" y="1987836"/>
                  </a:lnTo>
                  <a:lnTo>
                    <a:pt x="2550374" y="1949915"/>
                  </a:lnTo>
                  <a:lnTo>
                    <a:pt x="2502969" y="1949915"/>
                  </a:lnTo>
                  <a:lnTo>
                    <a:pt x="2502969" y="1918312"/>
                  </a:lnTo>
                  <a:lnTo>
                    <a:pt x="2458729" y="1918312"/>
                  </a:lnTo>
                  <a:lnTo>
                    <a:pt x="2458729" y="1867745"/>
                  </a:lnTo>
                  <a:lnTo>
                    <a:pt x="2401843" y="1867745"/>
                  </a:lnTo>
                  <a:lnTo>
                    <a:pt x="2401843" y="1823504"/>
                  </a:lnTo>
                  <a:lnTo>
                    <a:pt x="2373395" y="1823504"/>
                  </a:lnTo>
                  <a:lnTo>
                    <a:pt x="2373395" y="1782419"/>
                  </a:lnTo>
                  <a:lnTo>
                    <a:pt x="2319672" y="1782419"/>
                  </a:lnTo>
                  <a:lnTo>
                    <a:pt x="2319672" y="1757135"/>
                  </a:lnTo>
                  <a:lnTo>
                    <a:pt x="2269105" y="1757135"/>
                  </a:lnTo>
                  <a:lnTo>
                    <a:pt x="2269105" y="1725533"/>
                  </a:lnTo>
                  <a:lnTo>
                    <a:pt x="2193262" y="1725533"/>
                  </a:lnTo>
                  <a:lnTo>
                    <a:pt x="2193262" y="1656008"/>
                  </a:lnTo>
                  <a:lnTo>
                    <a:pt x="2149013" y="1656008"/>
                  </a:lnTo>
                  <a:lnTo>
                    <a:pt x="2149013" y="1643363"/>
                  </a:lnTo>
                  <a:lnTo>
                    <a:pt x="2095290" y="1643363"/>
                  </a:lnTo>
                  <a:lnTo>
                    <a:pt x="2095290" y="1599122"/>
                  </a:lnTo>
                  <a:lnTo>
                    <a:pt x="2047886" y="1599122"/>
                  </a:lnTo>
                  <a:lnTo>
                    <a:pt x="2047886" y="1548555"/>
                  </a:lnTo>
                  <a:lnTo>
                    <a:pt x="1991000" y="1548555"/>
                  </a:lnTo>
                  <a:lnTo>
                    <a:pt x="1991000" y="1482186"/>
                  </a:lnTo>
                  <a:lnTo>
                    <a:pt x="1867745" y="1482186"/>
                  </a:lnTo>
                  <a:lnTo>
                    <a:pt x="1867745" y="1400024"/>
                  </a:lnTo>
                  <a:lnTo>
                    <a:pt x="1807703" y="1400024"/>
                  </a:lnTo>
                  <a:lnTo>
                    <a:pt x="1807703" y="1358938"/>
                  </a:lnTo>
                  <a:lnTo>
                    <a:pt x="1791901" y="1358938"/>
                  </a:lnTo>
                  <a:lnTo>
                    <a:pt x="1791901" y="1317853"/>
                  </a:lnTo>
                  <a:lnTo>
                    <a:pt x="1741334" y="1317853"/>
                  </a:lnTo>
                  <a:lnTo>
                    <a:pt x="1741334" y="1283087"/>
                  </a:lnTo>
                  <a:lnTo>
                    <a:pt x="1678129" y="1283087"/>
                  </a:lnTo>
                  <a:lnTo>
                    <a:pt x="1678129" y="1245166"/>
                  </a:lnTo>
                  <a:lnTo>
                    <a:pt x="1567519" y="1245166"/>
                  </a:lnTo>
                  <a:lnTo>
                    <a:pt x="1567519" y="1185116"/>
                  </a:lnTo>
                  <a:lnTo>
                    <a:pt x="1507469" y="1185116"/>
                  </a:lnTo>
                  <a:lnTo>
                    <a:pt x="1507469" y="1153513"/>
                  </a:lnTo>
                  <a:lnTo>
                    <a:pt x="1460066" y="1153513"/>
                  </a:lnTo>
                  <a:lnTo>
                    <a:pt x="1460066" y="1118755"/>
                  </a:lnTo>
                  <a:lnTo>
                    <a:pt x="1406343" y="1118755"/>
                  </a:lnTo>
                  <a:lnTo>
                    <a:pt x="1406343" y="1058705"/>
                  </a:lnTo>
                  <a:lnTo>
                    <a:pt x="1302052" y="1058705"/>
                  </a:lnTo>
                  <a:lnTo>
                    <a:pt x="1302052" y="1008138"/>
                  </a:lnTo>
                  <a:lnTo>
                    <a:pt x="1270449" y="1008138"/>
                  </a:lnTo>
                  <a:lnTo>
                    <a:pt x="1270449" y="957578"/>
                  </a:lnTo>
                  <a:lnTo>
                    <a:pt x="1235683" y="957578"/>
                  </a:lnTo>
                  <a:lnTo>
                    <a:pt x="1235683" y="916493"/>
                  </a:lnTo>
                  <a:lnTo>
                    <a:pt x="1175641" y="916493"/>
                  </a:lnTo>
                  <a:lnTo>
                    <a:pt x="1175641" y="875408"/>
                  </a:lnTo>
                  <a:lnTo>
                    <a:pt x="1144039" y="875408"/>
                  </a:lnTo>
                  <a:lnTo>
                    <a:pt x="1144039" y="846969"/>
                  </a:lnTo>
                  <a:lnTo>
                    <a:pt x="1109273" y="846969"/>
                  </a:lnTo>
                  <a:lnTo>
                    <a:pt x="1109273" y="793238"/>
                  </a:lnTo>
                  <a:lnTo>
                    <a:pt x="1052386" y="793238"/>
                  </a:lnTo>
                  <a:lnTo>
                    <a:pt x="1052386" y="742675"/>
                  </a:lnTo>
                  <a:lnTo>
                    <a:pt x="1014465" y="742675"/>
                  </a:lnTo>
                  <a:lnTo>
                    <a:pt x="1014465" y="685789"/>
                  </a:lnTo>
                  <a:lnTo>
                    <a:pt x="979699" y="685789"/>
                  </a:lnTo>
                  <a:lnTo>
                    <a:pt x="979699" y="632064"/>
                  </a:lnTo>
                  <a:lnTo>
                    <a:pt x="919649" y="632064"/>
                  </a:lnTo>
                  <a:lnTo>
                    <a:pt x="919649" y="600460"/>
                  </a:lnTo>
                  <a:lnTo>
                    <a:pt x="853288" y="600460"/>
                  </a:lnTo>
                  <a:lnTo>
                    <a:pt x="853288" y="546735"/>
                  </a:lnTo>
                  <a:lnTo>
                    <a:pt x="777438" y="546735"/>
                  </a:lnTo>
                  <a:lnTo>
                    <a:pt x="777438" y="499330"/>
                  </a:lnTo>
                  <a:lnTo>
                    <a:pt x="707911" y="499330"/>
                  </a:lnTo>
                  <a:lnTo>
                    <a:pt x="707911" y="461406"/>
                  </a:lnTo>
                  <a:lnTo>
                    <a:pt x="666827" y="461406"/>
                  </a:lnTo>
                  <a:lnTo>
                    <a:pt x="666827" y="398200"/>
                  </a:lnTo>
                  <a:lnTo>
                    <a:pt x="616262" y="398200"/>
                  </a:lnTo>
                  <a:lnTo>
                    <a:pt x="616262" y="347635"/>
                  </a:lnTo>
                  <a:lnTo>
                    <a:pt x="515131" y="347635"/>
                  </a:lnTo>
                  <a:lnTo>
                    <a:pt x="515131" y="300230"/>
                  </a:lnTo>
                  <a:lnTo>
                    <a:pt x="426643" y="300230"/>
                  </a:lnTo>
                  <a:lnTo>
                    <a:pt x="426643" y="255986"/>
                  </a:lnTo>
                  <a:lnTo>
                    <a:pt x="382399" y="255986"/>
                  </a:lnTo>
                  <a:lnTo>
                    <a:pt x="382399" y="221222"/>
                  </a:lnTo>
                  <a:lnTo>
                    <a:pt x="353955" y="221222"/>
                  </a:lnTo>
                  <a:lnTo>
                    <a:pt x="353955" y="170657"/>
                  </a:lnTo>
                  <a:lnTo>
                    <a:pt x="265466" y="170657"/>
                  </a:lnTo>
                  <a:lnTo>
                    <a:pt x="265466" y="135894"/>
                  </a:lnTo>
                  <a:lnTo>
                    <a:pt x="224383" y="135894"/>
                  </a:lnTo>
                  <a:lnTo>
                    <a:pt x="224383" y="104290"/>
                  </a:lnTo>
                  <a:lnTo>
                    <a:pt x="110611" y="104290"/>
                  </a:lnTo>
                  <a:lnTo>
                    <a:pt x="110611" y="75848"/>
                  </a:lnTo>
                  <a:lnTo>
                    <a:pt x="79008" y="75848"/>
                  </a:lnTo>
                  <a:lnTo>
                    <a:pt x="79008"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69" name="Freeform: Shape 268">
              <a:extLst>
                <a:ext uri="{FF2B5EF4-FFF2-40B4-BE49-F238E27FC236}">
                  <a16:creationId xmlns:a16="http://schemas.microsoft.com/office/drawing/2014/main" id="{9E950798-D64B-4038-B495-1B883BA3A013}"/>
                </a:ext>
              </a:extLst>
            </p:cNvPr>
            <p:cNvSpPr/>
            <p:nvPr/>
          </p:nvSpPr>
          <p:spPr>
            <a:xfrm>
              <a:off x="9321167" y="2818430"/>
              <a:ext cx="7869" cy="89225"/>
            </a:xfrm>
            <a:custGeom>
              <a:avLst/>
              <a:gdLst>
                <a:gd name="connsiteX0" fmla="*/ 0 w 7869"/>
                <a:gd name="connsiteY0" fmla="*/ 0 h 89225"/>
                <a:gd name="connsiteX1" fmla="*/ 0 w 7869"/>
                <a:gd name="connsiteY1" fmla="*/ 89225 h 89225"/>
              </a:gdLst>
              <a:ahLst/>
              <a:cxnLst>
                <a:cxn ang="0">
                  <a:pos x="connsiteX0" y="connsiteY0"/>
                </a:cxn>
                <a:cxn ang="0">
                  <a:pos x="connsiteX1" y="connsiteY1"/>
                </a:cxn>
              </a:cxnLst>
              <a:rect l="l" t="t" r="r" b="b"/>
              <a:pathLst>
                <a:path w="7869" h="89225">
                  <a:moveTo>
                    <a:pt x="0" y="0"/>
                  </a:moveTo>
                  <a:lnTo>
                    <a:pt x="0" y="89225"/>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70" name="Freeform: Shape 269">
              <a:extLst>
                <a:ext uri="{FF2B5EF4-FFF2-40B4-BE49-F238E27FC236}">
                  <a16:creationId xmlns:a16="http://schemas.microsoft.com/office/drawing/2014/main" id="{427E7694-9209-4C6F-965C-FE49F98DF89C}"/>
                </a:ext>
              </a:extLst>
            </p:cNvPr>
            <p:cNvSpPr/>
            <p:nvPr/>
          </p:nvSpPr>
          <p:spPr>
            <a:xfrm>
              <a:off x="9399859" y="2849907"/>
              <a:ext cx="7869" cy="89225"/>
            </a:xfrm>
            <a:custGeom>
              <a:avLst/>
              <a:gdLst>
                <a:gd name="connsiteX0" fmla="*/ 0 w 7869"/>
                <a:gd name="connsiteY0" fmla="*/ 0 h 89225"/>
                <a:gd name="connsiteX1" fmla="*/ 0 w 7869"/>
                <a:gd name="connsiteY1" fmla="*/ 89226 h 89225"/>
              </a:gdLst>
              <a:ahLst/>
              <a:cxnLst>
                <a:cxn ang="0">
                  <a:pos x="connsiteX0" y="connsiteY0"/>
                </a:cxn>
                <a:cxn ang="0">
                  <a:pos x="connsiteX1" y="connsiteY1"/>
                </a:cxn>
              </a:cxnLst>
              <a:rect l="l" t="t" r="r" b="b"/>
              <a:pathLst>
                <a:path w="7869" h="89225">
                  <a:moveTo>
                    <a:pt x="0" y="0"/>
                  </a:moveTo>
                  <a:lnTo>
                    <a:pt x="0" y="89226"/>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71" name="Freeform: Shape 270">
              <a:extLst>
                <a:ext uri="{FF2B5EF4-FFF2-40B4-BE49-F238E27FC236}">
                  <a16:creationId xmlns:a16="http://schemas.microsoft.com/office/drawing/2014/main" id="{24DB9ACF-2983-4DDA-837F-9AADDEAAFCC8}"/>
                </a:ext>
              </a:extLst>
            </p:cNvPr>
            <p:cNvSpPr/>
            <p:nvPr/>
          </p:nvSpPr>
          <p:spPr>
            <a:xfrm>
              <a:off x="10045132" y="3306321"/>
              <a:ext cx="7869" cy="89224"/>
            </a:xfrm>
            <a:custGeom>
              <a:avLst/>
              <a:gdLst>
                <a:gd name="connsiteX0" fmla="*/ 0 w 7869"/>
                <a:gd name="connsiteY0" fmla="*/ 0 h 89224"/>
                <a:gd name="connsiteX1" fmla="*/ 0 w 7869"/>
                <a:gd name="connsiteY1" fmla="*/ 89225 h 89224"/>
              </a:gdLst>
              <a:ahLst/>
              <a:cxnLst>
                <a:cxn ang="0">
                  <a:pos x="connsiteX0" y="connsiteY0"/>
                </a:cxn>
                <a:cxn ang="0">
                  <a:pos x="connsiteX1" y="connsiteY1"/>
                </a:cxn>
              </a:cxnLst>
              <a:rect l="l" t="t" r="r" b="b"/>
              <a:pathLst>
                <a:path w="7869" h="89224">
                  <a:moveTo>
                    <a:pt x="0" y="0"/>
                  </a:moveTo>
                  <a:lnTo>
                    <a:pt x="0" y="89225"/>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72" name="Freeform: Shape 271">
              <a:extLst>
                <a:ext uri="{FF2B5EF4-FFF2-40B4-BE49-F238E27FC236}">
                  <a16:creationId xmlns:a16="http://schemas.microsoft.com/office/drawing/2014/main" id="{8CDBD52E-A2D6-4E1E-A009-37FC3D33EF0A}"/>
                </a:ext>
              </a:extLst>
            </p:cNvPr>
            <p:cNvSpPr/>
            <p:nvPr/>
          </p:nvSpPr>
          <p:spPr>
            <a:xfrm>
              <a:off x="10501545" y="3778472"/>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73" name="Freeform: Shape 272">
              <a:extLst>
                <a:ext uri="{FF2B5EF4-FFF2-40B4-BE49-F238E27FC236}">
                  <a16:creationId xmlns:a16="http://schemas.microsoft.com/office/drawing/2014/main" id="{29DBC952-5178-4083-8B0C-FEFFC56151F7}"/>
                </a:ext>
              </a:extLst>
            </p:cNvPr>
            <p:cNvSpPr/>
            <p:nvPr/>
          </p:nvSpPr>
          <p:spPr>
            <a:xfrm>
              <a:off x="10769098" y="3951594"/>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74" name="Freeform: Shape 273">
              <a:extLst>
                <a:ext uri="{FF2B5EF4-FFF2-40B4-BE49-F238E27FC236}">
                  <a16:creationId xmlns:a16="http://schemas.microsoft.com/office/drawing/2014/main" id="{0E1E49A7-94A1-413D-B741-C8AF68E2A3C7}"/>
                </a:ext>
              </a:extLst>
            </p:cNvPr>
            <p:cNvSpPr/>
            <p:nvPr/>
          </p:nvSpPr>
          <p:spPr>
            <a:xfrm>
              <a:off x="11131080" y="4266362"/>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75" name="Freeform: Shape 274">
              <a:extLst>
                <a:ext uri="{FF2B5EF4-FFF2-40B4-BE49-F238E27FC236}">
                  <a16:creationId xmlns:a16="http://schemas.microsoft.com/office/drawing/2014/main" id="{BBC315D7-C43E-4885-AB77-D36DA5398D8C}"/>
                </a:ext>
              </a:extLst>
            </p:cNvPr>
            <p:cNvSpPr/>
            <p:nvPr/>
          </p:nvSpPr>
          <p:spPr>
            <a:xfrm>
              <a:off x="11086470" y="4295241"/>
              <a:ext cx="89228" cy="7869"/>
            </a:xfrm>
            <a:custGeom>
              <a:avLst/>
              <a:gdLst>
                <a:gd name="connsiteX0" fmla="*/ 89229 w 89228"/>
                <a:gd name="connsiteY0" fmla="*/ 0 h 7869"/>
                <a:gd name="connsiteX1" fmla="*/ 0 w 89228"/>
                <a:gd name="connsiteY1" fmla="*/ 0 h 7869"/>
              </a:gdLst>
              <a:ahLst/>
              <a:cxnLst>
                <a:cxn ang="0">
                  <a:pos x="connsiteX0" y="connsiteY0"/>
                </a:cxn>
                <a:cxn ang="0">
                  <a:pos x="connsiteX1" y="connsiteY1"/>
                </a:cxn>
              </a:cxnLst>
              <a:rect l="l" t="t" r="r" b="b"/>
              <a:pathLst>
                <a:path w="89228" h="7869">
                  <a:moveTo>
                    <a:pt x="892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76" name="Freeform: Shape 275">
              <a:extLst>
                <a:ext uri="{FF2B5EF4-FFF2-40B4-BE49-F238E27FC236}">
                  <a16:creationId xmlns:a16="http://schemas.microsoft.com/office/drawing/2014/main" id="{DA674923-81D4-40E8-AAC2-D2A089D50671}"/>
                </a:ext>
              </a:extLst>
            </p:cNvPr>
            <p:cNvSpPr/>
            <p:nvPr/>
          </p:nvSpPr>
          <p:spPr>
            <a:xfrm>
              <a:off x="11792093" y="4769998"/>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77" name="Freeform: Shape 276">
              <a:extLst>
                <a:ext uri="{FF2B5EF4-FFF2-40B4-BE49-F238E27FC236}">
                  <a16:creationId xmlns:a16="http://schemas.microsoft.com/office/drawing/2014/main" id="{9ACA0213-71D6-46F6-9491-3E5B3452DAE1}"/>
                </a:ext>
              </a:extLst>
            </p:cNvPr>
            <p:cNvSpPr/>
            <p:nvPr/>
          </p:nvSpPr>
          <p:spPr>
            <a:xfrm>
              <a:off x="12311459" y="5069027"/>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78" name="Freeform: Shape 277">
              <a:extLst>
                <a:ext uri="{FF2B5EF4-FFF2-40B4-BE49-F238E27FC236}">
                  <a16:creationId xmlns:a16="http://schemas.microsoft.com/office/drawing/2014/main" id="{916F7641-28BC-4EDA-BCB1-4EBF557683FF}"/>
                </a:ext>
              </a:extLst>
            </p:cNvPr>
            <p:cNvSpPr/>
            <p:nvPr/>
          </p:nvSpPr>
          <p:spPr>
            <a:xfrm>
              <a:off x="12815087" y="5242149"/>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79" name="Freeform: Shape 278">
              <a:extLst>
                <a:ext uri="{FF2B5EF4-FFF2-40B4-BE49-F238E27FC236}">
                  <a16:creationId xmlns:a16="http://schemas.microsoft.com/office/drawing/2014/main" id="{6C7CE8C4-91DF-4AC7-B26A-91CFB95EB22A}"/>
                </a:ext>
              </a:extLst>
            </p:cNvPr>
            <p:cNvSpPr/>
            <p:nvPr/>
          </p:nvSpPr>
          <p:spPr>
            <a:xfrm>
              <a:off x="13224285" y="5352318"/>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0" name="Freeform: Shape 279">
              <a:extLst>
                <a:ext uri="{FF2B5EF4-FFF2-40B4-BE49-F238E27FC236}">
                  <a16:creationId xmlns:a16="http://schemas.microsoft.com/office/drawing/2014/main" id="{1307DD82-3C3F-4DF2-9A35-179CAE676F07}"/>
                </a:ext>
              </a:extLst>
            </p:cNvPr>
            <p:cNvSpPr/>
            <p:nvPr/>
          </p:nvSpPr>
          <p:spPr>
            <a:xfrm>
              <a:off x="13287239" y="5352318"/>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1" name="Freeform: Shape 280">
              <a:extLst>
                <a:ext uri="{FF2B5EF4-FFF2-40B4-BE49-F238E27FC236}">
                  <a16:creationId xmlns:a16="http://schemas.microsoft.com/office/drawing/2014/main" id="{A84505CA-D966-45F6-829F-F6877D9CCDD3}"/>
                </a:ext>
              </a:extLst>
            </p:cNvPr>
            <p:cNvSpPr/>
            <p:nvPr/>
          </p:nvSpPr>
          <p:spPr>
            <a:xfrm>
              <a:off x="13287239" y="5352318"/>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2" name="Freeform: Shape 281">
              <a:extLst>
                <a:ext uri="{FF2B5EF4-FFF2-40B4-BE49-F238E27FC236}">
                  <a16:creationId xmlns:a16="http://schemas.microsoft.com/office/drawing/2014/main" id="{178EF63C-1788-4DF7-AAD8-564163DFBC73}"/>
                </a:ext>
              </a:extLst>
            </p:cNvPr>
            <p:cNvSpPr/>
            <p:nvPr/>
          </p:nvSpPr>
          <p:spPr>
            <a:xfrm>
              <a:off x="13242628" y="5444151"/>
              <a:ext cx="89229" cy="7869"/>
            </a:xfrm>
            <a:custGeom>
              <a:avLst/>
              <a:gdLst>
                <a:gd name="connsiteX0" fmla="*/ 89229 w 89229"/>
                <a:gd name="connsiteY0" fmla="*/ 0 h 7869"/>
                <a:gd name="connsiteX1" fmla="*/ 0 w 89229"/>
                <a:gd name="connsiteY1" fmla="*/ 0 h 7869"/>
              </a:gdLst>
              <a:ahLst/>
              <a:cxnLst>
                <a:cxn ang="0">
                  <a:pos x="connsiteX0" y="connsiteY0"/>
                </a:cxn>
                <a:cxn ang="0">
                  <a:pos x="connsiteX1" y="connsiteY1"/>
                </a:cxn>
              </a:cxnLst>
              <a:rect l="l" t="t" r="r" b="b"/>
              <a:pathLst>
                <a:path w="89229" h="7869">
                  <a:moveTo>
                    <a:pt x="892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3" name="Freeform: Shape 282">
              <a:extLst>
                <a:ext uri="{FF2B5EF4-FFF2-40B4-BE49-F238E27FC236}">
                  <a16:creationId xmlns:a16="http://schemas.microsoft.com/office/drawing/2014/main" id="{1A400A97-615D-447E-AEE4-FB3C22F3AAC8}"/>
                </a:ext>
              </a:extLst>
            </p:cNvPr>
            <p:cNvSpPr/>
            <p:nvPr/>
          </p:nvSpPr>
          <p:spPr>
            <a:xfrm>
              <a:off x="13397407" y="5399533"/>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4" name="Freeform: Shape 283">
              <a:extLst>
                <a:ext uri="{FF2B5EF4-FFF2-40B4-BE49-F238E27FC236}">
                  <a16:creationId xmlns:a16="http://schemas.microsoft.com/office/drawing/2014/main" id="{80748615-6D6D-4498-923D-05A846727D46}"/>
                </a:ext>
              </a:extLst>
            </p:cNvPr>
            <p:cNvSpPr/>
            <p:nvPr/>
          </p:nvSpPr>
          <p:spPr>
            <a:xfrm>
              <a:off x="13444622" y="5399533"/>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5" name="Freeform: Shape 284">
              <a:extLst>
                <a:ext uri="{FF2B5EF4-FFF2-40B4-BE49-F238E27FC236}">
                  <a16:creationId xmlns:a16="http://schemas.microsoft.com/office/drawing/2014/main" id="{082C61AF-E169-486C-9E1F-4C5E70E6E767}"/>
                </a:ext>
              </a:extLst>
            </p:cNvPr>
            <p:cNvSpPr/>
            <p:nvPr/>
          </p:nvSpPr>
          <p:spPr>
            <a:xfrm>
              <a:off x="13507576" y="5399533"/>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6" name="Freeform: Shape 285">
              <a:extLst>
                <a:ext uri="{FF2B5EF4-FFF2-40B4-BE49-F238E27FC236}">
                  <a16:creationId xmlns:a16="http://schemas.microsoft.com/office/drawing/2014/main" id="{F394F1A7-B1C2-47B4-9570-566968D2A963}"/>
                </a:ext>
              </a:extLst>
            </p:cNvPr>
            <p:cNvSpPr/>
            <p:nvPr/>
          </p:nvSpPr>
          <p:spPr>
            <a:xfrm>
              <a:off x="13617745" y="5399533"/>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7" name="Freeform: Shape 286">
              <a:extLst>
                <a:ext uri="{FF2B5EF4-FFF2-40B4-BE49-F238E27FC236}">
                  <a16:creationId xmlns:a16="http://schemas.microsoft.com/office/drawing/2014/main" id="{43D05D1B-FA98-438D-99B7-D3FDF17BAB02}"/>
                </a:ext>
              </a:extLst>
            </p:cNvPr>
            <p:cNvSpPr/>
            <p:nvPr/>
          </p:nvSpPr>
          <p:spPr>
            <a:xfrm>
              <a:off x="14042681"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8" name="Freeform: Shape 287">
              <a:extLst>
                <a:ext uri="{FF2B5EF4-FFF2-40B4-BE49-F238E27FC236}">
                  <a16:creationId xmlns:a16="http://schemas.microsoft.com/office/drawing/2014/main" id="{1CFEF029-251B-4269-BFCE-257AA2D52CA1}"/>
                </a:ext>
              </a:extLst>
            </p:cNvPr>
            <p:cNvSpPr/>
            <p:nvPr/>
          </p:nvSpPr>
          <p:spPr>
            <a:xfrm>
              <a:off x="14137111"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9" name="Freeform: Shape 288">
              <a:extLst>
                <a:ext uri="{FF2B5EF4-FFF2-40B4-BE49-F238E27FC236}">
                  <a16:creationId xmlns:a16="http://schemas.microsoft.com/office/drawing/2014/main" id="{7C10DA85-46BA-4B8E-952E-0956405EC5B0}"/>
                </a:ext>
              </a:extLst>
            </p:cNvPr>
            <p:cNvSpPr/>
            <p:nvPr/>
          </p:nvSpPr>
          <p:spPr>
            <a:xfrm>
              <a:off x="14215811"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0" name="Freeform: Shape 289">
              <a:extLst>
                <a:ext uri="{FF2B5EF4-FFF2-40B4-BE49-F238E27FC236}">
                  <a16:creationId xmlns:a16="http://schemas.microsoft.com/office/drawing/2014/main" id="{7CD39730-714B-475D-9E67-CCE4C32B548E}"/>
                </a:ext>
              </a:extLst>
            </p:cNvPr>
            <p:cNvSpPr/>
            <p:nvPr/>
          </p:nvSpPr>
          <p:spPr>
            <a:xfrm>
              <a:off x="14310242"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1" name="Freeform: Shape 290">
              <a:extLst>
                <a:ext uri="{FF2B5EF4-FFF2-40B4-BE49-F238E27FC236}">
                  <a16:creationId xmlns:a16="http://schemas.microsoft.com/office/drawing/2014/main" id="{21A70FAD-BDB9-46FF-9CF5-ABD4EA38C499}"/>
                </a:ext>
              </a:extLst>
            </p:cNvPr>
            <p:cNvSpPr/>
            <p:nvPr/>
          </p:nvSpPr>
          <p:spPr>
            <a:xfrm>
              <a:off x="14373195"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2" name="Freeform: Shape 291">
              <a:extLst>
                <a:ext uri="{FF2B5EF4-FFF2-40B4-BE49-F238E27FC236}">
                  <a16:creationId xmlns:a16="http://schemas.microsoft.com/office/drawing/2014/main" id="{650ED64B-2D77-418B-9340-083A1D801BE9}"/>
                </a:ext>
              </a:extLst>
            </p:cNvPr>
            <p:cNvSpPr/>
            <p:nvPr/>
          </p:nvSpPr>
          <p:spPr>
            <a:xfrm>
              <a:off x="14373195"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3" name="Freeform: Shape 292">
              <a:extLst>
                <a:ext uri="{FF2B5EF4-FFF2-40B4-BE49-F238E27FC236}">
                  <a16:creationId xmlns:a16="http://schemas.microsoft.com/office/drawing/2014/main" id="{FC17DFB7-71A3-4B22-8A48-46A2ABAA1A63}"/>
                </a:ext>
              </a:extLst>
            </p:cNvPr>
            <p:cNvSpPr/>
            <p:nvPr/>
          </p:nvSpPr>
          <p:spPr>
            <a:xfrm>
              <a:off x="14562056"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4" name="Freeform: Shape 293">
              <a:extLst>
                <a:ext uri="{FF2B5EF4-FFF2-40B4-BE49-F238E27FC236}">
                  <a16:creationId xmlns:a16="http://schemas.microsoft.com/office/drawing/2014/main" id="{26263EAD-FB97-4733-ADED-E988B0A23D47}"/>
                </a:ext>
              </a:extLst>
            </p:cNvPr>
            <p:cNvSpPr/>
            <p:nvPr/>
          </p:nvSpPr>
          <p:spPr>
            <a:xfrm>
              <a:off x="14766655"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5" name="Freeform: Shape 294">
              <a:extLst>
                <a:ext uri="{FF2B5EF4-FFF2-40B4-BE49-F238E27FC236}">
                  <a16:creationId xmlns:a16="http://schemas.microsoft.com/office/drawing/2014/main" id="{231630AE-C2A5-4193-976F-64D8843FEEDC}"/>
                </a:ext>
              </a:extLst>
            </p:cNvPr>
            <p:cNvSpPr/>
            <p:nvPr/>
          </p:nvSpPr>
          <p:spPr>
            <a:xfrm>
              <a:off x="14876823"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6" name="Freeform: Shape 295">
              <a:extLst>
                <a:ext uri="{FF2B5EF4-FFF2-40B4-BE49-F238E27FC236}">
                  <a16:creationId xmlns:a16="http://schemas.microsoft.com/office/drawing/2014/main" id="{66FB7533-5FB8-413B-9FD9-1AFC3AA04011}"/>
                </a:ext>
              </a:extLst>
            </p:cNvPr>
            <p:cNvSpPr/>
            <p:nvPr/>
          </p:nvSpPr>
          <p:spPr>
            <a:xfrm>
              <a:off x="14986992"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7" name="Freeform: Shape 296">
              <a:extLst>
                <a:ext uri="{FF2B5EF4-FFF2-40B4-BE49-F238E27FC236}">
                  <a16:creationId xmlns:a16="http://schemas.microsoft.com/office/drawing/2014/main" id="{B7545D6A-FDCA-430C-B505-4B7B941FE3EA}"/>
                </a:ext>
              </a:extLst>
            </p:cNvPr>
            <p:cNvSpPr/>
            <p:nvPr/>
          </p:nvSpPr>
          <p:spPr>
            <a:xfrm>
              <a:off x="15065684"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8" name="Freeform: Shape 297">
              <a:extLst>
                <a:ext uri="{FF2B5EF4-FFF2-40B4-BE49-F238E27FC236}">
                  <a16:creationId xmlns:a16="http://schemas.microsoft.com/office/drawing/2014/main" id="{25A7B643-C546-41E5-9B14-FEBC7FFE29BC}"/>
                </a:ext>
              </a:extLst>
            </p:cNvPr>
            <p:cNvSpPr/>
            <p:nvPr/>
          </p:nvSpPr>
          <p:spPr>
            <a:xfrm>
              <a:off x="15144376"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9" name="Freeform: Shape 298">
              <a:extLst>
                <a:ext uri="{FF2B5EF4-FFF2-40B4-BE49-F238E27FC236}">
                  <a16:creationId xmlns:a16="http://schemas.microsoft.com/office/drawing/2014/main" id="{9ADAC981-5884-4AE7-93C3-1D3A2B382502}"/>
                </a:ext>
              </a:extLst>
            </p:cNvPr>
            <p:cNvSpPr/>
            <p:nvPr/>
          </p:nvSpPr>
          <p:spPr>
            <a:xfrm>
              <a:off x="15223068"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0" name="Freeform: Shape 299">
              <a:extLst>
                <a:ext uri="{FF2B5EF4-FFF2-40B4-BE49-F238E27FC236}">
                  <a16:creationId xmlns:a16="http://schemas.microsoft.com/office/drawing/2014/main" id="{C42BB1AD-9350-411A-A670-494B1492401B}"/>
                </a:ext>
              </a:extLst>
            </p:cNvPr>
            <p:cNvSpPr/>
            <p:nvPr/>
          </p:nvSpPr>
          <p:spPr>
            <a:xfrm>
              <a:off x="15286021" y="5604140"/>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1" name="Freeform: Shape 300">
              <a:extLst>
                <a:ext uri="{FF2B5EF4-FFF2-40B4-BE49-F238E27FC236}">
                  <a16:creationId xmlns:a16="http://schemas.microsoft.com/office/drawing/2014/main" id="{5E91B15B-A6FB-438A-B053-3B3FF4EEB50E}"/>
                </a:ext>
              </a:extLst>
            </p:cNvPr>
            <p:cNvSpPr/>
            <p:nvPr/>
          </p:nvSpPr>
          <p:spPr>
            <a:xfrm>
              <a:off x="15474890" y="5604140"/>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2" name="Freeform: Shape 301">
              <a:extLst>
                <a:ext uri="{FF2B5EF4-FFF2-40B4-BE49-F238E27FC236}">
                  <a16:creationId xmlns:a16="http://schemas.microsoft.com/office/drawing/2014/main" id="{8B01EDA5-95F7-47DD-A461-5A06524387FE}"/>
                </a:ext>
              </a:extLst>
            </p:cNvPr>
            <p:cNvSpPr/>
            <p:nvPr/>
          </p:nvSpPr>
          <p:spPr>
            <a:xfrm>
              <a:off x="15600797"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3" name="Freeform: Shape 302">
              <a:extLst>
                <a:ext uri="{FF2B5EF4-FFF2-40B4-BE49-F238E27FC236}">
                  <a16:creationId xmlns:a16="http://schemas.microsoft.com/office/drawing/2014/main" id="{90366055-D224-4A1F-A1BF-A6D737757E7B}"/>
                </a:ext>
              </a:extLst>
            </p:cNvPr>
            <p:cNvSpPr/>
            <p:nvPr/>
          </p:nvSpPr>
          <p:spPr>
            <a:xfrm>
              <a:off x="15679489"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4" name="Freeform: Shape 303">
              <a:extLst>
                <a:ext uri="{FF2B5EF4-FFF2-40B4-BE49-F238E27FC236}">
                  <a16:creationId xmlns:a16="http://schemas.microsoft.com/office/drawing/2014/main" id="{EEBDBF94-771E-4945-8BE2-D77983BD2167}"/>
                </a:ext>
              </a:extLst>
            </p:cNvPr>
            <p:cNvSpPr/>
            <p:nvPr/>
          </p:nvSpPr>
          <p:spPr>
            <a:xfrm>
              <a:off x="15726704"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5" name="Freeform: Shape 304">
              <a:extLst>
                <a:ext uri="{FF2B5EF4-FFF2-40B4-BE49-F238E27FC236}">
                  <a16:creationId xmlns:a16="http://schemas.microsoft.com/office/drawing/2014/main" id="{1AF2B305-4284-4F7D-BFAF-5F6D36E27B37}"/>
                </a:ext>
              </a:extLst>
            </p:cNvPr>
            <p:cNvSpPr/>
            <p:nvPr/>
          </p:nvSpPr>
          <p:spPr>
            <a:xfrm>
              <a:off x="15773919"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6" name="Freeform: Shape 305">
              <a:extLst>
                <a:ext uri="{FF2B5EF4-FFF2-40B4-BE49-F238E27FC236}">
                  <a16:creationId xmlns:a16="http://schemas.microsoft.com/office/drawing/2014/main" id="{1093DA28-F301-4419-8E43-E3C6FA078786}"/>
                </a:ext>
              </a:extLst>
            </p:cNvPr>
            <p:cNvSpPr/>
            <p:nvPr/>
          </p:nvSpPr>
          <p:spPr>
            <a:xfrm>
              <a:off x="15836872"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7" name="Freeform: Shape 306">
              <a:extLst>
                <a:ext uri="{FF2B5EF4-FFF2-40B4-BE49-F238E27FC236}">
                  <a16:creationId xmlns:a16="http://schemas.microsoft.com/office/drawing/2014/main" id="{C225116E-D4E8-4D56-A690-CCE1EBF14EC8}"/>
                </a:ext>
              </a:extLst>
            </p:cNvPr>
            <p:cNvSpPr/>
            <p:nvPr/>
          </p:nvSpPr>
          <p:spPr>
            <a:xfrm>
              <a:off x="15884087"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8" name="Freeform: Shape 307">
              <a:extLst>
                <a:ext uri="{FF2B5EF4-FFF2-40B4-BE49-F238E27FC236}">
                  <a16:creationId xmlns:a16="http://schemas.microsoft.com/office/drawing/2014/main" id="{7BEB2D79-E385-452A-9AE2-61712EC040A9}"/>
                </a:ext>
              </a:extLst>
            </p:cNvPr>
            <p:cNvSpPr/>
            <p:nvPr/>
          </p:nvSpPr>
          <p:spPr>
            <a:xfrm>
              <a:off x="15947041"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9" name="Freeform: Shape 308">
              <a:extLst>
                <a:ext uri="{FF2B5EF4-FFF2-40B4-BE49-F238E27FC236}">
                  <a16:creationId xmlns:a16="http://schemas.microsoft.com/office/drawing/2014/main" id="{DF8101E2-95E4-4990-9CC7-6598C3A440D9}"/>
                </a:ext>
              </a:extLst>
            </p:cNvPr>
            <p:cNvSpPr/>
            <p:nvPr/>
          </p:nvSpPr>
          <p:spPr>
            <a:xfrm>
              <a:off x="15994256"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0" name="Freeform: Shape 309">
              <a:extLst>
                <a:ext uri="{FF2B5EF4-FFF2-40B4-BE49-F238E27FC236}">
                  <a16:creationId xmlns:a16="http://schemas.microsoft.com/office/drawing/2014/main" id="{E0EBDDE8-87B6-4807-8FCE-CC3BEBB8F3C3}"/>
                </a:ext>
              </a:extLst>
            </p:cNvPr>
            <p:cNvSpPr/>
            <p:nvPr/>
          </p:nvSpPr>
          <p:spPr>
            <a:xfrm>
              <a:off x="16041471"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1" name="Freeform: Shape 310">
              <a:extLst>
                <a:ext uri="{FF2B5EF4-FFF2-40B4-BE49-F238E27FC236}">
                  <a16:creationId xmlns:a16="http://schemas.microsoft.com/office/drawing/2014/main" id="{ED16E637-DF72-47E8-BA4B-FB8AD04FA5DF}"/>
                </a:ext>
              </a:extLst>
            </p:cNvPr>
            <p:cNvSpPr/>
            <p:nvPr/>
          </p:nvSpPr>
          <p:spPr>
            <a:xfrm>
              <a:off x="16104425"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2" name="Freeform: Shape 311">
              <a:extLst>
                <a:ext uri="{FF2B5EF4-FFF2-40B4-BE49-F238E27FC236}">
                  <a16:creationId xmlns:a16="http://schemas.microsoft.com/office/drawing/2014/main" id="{D8103C06-6B59-4029-A9C9-0F1F13917D69}"/>
                </a:ext>
              </a:extLst>
            </p:cNvPr>
            <p:cNvSpPr/>
            <p:nvPr/>
          </p:nvSpPr>
          <p:spPr>
            <a:xfrm>
              <a:off x="16104425"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3" name="Freeform: Shape 312">
              <a:extLst>
                <a:ext uri="{FF2B5EF4-FFF2-40B4-BE49-F238E27FC236}">
                  <a16:creationId xmlns:a16="http://schemas.microsoft.com/office/drawing/2014/main" id="{3163FAF0-6F66-49CA-B913-A8CBF6ABDF8F}"/>
                </a:ext>
              </a:extLst>
            </p:cNvPr>
            <p:cNvSpPr/>
            <p:nvPr/>
          </p:nvSpPr>
          <p:spPr>
            <a:xfrm>
              <a:off x="16183117"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4" name="Freeform: Shape 313">
              <a:extLst>
                <a:ext uri="{FF2B5EF4-FFF2-40B4-BE49-F238E27FC236}">
                  <a16:creationId xmlns:a16="http://schemas.microsoft.com/office/drawing/2014/main" id="{FB0FF681-0DFE-416E-A074-42BA86864883}"/>
                </a:ext>
              </a:extLst>
            </p:cNvPr>
            <p:cNvSpPr/>
            <p:nvPr/>
          </p:nvSpPr>
          <p:spPr>
            <a:xfrm>
              <a:off x="16230332"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5" name="Freeform: Shape 314">
              <a:extLst>
                <a:ext uri="{FF2B5EF4-FFF2-40B4-BE49-F238E27FC236}">
                  <a16:creationId xmlns:a16="http://schemas.microsoft.com/office/drawing/2014/main" id="{F7437C6D-B347-4A63-874E-6A0BB0AA5050}"/>
                </a:ext>
              </a:extLst>
            </p:cNvPr>
            <p:cNvSpPr/>
            <p:nvPr/>
          </p:nvSpPr>
          <p:spPr>
            <a:xfrm>
              <a:off x="16340501"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6" name="Freeform: Shape 315">
              <a:extLst>
                <a:ext uri="{FF2B5EF4-FFF2-40B4-BE49-F238E27FC236}">
                  <a16:creationId xmlns:a16="http://schemas.microsoft.com/office/drawing/2014/main" id="{174F30AF-825E-44B8-A885-44BDAFB3940A}"/>
                </a:ext>
              </a:extLst>
            </p:cNvPr>
            <p:cNvSpPr/>
            <p:nvPr/>
          </p:nvSpPr>
          <p:spPr>
            <a:xfrm>
              <a:off x="16403454"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7" name="Freeform: Shape 316">
              <a:extLst>
                <a:ext uri="{FF2B5EF4-FFF2-40B4-BE49-F238E27FC236}">
                  <a16:creationId xmlns:a16="http://schemas.microsoft.com/office/drawing/2014/main" id="{444F71C0-3848-4D04-BCB4-A89BCF32C375}"/>
                </a:ext>
              </a:extLst>
            </p:cNvPr>
            <p:cNvSpPr/>
            <p:nvPr/>
          </p:nvSpPr>
          <p:spPr>
            <a:xfrm>
              <a:off x="16623791"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8" name="Freeform: Shape 317">
              <a:extLst>
                <a:ext uri="{FF2B5EF4-FFF2-40B4-BE49-F238E27FC236}">
                  <a16:creationId xmlns:a16="http://schemas.microsoft.com/office/drawing/2014/main" id="{5DAA6399-C12A-4055-9509-B14A2C9D207C}"/>
                </a:ext>
              </a:extLst>
            </p:cNvPr>
            <p:cNvSpPr/>
            <p:nvPr/>
          </p:nvSpPr>
          <p:spPr>
            <a:xfrm>
              <a:off x="16828399"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9" name="Freeform: Shape 318">
              <a:extLst>
                <a:ext uri="{FF2B5EF4-FFF2-40B4-BE49-F238E27FC236}">
                  <a16:creationId xmlns:a16="http://schemas.microsoft.com/office/drawing/2014/main" id="{23901953-F29C-44AE-B2AF-FB271338434A}"/>
                </a:ext>
              </a:extLst>
            </p:cNvPr>
            <p:cNvSpPr/>
            <p:nvPr/>
          </p:nvSpPr>
          <p:spPr>
            <a:xfrm>
              <a:off x="16875614"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20" name="Freeform: Shape 319">
              <a:extLst>
                <a:ext uri="{FF2B5EF4-FFF2-40B4-BE49-F238E27FC236}">
                  <a16:creationId xmlns:a16="http://schemas.microsoft.com/office/drawing/2014/main" id="{285C38DB-7B04-4E8C-BDB7-015B2719263E}"/>
                </a:ext>
              </a:extLst>
            </p:cNvPr>
            <p:cNvSpPr/>
            <p:nvPr/>
          </p:nvSpPr>
          <p:spPr>
            <a:xfrm>
              <a:off x="17033021"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21" name="Freeform: Shape 320">
              <a:extLst>
                <a:ext uri="{FF2B5EF4-FFF2-40B4-BE49-F238E27FC236}">
                  <a16:creationId xmlns:a16="http://schemas.microsoft.com/office/drawing/2014/main" id="{CD3A1757-ADA3-4E66-B5D9-FA0CFC1E04D1}"/>
                </a:ext>
              </a:extLst>
            </p:cNvPr>
            <p:cNvSpPr/>
            <p:nvPr/>
          </p:nvSpPr>
          <p:spPr>
            <a:xfrm>
              <a:off x="18134708"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22" name="Freeform: Shape 321">
              <a:extLst>
                <a:ext uri="{FF2B5EF4-FFF2-40B4-BE49-F238E27FC236}">
                  <a16:creationId xmlns:a16="http://schemas.microsoft.com/office/drawing/2014/main" id="{B8B09144-177C-4791-8F39-E27E4251B175}"/>
                </a:ext>
              </a:extLst>
            </p:cNvPr>
            <p:cNvSpPr/>
            <p:nvPr/>
          </p:nvSpPr>
          <p:spPr>
            <a:xfrm>
              <a:off x="18229138"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spTree>
    <p:extLst>
      <p:ext uri="{BB962C8B-B14F-4D97-AF65-F5344CB8AC3E}">
        <p14:creationId xmlns:p14="http://schemas.microsoft.com/office/powerpoint/2010/main" val="907379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r>
              <a:rPr lang="fr-FR" dirty="0"/>
              <a:t>1423MO: Analyse de fin d’étude de JACOB: un essai de phase III évaluant pertuzumab + trastuzumab et chimiothérapie dans le cancer de l’estomac ou de la jonction œsogastrique HER2 positif métastatique – </a:t>
            </a:r>
            <a:r>
              <a:rPr lang="fr-FR" dirty="0" smtClean="0"/>
              <a:t>Tabernero </a:t>
            </a:r>
            <a:r>
              <a:rPr lang="fr-FR" dirty="0"/>
              <a:t>J, et al</a:t>
            </a:r>
          </a:p>
        </p:txBody>
      </p:sp>
      <p:sp>
        <p:nvSpPr>
          <p:cNvPr id="3" name="Content Placeholder 2"/>
          <p:cNvSpPr>
            <a:spLocks noGrp="1"/>
          </p:cNvSpPr>
          <p:nvPr>
            <p:ph idx="1"/>
          </p:nvPr>
        </p:nvSpPr>
        <p:spPr/>
        <p:txBody>
          <a:bodyPr/>
          <a:lstStyle/>
          <a:p>
            <a:pPr marL="0" indent="0">
              <a:buNone/>
            </a:pPr>
            <a:r>
              <a:rPr lang="fr-FR" b="1" dirty="0"/>
              <a:t>Résultats </a:t>
            </a:r>
          </a:p>
        </p:txBody>
      </p:sp>
      <p:sp>
        <p:nvSpPr>
          <p:cNvPr id="5" name="Text Placeholder 4"/>
          <p:cNvSpPr>
            <a:spLocks noGrp="1"/>
          </p:cNvSpPr>
          <p:nvPr>
            <p:ph type="body" sz="quarter" idx="11"/>
          </p:nvPr>
        </p:nvSpPr>
        <p:spPr/>
        <p:txBody>
          <a:bodyPr/>
          <a:lstStyle/>
          <a:p>
            <a:r>
              <a:rPr lang="fr-FR" dirty="0" err="1"/>
              <a:t>Tabernero</a:t>
            </a:r>
            <a:r>
              <a:rPr lang="fr-FR" dirty="0"/>
              <a:t> J, et al, Ann </a:t>
            </a:r>
            <a:r>
              <a:rPr lang="fr-FR" dirty="0" err="1"/>
              <a:t>Oncol</a:t>
            </a:r>
            <a:r>
              <a:rPr lang="fr-FR" dirty="0"/>
              <a:t> 2020;31(</a:t>
            </a:r>
            <a:r>
              <a:rPr lang="fr-FR" dirty="0" err="1"/>
              <a:t>suppl</a:t>
            </a:r>
            <a:r>
              <a:rPr lang="fr-FR" dirty="0"/>
              <a:t>):</a:t>
            </a:r>
            <a:r>
              <a:rPr lang="fr-FR" dirty="0" err="1"/>
              <a:t>abstr</a:t>
            </a:r>
            <a:r>
              <a:rPr lang="fr-FR" dirty="0"/>
              <a:t> 1423MO</a:t>
            </a:r>
          </a:p>
        </p:txBody>
      </p:sp>
      <p:graphicFrame>
        <p:nvGraphicFramePr>
          <p:cNvPr id="7" name="Group 88"/>
          <p:cNvGraphicFramePr>
            <a:graphicFrameLocks noGrp="1"/>
          </p:cNvGraphicFramePr>
          <p:nvPr>
            <p:extLst>
              <p:ext uri="{D42A27DB-BD31-4B8C-83A1-F6EECF244321}">
                <p14:modId xmlns:p14="http://schemas.microsoft.com/office/powerpoint/2010/main" val="14892037"/>
              </p:ext>
            </p:extLst>
          </p:nvPr>
        </p:nvGraphicFramePr>
        <p:xfrm>
          <a:off x="420471" y="1666321"/>
          <a:ext cx="8303059" cy="2443680"/>
        </p:xfrm>
        <a:graphic>
          <a:graphicData uri="http://schemas.openxmlformats.org/drawingml/2006/table">
            <a:tbl>
              <a:tblPr firstRow="1" bandRow="1">
                <a:tableStyleId>{5202B0CA-FC54-4496-8BCA-5EF66A818D29}</a:tableStyleId>
              </a:tblPr>
              <a:tblGrid>
                <a:gridCol w="3606369">
                  <a:extLst>
                    <a:ext uri="{9D8B030D-6E8A-4147-A177-3AD203B41FA5}">
                      <a16:colId xmlns:a16="http://schemas.microsoft.com/office/drawing/2014/main" val="20000"/>
                    </a:ext>
                  </a:extLst>
                </a:gridCol>
                <a:gridCol w="2369127">
                  <a:extLst>
                    <a:ext uri="{9D8B030D-6E8A-4147-A177-3AD203B41FA5}">
                      <a16:colId xmlns:a16="http://schemas.microsoft.com/office/drawing/2014/main" val="20001"/>
                    </a:ext>
                  </a:extLst>
                </a:gridCol>
                <a:gridCol w="2327563">
                  <a:extLst>
                    <a:ext uri="{9D8B030D-6E8A-4147-A177-3AD203B41FA5}">
                      <a16:colId xmlns:a16="http://schemas.microsoft.com/office/drawing/2014/main" val="1177897767"/>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Critères secondaires</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chemeClr val="tx2"/>
                          </a:solidFill>
                          <a:effectLst/>
                        </a:rPr>
                        <a:t>P + T + CT</a:t>
                      </a:r>
                      <a:br>
                        <a:rPr kumimoji="0" lang="fr-FR" sz="1400" u="none" strike="noStrike" kern="1200" cap="none" normalizeH="0" baseline="0" noProof="0">
                          <a:ln>
                            <a:noFill/>
                          </a:ln>
                          <a:solidFill>
                            <a:schemeClr val="tx2"/>
                          </a:solidFill>
                          <a:effectLst/>
                        </a:rPr>
                      </a:br>
                      <a:r>
                        <a:rPr kumimoji="0" lang="fr-FR" sz="1400" u="none" strike="noStrike" kern="1200" cap="none" normalizeH="0" baseline="0" noProof="0">
                          <a:ln>
                            <a:noFill/>
                          </a:ln>
                          <a:solidFill>
                            <a:schemeClr val="tx2"/>
                          </a:solidFill>
                          <a:effectLst/>
                        </a:rPr>
                        <a:t>(n=388)</a:t>
                      </a:r>
                      <a:endParaRPr kumimoji="0" lang="fr-FR" sz="1400" b="1" i="0" u="none" strike="noStrike" kern="1200" cap="none" normalizeH="0" baseline="0" noProof="0">
                        <a:ln>
                          <a:noFill/>
                        </a:ln>
                        <a:solidFill>
                          <a:schemeClr val="tx2"/>
                        </a:solidFill>
                        <a:effectLst/>
                        <a:latin typeface="+mn-lt"/>
                        <a:ea typeface="+mn-ea"/>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chemeClr val="tx2"/>
                          </a:solidFill>
                          <a:effectLst/>
                        </a:rPr>
                        <a:t>Placebo + T + CT</a:t>
                      </a:r>
                      <a:br>
                        <a:rPr kumimoji="0" lang="fr-FR" sz="1400" u="none" strike="noStrike" kern="1200" cap="none" normalizeH="0" baseline="0" noProof="0">
                          <a:ln>
                            <a:noFill/>
                          </a:ln>
                          <a:solidFill>
                            <a:schemeClr val="tx2"/>
                          </a:solidFill>
                          <a:effectLst/>
                        </a:rPr>
                      </a:br>
                      <a:r>
                        <a:rPr kumimoji="0" lang="fr-FR" sz="1400" u="none" strike="noStrike" kern="1200" cap="none" normalizeH="0" baseline="0" noProof="0">
                          <a:ln>
                            <a:noFill/>
                          </a:ln>
                          <a:solidFill>
                            <a:schemeClr val="tx2"/>
                          </a:solidFill>
                          <a:effectLst/>
                        </a:rPr>
                        <a:t>(n=392)</a:t>
                      </a:r>
                      <a:endParaRPr kumimoji="0" lang="fr-FR" sz="1400" b="1" i="0" u="none" strike="noStrike" kern="1200" cap="none" normalizeH="0" baseline="0" noProof="0">
                        <a:ln>
                          <a:noFill/>
                        </a:ln>
                        <a:solidFill>
                          <a:schemeClr val="tx2"/>
                        </a:solidFill>
                        <a:effectLst/>
                        <a:latin typeface="+mn-lt"/>
                        <a:ea typeface="+mn-ea"/>
                        <a:cs typeface="Arial" charset="0"/>
                      </a:endParaRP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Evènements, n</a:t>
                      </a:r>
                      <a:endParaRPr kumimoji="0" lang="fr-FR" sz="1400" b="0" i="0" u="none" strike="noStrike" cap="none" normalizeH="0" baseline="0" noProof="0" dirty="0">
                        <a:ln>
                          <a:noFill/>
                        </a:ln>
                        <a:solidFill>
                          <a:schemeClr val="tx1"/>
                        </a:solidFill>
                        <a:effectLst/>
                        <a:latin typeface="+mn-lt"/>
                        <a:cs typeface="+mn-cs"/>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342</a:t>
                      </a:r>
                      <a:endParaRPr kumimoji="0" lang="fr-FR" sz="1400" u="none" strike="noStrike" cap="none" normalizeH="0" baseline="0" noProof="0">
                        <a:ln>
                          <a:noFill/>
                        </a:ln>
                        <a:solidFill>
                          <a:schemeClr val="tx1"/>
                        </a:solidFill>
                        <a:effectLst/>
                        <a:latin typeface="+mn-lt"/>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353</a:t>
                      </a:r>
                      <a:endParaRPr kumimoji="0" lang="fr-FR" sz="1400" u="none" strike="noStrike" cap="none" normalizeH="0" baseline="0" noProof="0">
                        <a:ln>
                          <a:noFill/>
                        </a:ln>
                        <a:solidFill>
                          <a:schemeClr val="tx1"/>
                        </a:solidFill>
                        <a:effectLst/>
                        <a:latin typeface="+mn-lt"/>
                      </a:endParaRP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SSP médiane, mois (IC95%)</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8,5 (8,3 - 9,7)</a:t>
                      </a:r>
                      <a:endParaRPr kumimoji="0" lang="fr-FR" sz="1400" b="0" i="0" u="none" strike="noStrike" cap="none" normalizeH="0" baseline="0" noProof="0" dirty="0">
                        <a:ln>
                          <a:noFill/>
                        </a:ln>
                        <a:solidFill>
                          <a:schemeClr val="tx1"/>
                        </a:solidFill>
                        <a:effectLst/>
                        <a:latin typeface="+mn-lt"/>
                        <a:cs typeface="+mn-cs"/>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7,2 (6,4 - 8,2)</a:t>
                      </a:r>
                      <a:endParaRPr kumimoji="0" lang="fr-FR" sz="1400" b="0" i="0" u="none" strike="noStrike" cap="none" normalizeH="0" baseline="0" noProof="0" dirty="0">
                        <a:ln>
                          <a:noFill/>
                        </a:ln>
                        <a:solidFill>
                          <a:schemeClr val="tx1"/>
                        </a:solidFill>
                        <a:effectLst/>
                        <a:latin typeface="+mn-lt"/>
                        <a:cs typeface="+mn-cs"/>
                      </a:endParaRPr>
                    </a:p>
                  </a:txBody>
                  <a:tcPr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HR stratifié (IC95%)</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0,73 (0,62 - 0,85)</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Maladie mesurable à l’inclusion</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n=351</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n=352</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extLst>
                  <a:ext uri="{0D108BD9-81ED-4DB2-BD59-A6C34878D82A}">
                    <a16:rowId xmlns:a16="http://schemas.microsoft.com/office/drawing/2014/main" val="10004"/>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TRO, % (RC + RP)</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57,0</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48,6</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extLst>
                  <a:ext uri="{0D108BD9-81ED-4DB2-BD59-A6C34878D82A}">
                    <a16:rowId xmlns:a16="http://schemas.microsoft.com/office/drawing/2014/main" val="10005"/>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Durée de réponse médiane, mois (IC95%)</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n=203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10,2 (8,5 - 12,0)</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n=175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8,4 (6,8 - 9,1)</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extLst>
                  <a:ext uri="{0D108BD9-81ED-4DB2-BD59-A6C34878D82A}">
                    <a16:rowId xmlns:a16="http://schemas.microsoft.com/office/drawing/2014/main" val="1551421795"/>
                  </a:ext>
                </a:extLst>
              </a:tr>
            </a:tbl>
          </a:graphicData>
        </a:graphic>
      </p:graphicFrame>
    </p:spTree>
    <p:extLst>
      <p:ext uri="{BB962C8B-B14F-4D97-AF65-F5344CB8AC3E}">
        <p14:creationId xmlns:p14="http://schemas.microsoft.com/office/powerpoint/2010/main" val="2251366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1371" cy="807720"/>
          </a:xfrm>
        </p:spPr>
        <p:txBody>
          <a:bodyPr/>
          <a:lstStyle/>
          <a:p>
            <a:r>
              <a:rPr lang="fr-FR" dirty="0"/>
              <a:t>1423MO: Analyse de fin d’étude de JACOB: un essai de phase III évaluant pertuzumab + trastuzumab et chimiothérapie dans le cancer de l’estomac ou de la jonction œsogastrique HER2 positif métastatique – </a:t>
            </a:r>
            <a:r>
              <a:rPr lang="fr-FR" dirty="0" smtClean="0"/>
              <a:t>Tabernero </a:t>
            </a:r>
            <a:r>
              <a:rPr lang="fr-FR" dirty="0"/>
              <a:t>J,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Tabernero</a:t>
            </a:r>
            <a:r>
              <a:rPr lang="fr-FR" dirty="0"/>
              <a:t> J, et al, Ann </a:t>
            </a:r>
            <a:r>
              <a:rPr lang="fr-FR" dirty="0" err="1"/>
              <a:t>Oncol</a:t>
            </a:r>
            <a:r>
              <a:rPr lang="fr-FR" dirty="0"/>
              <a:t> 2020;31(</a:t>
            </a:r>
            <a:r>
              <a:rPr lang="fr-FR" dirty="0" err="1"/>
              <a:t>suppl</a:t>
            </a:r>
            <a:r>
              <a:rPr lang="fr-FR" dirty="0"/>
              <a:t>):</a:t>
            </a:r>
            <a:r>
              <a:rPr lang="fr-FR" dirty="0" err="1"/>
              <a:t>abstr</a:t>
            </a:r>
            <a:r>
              <a:rPr lang="fr-FR" dirty="0"/>
              <a:t> 1423MO</a:t>
            </a:r>
          </a:p>
        </p:txBody>
      </p:sp>
      <p:graphicFrame>
        <p:nvGraphicFramePr>
          <p:cNvPr id="9" name="Group 88"/>
          <p:cNvGraphicFramePr>
            <a:graphicFrameLocks noGrp="1"/>
          </p:cNvGraphicFramePr>
          <p:nvPr>
            <p:extLst>
              <p:ext uri="{D42A27DB-BD31-4B8C-83A1-F6EECF244321}">
                <p14:modId xmlns:p14="http://schemas.microsoft.com/office/powerpoint/2010/main" val="4067613143"/>
              </p:ext>
            </p:extLst>
          </p:nvPr>
        </p:nvGraphicFramePr>
        <p:xfrm>
          <a:off x="591015" y="1672197"/>
          <a:ext cx="8185480" cy="3870480"/>
        </p:xfrm>
        <a:graphic>
          <a:graphicData uri="http://schemas.openxmlformats.org/drawingml/2006/table">
            <a:tbl>
              <a:tblPr firstRow="1" bandRow="1">
                <a:tableStyleId>{5202B0CA-FC54-4496-8BCA-5EF66A818D29}</a:tableStyleId>
              </a:tblPr>
              <a:tblGrid>
                <a:gridCol w="3882810">
                  <a:extLst>
                    <a:ext uri="{9D8B030D-6E8A-4147-A177-3AD203B41FA5}">
                      <a16:colId xmlns:a16="http://schemas.microsoft.com/office/drawing/2014/main" val="20000"/>
                    </a:ext>
                  </a:extLst>
                </a:gridCol>
                <a:gridCol w="2151335">
                  <a:extLst>
                    <a:ext uri="{9D8B030D-6E8A-4147-A177-3AD203B41FA5}">
                      <a16:colId xmlns:a16="http://schemas.microsoft.com/office/drawing/2014/main" val="20001"/>
                    </a:ext>
                  </a:extLst>
                </a:gridCol>
                <a:gridCol w="2151335">
                  <a:extLst>
                    <a:ext uri="{9D8B030D-6E8A-4147-A177-3AD203B41FA5}">
                      <a16:colId xmlns:a16="http://schemas.microsoft.com/office/drawing/2014/main" val="1177897767"/>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EIs, n (%)</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chemeClr val="tx2"/>
                          </a:solidFill>
                          <a:effectLst/>
                        </a:rPr>
                        <a:t>P + T + CT</a:t>
                      </a:r>
                      <a:br>
                        <a:rPr kumimoji="0" lang="fr-FR" sz="1400" u="none" strike="noStrike" kern="1200" cap="none" normalizeH="0" baseline="0" noProof="0">
                          <a:ln>
                            <a:noFill/>
                          </a:ln>
                          <a:solidFill>
                            <a:schemeClr val="tx2"/>
                          </a:solidFill>
                          <a:effectLst/>
                        </a:rPr>
                      </a:br>
                      <a:r>
                        <a:rPr kumimoji="0" lang="fr-FR" sz="1400" u="none" strike="noStrike" kern="1200" cap="none" normalizeH="0" baseline="0" noProof="0">
                          <a:ln>
                            <a:noFill/>
                          </a:ln>
                          <a:solidFill>
                            <a:schemeClr val="tx2"/>
                          </a:solidFill>
                          <a:effectLst/>
                        </a:rPr>
                        <a:t>(n=385)</a:t>
                      </a:r>
                      <a:endParaRPr kumimoji="0" lang="fr-FR" sz="1400" b="1" i="0" u="none" strike="noStrike" kern="1200" cap="none" normalizeH="0" baseline="0" noProof="0">
                        <a:ln>
                          <a:noFill/>
                        </a:ln>
                        <a:solidFill>
                          <a:schemeClr val="tx2"/>
                        </a:solidFill>
                        <a:effectLst/>
                        <a:latin typeface="+mn-lt"/>
                        <a:ea typeface="+mn-ea"/>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chemeClr val="tx2"/>
                          </a:solidFill>
                          <a:effectLst/>
                        </a:rPr>
                        <a:t>Placebo + T + CT</a:t>
                      </a:r>
                      <a:br>
                        <a:rPr kumimoji="0" lang="fr-FR" sz="1400" u="none" strike="noStrike" kern="1200" cap="none" normalizeH="0" baseline="0" noProof="0">
                          <a:ln>
                            <a:noFill/>
                          </a:ln>
                          <a:solidFill>
                            <a:schemeClr val="tx2"/>
                          </a:solidFill>
                          <a:effectLst/>
                        </a:rPr>
                      </a:br>
                      <a:r>
                        <a:rPr kumimoji="0" lang="fr-FR" sz="1400" u="none" strike="noStrike" kern="1200" cap="none" normalizeH="0" baseline="0" noProof="0">
                          <a:ln>
                            <a:noFill/>
                          </a:ln>
                          <a:solidFill>
                            <a:schemeClr val="tx2"/>
                          </a:solidFill>
                          <a:effectLst/>
                        </a:rPr>
                        <a:t>(n=388)</a:t>
                      </a:r>
                      <a:endParaRPr kumimoji="0" lang="fr-FR" sz="1400" b="1" i="0" u="none" strike="noStrike" kern="1200" cap="none" normalizeH="0" baseline="0" noProof="0">
                        <a:ln>
                          <a:noFill/>
                        </a:ln>
                        <a:solidFill>
                          <a:schemeClr val="tx2"/>
                        </a:solidFill>
                        <a:effectLst/>
                        <a:latin typeface="+mn-lt"/>
                        <a:ea typeface="+mn-ea"/>
                        <a:cs typeface="Arial" charset="0"/>
                      </a:endParaRP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chemeClr val="tx1"/>
                          </a:solidFill>
                          <a:effectLst/>
                          <a:latin typeface="+mn-lt"/>
                          <a:cs typeface="+mn-cs"/>
                        </a:rPr>
                        <a:t>Tous</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fr-FR" sz="1400" noProof="0">
                          <a:solidFill>
                            <a:schemeClr val="tx1"/>
                          </a:solidFill>
                        </a:rPr>
                        <a:t>381 (99,0) </a:t>
                      </a:r>
                      <a:endParaRPr kumimoji="0" lang="fr-FR" sz="1400" u="none" strike="noStrike" cap="none" normalizeH="0" baseline="0" noProof="0">
                        <a:ln>
                          <a:noFill/>
                        </a:ln>
                        <a:solidFill>
                          <a:schemeClr val="tx1"/>
                        </a:solidFill>
                        <a:effectLst/>
                        <a:latin typeface="+mn-lt"/>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fr-FR" sz="1400" noProof="0">
                          <a:solidFill>
                            <a:schemeClr val="tx1"/>
                          </a:solidFill>
                        </a:rPr>
                        <a:t>385 (99,2)</a:t>
                      </a:r>
                      <a:endParaRPr lang="fr-FR" sz="1400" noProof="0">
                        <a:solidFill>
                          <a:schemeClr val="tx1"/>
                        </a:solidFill>
                        <a:latin typeface="ArialNarrow"/>
                      </a:endParaRPr>
                    </a:p>
                  </a:txBody>
                  <a:tcPr marT="36000" marB="36000" anchor="ctr" horzOverflow="overflow"/>
                </a:tc>
                <a:extLst>
                  <a:ext uri="{0D108BD9-81ED-4DB2-BD59-A6C34878D82A}">
                    <a16:rowId xmlns:a16="http://schemas.microsoft.com/office/drawing/2014/main" val="10001"/>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Diarrhée tous grades</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fr-FR" sz="1400" noProof="0">
                          <a:solidFill>
                            <a:schemeClr val="tx1"/>
                          </a:solidFill>
                        </a:rPr>
                        <a:t>241 (62,6) </a:t>
                      </a:r>
                      <a:endParaRPr kumimoji="0" lang="fr-FR" sz="1400" b="0" i="0" u="none" strike="noStrike" cap="none" normalizeH="0" baseline="0" noProof="0">
                        <a:ln>
                          <a:noFill/>
                        </a:ln>
                        <a:solidFill>
                          <a:schemeClr val="tx1"/>
                        </a:solidFill>
                        <a:effectLst/>
                        <a:latin typeface="+mn-lt"/>
                        <a:cs typeface="+mn-cs"/>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fr-FR" sz="1400" noProof="0">
                          <a:solidFill>
                            <a:schemeClr val="tx1"/>
                          </a:solidFill>
                        </a:rPr>
                        <a:t>139 (35,8)</a:t>
                      </a:r>
                      <a:endParaRPr lang="fr-FR" sz="1400" noProof="0">
                        <a:solidFill>
                          <a:schemeClr val="tx1"/>
                        </a:solidFill>
                        <a:latin typeface="ArialNarrow"/>
                      </a:endParaRPr>
                    </a:p>
                  </a:txBody>
                  <a:tcPr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EIs provoquant le décès</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fr-FR" sz="1400" noProof="0">
                          <a:solidFill>
                            <a:schemeClr val="tx1"/>
                          </a:solidFill>
                        </a:rPr>
                        <a:t>27 (7,0) </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fr-FR" sz="1400" noProof="0">
                          <a:solidFill>
                            <a:schemeClr val="tx1"/>
                          </a:solidFill>
                        </a:rPr>
                        <a:t>31 (8,0)</a:t>
                      </a:r>
                      <a:endParaRPr lang="fr-FR" sz="1400" noProof="0">
                        <a:solidFill>
                          <a:schemeClr val="tx1"/>
                        </a:solidFill>
                        <a:latin typeface="ArialNarrow"/>
                      </a:endParaRP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EIGs</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fr-FR" sz="1400" noProof="0">
                          <a:solidFill>
                            <a:schemeClr val="tx1"/>
                          </a:solidFill>
                        </a:rPr>
                        <a:t>178 (46,2) </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fr-FR" sz="1400" noProof="0">
                          <a:solidFill>
                            <a:schemeClr val="tx1"/>
                          </a:solidFill>
                        </a:rPr>
                        <a:t>156 (40,2)</a:t>
                      </a:r>
                      <a:endParaRPr lang="fr-FR" sz="1400" noProof="0">
                        <a:solidFill>
                          <a:schemeClr val="tx1"/>
                        </a:solidFill>
                        <a:latin typeface="ArialNarrow"/>
                      </a:endParaRPr>
                    </a:p>
                  </a:txBody>
                  <a:tcPr marT="36000" marB="36000" anchor="ctr" horzOverflow="overflow"/>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EIs grade ≥3</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fr-FR" sz="1400" noProof="0">
                          <a:solidFill>
                            <a:schemeClr val="tx1"/>
                          </a:solidFill>
                        </a:rPr>
                        <a:t>310 (80,5) </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fr-FR" sz="1400" noProof="0">
                          <a:solidFill>
                            <a:schemeClr val="tx1"/>
                          </a:solidFill>
                        </a:rPr>
                        <a:t>288 (74,2)</a:t>
                      </a:r>
                      <a:endParaRPr lang="fr-FR" sz="1400" noProof="0">
                        <a:solidFill>
                          <a:schemeClr val="tx1"/>
                        </a:solidFill>
                        <a:latin typeface="ArialNarrow"/>
                      </a:endParaRPr>
                    </a:p>
                  </a:txBody>
                  <a:tcPr marT="36000" marB="36000" anchor="ctr" horzOverflow="overflow"/>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Modifications de dose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lang="fr-FR" sz="1400" noProof="0">
                        <a:solidFill>
                          <a:schemeClr val="tx1"/>
                        </a:solidFill>
                        <a:latin typeface="ArialNarrow"/>
                      </a:endParaRPr>
                    </a:p>
                  </a:txBody>
                  <a:tcPr marT="36000" marB="36000" anchor="ctr" horzOverflow="overflow"/>
                </a:tc>
                <a:extLst>
                  <a:ext uri="{0D108BD9-81ED-4DB2-BD59-A6C34878D82A}">
                    <a16:rowId xmlns:a16="http://schemas.microsoft.com/office/drawing/2014/main" val="1551421795"/>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EIs provoquant arrêt P/placebo</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fr-FR" sz="1400" noProof="0">
                          <a:solidFill>
                            <a:schemeClr val="tx1"/>
                          </a:solidFill>
                        </a:rPr>
                        <a:t>48 (12,5) </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fr-FR" sz="1400" noProof="0">
                          <a:solidFill>
                            <a:schemeClr val="tx1"/>
                          </a:solidFill>
                        </a:rPr>
                        <a:t>46 (11,9)</a:t>
                      </a:r>
                      <a:endParaRPr lang="fr-FR" sz="1400" noProof="0">
                        <a:solidFill>
                          <a:schemeClr val="tx1"/>
                        </a:solidFill>
                        <a:latin typeface="ArialNarrow"/>
                      </a:endParaRPr>
                    </a:p>
                  </a:txBody>
                  <a:tcPr marT="36000" marB="36000" anchor="ctr" horzOverflow="overflow"/>
                </a:tc>
                <a:extLst>
                  <a:ext uri="{0D108BD9-81ED-4DB2-BD59-A6C34878D82A}">
                    <a16:rowId xmlns:a16="http://schemas.microsoft.com/office/drawing/2014/main" val="1584633911"/>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EIs provoquant retard/interruption P/placebo</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fr-FR" sz="1400" noProof="0">
                          <a:solidFill>
                            <a:schemeClr val="tx1"/>
                          </a:solidFill>
                        </a:rPr>
                        <a:t>110 (28,6) </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fr-FR" sz="1400" noProof="0">
                          <a:solidFill>
                            <a:schemeClr val="tx1"/>
                          </a:solidFill>
                        </a:rPr>
                        <a:t>94 (24,2)</a:t>
                      </a:r>
                      <a:endParaRPr lang="fr-FR" sz="1400" noProof="0">
                        <a:solidFill>
                          <a:schemeClr val="tx1"/>
                        </a:solidFill>
                        <a:latin typeface="ArialNarrow"/>
                      </a:endParaRPr>
                    </a:p>
                  </a:txBody>
                  <a:tcPr marT="36000" marB="36000" anchor="ctr" horzOverflow="overflow"/>
                </a:tc>
                <a:extLst>
                  <a:ext uri="{0D108BD9-81ED-4DB2-BD59-A6C34878D82A}">
                    <a16:rowId xmlns:a16="http://schemas.microsoft.com/office/drawing/2014/main" val="94907695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Tolérance cardiaque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extLst>
                  <a:ext uri="{0D108BD9-81ED-4DB2-BD59-A6C34878D82A}">
                    <a16:rowId xmlns:a16="http://schemas.microsoft.com/office/drawing/2014/main" val="3442277584"/>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DSVG symptomatique/insuffisance cardiaque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fr-FR" sz="1400" noProof="0">
                          <a:solidFill>
                            <a:schemeClr val="tx1"/>
                          </a:solidFill>
                        </a:rPr>
                        <a:t>3 (0,8) </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algn="ctr"/>
                      <a:r>
                        <a:rPr lang="fr-FR" sz="1400" noProof="0">
                          <a:solidFill>
                            <a:schemeClr val="tx1"/>
                          </a:solidFill>
                        </a:rPr>
                        <a:t>1 (0,3)</a:t>
                      </a:r>
                      <a:endParaRPr lang="fr-FR" sz="1400" noProof="0">
                        <a:solidFill>
                          <a:schemeClr val="tx1"/>
                        </a:solidFill>
                        <a:latin typeface="ArialNarrow"/>
                      </a:endParaRPr>
                    </a:p>
                  </a:txBody>
                  <a:tcPr marT="36000" marB="36000" anchor="ctr" horzOverflow="overflow"/>
                </a:tc>
                <a:extLst>
                  <a:ext uri="{0D108BD9-81ED-4DB2-BD59-A6C34878D82A}">
                    <a16:rowId xmlns:a16="http://schemas.microsoft.com/office/drawing/2014/main" val="668602254"/>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DSVG asymptomatique/insuffisance cardiaque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fr-FR" sz="1400" noProof="0">
                          <a:solidFill>
                            <a:schemeClr val="tx1"/>
                          </a:solidFill>
                        </a:rPr>
                        <a:t>20 (5,2) </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fr-FR" sz="1400" noProof="0" dirty="0">
                          <a:solidFill>
                            <a:schemeClr val="tx1"/>
                          </a:solidFill>
                        </a:rPr>
                        <a:t>18 (4,6)</a:t>
                      </a:r>
                    </a:p>
                  </a:txBody>
                  <a:tcPr marT="36000" marB="36000" anchor="ctr" horzOverflow="overflow"/>
                </a:tc>
                <a:extLst>
                  <a:ext uri="{0D108BD9-81ED-4DB2-BD59-A6C34878D82A}">
                    <a16:rowId xmlns:a16="http://schemas.microsoft.com/office/drawing/2014/main" val="413758900"/>
                  </a:ext>
                </a:extLst>
              </a:tr>
            </a:tbl>
          </a:graphicData>
        </a:graphic>
      </p:graphicFrame>
    </p:spTree>
    <p:extLst>
      <p:ext uri="{BB962C8B-B14F-4D97-AF65-F5344CB8AC3E}">
        <p14:creationId xmlns:p14="http://schemas.microsoft.com/office/powerpoint/2010/main" val="3039631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r>
              <a:rPr lang="fr-FR" dirty="0"/>
              <a:t>1423MO: Analyse de fin d’étude de JACOB: un essai de phase III évaluant pertuzumab + trastuzumab et chimiothérapie dans le cancer de l’estomac ou de la jonction œsogastrique HER2 positif métastatique – </a:t>
            </a:r>
            <a:r>
              <a:rPr lang="fr-FR" dirty="0" smtClean="0"/>
              <a:t>Tabernero </a:t>
            </a:r>
            <a:r>
              <a:rPr lang="fr-FR" dirty="0"/>
              <a:t>J, et al</a:t>
            </a:r>
          </a:p>
        </p:txBody>
      </p:sp>
      <p:sp>
        <p:nvSpPr>
          <p:cNvPr id="3" name="Content Placeholder 2"/>
          <p:cNvSpPr>
            <a:spLocks noGrp="1"/>
          </p:cNvSpPr>
          <p:nvPr>
            <p:ph idx="1"/>
          </p:nvPr>
        </p:nvSpPr>
        <p:spPr/>
        <p:txBody>
          <a:bodyPr/>
          <a:lstStyle/>
          <a:p>
            <a:pPr marL="0" indent="0">
              <a:spcBef>
                <a:spcPts val="1200"/>
              </a:spcBef>
              <a:buNone/>
            </a:pPr>
            <a:r>
              <a:rPr lang="fr-FR" b="1" dirty="0"/>
              <a:t>Conclusions</a:t>
            </a:r>
          </a:p>
          <a:p>
            <a:r>
              <a:rPr lang="fr-FR" b="1" dirty="0"/>
              <a:t>Chez ces patients avec cancer de l’estomac ou JOG métastatique non prétraités, l’addition de pertuzumab au trastuzumab et à la chimiothérapie n’a pas réussi à améliorer la SG de façon significative bien que le risque de décès ait été réduit </a:t>
            </a:r>
          </a:p>
          <a:p>
            <a:r>
              <a:rPr lang="fr-FR" b="1" dirty="0"/>
              <a:t>Le profil de tolérance de P + H + CT a été gérable bien qu’il y ait eu une incidence plus élevée de diarrhée tous grades lors de l’ajout du pertuzumab</a:t>
            </a:r>
          </a:p>
        </p:txBody>
      </p:sp>
      <p:sp>
        <p:nvSpPr>
          <p:cNvPr id="5" name="Text Placeholder 4"/>
          <p:cNvSpPr>
            <a:spLocks noGrp="1"/>
          </p:cNvSpPr>
          <p:nvPr>
            <p:ph type="body" sz="quarter" idx="11"/>
          </p:nvPr>
        </p:nvSpPr>
        <p:spPr/>
        <p:txBody>
          <a:bodyPr/>
          <a:lstStyle/>
          <a:p>
            <a:r>
              <a:rPr lang="fr-FR" dirty="0" err="1"/>
              <a:t>Tabernero</a:t>
            </a:r>
            <a:r>
              <a:rPr lang="fr-FR" dirty="0"/>
              <a:t> J, et al, Ann </a:t>
            </a:r>
            <a:r>
              <a:rPr lang="fr-FR" dirty="0" err="1"/>
              <a:t>Oncol</a:t>
            </a:r>
            <a:r>
              <a:rPr lang="fr-FR" dirty="0"/>
              <a:t> 2020;31(</a:t>
            </a:r>
            <a:r>
              <a:rPr lang="fr-FR" dirty="0" err="1"/>
              <a:t>suppl</a:t>
            </a:r>
            <a:r>
              <a:rPr lang="fr-FR" dirty="0"/>
              <a:t>):</a:t>
            </a:r>
            <a:r>
              <a:rPr lang="fr-FR" dirty="0" err="1"/>
              <a:t>abstr</a:t>
            </a:r>
            <a:r>
              <a:rPr lang="fr-FR" dirty="0"/>
              <a:t> 1423MO</a:t>
            </a:r>
          </a:p>
        </p:txBody>
      </p:sp>
    </p:spTree>
    <p:extLst>
      <p:ext uri="{BB962C8B-B14F-4D97-AF65-F5344CB8AC3E}">
        <p14:creationId xmlns:p14="http://schemas.microsoft.com/office/powerpoint/2010/main" val="2004699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1424MO: FLOT plus ramucirumab versus FLOT seul en périopératoire dans l’adénocarcinome oesophagogastrique résécable – Résultats actualisés et analyses de sous-groupes de l’étude randomisée de phase II/III RAMSES/FLOT7 de l’AIO allemand et du GOIM italien – Al-</a:t>
            </a:r>
            <a:r>
              <a:rPr lang="fr-FR" dirty="0" err="1"/>
              <a:t>Batran</a:t>
            </a:r>
            <a:r>
              <a:rPr lang="fr-FR" dirty="0"/>
              <a:t> S-E, et al</a:t>
            </a:r>
          </a:p>
        </p:txBody>
      </p:sp>
      <p:sp>
        <p:nvSpPr>
          <p:cNvPr id="3" name="Content Placeholder 2"/>
          <p:cNvSpPr>
            <a:spLocks noGrp="1"/>
          </p:cNvSpPr>
          <p:nvPr>
            <p:ph idx="1"/>
          </p:nvPr>
        </p:nvSpPr>
        <p:spPr/>
        <p:txBody>
          <a:bodyPr/>
          <a:lstStyle/>
          <a:p>
            <a:pPr marL="0" indent="0">
              <a:buNone/>
            </a:pPr>
            <a:r>
              <a:rPr lang="fr-FR" b="1" dirty="0"/>
              <a:t>Objectifs</a:t>
            </a:r>
          </a:p>
          <a:p>
            <a:r>
              <a:rPr lang="fr-FR" dirty="0"/>
              <a:t>Evaluer l'efficacité et la tolérance de ramucirumab + FLOT en périopératoire chez des </a:t>
            </a:r>
            <a:r>
              <a:rPr lang="fr-FR" dirty="0" smtClean="0"/>
              <a:t>patients </a:t>
            </a:r>
            <a:r>
              <a:rPr lang="fr-FR" dirty="0"/>
              <a:t>avec adénocarcinome oesophagogastrique résécable</a:t>
            </a:r>
          </a:p>
        </p:txBody>
      </p:sp>
      <p:sp>
        <p:nvSpPr>
          <p:cNvPr id="4" name="Text Placeholder 3"/>
          <p:cNvSpPr>
            <a:spLocks noGrp="1"/>
          </p:cNvSpPr>
          <p:nvPr>
            <p:ph type="body" sz="quarter" idx="10"/>
          </p:nvPr>
        </p:nvSpPr>
        <p:spPr/>
        <p:txBody>
          <a:bodyPr/>
          <a:lstStyle/>
          <a:p>
            <a:r>
              <a:rPr lang="fr-FR" dirty="0"/>
              <a:t>*Quatre cycles pré et postopératoires de docétaxel 50 mg/m</a:t>
            </a:r>
            <a:r>
              <a:rPr lang="fr-FR" baseline="30000" dirty="0"/>
              <a:t>2</a:t>
            </a:r>
            <a:r>
              <a:rPr lang="fr-FR" dirty="0"/>
              <a:t> + oxaliplatine 85 mg/m</a:t>
            </a:r>
            <a:r>
              <a:rPr lang="fr-FR" baseline="30000" dirty="0"/>
              <a:t>2</a:t>
            </a:r>
            <a:r>
              <a:rPr lang="fr-FR" dirty="0"/>
              <a:t> + leucovorine 200 mg/m</a:t>
            </a:r>
            <a:r>
              <a:rPr lang="fr-FR" baseline="30000" dirty="0"/>
              <a:t>2</a:t>
            </a:r>
            <a:r>
              <a:rPr lang="fr-FR" dirty="0"/>
              <a:t> + 5FU </a:t>
            </a:r>
            <a:br>
              <a:rPr lang="fr-FR" dirty="0"/>
            </a:br>
            <a:r>
              <a:rPr lang="fr-FR" dirty="0"/>
              <a:t>2600 mg/m</a:t>
            </a:r>
            <a:r>
              <a:rPr lang="fr-FR" baseline="30000" dirty="0"/>
              <a:t>2</a:t>
            </a:r>
            <a:r>
              <a:rPr lang="fr-FR" dirty="0"/>
              <a:t> /2S</a:t>
            </a:r>
          </a:p>
        </p:txBody>
      </p:sp>
      <p:sp>
        <p:nvSpPr>
          <p:cNvPr id="5" name="Text Placeholder 4"/>
          <p:cNvSpPr>
            <a:spLocks noGrp="1"/>
          </p:cNvSpPr>
          <p:nvPr>
            <p:ph type="body" sz="quarter" idx="11"/>
          </p:nvPr>
        </p:nvSpPr>
        <p:spPr>
          <a:xfrm>
            <a:off x="4586400" y="6096000"/>
            <a:ext cx="4192475" cy="487363"/>
          </a:xfrm>
        </p:spPr>
        <p:txBody>
          <a:bodyPr/>
          <a:lstStyle/>
          <a:p>
            <a:r>
              <a:rPr lang="fr-FR" dirty="0"/>
              <a:t>Al-</a:t>
            </a:r>
            <a:r>
              <a:rPr lang="fr-FR" dirty="0" err="1"/>
              <a:t>Batran</a:t>
            </a:r>
            <a:r>
              <a:rPr lang="fr-FR" dirty="0"/>
              <a:t> S-E, et al, Ann </a:t>
            </a:r>
            <a:r>
              <a:rPr lang="fr-FR" dirty="0" err="1"/>
              <a:t>Oncol</a:t>
            </a:r>
            <a:r>
              <a:rPr lang="fr-FR" dirty="0"/>
              <a:t> 2020;31(</a:t>
            </a:r>
            <a:r>
              <a:rPr lang="fr-FR" dirty="0" err="1"/>
              <a:t>suppl</a:t>
            </a:r>
            <a:r>
              <a:rPr lang="fr-FR" dirty="0"/>
              <a:t>):</a:t>
            </a:r>
            <a:r>
              <a:rPr lang="fr-FR" dirty="0" err="1"/>
              <a:t>abstr</a:t>
            </a:r>
            <a:r>
              <a:rPr lang="fr-FR" dirty="0"/>
              <a:t> 1424MO</a:t>
            </a:r>
          </a:p>
        </p:txBody>
      </p:sp>
      <p:sp>
        <p:nvSpPr>
          <p:cNvPr id="7" name="Rectangle 9"/>
          <p:cNvSpPr txBox="1">
            <a:spLocks noChangeArrowheads="1"/>
          </p:cNvSpPr>
          <p:nvPr/>
        </p:nvSpPr>
        <p:spPr bwMode="auto">
          <a:xfrm>
            <a:off x="267689" y="5222285"/>
            <a:ext cx="4130676" cy="67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Réponse </a:t>
            </a:r>
            <a:r>
              <a:rPr kumimoji="0" lang="fr-FR" sz="1600" b="0" i="0" u="none" strike="noStrike" kern="1200" cap="none" spc="0" normalizeH="0" baseline="0" dirty="0">
                <a:ln>
                  <a:noFill/>
                </a:ln>
                <a:solidFill>
                  <a:srgbClr val="4D4D4D"/>
                </a:solidFill>
                <a:effectLst/>
                <a:uLnTx/>
                <a:uFillTx/>
                <a:latin typeface="Arial"/>
                <a:ea typeface="+mn-ea"/>
                <a:cs typeface="Arial"/>
              </a:rPr>
              <a:t>(presque complète ou pCR)</a:t>
            </a:r>
          </a:p>
        </p:txBody>
      </p:sp>
      <p:sp>
        <p:nvSpPr>
          <p:cNvPr id="8" name="Oval 14"/>
          <p:cNvSpPr>
            <a:spLocks noChangeArrowheads="1"/>
          </p:cNvSpPr>
          <p:nvPr/>
        </p:nvSpPr>
        <p:spPr bwMode="auto">
          <a:xfrm>
            <a:off x="3456272" y="345928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dirty="0">
                <a:ln>
                  <a:noFill/>
                </a:ln>
                <a:solidFill>
                  <a:srgbClr val="043882"/>
                </a:solidFill>
                <a:effectLst/>
                <a:uLnTx/>
                <a:uFillTx/>
                <a:latin typeface="Arial"/>
                <a:ea typeface="SimSun" pitchFamily="2" charset="-122"/>
                <a:cs typeface="Arial"/>
              </a:rPr>
              <a:t>1:1</a:t>
            </a:r>
          </a:p>
        </p:txBody>
      </p:sp>
      <p:cxnSp>
        <p:nvCxnSpPr>
          <p:cNvPr id="9" name="AutoShape 15"/>
          <p:cNvCxnSpPr>
            <a:cxnSpLocks noChangeShapeType="1"/>
            <a:stCxn id="8" idx="0"/>
            <a:endCxn id="11" idx="1"/>
          </p:cNvCxnSpPr>
          <p:nvPr/>
        </p:nvCxnSpPr>
        <p:spPr bwMode="auto">
          <a:xfrm rot="5400000" flipH="1" flipV="1">
            <a:off x="3735748" y="2796670"/>
            <a:ext cx="674941" cy="650296"/>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12" idx="3"/>
            <a:endCxn id="8" idx="2"/>
          </p:cNvCxnSpPr>
          <p:nvPr/>
        </p:nvCxnSpPr>
        <p:spPr bwMode="auto">
          <a:xfrm flipV="1">
            <a:off x="3254109" y="3751388"/>
            <a:ext cx="202163" cy="1"/>
          </a:xfrm>
          <a:prstGeom prst="straightConnector1">
            <a:avLst/>
          </a:prstGeom>
          <a:noFill/>
          <a:ln w="57150">
            <a:solidFill>
              <a:schemeClr val="bg2">
                <a:lumMod val="60000"/>
                <a:lumOff val="40000"/>
              </a:schemeClr>
            </a:solidFill>
            <a:round/>
            <a:headEnd type="none" w="med" len="med"/>
            <a:tailEnd type="none" w="med" len="med"/>
          </a:ln>
        </p:spPr>
      </p:cxnSp>
      <p:sp>
        <p:nvSpPr>
          <p:cNvPr id="11" name="AutoShape 8"/>
          <p:cNvSpPr>
            <a:spLocks noChangeArrowheads="1"/>
          </p:cNvSpPr>
          <p:nvPr/>
        </p:nvSpPr>
        <p:spPr bwMode="auto">
          <a:xfrm>
            <a:off x="4398366" y="2167200"/>
            <a:ext cx="4582672" cy="123429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Ramucirumab 8 mg/kg /2S + FLOT* </a:t>
            </a:r>
            <a:b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(4 cycles) </a:t>
            </a:r>
            <a:r>
              <a:rPr lang="fr-FR" altLang="zh-CN" dirty="0">
                <a:solidFill>
                  <a:srgbClr val="FFFFFF"/>
                </a:solidFill>
                <a:latin typeface="Arial"/>
                <a:ea typeface="SimSun" pitchFamily="2" charset="-122"/>
                <a:cs typeface="Arial"/>
              </a:rPr>
              <a:t>p</a:t>
            </a: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uis chirurgie puis ramucirumab 8 mg/kg /2S + FLOT* (4 cycles) suivis de </a:t>
            </a:r>
            <a:r>
              <a:rPr kumimoji="0" lang="fr-FR"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ramucirumab </a:t>
            </a: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(16 cycles) (n=89)</a:t>
            </a:r>
            <a:endPar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12" name="AutoShape 9"/>
          <p:cNvSpPr>
            <a:spLocks noChangeArrowheads="1"/>
          </p:cNvSpPr>
          <p:nvPr/>
        </p:nvSpPr>
        <p:spPr bwMode="auto">
          <a:xfrm>
            <a:off x="462540" y="2413843"/>
            <a:ext cx="2791569"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Critères d'inclusion</a:t>
            </a:r>
          </a:p>
          <a:p>
            <a:pPr marL="228600" lvl="0" indent="-228600" defTabSz="892175" eaLnBrk="0" hangingPunct="0">
              <a:spcAft>
                <a:spcPct val="30000"/>
              </a:spcAft>
              <a:buFont typeface="Arial" pitchFamily="34" charset="0"/>
              <a:buChar char="•"/>
              <a:defRPr/>
            </a:pPr>
            <a:r>
              <a:rPr lang="fr-FR" sz="1600" dirty="0">
                <a:solidFill>
                  <a:schemeClr val="tx2"/>
                </a:solidFill>
              </a:rPr>
              <a:t>Adénocarcinome résécable estomac </a:t>
            </a:r>
            <a:r>
              <a:rPr lang="fr-FR" sz="1600" dirty="0" smtClean="0">
                <a:solidFill>
                  <a:schemeClr val="tx2"/>
                </a:solidFill>
              </a:rPr>
              <a:t>ou </a:t>
            </a:r>
            <a:r>
              <a:rPr lang="fr-FR" sz="1600" dirty="0">
                <a:solidFill>
                  <a:schemeClr val="tx2"/>
                </a:solidFill>
              </a:rPr>
              <a:t>JOG </a:t>
            </a: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a:t>
            </a:r>
            <a:r>
              <a:rPr kumimoji="0" lang="fr-FR" altLang="zh-CN" sz="1600" b="0" i="0" u="none" strike="noStrike" kern="1200" cap="none" spc="0" normalizeH="0" baseline="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cT2 ou </a:t>
            </a:r>
            <a:r>
              <a:rPr kumimoji="0" lang="fr-FR" altLang="zh-CN" sz="1600" b="0" i="0" u="none" strike="noStrike" kern="1200" cap="none" spc="0" normalizeH="0" baseline="0" dirty="0" err="1">
                <a:ln>
                  <a:noFill/>
                </a:ln>
                <a:solidFill>
                  <a:srgbClr val="FFFFFF"/>
                </a:solidFill>
                <a:effectLst/>
                <a:uLnTx/>
                <a:uFillTx/>
                <a:latin typeface="Arial"/>
                <a:ea typeface="SimSun" pitchFamily="2" charset="-122"/>
                <a:cs typeface="Arial"/>
              </a:rPr>
              <a:t>cN</a:t>
            </a: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Pas de métastases à distance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HER2 négatif</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ECOG PS ≤1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(n=180)</a:t>
            </a:r>
          </a:p>
        </p:txBody>
      </p:sp>
      <p:cxnSp>
        <p:nvCxnSpPr>
          <p:cNvPr id="13" name="AutoShape 16"/>
          <p:cNvCxnSpPr>
            <a:cxnSpLocks noChangeShapeType="1"/>
            <a:stCxn id="8" idx="4"/>
            <a:endCxn id="14" idx="1"/>
          </p:cNvCxnSpPr>
          <p:nvPr/>
        </p:nvCxnSpPr>
        <p:spPr bwMode="auto">
          <a:xfrm rot="16200000" flipH="1">
            <a:off x="3724059" y="4067499"/>
            <a:ext cx="698320" cy="650298"/>
          </a:xfrm>
          <a:prstGeom prst="bentConnector2">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4398368" y="4431781"/>
            <a:ext cx="4582670" cy="62005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FLOT* (4 cycles) puis chirurgie suivis </a:t>
            </a:r>
            <a:r>
              <a:rPr kumimoji="0" lang="fr-FR" altLang="zh-CN" sz="1800" b="0" i="0" u="none" strike="noStrike" kern="1200" cap="none" spc="0" normalizeH="0" baseline="0" dirty="0" smtClean="0">
                <a:ln>
                  <a:noFill/>
                </a:ln>
                <a:solidFill>
                  <a:srgbClr val="4D4D4D"/>
                </a:solidFill>
                <a:effectLst/>
                <a:uLnTx/>
                <a:uFillTx/>
                <a:latin typeface="Arial"/>
                <a:ea typeface="SimSun" pitchFamily="2" charset="-122"/>
                <a:cs typeface="Arial"/>
              </a:rPr>
              <a:t>de </a:t>
            </a: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FLOT* (4 cycles) (n=91)</a:t>
            </a:r>
          </a:p>
        </p:txBody>
      </p:sp>
      <p:sp>
        <p:nvSpPr>
          <p:cNvPr id="15" name="Content Placeholder 26"/>
          <p:cNvSpPr txBox="1">
            <a:spLocks/>
          </p:cNvSpPr>
          <p:nvPr/>
        </p:nvSpPr>
        <p:spPr bwMode="auto">
          <a:xfrm>
            <a:off x="4398365" y="3466295"/>
            <a:ext cx="3820620"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fr-FR" sz="1200" b="1" i="0" u="none" strike="noStrike" kern="1200" cap="none" spc="0" normalizeH="0" baseline="0" dirty="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200" b="0" i="0" u="none" strike="noStrike" kern="1200" cap="none" spc="0" normalizeH="0" baseline="0" dirty="0">
                <a:ln>
                  <a:noFill/>
                </a:ln>
                <a:solidFill>
                  <a:srgbClr val="4D4D4D"/>
                </a:solidFill>
                <a:effectLst/>
                <a:uLnTx/>
                <a:uFillTx/>
                <a:latin typeface="Arial"/>
                <a:ea typeface="+mn-ea"/>
                <a:cs typeface="Arial"/>
              </a:rPr>
              <a:t>Site tumoral (JOG vs. estomac)</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200" b="0" i="0" u="none" strike="noStrike" kern="1200" cap="none" spc="0" normalizeH="0" baseline="0" dirty="0">
                <a:ln>
                  <a:noFill/>
                </a:ln>
                <a:solidFill>
                  <a:srgbClr val="4D4D4D"/>
                </a:solidFill>
                <a:effectLst/>
                <a:uLnTx/>
                <a:uFillTx/>
                <a:latin typeface="Arial"/>
                <a:ea typeface="+mn-ea"/>
                <a:cs typeface="Arial"/>
              </a:rPr>
              <a:t>Stade (T1/2 vs. T3/4 et/ou 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200" b="0" i="0" u="none" strike="noStrike" kern="1200" cap="none" spc="0" normalizeH="0" baseline="0" dirty="0">
                <a:ln>
                  <a:noFill/>
                </a:ln>
                <a:solidFill>
                  <a:srgbClr val="4D4D4D"/>
                </a:solidFill>
                <a:effectLst/>
                <a:uLnTx/>
                <a:uFillTx/>
                <a:latin typeface="Arial"/>
                <a:ea typeface="+mn-ea"/>
                <a:cs typeface="Arial"/>
              </a:rPr>
              <a:t>Histologie (intestinal vs. diffus/mixte ou inconnu)</a:t>
            </a:r>
          </a:p>
        </p:txBody>
      </p:sp>
      <p:sp>
        <p:nvSpPr>
          <p:cNvPr id="16" name="Rectangle 9"/>
          <p:cNvSpPr txBox="1">
            <a:spLocks noChangeArrowheads="1"/>
          </p:cNvSpPr>
          <p:nvPr/>
        </p:nvSpPr>
        <p:spPr bwMode="auto">
          <a:xfrm>
            <a:off x="4398365" y="5222285"/>
            <a:ext cx="4130676" cy="67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Taux </a:t>
            </a:r>
            <a:r>
              <a:rPr kumimoji="0" lang="fr-FR" sz="1600" b="0" i="0" u="none" strike="noStrike" kern="1200" cap="none" spc="0" normalizeH="0" baseline="0" dirty="0">
                <a:ln>
                  <a:noFill/>
                </a:ln>
                <a:solidFill>
                  <a:srgbClr val="4D4D4D"/>
                </a:solidFill>
                <a:effectLst/>
                <a:uLnTx/>
                <a:uFillTx/>
                <a:latin typeface="Arial"/>
                <a:ea typeface="+mn-ea"/>
                <a:cs typeface="Arial"/>
              </a:rPr>
              <a:t>résection R0, SSP, SG, tolérance </a:t>
            </a:r>
          </a:p>
        </p:txBody>
      </p:sp>
    </p:spTree>
    <p:extLst>
      <p:ext uri="{BB962C8B-B14F-4D97-AF65-F5344CB8AC3E}">
        <p14:creationId xmlns:p14="http://schemas.microsoft.com/office/powerpoint/2010/main" val="1476595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err="1"/>
              <a:t>Résultats</a:t>
            </a:r>
            <a:endParaRPr lang="en-US" b="1" dirty="0"/>
          </a:p>
          <a:p>
            <a:pPr marL="0" indent="0">
              <a:buNone/>
            </a:pPr>
            <a:endParaRPr lang="en-US" dirty="0"/>
          </a:p>
        </p:txBody>
      </p:sp>
      <p:graphicFrame>
        <p:nvGraphicFramePr>
          <p:cNvPr id="6" name="Group 88"/>
          <p:cNvGraphicFramePr>
            <a:graphicFrameLocks noGrp="1"/>
          </p:cNvGraphicFramePr>
          <p:nvPr>
            <p:extLst>
              <p:ext uri="{D42A27DB-BD31-4B8C-83A1-F6EECF244321}">
                <p14:modId xmlns:p14="http://schemas.microsoft.com/office/powerpoint/2010/main" val="1832454175"/>
              </p:ext>
            </p:extLst>
          </p:nvPr>
        </p:nvGraphicFramePr>
        <p:xfrm>
          <a:off x="399654" y="1708320"/>
          <a:ext cx="8344693" cy="3438980"/>
        </p:xfrm>
        <a:graphic>
          <a:graphicData uri="http://schemas.openxmlformats.org/drawingml/2006/table">
            <a:tbl>
              <a:tblPr firstRow="1" bandRow="1">
                <a:tableStyleId>{5202B0CA-FC54-4496-8BCA-5EF66A818D29}</a:tableStyleId>
              </a:tblPr>
              <a:tblGrid>
                <a:gridCol w="3692844">
                  <a:extLst>
                    <a:ext uri="{9D8B030D-6E8A-4147-A177-3AD203B41FA5}">
                      <a16:colId xmlns:a16="http://schemas.microsoft.com/office/drawing/2014/main" val="20000"/>
                    </a:ext>
                  </a:extLst>
                </a:gridCol>
                <a:gridCol w="2135771">
                  <a:extLst>
                    <a:ext uri="{9D8B030D-6E8A-4147-A177-3AD203B41FA5}">
                      <a16:colId xmlns:a16="http://schemas.microsoft.com/office/drawing/2014/main" val="3397994981"/>
                    </a:ext>
                  </a:extLst>
                </a:gridCol>
                <a:gridCol w="2516078">
                  <a:extLst>
                    <a:ext uri="{9D8B030D-6E8A-4147-A177-3AD203B41FA5}">
                      <a16:colId xmlns:a16="http://schemas.microsoft.com/office/drawing/2014/main"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Résultat, n (%)</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fr-FR" sz="1400" noProof="0">
                          <a:solidFill>
                            <a:schemeClr val="tx2"/>
                          </a:solidFill>
                        </a:rPr>
                        <a:t>Ramucirumab + FLOT</a:t>
                      </a:r>
                      <a:r>
                        <a:rPr lang="fr-FR" sz="1400" baseline="0" noProof="0">
                          <a:solidFill>
                            <a:schemeClr val="tx2"/>
                          </a:solidFill>
                        </a:rPr>
                        <a:t> </a:t>
                      </a:r>
                    </a:p>
                    <a:p>
                      <a:pPr algn="ctr"/>
                      <a:r>
                        <a:rPr lang="fr-FR" sz="1400" noProof="0">
                          <a:solidFill>
                            <a:schemeClr val="tx2"/>
                          </a:solidFill>
                        </a:rPr>
                        <a:t>(n=86)</a:t>
                      </a:r>
                    </a:p>
                  </a:txBody>
                  <a:tcPr marL="36000" marR="36000" marT="36000" marB="36000"/>
                </a:tc>
                <a:tc>
                  <a:txBody>
                    <a:bodyPr/>
                    <a:lstStyle/>
                    <a:p>
                      <a:pPr algn="ctr"/>
                      <a:r>
                        <a:rPr lang="fr-FR" sz="1400" noProof="0">
                          <a:solidFill>
                            <a:schemeClr val="tx2"/>
                          </a:solidFill>
                        </a:rPr>
                        <a:t>FLOT</a:t>
                      </a:r>
                      <a:r>
                        <a:rPr lang="fr-FR" sz="1400" baseline="0" noProof="0">
                          <a:solidFill>
                            <a:schemeClr val="tx2"/>
                          </a:solidFill>
                        </a:rPr>
                        <a:t> </a:t>
                      </a:r>
                    </a:p>
                    <a:p>
                      <a:pPr algn="ctr"/>
                      <a:r>
                        <a:rPr lang="fr-FR" sz="1400" noProof="0">
                          <a:solidFill>
                            <a:schemeClr val="tx2"/>
                          </a:solidFill>
                        </a:rPr>
                        <a:t>(n=87)</a:t>
                      </a:r>
                    </a:p>
                  </a:txBody>
                  <a:tcPr marL="36000" marR="36000" marT="36000" marB="36000" anchor="b"/>
                </a:tc>
                <a:extLst>
                  <a:ext uri="{0D108BD9-81ED-4DB2-BD59-A6C34878D82A}">
                    <a16:rowId xmlns:a16="http://schemas.microsoft.com/office/drawing/2014/main" val="10000"/>
                  </a:ext>
                </a:extLst>
              </a:tr>
              <a:tr h="294026">
                <a:tc>
                  <a:txBody>
                    <a:bodyPr/>
                    <a:lstStyle/>
                    <a:p>
                      <a:r>
                        <a:rPr lang="fr-FR" sz="1400" noProof="0">
                          <a:solidFill>
                            <a:schemeClr val="tx1"/>
                          </a:solidFill>
                        </a:rPr>
                        <a:t>≤T1</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17 (20)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22 (25)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294026">
                <a:tc>
                  <a:txBody>
                    <a:bodyPr/>
                    <a:lstStyle/>
                    <a:p>
                      <a:r>
                        <a:rPr lang="fr-FR" sz="1400" noProof="0">
                          <a:solidFill>
                            <a:schemeClr val="tx1"/>
                          </a:solidFill>
                        </a:rPr>
                        <a:t>T2</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12 (14)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10 (12)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2"/>
                  </a:ext>
                </a:extLst>
              </a:tr>
              <a:tr h="294026">
                <a:tc>
                  <a:txBody>
                    <a:bodyPr/>
                    <a:lstStyle/>
                    <a:p>
                      <a:r>
                        <a:rPr lang="fr-FR" sz="1400" noProof="0">
                          <a:solidFill>
                            <a:schemeClr val="tx1"/>
                          </a:solidFill>
                        </a:rPr>
                        <a:t>T3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49 (57)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33 (38)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94026">
                <a:tc>
                  <a:txBody>
                    <a:bodyPr/>
                    <a:lstStyle/>
                    <a:p>
                      <a:r>
                        <a:rPr lang="fr-FR" sz="1400" noProof="0">
                          <a:solidFill>
                            <a:schemeClr val="tx1"/>
                          </a:solidFill>
                        </a:rPr>
                        <a:t>T4</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6 (7)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12 (14)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N0</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43 (50)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34 (39)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14043010"/>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Taux résection R0,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97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83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8"/>
                  </a:ext>
                </a:extLst>
              </a:tr>
              <a:tr h="294026">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p</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0,0049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4D4D4D">
                        <a:alpha val="10196"/>
                      </a:srgbClr>
                    </a:solidFill>
                  </a:tcPr>
                </a:tc>
                <a:extLst>
                  <a:ext uri="{0D108BD9-81ED-4DB2-BD59-A6C34878D82A}">
                    <a16:rowId xmlns:a16="http://schemas.microsoft.com/office/drawing/2014/main" val="10009"/>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Taux résection R0 dans les sous-groupes,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2737845154"/>
                  </a:ext>
                </a:extLst>
              </a:tr>
              <a:tr h="294026">
                <a:tc>
                  <a:txBody>
                    <a:bodyPr/>
                    <a:lstStyle/>
                    <a:p>
                      <a:pPr marL="90000"/>
                      <a:r>
                        <a:rPr lang="fr-FR" sz="1400" noProof="0" dirty="0">
                          <a:solidFill>
                            <a:schemeClr val="tx1"/>
                          </a:solidFill>
                        </a:rPr>
                        <a:t>cT4 (8 sur 8 vs. 1 sur 4)</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100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47404661"/>
                  </a:ext>
                </a:extLst>
              </a:tr>
              <a:tr h="294026">
                <a:tc>
                  <a:txBody>
                    <a:bodyPr/>
                    <a:lstStyle/>
                    <a:p>
                      <a:pPr marL="90000"/>
                      <a:r>
                        <a:rPr lang="fr-FR" sz="1400" baseline="0" noProof="0" dirty="0">
                          <a:solidFill>
                            <a:schemeClr val="tx1"/>
                          </a:solidFill>
                        </a:rPr>
                        <a:t>Type diffus</a:t>
                      </a:r>
                      <a:endParaRPr lang="fr-FR" sz="1400" noProof="0" dirty="0">
                        <a:solidFill>
                          <a:schemeClr val="tx1"/>
                        </a:solidFill>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95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77</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377646569"/>
                  </a:ext>
                </a:extLst>
              </a:tr>
            </a:tbl>
          </a:graphicData>
        </a:graphic>
      </p:graphicFrame>
      <p:sp>
        <p:nvSpPr>
          <p:cNvPr id="4" name="Title 3"/>
          <p:cNvSpPr>
            <a:spLocks noGrp="1"/>
          </p:cNvSpPr>
          <p:nvPr>
            <p:ph type="title"/>
          </p:nvPr>
        </p:nvSpPr>
        <p:spPr/>
        <p:txBody>
          <a:bodyPr/>
          <a:lstStyle/>
          <a:p>
            <a:r>
              <a:rPr lang="en-GB" dirty="0"/>
              <a:t>1424MO: </a:t>
            </a:r>
            <a:r>
              <a:rPr lang="fr-FR" dirty="0"/>
              <a:t>FLOT plus ramucirumab versus FLOT seul en périopératoire dans l’adénocarcinome oesophagogastrique résécable – Résultats actualisés et analyses de sous-groupes de l’étude randomisée de phase II/III RAMSES/FLOT7 de l’AIO allemand et du GOIM italien – Al-</a:t>
            </a:r>
            <a:r>
              <a:rPr lang="fr-FR" dirty="0" err="1"/>
              <a:t>Batran</a:t>
            </a:r>
            <a:r>
              <a:rPr lang="fr-FR" dirty="0"/>
              <a:t> S-E, et al</a:t>
            </a:r>
            <a:endParaRPr lang="en-GB" dirty="0"/>
          </a:p>
        </p:txBody>
      </p:sp>
      <p:sp>
        <p:nvSpPr>
          <p:cNvPr id="7" name="Text Placeholder 6"/>
          <p:cNvSpPr>
            <a:spLocks noGrp="1"/>
          </p:cNvSpPr>
          <p:nvPr>
            <p:ph type="body" sz="quarter" idx="11"/>
          </p:nvPr>
        </p:nvSpPr>
        <p:spPr>
          <a:xfrm>
            <a:off x="4258492" y="6096000"/>
            <a:ext cx="4520384" cy="487363"/>
          </a:xfrm>
        </p:spPr>
        <p:txBody>
          <a:bodyPr/>
          <a:lstStyle/>
          <a:p>
            <a:r>
              <a:rPr lang="en-GB" dirty="0"/>
              <a:t>Al-</a:t>
            </a:r>
            <a:r>
              <a:rPr lang="en-GB" dirty="0" err="1"/>
              <a:t>Batran</a:t>
            </a:r>
            <a:r>
              <a:rPr lang="en-GB" dirty="0"/>
              <a:t> S-E, et al, Ann Oncol 2020;31(</a:t>
            </a:r>
            <a:r>
              <a:rPr lang="en-GB" dirty="0" err="1"/>
              <a:t>suppl</a:t>
            </a:r>
            <a:r>
              <a:rPr lang="en-GB" dirty="0"/>
              <a:t>):</a:t>
            </a:r>
            <a:r>
              <a:rPr lang="en-GB" dirty="0" err="1"/>
              <a:t>abstr</a:t>
            </a:r>
            <a:r>
              <a:rPr lang="en-GB" dirty="0"/>
              <a:t> 1424MO</a:t>
            </a:r>
          </a:p>
        </p:txBody>
      </p:sp>
    </p:spTree>
    <p:extLst>
      <p:ext uri="{BB962C8B-B14F-4D97-AF65-F5344CB8AC3E}">
        <p14:creationId xmlns:p14="http://schemas.microsoft.com/office/powerpoint/2010/main" val="155975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25200"/>
              </a:spcBef>
              <a:buNone/>
            </a:pPr>
            <a:r>
              <a:rPr lang="fr-FR" b="1" dirty="0"/>
              <a:t>Conclusion</a:t>
            </a:r>
          </a:p>
          <a:p>
            <a:r>
              <a:rPr lang="fr-FR" b="1" dirty="0"/>
              <a:t>Chez ces patients avec adénocarcinome oesophagogastrique résécable, l’addition de ramucirumab à FLOT a significativement amélioré le taux de résection R0 </a:t>
            </a:r>
          </a:p>
        </p:txBody>
      </p:sp>
      <p:sp>
        <p:nvSpPr>
          <p:cNvPr id="4" name="Title 3"/>
          <p:cNvSpPr>
            <a:spLocks noGrp="1"/>
          </p:cNvSpPr>
          <p:nvPr>
            <p:ph type="title"/>
          </p:nvPr>
        </p:nvSpPr>
        <p:spPr/>
        <p:txBody>
          <a:bodyPr/>
          <a:lstStyle/>
          <a:p>
            <a:r>
              <a:rPr lang="fr-FR" dirty="0"/>
              <a:t>1424MO: FLOT plus ramucirumab versus FLOT seul en périopératoire dans l’adénocarcinome oesophagogastrique résécable – Résultats actualisés et analyses de sous-groupes de l’étude randomisée de phase II/III RAMSES/FLOT7 de l’AIO allemand et du GOIM italien – Al-</a:t>
            </a:r>
            <a:r>
              <a:rPr lang="fr-FR" dirty="0" err="1"/>
              <a:t>Batran</a:t>
            </a:r>
            <a:r>
              <a:rPr lang="fr-FR" dirty="0"/>
              <a:t> S-E, et al</a:t>
            </a:r>
          </a:p>
        </p:txBody>
      </p:sp>
      <p:sp>
        <p:nvSpPr>
          <p:cNvPr id="7" name="Text Placeholder 6"/>
          <p:cNvSpPr>
            <a:spLocks noGrp="1"/>
          </p:cNvSpPr>
          <p:nvPr>
            <p:ph type="body" sz="quarter" idx="11"/>
          </p:nvPr>
        </p:nvSpPr>
        <p:spPr>
          <a:xfrm>
            <a:off x="4371704" y="6096000"/>
            <a:ext cx="4407172" cy="487363"/>
          </a:xfrm>
        </p:spPr>
        <p:txBody>
          <a:bodyPr/>
          <a:lstStyle/>
          <a:p>
            <a:r>
              <a:rPr lang="fr-FR" dirty="0"/>
              <a:t>Al-</a:t>
            </a:r>
            <a:r>
              <a:rPr lang="fr-FR" dirty="0" err="1"/>
              <a:t>Batran</a:t>
            </a:r>
            <a:r>
              <a:rPr lang="fr-FR" dirty="0"/>
              <a:t> S-E, et al, Ann </a:t>
            </a:r>
            <a:r>
              <a:rPr lang="fr-FR" dirty="0" err="1"/>
              <a:t>Oncol</a:t>
            </a:r>
            <a:r>
              <a:rPr lang="fr-FR" dirty="0"/>
              <a:t> 2020;31(</a:t>
            </a:r>
            <a:r>
              <a:rPr lang="fr-FR" dirty="0" err="1"/>
              <a:t>suppl</a:t>
            </a:r>
            <a:r>
              <a:rPr lang="fr-FR" dirty="0"/>
              <a:t>):</a:t>
            </a:r>
            <a:r>
              <a:rPr lang="fr-FR" dirty="0" err="1"/>
              <a:t>abstr</a:t>
            </a:r>
            <a:r>
              <a:rPr lang="fr-FR" dirty="0"/>
              <a:t> 1424MO</a:t>
            </a:r>
          </a:p>
        </p:txBody>
      </p:sp>
    </p:spTree>
    <p:extLst>
      <p:ext uri="{BB962C8B-B14F-4D97-AF65-F5344CB8AC3E}">
        <p14:creationId xmlns:p14="http://schemas.microsoft.com/office/powerpoint/2010/main" val="3635807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Cancers du pancréas, de l’intestin grêle et du tractus hépatobiliaire</a:t>
            </a:r>
          </a:p>
        </p:txBody>
      </p:sp>
    </p:spTree>
    <p:extLst>
      <p:ext uri="{BB962C8B-B14F-4D97-AF65-F5344CB8AC3E}">
        <p14:creationId xmlns:p14="http://schemas.microsoft.com/office/powerpoint/2010/main" val="1607832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Cancer du pancréas</a:t>
            </a:r>
          </a:p>
        </p:txBody>
      </p:sp>
      <p:sp>
        <p:nvSpPr>
          <p:cNvPr id="3" name="Text Placeholder 2"/>
          <p:cNvSpPr>
            <a:spLocks noGrp="1"/>
          </p:cNvSpPr>
          <p:nvPr>
            <p:ph type="body" idx="1"/>
          </p:nvPr>
        </p:nvSpPr>
        <p:spPr/>
        <p:txBody>
          <a:bodyPr/>
          <a:lstStyle/>
          <a:p>
            <a:r>
              <a:rPr lang="fr-FR" b="1" dirty="0"/>
              <a:t>Cancers du pancréas, de l’intestin grêle et du tractus hépatobiliaire</a:t>
            </a:r>
          </a:p>
        </p:txBody>
      </p:sp>
    </p:spTree>
    <p:extLst>
      <p:ext uri="{BB962C8B-B14F-4D97-AF65-F5344CB8AC3E}">
        <p14:creationId xmlns:p14="http://schemas.microsoft.com/office/powerpoint/2010/main" val="39735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Glossaire</a:t>
            </a:r>
          </a:p>
        </p:txBody>
      </p:sp>
      <p:sp>
        <p:nvSpPr>
          <p:cNvPr id="6" name="Rectangle 3"/>
          <p:cNvSpPr txBox="1">
            <a:spLocks noChangeArrowheads="1"/>
          </p:cNvSpPr>
          <p:nvPr/>
        </p:nvSpPr>
        <p:spPr>
          <a:xfrm>
            <a:off x="0" y="1185704"/>
            <a:ext cx="9072065" cy="5492681"/>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300"/>
              </a:lnSpc>
              <a:spcAft>
                <a:spcPts val="0"/>
              </a:spcAft>
              <a:buClr>
                <a:srgbClr val="043882"/>
              </a:buClr>
              <a:buNone/>
              <a:tabLst>
                <a:tab pos="806450" algn="l"/>
              </a:tabLst>
            </a:pPr>
            <a:r>
              <a:rPr lang="fr-FR" sz="1000" dirty="0"/>
              <a:t>/</a:t>
            </a:r>
            <a:r>
              <a:rPr lang="fr-FR" sz="1000" dirty="0" err="1"/>
              <a:t>xS</a:t>
            </a:r>
            <a:r>
              <a:rPr lang="fr-FR" sz="1000" dirty="0"/>
              <a:t>	toutes les x semaines</a:t>
            </a:r>
          </a:p>
          <a:p>
            <a:pPr marL="0" indent="0">
              <a:lnSpc>
                <a:spcPts val="1300"/>
              </a:lnSpc>
              <a:spcAft>
                <a:spcPts val="0"/>
              </a:spcAft>
              <a:buClr>
                <a:srgbClr val="043882"/>
              </a:buClr>
              <a:buNone/>
              <a:tabLst>
                <a:tab pos="806450" algn="l"/>
              </a:tabLst>
            </a:pPr>
            <a:r>
              <a:rPr lang="fr-FR" sz="1000" dirty="0"/>
              <a:t>5FU	5-fluorouracile</a:t>
            </a:r>
          </a:p>
          <a:p>
            <a:pPr marL="0" indent="0">
              <a:lnSpc>
                <a:spcPts val="1300"/>
              </a:lnSpc>
              <a:spcAft>
                <a:spcPts val="0"/>
              </a:spcAft>
              <a:buClr>
                <a:srgbClr val="043882"/>
              </a:buClr>
              <a:buNone/>
              <a:tabLst>
                <a:tab pos="806450" algn="l"/>
              </a:tabLst>
            </a:pPr>
            <a:r>
              <a:rPr lang="fr-FR" sz="1000" dirty="0"/>
              <a:t>ACE	antigène </a:t>
            </a:r>
            <a:r>
              <a:rPr lang="fr-FR" sz="1000" dirty="0" err="1"/>
              <a:t>carcino</a:t>
            </a:r>
            <a:r>
              <a:rPr lang="fr-FR" sz="1000" dirty="0"/>
              <a:t>-embryonnaire</a:t>
            </a:r>
          </a:p>
          <a:p>
            <a:pPr marL="0" indent="0">
              <a:lnSpc>
                <a:spcPts val="1300"/>
              </a:lnSpc>
              <a:spcAft>
                <a:spcPts val="0"/>
              </a:spcAft>
              <a:buClr>
                <a:srgbClr val="043882"/>
              </a:buClr>
              <a:buNone/>
              <a:tabLst>
                <a:tab pos="806450" algn="l"/>
              </a:tabLst>
            </a:pPr>
            <a:r>
              <a:rPr lang="fr-FR" sz="1000" dirty="0"/>
              <a:t>ADCO	adénocarcinome œsophagien</a:t>
            </a:r>
          </a:p>
          <a:p>
            <a:pPr marL="0" indent="0">
              <a:lnSpc>
                <a:spcPts val="1300"/>
              </a:lnSpc>
              <a:spcAft>
                <a:spcPts val="0"/>
              </a:spcAft>
              <a:buClr>
                <a:srgbClr val="043882"/>
              </a:buClr>
              <a:buNone/>
              <a:tabLst>
                <a:tab pos="806450" algn="l"/>
              </a:tabLst>
            </a:pPr>
            <a:r>
              <a:rPr lang="fr-FR" sz="1000" dirty="0"/>
              <a:t>ADCP	adénocarcinome pancréatique</a:t>
            </a:r>
          </a:p>
          <a:p>
            <a:pPr marL="0" indent="0">
              <a:lnSpc>
                <a:spcPts val="1300"/>
              </a:lnSpc>
              <a:spcAft>
                <a:spcPts val="0"/>
              </a:spcAft>
              <a:buClr>
                <a:srgbClr val="043882"/>
              </a:buClr>
              <a:buNone/>
              <a:tabLst>
                <a:tab pos="806450" algn="l"/>
              </a:tabLst>
            </a:pPr>
            <a:r>
              <a:rPr lang="fr-FR" sz="1000" dirty="0"/>
              <a:t>ALT	alanine </a:t>
            </a:r>
            <a:r>
              <a:rPr lang="fr-FR" sz="1000" dirty="0" err="1"/>
              <a:t>aminotransférase</a:t>
            </a:r>
            <a:endParaRPr lang="fr-FR" sz="1000" dirty="0"/>
          </a:p>
          <a:p>
            <a:pPr marL="0" indent="0">
              <a:lnSpc>
                <a:spcPts val="1300"/>
              </a:lnSpc>
              <a:spcAft>
                <a:spcPts val="0"/>
              </a:spcAft>
              <a:buClr>
                <a:srgbClr val="043882"/>
              </a:buClr>
              <a:buNone/>
              <a:tabLst>
                <a:tab pos="806450" algn="l"/>
              </a:tabLst>
            </a:pPr>
            <a:r>
              <a:rPr lang="fr-FR" sz="1000" dirty="0"/>
              <a:t>AST	</a:t>
            </a:r>
            <a:r>
              <a:rPr lang="fr-FR" sz="1000" dirty="0" err="1"/>
              <a:t>aspartate</a:t>
            </a:r>
            <a:r>
              <a:rPr lang="fr-FR" sz="1000" dirty="0"/>
              <a:t> </a:t>
            </a:r>
            <a:r>
              <a:rPr lang="fr-FR" sz="1000" dirty="0" err="1"/>
              <a:t>aminotransférase</a:t>
            </a:r>
            <a:endParaRPr lang="fr-FR" sz="1000" dirty="0"/>
          </a:p>
          <a:p>
            <a:pPr marL="0" indent="0">
              <a:lnSpc>
                <a:spcPts val="1300"/>
              </a:lnSpc>
              <a:spcAft>
                <a:spcPts val="0"/>
              </a:spcAft>
              <a:buClr>
                <a:srgbClr val="043882"/>
              </a:buClr>
              <a:buNone/>
              <a:tabLst>
                <a:tab pos="806450" algn="l"/>
              </a:tabLst>
            </a:pPr>
            <a:r>
              <a:rPr lang="fr-FR" sz="1000" dirty="0"/>
              <a:t>CA 19-9	carbohydrate antigène 19-9</a:t>
            </a:r>
          </a:p>
          <a:p>
            <a:pPr marL="0" indent="0">
              <a:lnSpc>
                <a:spcPts val="1300"/>
              </a:lnSpc>
              <a:spcAft>
                <a:spcPts val="0"/>
              </a:spcAft>
              <a:buClr>
                <a:srgbClr val="043882"/>
              </a:buClr>
              <a:buNone/>
              <a:tabLst>
                <a:tab pos="806450" algn="l"/>
              </a:tabLst>
            </a:pPr>
            <a:r>
              <a:rPr lang="fr-FR" sz="1000" dirty="0"/>
              <a:t>CAPOX	capécitabine + </a:t>
            </a:r>
            <a:r>
              <a:rPr lang="fr-FR" sz="1000" dirty="0" err="1" smtClean="0"/>
              <a:t>oxaliplatine</a:t>
            </a:r>
            <a:r>
              <a:rPr lang="fr-FR" sz="1000" dirty="0" smtClean="0"/>
              <a:t>	</a:t>
            </a:r>
            <a:endParaRPr lang="fr-FR" sz="1000" dirty="0"/>
          </a:p>
          <a:p>
            <a:pPr marL="0" indent="0">
              <a:lnSpc>
                <a:spcPts val="1300"/>
              </a:lnSpc>
              <a:spcAft>
                <a:spcPts val="0"/>
              </a:spcAft>
              <a:buClr>
                <a:srgbClr val="043882"/>
              </a:buClr>
              <a:buNone/>
              <a:tabLst>
                <a:tab pos="806450" algn="l"/>
              </a:tabLst>
            </a:pPr>
            <a:r>
              <a:rPr lang="fr-FR" sz="1000" dirty="0"/>
              <a:t>CCR(m)	cancer colorectal (métastatique)</a:t>
            </a:r>
          </a:p>
          <a:p>
            <a:pPr marL="0" indent="0">
              <a:lnSpc>
                <a:spcPts val="1300"/>
              </a:lnSpc>
              <a:spcAft>
                <a:spcPts val="0"/>
              </a:spcAft>
              <a:buClr>
                <a:srgbClr val="043882"/>
              </a:buClr>
              <a:buNone/>
              <a:tabLst>
                <a:tab pos="806450" algn="l"/>
              </a:tabLst>
            </a:pPr>
            <a:r>
              <a:rPr lang="fr-FR" sz="1000" dirty="0"/>
              <a:t>CECA	carcinome épidermoïde canal anal</a:t>
            </a:r>
          </a:p>
          <a:p>
            <a:pPr marL="0" indent="0">
              <a:lnSpc>
                <a:spcPts val="1300"/>
              </a:lnSpc>
              <a:spcAft>
                <a:spcPts val="0"/>
              </a:spcAft>
              <a:buClr>
                <a:srgbClr val="043882"/>
              </a:buClr>
              <a:buNone/>
              <a:tabLst>
                <a:tab pos="806450" algn="l"/>
              </a:tabLst>
            </a:pPr>
            <a:r>
              <a:rPr lang="fr-FR" sz="1000" dirty="0"/>
              <a:t>CETA	</a:t>
            </a:r>
            <a:r>
              <a:rPr lang="fr-FR" sz="1000" dirty="0" err="1"/>
              <a:t>chimioembolisation</a:t>
            </a:r>
            <a:r>
              <a:rPr lang="fr-FR" sz="1000" dirty="0"/>
              <a:t> </a:t>
            </a:r>
            <a:r>
              <a:rPr lang="fr-FR" sz="1000" dirty="0" err="1"/>
              <a:t>transartérlelle</a:t>
            </a:r>
            <a:endParaRPr lang="fr-FR" sz="1000" dirty="0"/>
          </a:p>
          <a:p>
            <a:pPr marL="0" indent="0">
              <a:lnSpc>
                <a:spcPts val="1300"/>
              </a:lnSpc>
              <a:spcAft>
                <a:spcPts val="0"/>
              </a:spcAft>
              <a:buClr>
                <a:srgbClr val="043882"/>
              </a:buClr>
              <a:buNone/>
              <a:tabLst>
                <a:tab pos="806450" algn="l"/>
              </a:tabLst>
            </a:pPr>
            <a:r>
              <a:rPr lang="fr-FR" sz="1000" dirty="0"/>
              <a:t>CHC	carcinome hépatocellulaire</a:t>
            </a:r>
          </a:p>
          <a:p>
            <a:pPr marL="0" indent="0">
              <a:lnSpc>
                <a:spcPts val="1300"/>
              </a:lnSpc>
              <a:spcAft>
                <a:spcPts val="0"/>
              </a:spcAft>
              <a:buClr>
                <a:srgbClr val="043882"/>
              </a:buClr>
              <a:buNone/>
              <a:tabLst>
                <a:tab pos="806450" algn="l"/>
              </a:tabLst>
            </a:pPr>
            <a:r>
              <a:rPr lang="fr-FR" sz="1000" dirty="0"/>
              <a:t>CIAH	chimiothérapie intra-artérielle </a:t>
            </a:r>
            <a:r>
              <a:rPr lang="fr-FR" sz="1000" dirty="0" smtClean="0"/>
              <a:t>	hépatique</a:t>
            </a:r>
            <a:endParaRPr lang="fr-FR" sz="1000" dirty="0"/>
          </a:p>
          <a:p>
            <a:pPr marL="0" indent="0">
              <a:lnSpc>
                <a:spcPts val="1300"/>
              </a:lnSpc>
              <a:spcAft>
                <a:spcPts val="0"/>
              </a:spcAft>
              <a:buClr>
                <a:srgbClr val="043882"/>
              </a:buClr>
              <a:buNone/>
              <a:tabLst>
                <a:tab pos="806450" algn="l"/>
              </a:tabLst>
            </a:pPr>
            <a:r>
              <a:rPr lang="fr-FR" sz="1000" dirty="0"/>
              <a:t>CIRA	comité indépendant de revue en </a:t>
            </a:r>
            <a:r>
              <a:rPr lang="fr-FR" sz="1000" dirty="0" smtClean="0"/>
              <a:t>	aveugle</a:t>
            </a:r>
            <a:endParaRPr lang="fr-FR" sz="1000" dirty="0"/>
          </a:p>
          <a:p>
            <a:pPr marL="0" indent="0">
              <a:lnSpc>
                <a:spcPts val="1300"/>
              </a:lnSpc>
              <a:spcAft>
                <a:spcPts val="0"/>
              </a:spcAft>
              <a:buClr>
                <a:srgbClr val="043882"/>
              </a:buClr>
              <a:buNone/>
              <a:tabLst>
                <a:tab pos="806450" algn="l"/>
              </a:tabLst>
            </a:pPr>
            <a:r>
              <a:rPr lang="en-GB" sz="1000" dirty="0">
                <a:solidFill>
                  <a:schemeClr val="tx1"/>
                </a:solidFill>
              </a:rPr>
              <a:t>CPS	combined positive score</a:t>
            </a:r>
          </a:p>
          <a:p>
            <a:pPr marL="0" indent="0">
              <a:lnSpc>
                <a:spcPts val="1300"/>
              </a:lnSpc>
              <a:spcAft>
                <a:spcPts val="0"/>
              </a:spcAft>
              <a:buClr>
                <a:srgbClr val="043882"/>
              </a:buClr>
              <a:buNone/>
              <a:tabLst>
                <a:tab pos="806450" algn="l"/>
              </a:tabLst>
            </a:pPr>
            <a:r>
              <a:rPr lang="fr-FR" sz="1000" dirty="0"/>
              <a:t>CT	chimiothérapie</a:t>
            </a:r>
          </a:p>
          <a:p>
            <a:pPr marL="0" indent="0">
              <a:lnSpc>
                <a:spcPts val="1300"/>
              </a:lnSpc>
              <a:spcAft>
                <a:spcPts val="0"/>
              </a:spcAft>
              <a:buClr>
                <a:srgbClr val="043882"/>
              </a:buClr>
              <a:buNone/>
              <a:tabLst>
                <a:tab pos="806450" algn="l"/>
              </a:tabLst>
            </a:pPr>
            <a:r>
              <a:rPr lang="fr-FR" sz="1000" dirty="0"/>
              <a:t>dMMR	déficience </a:t>
            </a:r>
            <a:r>
              <a:rPr lang="en-GB" sz="1000" dirty="0" smtClean="0"/>
              <a:t>mismatch repair</a:t>
            </a:r>
          </a:p>
          <a:p>
            <a:pPr marL="0" indent="0">
              <a:lnSpc>
                <a:spcPts val="1300"/>
              </a:lnSpc>
              <a:spcAft>
                <a:spcPts val="0"/>
              </a:spcAft>
              <a:buClr>
                <a:srgbClr val="043882"/>
              </a:buClr>
              <a:buNone/>
              <a:tabLst>
                <a:tab pos="806450" algn="l"/>
              </a:tabLst>
            </a:pPr>
            <a:r>
              <a:rPr lang="fr-FR" sz="1000" dirty="0" smtClean="0"/>
              <a:t>DSVG</a:t>
            </a:r>
            <a:r>
              <a:rPr lang="fr-FR" sz="1000" dirty="0"/>
              <a:t>	dysfonction systolique </a:t>
            </a:r>
            <a:r>
              <a:rPr lang="fr-FR" sz="1000" dirty="0" smtClean="0"/>
              <a:t>du ventricule 	gauche</a:t>
            </a:r>
            <a:endParaRPr lang="fr-FR" sz="1000" dirty="0"/>
          </a:p>
          <a:p>
            <a:pPr marL="0" indent="0">
              <a:lnSpc>
                <a:spcPts val="1300"/>
              </a:lnSpc>
              <a:spcAft>
                <a:spcPts val="0"/>
              </a:spcAft>
              <a:buClr>
                <a:srgbClr val="043882"/>
              </a:buClr>
              <a:buNone/>
              <a:tabLst>
                <a:tab pos="806450" algn="l"/>
              </a:tabLst>
            </a:pPr>
            <a:r>
              <a:rPr lang="fr-FR" sz="1000" dirty="0"/>
              <a:t>ECOG	</a:t>
            </a:r>
            <a:r>
              <a:rPr lang="en-GB" sz="1000" dirty="0" smtClean="0"/>
              <a:t>Eastern Cooperative Oncology Group </a:t>
            </a:r>
          </a:p>
          <a:p>
            <a:pPr marL="0" indent="0">
              <a:lnSpc>
                <a:spcPts val="1300"/>
              </a:lnSpc>
              <a:spcAft>
                <a:spcPts val="0"/>
              </a:spcAft>
              <a:buClr>
                <a:srgbClr val="043882"/>
              </a:buClr>
              <a:buNone/>
              <a:tabLst>
                <a:tab pos="806450" algn="l"/>
              </a:tabLst>
            </a:pPr>
            <a:r>
              <a:rPr lang="fr-FR" sz="1000" dirty="0" smtClean="0"/>
              <a:t>EEH</a:t>
            </a:r>
            <a:r>
              <a:rPr lang="fr-FR" sz="1000" dirty="0"/>
              <a:t>	envahissement extra hépatique</a:t>
            </a:r>
          </a:p>
          <a:p>
            <a:pPr marL="0" indent="0">
              <a:lnSpc>
                <a:spcPts val="1300"/>
              </a:lnSpc>
              <a:spcAft>
                <a:spcPts val="0"/>
              </a:spcAft>
              <a:buClr>
                <a:srgbClr val="043882"/>
              </a:buClr>
              <a:buNone/>
              <a:tabLst>
                <a:tab pos="806450" algn="l"/>
              </a:tabLst>
            </a:pPr>
            <a:r>
              <a:rPr lang="fr-FR" sz="1000" dirty="0"/>
              <a:t>EGFR	</a:t>
            </a:r>
            <a:r>
              <a:rPr lang="en-GB" sz="1000" dirty="0" smtClean="0"/>
              <a:t>epidermal growth factor receptor</a:t>
            </a:r>
          </a:p>
          <a:p>
            <a:pPr marL="0" indent="0">
              <a:lnSpc>
                <a:spcPts val="1300"/>
              </a:lnSpc>
              <a:spcAft>
                <a:spcPts val="0"/>
              </a:spcAft>
              <a:buClr>
                <a:srgbClr val="043882"/>
              </a:buClr>
              <a:buNone/>
              <a:tabLst>
                <a:tab pos="806450" algn="l"/>
              </a:tabLst>
            </a:pPr>
            <a:r>
              <a:rPr lang="fr-FR" sz="1000" dirty="0" smtClean="0"/>
              <a:t>EI</a:t>
            </a:r>
            <a:r>
              <a:rPr lang="fr-FR" sz="1000" dirty="0"/>
              <a:t>	évènement indésirable</a:t>
            </a:r>
          </a:p>
          <a:p>
            <a:pPr marL="0" indent="0">
              <a:lnSpc>
                <a:spcPts val="1300"/>
              </a:lnSpc>
              <a:spcAft>
                <a:spcPts val="0"/>
              </a:spcAft>
              <a:buClr>
                <a:srgbClr val="043882"/>
              </a:buClr>
              <a:buNone/>
              <a:tabLst>
                <a:tab pos="806450" algn="l"/>
              </a:tabLst>
            </a:pPr>
            <a:r>
              <a:rPr lang="fr-FR" sz="1000" dirty="0"/>
              <a:t>EIG	événement indésirable grave </a:t>
            </a:r>
          </a:p>
          <a:p>
            <a:pPr marL="0" indent="0">
              <a:lnSpc>
                <a:spcPts val="1300"/>
              </a:lnSpc>
              <a:spcAft>
                <a:spcPts val="0"/>
              </a:spcAft>
              <a:buClr>
                <a:srgbClr val="043882"/>
              </a:buClr>
              <a:buNone/>
              <a:tabLst>
                <a:tab pos="806450" algn="l"/>
              </a:tabLst>
            </a:pPr>
            <a:r>
              <a:rPr lang="fr-FR" sz="1000" dirty="0"/>
              <a:t>EIGLT	EIG lié au traitement</a:t>
            </a:r>
          </a:p>
          <a:p>
            <a:pPr marL="0" indent="0">
              <a:lnSpc>
                <a:spcPts val="1300"/>
              </a:lnSpc>
              <a:spcAft>
                <a:spcPts val="0"/>
              </a:spcAft>
              <a:buClr>
                <a:srgbClr val="043882"/>
              </a:buClr>
              <a:buNone/>
              <a:tabLst>
                <a:tab pos="806450" algn="l"/>
              </a:tabLst>
            </a:pPr>
            <a:r>
              <a:rPr lang="fr-FR" sz="1000" dirty="0"/>
              <a:t>EILT	événement indésirable lié au </a:t>
            </a:r>
            <a:r>
              <a:rPr lang="fr-FR" sz="1000" dirty="0" smtClean="0"/>
              <a:t>	traitement</a:t>
            </a:r>
            <a:endParaRPr lang="fr-FR" sz="1000" dirty="0"/>
          </a:p>
          <a:p>
            <a:pPr marL="0" indent="0">
              <a:lnSpc>
                <a:spcPts val="1300"/>
              </a:lnSpc>
              <a:spcAft>
                <a:spcPts val="0"/>
              </a:spcAft>
              <a:buClr>
                <a:srgbClr val="043882"/>
              </a:buClr>
              <a:buNone/>
              <a:tabLst>
                <a:tab pos="806450" algn="l"/>
              </a:tabLst>
            </a:pPr>
            <a:r>
              <a:rPr lang="fr-FR" sz="1000" dirty="0"/>
              <a:t>ET	écart type</a:t>
            </a:r>
          </a:p>
          <a:p>
            <a:pPr marL="0" indent="0">
              <a:lnSpc>
                <a:spcPts val="1300"/>
              </a:lnSpc>
              <a:spcAft>
                <a:spcPts val="0"/>
              </a:spcAft>
              <a:buClr>
                <a:srgbClr val="043882"/>
              </a:buClr>
              <a:buNone/>
              <a:tabLst>
                <a:tab pos="806450" algn="l"/>
              </a:tabLst>
            </a:pPr>
            <a:r>
              <a:rPr lang="fr-FR" sz="1000" dirty="0" err="1"/>
              <a:t>Evt</a:t>
            </a:r>
            <a:r>
              <a:rPr lang="fr-FR" sz="1000" dirty="0"/>
              <a:t>	événement</a:t>
            </a:r>
          </a:p>
          <a:p>
            <a:pPr marL="0" indent="0">
              <a:lnSpc>
                <a:spcPts val="1300"/>
              </a:lnSpc>
              <a:spcAft>
                <a:spcPts val="0"/>
              </a:spcAft>
              <a:buClr>
                <a:srgbClr val="043882"/>
              </a:buClr>
              <a:buNone/>
              <a:tabLst>
                <a:tab pos="982663" algn="l"/>
              </a:tabLst>
            </a:pPr>
            <a:r>
              <a:rPr lang="fr-FR" sz="1000" dirty="0"/>
              <a:t>FOLFIRI	leucovorine + 5FU + irinotécan </a:t>
            </a:r>
          </a:p>
          <a:p>
            <a:pPr marL="0" indent="0">
              <a:lnSpc>
                <a:spcPts val="1300"/>
              </a:lnSpc>
              <a:spcAft>
                <a:spcPts val="0"/>
              </a:spcAft>
              <a:buClr>
                <a:srgbClr val="043882"/>
              </a:buClr>
              <a:buNone/>
              <a:tabLst>
                <a:tab pos="982663" algn="l"/>
              </a:tabLst>
            </a:pPr>
            <a:r>
              <a:rPr lang="fr-FR" sz="1000" dirty="0"/>
              <a:t>FOLFIRINOX	leucovorine + 5FU + irinotécan + </a:t>
            </a:r>
            <a:r>
              <a:rPr lang="fr-FR" sz="1000" dirty="0" smtClean="0"/>
              <a:t>	</a:t>
            </a:r>
            <a:r>
              <a:rPr lang="fr-FR" sz="1000" dirty="0" err="1" smtClean="0"/>
              <a:t>oxalipatine</a:t>
            </a:r>
            <a:endParaRPr lang="fr-FR" sz="1000" dirty="0"/>
          </a:p>
          <a:p>
            <a:pPr marL="0" indent="0">
              <a:lnSpc>
                <a:spcPts val="1300"/>
              </a:lnSpc>
              <a:spcAft>
                <a:spcPts val="0"/>
              </a:spcAft>
              <a:buClr>
                <a:srgbClr val="043882"/>
              </a:buClr>
              <a:buNone/>
              <a:tabLst>
                <a:tab pos="982663" algn="l"/>
              </a:tabLst>
            </a:pPr>
            <a:r>
              <a:rPr lang="fr-FR" sz="1000" dirty="0"/>
              <a:t>FOLFOX	leucovorine + 5-fluorouracile + </a:t>
            </a:r>
            <a:br>
              <a:rPr lang="fr-FR" sz="1000" dirty="0"/>
            </a:br>
            <a:r>
              <a:rPr lang="fr-FR" sz="1000" dirty="0"/>
              <a:t>	oxaliplatine</a:t>
            </a:r>
          </a:p>
          <a:p>
            <a:pPr marL="0" indent="0">
              <a:lnSpc>
                <a:spcPts val="1300"/>
              </a:lnSpc>
              <a:spcAft>
                <a:spcPts val="0"/>
              </a:spcAft>
              <a:buClr>
                <a:srgbClr val="043882"/>
              </a:buClr>
              <a:buNone/>
              <a:tabLst>
                <a:tab pos="982663" algn="l"/>
              </a:tabLst>
            </a:pPr>
            <a:r>
              <a:rPr lang="fr-FR" sz="1000" dirty="0"/>
              <a:t>GEP	gastro-entéro-pancréatique</a:t>
            </a:r>
          </a:p>
          <a:p>
            <a:pPr marL="0" indent="0">
              <a:lnSpc>
                <a:spcPts val="1300"/>
              </a:lnSpc>
              <a:spcAft>
                <a:spcPts val="0"/>
              </a:spcAft>
              <a:buClr>
                <a:srgbClr val="043882"/>
              </a:buClr>
              <a:buNone/>
              <a:tabLst>
                <a:tab pos="982663" algn="l"/>
              </a:tabLst>
            </a:pPr>
            <a:r>
              <a:rPr lang="fr-FR" sz="1000" dirty="0" smtClean="0"/>
              <a:t>GI</a:t>
            </a:r>
            <a:r>
              <a:rPr lang="fr-FR" sz="1000" dirty="0"/>
              <a:t>	gastro-intestinal</a:t>
            </a:r>
          </a:p>
          <a:p>
            <a:pPr marL="0" indent="0">
              <a:lnSpc>
                <a:spcPts val="1300"/>
              </a:lnSpc>
              <a:spcAft>
                <a:spcPts val="0"/>
              </a:spcAft>
              <a:buClr>
                <a:srgbClr val="043882"/>
              </a:buClr>
              <a:buNone/>
              <a:tabLst>
                <a:tab pos="982663" algn="l"/>
              </a:tabLst>
            </a:pPr>
            <a:r>
              <a:rPr lang="fr-FR" sz="1000" dirty="0"/>
              <a:t>HAART	thérapie antirétrovirale hautement </a:t>
            </a:r>
            <a:r>
              <a:rPr lang="fr-FR" sz="1000" dirty="0" smtClean="0"/>
              <a:t>	active</a:t>
            </a:r>
            <a:endParaRPr lang="fr-FR" sz="1000" dirty="0"/>
          </a:p>
          <a:p>
            <a:pPr marL="0" indent="0">
              <a:lnSpc>
                <a:spcPts val="1300"/>
              </a:lnSpc>
              <a:spcAft>
                <a:spcPts val="0"/>
              </a:spcAft>
              <a:buClr>
                <a:srgbClr val="043882"/>
              </a:buClr>
              <a:buNone/>
              <a:tabLst>
                <a:tab pos="982663" algn="l"/>
              </a:tabLst>
            </a:pPr>
            <a:r>
              <a:rPr lang="fr-FR" sz="1000" dirty="0"/>
              <a:t>HER2	</a:t>
            </a:r>
            <a:r>
              <a:rPr lang="en-GB" sz="1000" dirty="0" smtClean="0"/>
              <a:t>human epidermal growth factor 	receptor 2</a:t>
            </a:r>
          </a:p>
          <a:p>
            <a:pPr marL="0" indent="0">
              <a:lnSpc>
                <a:spcPts val="1300"/>
              </a:lnSpc>
              <a:spcAft>
                <a:spcPts val="0"/>
              </a:spcAft>
              <a:buClr>
                <a:srgbClr val="043882"/>
              </a:buClr>
              <a:buNone/>
              <a:tabLst>
                <a:tab pos="982663" algn="l"/>
              </a:tabLst>
            </a:pPr>
            <a:r>
              <a:rPr lang="en-GB" sz="1000" dirty="0" smtClean="0"/>
              <a:t>HR	hazard ratio </a:t>
            </a:r>
          </a:p>
          <a:p>
            <a:pPr marL="0" indent="0">
              <a:lnSpc>
                <a:spcPts val="1300"/>
              </a:lnSpc>
              <a:spcAft>
                <a:spcPts val="0"/>
              </a:spcAft>
              <a:buClr>
                <a:srgbClr val="043882"/>
              </a:buClr>
              <a:buNone/>
              <a:tabLst>
                <a:tab pos="982663" algn="l"/>
              </a:tabLst>
            </a:pPr>
            <a:r>
              <a:rPr lang="fr-FR" sz="1000" dirty="0" smtClean="0"/>
              <a:t>IC</a:t>
            </a:r>
            <a:r>
              <a:rPr lang="fr-FR" sz="1000" dirty="0"/>
              <a:t>	</a:t>
            </a:r>
            <a:r>
              <a:rPr lang="fr-FR" sz="1000" dirty="0" smtClean="0"/>
              <a:t>intervalle </a:t>
            </a:r>
            <a:r>
              <a:rPr lang="fr-FR" sz="1000" dirty="0"/>
              <a:t>de confiance</a:t>
            </a:r>
          </a:p>
          <a:p>
            <a:pPr marL="0" indent="0">
              <a:lnSpc>
                <a:spcPts val="1300"/>
              </a:lnSpc>
              <a:spcAft>
                <a:spcPts val="0"/>
              </a:spcAft>
              <a:buClr>
                <a:srgbClr val="043882"/>
              </a:buClr>
              <a:buNone/>
              <a:tabLst>
                <a:tab pos="982663" algn="l"/>
              </a:tabLst>
            </a:pPr>
            <a:r>
              <a:rPr lang="fr-FR" sz="1000" dirty="0"/>
              <a:t>ITT	intention de traiter </a:t>
            </a:r>
          </a:p>
          <a:p>
            <a:pPr marL="0" indent="0">
              <a:lnSpc>
                <a:spcPts val="1300"/>
              </a:lnSpc>
              <a:spcAft>
                <a:spcPts val="0"/>
              </a:spcAft>
              <a:buClr>
                <a:srgbClr val="043882"/>
              </a:buClr>
              <a:buNone/>
              <a:tabLst>
                <a:tab pos="982663" algn="l"/>
              </a:tabLst>
            </a:pPr>
            <a:r>
              <a:rPr lang="fr-FR" sz="1000" dirty="0"/>
              <a:t>IV	intraveineux</a:t>
            </a:r>
          </a:p>
          <a:p>
            <a:pPr marL="0" indent="0">
              <a:lnSpc>
                <a:spcPts val="1300"/>
              </a:lnSpc>
              <a:spcAft>
                <a:spcPts val="0"/>
              </a:spcAft>
              <a:buClr>
                <a:srgbClr val="043882"/>
              </a:buClr>
              <a:buNone/>
              <a:tabLst>
                <a:tab pos="982663" algn="l"/>
              </a:tabLst>
            </a:pPr>
            <a:r>
              <a:rPr lang="fr-FR" sz="1000" dirty="0"/>
              <a:t>J	jour</a:t>
            </a:r>
          </a:p>
          <a:p>
            <a:pPr marL="0" indent="0">
              <a:lnSpc>
                <a:spcPts val="1300"/>
              </a:lnSpc>
              <a:spcAft>
                <a:spcPts val="0"/>
              </a:spcAft>
              <a:buClr>
                <a:srgbClr val="043882"/>
              </a:buClr>
              <a:buNone/>
              <a:tabLst>
                <a:tab pos="982663" algn="l"/>
              </a:tabLst>
            </a:pPr>
            <a:r>
              <a:rPr lang="fr-FR" sz="1000" dirty="0"/>
              <a:t>JOG	jonction œsogastrique</a:t>
            </a:r>
          </a:p>
          <a:p>
            <a:pPr marL="0" indent="0">
              <a:lnSpc>
                <a:spcPts val="1300"/>
              </a:lnSpc>
              <a:spcAft>
                <a:spcPts val="0"/>
              </a:spcAft>
              <a:buClr>
                <a:srgbClr val="043882"/>
              </a:buClr>
              <a:buNone/>
              <a:tabLst>
                <a:tab pos="982663" algn="l"/>
              </a:tabLst>
            </a:pPr>
            <a:r>
              <a:rPr lang="fr-FR" sz="1000" dirty="0"/>
              <a:t>mFOLFIRINOX </a:t>
            </a:r>
            <a:r>
              <a:rPr lang="fr-FR" sz="1000" dirty="0" smtClean="0"/>
              <a:t>	</a:t>
            </a:r>
            <a:r>
              <a:rPr lang="en-GB" sz="1000" dirty="0" smtClean="0"/>
              <a:t>modified</a:t>
            </a:r>
            <a:r>
              <a:rPr lang="fr-FR" sz="1000" dirty="0" smtClean="0"/>
              <a:t> </a:t>
            </a:r>
            <a:r>
              <a:rPr lang="fr-FR" sz="1000" dirty="0"/>
              <a:t>leucovorine + </a:t>
            </a:r>
            <a:br>
              <a:rPr lang="fr-FR" sz="1000" dirty="0"/>
            </a:br>
            <a:r>
              <a:rPr lang="fr-FR" sz="1000" dirty="0" smtClean="0"/>
              <a:t>	5-fluorouracile </a:t>
            </a:r>
            <a:r>
              <a:rPr lang="fr-FR" sz="1000" dirty="0"/>
              <a:t>+ irinotécan + </a:t>
            </a:r>
            <a:r>
              <a:rPr lang="fr-FR" sz="1000" dirty="0" smtClean="0"/>
              <a:t>	</a:t>
            </a:r>
            <a:r>
              <a:rPr lang="fr-FR" sz="1000" dirty="0" err="1" smtClean="0"/>
              <a:t>oxaliplatine</a:t>
            </a:r>
            <a:endParaRPr lang="fr-FR" sz="1000" dirty="0"/>
          </a:p>
          <a:p>
            <a:pPr marL="0" indent="0">
              <a:lnSpc>
                <a:spcPts val="1300"/>
              </a:lnSpc>
              <a:spcAft>
                <a:spcPts val="0"/>
              </a:spcAft>
              <a:buClr>
                <a:srgbClr val="043882"/>
              </a:buClr>
              <a:buNone/>
              <a:tabLst>
                <a:tab pos="982663" algn="l"/>
              </a:tabLst>
            </a:pPr>
            <a:r>
              <a:rPr lang="fr-FR" sz="1000" dirty="0" smtClean="0"/>
              <a:t>MMC	moyenne </a:t>
            </a:r>
            <a:r>
              <a:rPr lang="fr-FR" sz="1000" dirty="0"/>
              <a:t>des moindres carrés</a:t>
            </a:r>
          </a:p>
          <a:p>
            <a:pPr marL="0" indent="0">
              <a:lnSpc>
                <a:spcPts val="1300"/>
              </a:lnSpc>
              <a:spcAft>
                <a:spcPts val="0"/>
              </a:spcAft>
              <a:buClr>
                <a:srgbClr val="043882"/>
              </a:buClr>
              <a:buNone/>
              <a:tabLst>
                <a:tab pos="982663" algn="l"/>
              </a:tabLst>
            </a:pPr>
            <a:r>
              <a:rPr lang="fr-FR" sz="1000" dirty="0" smtClean="0"/>
              <a:t>MMR</a:t>
            </a:r>
            <a:r>
              <a:rPr lang="fr-FR" sz="1000" dirty="0"/>
              <a:t>	</a:t>
            </a:r>
            <a:r>
              <a:rPr lang="en-GB" sz="1000" dirty="0" smtClean="0"/>
              <a:t>mismatch repair</a:t>
            </a:r>
          </a:p>
          <a:p>
            <a:pPr marL="0" indent="0">
              <a:lnSpc>
                <a:spcPts val="1300"/>
              </a:lnSpc>
              <a:spcAft>
                <a:spcPts val="0"/>
              </a:spcAft>
              <a:buClr>
                <a:srgbClr val="043882"/>
              </a:buClr>
              <a:buNone/>
              <a:tabLst>
                <a:tab pos="982663" algn="l"/>
              </a:tabLst>
            </a:pPr>
            <a:r>
              <a:rPr lang="fr-FR" sz="1000" dirty="0" smtClean="0"/>
              <a:t>MS</a:t>
            </a:r>
            <a:r>
              <a:rPr lang="fr-FR" sz="1000" dirty="0"/>
              <a:t>	maladie stable</a:t>
            </a:r>
          </a:p>
          <a:p>
            <a:pPr marL="0" indent="0">
              <a:lnSpc>
                <a:spcPts val="1300"/>
              </a:lnSpc>
              <a:spcAft>
                <a:spcPts val="0"/>
              </a:spcAft>
              <a:buClr>
                <a:srgbClr val="043882"/>
              </a:buClr>
              <a:buNone/>
              <a:tabLst>
                <a:tab pos="982663" algn="l"/>
              </a:tabLst>
            </a:pPr>
            <a:r>
              <a:rPr lang="fr-FR" sz="1000" dirty="0" smtClean="0"/>
              <a:t>MSI-H	instabilité </a:t>
            </a:r>
            <a:r>
              <a:rPr lang="fr-FR" sz="1000" dirty="0"/>
              <a:t>microsatellitaire élevée </a:t>
            </a:r>
          </a:p>
          <a:p>
            <a:pPr marL="0" indent="0">
              <a:lnSpc>
                <a:spcPts val="1300"/>
              </a:lnSpc>
              <a:spcAft>
                <a:spcPts val="0"/>
              </a:spcAft>
              <a:buClr>
                <a:srgbClr val="043882"/>
              </a:buClr>
              <a:buNone/>
              <a:tabLst>
                <a:tab pos="982663" algn="l"/>
              </a:tabLst>
            </a:pPr>
            <a:r>
              <a:rPr lang="fr-FR" sz="1000" dirty="0"/>
              <a:t>NA	non atteinte</a:t>
            </a:r>
          </a:p>
          <a:p>
            <a:pPr marL="0" indent="0">
              <a:lnSpc>
                <a:spcPts val="1300"/>
              </a:lnSpc>
              <a:spcAft>
                <a:spcPts val="0"/>
              </a:spcAft>
              <a:buClr>
                <a:srgbClr val="043882"/>
              </a:buClr>
              <a:buNone/>
              <a:tabLst>
                <a:tab pos="982663" algn="l"/>
              </a:tabLst>
            </a:pPr>
            <a:r>
              <a:rPr lang="fr-FR" sz="1000" dirty="0" err="1"/>
              <a:t>Nab</a:t>
            </a:r>
            <a:r>
              <a:rPr lang="fr-FR" sz="1000" dirty="0"/>
              <a:t>-p	nab-paclitaxel</a:t>
            </a:r>
          </a:p>
          <a:p>
            <a:pPr marL="0" indent="0">
              <a:lnSpc>
                <a:spcPts val="1300"/>
              </a:lnSpc>
              <a:spcAft>
                <a:spcPts val="0"/>
              </a:spcAft>
              <a:buClr>
                <a:srgbClr val="043882"/>
              </a:buClr>
              <a:buNone/>
              <a:tabLst>
                <a:tab pos="982663" algn="l"/>
              </a:tabLst>
            </a:pPr>
            <a:r>
              <a:rPr lang="fr-FR" sz="1000" dirty="0"/>
              <a:t>ND	non disponible</a:t>
            </a:r>
          </a:p>
          <a:p>
            <a:pPr marL="0" indent="0">
              <a:lnSpc>
                <a:spcPts val="1300"/>
              </a:lnSpc>
              <a:spcAft>
                <a:spcPts val="0"/>
              </a:spcAft>
              <a:buClr>
                <a:srgbClr val="043882"/>
              </a:buClr>
              <a:buNone/>
              <a:tabLst>
                <a:tab pos="982663" algn="l"/>
              </a:tabLst>
            </a:pPr>
            <a:r>
              <a:rPr lang="fr-FR" sz="1000" dirty="0"/>
              <a:t>NE	non évaluable</a:t>
            </a:r>
          </a:p>
          <a:p>
            <a:pPr marL="0" indent="0">
              <a:lnSpc>
                <a:spcPts val="1300"/>
              </a:lnSpc>
              <a:spcAft>
                <a:spcPts val="0"/>
              </a:spcAft>
              <a:buClr>
                <a:srgbClr val="043882"/>
              </a:buClr>
              <a:buNone/>
              <a:tabLst>
                <a:tab pos="982663" algn="l"/>
              </a:tabLst>
            </a:pPr>
            <a:r>
              <a:rPr lang="fr-FR" sz="1000" dirty="0"/>
              <a:t>OR	</a:t>
            </a:r>
            <a:r>
              <a:rPr lang="fr-FR" sz="1000" dirty="0" err="1"/>
              <a:t>odds</a:t>
            </a:r>
            <a:r>
              <a:rPr lang="fr-FR" sz="1000" dirty="0"/>
              <a:t> ratio</a:t>
            </a:r>
          </a:p>
          <a:p>
            <a:pPr marL="0" indent="0">
              <a:lnSpc>
                <a:spcPts val="1300"/>
              </a:lnSpc>
              <a:spcAft>
                <a:spcPts val="0"/>
              </a:spcAft>
              <a:buClr>
                <a:srgbClr val="043882"/>
              </a:buClr>
              <a:buNone/>
              <a:tabLst>
                <a:tab pos="982663" algn="l"/>
              </a:tabLst>
            </a:pPr>
            <a:r>
              <a:rPr lang="fr-FR" sz="1000" dirty="0"/>
              <a:t>pCR	réponse pathologique complète</a:t>
            </a:r>
          </a:p>
          <a:p>
            <a:pPr marL="0" indent="0">
              <a:lnSpc>
                <a:spcPts val="1300"/>
              </a:lnSpc>
              <a:spcAft>
                <a:spcPts val="0"/>
              </a:spcAft>
              <a:buClr>
                <a:srgbClr val="043882"/>
              </a:buClr>
              <a:buNone/>
              <a:tabLst>
                <a:tab pos="982663" algn="l"/>
              </a:tabLst>
            </a:pPr>
            <a:r>
              <a:rPr lang="fr-FR" sz="1000" dirty="0"/>
              <a:t>PD-1	</a:t>
            </a:r>
            <a:r>
              <a:rPr lang="en-GB" sz="1000" dirty="0" smtClean="0"/>
              <a:t>programmed death-protein 1</a:t>
            </a:r>
          </a:p>
          <a:p>
            <a:pPr marL="0" indent="0">
              <a:lnSpc>
                <a:spcPts val="1300"/>
              </a:lnSpc>
              <a:spcAft>
                <a:spcPts val="0"/>
              </a:spcAft>
              <a:buClr>
                <a:srgbClr val="043882"/>
              </a:buClr>
              <a:buNone/>
              <a:tabLst>
                <a:tab pos="982663" algn="l"/>
              </a:tabLst>
            </a:pPr>
            <a:r>
              <a:rPr lang="en-GB" sz="1000" dirty="0" smtClean="0"/>
              <a:t>PD-L1	programmed death-ligand 1</a:t>
            </a:r>
          </a:p>
          <a:p>
            <a:pPr marL="92075" indent="0">
              <a:lnSpc>
                <a:spcPts val="1300"/>
              </a:lnSpc>
              <a:spcAft>
                <a:spcPts val="0"/>
              </a:spcAft>
              <a:buClr>
                <a:srgbClr val="043882"/>
              </a:buClr>
              <a:buNone/>
              <a:tabLst>
                <a:tab pos="806450" algn="l"/>
              </a:tabLst>
            </a:pPr>
            <a:r>
              <a:rPr lang="fr-FR" sz="1000" dirty="0" smtClean="0"/>
              <a:t>PK</a:t>
            </a:r>
            <a:r>
              <a:rPr lang="fr-FR" sz="1000" dirty="0"/>
              <a:t>	pharmacocinétique</a:t>
            </a:r>
          </a:p>
          <a:p>
            <a:pPr marL="92075" indent="0">
              <a:lnSpc>
                <a:spcPts val="1300"/>
              </a:lnSpc>
              <a:spcAft>
                <a:spcPts val="0"/>
              </a:spcAft>
              <a:buClr>
                <a:srgbClr val="043882"/>
              </a:buClr>
              <a:buNone/>
              <a:tabLst>
                <a:tab pos="806450" algn="l"/>
              </a:tabLst>
            </a:pPr>
            <a:r>
              <a:rPr lang="fr-FR" sz="1000" dirty="0"/>
              <a:t>po	per os</a:t>
            </a:r>
          </a:p>
          <a:p>
            <a:pPr marL="92075" indent="0">
              <a:lnSpc>
                <a:spcPts val="1300"/>
              </a:lnSpc>
              <a:spcAft>
                <a:spcPts val="0"/>
              </a:spcAft>
              <a:buClr>
                <a:srgbClr val="043882"/>
              </a:buClr>
              <a:buNone/>
              <a:tabLst>
                <a:tab pos="806450" algn="l"/>
              </a:tabLst>
            </a:pPr>
            <a:r>
              <a:rPr lang="fr-FR" sz="1000" dirty="0"/>
              <a:t>Prog	progression</a:t>
            </a:r>
          </a:p>
          <a:p>
            <a:pPr marL="92075" indent="0">
              <a:lnSpc>
                <a:spcPts val="1300"/>
              </a:lnSpc>
              <a:spcAft>
                <a:spcPts val="0"/>
              </a:spcAft>
              <a:buClr>
                <a:srgbClr val="043882"/>
              </a:buClr>
              <a:buNone/>
              <a:tabLst>
                <a:tab pos="806450" algn="l"/>
              </a:tabLst>
            </a:pPr>
            <a:r>
              <a:rPr lang="fr-FR" sz="1000" dirty="0"/>
              <a:t>PS	performance </a:t>
            </a:r>
            <a:r>
              <a:rPr lang="en-GB" sz="1000" dirty="0" smtClean="0"/>
              <a:t>status</a:t>
            </a:r>
          </a:p>
          <a:p>
            <a:pPr marL="92075" indent="0">
              <a:lnSpc>
                <a:spcPts val="1300"/>
              </a:lnSpc>
              <a:spcAft>
                <a:spcPts val="0"/>
              </a:spcAft>
              <a:buClr>
                <a:srgbClr val="043882"/>
              </a:buClr>
              <a:buNone/>
              <a:tabLst>
                <a:tab pos="806450" algn="l"/>
              </a:tabLst>
            </a:pPr>
            <a:r>
              <a:rPr lang="fr-FR" sz="1000" dirty="0" smtClean="0"/>
              <a:t>R</a:t>
            </a:r>
            <a:r>
              <a:rPr lang="fr-FR" sz="1000" dirty="0"/>
              <a:t>	randomisation</a:t>
            </a:r>
          </a:p>
          <a:p>
            <a:pPr marL="92075" indent="0">
              <a:lnSpc>
                <a:spcPts val="1300"/>
              </a:lnSpc>
              <a:spcAft>
                <a:spcPts val="0"/>
              </a:spcAft>
              <a:buClr>
                <a:srgbClr val="043882"/>
              </a:buClr>
              <a:buNone/>
              <a:tabLst>
                <a:tab pos="806450" algn="l"/>
              </a:tabLst>
            </a:pPr>
            <a:r>
              <a:rPr lang="fr-FR" sz="1000" dirty="0"/>
              <a:t>RC	réponse complète</a:t>
            </a:r>
          </a:p>
          <a:p>
            <a:pPr marL="92075" indent="0">
              <a:lnSpc>
                <a:spcPts val="1300"/>
              </a:lnSpc>
              <a:spcAft>
                <a:spcPts val="0"/>
              </a:spcAft>
              <a:buClr>
                <a:srgbClr val="043882"/>
              </a:buClr>
              <a:buNone/>
              <a:tabLst>
                <a:tab pos="806450" algn="l"/>
              </a:tabLst>
            </a:pPr>
            <a:r>
              <a:rPr lang="fr-FR" sz="1000" dirty="0"/>
              <a:t>RCT	radiochimiothérapie</a:t>
            </a:r>
          </a:p>
          <a:p>
            <a:pPr marL="92075" indent="0">
              <a:lnSpc>
                <a:spcPts val="1300"/>
              </a:lnSpc>
              <a:spcAft>
                <a:spcPts val="0"/>
              </a:spcAft>
              <a:buClr>
                <a:srgbClr val="043882"/>
              </a:buClr>
              <a:buNone/>
              <a:tabLst>
                <a:tab pos="806450" algn="l"/>
              </a:tabLst>
            </a:pPr>
            <a:r>
              <a:rPr lang="fr-FR" sz="1000" dirty="0" smtClean="0"/>
              <a:t>RECIST</a:t>
            </a:r>
            <a:r>
              <a:rPr lang="fr-FR" sz="1000" dirty="0"/>
              <a:t>	</a:t>
            </a:r>
            <a:r>
              <a:rPr lang="en-GB" sz="1000" dirty="0" smtClean="0"/>
              <a:t>Response Evaluation Criteria In Solid	</a:t>
            </a:r>
            <a:r>
              <a:rPr lang="en-GB" sz="1000" dirty="0" err="1" smtClean="0"/>
              <a:t>Tumors</a:t>
            </a:r>
            <a:endParaRPr lang="en-GB" sz="1000" dirty="0" smtClean="0"/>
          </a:p>
          <a:p>
            <a:pPr marL="92075" indent="0">
              <a:lnSpc>
                <a:spcPts val="1300"/>
              </a:lnSpc>
              <a:spcAft>
                <a:spcPts val="0"/>
              </a:spcAft>
              <a:buClr>
                <a:srgbClr val="043882"/>
              </a:buClr>
              <a:buNone/>
              <a:tabLst>
                <a:tab pos="806450" algn="l"/>
              </a:tabLst>
            </a:pPr>
            <a:r>
              <a:rPr lang="fr-FR" sz="1000" dirty="0" smtClean="0"/>
              <a:t>RP</a:t>
            </a:r>
            <a:r>
              <a:rPr lang="fr-FR" sz="1000" dirty="0"/>
              <a:t>	réponse partielle</a:t>
            </a:r>
          </a:p>
          <a:p>
            <a:pPr marL="92075" indent="0">
              <a:lnSpc>
                <a:spcPts val="1300"/>
              </a:lnSpc>
              <a:spcAft>
                <a:spcPts val="0"/>
              </a:spcAft>
              <a:buClr>
                <a:srgbClr val="043882"/>
              </a:buClr>
              <a:buNone/>
              <a:tabLst>
                <a:tab pos="806450" algn="l"/>
              </a:tabLst>
            </a:pPr>
            <a:r>
              <a:rPr lang="fr-FR" sz="1000" dirty="0"/>
              <a:t>RT	radiothérapie</a:t>
            </a:r>
          </a:p>
          <a:p>
            <a:pPr marL="92075" indent="0">
              <a:lnSpc>
                <a:spcPts val="1300"/>
              </a:lnSpc>
              <a:spcAft>
                <a:spcPts val="0"/>
              </a:spcAft>
              <a:buClr>
                <a:srgbClr val="043882"/>
              </a:buClr>
              <a:buNone/>
              <a:tabLst>
                <a:tab pos="806450" algn="l"/>
              </a:tabLst>
            </a:pPr>
            <a:r>
              <a:rPr lang="fr-FR" sz="1000" dirty="0"/>
              <a:t>SG(m)	survie globale (médiane)</a:t>
            </a:r>
          </a:p>
          <a:p>
            <a:pPr marL="92075" indent="0">
              <a:lnSpc>
                <a:spcPts val="1300"/>
              </a:lnSpc>
              <a:spcAft>
                <a:spcPts val="0"/>
              </a:spcAft>
              <a:buClr>
                <a:srgbClr val="043882"/>
              </a:buClr>
              <a:buNone/>
              <a:tabLst>
                <a:tab pos="806450" algn="l"/>
              </a:tabLst>
            </a:pPr>
            <a:r>
              <a:rPr lang="fr-FR" sz="1000" dirty="0"/>
              <a:t>SMD	</a:t>
            </a:r>
            <a:r>
              <a:rPr lang="fr-FR" sz="1000" dirty="0" smtClean="0"/>
              <a:t>syndromes </a:t>
            </a:r>
            <a:r>
              <a:rPr lang="fr-FR" sz="1000" dirty="0"/>
              <a:t>myélodysplasiques</a:t>
            </a:r>
          </a:p>
          <a:p>
            <a:pPr marL="92075" indent="0">
              <a:lnSpc>
                <a:spcPts val="1300"/>
              </a:lnSpc>
              <a:spcAft>
                <a:spcPts val="0"/>
              </a:spcAft>
              <a:buClr>
                <a:srgbClr val="043882"/>
              </a:buClr>
              <a:buNone/>
              <a:tabLst>
                <a:tab pos="806450" algn="l"/>
              </a:tabLst>
            </a:pPr>
            <a:r>
              <a:rPr lang="fr-FR" sz="1000" dirty="0" smtClean="0"/>
              <a:t>SSM(m</a:t>
            </a:r>
            <a:r>
              <a:rPr lang="fr-FR" sz="1000" dirty="0"/>
              <a:t>)	survie sans maladie (médiane)</a:t>
            </a:r>
          </a:p>
          <a:p>
            <a:pPr marL="92075" indent="0">
              <a:lnSpc>
                <a:spcPts val="1300"/>
              </a:lnSpc>
              <a:spcAft>
                <a:spcPts val="0"/>
              </a:spcAft>
              <a:buClr>
                <a:srgbClr val="043882"/>
              </a:buClr>
              <a:buNone/>
              <a:tabLst>
                <a:tab pos="806450" algn="l"/>
              </a:tabLst>
            </a:pPr>
            <a:r>
              <a:rPr lang="fr-FR" sz="1000" dirty="0"/>
              <a:t>SSP(m) 	survie sans progression (médiane)</a:t>
            </a:r>
          </a:p>
          <a:p>
            <a:pPr marL="92075" indent="0">
              <a:lnSpc>
                <a:spcPts val="1300"/>
              </a:lnSpc>
              <a:spcAft>
                <a:spcPts val="0"/>
              </a:spcAft>
              <a:buClr>
                <a:srgbClr val="043882"/>
              </a:buClr>
              <a:buNone/>
              <a:tabLst>
                <a:tab pos="806450" algn="l"/>
              </a:tabLst>
            </a:pPr>
            <a:r>
              <a:rPr lang="fr-FR" sz="1000" dirty="0"/>
              <a:t>SSR	survie sans récidive</a:t>
            </a:r>
          </a:p>
          <a:p>
            <a:pPr marL="92075" indent="0">
              <a:lnSpc>
                <a:spcPts val="1300"/>
              </a:lnSpc>
              <a:spcAft>
                <a:spcPts val="0"/>
              </a:spcAft>
              <a:buClr>
                <a:srgbClr val="043882"/>
              </a:buClr>
              <a:buNone/>
              <a:tabLst>
                <a:tab pos="806450" algn="l"/>
              </a:tabLst>
            </a:pPr>
            <a:r>
              <a:rPr lang="fr-FR" sz="1000" dirty="0"/>
              <a:t>TBC	taux de bénéfice clinique</a:t>
            </a:r>
          </a:p>
          <a:p>
            <a:pPr marL="92075" indent="0">
              <a:lnSpc>
                <a:spcPts val="1300"/>
              </a:lnSpc>
              <a:spcAft>
                <a:spcPts val="0"/>
              </a:spcAft>
              <a:buClr>
                <a:srgbClr val="043882"/>
              </a:buClr>
              <a:buNone/>
              <a:tabLst>
                <a:tab pos="806450" algn="l"/>
              </a:tabLst>
            </a:pPr>
            <a:r>
              <a:rPr lang="fr-FR" sz="1000" dirty="0"/>
              <a:t>TCM	taux de contrôle de la maladie</a:t>
            </a:r>
          </a:p>
          <a:p>
            <a:pPr marL="92075" indent="0">
              <a:lnSpc>
                <a:spcPts val="1300"/>
              </a:lnSpc>
              <a:spcAft>
                <a:spcPts val="0"/>
              </a:spcAft>
              <a:buClr>
                <a:srgbClr val="043882"/>
              </a:buClr>
              <a:buNone/>
              <a:tabLst>
                <a:tab pos="806450" algn="l"/>
              </a:tabLst>
            </a:pPr>
            <a:r>
              <a:rPr lang="fr-FR" sz="1000" dirty="0"/>
              <a:t>TEP	tomographie par émission de positons</a:t>
            </a:r>
          </a:p>
          <a:p>
            <a:pPr marL="92075" indent="0">
              <a:lnSpc>
                <a:spcPts val="1300"/>
              </a:lnSpc>
              <a:spcAft>
                <a:spcPts val="0"/>
              </a:spcAft>
              <a:buClr>
                <a:srgbClr val="043882"/>
              </a:buClr>
              <a:buNone/>
              <a:tabLst>
                <a:tab pos="806450" algn="l"/>
              </a:tabLst>
            </a:pPr>
            <a:r>
              <a:rPr lang="fr-FR" sz="1000" dirty="0"/>
              <a:t>TRO	taux de réponse objective</a:t>
            </a:r>
          </a:p>
          <a:p>
            <a:pPr marL="92075" indent="0">
              <a:lnSpc>
                <a:spcPts val="1300"/>
              </a:lnSpc>
              <a:spcAft>
                <a:spcPts val="0"/>
              </a:spcAft>
              <a:buClr>
                <a:srgbClr val="043882"/>
              </a:buClr>
              <a:buNone/>
              <a:tabLst>
                <a:tab pos="806450" algn="l"/>
              </a:tabLst>
            </a:pPr>
            <a:r>
              <a:rPr lang="fr-FR" sz="1000" dirty="0"/>
              <a:t>WT	sauvage</a:t>
            </a:r>
          </a:p>
          <a:p>
            <a:pPr marL="93663" indent="0">
              <a:lnSpc>
                <a:spcPts val="1300"/>
              </a:lnSpc>
              <a:spcAft>
                <a:spcPts val="0"/>
              </a:spcAft>
              <a:buClr>
                <a:srgbClr val="043882"/>
              </a:buClr>
              <a:buNone/>
              <a:tabLst>
                <a:tab pos="1074738" algn="l"/>
              </a:tabLst>
            </a:pPr>
            <a:endParaRPr lang="fr-FR" sz="1000" dirty="0"/>
          </a:p>
          <a:p>
            <a:pPr marL="93663" indent="0">
              <a:lnSpc>
                <a:spcPts val="1300"/>
              </a:lnSpc>
              <a:spcAft>
                <a:spcPts val="0"/>
              </a:spcAft>
              <a:buClr>
                <a:srgbClr val="043882"/>
              </a:buClr>
              <a:buNone/>
              <a:tabLst>
                <a:tab pos="1074738" algn="l"/>
              </a:tabLst>
            </a:pPr>
            <a:r>
              <a:rPr lang="fr-FR" sz="1000" dirty="0"/>
              <a:t>	</a:t>
            </a:r>
          </a:p>
          <a:p>
            <a:pPr marL="90488" indent="0">
              <a:lnSpc>
                <a:spcPts val="1300"/>
              </a:lnSpc>
              <a:spcAft>
                <a:spcPts val="0"/>
              </a:spcAft>
              <a:buClr>
                <a:srgbClr val="043882"/>
              </a:buClr>
              <a:buNone/>
              <a:tabLst>
                <a:tab pos="804863" algn="l"/>
              </a:tabLst>
            </a:pPr>
            <a:r>
              <a:rPr lang="fr-FR" sz="1000" dirty="0"/>
              <a:t>	</a:t>
            </a:r>
          </a:p>
          <a:p>
            <a:pPr marL="90488" indent="0">
              <a:lnSpc>
                <a:spcPts val="1300"/>
              </a:lnSpc>
              <a:spcAft>
                <a:spcPts val="0"/>
              </a:spcAft>
              <a:buClr>
                <a:srgbClr val="043882"/>
              </a:buClr>
              <a:buNone/>
              <a:tabLst>
                <a:tab pos="806450" algn="l"/>
              </a:tabLst>
            </a:pPr>
            <a:r>
              <a:rPr lang="fr-FR" sz="1000" dirty="0"/>
              <a:t/>
            </a:r>
            <a:br>
              <a:rPr lang="fr-FR" sz="1000" dirty="0"/>
            </a:br>
            <a:r>
              <a:rPr lang="fr-FR" sz="1000" dirty="0"/>
              <a:t>	</a:t>
            </a:r>
          </a:p>
        </p:txBody>
      </p:sp>
    </p:spTree>
    <p:custDataLst>
      <p:tags r:id="rId1"/>
    </p:custDataLst>
    <p:extLst>
      <p:ext uri="{BB962C8B-B14F-4D97-AF65-F5344CB8AC3E}">
        <p14:creationId xmlns:p14="http://schemas.microsoft.com/office/powerpoint/2010/main" val="3613005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a:t>LBA65: Essai du Canadian Cancer Trials Group PA.7: résultats d’une étude randomisée de phase II évaluant gemcitabine et nab-paclitaxel vs. gemcitabine, nab-paclitaxel, durvalumab et trémélimumab en traitement de 1</a:t>
            </a:r>
            <a:r>
              <a:rPr lang="fr-FR" sz="1600" baseline="30000" dirty="0"/>
              <a:t>e</a:t>
            </a:r>
            <a:r>
              <a:rPr lang="fr-FR" sz="1600" dirty="0"/>
              <a:t> ligne de l’adénocarcinome canalaire pancréatique métastatique (</a:t>
            </a:r>
            <a:r>
              <a:rPr lang="fr-FR" sz="1600" dirty="0" err="1"/>
              <a:t>ADCPm</a:t>
            </a:r>
            <a:r>
              <a:rPr lang="fr-FR" sz="1600" dirty="0" smtClean="0"/>
              <a:t>) – </a:t>
            </a:r>
            <a:r>
              <a:rPr lang="fr-FR" sz="1600" dirty="0"/>
              <a:t>Renouf DJ, et al</a:t>
            </a:r>
          </a:p>
        </p:txBody>
      </p:sp>
      <p:sp>
        <p:nvSpPr>
          <p:cNvPr id="3" name="Content Placeholder 2"/>
          <p:cNvSpPr>
            <a:spLocks noGrp="1"/>
          </p:cNvSpPr>
          <p:nvPr>
            <p:ph idx="1"/>
          </p:nvPr>
        </p:nvSpPr>
        <p:spPr/>
        <p:txBody>
          <a:bodyPr/>
          <a:lstStyle/>
          <a:p>
            <a:pPr marL="0" indent="0">
              <a:buNone/>
            </a:pPr>
            <a:r>
              <a:rPr lang="fr-FR" b="1" dirty="0"/>
              <a:t>Objectifs</a:t>
            </a:r>
          </a:p>
          <a:p>
            <a:r>
              <a:rPr lang="fr-FR" dirty="0"/>
              <a:t>Evaluer la tolérance et l’efficacité du blocage de checkpoints immunitaires en traitement de 1</a:t>
            </a:r>
            <a:r>
              <a:rPr lang="fr-FR" baseline="30000" dirty="0"/>
              <a:t>e</a:t>
            </a:r>
            <a:r>
              <a:rPr lang="fr-FR" dirty="0"/>
              <a:t> ligne chez des patients avec ADCP métastatique</a:t>
            </a:r>
          </a:p>
        </p:txBody>
      </p:sp>
      <p:sp>
        <p:nvSpPr>
          <p:cNvPr id="4" name="Text Placeholder 3"/>
          <p:cNvSpPr>
            <a:spLocks noGrp="1"/>
          </p:cNvSpPr>
          <p:nvPr>
            <p:ph type="body" sz="quarter" idx="10"/>
          </p:nvPr>
        </p:nvSpPr>
        <p:spPr/>
        <p:txBody>
          <a:bodyPr/>
          <a:lstStyle/>
          <a:p>
            <a:r>
              <a:rPr lang="fr-FR" dirty="0"/>
              <a:t>Date de clôture 15 mars </a:t>
            </a:r>
            <a:r>
              <a:rPr lang="fr-FR" dirty="0" smtClean="0"/>
              <a:t>2020</a:t>
            </a:r>
            <a:endParaRPr lang="fr-FR" dirty="0"/>
          </a:p>
        </p:txBody>
      </p:sp>
      <p:sp>
        <p:nvSpPr>
          <p:cNvPr id="5" name="Text Placeholder 4"/>
          <p:cNvSpPr>
            <a:spLocks noGrp="1"/>
          </p:cNvSpPr>
          <p:nvPr>
            <p:ph type="body" sz="quarter" idx="11"/>
          </p:nvPr>
        </p:nvSpPr>
        <p:spPr/>
        <p:txBody>
          <a:bodyPr/>
          <a:lstStyle/>
          <a:p>
            <a:r>
              <a:rPr lang="fr-FR" dirty="0"/>
              <a:t>Renouf DJ, et al, Ann </a:t>
            </a:r>
            <a:r>
              <a:rPr lang="fr-FR" dirty="0" err="1"/>
              <a:t>Oncol</a:t>
            </a:r>
            <a:r>
              <a:rPr lang="fr-FR" dirty="0"/>
              <a:t> 2020;31(</a:t>
            </a:r>
            <a:r>
              <a:rPr lang="fr-FR" dirty="0" err="1"/>
              <a:t>suppl</a:t>
            </a:r>
            <a:r>
              <a:rPr lang="fr-FR" dirty="0"/>
              <a:t>):</a:t>
            </a:r>
            <a:r>
              <a:rPr lang="fr-FR" dirty="0" err="1"/>
              <a:t>abstr</a:t>
            </a:r>
            <a:r>
              <a:rPr lang="fr-FR" dirty="0"/>
              <a:t> LBA65</a:t>
            </a:r>
          </a:p>
        </p:txBody>
      </p:sp>
      <p:sp>
        <p:nvSpPr>
          <p:cNvPr id="7" name="Rectangle 9"/>
          <p:cNvSpPr txBox="1">
            <a:spLocks noChangeArrowheads="1"/>
          </p:cNvSpPr>
          <p:nvPr/>
        </p:nvSpPr>
        <p:spPr bwMode="auto">
          <a:xfrm>
            <a:off x="365124" y="5512265"/>
            <a:ext cx="4130676" cy="80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SG</a:t>
            </a:r>
            <a:endParaRPr lang="fr-FR" kern="0" dirty="0"/>
          </a:p>
          <a:p>
            <a:endParaRPr lang="fr-FR" kern="0" dirty="0"/>
          </a:p>
        </p:txBody>
      </p:sp>
      <p:sp>
        <p:nvSpPr>
          <p:cNvPr id="8" name="Content Placeholder 26"/>
          <p:cNvSpPr txBox="1">
            <a:spLocks/>
          </p:cNvSpPr>
          <p:nvPr/>
        </p:nvSpPr>
        <p:spPr>
          <a:xfrm>
            <a:off x="4648200" y="5512265"/>
            <a:ext cx="4130675" cy="80501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SSP</a:t>
            </a:r>
            <a:r>
              <a:rPr lang="fr-FR" kern="0" dirty="0"/>
              <a:t>, TRO, tolérance </a:t>
            </a:r>
          </a:p>
        </p:txBody>
      </p:sp>
      <p:sp>
        <p:nvSpPr>
          <p:cNvPr id="9" name="Oval 14"/>
          <p:cNvSpPr>
            <a:spLocks noChangeArrowheads="1"/>
          </p:cNvSpPr>
          <p:nvPr/>
        </p:nvSpPr>
        <p:spPr bwMode="auto">
          <a:xfrm>
            <a:off x="3477836" y="360619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2:1</a:t>
            </a:r>
          </a:p>
        </p:txBody>
      </p:sp>
      <p:cxnSp>
        <p:nvCxnSpPr>
          <p:cNvPr id="10" name="AutoShape 15"/>
          <p:cNvCxnSpPr>
            <a:cxnSpLocks noChangeShapeType="1"/>
            <a:stCxn id="9" idx="0"/>
            <a:endCxn id="15" idx="1"/>
          </p:cNvCxnSpPr>
          <p:nvPr/>
        </p:nvCxnSpPr>
        <p:spPr bwMode="auto">
          <a:xfrm rot="5400000" flipH="1" flipV="1">
            <a:off x="3585362" y="3009175"/>
            <a:ext cx="781297" cy="412752"/>
          </a:xfrm>
          <a:prstGeom prst="bentConnector2">
            <a:avLst/>
          </a:prstGeom>
          <a:noFill/>
          <a:ln w="57150">
            <a:solidFill>
              <a:schemeClr val="bg2">
                <a:lumMod val="60000"/>
                <a:lumOff val="40000"/>
              </a:schemeClr>
            </a:solidFill>
            <a:round/>
            <a:headEnd/>
            <a:tailEnd type="triangle" w="med" len="med"/>
          </a:ln>
        </p:spPr>
      </p:cxnSp>
      <p:sp>
        <p:nvSpPr>
          <p:cNvPr id="12" name="Content Placeholder 26"/>
          <p:cNvSpPr txBox="1">
            <a:spLocks/>
          </p:cNvSpPr>
          <p:nvPr/>
        </p:nvSpPr>
        <p:spPr bwMode="auto">
          <a:xfrm>
            <a:off x="4697994" y="3550104"/>
            <a:ext cx="3743479"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600" b="0" i="0" u="none" strike="noStrike" kern="1200" cap="none" spc="0" normalizeH="0" baseline="0" noProof="0" dirty="0">
                <a:ln>
                  <a:noFill/>
                </a:ln>
                <a:solidFill>
                  <a:srgbClr val="4D4D4D"/>
                </a:solidFill>
                <a:effectLst/>
                <a:uLnTx/>
                <a:uFillTx/>
                <a:latin typeface="Arial"/>
              </a:rPr>
              <a:t>ECOG PS</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600" dirty="0">
                <a:solidFill>
                  <a:srgbClr val="4D4D4D"/>
                </a:solidFill>
                <a:latin typeface="Arial"/>
              </a:rPr>
              <a:t>Traitement adjuvant préalable</a:t>
            </a:r>
            <a:endParaRPr kumimoji="0" lang="fr-FR" sz="1600" b="0" i="0" u="none" strike="noStrike" kern="1200" cap="none" spc="0" normalizeH="0" baseline="0" noProof="0" dirty="0">
              <a:ln>
                <a:noFill/>
              </a:ln>
              <a:solidFill>
                <a:srgbClr val="4D4D4D"/>
              </a:solidFill>
              <a:effectLst/>
              <a:uLnTx/>
              <a:uFillTx/>
              <a:latin typeface="Arial"/>
            </a:endParaRPr>
          </a:p>
        </p:txBody>
      </p:sp>
      <p:cxnSp>
        <p:nvCxnSpPr>
          <p:cNvPr id="13" name="AutoShape 19"/>
          <p:cNvCxnSpPr>
            <a:cxnSpLocks noChangeShapeType="1"/>
            <a:stCxn id="16" idx="3"/>
            <a:endCxn id="9" idx="2"/>
          </p:cNvCxnSpPr>
          <p:nvPr/>
        </p:nvCxnSpPr>
        <p:spPr bwMode="auto">
          <a:xfrm flipV="1">
            <a:off x="3271460" y="3898299"/>
            <a:ext cx="206376" cy="1"/>
          </a:xfrm>
          <a:prstGeom prst="straightConnector1">
            <a:avLst/>
          </a:prstGeom>
          <a:noFill/>
          <a:ln w="57150">
            <a:solidFill>
              <a:schemeClr val="bg2">
                <a:lumMod val="60000"/>
                <a:lumOff val="40000"/>
              </a:schemeClr>
            </a:solidFill>
            <a:round/>
            <a:headEnd type="none" w="med" len="med"/>
            <a:tailEnd type="none" w="med" len="med"/>
          </a:ln>
        </p:spPr>
      </p:cxnSp>
      <p:sp>
        <p:nvSpPr>
          <p:cNvPr id="15" name="AutoShape 8"/>
          <p:cNvSpPr>
            <a:spLocks noChangeArrowheads="1"/>
          </p:cNvSpPr>
          <p:nvPr/>
        </p:nvSpPr>
        <p:spPr bwMode="auto">
          <a:xfrm>
            <a:off x="4182386" y="2122342"/>
            <a:ext cx="4683318" cy="1405120"/>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dirty="0">
                <a:solidFill>
                  <a:srgbClr val="FFFFFF"/>
                </a:solidFill>
                <a:ea typeface="SimSun" pitchFamily="2" charset="-122"/>
              </a:rPr>
              <a:t>Durvalumab 1500 mg iv /4S (cycles 1–4) +</a:t>
            </a:r>
          </a:p>
          <a:p>
            <a:pPr lvl="0" algn="ctr" defTabSz="892175" eaLnBrk="0" hangingPunct="0">
              <a:defRPr/>
            </a:pPr>
            <a:r>
              <a:rPr lang="fr-FR" altLang="zh-CN" dirty="0">
                <a:solidFill>
                  <a:srgbClr val="FFFFFF"/>
                </a:solidFill>
                <a:ea typeface="SimSun" pitchFamily="2" charset="-122"/>
              </a:rPr>
              <a:t>trémélimumab 75 mg iv /4S (cycles 1–4)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b="0" i="0" u="none" strike="noStrike" kern="1200" cap="none" spc="0" normalizeH="0" baseline="0" noProof="0" dirty="0">
                <a:ln>
                  <a:noFill/>
                </a:ln>
                <a:solidFill>
                  <a:srgbClr val="FFFFFF"/>
                </a:solidFill>
                <a:effectLst/>
                <a:uLnTx/>
                <a:uFillTx/>
                <a:ea typeface="SimSun" pitchFamily="2" charset="-122"/>
              </a:rPr>
              <a:t>gemcitabine 1000 mg/m</a:t>
            </a:r>
            <a:r>
              <a:rPr kumimoji="0" lang="fr-FR" altLang="zh-CN" b="0" i="0" u="none" strike="noStrike" kern="1200" cap="none" spc="0" normalizeH="0" baseline="30000" noProof="0" dirty="0">
                <a:ln>
                  <a:noFill/>
                </a:ln>
                <a:solidFill>
                  <a:srgbClr val="FFFFFF"/>
                </a:solidFill>
                <a:effectLst/>
                <a:uLnTx/>
                <a:uFillTx/>
                <a:ea typeface="SimSun" pitchFamily="2" charset="-122"/>
              </a:rPr>
              <a:t>2</a:t>
            </a:r>
            <a:r>
              <a:rPr kumimoji="0" lang="fr-FR" altLang="zh-CN" b="0" i="0" u="none" strike="noStrike" kern="1200" cap="none" spc="0" normalizeH="0" baseline="0" noProof="0" dirty="0">
                <a:ln>
                  <a:noFill/>
                </a:ln>
                <a:solidFill>
                  <a:srgbClr val="FFFFFF"/>
                </a:solidFill>
                <a:effectLst/>
                <a:uLnTx/>
                <a:uFillTx/>
                <a:ea typeface="SimSun" pitchFamily="2" charset="-122"/>
              </a:rPr>
              <a:t> J1, 8, 15 +</a:t>
            </a:r>
          </a:p>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FFFFFF"/>
                </a:solidFill>
                <a:ea typeface="SimSun" pitchFamily="2" charset="-122"/>
              </a:rPr>
              <a:t>nab-paclitaxel 125 mg/m</a:t>
            </a:r>
            <a:r>
              <a:rPr lang="fr-FR" altLang="zh-CN" baseline="30000" dirty="0">
                <a:solidFill>
                  <a:srgbClr val="FFFFFF"/>
                </a:solidFill>
                <a:ea typeface="SimSun" pitchFamily="2" charset="-122"/>
              </a:rPr>
              <a:t>2</a:t>
            </a:r>
            <a:r>
              <a:rPr lang="fr-FR" altLang="zh-CN" dirty="0">
                <a:solidFill>
                  <a:srgbClr val="FFFFFF"/>
                </a:solidFill>
                <a:ea typeface="SimSun" pitchFamily="2" charset="-122"/>
              </a:rPr>
              <a:t> J1, 8, 15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b="0" i="0" u="none" strike="noStrike" kern="1200" cap="none" spc="0" normalizeH="0" baseline="0" noProof="0" dirty="0">
                <a:ln>
                  <a:noFill/>
                </a:ln>
                <a:solidFill>
                  <a:srgbClr val="FFFFFF"/>
                </a:solidFill>
                <a:effectLst/>
                <a:uLnTx/>
                <a:uFillTx/>
                <a:ea typeface="SimSun" pitchFamily="2" charset="-122"/>
              </a:rPr>
              <a:t>(n=119)</a:t>
            </a:r>
          </a:p>
        </p:txBody>
      </p:sp>
      <p:sp>
        <p:nvSpPr>
          <p:cNvPr id="16" name="AutoShape 9"/>
          <p:cNvSpPr>
            <a:spLocks noChangeArrowheads="1"/>
          </p:cNvSpPr>
          <p:nvPr/>
        </p:nvSpPr>
        <p:spPr bwMode="auto">
          <a:xfrm>
            <a:off x="175537" y="2437643"/>
            <a:ext cx="3095923" cy="292131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err="1">
                <a:ln>
                  <a:noFill/>
                </a:ln>
                <a:solidFill>
                  <a:srgbClr val="FFFFFF"/>
                </a:solidFill>
                <a:effectLst/>
                <a:uLnTx/>
                <a:uFillTx/>
                <a:ea typeface="SimSun" pitchFamily="2" charset="-122"/>
              </a:rPr>
              <a:t>Critères</a:t>
            </a:r>
            <a:r>
              <a:rPr kumimoji="0" lang="fr-FR" altLang="zh-CN" sz="1600" b="0" i="0" u="none" strike="noStrike" kern="1200" cap="none" spc="0" normalizeH="0" baseline="0" noProof="0" dirty="0">
                <a:ln>
                  <a:noFill/>
                </a:ln>
                <a:solidFill>
                  <a:srgbClr val="FFFFFF"/>
                </a:solidFill>
                <a:effectLst/>
                <a:uLnTx/>
                <a:uFillTx/>
                <a:ea typeface="SimSun" pitchFamily="2" charset="-122"/>
              </a:rPr>
              <a:t> </a:t>
            </a:r>
            <a:r>
              <a:rPr kumimoji="0" lang="fr-FR" altLang="zh-CN" sz="1600" b="0" i="0" u="none" strike="noStrike" kern="1200" cap="none" spc="0" normalizeH="0" baseline="0" noProof="0" dirty="0" err="1">
                <a:ln>
                  <a:noFill/>
                </a:ln>
                <a:solidFill>
                  <a:srgbClr val="FFFFFF"/>
                </a:solidFill>
                <a:effectLst/>
                <a:uLnTx/>
                <a:uFillTx/>
                <a:ea typeface="SimSun" pitchFamily="2" charset="-122"/>
              </a:rPr>
              <a:t>d'inclusion</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a:p>
            <a:pPr marL="228600" indent="-228600" defTabSz="892175" eaLnBrk="0" hangingPunct="0">
              <a:spcAft>
                <a:spcPct val="30000"/>
              </a:spcAft>
              <a:buFont typeface="Arial" pitchFamily="34" charset="0"/>
              <a:buChar char="•"/>
              <a:defRPr/>
            </a:pPr>
            <a:r>
              <a:rPr lang="fr-FR" altLang="zh-CN" sz="1600" dirty="0">
                <a:solidFill>
                  <a:srgbClr val="FFFFFF"/>
                </a:solidFill>
                <a:ea typeface="SimSun" pitchFamily="2" charset="-122"/>
              </a:rPr>
              <a:t>ADCP métastatique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Pas de traitement préalable par blocage de PD-(L)1 ou CTLA-4</a:t>
            </a:r>
          </a:p>
          <a:p>
            <a:pPr marL="228600" lvl="0" indent="-228600" defTabSz="892175" eaLnBrk="0" hangingPunct="0">
              <a:spcAft>
                <a:spcPct val="30000"/>
              </a:spcAft>
              <a:buFont typeface="Arial" pitchFamily="34" charset="0"/>
              <a:buChar char="•"/>
              <a:defRPr/>
            </a:pPr>
            <a:r>
              <a:rPr lang="fr-FR" altLang="zh-CN" sz="1600" dirty="0">
                <a:solidFill>
                  <a:srgbClr val="FFFFFF"/>
                </a:solidFill>
                <a:ea typeface="SimSun" pitchFamily="2" charset="-122"/>
              </a:rPr>
              <a:t>Pas de métastases cérébrales symptomatiques ou non contrôlées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ea typeface="SimSun" pitchFamily="2" charset="-122"/>
              </a:rPr>
              <a:t>ECOG</a:t>
            </a:r>
            <a:r>
              <a:rPr lang="fr-FR" altLang="zh-CN" sz="1600" dirty="0">
                <a:solidFill>
                  <a:srgbClr val="FFFFFF"/>
                </a:solidFill>
                <a:ea typeface="SimSun" pitchFamily="2" charset="-122"/>
              </a:rPr>
              <a:t> PS 0–1</a:t>
            </a:r>
            <a:endParaRPr kumimoji="0" lang="fr-FR" altLang="zh-CN" sz="1600" b="0" i="1" u="none" strike="noStrike" kern="1200" cap="none" spc="0" normalizeH="0" baseline="0" noProof="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(n=180)</a:t>
            </a:r>
          </a:p>
        </p:txBody>
      </p:sp>
      <p:cxnSp>
        <p:nvCxnSpPr>
          <p:cNvPr id="17" name="AutoShape 16"/>
          <p:cNvCxnSpPr>
            <a:cxnSpLocks noChangeShapeType="1"/>
            <a:stCxn id="9" idx="4"/>
            <a:endCxn id="20" idx="1"/>
          </p:cNvCxnSpPr>
          <p:nvPr/>
        </p:nvCxnSpPr>
        <p:spPr bwMode="auto">
          <a:xfrm rot="16200000" flipH="1">
            <a:off x="3584311" y="4375722"/>
            <a:ext cx="783399" cy="412752"/>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182386" y="4538072"/>
            <a:ext cx="4683318" cy="871451"/>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dirty="0">
                <a:solidFill>
                  <a:srgbClr val="4D4D4D"/>
                </a:solidFill>
                <a:ea typeface="SimSun" pitchFamily="2" charset="-122"/>
              </a:rPr>
              <a:t>Gemcitabine 1000 mg/m</a:t>
            </a:r>
            <a:r>
              <a:rPr lang="fr-FR" altLang="zh-CN" baseline="30000" dirty="0">
                <a:solidFill>
                  <a:srgbClr val="4D4D4D"/>
                </a:solidFill>
                <a:ea typeface="SimSun" pitchFamily="2" charset="-122"/>
              </a:rPr>
              <a:t>2</a:t>
            </a:r>
            <a:r>
              <a:rPr lang="fr-FR" altLang="zh-CN" dirty="0">
                <a:solidFill>
                  <a:srgbClr val="4D4D4D"/>
                </a:solidFill>
                <a:ea typeface="SimSun" pitchFamily="2" charset="-122"/>
              </a:rPr>
              <a:t> J1, 8, 15 + </a:t>
            </a:r>
          </a:p>
          <a:p>
            <a:pPr lvl="0" algn="ctr" defTabSz="892175" eaLnBrk="0" hangingPunct="0">
              <a:defRPr/>
            </a:pPr>
            <a:r>
              <a:rPr lang="fr-FR" altLang="zh-CN" dirty="0">
                <a:solidFill>
                  <a:srgbClr val="4D4D4D"/>
                </a:solidFill>
                <a:ea typeface="SimSun" pitchFamily="2" charset="-122"/>
              </a:rPr>
              <a:t>nab-paclitaxel 125 mg/m</a:t>
            </a:r>
            <a:r>
              <a:rPr lang="fr-FR" altLang="zh-CN" baseline="30000" dirty="0">
                <a:solidFill>
                  <a:srgbClr val="4D4D4D"/>
                </a:solidFill>
                <a:ea typeface="SimSun" pitchFamily="2" charset="-122"/>
              </a:rPr>
              <a:t>2</a:t>
            </a:r>
            <a:r>
              <a:rPr lang="fr-FR" altLang="zh-CN" dirty="0">
                <a:solidFill>
                  <a:srgbClr val="4D4D4D"/>
                </a:solidFill>
                <a:ea typeface="SimSun" pitchFamily="2" charset="-122"/>
              </a:rPr>
              <a:t> J1, 8, 15</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b="0" i="0" u="none" strike="noStrike" kern="1200" cap="none" spc="0" normalizeH="0" baseline="0" noProof="0" dirty="0">
                <a:ln>
                  <a:noFill/>
                </a:ln>
                <a:solidFill>
                  <a:srgbClr val="4D4D4D"/>
                </a:solidFill>
                <a:effectLst/>
                <a:uLnTx/>
                <a:uFillTx/>
                <a:ea typeface="SimSun" pitchFamily="2" charset="-122"/>
              </a:rPr>
              <a:t>(n=61)</a:t>
            </a:r>
          </a:p>
        </p:txBody>
      </p:sp>
    </p:spTree>
    <p:extLst>
      <p:ext uri="{BB962C8B-B14F-4D97-AF65-F5344CB8AC3E}">
        <p14:creationId xmlns:p14="http://schemas.microsoft.com/office/powerpoint/2010/main" val="3946913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a:t>LBA65: Essai du Canadian Cancer Trials Group PA.7: résultats d’une étude randomisée de phase II évaluant gemcitabine et nab-paclitaxel vs. gemcitabine, nab-paclitaxel, durvalumab et trémélimumab en traitement de 1</a:t>
            </a:r>
            <a:r>
              <a:rPr lang="fr-FR" sz="1600" baseline="30000" dirty="0"/>
              <a:t>e</a:t>
            </a:r>
            <a:r>
              <a:rPr lang="fr-FR" sz="1600" dirty="0"/>
              <a:t> ligne de l’adénocarcinome canalaire pancréatique métastatique (</a:t>
            </a:r>
            <a:r>
              <a:rPr lang="fr-FR" sz="1600" dirty="0" err="1"/>
              <a:t>ADCPm</a:t>
            </a:r>
            <a:r>
              <a:rPr lang="fr-FR" sz="1600" dirty="0" smtClean="0"/>
              <a:t>) – </a:t>
            </a:r>
            <a:r>
              <a:rPr lang="fr-FR" sz="1600" dirty="0"/>
              <a:t>Renouf DJ,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Renouf DJ, et al, Ann </a:t>
            </a:r>
            <a:r>
              <a:rPr lang="fr-FR" dirty="0" err="1"/>
              <a:t>Oncol</a:t>
            </a:r>
            <a:r>
              <a:rPr lang="fr-FR" dirty="0"/>
              <a:t> 2020;31(</a:t>
            </a:r>
            <a:r>
              <a:rPr lang="fr-FR" dirty="0" err="1"/>
              <a:t>suppl</a:t>
            </a:r>
            <a:r>
              <a:rPr lang="fr-FR" dirty="0"/>
              <a:t>):</a:t>
            </a:r>
            <a:r>
              <a:rPr lang="fr-FR" dirty="0" err="1"/>
              <a:t>abstr</a:t>
            </a:r>
            <a:r>
              <a:rPr lang="fr-FR" dirty="0"/>
              <a:t> LBA65</a:t>
            </a:r>
          </a:p>
        </p:txBody>
      </p:sp>
      <p:sp>
        <p:nvSpPr>
          <p:cNvPr id="8" name="TextBox 7"/>
          <p:cNvSpPr txBox="1"/>
          <p:nvPr/>
        </p:nvSpPr>
        <p:spPr>
          <a:xfrm>
            <a:off x="3749497" y="1510145"/>
            <a:ext cx="1645002" cy="338554"/>
          </a:xfrm>
          <a:prstGeom prst="rect">
            <a:avLst/>
          </a:prstGeom>
          <a:noFill/>
        </p:spPr>
        <p:txBody>
          <a:bodyPr wrap="none" rtlCol="0">
            <a:spAutoFit/>
          </a:bodyPr>
          <a:lstStyle/>
          <a:p>
            <a:pPr algn="ctr"/>
            <a:r>
              <a:rPr lang="fr-FR" sz="1600" b="1" dirty="0"/>
              <a:t>Survie globale</a:t>
            </a:r>
          </a:p>
        </p:txBody>
      </p:sp>
      <p:graphicFrame>
        <p:nvGraphicFramePr>
          <p:cNvPr id="7"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2977532896"/>
              </p:ext>
            </p:extLst>
          </p:nvPr>
        </p:nvGraphicFramePr>
        <p:xfrm>
          <a:off x="3911795" y="1952565"/>
          <a:ext cx="4916588" cy="1534853"/>
        </p:xfrm>
        <a:graphic>
          <a:graphicData uri="http://schemas.openxmlformats.org/drawingml/2006/table">
            <a:tbl>
              <a:tblPr firstRow="1" bandRow="1">
                <a:tableStyleId>{69012ECD-51FC-41F1-AA8D-1B2483CD663E}</a:tableStyleId>
              </a:tblPr>
              <a:tblGrid>
                <a:gridCol w="2292452">
                  <a:extLst>
                    <a:ext uri="{9D8B030D-6E8A-4147-A177-3AD203B41FA5}">
                      <a16:colId xmlns:a16="http://schemas.microsoft.com/office/drawing/2014/main" val="3861902159"/>
                    </a:ext>
                  </a:extLst>
                </a:gridCol>
                <a:gridCol w="1341689">
                  <a:extLst>
                    <a:ext uri="{9D8B030D-6E8A-4147-A177-3AD203B41FA5}">
                      <a16:colId xmlns:a16="http://schemas.microsoft.com/office/drawing/2014/main" val="20002"/>
                    </a:ext>
                  </a:extLst>
                </a:gridCol>
                <a:gridCol w="1282447">
                  <a:extLst>
                    <a:ext uri="{9D8B030D-6E8A-4147-A177-3AD203B41FA5}">
                      <a16:colId xmlns:a16="http://schemas.microsoft.com/office/drawing/2014/main" val="964868275"/>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chemeClr val="tx1">
                            <a:lumMod val="50000"/>
                          </a:schemeClr>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chemeClr val="accent3"/>
                          </a:solidFill>
                          <a:effectLst/>
                          <a:latin typeface="Arial" charset="0"/>
                          <a:cs typeface="Arial" charset="0"/>
                        </a:rPr>
                        <a:t>Durva + Treme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chemeClr val="accent3"/>
                          </a:solidFill>
                          <a:effectLst/>
                          <a:latin typeface="Arial" charset="0"/>
                          <a:cs typeface="Arial" charset="0"/>
                        </a:rPr>
                        <a:t>GEM + nab-P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rgbClr val="B2C0D8"/>
                          </a:solidFill>
                          <a:effectLst/>
                          <a:latin typeface="Arial" charset="0"/>
                          <a:cs typeface="Arial" charset="0"/>
                        </a:rPr>
                        <a:t>GEM + nab-P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883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dirty="0">
                          <a:ln>
                            <a:noFill/>
                          </a:ln>
                          <a:solidFill>
                            <a:schemeClr val="tx1">
                              <a:lumMod val="50000"/>
                            </a:schemeClr>
                          </a:solidFill>
                          <a:effectLst/>
                        </a:rPr>
                        <a:t>SG médiane, mois (IC90%)</a:t>
                      </a:r>
                      <a:endParaRPr kumimoji="0" lang="fr-FR" sz="1200" b="1" i="0" u="none" strike="noStrike" cap="none" normalizeH="0" baseline="0" noProof="0" dirty="0">
                        <a:ln>
                          <a:noFill/>
                        </a:ln>
                        <a:solidFill>
                          <a:schemeClr val="tx1">
                            <a:lumMod val="50000"/>
                          </a:schemeClr>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chemeClr val="accent3"/>
                          </a:solidFill>
                          <a:effectLst/>
                          <a:latin typeface="Arial" charset="0"/>
                          <a:cs typeface="Arial" charset="0"/>
                        </a:rPr>
                        <a:t>9,8 (7,2 - 11,2)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B2C0D8"/>
                          </a:solidFill>
                          <a:effectLst/>
                          <a:latin typeface="Arial" charset="0"/>
                          <a:cs typeface="Arial" charset="0"/>
                        </a:rPr>
                        <a:t>8,8 (8,3 - 12,2)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lumMod val="50000"/>
                            </a:schemeClr>
                          </a:solidFill>
                          <a:effectLst/>
                        </a:rPr>
                        <a:t>HR stratifié (IC90%); p</a:t>
                      </a:r>
                      <a:endParaRPr kumimoji="0" lang="fr-FR" sz="1200" b="0" i="0" u="none" strike="noStrike" cap="none" normalizeH="0" baseline="0" noProof="0" dirty="0">
                        <a:ln>
                          <a:noFill/>
                        </a:ln>
                        <a:solidFill>
                          <a:schemeClr val="tx1">
                            <a:lumMod val="50000"/>
                          </a:schemeClr>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lumMod val="50000"/>
                            </a:schemeClr>
                          </a:solidFill>
                          <a:effectLst/>
                        </a:rPr>
                        <a:t>0,94 (0,71 - 1,25); 0,72</a:t>
                      </a:r>
                      <a:endParaRPr kumimoji="0" lang="fr-FR" sz="1200" b="0" i="0" u="none" strike="noStrike" cap="none" normalizeH="0" baseline="0" noProof="0" dirty="0">
                        <a:ln>
                          <a:noFill/>
                        </a:ln>
                        <a:solidFill>
                          <a:schemeClr val="tx1">
                            <a:lumMod val="50000"/>
                          </a:schemeClr>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dirty="0">
                          <a:ln>
                            <a:noFill/>
                          </a:ln>
                          <a:solidFill>
                            <a:schemeClr val="tx1">
                              <a:lumMod val="50000"/>
                            </a:schemeClr>
                          </a:solidFill>
                          <a:effectLst/>
                        </a:rPr>
                        <a:t>HR modèle de Cox ajusté (IC90%); p</a:t>
                      </a:r>
                      <a:endParaRPr kumimoji="0" lang="fr-FR" sz="1200" b="0" i="0" u="none" strike="noStrike" cap="none" normalizeH="0" baseline="0" noProof="0" dirty="0">
                        <a:ln>
                          <a:noFill/>
                        </a:ln>
                        <a:solidFill>
                          <a:schemeClr val="tx1">
                            <a:lumMod val="50000"/>
                          </a:schemeClr>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dirty="0">
                          <a:ln>
                            <a:noFill/>
                          </a:ln>
                          <a:solidFill>
                            <a:schemeClr val="tx1">
                              <a:lumMod val="50000"/>
                            </a:schemeClr>
                          </a:solidFill>
                          <a:effectLst/>
                        </a:rPr>
                        <a:t>0,90 (0,67 - 1,20); 0,54</a:t>
                      </a:r>
                      <a:endParaRPr kumimoji="0" lang="fr-FR" sz="1200" b="0" i="0" u="none" strike="noStrike" cap="none" normalizeH="0" baseline="0" noProof="0" dirty="0">
                        <a:ln>
                          <a:noFill/>
                        </a:ln>
                        <a:solidFill>
                          <a:schemeClr val="tx1">
                            <a:lumMod val="50000"/>
                          </a:schemeClr>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865539316"/>
                  </a:ext>
                </a:extLst>
              </a:tr>
            </a:tbl>
          </a:graphicData>
        </a:graphic>
      </p:graphicFrame>
      <p:sp>
        <p:nvSpPr>
          <p:cNvPr id="14" name="Freeform 21">
            <a:extLst>
              <a:ext uri="{FF2B5EF4-FFF2-40B4-BE49-F238E27FC236}">
                <a16:creationId xmlns:a16="http://schemas.microsoft.com/office/drawing/2014/main" id="{085A94B1-B6D9-4AD9-933D-AE6A279636E7}"/>
              </a:ext>
            </a:extLst>
          </p:cNvPr>
          <p:cNvSpPr>
            <a:spLocks/>
          </p:cNvSpPr>
          <p:nvPr/>
        </p:nvSpPr>
        <p:spPr bwMode="auto">
          <a:xfrm>
            <a:off x="1813197" y="2008677"/>
            <a:ext cx="6733647" cy="302985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363636"/>
              </a:solidFill>
              <a:latin typeface="+mn-lt"/>
            </a:endParaRPr>
          </a:p>
        </p:txBody>
      </p:sp>
      <p:grpSp>
        <p:nvGrpSpPr>
          <p:cNvPr id="50" name="Group 49">
            <a:extLst>
              <a:ext uri="{FF2B5EF4-FFF2-40B4-BE49-F238E27FC236}">
                <a16:creationId xmlns:a16="http://schemas.microsoft.com/office/drawing/2014/main" id="{164AA6EE-6836-4136-A73D-02F72C8093C5}"/>
              </a:ext>
            </a:extLst>
          </p:cNvPr>
          <p:cNvGrpSpPr/>
          <p:nvPr/>
        </p:nvGrpSpPr>
        <p:grpSpPr>
          <a:xfrm>
            <a:off x="1734305" y="5035992"/>
            <a:ext cx="6946073" cy="390924"/>
            <a:chOff x="1512911" y="5847756"/>
            <a:chExt cx="3503513" cy="390924"/>
          </a:xfrm>
        </p:grpSpPr>
        <p:sp>
          <p:nvSpPr>
            <p:cNvPr id="17" name="Line 21">
              <a:extLst>
                <a:ext uri="{FF2B5EF4-FFF2-40B4-BE49-F238E27FC236}">
                  <a16:creationId xmlns:a16="http://schemas.microsoft.com/office/drawing/2014/main" id="{C2955E59-E24E-42A7-A9BC-E150FE8F7650}"/>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mn-lt"/>
                <a:cs typeface="Arial" panose="020B0604020202020204" pitchFamily="34" charset="0"/>
              </a:endParaRPr>
            </a:p>
          </p:txBody>
        </p:sp>
        <p:sp>
          <p:nvSpPr>
            <p:cNvPr id="18" name="TextBox 17">
              <a:extLst>
                <a:ext uri="{FF2B5EF4-FFF2-40B4-BE49-F238E27FC236}">
                  <a16:creationId xmlns:a16="http://schemas.microsoft.com/office/drawing/2014/main" id="{80B8209D-B05D-40CA-A743-5AB78E733032}"/>
                </a:ext>
              </a:extLst>
            </p:cNvPr>
            <p:cNvSpPr txBox="1"/>
            <p:nvPr/>
          </p:nvSpPr>
          <p:spPr>
            <a:xfrm>
              <a:off x="4864941" y="5919756"/>
              <a:ext cx="151483"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mn-lt"/>
                  <a:cs typeface="Arial" panose="020B0604020202020204" pitchFamily="34" charset="0"/>
                </a:rPr>
                <a:t>36</a:t>
              </a:r>
            </a:p>
          </p:txBody>
        </p:sp>
        <p:sp>
          <p:nvSpPr>
            <p:cNvPr id="19" name="Line 21">
              <a:extLst>
                <a:ext uri="{FF2B5EF4-FFF2-40B4-BE49-F238E27FC236}">
                  <a16:creationId xmlns:a16="http://schemas.microsoft.com/office/drawing/2014/main" id="{6316ACE6-99C3-4A39-82A5-7BC17C440D67}"/>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mn-lt"/>
                <a:cs typeface="Arial" panose="020B0604020202020204" pitchFamily="34" charset="0"/>
              </a:endParaRPr>
            </a:p>
          </p:txBody>
        </p:sp>
        <p:sp>
          <p:nvSpPr>
            <p:cNvPr id="20" name="TextBox 19">
              <a:extLst>
                <a:ext uri="{FF2B5EF4-FFF2-40B4-BE49-F238E27FC236}">
                  <a16:creationId xmlns:a16="http://schemas.microsoft.com/office/drawing/2014/main" id="{156992A3-CA05-4DCC-88FD-3723FA5C0C19}"/>
                </a:ext>
              </a:extLst>
            </p:cNvPr>
            <p:cNvSpPr txBox="1"/>
            <p:nvPr/>
          </p:nvSpPr>
          <p:spPr>
            <a:xfrm>
              <a:off x="4489305" y="5919756"/>
              <a:ext cx="151483"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mn-lt"/>
                  <a:cs typeface="Arial" panose="020B0604020202020204" pitchFamily="34" charset="0"/>
                </a:rPr>
                <a:t>32</a:t>
              </a:r>
            </a:p>
          </p:txBody>
        </p:sp>
        <p:sp>
          <p:nvSpPr>
            <p:cNvPr id="21" name="Line 21">
              <a:extLst>
                <a:ext uri="{FF2B5EF4-FFF2-40B4-BE49-F238E27FC236}">
                  <a16:creationId xmlns:a16="http://schemas.microsoft.com/office/drawing/2014/main" id="{BF7BE6C1-9338-40FA-AF06-2C6418135D4D}"/>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mn-lt"/>
                <a:cs typeface="Arial" panose="020B0604020202020204" pitchFamily="34" charset="0"/>
              </a:endParaRPr>
            </a:p>
          </p:txBody>
        </p:sp>
        <p:sp>
          <p:nvSpPr>
            <p:cNvPr id="22" name="TextBox 21">
              <a:extLst>
                <a:ext uri="{FF2B5EF4-FFF2-40B4-BE49-F238E27FC236}">
                  <a16:creationId xmlns:a16="http://schemas.microsoft.com/office/drawing/2014/main" id="{FC69F6BC-1D5F-498C-8784-D5EFB9587423}"/>
                </a:ext>
              </a:extLst>
            </p:cNvPr>
            <p:cNvSpPr txBox="1"/>
            <p:nvPr/>
          </p:nvSpPr>
          <p:spPr>
            <a:xfrm>
              <a:off x="4113668" y="5919756"/>
              <a:ext cx="151483"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mn-lt"/>
                  <a:cs typeface="Arial" panose="020B0604020202020204" pitchFamily="34" charset="0"/>
                </a:rPr>
                <a:t>28</a:t>
              </a:r>
            </a:p>
          </p:txBody>
        </p:sp>
        <p:sp>
          <p:nvSpPr>
            <p:cNvPr id="23" name="Line 21">
              <a:extLst>
                <a:ext uri="{FF2B5EF4-FFF2-40B4-BE49-F238E27FC236}">
                  <a16:creationId xmlns:a16="http://schemas.microsoft.com/office/drawing/2014/main" id="{152099D5-6EE5-4D94-A576-E269C1999E4A}"/>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mn-lt"/>
                <a:cs typeface="Arial" panose="020B0604020202020204" pitchFamily="34" charset="0"/>
              </a:endParaRPr>
            </a:p>
          </p:txBody>
        </p:sp>
        <p:sp>
          <p:nvSpPr>
            <p:cNvPr id="24" name="TextBox 23">
              <a:extLst>
                <a:ext uri="{FF2B5EF4-FFF2-40B4-BE49-F238E27FC236}">
                  <a16:creationId xmlns:a16="http://schemas.microsoft.com/office/drawing/2014/main" id="{980F9959-F502-40BE-98DE-A9B60315F139}"/>
                </a:ext>
              </a:extLst>
            </p:cNvPr>
            <p:cNvSpPr txBox="1"/>
            <p:nvPr/>
          </p:nvSpPr>
          <p:spPr>
            <a:xfrm>
              <a:off x="3738030" y="5919756"/>
              <a:ext cx="151483"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mn-lt"/>
                  <a:cs typeface="Arial" panose="020B0604020202020204" pitchFamily="34" charset="0"/>
                </a:rPr>
                <a:t>24</a:t>
              </a:r>
            </a:p>
          </p:txBody>
        </p:sp>
        <p:sp>
          <p:nvSpPr>
            <p:cNvPr id="25" name="Line 21">
              <a:extLst>
                <a:ext uri="{FF2B5EF4-FFF2-40B4-BE49-F238E27FC236}">
                  <a16:creationId xmlns:a16="http://schemas.microsoft.com/office/drawing/2014/main" id="{6D633CB2-D55B-4A17-B89B-7821332289DF}"/>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mn-lt"/>
                <a:cs typeface="Arial" panose="020B0604020202020204" pitchFamily="34" charset="0"/>
              </a:endParaRPr>
            </a:p>
          </p:txBody>
        </p:sp>
        <p:sp>
          <p:nvSpPr>
            <p:cNvPr id="26" name="TextBox 25">
              <a:extLst>
                <a:ext uri="{FF2B5EF4-FFF2-40B4-BE49-F238E27FC236}">
                  <a16:creationId xmlns:a16="http://schemas.microsoft.com/office/drawing/2014/main" id="{868DF0BC-395D-4639-BABA-AE40DD95B12B}"/>
                </a:ext>
              </a:extLst>
            </p:cNvPr>
            <p:cNvSpPr txBox="1"/>
            <p:nvPr/>
          </p:nvSpPr>
          <p:spPr>
            <a:xfrm>
              <a:off x="3362393" y="5919756"/>
              <a:ext cx="151483"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mn-lt"/>
                  <a:cs typeface="Arial" panose="020B0604020202020204" pitchFamily="34" charset="0"/>
                </a:rPr>
                <a:t>20</a:t>
              </a:r>
            </a:p>
          </p:txBody>
        </p:sp>
        <p:sp>
          <p:nvSpPr>
            <p:cNvPr id="27" name="Line 21">
              <a:extLst>
                <a:ext uri="{FF2B5EF4-FFF2-40B4-BE49-F238E27FC236}">
                  <a16:creationId xmlns:a16="http://schemas.microsoft.com/office/drawing/2014/main" id="{80DC742C-0E5C-417D-87BC-BB8DB04572A4}"/>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mn-lt"/>
                <a:cs typeface="Arial" panose="020B0604020202020204" pitchFamily="34" charset="0"/>
              </a:endParaRPr>
            </a:p>
          </p:txBody>
        </p:sp>
        <p:sp>
          <p:nvSpPr>
            <p:cNvPr id="28" name="TextBox 27">
              <a:extLst>
                <a:ext uri="{FF2B5EF4-FFF2-40B4-BE49-F238E27FC236}">
                  <a16:creationId xmlns:a16="http://schemas.microsoft.com/office/drawing/2014/main" id="{BDE4A7F9-937F-4AAA-80BE-CD9CF2770090}"/>
                </a:ext>
              </a:extLst>
            </p:cNvPr>
            <p:cNvSpPr txBox="1"/>
            <p:nvPr/>
          </p:nvSpPr>
          <p:spPr>
            <a:xfrm>
              <a:off x="2986756" y="5919756"/>
              <a:ext cx="151483"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mn-lt"/>
                  <a:cs typeface="Arial" panose="020B0604020202020204" pitchFamily="34" charset="0"/>
                </a:rPr>
                <a:t>16</a:t>
              </a:r>
            </a:p>
          </p:txBody>
        </p:sp>
        <p:sp>
          <p:nvSpPr>
            <p:cNvPr id="29" name="Line 21">
              <a:extLst>
                <a:ext uri="{FF2B5EF4-FFF2-40B4-BE49-F238E27FC236}">
                  <a16:creationId xmlns:a16="http://schemas.microsoft.com/office/drawing/2014/main" id="{96FEB110-A691-4DE7-8515-F18086AFF553}"/>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mn-lt"/>
                <a:cs typeface="Arial" panose="020B0604020202020204" pitchFamily="34" charset="0"/>
              </a:endParaRPr>
            </a:p>
          </p:txBody>
        </p:sp>
        <p:sp>
          <p:nvSpPr>
            <p:cNvPr id="30" name="TextBox 29">
              <a:extLst>
                <a:ext uri="{FF2B5EF4-FFF2-40B4-BE49-F238E27FC236}">
                  <a16:creationId xmlns:a16="http://schemas.microsoft.com/office/drawing/2014/main" id="{90BDA4F2-5C40-4F49-BC7C-A1CC223347E9}"/>
                </a:ext>
              </a:extLst>
            </p:cNvPr>
            <p:cNvSpPr txBox="1"/>
            <p:nvPr/>
          </p:nvSpPr>
          <p:spPr>
            <a:xfrm>
              <a:off x="2611119" y="5919756"/>
              <a:ext cx="151483"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mn-lt"/>
                  <a:cs typeface="Arial" panose="020B0604020202020204" pitchFamily="34" charset="0"/>
                </a:rPr>
                <a:t>12</a:t>
              </a:r>
            </a:p>
          </p:txBody>
        </p:sp>
        <p:sp>
          <p:nvSpPr>
            <p:cNvPr id="31" name="Line 21">
              <a:extLst>
                <a:ext uri="{FF2B5EF4-FFF2-40B4-BE49-F238E27FC236}">
                  <a16:creationId xmlns:a16="http://schemas.microsoft.com/office/drawing/2014/main" id="{3A4A2245-C48F-4248-B58C-C8CF3D1E00B6}"/>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mn-lt"/>
                <a:cs typeface="Arial" panose="020B0604020202020204" pitchFamily="34" charset="0"/>
              </a:endParaRPr>
            </a:p>
          </p:txBody>
        </p:sp>
        <p:sp>
          <p:nvSpPr>
            <p:cNvPr id="32" name="TextBox 31">
              <a:extLst>
                <a:ext uri="{FF2B5EF4-FFF2-40B4-BE49-F238E27FC236}">
                  <a16:creationId xmlns:a16="http://schemas.microsoft.com/office/drawing/2014/main" id="{79190356-6526-4C29-BAB7-10608D473C83}"/>
                </a:ext>
              </a:extLst>
            </p:cNvPr>
            <p:cNvSpPr txBox="1"/>
            <p:nvPr/>
          </p:nvSpPr>
          <p:spPr>
            <a:xfrm>
              <a:off x="2264185" y="5919756"/>
              <a:ext cx="94076"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mn-lt"/>
                  <a:cs typeface="Arial" panose="020B0604020202020204" pitchFamily="34" charset="0"/>
                </a:rPr>
                <a:t>8</a:t>
              </a:r>
            </a:p>
          </p:txBody>
        </p:sp>
        <p:sp>
          <p:nvSpPr>
            <p:cNvPr id="33" name="Line 21">
              <a:extLst>
                <a:ext uri="{FF2B5EF4-FFF2-40B4-BE49-F238E27FC236}">
                  <a16:creationId xmlns:a16="http://schemas.microsoft.com/office/drawing/2014/main" id="{3326C214-AD1F-4763-98F9-C2EA9702CE07}"/>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mn-lt"/>
                <a:cs typeface="Arial" panose="020B0604020202020204" pitchFamily="34" charset="0"/>
              </a:endParaRPr>
            </a:p>
          </p:txBody>
        </p:sp>
        <p:sp>
          <p:nvSpPr>
            <p:cNvPr id="34" name="TextBox 33">
              <a:extLst>
                <a:ext uri="{FF2B5EF4-FFF2-40B4-BE49-F238E27FC236}">
                  <a16:creationId xmlns:a16="http://schemas.microsoft.com/office/drawing/2014/main" id="{599941E8-2F93-4B88-AA23-3C780DA76D1F}"/>
                </a:ext>
              </a:extLst>
            </p:cNvPr>
            <p:cNvSpPr txBox="1"/>
            <p:nvPr/>
          </p:nvSpPr>
          <p:spPr>
            <a:xfrm>
              <a:off x="1888548" y="5919756"/>
              <a:ext cx="94076"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mn-lt"/>
                  <a:cs typeface="Arial" panose="020B0604020202020204" pitchFamily="34" charset="0"/>
                </a:rPr>
                <a:t>4</a:t>
              </a:r>
            </a:p>
          </p:txBody>
        </p:sp>
        <p:sp>
          <p:nvSpPr>
            <p:cNvPr id="35" name="Line 21">
              <a:extLst>
                <a:ext uri="{FF2B5EF4-FFF2-40B4-BE49-F238E27FC236}">
                  <a16:creationId xmlns:a16="http://schemas.microsoft.com/office/drawing/2014/main" id="{D78ECC42-17B8-4DF2-A3D2-DDA74B5FCCF7}"/>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mn-lt"/>
                <a:cs typeface="Arial" panose="020B0604020202020204" pitchFamily="34" charset="0"/>
              </a:endParaRPr>
            </a:p>
          </p:txBody>
        </p:sp>
        <p:sp>
          <p:nvSpPr>
            <p:cNvPr id="36" name="TextBox 35">
              <a:extLst>
                <a:ext uri="{FF2B5EF4-FFF2-40B4-BE49-F238E27FC236}">
                  <a16:creationId xmlns:a16="http://schemas.microsoft.com/office/drawing/2014/main" id="{79671E44-54CB-4982-B970-0C12D10E0B79}"/>
                </a:ext>
              </a:extLst>
            </p:cNvPr>
            <p:cNvSpPr txBox="1"/>
            <p:nvPr/>
          </p:nvSpPr>
          <p:spPr>
            <a:xfrm>
              <a:off x="1512911" y="5919756"/>
              <a:ext cx="94076"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mn-lt"/>
                  <a:cs typeface="Arial" panose="020B0604020202020204" pitchFamily="34" charset="0"/>
                </a:rPr>
                <a:t>0</a:t>
              </a:r>
            </a:p>
          </p:txBody>
        </p:sp>
      </p:grpSp>
      <p:grpSp>
        <p:nvGrpSpPr>
          <p:cNvPr id="51" name="Group 50">
            <a:extLst>
              <a:ext uri="{FF2B5EF4-FFF2-40B4-BE49-F238E27FC236}">
                <a16:creationId xmlns:a16="http://schemas.microsoft.com/office/drawing/2014/main" id="{7806822B-B273-4193-926A-1FC019D637DA}"/>
              </a:ext>
            </a:extLst>
          </p:cNvPr>
          <p:cNvGrpSpPr/>
          <p:nvPr/>
        </p:nvGrpSpPr>
        <p:grpSpPr>
          <a:xfrm>
            <a:off x="999867" y="1812727"/>
            <a:ext cx="802520" cy="3374230"/>
            <a:chOff x="4162940" y="1250674"/>
            <a:chExt cx="802520" cy="2834947"/>
          </a:xfrm>
        </p:grpSpPr>
        <p:sp>
          <p:nvSpPr>
            <p:cNvPr id="37" name="Line 6">
              <a:extLst>
                <a:ext uri="{FF2B5EF4-FFF2-40B4-BE49-F238E27FC236}">
                  <a16:creationId xmlns:a16="http://schemas.microsoft.com/office/drawing/2014/main" id="{ACCCC13B-0C59-43C9-A66F-A30E7B831A37}"/>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mn-lt"/>
              </a:endParaRPr>
            </a:p>
          </p:txBody>
        </p:sp>
        <p:sp>
          <p:nvSpPr>
            <p:cNvPr id="38" name="Line 7">
              <a:extLst>
                <a:ext uri="{FF2B5EF4-FFF2-40B4-BE49-F238E27FC236}">
                  <a16:creationId xmlns:a16="http://schemas.microsoft.com/office/drawing/2014/main" id="{48604C31-7CAF-441C-B789-A6724DD5D790}"/>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mn-lt"/>
              </a:endParaRPr>
            </a:p>
          </p:txBody>
        </p:sp>
        <p:sp>
          <p:nvSpPr>
            <p:cNvPr id="39" name="Line 8">
              <a:extLst>
                <a:ext uri="{FF2B5EF4-FFF2-40B4-BE49-F238E27FC236}">
                  <a16:creationId xmlns:a16="http://schemas.microsoft.com/office/drawing/2014/main" id="{C56332C0-5C04-488E-81B5-98BF012086E6}"/>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mn-lt"/>
              </a:endParaRPr>
            </a:p>
          </p:txBody>
        </p:sp>
        <p:sp>
          <p:nvSpPr>
            <p:cNvPr id="40" name="Line 9">
              <a:extLst>
                <a:ext uri="{FF2B5EF4-FFF2-40B4-BE49-F238E27FC236}">
                  <a16:creationId xmlns:a16="http://schemas.microsoft.com/office/drawing/2014/main" id="{2A4DAF1D-5287-4F3A-B0E7-529ECD0F8E19}"/>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mn-lt"/>
              </a:endParaRPr>
            </a:p>
          </p:txBody>
        </p:sp>
        <p:sp>
          <p:nvSpPr>
            <p:cNvPr id="41" name="Line 10">
              <a:extLst>
                <a:ext uri="{FF2B5EF4-FFF2-40B4-BE49-F238E27FC236}">
                  <a16:creationId xmlns:a16="http://schemas.microsoft.com/office/drawing/2014/main" id="{6FD8927F-529C-4932-A82F-1C04BD4B1BE8}"/>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mn-lt"/>
              </a:endParaRPr>
            </a:p>
          </p:txBody>
        </p:sp>
        <p:sp>
          <p:nvSpPr>
            <p:cNvPr id="42" name="Line 11">
              <a:extLst>
                <a:ext uri="{FF2B5EF4-FFF2-40B4-BE49-F238E27FC236}">
                  <a16:creationId xmlns:a16="http://schemas.microsoft.com/office/drawing/2014/main" id="{A02F9FA3-6FF6-42BC-968D-6F50F7EF171D}"/>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mn-lt"/>
              </a:endParaRPr>
            </a:p>
          </p:txBody>
        </p:sp>
        <p:sp>
          <p:nvSpPr>
            <p:cNvPr id="43" name="TextBox 42">
              <a:extLst>
                <a:ext uri="{FF2B5EF4-FFF2-40B4-BE49-F238E27FC236}">
                  <a16:creationId xmlns:a16="http://schemas.microsoft.com/office/drawing/2014/main" id="{5B6E4C41-304D-4659-8F4A-A5A8EF61DF87}"/>
                </a:ext>
              </a:extLst>
            </p:cNvPr>
            <p:cNvSpPr txBox="1"/>
            <p:nvPr/>
          </p:nvSpPr>
          <p:spPr>
            <a:xfrm rot="16200000">
              <a:off x="3579892" y="2495790"/>
              <a:ext cx="1504650" cy="338554"/>
            </a:xfrm>
            <a:prstGeom prst="rect">
              <a:avLst/>
            </a:prstGeom>
            <a:noFill/>
          </p:spPr>
          <p:txBody>
            <a:bodyPr wrap="none" rtlCol="0">
              <a:spAutoFit/>
            </a:bodyPr>
            <a:lstStyle/>
            <a:p>
              <a:pPr algn="ctr" fontAlgn="base">
                <a:spcBef>
                  <a:spcPct val="0"/>
                </a:spcBef>
                <a:spcAft>
                  <a:spcPct val="0"/>
                </a:spcAft>
              </a:pPr>
              <a:r>
                <a:rPr lang="fr-FR" sz="1600" dirty="0">
                  <a:solidFill>
                    <a:srgbClr val="4D4D4D"/>
                  </a:solidFill>
                  <a:latin typeface="+mn-lt"/>
                  <a:cs typeface="Arial" panose="020B0604020202020204" pitchFamily="34" charset="0"/>
                </a:rPr>
                <a:t>Probabilité de SG</a:t>
              </a:r>
            </a:p>
          </p:txBody>
        </p:sp>
        <p:sp>
          <p:nvSpPr>
            <p:cNvPr id="44" name="TextBox 43">
              <a:extLst>
                <a:ext uri="{FF2B5EF4-FFF2-40B4-BE49-F238E27FC236}">
                  <a16:creationId xmlns:a16="http://schemas.microsoft.com/office/drawing/2014/main" id="{2B0475B9-526F-4650-9EA9-D2EE43BF3D5A}"/>
                </a:ext>
              </a:extLst>
            </p:cNvPr>
            <p:cNvSpPr txBox="1"/>
            <p:nvPr/>
          </p:nvSpPr>
          <p:spPr>
            <a:xfrm>
              <a:off x="4452032" y="1250674"/>
              <a:ext cx="470001" cy="284445"/>
            </a:xfrm>
            <a:prstGeom prst="rect">
              <a:avLst/>
            </a:prstGeom>
            <a:noFill/>
          </p:spPr>
          <p:txBody>
            <a:bodyPr wrap="none" rtlCol="0" anchor="ctr" anchorCtr="0">
              <a:spAutoFit/>
            </a:bodyPr>
            <a:lstStyle/>
            <a:p>
              <a:pPr algn="r"/>
              <a:r>
                <a:rPr lang="fr-FR" sz="1600" dirty="0">
                  <a:solidFill>
                    <a:srgbClr val="4D4D4D"/>
                  </a:solidFill>
                  <a:latin typeface="+mn-lt"/>
                  <a:cs typeface="Arial" panose="020B0604020202020204" pitchFamily="34" charset="0"/>
                </a:rPr>
                <a:t>1,0</a:t>
              </a:r>
            </a:p>
          </p:txBody>
        </p:sp>
        <p:sp>
          <p:nvSpPr>
            <p:cNvPr id="45" name="TextBox 44">
              <a:extLst>
                <a:ext uri="{FF2B5EF4-FFF2-40B4-BE49-F238E27FC236}">
                  <a16:creationId xmlns:a16="http://schemas.microsoft.com/office/drawing/2014/main" id="{66A0E35E-3A6A-44B3-AD51-D248FD7E6E95}"/>
                </a:ext>
              </a:extLst>
            </p:cNvPr>
            <p:cNvSpPr txBox="1"/>
            <p:nvPr/>
          </p:nvSpPr>
          <p:spPr>
            <a:xfrm>
              <a:off x="4452032" y="1774813"/>
              <a:ext cx="470001" cy="284445"/>
            </a:xfrm>
            <a:prstGeom prst="rect">
              <a:avLst/>
            </a:prstGeom>
            <a:noFill/>
          </p:spPr>
          <p:txBody>
            <a:bodyPr wrap="none" rtlCol="0" anchor="ctr" anchorCtr="0">
              <a:spAutoFit/>
            </a:bodyPr>
            <a:lstStyle/>
            <a:p>
              <a:pPr algn="r"/>
              <a:r>
                <a:rPr lang="fr-FR" sz="1600" dirty="0">
                  <a:solidFill>
                    <a:srgbClr val="4D4D4D"/>
                  </a:solidFill>
                  <a:latin typeface="+mn-lt"/>
                  <a:cs typeface="Arial" panose="020B0604020202020204" pitchFamily="34" charset="0"/>
                </a:rPr>
                <a:t>0,8</a:t>
              </a:r>
            </a:p>
          </p:txBody>
        </p:sp>
        <p:sp>
          <p:nvSpPr>
            <p:cNvPr id="46" name="TextBox 45">
              <a:extLst>
                <a:ext uri="{FF2B5EF4-FFF2-40B4-BE49-F238E27FC236}">
                  <a16:creationId xmlns:a16="http://schemas.microsoft.com/office/drawing/2014/main" id="{FD993F92-0746-4F78-AC78-36F8991EE569}"/>
                </a:ext>
              </a:extLst>
            </p:cNvPr>
            <p:cNvSpPr txBox="1"/>
            <p:nvPr/>
          </p:nvSpPr>
          <p:spPr>
            <a:xfrm>
              <a:off x="4452032" y="2273344"/>
              <a:ext cx="470001" cy="284445"/>
            </a:xfrm>
            <a:prstGeom prst="rect">
              <a:avLst/>
            </a:prstGeom>
            <a:noFill/>
          </p:spPr>
          <p:txBody>
            <a:bodyPr wrap="none" rtlCol="0" anchor="ctr" anchorCtr="0">
              <a:spAutoFit/>
            </a:bodyPr>
            <a:lstStyle/>
            <a:p>
              <a:pPr algn="r"/>
              <a:r>
                <a:rPr lang="fr-FR" sz="1600" dirty="0">
                  <a:solidFill>
                    <a:srgbClr val="4D4D4D"/>
                  </a:solidFill>
                  <a:latin typeface="+mn-lt"/>
                  <a:cs typeface="Arial" panose="020B0604020202020204" pitchFamily="34" charset="0"/>
                </a:rPr>
                <a:t>0,6</a:t>
              </a:r>
            </a:p>
          </p:txBody>
        </p:sp>
        <p:sp>
          <p:nvSpPr>
            <p:cNvPr id="47" name="TextBox 46">
              <a:extLst>
                <a:ext uri="{FF2B5EF4-FFF2-40B4-BE49-F238E27FC236}">
                  <a16:creationId xmlns:a16="http://schemas.microsoft.com/office/drawing/2014/main" id="{D02D77C6-1B3E-4A56-8B8F-9687AB871644}"/>
                </a:ext>
              </a:extLst>
            </p:cNvPr>
            <p:cNvSpPr txBox="1"/>
            <p:nvPr/>
          </p:nvSpPr>
          <p:spPr>
            <a:xfrm>
              <a:off x="4452032" y="2787997"/>
              <a:ext cx="470001" cy="284445"/>
            </a:xfrm>
            <a:prstGeom prst="rect">
              <a:avLst/>
            </a:prstGeom>
            <a:noFill/>
          </p:spPr>
          <p:txBody>
            <a:bodyPr wrap="none" rtlCol="0" anchor="ctr" anchorCtr="0">
              <a:spAutoFit/>
            </a:bodyPr>
            <a:lstStyle/>
            <a:p>
              <a:pPr algn="r"/>
              <a:r>
                <a:rPr lang="fr-FR" sz="1600" dirty="0">
                  <a:solidFill>
                    <a:srgbClr val="4D4D4D"/>
                  </a:solidFill>
                  <a:latin typeface="+mn-lt"/>
                  <a:cs typeface="Arial" panose="020B0604020202020204" pitchFamily="34" charset="0"/>
                </a:rPr>
                <a:t>0,4</a:t>
              </a:r>
            </a:p>
          </p:txBody>
        </p:sp>
        <p:sp>
          <p:nvSpPr>
            <p:cNvPr id="48" name="TextBox 47">
              <a:extLst>
                <a:ext uri="{FF2B5EF4-FFF2-40B4-BE49-F238E27FC236}">
                  <a16:creationId xmlns:a16="http://schemas.microsoft.com/office/drawing/2014/main" id="{4F6DD873-C58D-45DA-BDD4-50D7843DE36B}"/>
                </a:ext>
              </a:extLst>
            </p:cNvPr>
            <p:cNvSpPr txBox="1"/>
            <p:nvPr/>
          </p:nvSpPr>
          <p:spPr>
            <a:xfrm>
              <a:off x="4452032" y="3291900"/>
              <a:ext cx="470001" cy="284445"/>
            </a:xfrm>
            <a:prstGeom prst="rect">
              <a:avLst/>
            </a:prstGeom>
            <a:noFill/>
          </p:spPr>
          <p:txBody>
            <a:bodyPr wrap="none" rtlCol="0" anchor="ctr" anchorCtr="0">
              <a:spAutoFit/>
            </a:bodyPr>
            <a:lstStyle/>
            <a:p>
              <a:pPr algn="r"/>
              <a:r>
                <a:rPr lang="fr-FR" sz="1600" dirty="0">
                  <a:solidFill>
                    <a:srgbClr val="4D4D4D"/>
                  </a:solidFill>
                  <a:latin typeface="+mn-lt"/>
                  <a:cs typeface="Arial" panose="020B0604020202020204" pitchFamily="34" charset="0"/>
                </a:rPr>
                <a:t>0,2</a:t>
              </a:r>
            </a:p>
          </p:txBody>
        </p:sp>
        <p:sp>
          <p:nvSpPr>
            <p:cNvPr id="49" name="TextBox 48">
              <a:extLst>
                <a:ext uri="{FF2B5EF4-FFF2-40B4-BE49-F238E27FC236}">
                  <a16:creationId xmlns:a16="http://schemas.microsoft.com/office/drawing/2014/main" id="{0B39912B-29EF-48A0-800D-2ED1F8D9D845}"/>
                </a:ext>
              </a:extLst>
            </p:cNvPr>
            <p:cNvSpPr txBox="1"/>
            <p:nvPr/>
          </p:nvSpPr>
          <p:spPr>
            <a:xfrm>
              <a:off x="4623562" y="3801176"/>
              <a:ext cx="298479" cy="284445"/>
            </a:xfrm>
            <a:prstGeom prst="rect">
              <a:avLst/>
            </a:prstGeom>
            <a:noFill/>
          </p:spPr>
          <p:txBody>
            <a:bodyPr wrap="none" rtlCol="0" anchor="ctr" anchorCtr="0">
              <a:spAutoFit/>
            </a:bodyPr>
            <a:lstStyle/>
            <a:p>
              <a:pPr algn="r"/>
              <a:r>
                <a:rPr lang="fr-FR" sz="1600" dirty="0">
                  <a:solidFill>
                    <a:srgbClr val="4D4D4D"/>
                  </a:solidFill>
                  <a:latin typeface="+mn-lt"/>
                  <a:cs typeface="Arial" panose="020B0604020202020204" pitchFamily="34" charset="0"/>
                </a:rPr>
                <a:t>0</a:t>
              </a:r>
            </a:p>
          </p:txBody>
        </p:sp>
      </p:grpSp>
      <p:sp>
        <p:nvSpPr>
          <p:cNvPr id="52" name="TextBox 51">
            <a:extLst>
              <a:ext uri="{FF2B5EF4-FFF2-40B4-BE49-F238E27FC236}">
                <a16:creationId xmlns:a16="http://schemas.microsoft.com/office/drawing/2014/main" id="{0796E7EC-3E4C-4979-90AC-9A0154BF9713}"/>
              </a:ext>
            </a:extLst>
          </p:cNvPr>
          <p:cNvSpPr txBox="1"/>
          <p:nvPr/>
        </p:nvSpPr>
        <p:spPr>
          <a:xfrm>
            <a:off x="4875459" y="5307157"/>
            <a:ext cx="617477" cy="338554"/>
          </a:xfrm>
          <a:prstGeom prst="rect">
            <a:avLst/>
          </a:prstGeom>
          <a:noFill/>
        </p:spPr>
        <p:txBody>
          <a:bodyPr wrap="none" rtlCol="0">
            <a:spAutoFit/>
          </a:bodyPr>
          <a:lstStyle/>
          <a:p>
            <a:pPr algn="ctr" fontAlgn="base">
              <a:spcBef>
                <a:spcPct val="0"/>
              </a:spcBef>
              <a:spcAft>
                <a:spcPct val="0"/>
              </a:spcAft>
            </a:pPr>
            <a:r>
              <a:rPr lang="fr-FR" sz="1600" dirty="0">
                <a:solidFill>
                  <a:srgbClr val="4D4D4D"/>
                </a:solidFill>
                <a:latin typeface="+mn-lt"/>
                <a:cs typeface="Arial" panose="020B0604020202020204" pitchFamily="34" charset="0"/>
              </a:rPr>
              <a:t>Mois</a:t>
            </a:r>
          </a:p>
        </p:txBody>
      </p:sp>
      <p:grpSp>
        <p:nvGrpSpPr>
          <p:cNvPr id="90" name="Group 89">
            <a:extLst>
              <a:ext uri="{FF2B5EF4-FFF2-40B4-BE49-F238E27FC236}">
                <a16:creationId xmlns:a16="http://schemas.microsoft.com/office/drawing/2014/main" id="{5CD7B5B3-1DAB-4973-9BA2-A23EAF9FA37C}"/>
              </a:ext>
            </a:extLst>
          </p:cNvPr>
          <p:cNvGrpSpPr/>
          <p:nvPr/>
        </p:nvGrpSpPr>
        <p:grpSpPr>
          <a:xfrm>
            <a:off x="118394" y="5594152"/>
            <a:ext cx="8505077" cy="338554"/>
            <a:chOff x="-170859" y="5474887"/>
            <a:chExt cx="8505077" cy="338554"/>
          </a:xfrm>
        </p:grpSpPr>
        <p:grpSp>
          <p:nvGrpSpPr>
            <p:cNvPr id="74" name="Group 73">
              <a:extLst>
                <a:ext uri="{FF2B5EF4-FFF2-40B4-BE49-F238E27FC236}">
                  <a16:creationId xmlns:a16="http://schemas.microsoft.com/office/drawing/2014/main" id="{6FDCE136-C779-44B4-8D0A-7159FEFE69D1}"/>
                </a:ext>
              </a:extLst>
            </p:cNvPr>
            <p:cNvGrpSpPr/>
            <p:nvPr/>
          </p:nvGrpSpPr>
          <p:grpSpPr>
            <a:xfrm>
              <a:off x="1335325" y="5484702"/>
              <a:ext cx="6998893" cy="318924"/>
              <a:chOff x="1363317" y="5912213"/>
              <a:chExt cx="6998893" cy="318924"/>
            </a:xfrm>
          </p:grpSpPr>
          <p:sp>
            <p:nvSpPr>
              <p:cNvPr id="55" name="TextBox 54">
                <a:extLst>
                  <a:ext uri="{FF2B5EF4-FFF2-40B4-BE49-F238E27FC236}">
                    <a16:creationId xmlns:a16="http://schemas.microsoft.com/office/drawing/2014/main" id="{EFDECC40-4A0D-4B73-9F15-F1A2A1055DD4}"/>
                  </a:ext>
                </a:extLst>
              </p:cNvPr>
              <p:cNvSpPr txBox="1"/>
              <p:nvPr/>
            </p:nvSpPr>
            <p:spPr>
              <a:xfrm>
                <a:off x="8175693" y="5912213"/>
                <a:ext cx="186517"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mn-lt"/>
                    <a:cs typeface="Arial" panose="020B0604020202020204" pitchFamily="34" charset="0"/>
                  </a:rPr>
                  <a:t>0</a:t>
                </a:r>
              </a:p>
            </p:txBody>
          </p:sp>
          <p:sp>
            <p:nvSpPr>
              <p:cNvPr id="57" name="TextBox 56">
                <a:extLst>
                  <a:ext uri="{FF2B5EF4-FFF2-40B4-BE49-F238E27FC236}">
                    <a16:creationId xmlns:a16="http://schemas.microsoft.com/office/drawing/2014/main" id="{8295B868-3642-47A4-93FD-30F1150F428F}"/>
                  </a:ext>
                </a:extLst>
              </p:cNvPr>
              <p:cNvSpPr txBox="1"/>
              <p:nvPr/>
            </p:nvSpPr>
            <p:spPr>
              <a:xfrm>
                <a:off x="7430957" y="5912213"/>
                <a:ext cx="186517"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mn-lt"/>
                    <a:cs typeface="Arial" panose="020B0604020202020204" pitchFamily="34" charset="0"/>
                  </a:rPr>
                  <a:t>1</a:t>
                </a:r>
              </a:p>
            </p:txBody>
          </p:sp>
          <p:sp>
            <p:nvSpPr>
              <p:cNvPr id="59" name="TextBox 58">
                <a:extLst>
                  <a:ext uri="{FF2B5EF4-FFF2-40B4-BE49-F238E27FC236}">
                    <a16:creationId xmlns:a16="http://schemas.microsoft.com/office/drawing/2014/main" id="{D275E095-F93A-4AD2-B36B-ECD1D282E199}"/>
                  </a:ext>
                </a:extLst>
              </p:cNvPr>
              <p:cNvSpPr txBox="1"/>
              <p:nvPr/>
            </p:nvSpPr>
            <p:spPr>
              <a:xfrm>
                <a:off x="6686218" y="5912213"/>
                <a:ext cx="186517"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mn-lt"/>
                    <a:cs typeface="Arial" panose="020B0604020202020204" pitchFamily="34" charset="0"/>
                  </a:rPr>
                  <a:t>7</a:t>
                </a:r>
              </a:p>
            </p:txBody>
          </p:sp>
          <p:sp>
            <p:nvSpPr>
              <p:cNvPr id="61" name="TextBox 60">
                <a:extLst>
                  <a:ext uri="{FF2B5EF4-FFF2-40B4-BE49-F238E27FC236}">
                    <a16:creationId xmlns:a16="http://schemas.microsoft.com/office/drawing/2014/main" id="{8164CB3C-0180-40E7-87BD-86FDC1D2A95D}"/>
                  </a:ext>
                </a:extLst>
              </p:cNvPr>
              <p:cNvSpPr txBox="1"/>
              <p:nvPr/>
            </p:nvSpPr>
            <p:spPr>
              <a:xfrm>
                <a:off x="5884570" y="5912213"/>
                <a:ext cx="300331"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mn-lt"/>
                    <a:cs typeface="Arial" panose="020B0604020202020204" pitchFamily="34" charset="0"/>
                  </a:rPr>
                  <a:t>15</a:t>
                </a:r>
              </a:p>
            </p:txBody>
          </p:sp>
          <p:sp>
            <p:nvSpPr>
              <p:cNvPr id="63" name="TextBox 62">
                <a:extLst>
                  <a:ext uri="{FF2B5EF4-FFF2-40B4-BE49-F238E27FC236}">
                    <a16:creationId xmlns:a16="http://schemas.microsoft.com/office/drawing/2014/main" id="{2F910A95-80AB-4EF0-988A-DCF440922E3C}"/>
                  </a:ext>
                </a:extLst>
              </p:cNvPr>
              <p:cNvSpPr txBox="1"/>
              <p:nvPr/>
            </p:nvSpPr>
            <p:spPr>
              <a:xfrm>
                <a:off x="5139831" y="5912213"/>
                <a:ext cx="300331"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mn-lt"/>
                    <a:cs typeface="Arial" panose="020B0604020202020204" pitchFamily="34" charset="0"/>
                  </a:rPr>
                  <a:t>20</a:t>
                </a:r>
              </a:p>
            </p:txBody>
          </p:sp>
          <p:sp>
            <p:nvSpPr>
              <p:cNvPr id="65" name="TextBox 64">
                <a:extLst>
                  <a:ext uri="{FF2B5EF4-FFF2-40B4-BE49-F238E27FC236}">
                    <a16:creationId xmlns:a16="http://schemas.microsoft.com/office/drawing/2014/main" id="{F899D1D3-5E78-4993-B053-D492F33954CC}"/>
                  </a:ext>
                </a:extLst>
              </p:cNvPr>
              <p:cNvSpPr txBox="1"/>
              <p:nvPr/>
            </p:nvSpPr>
            <p:spPr>
              <a:xfrm>
                <a:off x="4395093" y="5912213"/>
                <a:ext cx="300331"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mn-lt"/>
                    <a:cs typeface="Arial" panose="020B0604020202020204" pitchFamily="34" charset="0"/>
                  </a:rPr>
                  <a:t>31</a:t>
                </a:r>
              </a:p>
            </p:txBody>
          </p:sp>
          <p:sp>
            <p:nvSpPr>
              <p:cNvPr id="67" name="TextBox 66">
                <a:extLst>
                  <a:ext uri="{FF2B5EF4-FFF2-40B4-BE49-F238E27FC236}">
                    <a16:creationId xmlns:a16="http://schemas.microsoft.com/office/drawing/2014/main" id="{4B41B52F-B0F7-47DC-90AA-3344982F26D4}"/>
                  </a:ext>
                </a:extLst>
              </p:cNvPr>
              <p:cNvSpPr txBox="1"/>
              <p:nvPr/>
            </p:nvSpPr>
            <p:spPr>
              <a:xfrm>
                <a:off x="3650354" y="5912213"/>
                <a:ext cx="300331"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mn-lt"/>
                    <a:cs typeface="Arial" panose="020B0604020202020204" pitchFamily="34" charset="0"/>
                  </a:rPr>
                  <a:t>48</a:t>
                </a:r>
              </a:p>
            </p:txBody>
          </p:sp>
          <p:sp>
            <p:nvSpPr>
              <p:cNvPr id="69" name="TextBox 68">
                <a:extLst>
                  <a:ext uri="{FF2B5EF4-FFF2-40B4-BE49-F238E27FC236}">
                    <a16:creationId xmlns:a16="http://schemas.microsoft.com/office/drawing/2014/main" id="{46384ECF-1FD3-452D-AA13-C20AFF28452C}"/>
                  </a:ext>
                </a:extLst>
              </p:cNvPr>
              <p:cNvSpPr txBox="1"/>
              <p:nvPr/>
            </p:nvSpPr>
            <p:spPr>
              <a:xfrm>
                <a:off x="2905614" y="5912213"/>
                <a:ext cx="300331"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mn-lt"/>
                    <a:cs typeface="Arial" panose="020B0604020202020204" pitchFamily="34" charset="0"/>
                  </a:rPr>
                  <a:t>71</a:t>
                </a:r>
              </a:p>
            </p:txBody>
          </p:sp>
          <p:sp>
            <p:nvSpPr>
              <p:cNvPr id="71" name="TextBox 70">
                <a:extLst>
                  <a:ext uri="{FF2B5EF4-FFF2-40B4-BE49-F238E27FC236}">
                    <a16:creationId xmlns:a16="http://schemas.microsoft.com/office/drawing/2014/main" id="{EB83C4ED-FCEE-4563-B655-696C618F751F}"/>
                  </a:ext>
                </a:extLst>
              </p:cNvPr>
              <p:cNvSpPr txBox="1"/>
              <p:nvPr/>
            </p:nvSpPr>
            <p:spPr>
              <a:xfrm>
                <a:off x="2160875" y="5912213"/>
                <a:ext cx="300331"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mn-lt"/>
                    <a:cs typeface="Arial" panose="020B0604020202020204" pitchFamily="34" charset="0"/>
                  </a:rPr>
                  <a:t>97</a:t>
                </a:r>
              </a:p>
            </p:txBody>
          </p:sp>
          <p:sp>
            <p:nvSpPr>
              <p:cNvPr id="73" name="TextBox 72">
                <a:extLst>
                  <a:ext uri="{FF2B5EF4-FFF2-40B4-BE49-F238E27FC236}">
                    <a16:creationId xmlns:a16="http://schemas.microsoft.com/office/drawing/2014/main" id="{302A3752-142A-45FC-B72F-7D33958110ED}"/>
                  </a:ext>
                </a:extLst>
              </p:cNvPr>
              <p:cNvSpPr txBox="1"/>
              <p:nvPr/>
            </p:nvSpPr>
            <p:spPr>
              <a:xfrm>
                <a:off x="1363317" y="5912213"/>
                <a:ext cx="398883"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mn-lt"/>
                    <a:cs typeface="Arial" panose="020B0604020202020204" pitchFamily="34" charset="0"/>
                  </a:rPr>
                  <a:t>119</a:t>
                </a:r>
              </a:p>
            </p:txBody>
          </p:sp>
        </p:grpSp>
        <p:sp>
          <p:nvSpPr>
            <p:cNvPr id="86" name="TextBox 85">
              <a:extLst>
                <a:ext uri="{FF2B5EF4-FFF2-40B4-BE49-F238E27FC236}">
                  <a16:creationId xmlns:a16="http://schemas.microsoft.com/office/drawing/2014/main" id="{372A5344-7D48-4F11-BBFF-F764AF8CF3E3}"/>
                </a:ext>
              </a:extLst>
            </p:cNvPr>
            <p:cNvSpPr txBox="1"/>
            <p:nvPr/>
          </p:nvSpPr>
          <p:spPr>
            <a:xfrm>
              <a:off x="-170859" y="5474887"/>
              <a:ext cx="1464440" cy="338554"/>
            </a:xfrm>
            <a:prstGeom prst="rect">
              <a:avLst/>
            </a:prstGeom>
            <a:noFill/>
          </p:spPr>
          <p:txBody>
            <a:bodyPr wrap="none" rtlCol="0">
              <a:spAutoFit/>
            </a:bodyPr>
            <a:lstStyle/>
            <a:p>
              <a:pPr algn="r"/>
              <a:r>
                <a:rPr lang="fr-FR" sz="1600" dirty="0">
                  <a:solidFill>
                    <a:srgbClr val="B60D27"/>
                  </a:solidFill>
                  <a:latin typeface="+mn-lt"/>
                </a:rPr>
                <a:t>D + </a:t>
              </a:r>
              <a:r>
                <a:rPr lang="fr-FR" sz="1600" dirty="0" err="1">
                  <a:solidFill>
                    <a:srgbClr val="B60D27"/>
                  </a:solidFill>
                  <a:latin typeface="+mn-lt"/>
                </a:rPr>
                <a:t>T</a:t>
              </a:r>
              <a:r>
                <a:rPr lang="fr-FR" sz="1600" dirty="0">
                  <a:solidFill>
                    <a:srgbClr val="B60D27"/>
                  </a:solidFill>
                  <a:latin typeface="+mn-lt"/>
                </a:rPr>
                <a:t> + G + N</a:t>
              </a:r>
            </a:p>
          </p:txBody>
        </p:sp>
      </p:grpSp>
      <p:grpSp>
        <p:nvGrpSpPr>
          <p:cNvPr id="75" name="Group 74">
            <a:extLst>
              <a:ext uri="{FF2B5EF4-FFF2-40B4-BE49-F238E27FC236}">
                <a16:creationId xmlns:a16="http://schemas.microsoft.com/office/drawing/2014/main" id="{50E69403-07CE-43B1-8A13-C34D59475611}"/>
              </a:ext>
            </a:extLst>
          </p:cNvPr>
          <p:cNvGrpSpPr/>
          <p:nvPr/>
        </p:nvGrpSpPr>
        <p:grpSpPr>
          <a:xfrm>
            <a:off x="1677397" y="5878809"/>
            <a:ext cx="6946074" cy="318924"/>
            <a:chOff x="1416136" y="5912213"/>
            <a:chExt cx="6946074" cy="318924"/>
          </a:xfrm>
        </p:grpSpPr>
        <p:sp>
          <p:nvSpPr>
            <p:cNvPr id="76" name="TextBox 75">
              <a:extLst>
                <a:ext uri="{FF2B5EF4-FFF2-40B4-BE49-F238E27FC236}">
                  <a16:creationId xmlns:a16="http://schemas.microsoft.com/office/drawing/2014/main" id="{424C8615-4322-47BA-B751-EF4E1C6AE3F0}"/>
                </a:ext>
              </a:extLst>
            </p:cNvPr>
            <p:cNvSpPr txBox="1"/>
            <p:nvPr/>
          </p:nvSpPr>
          <p:spPr>
            <a:xfrm>
              <a:off x="8175693" y="5912213"/>
              <a:ext cx="186517"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mn-lt"/>
                  <a:cs typeface="Arial" panose="020B0604020202020204" pitchFamily="34" charset="0"/>
                </a:rPr>
                <a:t>0</a:t>
              </a:r>
            </a:p>
          </p:txBody>
        </p:sp>
        <p:sp>
          <p:nvSpPr>
            <p:cNvPr id="77" name="TextBox 76">
              <a:extLst>
                <a:ext uri="{FF2B5EF4-FFF2-40B4-BE49-F238E27FC236}">
                  <a16:creationId xmlns:a16="http://schemas.microsoft.com/office/drawing/2014/main" id="{82021E9E-984A-4AC4-A15C-75F025807CF5}"/>
                </a:ext>
              </a:extLst>
            </p:cNvPr>
            <p:cNvSpPr txBox="1"/>
            <p:nvPr/>
          </p:nvSpPr>
          <p:spPr>
            <a:xfrm>
              <a:off x="7430956" y="5912213"/>
              <a:ext cx="186517"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mn-lt"/>
                  <a:cs typeface="Arial" panose="020B0604020202020204" pitchFamily="34" charset="0"/>
                </a:rPr>
                <a:t>0</a:t>
              </a:r>
            </a:p>
          </p:txBody>
        </p:sp>
        <p:sp>
          <p:nvSpPr>
            <p:cNvPr id="78" name="TextBox 77">
              <a:extLst>
                <a:ext uri="{FF2B5EF4-FFF2-40B4-BE49-F238E27FC236}">
                  <a16:creationId xmlns:a16="http://schemas.microsoft.com/office/drawing/2014/main" id="{01076765-BD7C-45EF-B762-E80C4C9D682D}"/>
                </a:ext>
              </a:extLst>
            </p:cNvPr>
            <p:cNvSpPr txBox="1"/>
            <p:nvPr/>
          </p:nvSpPr>
          <p:spPr>
            <a:xfrm>
              <a:off x="6686218" y="5912213"/>
              <a:ext cx="186517"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mn-lt"/>
                  <a:cs typeface="Arial" panose="020B0604020202020204" pitchFamily="34" charset="0"/>
                </a:rPr>
                <a:t>4</a:t>
              </a:r>
            </a:p>
          </p:txBody>
        </p:sp>
        <p:sp>
          <p:nvSpPr>
            <p:cNvPr id="79" name="TextBox 78">
              <a:extLst>
                <a:ext uri="{FF2B5EF4-FFF2-40B4-BE49-F238E27FC236}">
                  <a16:creationId xmlns:a16="http://schemas.microsoft.com/office/drawing/2014/main" id="{F57CE58B-B4DB-49C2-94E8-93C34673D170}"/>
                </a:ext>
              </a:extLst>
            </p:cNvPr>
            <p:cNvSpPr txBox="1"/>
            <p:nvPr/>
          </p:nvSpPr>
          <p:spPr>
            <a:xfrm>
              <a:off x="5941477" y="5912213"/>
              <a:ext cx="186517"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mn-lt"/>
                  <a:cs typeface="Arial" panose="020B0604020202020204" pitchFamily="34" charset="0"/>
                </a:rPr>
                <a:t>7</a:t>
              </a:r>
            </a:p>
          </p:txBody>
        </p:sp>
        <p:sp>
          <p:nvSpPr>
            <p:cNvPr id="80" name="TextBox 79">
              <a:extLst>
                <a:ext uri="{FF2B5EF4-FFF2-40B4-BE49-F238E27FC236}">
                  <a16:creationId xmlns:a16="http://schemas.microsoft.com/office/drawing/2014/main" id="{3F1B92DB-2B87-4373-BC04-4498E0A6C768}"/>
                </a:ext>
              </a:extLst>
            </p:cNvPr>
            <p:cNvSpPr txBox="1"/>
            <p:nvPr/>
          </p:nvSpPr>
          <p:spPr>
            <a:xfrm>
              <a:off x="5147462" y="5912213"/>
              <a:ext cx="285069"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mn-lt"/>
                  <a:cs typeface="Arial" panose="020B0604020202020204" pitchFamily="34" charset="0"/>
                </a:rPr>
                <a:t>11</a:t>
              </a:r>
            </a:p>
          </p:txBody>
        </p:sp>
        <p:sp>
          <p:nvSpPr>
            <p:cNvPr id="81" name="TextBox 80">
              <a:extLst>
                <a:ext uri="{FF2B5EF4-FFF2-40B4-BE49-F238E27FC236}">
                  <a16:creationId xmlns:a16="http://schemas.microsoft.com/office/drawing/2014/main" id="{FB96855D-45F9-4894-8A9E-7F1EEC4EC717}"/>
                </a:ext>
              </a:extLst>
            </p:cNvPr>
            <p:cNvSpPr txBox="1"/>
            <p:nvPr/>
          </p:nvSpPr>
          <p:spPr>
            <a:xfrm>
              <a:off x="4395093" y="5912213"/>
              <a:ext cx="300331"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mn-lt"/>
                  <a:cs typeface="Arial" panose="020B0604020202020204" pitchFamily="34" charset="0"/>
                </a:rPr>
                <a:t>13</a:t>
              </a:r>
            </a:p>
          </p:txBody>
        </p:sp>
        <p:sp>
          <p:nvSpPr>
            <p:cNvPr id="82" name="TextBox 81">
              <a:extLst>
                <a:ext uri="{FF2B5EF4-FFF2-40B4-BE49-F238E27FC236}">
                  <a16:creationId xmlns:a16="http://schemas.microsoft.com/office/drawing/2014/main" id="{04708EF0-4DC6-44E9-8EE6-C36EFFBD0E5D}"/>
                </a:ext>
              </a:extLst>
            </p:cNvPr>
            <p:cNvSpPr txBox="1"/>
            <p:nvPr/>
          </p:nvSpPr>
          <p:spPr>
            <a:xfrm>
              <a:off x="3650354" y="5912213"/>
              <a:ext cx="300331"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mn-lt"/>
                  <a:cs typeface="Arial" panose="020B0604020202020204" pitchFamily="34" charset="0"/>
                </a:rPr>
                <a:t>21</a:t>
              </a:r>
            </a:p>
          </p:txBody>
        </p:sp>
        <p:sp>
          <p:nvSpPr>
            <p:cNvPr id="83" name="TextBox 82">
              <a:extLst>
                <a:ext uri="{FF2B5EF4-FFF2-40B4-BE49-F238E27FC236}">
                  <a16:creationId xmlns:a16="http://schemas.microsoft.com/office/drawing/2014/main" id="{B6679FF7-CC53-4133-BBF5-F75EA324ECAC}"/>
                </a:ext>
              </a:extLst>
            </p:cNvPr>
            <p:cNvSpPr txBox="1"/>
            <p:nvPr/>
          </p:nvSpPr>
          <p:spPr>
            <a:xfrm>
              <a:off x="2905614" y="5912213"/>
              <a:ext cx="300331"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mn-lt"/>
                  <a:cs typeface="Arial" panose="020B0604020202020204" pitchFamily="34" charset="0"/>
                </a:rPr>
                <a:t>32</a:t>
              </a:r>
            </a:p>
          </p:txBody>
        </p:sp>
        <p:sp>
          <p:nvSpPr>
            <p:cNvPr id="84" name="TextBox 83">
              <a:extLst>
                <a:ext uri="{FF2B5EF4-FFF2-40B4-BE49-F238E27FC236}">
                  <a16:creationId xmlns:a16="http://schemas.microsoft.com/office/drawing/2014/main" id="{692277EE-56EB-40C0-A1C1-F7879EAE9D42}"/>
                </a:ext>
              </a:extLst>
            </p:cNvPr>
            <p:cNvSpPr txBox="1"/>
            <p:nvPr/>
          </p:nvSpPr>
          <p:spPr>
            <a:xfrm>
              <a:off x="2160875" y="5912213"/>
              <a:ext cx="300331"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mn-lt"/>
                  <a:cs typeface="Arial" panose="020B0604020202020204" pitchFamily="34" charset="0"/>
                </a:rPr>
                <a:t>51</a:t>
              </a:r>
            </a:p>
          </p:txBody>
        </p:sp>
        <p:sp>
          <p:nvSpPr>
            <p:cNvPr id="85" name="TextBox 84">
              <a:extLst>
                <a:ext uri="{FF2B5EF4-FFF2-40B4-BE49-F238E27FC236}">
                  <a16:creationId xmlns:a16="http://schemas.microsoft.com/office/drawing/2014/main" id="{D964715D-D255-45F4-BD14-6B60B7015484}"/>
                </a:ext>
              </a:extLst>
            </p:cNvPr>
            <p:cNvSpPr txBox="1"/>
            <p:nvPr/>
          </p:nvSpPr>
          <p:spPr>
            <a:xfrm>
              <a:off x="1416136" y="5912213"/>
              <a:ext cx="300331"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mn-lt"/>
                  <a:cs typeface="Arial" panose="020B0604020202020204" pitchFamily="34" charset="0"/>
                </a:rPr>
                <a:t>61</a:t>
              </a:r>
            </a:p>
          </p:txBody>
        </p:sp>
      </p:grpSp>
      <p:sp>
        <p:nvSpPr>
          <p:cNvPr id="87" name="TextBox 86">
            <a:extLst>
              <a:ext uri="{FF2B5EF4-FFF2-40B4-BE49-F238E27FC236}">
                <a16:creationId xmlns:a16="http://schemas.microsoft.com/office/drawing/2014/main" id="{43B69FA9-4000-4098-9267-DE6F57098154}"/>
              </a:ext>
            </a:extLst>
          </p:cNvPr>
          <p:cNvSpPr txBox="1"/>
          <p:nvPr/>
        </p:nvSpPr>
        <p:spPr>
          <a:xfrm>
            <a:off x="854749" y="5868994"/>
            <a:ext cx="728084" cy="338554"/>
          </a:xfrm>
          <a:prstGeom prst="rect">
            <a:avLst/>
          </a:prstGeom>
          <a:noFill/>
        </p:spPr>
        <p:txBody>
          <a:bodyPr wrap="none" rtlCol="0">
            <a:spAutoFit/>
          </a:bodyPr>
          <a:lstStyle/>
          <a:p>
            <a:pPr algn="r"/>
            <a:r>
              <a:rPr lang="fr-FR" sz="1600" dirty="0">
                <a:solidFill>
                  <a:srgbClr val="B2C0EC"/>
                </a:solidFill>
                <a:latin typeface="+mn-lt"/>
              </a:rPr>
              <a:t>G + N</a:t>
            </a:r>
          </a:p>
        </p:txBody>
      </p:sp>
      <p:sp>
        <p:nvSpPr>
          <p:cNvPr id="94" name="Freeform: Shape 93">
            <a:extLst>
              <a:ext uri="{FF2B5EF4-FFF2-40B4-BE49-F238E27FC236}">
                <a16:creationId xmlns:a16="http://schemas.microsoft.com/office/drawing/2014/main" id="{90EA9B51-6C69-4261-B544-7156B0734AB9}"/>
              </a:ext>
            </a:extLst>
          </p:cNvPr>
          <p:cNvSpPr/>
          <p:nvPr/>
        </p:nvSpPr>
        <p:spPr>
          <a:xfrm>
            <a:off x="1800813" y="2012852"/>
            <a:ext cx="5976000" cy="3007017"/>
          </a:xfrm>
          <a:custGeom>
            <a:avLst/>
            <a:gdLst>
              <a:gd name="connsiteX0" fmla="*/ 8504538 w 8504538"/>
              <a:gd name="connsiteY0" fmla="*/ 4339356 h 4339355"/>
              <a:gd name="connsiteX1" fmla="*/ 8504538 w 8504538"/>
              <a:gd name="connsiteY1" fmla="*/ 4200019 h 4339355"/>
              <a:gd name="connsiteX2" fmla="*/ 8469704 w 8504538"/>
              <a:gd name="connsiteY2" fmla="*/ 4200019 h 4339355"/>
              <a:gd name="connsiteX3" fmla="*/ 8469704 w 8504538"/>
              <a:gd name="connsiteY3" fmla="*/ 4050728 h 4339355"/>
              <a:gd name="connsiteX4" fmla="*/ 7782972 w 8504538"/>
              <a:gd name="connsiteY4" fmla="*/ 4050728 h 4339355"/>
              <a:gd name="connsiteX5" fmla="*/ 7782972 w 8504538"/>
              <a:gd name="connsiteY5" fmla="*/ 3916372 h 4339355"/>
              <a:gd name="connsiteX6" fmla="*/ 7325154 w 8504538"/>
              <a:gd name="connsiteY6" fmla="*/ 3916372 h 4339355"/>
              <a:gd name="connsiteX7" fmla="*/ 7325154 w 8504538"/>
              <a:gd name="connsiteY7" fmla="*/ 3767081 h 4339355"/>
              <a:gd name="connsiteX8" fmla="*/ 7275394 w 8504538"/>
              <a:gd name="connsiteY8" fmla="*/ 3767081 h 4339355"/>
              <a:gd name="connsiteX9" fmla="*/ 7275394 w 8504538"/>
              <a:gd name="connsiteY9" fmla="*/ 3692431 h 4339355"/>
              <a:gd name="connsiteX10" fmla="*/ 7131075 w 8504538"/>
              <a:gd name="connsiteY10" fmla="*/ 3692431 h 4339355"/>
              <a:gd name="connsiteX11" fmla="*/ 7131075 w 8504538"/>
              <a:gd name="connsiteY11" fmla="*/ 3582955 h 4339355"/>
              <a:gd name="connsiteX12" fmla="*/ 5767565 w 8504538"/>
              <a:gd name="connsiteY12" fmla="*/ 3582955 h 4339355"/>
              <a:gd name="connsiteX13" fmla="*/ 5767565 w 8504538"/>
              <a:gd name="connsiteY13" fmla="*/ 3473471 h 4339355"/>
              <a:gd name="connsiteX14" fmla="*/ 4866846 w 8504538"/>
              <a:gd name="connsiteY14" fmla="*/ 3473471 h 4339355"/>
              <a:gd name="connsiteX15" fmla="*/ 4866846 w 8504538"/>
              <a:gd name="connsiteY15" fmla="*/ 3408784 h 4339355"/>
              <a:gd name="connsiteX16" fmla="*/ 3976081 w 8504538"/>
              <a:gd name="connsiteY16" fmla="*/ 3408784 h 4339355"/>
              <a:gd name="connsiteX17" fmla="*/ 3976081 w 8504538"/>
              <a:gd name="connsiteY17" fmla="*/ 3329162 h 4339355"/>
              <a:gd name="connsiteX18" fmla="*/ 3672527 w 8504538"/>
              <a:gd name="connsiteY18" fmla="*/ 3329162 h 4339355"/>
              <a:gd name="connsiteX19" fmla="*/ 3672527 w 8504538"/>
              <a:gd name="connsiteY19" fmla="*/ 3199778 h 4339355"/>
              <a:gd name="connsiteX20" fmla="*/ 3587932 w 8504538"/>
              <a:gd name="connsiteY20" fmla="*/ 3199778 h 4339355"/>
              <a:gd name="connsiteX21" fmla="*/ 3587932 w 8504538"/>
              <a:gd name="connsiteY21" fmla="*/ 3030580 h 4339355"/>
              <a:gd name="connsiteX22" fmla="*/ 3398834 w 8504538"/>
              <a:gd name="connsiteY22" fmla="*/ 3030580 h 4339355"/>
              <a:gd name="connsiteX23" fmla="*/ 3398834 w 8504538"/>
              <a:gd name="connsiteY23" fmla="*/ 2896224 h 4339355"/>
              <a:gd name="connsiteX24" fmla="*/ 3324184 w 8504538"/>
              <a:gd name="connsiteY24" fmla="*/ 2896224 h 4339355"/>
              <a:gd name="connsiteX25" fmla="*/ 3324184 w 8504538"/>
              <a:gd name="connsiteY25" fmla="*/ 2821574 h 4339355"/>
              <a:gd name="connsiteX26" fmla="*/ 3164947 w 8504538"/>
              <a:gd name="connsiteY26" fmla="*/ 2821574 h 4339355"/>
              <a:gd name="connsiteX27" fmla="*/ 3164947 w 8504538"/>
              <a:gd name="connsiteY27" fmla="*/ 2756887 h 4339355"/>
              <a:gd name="connsiteX28" fmla="*/ 3000721 w 8504538"/>
              <a:gd name="connsiteY28" fmla="*/ 2756887 h 4339355"/>
              <a:gd name="connsiteX29" fmla="*/ 3000721 w 8504538"/>
              <a:gd name="connsiteY29" fmla="*/ 2667310 h 4339355"/>
              <a:gd name="connsiteX30" fmla="*/ 2950960 w 8504538"/>
              <a:gd name="connsiteY30" fmla="*/ 2667310 h 4339355"/>
              <a:gd name="connsiteX31" fmla="*/ 2950960 w 8504538"/>
              <a:gd name="connsiteY31" fmla="*/ 2612568 h 4339355"/>
              <a:gd name="connsiteX32" fmla="*/ 2751909 w 8504538"/>
              <a:gd name="connsiteY32" fmla="*/ 2612568 h 4339355"/>
              <a:gd name="connsiteX33" fmla="*/ 2751909 w 8504538"/>
              <a:gd name="connsiteY33" fmla="*/ 2478212 h 4339355"/>
              <a:gd name="connsiteX34" fmla="*/ 2727028 w 8504538"/>
              <a:gd name="connsiteY34" fmla="*/ 2478212 h 4339355"/>
              <a:gd name="connsiteX35" fmla="*/ 2727028 w 8504538"/>
              <a:gd name="connsiteY35" fmla="*/ 2388636 h 4339355"/>
              <a:gd name="connsiteX36" fmla="*/ 2657360 w 8504538"/>
              <a:gd name="connsiteY36" fmla="*/ 2388636 h 4339355"/>
              <a:gd name="connsiteX37" fmla="*/ 2657360 w 8504538"/>
              <a:gd name="connsiteY37" fmla="*/ 2304041 h 4339355"/>
              <a:gd name="connsiteX38" fmla="*/ 2358778 w 8504538"/>
              <a:gd name="connsiteY38" fmla="*/ 2304041 h 4339355"/>
              <a:gd name="connsiteX39" fmla="*/ 2358778 w 8504538"/>
              <a:gd name="connsiteY39" fmla="*/ 2189584 h 4339355"/>
              <a:gd name="connsiteX40" fmla="*/ 2299063 w 8504538"/>
              <a:gd name="connsiteY40" fmla="*/ 2189584 h 4339355"/>
              <a:gd name="connsiteX41" fmla="*/ 2299063 w 8504538"/>
              <a:gd name="connsiteY41" fmla="*/ 2085081 h 4339355"/>
              <a:gd name="connsiteX42" fmla="*/ 2244321 w 8504538"/>
              <a:gd name="connsiteY42" fmla="*/ 2085081 h 4339355"/>
              <a:gd name="connsiteX43" fmla="*/ 2244321 w 8504538"/>
              <a:gd name="connsiteY43" fmla="*/ 2010440 h 4339355"/>
              <a:gd name="connsiteX44" fmla="*/ 2114938 w 8504538"/>
              <a:gd name="connsiteY44" fmla="*/ 2010440 h 4339355"/>
              <a:gd name="connsiteX45" fmla="*/ 2114938 w 8504538"/>
              <a:gd name="connsiteY45" fmla="*/ 1900956 h 4339355"/>
              <a:gd name="connsiteX46" fmla="*/ 2050250 w 8504538"/>
              <a:gd name="connsiteY46" fmla="*/ 1900956 h 4339355"/>
              <a:gd name="connsiteX47" fmla="*/ 2050250 w 8504538"/>
              <a:gd name="connsiteY47" fmla="*/ 1741711 h 4339355"/>
              <a:gd name="connsiteX48" fmla="*/ 1955693 w 8504538"/>
              <a:gd name="connsiteY48" fmla="*/ 1741711 h 4339355"/>
              <a:gd name="connsiteX49" fmla="*/ 1955693 w 8504538"/>
              <a:gd name="connsiteY49" fmla="*/ 1542659 h 4339355"/>
              <a:gd name="connsiteX50" fmla="*/ 1891005 w 8504538"/>
              <a:gd name="connsiteY50" fmla="*/ 1542659 h 4339355"/>
              <a:gd name="connsiteX51" fmla="*/ 1891005 w 8504538"/>
              <a:gd name="connsiteY51" fmla="*/ 1468018 h 4339355"/>
              <a:gd name="connsiteX52" fmla="*/ 1866125 w 8504538"/>
              <a:gd name="connsiteY52" fmla="*/ 1468018 h 4339355"/>
              <a:gd name="connsiteX53" fmla="*/ 1866125 w 8504538"/>
              <a:gd name="connsiteY53" fmla="*/ 1348589 h 4339355"/>
              <a:gd name="connsiteX54" fmla="*/ 1746687 w 8504538"/>
              <a:gd name="connsiteY54" fmla="*/ 1348589 h 4339355"/>
              <a:gd name="connsiteX55" fmla="*/ 1746687 w 8504538"/>
              <a:gd name="connsiteY55" fmla="*/ 1273939 h 4339355"/>
              <a:gd name="connsiteX56" fmla="*/ 1701907 w 8504538"/>
              <a:gd name="connsiteY56" fmla="*/ 1273939 h 4339355"/>
              <a:gd name="connsiteX57" fmla="*/ 1701907 w 8504538"/>
              <a:gd name="connsiteY57" fmla="*/ 1219197 h 4339355"/>
              <a:gd name="connsiteX58" fmla="*/ 1632239 w 8504538"/>
              <a:gd name="connsiteY58" fmla="*/ 1219197 h 4339355"/>
              <a:gd name="connsiteX59" fmla="*/ 1632239 w 8504538"/>
              <a:gd name="connsiteY59" fmla="*/ 1144555 h 4339355"/>
              <a:gd name="connsiteX60" fmla="*/ 1527736 w 8504538"/>
              <a:gd name="connsiteY60" fmla="*/ 1144555 h 4339355"/>
              <a:gd name="connsiteX61" fmla="*/ 1527736 w 8504538"/>
              <a:gd name="connsiteY61" fmla="*/ 1084841 h 4339355"/>
              <a:gd name="connsiteX62" fmla="*/ 1477967 w 8504538"/>
              <a:gd name="connsiteY62" fmla="*/ 1084841 h 4339355"/>
              <a:gd name="connsiteX63" fmla="*/ 1477967 w 8504538"/>
              <a:gd name="connsiteY63" fmla="*/ 1000246 h 4339355"/>
              <a:gd name="connsiteX64" fmla="*/ 1433178 w 8504538"/>
              <a:gd name="connsiteY64" fmla="*/ 1000246 h 4339355"/>
              <a:gd name="connsiteX65" fmla="*/ 1433178 w 8504538"/>
              <a:gd name="connsiteY65" fmla="*/ 945504 h 4339355"/>
              <a:gd name="connsiteX66" fmla="*/ 1368491 w 8504538"/>
              <a:gd name="connsiteY66" fmla="*/ 945504 h 4339355"/>
              <a:gd name="connsiteX67" fmla="*/ 1368491 w 8504538"/>
              <a:gd name="connsiteY67" fmla="*/ 870854 h 4339355"/>
              <a:gd name="connsiteX68" fmla="*/ 1308776 w 8504538"/>
              <a:gd name="connsiteY68" fmla="*/ 870854 h 4339355"/>
              <a:gd name="connsiteX69" fmla="*/ 1308776 w 8504538"/>
              <a:gd name="connsiteY69" fmla="*/ 840999 h 4339355"/>
              <a:gd name="connsiteX70" fmla="*/ 1273942 w 8504538"/>
              <a:gd name="connsiteY70" fmla="*/ 840999 h 4339355"/>
              <a:gd name="connsiteX71" fmla="*/ 1273942 w 8504538"/>
              <a:gd name="connsiteY71" fmla="*/ 796213 h 4339355"/>
              <a:gd name="connsiteX72" fmla="*/ 1204274 w 8504538"/>
              <a:gd name="connsiteY72" fmla="*/ 796213 h 4339355"/>
              <a:gd name="connsiteX73" fmla="*/ 1204274 w 8504538"/>
              <a:gd name="connsiteY73" fmla="*/ 711615 h 4339355"/>
              <a:gd name="connsiteX74" fmla="*/ 1144559 w 8504538"/>
              <a:gd name="connsiteY74" fmla="*/ 711615 h 4339355"/>
              <a:gd name="connsiteX75" fmla="*/ 1144559 w 8504538"/>
              <a:gd name="connsiteY75" fmla="*/ 636969 h 4339355"/>
              <a:gd name="connsiteX76" fmla="*/ 1050001 w 8504538"/>
              <a:gd name="connsiteY76" fmla="*/ 636969 h 4339355"/>
              <a:gd name="connsiteX77" fmla="*/ 1050001 w 8504538"/>
              <a:gd name="connsiteY77" fmla="*/ 572278 h 4339355"/>
              <a:gd name="connsiteX78" fmla="*/ 865881 w 8504538"/>
              <a:gd name="connsiteY78" fmla="*/ 572278 h 4339355"/>
              <a:gd name="connsiteX79" fmla="*/ 865881 w 8504538"/>
              <a:gd name="connsiteY79" fmla="*/ 502609 h 4339355"/>
              <a:gd name="connsiteX80" fmla="*/ 686733 w 8504538"/>
              <a:gd name="connsiteY80" fmla="*/ 502609 h 4339355"/>
              <a:gd name="connsiteX81" fmla="*/ 686733 w 8504538"/>
              <a:gd name="connsiteY81" fmla="*/ 338390 h 4339355"/>
              <a:gd name="connsiteX82" fmla="*/ 418011 w 8504538"/>
              <a:gd name="connsiteY82" fmla="*/ 338390 h 4339355"/>
              <a:gd name="connsiteX83" fmla="*/ 418011 w 8504538"/>
              <a:gd name="connsiteY83" fmla="*/ 194077 h 4339355"/>
              <a:gd name="connsiteX84" fmla="*/ 373224 w 8504538"/>
              <a:gd name="connsiteY84" fmla="*/ 194077 h 4339355"/>
              <a:gd name="connsiteX85" fmla="*/ 373224 w 8504538"/>
              <a:gd name="connsiteY85" fmla="*/ 154266 h 4339355"/>
              <a:gd name="connsiteX86" fmla="*/ 318485 w 8504538"/>
              <a:gd name="connsiteY86" fmla="*/ 154266 h 4339355"/>
              <a:gd name="connsiteX87" fmla="*/ 318485 w 8504538"/>
              <a:gd name="connsiteY87" fmla="*/ 84598 h 4339355"/>
              <a:gd name="connsiteX88" fmla="*/ 278674 w 8504538"/>
              <a:gd name="connsiteY88" fmla="*/ 84598 h 4339355"/>
              <a:gd name="connsiteX89" fmla="*/ 278674 w 8504538"/>
              <a:gd name="connsiteY89" fmla="*/ 0 h 4339355"/>
              <a:gd name="connsiteX90" fmla="*/ 0 w 8504538"/>
              <a:gd name="connsiteY90" fmla="*/ 0 h 433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504538" h="4339355">
                <a:moveTo>
                  <a:pt x="8504538" y="4339356"/>
                </a:moveTo>
                <a:lnTo>
                  <a:pt x="8504538" y="4200019"/>
                </a:lnTo>
                <a:lnTo>
                  <a:pt x="8469704" y="4200019"/>
                </a:lnTo>
                <a:lnTo>
                  <a:pt x="8469704" y="4050728"/>
                </a:lnTo>
                <a:lnTo>
                  <a:pt x="7782972" y="4050728"/>
                </a:lnTo>
                <a:lnTo>
                  <a:pt x="7782972" y="3916372"/>
                </a:lnTo>
                <a:lnTo>
                  <a:pt x="7325154" y="3916372"/>
                </a:lnTo>
                <a:lnTo>
                  <a:pt x="7325154" y="3767081"/>
                </a:lnTo>
                <a:lnTo>
                  <a:pt x="7275394" y="3767081"/>
                </a:lnTo>
                <a:lnTo>
                  <a:pt x="7275394" y="3692431"/>
                </a:lnTo>
                <a:lnTo>
                  <a:pt x="7131075" y="3692431"/>
                </a:lnTo>
                <a:lnTo>
                  <a:pt x="7131075" y="3582955"/>
                </a:lnTo>
                <a:lnTo>
                  <a:pt x="5767565" y="3582955"/>
                </a:lnTo>
                <a:lnTo>
                  <a:pt x="5767565" y="3473471"/>
                </a:lnTo>
                <a:lnTo>
                  <a:pt x="4866846" y="3473471"/>
                </a:lnTo>
                <a:lnTo>
                  <a:pt x="4866846" y="3408784"/>
                </a:lnTo>
                <a:lnTo>
                  <a:pt x="3976081" y="3408784"/>
                </a:lnTo>
                <a:lnTo>
                  <a:pt x="3976081" y="3329162"/>
                </a:lnTo>
                <a:lnTo>
                  <a:pt x="3672527" y="3329162"/>
                </a:lnTo>
                <a:lnTo>
                  <a:pt x="3672527" y="3199778"/>
                </a:lnTo>
                <a:lnTo>
                  <a:pt x="3587932" y="3199778"/>
                </a:lnTo>
                <a:lnTo>
                  <a:pt x="3587932" y="3030580"/>
                </a:lnTo>
                <a:lnTo>
                  <a:pt x="3398834" y="3030580"/>
                </a:lnTo>
                <a:lnTo>
                  <a:pt x="3398834" y="2896224"/>
                </a:lnTo>
                <a:lnTo>
                  <a:pt x="3324184" y="2896224"/>
                </a:lnTo>
                <a:lnTo>
                  <a:pt x="3324184" y="2821574"/>
                </a:lnTo>
                <a:lnTo>
                  <a:pt x="3164947" y="2821574"/>
                </a:lnTo>
                <a:lnTo>
                  <a:pt x="3164947" y="2756887"/>
                </a:lnTo>
                <a:lnTo>
                  <a:pt x="3000721" y="2756887"/>
                </a:lnTo>
                <a:lnTo>
                  <a:pt x="3000721" y="2667310"/>
                </a:lnTo>
                <a:lnTo>
                  <a:pt x="2950960" y="2667310"/>
                </a:lnTo>
                <a:lnTo>
                  <a:pt x="2950960" y="2612568"/>
                </a:lnTo>
                <a:lnTo>
                  <a:pt x="2751909" y="2612568"/>
                </a:lnTo>
                <a:lnTo>
                  <a:pt x="2751909" y="2478212"/>
                </a:lnTo>
                <a:lnTo>
                  <a:pt x="2727028" y="2478212"/>
                </a:lnTo>
                <a:lnTo>
                  <a:pt x="2727028" y="2388636"/>
                </a:lnTo>
                <a:lnTo>
                  <a:pt x="2657360" y="2388636"/>
                </a:lnTo>
                <a:lnTo>
                  <a:pt x="2657360" y="2304041"/>
                </a:lnTo>
                <a:lnTo>
                  <a:pt x="2358778" y="2304041"/>
                </a:lnTo>
                <a:lnTo>
                  <a:pt x="2358778" y="2189584"/>
                </a:lnTo>
                <a:lnTo>
                  <a:pt x="2299063" y="2189584"/>
                </a:lnTo>
                <a:lnTo>
                  <a:pt x="2299063" y="2085081"/>
                </a:lnTo>
                <a:lnTo>
                  <a:pt x="2244321" y="2085081"/>
                </a:lnTo>
                <a:lnTo>
                  <a:pt x="2244321" y="2010440"/>
                </a:lnTo>
                <a:lnTo>
                  <a:pt x="2114938" y="2010440"/>
                </a:lnTo>
                <a:lnTo>
                  <a:pt x="2114938" y="1900956"/>
                </a:lnTo>
                <a:lnTo>
                  <a:pt x="2050250" y="1900956"/>
                </a:lnTo>
                <a:lnTo>
                  <a:pt x="2050250" y="1741711"/>
                </a:lnTo>
                <a:lnTo>
                  <a:pt x="1955693" y="1741711"/>
                </a:lnTo>
                <a:lnTo>
                  <a:pt x="1955693" y="1542659"/>
                </a:lnTo>
                <a:lnTo>
                  <a:pt x="1891005" y="1542659"/>
                </a:lnTo>
                <a:lnTo>
                  <a:pt x="1891005" y="1468018"/>
                </a:lnTo>
                <a:lnTo>
                  <a:pt x="1866125" y="1468018"/>
                </a:lnTo>
                <a:lnTo>
                  <a:pt x="1866125" y="1348589"/>
                </a:lnTo>
                <a:lnTo>
                  <a:pt x="1746687" y="1348589"/>
                </a:lnTo>
                <a:lnTo>
                  <a:pt x="1746687" y="1273939"/>
                </a:lnTo>
                <a:lnTo>
                  <a:pt x="1701907" y="1273939"/>
                </a:lnTo>
                <a:lnTo>
                  <a:pt x="1701907" y="1219197"/>
                </a:lnTo>
                <a:lnTo>
                  <a:pt x="1632239" y="1219197"/>
                </a:lnTo>
                <a:lnTo>
                  <a:pt x="1632239" y="1144555"/>
                </a:lnTo>
                <a:lnTo>
                  <a:pt x="1527736" y="1144555"/>
                </a:lnTo>
                <a:lnTo>
                  <a:pt x="1527736" y="1084841"/>
                </a:lnTo>
                <a:lnTo>
                  <a:pt x="1477967" y="1084841"/>
                </a:lnTo>
                <a:lnTo>
                  <a:pt x="1477967" y="1000246"/>
                </a:lnTo>
                <a:lnTo>
                  <a:pt x="1433178" y="1000246"/>
                </a:lnTo>
                <a:lnTo>
                  <a:pt x="1433178" y="945504"/>
                </a:lnTo>
                <a:lnTo>
                  <a:pt x="1368491" y="945504"/>
                </a:lnTo>
                <a:lnTo>
                  <a:pt x="1368491" y="870854"/>
                </a:lnTo>
                <a:lnTo>
                  <a:pt x="1308776" y="870854"/>
                </a:lnTo>
                <a:lnTo>
                  <a:pt x="1308776" y="840999"/>
                </a:lnTo>
                <a:lnTo>
                  <a:pt x="1273942" y="840999"/>
                </a:lnTo>
                <a:lnTo>
                  <a:pt x="1273942" y="796213"/>
                </a:lnTo>
                <a:lnTo>
                  <a:pt x="1204274" y="796213"/>
                </a:lnTo>
                <a:lnTo>
                  <a:pt x="1204274" y="711615"/>
                </a:lnTo>
                <a:lnTo>
                  <a:pt x="1144559" y="711615"/>
                </a:lnTo>
                <a:lnTo>
                  <a:pt x="1144559" y="636969"/>
                </a:lnTo>
                <a:lnTo>
                  <a:pt x="1050001" y="636969"/>
                </a:lnTo>
                <a:lnTo>
                  <a:pt x="1050001" y="572278"/>
                </a:lnTo>
                <a:lnTo>
                  <a:pt x="865881" y="572278"/>
                </a:lnTo>
                <a:lnTo>
                  <a:pt x="865881" y="502609"/>
                </a:lnTo>
                <a:lnTo>
                  <a:pt x="686733" y="502609"/>
                </a:lnTo>
                <a:lnTo>
                  <a:pt x="686733" y="338390"/>
                </a:lnTo>
                <a:lnTo>
                  <a:pt x="418011" y="338390"/>
                </a:lnTo>
                <a:lnTo>
                  <a:pt x="418011" y="194077"/>
                </a:lnTo>
                <a:lnTo>
                  <a:pt x="373224" y="194077"/>
                </a:lnTo>
                <a:lnTo>
                  <a:pt x="373224" y="154266"/>
                </a:lnTo>
                <a:lnTo>
                  <a:pt x="318485" y="154266"/>
                </a:lnTo>
                <a:lnTo>
                  <a:pt x="318485" y="84598"/>
                </a:lnTo>
                <a:lnTo>
                  <a:pt x="278674" y="84598"/>
                </a:lnTo>
                <a:lnTo>
                  <a:pt x="278674" y="0"/>
                </a:lnTo>
                <a:lnTo>
                  <a:pt x="0" y="0"/>
                </a:lnTo>
              </a:path>
            </a:pathLst>
          </a:custGeom>
          <a:noFill/>
          <a:ln w="25400" cap="flat">
            <a:solidFill>
              <a:srgbClr val="B2C0EC"/>
            </a:solidFill>
            <a:prstDash val="solid"/>
            <a:miter/>
          </a:ln>
        </p:spPr>
        <p:txBody>
          <a:bodyPr rtlCol="0" anchor="ctr"/>
          <a:lstStyle/>
          <a:p>
            <a:endParaRPr lang="fr-FR" dirty="0"/>
          </a:p>
        </p:txBody>
      </p:sp>
      <p:sp>
        <p:nvSpPr>
          <p:cNvPr id="96" name="Graphic 94">
            <a:extLst>
              <a:ext uri="{FF2B5EF4-FFF2-40B4-BE49-F238E27FC236}">
                <a16:creationId xmlns:a16="http://schemas.microsoft.com/office/drawing/2014/main" id="{6D872ABA-1DC3-4E15-94D1-85F4B1453453}"/>
              </a:ext>
            </a:extLst>
          </p:cNvPr>
          <p:cNvSpPr/>
          <p:nvPr/>
        </p:nvSpPr>
        <p:spPr>
          <a:xfrm>
            <a:off x="1800813" y="2012853"/>
            <a:ext cx="6438122" cy="2773752"/>
          </a:xfrm>
          <a:custGeom>
            <a:avLst/>
            <a:gdLst>
              <a:gd name="connsiteX0" fmla="*/ 9144000 w 9144000"/>
              <a:gd name="connsiteY0" fmla="*/ 4042794 h 4042793"/>
              <a:gd name="connsiteX1" fmla="*/ 7938103 w 9144000"/>
              <a:gd name="connsiteY1" fmla="*/ 4042794 h 4042793"/>
              <a:gd name="connsiteX2" fmla="*/ 7938103 w 9144000"/>
              <a:gd name="connsiteY2" fmla="*/ 3860608 h 4042793"/>
              <a:gd name="connsiteX3" fmla="*/ 7478300 w 9144000"/>
              <a:gd name="connsiteY3" fmla="*/ 3860608 h 4042793"/>
              <a:gd name="connsiteX4" fmla="*/ 7478300 w 9144000"/>
              <a:gd name="connsiteY4" fmla="*/ 3808554 h 4042793"/>
              <a:gd name="connsiteX5" fmla="*/ 7009822 w 9144000"/>
              <a:gd name="connsiteY5" fmla="*/ 3808554 h 4042793"/>
              <a:gd name="connsiteX6" fmla="*/ 7009822 w 9144000"/>
              <a:gd name="connsiteY6" fmla="*/ 3747826 h 4042793"/>
              <a:gd name="connsiteX7" fmla="*/ 6706179 w 9144000"/>
              <a:gd name="connsiteY7" fmla="*/ 3747826 h 4042793"/>
              <a:gd name="connsiteX8" fmla="*/ 6706179 w 9144000"/>
              <a:gd name="connsiteY8" fmla="*/ 3695773 h 4042793"/>
              <a:gd name="connsiteX9" fmla="*/ 6550019 w 9144000"/>
              <a:gd name="connsiteY9" fmla="*/ 3695773 h 4042793"/>
              <a:gd name="connsiteX10" fmla="*/ 6550019 w 9144000"/>
              <a:gd name="connsiteY10" fmla="*/ 3652395 h 4042793"/>
              <a:gd name="connsiteX11" fmla="*/ 6359158 w 9144000"/>
              <a:gd name="connsiteY11" fmla="*/ 3652395 h 4042793"/>
              <a:gd name="connsiteX12" fmla="*/ 6359158 w 9144000"/>
              <a:gd name="connsiteY12" fmla="*/ 3609017 h 4042793"/>
              <a:gd name="connsiteX13" fmla="*/ 5803924 w 9144000"/>
              <a:gd name="connsiteY13" fmla="*/ 3609017 h 4042793"/>
              <a:gd name="connsiteX14" fmla="*/ 5803924 w 9144000"/>
              <a:gd name="connsiteY14" fmla="*/ 3582991 h 4042793"/>
              <a:gd name="connsiteX15" fmla="*/ 5292069 w 9144000"/>
              <a:gd name="connsiteY15" fmla="*/ 3582991 h 4042793"/>
              <a:gd name="connsiteX16" fmla="*/ 5292069 w 9144000"/>
              <a:gd name="connsiteY16" fmla="*/ 3444183 h 4042793"/>
              <a:gd name="connsiteX17" fmla="*/ 5187962 w 9144000"/>
              <a:gd name="connsiteY17" fmla="*/ 3444183 h 4042793"/>
              <a:gd name="connsiteX18" fmla="*/ 5187962 w 9144000"/>
              <a:gd name="connsiteY18" fmla="*/ 3392129 h 4042793"/>
              <a:gd name="connsiteX19" fmla="*/ 5118558 w 9144000"/>
              <a:gd name="connsiteY19" fmla="*/ 3392129 h 4042793"/>
              <a:gd name="connsiteX20" fmla="*/ 5118558 w 9144000"/>
              <a:gd name="connsiteY20" fmla="*/ 3366103 h 4042793"/>
              <a:gd name="connsiteX21" fmla="*/ 4693458 w 9144000"/>
              <a:gd name="connsiteY21" fmla="*/ 3366103 h 4042793"/>
              <a:gd name="connsiteX22" fmla="*/ 4693458 w 9144000"/>
              <a:gd name="connsiteY22" fmla="*/ 3296699 h 4042793"/>
              <a:gd name="connsiteX23" fmla="*/ 4572000 w 9144000"/>
              <a:gd name="connsiteY23" fmla="*/ 3296699 h 4042793"/>
              <a:gd name="connsiteX24" fmla="*/ 4572000 w 9144000"/>
              <a:gd name="connsiteY24" fmla="*/ 3175241 h 4042793"/>
              <a:gd name="connsiteX25" fmla="*/ 4303059 w 9144000"/>
              <a:gd name="connsiteY25" fmla="*/ 3175241 h 4042793"/>
              <a:gd name="connsiteX26" fmla="*/ 4303059 w 9144000"/>
              <a:gd name="connsiteY26" fmla="*/ 3157890 h 4042793"/>
              <a:gd name="connsiteX27" fmla="*/ 4112197 w 9144000"/>
              <a:gd name="connsiteY27" fmla="*/ 3157890 h 4042793"/>
              <a:gd name="connsiteX28" fmla="*/ 4112197 w 9144000"/>
              <a:gd name="connsiteY28" fmla="*/ 3053784 h 4042793"/>
              <a:gd name="connsiteX29" fmla="*/ 4025442 w 9144000"/>
              <a:gd name="connsiteY29" fmla="*/ 3053784 h 4042793"/>
              <a:gd name="connsiteX30" fmla="*/ 4025442 w 9144000"/>
              <a:gd name="connsiteY30" fmla="*/ 2975704 h 4042793"/>
              <a:gd name="connsiteX31" fmla="*/ 3877958 w 9144000"/>
              <a:gd name="connsiteY31" fmla="*/ 2975704 h 4042793"/>
              <a:gd name="connsiteX32" fmla="*/ 3877958 w 9144000"/>
              <a:gd name="connsiteY32" fmla="*/ 2880274 h 4042793"/>
              <a:gd name="connsiteX33" fmla="*/ 3765177 w 9144000"/>
              <a:gd name="connsiteY33" fmla="*/ 2880274 h 4042793"/>
              <a:gd name="connsiteX34" fmla="*/ 3765177 w 9144000"/>
              <a:gd name="connsiteY34" fmla="*/ 2828220 h 4042793"/>
              <a:gd name="connsiteX35" fmla="*/ 3600342 w 9144000"/>
              <a:gd name="connsiteY35" fmla="*/ 2828220 h 4042793"/>
              <a:gd name="connsiteX36" fmla="*/ 3600342 w 9144000"/>
              <a:gd name="connsiteY36" fmla="*/ 2767492 h 4042793"/>
              <a:gd name="connsiteX37" fmla="*/ 3496235 w 9144000"/>
              <a:gd name="connsiteY37" fmla="*/ 2767492 h 4042793"/>
              <a:gd name="connsiteX38" fmla="*/ 3496235 w 9144000"/>
              <a:gd name="connsiteY38" fmla="*/ 2706763 h 4042793"/>
              <a:gd name="connsiteX39" fmla="*/ 3374778 w 9144000"/>
              <a:gd name="connsiteY39" fmla="*/ 2706763 h 4042793"/>
              <a:gd name="connsiteX40" fmla="*/ 3374778 w 9144000"/>
              <a:gd name="connsiteY40" fmla="*/ 2593981 h 4042793"/>
              <a:gd name="connsiteX41" fmla="*/ 3253321 w 9144000"/>
              <a:gd name="connsiteY41" fmla="*/ 2593981 h 4042793"/>
              <a:gd name="connsiteX42" fmla="*/ 3253321 w 9144000"/>
              <a:gd name="connsiteY42" fmla="*/ 2489875 h 4042793"/>
              <a:gd name="connsiteX43" fmla="*/ 3166566 w 9144000"/>
              <a:gd name="connsiteY43" fmla="*/ 2489875 h 4042793"/>
              <a:gd name="connsiteX44" fmla="*/ 3166566 w 9144000"/>
              <a:gd name="connsiteY44" fmla="*/ 2394444 h 4042793"/>
              <a:gd name="connsiteX45" fmla="*/ 3045108 w 9144000"/>
              <a:gd name="connsiteY45" fmla="*/ 2394444 h 4042793"/>
              <a:gd name="connsiteX46" fmla="*/ 3045108 w 9144000"/>
              <a:gd name="connsiteY46" fmla="*/ 2351067 h 4042793"/>
              <a:gd name="connsiteX47" fmla="*/ 2932327 w 9144000"/>
              <a:gd name="connsiteY47" fmla="*/ 2351067 h 4042793"/>
              <a:gd name="connsiteX48" fmla="*/ 2932327 w 9144000"/>
              <a:gd name="connsiteY48" fmla="*/ 2246960 h 4042793"/>
              <a:gd name="connsiteX49" fmla="*/ 2689412 w 9144000"/>
              <a:gd name="connsiteY49" fmla="*/ 2246960 h 4042793"/>
              <a:gd name="connsiteX50" fmla="*/ 2689412 w 9144000"/>
              <a:gd name="connsiteY50" fmla="*/ 2134179 h 4042793"/>
              <a:gd name="connsiteX51" fmla="*/ 2611332 w 9144000"/>
              <a:gd name="connsiteY51" fmla="*/ 2134179 h 4042793"/>
              <a:gd name="connsiteX52" fmla="*/ 2611332 w 9144000"/>
              <a:gd name="connsiteY52" fmla="*/ 1986695 h 4042793"/>
              <a:gd name="connsiteX53" fmla="*/ 2455173 w 9144000"/>
              <a:gd name="connsiteY53" fmla="*/ 1986695 h 4042793"/>
              <a:gd name="connsiteX54" fmla="*/ 2455173 w 9144000"/>
              <a:gd name="connsiteY54" fmla="*/ 1934642 h 4042793"/>
              <a:gd name="connsiteX55" fmla="*/ 2359742 w 9144000"/>
              <a:gd name="connsiteY55" fmla="*/ 1934642 h 4042793"/>
              <a:gd name="connsiteX56" fmla="*/ 2359742 w 9144000"/>
              <a:gd name="connsiteY56" fmla="*/ 1873913 h 4042793"/>
              <a:gd name="connsiteX57" fmla="*/ 2229609 w 9144000"/>
              <a:gd name="connsiteY57" fmla="*/ 1873913 h 4042793"/>
              <a:gd name="connsiteX58" fmla="*/ 2229609 w 9144000"/>
              <a:gd name="connsiteY58" fmla="*/ 1683051 h 4042793"/>
              <a:gd name="connsiteX59" fmla="*/ 2038748 w 9144000"/>
              <a:gd name="connsiteY59" fmla="*/ 1683051 h 4042793"/>
              <a:gd name="connsiteX60" fmla="*/ 2038748 w 9144000"/>
              <a:gd name="connsiteY60" fmla="*/ 1483514 h 4042793"/>
              <a:gd name="connsiteX61" fmla="*/ 1882588 w 9144000"/>
              <a:gd name="connsiteY61" fmla="*/ 1483514 h 4042793"/>
              <a:gd name="connsiteX62" fmla="*/ 1882588 w 9144000"/>
              <a:gd name="connsiteY62" fmla="*/ 1362057 h 4042793"/>
              <a:gd name="connsiteX63" fmla="*/ 1778482 w 9144000"/>
              <a:gd name="connsiteY63" fmla="*/ 1362057 h 4042793"/>
              <a:gd name="connsiteX64" fmla="*/ 1778482 w 9144000"/>
              <a:gd name="connsiteY64" fmla="*/ 1292653 h 4042793"/>
              <a:gd name="connsiteX65" fmla="*/ 1674376 w 9144000"/>
              <a:gd name="connsiteY65" fmla="*/ 1292653 h 4042793"/>
              <a:gd name="connsiteX66" fmla="*/ 1674376 w 9144000"/>
              <a:gd name="connsiteY66" fmla="*/ 1127818 h 4042793"/>
              <a:gd name="connsiteX67" fmla="*/ 1448812 w 9144000"/>
              <a:gd name="connsiteY67" fmla="*/ 1127818 h 4042793"/>
              <a:gd name="connsiteX68" fmla="*/ 1448812 w 9144000"/>
              <a:gd name="connsiteY68" fmla="*/ 1075765 h 4042793"/>
              <a:gd name="connsiteX69" fmla="*/ 1301328 w 9144000"/>
              <a:gd name="connsiteY69" fmla="*/ 1075765 h 4042793"/>
              <a:gd name="connsiteX70" fmla="*/ 1301328 w 9144000"/>
              <a:gd name="connsiteY70" fmla="*/ 971659 h 4042793"/>
              <a:gd name="connsiteX71" fmla="*/ 1153844 w 9144000"/>
              <a:gd name="connsiteY71" fmla="*/ 971659 h 4042793"/>
              <a:gd name="connsiteX72" fmla="*/ 1153844 w 9144000"/>
              <a:gd name="connsiteY72" fmla="*/ 798148 h 4042793"/>
              <a:gd name="connsiteX73" fmla="*/ 1093116 w 9144000"/>
              <a:gd name="connsiteY73" fmla="*/ 798148 h 4042793"/>
              <a:gd name="connsiteX74" fmla="*/ 1093116 w 9144000"/>
              <a:gd name="connsiteY74" fmla="*/ 737419 h 4042793"/>
              <a:gd name="connsiteX75" fmla="*/ 1058414 w 9144000"/>
              <a:gd name="connsiteY75" fmla="*/ 737419 h 4042793"/>
              <a:gd name="connsiteX76" fmla="*/ 1058414 w 9144000"/>
              <a:gd name="connsiteY76" fmla="*/ 694042 h 4042793"/>
              <a:gd name="connsiteX77" fmla="*/ 867552 w 9144000"/>
              <a:gd name="connsiteY77" fmla="*/ 694042 h 4042793"/>
              <a:gd name="connsiteX78" fmla="*/ 867552 w 9144000"/>
              <a:gd name="connsiteY78" fmla="*/ 477154 h 4042793"/>
              <a:gd name="connsiteX79" fmla="*/ 789473 w 9144000"/>
              <a:gd name="connsiteY79" fmla="*/ 477154 h 4042793"/>
              <a:gd name="connsiteX80" fmla="*/ 789473 w 9144000"/>
              <a:gd name="connsiteY80" fmla="*/ 433776 h 4042793"/>
              <a:gd name="connsiteX81" fmla="*/ 572584 w 9144000"/>
              <a:gd name="connsiteY81" fmla="*/ 433776 h 4042793"/>
              <a:gd name="connsiteX82" fmla="*/ 572584 w 9144000"/>
              <a:gd name="connsiteY82" fmla="*/ 381723 h 4042793"/>
              <a:gd name="connsiteX83" fmla="*/ 494505 w 9144000"/>
              <a:gd name="connsiteY83" fmla="*/ 381723 h 4042793"/>
              <a:gd name="connsiteX84" fmla="*/ 494505 w 9144000"/>
              <a:gd name="connsiteY84" fmla="*/ 268941 h 4042793"/>
              <a:gd name="connsiteX85" fmla="*/ 364372 w 9144000"/>
              <a:gd name="connsiteY85" fmla="*/ 268941 h 4042793"/>
              <a:gd name="connsiteX86" fmla="*/ 364372 w 9144000"/>
              <a:gd name="connsiteY86" fmla="*/ 208213 h 4042793"/>
              <a:gd name="connsiteX87" fmla="*/ 190861 w 9144000"/>
              <a:gd name="connsiteY87" fmla="*/ 208213 h 4042793"/>
              <a:gd name="connsiteX88" fmla="*/ 190861 w 9144000"/>
              <a:gd name="connsiteY88" fmla="*/ 164835 h 4042793"/>
              <a:gd name="connsiteX89" fmla="*/ 147484 w 9144000"/>
              <a:gd name="connsiteY89" fmla="*/ 164835 h 4042793"/>
              <a:gd name="connsiteX90" fmla="*/ 147484 w 9144000"/>
              <a:gd name="connsiteY90" fmla="*/ 0 h 4042793"/>
              <a:gd name="connsiteX91" fmla="*/ 0 w 9144000"/>
              <a:gd name="connsiteY91" fmla="*/ 0 h 404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4042793">
                <a:moveTo>
                  <a:pt x="9144000" y="4042794"/>
                </a:moveTo>
                <a:lnTo>
                  <a:pt x="7938103" y="4042794"/>
                </a:lnTo>
                <a:lnTo>
                  <a:pt x="7938103" y="3860608"/>
                </a:lnTo>
                <a:lnTo>
                  <a:pt x="7478300" y="3860608"/>
                </a:lnTo>
                <a:lnTo>
                  <a:pt x="7478300" y="3808554"/>
                </a:lnTo>
                <a:lnTo>
                  <a:pt x="7009822" y="3808554"/>
                </a:lnTo>
                <a:lnTo>
                  <a:pt x="7009822" y="3747826"/>
                </a:lnTo>
                <a:lnTo>
                  <a:pt x="6706179" y="3747826"/>
                </a:lnTo>
                <a:lnTo>
                  <a:pt x="6706179" y="3695773"/>
                </a:lnTo>
                <a:lnTo>
                  <a:pt x="6550019" y="3695773"/>
                </a:lnTo>
                <a:lnTo>
                  <a:pt x="6550019" y="3652395"/>
                </a:lnTo>
                <a:lnTo>
                  <a:pt x="6359158" y="3652395"/>
                </a:lnTo>
                <a:lnTo>
                  <a:pt x="6359158" y="3609017"/>
                </a:lnTo>
                <a:lnTo>
                  <a:pt x="5803924" y="3609017"/>
                </a:lnTo>
                <a:lnTo>
                  <a:pt x="5803924" y="3582991"/>
                </a:lnTo>
                <a:lnTo>
                  <a:pt x="5292069" y="3582991"/>
                </a:lnTo>
                <a:lnTo>
                  <a:pt x="5292069" y="3444183"/>
                </a:lnTo>
                <a:lnTo>
                  <a:pt x="5187962" y="3444183"/>
                </a:lnTo>
                <a:lnTo>
                  <a:pt x="5187962" y="3392129"/>
                </a:lnTo>
                <a:lnTo>
                  <a:pt x="5118558" y="3392129"/>
                </a:lnTo>
                <a:lnTo>
                  <a:pt x="5118558" y="3366103"/>
                </a:lnTo>
                <a:lnTo>
                  <a:pt x="4693458" y="3366103"/>
                </a:lnTo>
                <a:lnTo>
                  <a:pt x="4693458" y="3296699"/>
                </a:lnTo>
                <a:lnTo>
                  <a:pt x="4572000" y="3296699"/>
                </a:lnTo>
                <a:lnTo>
                  <a:pt x="4572000" y="3175241"/>
                </a:lnTo>
                <a:lnTo>
                  <a:pt x="4303059" y="3175241"/>
                </a:lnTo>
                <a:lnTo>
                  <a:pt x="4303059" y="3157890"/>
                </a:lnTo>
                <a:lnTo>
                  <a:pt x="4112197" y="3157890"/>
                </a:lnTo>
                <a:lnTo>
                  <a:pt x="4112197" y="3053784"/>
                </a:lnTo>
                <a:lnTo>
                  <a:pt x="4025442" y="3053784"/>
                </a:lnTo>
                <a:lnTo>
                  <a:pt x="4025442" y="2975704"/>
                </a:lnTo>
                <a:lnTo>
                  <a:pt x="3877958" y="2975704"/>
                </a:lnTo>
                <a:lnTo>
                  <a:pt x="3877958" y="2880274"/>
                </a:lnTo>
                <a:lnTo>
                  <a:pt x="3765177" y="2880274"/>
                </a:lnTo>
                <a:lnTo>
                  <a:pt x="3765177" y="2828220"/>
                </a:lnTo>
                <a:lnTo>
                  <a:pt x="3600342" y="2828220"/>
                </a:lnTo>
                <a:lnTo>
                  <a:pt x="3600342" y="2767492"/>
                </a:lnTo>
                <a:lnTo>
                  <a:pt x="3496235" y="2767492"/>
                </a:lnTo>
                <a:lnTo>
                  <a:pt x="3496235" y="2706763"/>
                </a:lnTo>
                <a:lnTo>
                  <a:pt x="3374778" y="2706763"/>
                </a:lnTo>
                <a:lnTo>
                  <a:pt x="3374778" y="2593981"/>
                </a:lnTo>
                <a:lnTo>
                  <a:pt x="3253321" y="2593981"/>
                </a:lnTo>
                <a:lnTo>
                  <a:pt x="3253321" y="2489875"/>
                </a:lnTo>
                <a:lnTo>
                  <a:pt x="3166566" y="2489875"/>
                </a:lnTo>
                <a:lnTo>
                  <a:pt x="3166566" y="2394444"/>
                </a:lnTo>
                <a:lnTo>
                  <a:pt x="3045108" y="2394444"/>
                </a:lnTo>
                <a:lnTo>
                  <a:pt x="3045108" y="2351067"/>
                </a:lnTo>
                <a:lnTo>
                  <a:pt x="2932327" y="2351067"/>
                </a:lnTo>
                <a:lnTo>
                  <a:pt x="2932327" y="2246960"/>
                </a:lnTo>
                <a:lnTo>
                  <a:pt x="2689412" y="2246960"/>
                </a:lnTo>
                <a:lnTo>
                  <a:pt x="2689412" y="2134179"/>
                </a:lnTo>
                <a:lnTo>
                  <a:pt x="2611332" y="2134179"/>
                </a:lnTo>
                <a:lnTo>
                  <a:pt x="2611332" y="1986695"/>
                </a:lnTo>
                <a:lnTo>
                  <a:pt x="2455173" y="1986695"/>
                </a:lnTo>
                <a:lnTo>
                  <a:pt x="2455173" y="1934642"/>
                </a:lnTo>
                <a:lnTo>
                  <a:pt x="2359742" y="1934642"/>
                </a:lnTo>
                <a:lnTo>
                  <a:pt x="2359742" y="1873913"/>
                </a:lnTo>
                <a:lnTo>
                  <a:pt x="2229609" y="1873913"/>
                </a:lnTo>
                <a:lnTo>
                  <a:pt x="2229609" y="1683051"/>
                </a:lnTo>
                <a:lnTo>
                  <a:pt x="2038748" y="1683051"/>
                </a:lnTo>
                <a:lnTo>
                  <a:pt x="2038748" y="1483514"/>
                </a:lnTo>
                <a:lnTo>
                  <a:pt x="1882588" y="1483514"/>
                </a:lnTo>
                <a:lnTo>
                  <a:pt x="1882588" y="1362057"/>
                </a:lnTo>
                <a:lnTo>
                  <a:pt x="1778482" y="1362057"/>
                </a:lnTo>
                <a:lnTo>
                  <a:pt x="1778482" y="1292653"/>
                </a:lnTo>
                <a:lnTo>
                  <a:pt x="1674376" y="1292653"/>
                </a:lnTo>
                <a:lnTo>
                  <a:pt x="1674376" y="1127818"/>
                </a:lnTo>
                <a:lnTo>
                  <a:pt x="1448812" y="1127818"/>
                </a:lnTo>
                <a:lnTo>
                  <a:pt x="1448812" y="1075765"/>
                </a:lnTo>
                <a:lnTo>
                  <a:pt x="1301328" y="1075765"/>
                </a:lnTo>
                <a:lnTo>
                  <a:pt x="1301328" y="971659"/>
                </a:lnTo>
                <a:lnTo>
                  <a:pt x="1153844" y="971659"/>
                </a:lnTo>
                <a:lnTo>
                  <a:pt x="1153844" y="798148"/>
                </a:lnTo>
                <a:lnTo>
                  <a:pt x="1093116" y="798148"/>
                </a:lnTo>
                <a:lnTo>
                  <a:pt x="1093116" y="737419"/>
                </a:lnTo>
                <a:lnTo>
                  <a:pt x="1058414" y="737419"/>
                </a:lnTo>
                <a:lnTo>
                  <a:pt x="1058414" y="694042"/>
                </a:lnTo>
                <a:lnTo>
                  <a:pt x="867552" y="694042"/>
                </a:lnTo>
                <a:lnTo>
                  <a:pt x="867552" y="477154"/>
                </a:lnTo>
                <a:lnTo>
                  <a:pt x="789473" y="477154"/>
                </a:lnTo>
                <a:lnTo>
                  <a:pt x="789473" y="433776"/>
                </a:lnTo>
                <a:lnTo>
                  <a:pt x="572584" y="433776"/>
                </a:lnTo>
                <a:lnTo>
                  <a:pt x="572584" y="381723"/>
                </a:lnTo>
                <a:lnTo>
                  <a:pt x="494505" y="381723"/>
                </a:lnTo>
                <a:lnTo>
                  <a:pt x="494505" y="268941"/>
                </a:lnTo>
                <a:lnTo>
                  <a:pt x="364372" y="268941"/>
                </a:lnTo>
                <a:lnTo>
                  <a:pt x="364372" y="208213"/>
                </a:lnTo>
                <a:lnTo>
                  <a:pt x="190861" y="208213"/>
                </a:lnTo>
                <a:lnTo>
                  <a:pt x="190861" y="164835"/>
                </a:lnTo>
                <a:lnTo>
                  <a:pt x="147484" y="164835"/>
                </a:lnTo>
                <a:lnTo>
                  <a:pt x="147484" y="0"/>
                </a:lnTo>
                <a:lnTo>
                  <a:pt x="0" y="0"/>
                </a:lnTo>
              </a:path>
            </a:pathLst>
          </a:custGeom>
          <a:noFill/>
          <a:ln w="25400" cap="flat">
            <a:solidFill>
              <a:srgbClr val="B60D27"/>
            </a:solidFill>
            <a:prstDash val="solid"/>
            <a:miter/>
          </a:ln>
        </p:spPr>
        <p:txBody>
          <a:bodyPr rtlCol="0" anchor="ctr"/>
          <a:lstStyle/>
          <a:p>
            <a:endParaRPr lang="fr-FR" dirty="0"/>
          </a:p>
        </p:txBody>
      </p:sp>
      <p:sp>
        <p:nvSpPr>
          <p:cNvPr id="97" name="Rectangle 96">
            <a:extLst>
              <a:ext uri="{FF2B5EF4-FFF2-40B4-BE49-F238E27FC236}">
                <a16:creationId xmlns:a16="http://schemas.microsoft.com/office/drawing/2014/main" id="{AA3016D3-C89D-4A92-9952-8554A2B4A7A4}"/>
              </a:ext>
            </a:extLst>
          </p:cNvPr>
          <p:cNvSpPr/>
          <p:nvPr/>
        </p:nvSpPr>
        <p:spPr>
          <a:xfrm>
            <a:off x="2191788" y="4413715"/>
            <a:ext cx="2665794" cy="307777"/>
          </a:xfrm>
          <a:prstGeom prst="rect">
            <a:avLst/>
          </a:prstGeom>
        </p:spPr>
        <p:txBody>
          <a:bodyPr wrap="none">
            <a:spAutoFit/>
          </a:bodyPr>
          <a:lstStyle/>
          <a:p>
            <a:pPr>
              <a:spcBef>
                <a:spcPct val="20000"/>
              </a:spcBef>
              <a:buClr>
                <a:schemeClr val="tx2"/>
              </a:buClr>
              <a:buSzPct val="110000"/>
            </a:pPr>
            <a:r>
              <a:rPr lang="fr-FR" sz="1400" dirty="0" err="1">
                <a:solidFill>
                  <a:schemeClr val="accent3"/>
                </a:solidFill>
              </a:rPr>
              <a:t>Durva</a:t>
            </a:r>
            <a:r>
              <a:rPr lang="fr-FR" sz="1400" dirty="0">
                <a:solidFill>
                  <a:schemeClr val="accent3"/>
                </a:solidFill>
              </a:rPr>
              <a:t> + </a:t>
            </a:r>
            <a:r>
              <a:rPr lang="fr-FR" sz="1400" dirty="0" err="1">
                <a:solidFill>
                  <a:schemeClr val="accent3"/>
                </a:solidFill>
              </a:rPr>
              <a:t>Treme</a:t>
            </a:r>
            <a:r>
              <a:rPr lang="fr-FR" sz="1400" dirty="0">
                <a:solidFill>
                  <a:schemeClr val="accent3"/>
                </a:solidFill>
              </a:rPr>
              <a:t> + GEM + </a:t>
            </a:r>
            <a:r>
              <a:rPr lang="fr-FR" sz="1400" dirty="0" err="1">
                <a:solidFill>
                  <a:schemeClr val="accent3"/>
                </a:solidFill>
              </a:rPr>
              <a:t>nab</a:t>
            </a:r>
            <a:r>
              <a:rPr lang="fr-FR" sz="1400" dirty="0">
                <a:solidFill>
                  <a:schemeClr val="accent3"/>
                </a:solidFill>
              </a:rPr>
              <a:t>-P</a:t>
            </a:r>
          </a:p>
        </p:txBody>
      </p:sp>
      <p:cxnSp>
        <p:nvCxnSpPr>
          <p:cNvPr id="99" name="Straight Connector 98">
            <a:extLst>
              <a:ext uri="{FF2B5EF4-FFF2-40B4-BE49-F238E27FC236}">
                <a16:creationId xmlns:a16="http://schemas.microsoft.com/office/drawing/2014/main" id="{AB57120F-A495-42D6-A1D7-D79944E3217F}"/>
              </a:ext>
            </a:extLst>
          </p:cNvPr>
          <p:cNvCxnSpPr/>
          <p:nvPr/>
        </p:nvCxnSpPr>
        <p:spPr>
          <a:xfrm>
            <a:off x="2006086" y="4584386"/>
            <a:ext cx="216000" cy="0"/>
          </a:xfrm>
          <a:prstGeom prst="line">
            <a:avLst/>
          </a:prstGeom>
          <a:noFill/>
          <a:ln w="25400" cap="flat">
            <a:solidFill>
              <a:srgbClr val="B60D27"/>
            </a:solidFill>
            <a:prstDash val="solid"/>
            <a:miter/>
          </a:ln>
        </p:spPr>
      </p:cxnSp>
      <p:cxnSp>
        <p:nvCxnSpPr>
          <p:cNvPr id="100" name="Straight Connector 99">
            <a:extLst>
              <a:ext uri="{FF2B5EF4-FFF2-40B4-BE49-F238E27FC236}">
                <a16:creationId xmlns:a16="http://schemas.microsoft.com/office/drawing/2014/main" id="{FF4BB3E9-1FE0-46D3-BDF6-2CC1CC56E94F}"/>
              </a:ext>
            </a:extLst>
          </p:cNvPr>
          <p:cNvCxnSpPr/>
          <p:nvPr/>
        </p:nvCxnSpPr>
        <p:spPr>
          <a:xfrm>
            <a:off x="2006086" y="4895409"/>
            <a:ext cx="216000" cy="0"/>
          </a:xfrm>
          <a:prstGeom prst="line">
            <a:avLst/>
          </a:prstGeom>
          <a:noFill/>
          <a:ln w="25400" cap="flat">
            <a:solidFill>
              <a:srgbClr val="B2C0EC"/>
            </a:solidFill>
            <a:prstDash val="solid"/>
            <a:miter/>
          </a:ln>
        </p:spPr>
      </p:cxnSp>
      <p:sp>
        <p:nvSpPr>
          <p:cNvPr id="101" name="Rectangle 100">
            <a:extLst>
              <a:ext uri="{FF2B5EF4-FFF2-40B4-BE49-F238E27FC236}">
                <a16:creationId xmlns:a16="http://schemas.microsoft.com/office/drawing/2014/main" id="{B5992D7A-22DE-4EAE-ADD3-9E92913A62B7}"/>
              </a:ext>
            </a:extLst>
          </p:cNvPr>
          <p:cNvSpPr/>
          <p:nvPr/>
        </p:nvSpPr>
        <p:spPr>
          <a:xfrm>
            <a:off x="2191788" y="4721625"/>
            <a:ext cx="1274709" cy="307777"/>
          </a:xfrm>
          <a:prstGeom prst="rect">
            <a:avLst/>
          </a:prstGeom>
        </p:spPr>
        <p:txBody>
          <a:bodyPr wrap="none">
            <a:spAutoFit/>
          </a:bodyPr>
          <a:lstStyle/>
          <a:p>
            <a:pPr lvl="0">
              <a:spcBef>
                <a:spcPct val="20000"/>
              </a:spcBef>
              <a:buClr>
                <a:schemeClr val="tx2"/>
              </a:buClr>
              <a:buSzPct val="110000"/>
            </a:pPr>
            <a:r>
              <a:rPr lang="fr-FR" sz="1400" dirty="0">
                <a:solidFill>
                  <a:srgbClr val="B2C0D8"/>
                </a:solidFill>
              </a:rPr>
              <a:t>GEM + </a:t>
            </a:r>
            <a:r>
              <a:rPr lang="fr-FR" sz="1400" dirty="0" err="1">
                <a:solidFill>
                  <a:srgbClr val="B2C0D8"/>
                </a:solidFill>
              </a:rPr>
              <a:t>nab</a:t>
            </a:r>
            <a:r>
              <a:rPr lang="fr-FR" sz="1400" dirty="0">
                <a:solidFill>
                  <a:srgbClr val="B2C0D8"/>
                </a:solidFill>
              </a:rPr>
              <a:t>-P</a:t>
            </a:r>
          </a:p>
        </p:txBody>
      </p:sp>
      <p:sp>
        <p:nvSpPr>
          <p:cNvPr id="88" name="TextBox 87">
            <a:extLst>
              <a:ext uri="{FF2B5EF4-FFF2-40B4-BE49-F238E27FC236}">
                <a16:creationId xmlns:a16="http://schemas.microsoft.com/office/drawing/2014/main" id="{0796E7EC-3E4C-4979-90AC-9A0154BF9713}"/>
              </a:ext>
            </a:extLst>
          </p:cNvPr>
          <p:cNvSpPr txBox="1"/>
          <p:nvPr/>
        </p:nvSpPr>
        <p:spPr>
          <a:xfrm>
            <a:off x="843419" y="5352124"/>
            <a:ext cx="332142" cy="338554"/>
          </a:xfrm>
          <a:prstGeom prst="rect">
            <a:avLst/>
          </a:prstGeom>
          <a:noFill/>
        </p:spPr>
        <p:txBody>
          <a:bodyPr wrap="none" rtlCol="0">
            <a:spAutoFit/>
          </a:bodyPr>
          <a:lstStyle/>
          <a:p>
            <a:pPr algn="ctr" fontAlgn="base">
              <a:spcBef>
                <a:spcPct val="0"/>
              </a:spcBef>
              <a:spcAft>
                <a:spcPct val="0"/>
              </a:spcAft>
            </a:pPr>
            <a:r>
              <a:rPr lang="fr-FR" sz="1600" dirty="0">
                <a:solidFill>
                  <a:srgbClr val="4D4D4D"/>
                </a:solidFill>
                <a:latin typeface="+mn-lt"/>
                <a:cs typeface="Arial" panose="020B0604020202020204" pitchFamily="34" charset="0"/>
              </a:rPr>
              <a:t>N</a:t>
            </a:r>
          </a:p>
        </p:txBody>
      </p:sp>
    </p:spTree>
    <p:extLst>
      <p:ext uri="{BB962C8B-B14F-4D97-AF65-F5344CB8AC3E}">
        <p14:creationId xmlns:p14="http://schemas.microsoft.com/office/powerpoint/2010/main" val="1840543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a:t>LBA65: Essai du Canadian Cancer Trials Group PA.7: résultats d’une étude randomisée de phase II évaluant gemcitabine et nab-paclitaxel vs. gemcitabine, nab-paclitaxel, durvalumab et trémélimumab en traitement de 1</a:t>
            </a:r>
            <a:r>
              <a:rPr lang="fr-FR" sz="1600" baseline="30000" dirty="0"/>
              <a:t>e</a:t>
            </a:r>
            <a:r>
              <a:rPr lang="fr-FR" sz="1600" dirty="0"/>
              <a:t> ligne de l’adénocarcinome canalaire pancréatique métastatique (</a:t>
            </a:r>
            <a:r>
              <a:rPr lang="fr-FR" sz="1600" dirty="0" err="1"/>
              <a:t>ADCPm</a:t>
            </a:r>
            <a:r>
              <a:rPr lang="fr-FR" sz="1600" dirty="0" smtClean="0"/>
              <a:t>) – </a:t>
            </a:r>
            <a:r>
              <a:rPr lang="fr-FR" sz="1600" dirty="0"/>
              <a:t>Renouf DJ, et al</a:t>
            </a:r>
          </a:p>
        </p:txBody>
      </p:sp>
      <p:sp>
        <p:nvSpPr>
          <p:cNvPr id="3" name="Content Placeholder 2"/>
          <p:cNvSpPr>
            <a:spLocks noGrp="1"/>
          </p:cNvSpPr>
          <p:nvPr>
            <p:ph idx="1"/>
          </p:nvPr>
        </p:nvSpPr>
        <p:spPr/>
        <p:txBody>
          <a:bodyPr/>
          <a:lstStyle/>
          <a:p>
            <a:pPr marL="0" indent="0">
              <a:buNone/>
            </a:pPr>
            <a:r>
              <a:rPr lang="fr-FR" b="1" dirty="0"/>
              <a:t>Résultats </a:t>
            </a:r>
          </a:p>
          <a:p>
            <a:pPr marL="0" indent="0">
              <a:spcBef>
                <a:spcPts val="19200"/>
              </a:spcBef>
              <a:buNone/>
            </a:pPr>
            <a:r>
              <a:rPr lang="fr-FR" b="1" dirty="0"/>
              <a:t>Conclusion</a:t>
            </a:r>
          </a:p>
          <a:p>
            <a:r>
              <a:rPr lang="fr-FR" b="1" dirty="0"/>
              <a:t>Chez ces patients avec ADCP métastatique, l’addition de durvalumab et trémélimumab à gemcitabine et nab-paclitaxel n’a pas amélioré significativement la SG, la SSP ni le TRO, malgré une tendance non significative à l’amélioration du TCM</a:t>
            </a:r>
          </a:p>
        </p:txBody>
      </p:sp>
      <p:sp>
        <p:nvSpPr>
          <p:cNvPr id="5" name="Text Placeholder 4"/>
          <p:cNvSpPr>
            <a:spLocks noGrp="1"/>
          </p:cNvSpPr>
          <p:nvPr>
            <p:ph type="body" sz="quarter" idx="11"/>
          </p:nvPr>
        </p:nvSpPr>
        <p:spPr/>
        <p:txBody>
          <a:bodyPr/>
          <a:lstStyle/>
          <a:p>
            <a:r>
              <a:rPr lang="fr-FR" dirty="0"/>
              <a:t>Renouf DJ, et al, Ann </a:t>
            </a:r>
            <a:r>
              <a:rPr lang="fr-FR" dirty="0" err="1"/>
              <a:t>Oncol</a:t>
            </a:r>
            <a:r>
              <a:rPr lang="fr-FR" dirty="0"/>
              <a:t> 2020;31(</a:t>
            </a:r>
            <a:r>
              <a:rPr lang="fr-FR" dirty="0" err="1"/>
              <a:t>suppl</a:t>
            </a:r>
            <a:r>
              <a:rPr lang="fr-FR" dirty="0"/>
              <a:t>):</a:t>
            </a:r>
            <a:r>
              <a:rPr lang="fr-FR" dirty="0" err="1"/>
              <a:t>abstr</a:t>
            </a:r>
            <a:r>
              <a:rPr lang="fr-FR" dirty="0"/>
              <a:t> LBA65</a:t>
            </a:r>
          </a:p>
        </p:txBody>
      </p:sp>
      <p:graphicFrame>
        <p:nvGraphicFramePr>
          <p:cNvPr id="6" name="Group 88"/>
          <p:cNvGraphicFramePr>
            <a:graphicFrameLocks noGrp="1"/>
          </p:cNvGraphicFramePr>
          <p:nvPr>
            <p:extLst>
              <p:ext uri="{D42A27DB-BD31-4B8C-83A1-F6EECF244321}">
                <p14:modId xmlns:p14="http://schemas.microsoft.com/office/powerpoint/2010/main" val="1963764019"/>
              </p:ext>
            </p:extLst>
          </p:nvPr>
        </p:nvGraphicFramePr>
        <p:xfrm>
          <a:off x="443382" y="1617385"/>
          <a:ext cx="8257237" cy="2221920"/>
        </p:xfrm>
        <a:graphic>
          <a:graphicData uri="http://schemas.openxmlformats.org/drawingml/2006/table">
            <a:tbl>
              <a:tblPr firstRow="1" bandRow="1">
                <a:tableStyleId>{5202B0CA-FC54-4496-8BCA-5EF66A818D29}</a:tableStyleId>
              </a:tblPr>
              <a:tblGrid>
                <a:gridCol w="4053077">
                  <a:extLst>
                    <a:ext uri="{9D8B030D-6E8A-4147-A177-3AD203B41FA5}">
                      <a16:colId xmlns:a16="http://schemas.microsoft.com/office/drawing/2014/main" val="20000"/>
                    </a:ext>
                  </a:extLst>
                </a:gridCol>
                <a:gridCol w="2528515">
                  <a:extLst>
                    <a:ext uri="{9D8B030D-6E8A-4147-A177-3AD203B41FA5}">
                      <a16:colId xmlns:a16="http://schemas.microsoft.com/office/drawing/2014/main" val="4171655121"/>
                    </a:ext>
                  </a:extLst>
                </a:gridCol>
                <a:gridCol w="1675645">
                  <a:extLst>
                    <a:ext uri="{9D8B030D-6E8A-4147-A177-3AD203B41FA5}">
                      <a16:colId xmlns:a16="http://schemas.microsoft.com/office/drawing/2014/main" val="3933958540"/>
                    </a:ext>
                  </a:extLst>
                </a:gridCol>
              </a:tblGrid>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2"/>
                          </a:solidFill>
                          <a:effectLst/>
                        </a:rPr>
                        <a:t>EIs survenant chez </a:t>
                      </a:r>
                      <a:r>
                        <a:rPr kumimoji="0" lang="fr-FR" sz="120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200" u="none" strike="noStrike" cap="none" normalizeH="0" baseline="0" noProof="0" dirty="0">
                          <a:ln>
                            <a:noFill/>
                          </a:ln>
                          <a:solidFill>
                            <a:schemeClr val="tx2"/>
                          </a:solidFill>
                          <a:effectLst/>
                        </a:rPr>
                        <a:t>10% des patients de l’un des bras, n (%)</a:t>
                      </a:r>
                      <a:endParaRPr kumimoji="0" lang="fr-FR" sz="1200" b="1" i="0" u="none" strike="noStrike" cap="none" normalizeH="0" baseline="0" noProof="0" dirty="0">
                        <a:ln>
                          <a:noFill/>
                        </a:ln>
                        <a:solidFill>
                          <a:schemeClr val="tx2"/>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2"/>
                          </a:solidFill>
                          <a:effectLst/>
                        </a:rPr>
                        <a:t>Durva + Treme + GEM + nab-P (n=119)</a:t>
                      </a:r>
                      <a:endParaRPr kumimoji="0" lang="fr-FR" sz="1200" b="1" i="0" u="none" strike="noStrike" cap="none" normalizeH="0" baseline="0" noProof="0">
                        <a:ln>
                          <a:noFill/>
                        </a:ln>
                        <a:solidFill>
                          <a:schemeClr val="tx2"/>
                        </a:solidFill>
                        <a:effectLst/>
                        <a:latin typeface="Arial" charset="0"/>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2"/>
                          </a:solidFill>
                          <a:effectLst/>
                        </a:rPr>
                        <a:t>GEM + nab-P</a:t>
                      </a:r>
                      <a:br>
                        <a:rPr kumimoji="0" lang="fr-FR" sz="1200" u="none" strike="noStrike" cap="none" normalizeH="0" baseline="0" noProof="0">
                          <a:ln>
                            <a:noFill/>
                          </a:ln>
                          <a:solidFill>
                            <a:schemeClr val="tx2"/>
                          </a:solidFill>
                          <a:effectLst/>
                        </a:rPr>
                      </a:br>
                      <a:r>
                        <a:rPr kumimoji="0" lang="fr-FR" sz="1200" u="none" strike="noStrike" cap="none" normalizeH="0" baseline="0" noProof="0">
                          <a:ln>
                            <a:noFill/>
                          </a:ln>
                          <a:solidFill>
                            <a:schemeClr val="tx2"/>
                          </a:solidFill>
                          <a:effectLst/>
                        </a:rPr>
                        <a:t>(n=58)</a:t>
                      </a:r>
                      <a:endParaRPr kumimoji="0" lang="fr-FR" sz="1200" b="1" i="0" u="none" strike="noStrike" cap="none" normalizeH="0" baseline="0" noProof="0">
                        <a:ln>
                          <a:noFill/>
                        </a:ln>
                        <a:solidFill>
                          <a:schemeClr val="tx2"/>
                        </a:solidFill>
                        <a:effectLst/>
                        <a:latin typeface="Arial" charset="0"/>
                        <a:cs typeface="Arial" charset="0"/>
                      </a:endParaRPr>
                    </a:p>
                  </a:txBody>
                  <a:tcPr marL="72000" marR="72000" marT="36000" marB="3600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Tous EIs grade ≥3</a:t>
                      </a:r>
                      <a:endParaRPr kumimoji="0" lang="fr-FR" sz="1200" b="1" i="0" u="none" strike="noStrike" cap="none" normalizeH="0" baseline="0" noProof="0" dirty="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100 (84)</a:t>
                      </a:r>
                      <a:endParaRPr kumimoji="0" lang="fr-FR" sz="1200" b="1"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44 (76)</a:t>
                      </a:r>
                      <a:endParaRPr kumimoji="0" lang="fr-FR" sz="1200" b="1"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Fatigue</a:t>
                      </a:r>
                      <a:endParaRPr kumimoji="0" lang="fr-FR" sz="1200" b="0" i="0" u="none" strike="noStrike" cap="none" normalizeH="0" baseline="0" noProof="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24 (20)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12 (21)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Evènement thromboembolique</a:t>
                      </a:r>
                      <a:endParaRPr kumimoji="0" lang="fr-FR" sz="1200" b="0" i="0" u="none" strike="noStrike" cap="none" normalizeH="0" baseline="0" noProof="0" dirty="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16 (15)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7 (12)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Sepsis</a:t>
                      </a:r>
                      <a:endParaRPr kumimoji="0" lang="fr-FR" sz="1200" b="0" i="0" u="none" strike="noStrike" cap="none" normalizeH="0" baseline="0" noProof="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13 (11)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7 (12)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0004"/>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Neuropathie périphérique sensitive</a:t>
                      </a:r>
                      <a:endParaRPr kumimoji="0" lang="fr-FR" sz="1200" b="0" i="0" u="none" strike="noStrike" cap="none" normalizeH="0" baseline="0" noProof="0" dirty="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13 (11)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4 (7)</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51404301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Diarrhée</a:t>
                      </a:r>
                      <a:endParaRPr kumimoji="0" lang="fr-FR" sz="1200" b="0" i="0" u="none" strike="noStrike" cap="none" normalizeH="0" baseline="0" noProof="0" dirty="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6 (5)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6 (10)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781956106"/>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Douleur abdominale</a:t>
                      </a:r>
                      <a:endParaRPr kumimoji="0" lang="fr-FR" sz="1200" b="0" i="0" u="none" strike="noStrike" cap="none" normalizeH="0" baseline="0" noProof="0" dirty="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6 (5)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6 (10)</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0587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Carcinome Hépatocellulaire</a:t>
            </a:r>
          </a:p>
        </p:txBody>
      </p:sp>
      <p:sp>
        <p:nvSpPr>
          <p:cNvPr id="3" name="Text Placeholder 2"/>
          <p:cNvSpPr>
            <a:spLocks noGrp="1"/>
          </p:cNvSpPr>
          <p:nvPr>
            <p:ph type="body" idx="1"/>
          </p:nvPr>
        </p:nvSpPr>
        <p:spPr/>
        <p:txBody>
          <a:bodyPr/>
          <a:lstStyle/>
          <a:p>
            <a:r>
              <a:rPr lang="fr-FR" b="1" dirty="0"/>
              <a:t>Cancers du pancréas, intestin grêle et tractus hépatobiliaire</a:t>
            </a:r>
          </a:p>
        </p:txBody>
      </p:sp>
    </p:spTree>
    <p:extLst>
      <p:ext uri="{BB962C8B-B14F-4D97-AF65-F5344CB8AC3E}">
        <p14:creationId xmlns:p14="http://schemas.microsoft.com/office/powerpoint/2010/main" val="166632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981O: Chimiothérapie intra-artérielle hépatique (CIAH) par oxaliplatine, fluorouracile et leucovorine (FOLFOX) versus chimio-embolisation transartérielle (CETA) pour le carcinome hépatocellulaire non résécable: une étude randomisée de phase 3 – </a:t>
            </a:r>
            <a:r>
              <a:rPr lang="fr-FR" dirty="0" err="1"/>
              <a:t>Shi</a:t>
            </a:r>
            <a:r>
              <a:rPr lang="fr-FR" dirty="0"/>
              <a:t> M, et al</a:t>
            </a:r>
          </a:p>
        </p:txBody>
      </p:sp>
      <p:sp>
        <p:nvSpPr>
          <p:cNvPr id="3" name="Content Placeholder 2"/>
          <p:cNvSpPr>
            <a:spLocks noGrp="1"/>
          </p:cNvSpPr>
          <p:nvPr>
            <p:ph idx="1"/>
          </p:nvPr>
        </p:nvSpPr>
        <p:spPr/>
        <p:txBody>
          <a:bodyPr/>
          <a:lstStyle/>
          <a:p>
            <a:pPr marL="0" indent="0">
              <a:buNone/>
            </a:pPr>
            <a:r>
              <a:rPr lang="fr-FR" b="1" dirty="0"/>
              <a:t>Objectifs</a:t>
            </a:r>
          </a:p>
          <a:p>
            <a:r>
              <a:rPr lang="fr-FR" dirty="0"/>
              <a:t>Evaluer la tolérance et l’efficacité de la CIAH comparativement à la CETA chez des patients avec CHC non résécable</a:t>
            </a:r>
          </a:p>
        </p:txBody>
      </p:sp>
      <p:sp>
        <p:nvSpPr>
          <p:cNvPr id="5" name="Text Placeholder 4"/>
          <p:cNvSpPr>
            <a:spLocks noGrp="1"/>
          </p:cNvSpPr>
          <p:nvPr>
            <p:ph type="body" sz="quarter" idx="11"/>
          </p:nvPr>
        </p:nvSpPr>
        <p:spPr/>
        <p:txBody>
          <a:bodyPr/>
          <a:lstStyle/>
          <a:p>
            <a:r>
              <a:rPr lang="fr-FR" dirty="0" err="1"/>
              <a:t>Shi</a:t>
            </a:r>
            <a:r>
              <a:rPr lang="fr-FR" dirty="0"/>
              <a:t> M, et al, Ann </a:t>
            </a:r>
            <a:r>
              <a:rPr lang="fr-FR" dirty="0" err="1"/>
              <a:t>Oncol</a:t>
            </a:r>
            <a:r>
              <a:rPr lang="fr-FR" dirty="0"/>
              <a:t> 2020;31(</a:t>
            </a:r>
            <a:r>
              <a:rPr lang="fr-FR" dirty="0" err="1"/>
              <a:t>suppl</a:t>
            </a:r>
            <a:r>
              <a:rPr lang="fr-FR" dirty="0"/>
              <a:t>):</a:t>
            </a:r>
            <a:r>
              <a:rPr lang="fr-FR" dirty="0" err="1"/>
              <a:t>abstr</a:t>
            </a:r>
            <a:r>
              <a:rPr lang="fr-FR" dirty="0"/>
              <a:t> 981O</a:t>
            </a:r>
          </a:p>
        </p:txBody>
      </p:sp>
      <p:sp>
        <p:nvSpPr>
          <p:cNvPr id="8" name="Rectangle 9"/>
          <p:cNvSpPr txBox="1">
            <a:spLocks noChangeArrowheads="1"/>
          </p:cNvSpPr>
          <p:nvPr/>
        </p:nvSpPr>
        <p:spPr bwMode="auto">
          <a:xfrm>
            <a:off x="365124" y="5084530"/>
            <a:ext cx="3753949" cy="83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SG</a:t>
            </a:r>
            <a:endParaRPr lang="fr-FR" kern="0" dirty="0"/>
          </a:p>
          <a:p>
            <a:endParaRPr lang="fr-FR" kern="0" dirty="0"/>
          </a:p>
        </p:txBody>
      </p:sp>
      <p:sp>
        <p:nvSpPr>
          <p:cNvPr id="9" name="Content Placeholder 26"/>
          <p:cNvSpPr txBox="1">
            <a:spLocks/>
          </p:cNvSpPr>
          <p:nvPr/>
        </p:nvSpPr>
        <p:spPr>
          <a:xfrm>
            <a:off x="5384182" y="5108953"/>
            <a:ext cx="3394694" cy="8358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SSP</a:t>
            </a:r>
            <a:r>
              <a:rPr lang="fr-FR" kern="0" dirty="0"/>
              <a:t>, TRO, tolérance </a:t>
            </a:r>
          </a:p>
        </p:txBody>
      </p:sp>
      <p:sp>
        <p:nvSpPr>
          <p:cNvPr id="10" name="Oval 14"/>
          <p:cNvSpPr>
            <a:spLocks noChangeArrowheads="1"/>
          </p:cNvSpPr>
          <p:nvPr/>
        </p:nvSpPr>
        <p:spPr bwMode="auto">
          <a:xfrm>
            <a:off x="3941537" y="325072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11" name="AutoShape 15"/>
          <p:cNvCxnSpPr>
            <a:cxnSpLocks noChangeShapeType="1"/>
            <a:stCxn id="10" idx="0"/>
            <a:endCxn id="16" idx="1"/>
          </p:cNvCxnSpPr>
          <p:nvPr/>
        </p:nvCxnSpPr>
        <p:spPr bwMode="auto">
          <a:xfrm rot="5400000" flipH="1" flipV="1">
            <a:off x="4115395" y="2676074"/>
            <a:ext cx="692594" cy="456715"/>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624969" y="2205428"/>
            <a:ext cx="1270443" cy="705411"/>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br>
              <a:rPr kumimoji="0" lang="fr-FR"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arrêt étude</a:t>
            </a:r>
          </a:p>
        </p:txBody>
      </p:sp>
      <p:cxnSp>
        <p:nvCxnSpPr>
          <p:cNvPr id="14" name="AutoShape 19"/>
          <p:cNvCxnSpPr>
            <a:cxnSpLocks noChangeShapeType="1"/>
            <a:stCxn id="17" idx="3"/>
            <a:endCxn id="10" idx="2"/>
          </p:cNvCxnSpPr>
          <p:nvPr/>
        </p:nvCxnSpPr>
        <p:spPr bwMode="auto">
          <a:xfrm>
            <a:off x="3684813" y="3542828"/>
            <a:ext cx="256724" cy="0"/>
          </a:xfrm>
          <a:prstGeom prst="straightConnector1">
            <a:avLst/>
          </a:prstGeom>
          <a:noFill/>
          <a:ln w="57150">
            <a:solidFill>
              <a:schemeClr val="bg2">
                <a:lumMod val="60000"/>
                <a:lumOff val="40000"/>
              </a:schemeClr>
            </a:solidFill>
            <a:round/>
            <a:headEnd type="none" w="med" len="med"/>
            <a:tailEnd type="none" w="med" len="med"/>
          </a:ln>
        </p:spPr>
      </p:cxnSp>
      <p:cxnSp>
        <p:nvCxnSpPr>
          <p:cNvPr id="15" name="AutoShape 21"/>
          <p:cNvCxnSpPr>
            <a:cxnSpLocks noChangeShapeType="1"/>
            <a:stCxn id="16" idx="3"/>
            <a:endCxn id="12" idx="1"/>
          </p:cNvCxnSpPr>
          <p:nvPr/>
        </p:nvCxnSpPr>
        <p:spPr bwMode="auto">
          <a:xfrm>
            <a:off x="7368540" y="2558134"/>
            <a:ext cx="256429" cy="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690050" y="2147765"/>
            <a:ext cx="267849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CIAH</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/3S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(n=159)</a:t>
            </a:r>
          </a:p>
        </p:txBody>
      </p:sp>
      <p:sp>
        <p:nvSpPr>
          <p:cNvPr id="17" name="AutoShape 9"/>
          <p:cNvSpPr>
            <a:spLocks noChangeArrowheads="1"/>
          </p:cNvSpPr>
          <p:nvPr/>
        </p:nvSpPr>
        <p:spPr bwMode="auto">
          <a:xfrm>
            <a:off x="365123" y="2168349"/>
            <a:ext cx="3319690"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err="1">
                <a:ln>
                  <a:noFill/>
                </a:ln>
                <a:solidFill>
                  <a:srgbClr val="FFFFFF"/>
                </a:solidFill>
                <a:effectLst/>
                <a:uLnTx/>
                <a:uFillTx/>
                <a:ea typeface="SimSun" pitchFamily="2" charset="-122"/>
              </a:rPr>
              <a:t>Critères</a:t>
            </a:r>
            <a:r>
              <a:rPr kumimoji="0" lang="fr-FR" altLang="zh-CN" sz="1600" b="0" i="0" u="none" strike="noStrike" kern="1200" cap="none" spc="0" normalizeH="0" baseline="0" noProof="0" dirty="0">
                <a:ln>
                  <a:noFill/>
                </a:ln>
                <a:solidFill>
                  <a:srgbClr val="FFFFFF"/>
                </a:solidFill>
                <a:effectLst/>
                <a:uLnTx/>
                <a:uFillTx/>
                <a:ea typeface="SimSun" pitchFamily="2" charset="-122"/>
              </a:rPr>
              <a:t> </a:t>
            </a:r>
            <a:r>
              <a:rPr kumimoji="0" lang="fr-FR" altLang="zh-CN" sz="1600" b="0" i="0" u="none" strike="noStrike" kern="1200" cap="none" spc="0" normalizeH="0" baseline="0" noProof="0" dirty="0" err="1">
                <a:ln>
                  <a:noFill/>
                </a:ln>
                <a:solidFill>
                  <a:srgbClr val="FFFFFF"/>
                </a:solidFill>
                <a:effectLst/>
                <a:uLnTx/>
                <a:uFillTx/>
                <a:ea typeface="SimSun" pitchFamily="2" charset="-122"/>
              </a:rPr>
              <a:t>d'inclusion</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CHC primitif non résécable</a:t>
            </a:r>
            <a:endParaRPr kumimoji="0" lang="fr-FR" altLang="zh-CN" sz="1600" b="0" i="1" u="none" strike="noStrike" kern="1200" cap="none" spc="0" normalizeH="0" baseline="0" noProof="0" dirty="0">
              <a:ln>
                <a:noFill/>
              </a:ln>
              <a:solidFill>
                <a:srgbClr val="FFFFFF"/>
              </a:solidFill>
              <a:effectLst/>
              <a:uLnTx/>
              <a:uFillTx/>
              <a:ea typeface="SimSun" pitchFamily="2" charset="-122"/>
            </a:endParaRPr>
          </a:p>
          <a:p>
            <a:pPr marL="228600" lvl="0" indent="-228600" defTabSz="892175" eaLnBrk="0" hangingPunct="0">
              <a:spcAft>
                <a:spcPct val="30000"/>
              </a:spcAft>
              <a:buFont typeface="Arial" pitchFamily="34" charset="0"/>
              <a:buChar char="•"/>
              <a:defRPr/>
            </a:pPr>
            <a:r>
              <a:rPr lang="fr-FR" altLang="zh-CN" sz="1600" dirty="0">
                <a:solidFill>
                  <a:srgbClr val="FFFFFF"/>
                </a:solidFill>
                <a:ea typeface="SimSun" pitchFamily="2" charset="-122"/>
              </a:rPr>
              <a:t>Diamètre maximal ≥7 cm</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a:p>
            <a:pPr marL="228600" lvl="0" indent="-228600" defTabSz="892175" eaLnBrk="0" hangingPunct="0">
              <a:spcAft>
                <a:spcPct val="30000"/>
              </a:spcAft>
              <a:buFont typeface="Arial" pitchFamily="34" charset="0"/>
              <a:buChar char="•"/>
              <a:defRPr/>
            </a:pPr>
            <a:r>
              <a:rPr lang="fr-FR" altLang="zh-CN" sz="1600" dirty="0">
                <a:solidFill>
                  <a:srgbClr val="FFFFFF"/>
                </a:solidFill>
                <a:ea typeface="SimSun" pitchFamily="2" charset="-122"/>
              </a:rPr>
              <a:t>Pas d’invasion macrovasculaire ni envahissement extra hépatique </a:t>
            </a:r>
          </a:p>
          <a:p>
            <a:pPr marL="228600" lvl="0" indent="-228600" defTabSz="892175" eaLnBrk="0" hangingPunct="0">
              <a:spcAft>
                <a:spcPct val="30000"/>
              </a:spcAft>
              <a:buFont typeface="Arial" pitchFamily="34" charset="0"/>
              <a:buChar char="•"/>
              <a:defRPr/>
            </a:pPr>
            <a:r>
              <a:rPr lang="fr-FR" altLang="zh-CN" sz="1600" dirty="0">
                <a:solidFill>
                  <a:srgbClr val="FFFFFF"/>
                </a:solidFill>
                <a:ea typeface="SimSun" pitchFamily="2" charset="-122"/>
              </a:rPr>
              <a:t>Child-</a:t>
            </a:r>
            <a:r>
              <a:rPr lang="fr-FR" altLang="zh-CN" sz="1600" dirty="0" err="1">
                <a:solidFill>
                  <a:srgbClr val="FFFFFF"/>
                </a:solidFill>
                <a:ea typeface="SimSun" pitchFamily="2" charset="-122"/>
              </a:rPr>
              <a:t>Pugh</a:t>
            </a:r>
            <a:r>
              <a:rPr lang="fr-FR" altLang="zh-CN" sz="1600" dirty="0">
                <a:solidFill>
                  <a:srgbClr val="FFFFFF"/>
                </a:solidFill>
                <a:ea typeface="SimSun" pitchFamily="2" charset="-122"/>
              </a:rPr>
              <a:t> A</a:t>
            </a:r>
          </a:p>
          <a:p>
            <a:pPr marL="228600" lvl="0" indent="-228600" defTabSz="892175" eaLnBrk="0" hangingPunct="0">
              <a:spcAft>
                <a:spcPct val="30000"/>
              </a:spcAft>
              <a:buFont typeface="Arial" pitchFamily="34" charset="0"/>
              <a:buChar char="•"/>
              <a:defRPr/>
            </a:pPr>
            <a:r>
              <a:rPr lang="fr-FR" altLang="zh-CN" sz="1600" dirty="0">
                <a:solidFill>
                  <a:srgbClr val="FFFFFF"/>
                </a:solidFill>
                <a:ea typeface="SimSun" pitchFamily="2" charset="-122"/>
              </a:rPr>
              <a:t>ECOG PS 0–1</a:t>
            </a:r>
          </a:p>
          <a:p>
            <a:pPr lvl="0" defTabSz="892175" eaLnBrk="0" hangingPunct="0">
              <a:spcAft>
                <a:spcPct val="30000"/>
              </a:spcAf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(n=315)</a:t>
            </a:r>
          </a:p>
        </p:txBody>
      </p:sp>
      <p:cxnSp>
        <p:nvCxnSpPr>
          <p:cNvPr id="18" name="AutoShape 16"/>
          <p:cNvCxnSpPr>
            <a:cxnSpLocks noChangeShapeType="1"/>
            <a:stCxn id="10" idx="4"/>
            <a:endCxn id="21" idx="1"/>
          </p:cNvCxnSpPr>
          <p:nvPr/>
        </p:nvCxnSpPr>
        <p:spPr bwMode="auto">
          <a:xfrm rot="16200000" flipH="1">
            <a:off x="4134284" y="3933978"/>
            <a:ext cx="654817" cy="45671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7624969" y="4137039"/>
            <a:ext cx="1270443" cy="705412"/>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lang="fr-FR" altLang="zh-CN" sz="1600" b="1" dirty="0">
                <a:solidFill>
                  <a:srgbClr val="FFFFFF"/>
                </a:solidFill>
                <a:ea typeface="SimSun" pitchFamily="2" charset="-122"/>
              </a:rPr>
              <a:t>Prog/</a:t>
            </a:r>
            <a:br>
              <a:rPr lang="fr-FR" altLang="zh-CN" sz="1600" b="1" dirty="0">
                <a:solidFill>
                  <a:srgbClr val="FFFFFF"/>
                </a:solidFill>
                <a:ea typeface="SimSun" pitchFamily="2" charset="-122"/>
              </a:rPr>
            </a:br>
            <a:r>
              <a:rPr lang="fr-FR" altLang="zh-CN" sz="1600" b="1" dirty="0">
                <a:solidFill>
                  <a:srgbClr val="FFFFFF"/>
                </a:solidFill>
                <a:ea typeface="SimSun" pitchFamily="2" charset="-122"/>
              </a:rPr>
              <a:t>toxicité/</a:t>
            </a:r>
            <a:br>
              <a:rPr lang="fr-FR" altLang="zh-CN" sz="1600" b="1" dirty="0">
                <a:solidFill>
                  <a:srgbClr val="FFFFFF"/>
                </a:solidFill>
                <a:ea typeface="SimSun" pitchFamily="2" charset="-122"/>
              </a:rPr>
            </a:br>
            <a:r>
              <a:rPr lang="fr-FR" altLang="zh-CN" sz="1600" b="1" dirty="0">
                <a:solidFill>
                  <a:srgbClr val="FFFFFF"/>
                </a:solidFill>
                <a:ea typeface="SimSun" pitchFamily="2" charset="-122"/>
              </a:rPr>
              <a:t>arrêt étude</a:t>
            </a:r>
          </a:p>
        </p:txBody>
      </p:sp>
      <p:cxnSp>
        <p:nvCxnSpPr>
          <p:cNvPr id="20" name="AutoShape 20"/>
          <p:cNvCxnSpPr>
            <a:cxnSpLocks noChangeShapeType="1"/>
            <a:stCxn id="21" idx="3"/>
            <a:endCxn id="19" idx="1"/>
          </p:cNvCxnSpPr>
          <p:nvPr/>
        </p:nvCxnSpPr>
        <p:spPr bwMode="auto">
          <a:xfrm>
            <a:off x="7366960" y="4489745"/>
            <a:ext cx="258009" cy="0"/>
          </a:xfrm>
          <a:prstGeom prst="straightConnector1">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4690050" y="4079377"/>
            <a:ext cx="267691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4D4D4D"/>
                </a:solidFill>
                <a:ea typeface="SimSun" pitchFamily="2" charset="-122"/>
              </a:rPr>
              <a:t>CETA</a:t>
            </a:r>
            <a:r>
              <a:rPr kumimoji="0" lang="fr-FR" altLang="zh-CN" sz="18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(n=156)</a:t>
            </a:r>
          </a:p>
        </p:txBody>
      </p:sp>
      <p:sp>
        <p:nvSpPr>
          <p:cNvPr id="4" name="Text Placeholder 3"/>
          <p:cNvSpPr>
            <a:spLocks noGrp="1"/>
          </p:cNvSpPr>
          <p:nvPr>
            <p:ph type="body" sz="quarter" idx="10"/>
          </p:nvPr>
        </p:nvSpPr>
        <p:spPr>
          <a:xfrm>
            <a:off x="365124" y="5505584"/>
            <a:ext cx="5357495" cy="1077780"/>
          </a:xfrm>
        </p:spPr>
        <p:txBody>
          <a:bodyPr/>
          <a:lstStyle/>
          <a:p>
            <a:r>
              <a:rPr lang="fr-FR" dirty="0"/>
              <a:t>*oxaliplatine 130 mg/m</a:t>
            </a:r>
            <a:r>
              <a:rPr lang="fr-FR" baseline="30000" dirty="0"/>
              <a:t>2</a:t>
            </a:r>
            <a:r>
              <a:rPr lang="fr-FR" dirty="0"/>
              <a:t>, leucovorine 400 mg/m</a:t>
            </a:r>
            <a:r>
              <a:rPr lang="fr-FR" baseline="30000" dirty="0"/>
              <a:t>2</a:t>
            </a:r>
            <a:r>
              <a:rPr lang="fr-FR" dirty="0"/>
              <a:t>, FU bolus 400 mg/m</a:t>
            </a:r>
            <a:r>
              <a:rPr lang="fr-FR" baseline="30000" dirty="0"/>
              <a:t>2</a:t>
            </a:r>
            <a:r>
              <a:rPr lang="fr-FR" dirty="0"/>
              <a:t> puis FU en perfusion 2400 mg/m</a:t>
            </a:r>
            <a:r>
              <a:rPr lang="fr-FR" baseline="30000" dirty="0"/>
              <a:t>2</a:t>
            </a:r>
            <a:r>
              <a:rPr lang="fr-FR" dirty="0"/>
              <a:t> 24 heures (jusqu’à 6 cycles); </a:t>
            </a:r>
            <a:r>
              <a:rPr lang="fr-FR" baseline="30000" dirty="0"/>
              <a:t>†</a:t>
            </a:r>
            <a:r>
              <a:rPr lang="fr-FR" dirty="0"/>
              <a:t>épirubicine 50 mg, </a:t>
            </a:r>
            <a:r>
              <a:rPr lang="fr-FR" dirty="0" err="1"/>
              <a:t>lobaplatine</a:t>
            </a:r>
            <a:r>
              <a:rPr lang="fr-FR" dirty="0"/>
              <a:t> 50 mg mélangés à des particules </a:t>
            </a:r>
            <a:r>
              <a:rPr lang="fr-FR" dirty="0" smtClean="0"/>
              <a:t>de </a:t>
            </a:r>
            <a:r>
              <a:rPr lang="fr-FR" dirty="0" err="1"/>
              <a:t>lipiodol</a:t>
            </a:r>
            <a:r>
              <a:rPr lang="fr-FR" dirty="0"/>
              <a:t>/alcool </a:t>
            </a:r>
            <a:r>
              <a:rPr lang="fr-FR" dirty="0" smtClean="0"/>
              <a:t>polyvinylique</a:t>
            </a:r>
            <a:r>
              <a:rPr lang="fr-FR" dirty="0"/>
              <a:t/>
            </a:r>
            <a:br>
              <a:rPr lang="fr-FR" dirty="0"/>
            </a:br>
            <a:r>
              <a:rPr lang="fr-FR" dirty="0"/>
              <a:t>Date de clôture pour l’analyse avril 2020; suivi en cours</a:t>
            </a:r>
          </a:p>
        </p:txBody>
      </p:sp>
      <p:sp>
        <p:nvSpPr>
          <p:cNvPr id="23" name="Content Placeholder 26"/>
          <p:cNvSpPr txBox="1">
            <a:spLocks/>
          </p:cNvSpPr>
          <p:nvPr/>
        </p:nvSpPr>
        <p:spPr bwMode="auto">
          <a:xfrm>
            <a:off x="4855936" y="3171840"/>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400" dirty="0">
                <a:solidFill>
                  <a:srgbClr val="4D4D4D"/>
                </a:solidFill>
                <a:latin typeface="Arial"/>
              </a:rPr>
              <a:t>Site et taille tumorale</a:t>
            </a:r>
          </a:p>
        </p:txBody>
      </p:sp>
    </p:spTree>
    <p:extLst>
      <p:ext uri="{BB962C8B-B14F-4D97-AF65-F5344CB8AC3E}">
        <p14:creationId xmlns:p14="http://schemas.microsoft.com/office/powerpoint/2010/main" val="1158169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981O: Chimiothérapie intra-artérielle hépatique (CIAH) par oxaliplatine, fluorouracile et leucovorine (FOLFOX) versus chimio-embolisation transartérielle (CETA) pour le carcinome hépatocellulaire non résécable: une étude randomisée de phase 3 – </a:t>
            </a:r>
            <a:r>
              <a:rPr lang="fr-FR" dirty="0" err="1"/>
              <a:t>Shi</a:t>
            </a:r>
            <a:r>
              <a:rPr lang="fr-FR" dirty="0"/>
              <a:t> M, et al</a:t>
            </a:r>
          </a:p>
        </p:txBody>
      </p:sp>
      <p:sp>
        <p:nvSpPr>
          <p:cNvPr id="3" name="Content Placeholder 2"/>
          <p:cNvSpPr>
            <a:spLocks noGrp="1"/>
          </p:cNvSpPr>
          <p:nvPr>
            <p:ph idx="1"/>
          </p:nvPr>
        </p:nvSpPr>
        <p:spPr>
          <a:xfrm>
            <a:off x="365124" y="1254035"/>
            <a:ext cx="8413751" cy="257265"/>
          </a:xfrm>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Shi</a:t>
            </a:r>
            <a:r>
              <a:rPr lang="fr-FR" dirty="0"/>
              <a:t> M, et al, Ann </a:t>
            </a:r>
            <a:r>
              <a:rPr lang="fr-FR" dirty="0" err="1"/>
              <a:t>Oncol</a:t>
            </a:r>
            <a:r>
              <a:rPr lang="fr-FR" dirty="0"/>
              <a:t> 2020;31(</a:t>
            </a:r>
            <a:r>
              <a:rPr lang="fr-FR" dirty="0" err="1"/>
              <a:t>suppl</a:t>
            </a:r>
            <a:r>
              <a:rPr lang="fr-FR" dirty="0"/>
              <a:t>):</a:t>
            </a:r>
            <a:r>
              <a:rPr lang="fr-FR" dirty="0" err="1"/>
              <a:t>abstr</a:t>
            </a:r>
            <a:r>
              <a:rPr lang="fr-FR" dirty="0"/>
              <a:t> 981O</a:t>
            </a:r>
          </a:p>
        </p:txBody>
      </p:sp>
      <p:graphicFrame>
        <p:nvGraphicFramePr>
          <p:cNvPr id="10"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3872439182"/>
              </p:ext>
            </p:extLst>
          </p:nvPr>
        </p:nvGraphicFramePr>
        <p:xfrm>
          <a:off x="5274486" y="2440388"/>
          <a:ext cx="3813692" cy="1188720"/>
        </p:xfrm>
        <a:graphic>
          <a:graphicData uri="http://schemas.openxmlformats.org/drawingml/2006/table">
            <a:tbl>
              <a:tblPr firstRow="1" bandRow="1">
                <a:tableStyleId>{69012ECD-51FC-41F1-AA8D-1B2483CD663E}</a:tableStyleId>
              </a:tblPr>
              <a:tblGrid>
                <a:gridCol w="1383135">
                  <a:extLst>
                    <a:ext uri="{9D8B030D-6E8A-4147-A177-3AD203B41FA5}">
                      <a16:colId xmlns:a16="http://schemas.microsoft.com/office/drawing/2014/main" val="1558916630"/>
                    </a:ext>
                  </a:extLst>
                </a:gridCol>
                <a:gridCol w="1247645">
                  <a:extLst>
                    <a:ext uri="{9D8B030D-6E8A-4147-A177-3AD203B41FA5}">
                      <a16:colId xmlns:a16="http://schemas.microsoft.com/office/drawing/2014/main" val="20002"/>
                    </a:ext>
                  </a:extLst>
                </a:gridCol>
                <a:gridCol w="1182912">
                  <a:extLst>
                    <a:ext uri="{9D8B030D-6E8A-4147-A177-3AD203B41FA5}">
                      <a16:colId xmlns:a16="http://schemas.microsoft.com/office/drawing/2014/main" val="1884491790"/>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chemeClr val="accent3"/>
                          </a:solidFill>
                          <a:effectLst/>
                          <a:latin typeface="Arial" charset="0"/>
                          <a:cs typeface="Arial" charset="0"/>
                        </a:rPr>
                        <a:t>CIAH</a:t>
                      </a:r>
                      <a:endParaRPr kumimoji="0" lang="fr-FR" sz="1200" b="1"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B2C0D8"/>
                          </a:solidFill>
                          <a:effectLst/>
                          <a:latin typeface="Arial" charset="0"/>
                          <a:cs typeface="Arial" charset="0"/>
                        </a:rPr>
                        <a:t>CETA</a:t>
                      </a:r>
                      <a:endParaRPr kumimoji="0" lang="fr-FR" sz="1200" b="1"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476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rgbClr val="4D4D4D"/>
                          </a:solidFill>
                          <a:effectLst/>
                        </a:rPr>
                        <a:t>SG médiane, mois (IC95%)</a:t>
                      </a: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chemeClr val="accent3"/>
                          </a:solidFill>
                          <a:effectLst/>
                          <a:latin typeface="Arial" charset="0"/>
                          <a:cs typeface="Arial" charset="0"/>
                        </a:rPr>
                        <a:t>23,1 </a:t>
                      </a:r>
                      <a:br>
                        <a:rPr kumimoji="0" lang="fr-FR" sz="1200" b="0" i="0" u="none" strike="noStrike" cap="none" normalizeH="0" baseline="0" noProof="0" dirty="0">
                          <a:ln>
                            <a:noFill/>
                          </a:ln>
                          <a:solidFill>
                            <a:schemeClr val="accent3"/>
                          </a:solidFill>
                          <a:effectLst/>
                          <a:latin typeface="Arial" charset="0"/>
                          <a:cs typeface="Arial" charset="0"/>
                        </a:rPr>
                      </a:br>
                      <a:r>
                        <a:rPr kumimoji="0" lang="fr-FR" sz="1200" b="0" i="0" u="none" strike="noStrike" cap="none" normalizeH="0" baseline="0" noProof="0" dirty="0">
                          <a:ln>
                            <a:noFill/>
                          </a:ln>
                          <a:solidFill>
                            <a:schemeClr val="accent3"/>
                          </a:solidFill>
                          <a:effectLst/>
                          <a:latin typeface="Arial" charset="0"/>
                          <a:cs typeface="Arial" charset="0"/>
                        </a:rPr>
                        <a:t>(18,23 - 27,97)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B2C0D8"/>
                          </a:solidFill>
                          <a:effectLst/>
                          <a:latin typeface="Arial" charset="0"/>
                          <a:cs typeface="Arial" charset="0"/>
                        </a:rPr>
                        <a:t>16,07 </a:t>
                      </a:r>
                      <a:br>
                        <a:rPr kumimoji="0" lang="fr-FR" sz="1200" b="0" i="0" u="none" strike="noStrike" cap="none" normalizeH="0" baseline="0" noProof="0" dirty="0">
                          <a:ln>
                            <a:noFill/>
                          </a:ln>
                          <a:solidFill>
                            <a:srgbClr val="B2C0D8"/>
                          </a:solidFill>
                          <a:effectLst/>
                          <a:latin typeface="Arial" charset="0"/>
                          <a:cs typeface="Arial" charset="0"/>
                        </a:rPr>
                      </a:br>
                      <a:r>
                        <a:rPr kumimoji="0" lang="fr-FR" sz="1200" b="0" i="0" u="none" strike="noStrike" cap="none" normalizeH="0" baseline="0" noProof="0" dirty="0">
                          <a:ln>
                            <a:noFill/>
                          </a:ln>
                          <a:solidFill>
                            <a:srgbClr val="B2C0D8"/>
                          </a:solidFill>
                          <a:effectLst/>
                          <a:latin typeface="Arial" charset="0"/>
                          <a:cs typeface="Arial" charset="0"/>
                        </a:rPr>
                        <a:t>(14,26 - 17,88)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HR (IC95%); </a:t>
                      </a:r>
                      <a:br>
                        <a:rPr kumimoji="0" lang="fr-FR" sz="1200" u="none" strike="noStrike" cap="none" normalizeH="0" baseline="0" noProof="0" dirty="0">
                          <a:ln>
                            <a:noFill/>
                          </a:ln>
                          <a:solidFill>
                            <a:srgbClr val="4D4D4D"/>
                          </a:solidFill>
                          <a:effectLst/>
                        </a:rPr>
                      </a:br>
                      <a:r>
                        <a:rPr kumimoji="0" lang="fr-FR" sz="1200" u="none" strike="noStrike" cap="none" normalizeH="0" baseline="0" noProof="0" dirty="0">
                          <a:ln>
                            <a:noFill/>
                          </a:ln>
                          <a:solidFill>
                            <a:srgbClr val="4D4D4D"/>
                          </a:solidFill>
                          <a:effectLst/>
                        </a:rPr>
                        <a:t>log-</a:t>
                      </a:r>
                      <a:r>
                        <a:rPr kumimoji="0" lang="fr-FR" sz="1200" u="none" strike="noStrike" cap="none" normalizeH="0" baseline="0" noProof="0" dirty="0" err="1">
                          <a:ln>
                            <a:noFill/>
                          </a:ln>
                          <a:solidFill>
                            <a:srgbClr val="4D4D4D"/>
                          </a:solidFill>
                          <a:effectLst/>
                        </a:rPr>
                        <a:t>rank</a:t>
                      </a:r>
                      <a:r>
                        <a:rPr kumimoji="0" lang="fr-FR" sz="1200" u="none" strike="noStrike" cap="none" normalizeH="0" baseline="0" noProof="0" dirty="0">
                          <a:ln>
                            <a:noFill/>
                          </a:ln>
                          <a:solidFill>
                            <a:srgbClr val="4D4D4D"/>
                          </a:solidFill>
                          <a:effectLst/>
                        </a:rPr>
                        <a:t> p</a:t>
                      </a:r>
                      <a:endParaRPr kumimoji="0" lang="fr-FR" sz="12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0,58 (0,45 - 0,75); </a:t>
                      </a:r>
                      <a:br>
                        <a:rPr kumimoji="0" lang="fr-FR" sz="1200" u="none" strike="noStrike" cap="none" normalizeH="0" baseline="0" noProof="0" dirty="0">
                          <a:ln>
                            <a:noFill/>
                          </a:ln>
                          <a:solidFill>
                            <a:srgbClr val="4D4D4D"/>
                          </a:solidFill>
                          <a:effectLst/>
                        </a:rPr>
                      </a:br>
                      <a:r>
                        <a:rPr kumimoji="0" lang="fr-FR" sz="1200" u="none" strike="noStrike" cap="none" normalizeH="0" baseline="0" noProof="0" dirty="0">
                          <a:ln>
                            <a:noFill/>
                          </a:ln>
                          <a:solidFill>
                            <a:srgbClr val="4D4D4D"/>
                          </a:solidFill>
                          <a:effectLst/>
                        </a:rPr>
                        <a:t>&lt;0,001</a:t>
                      </a:r>
                      <a:endParaRPr kumimoji="0" lang="fr-FR" sz="12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11" name="TextBox 10"/>
          <p:cNvSpPr txBox="1"/>
          <p:nvPr/>
        </p:nvSpPr>
        <p:spPr>
          <a:xfrm>
            <a:off x="3749497" y="1510145"/>
            <a:ext cx="1645002" cy="338554"/>
          </a:xfrm>
          <a:prstGeom prst="rect">
            <a:avLst/>
          </a:prstGeom>
          <a:noFill/>
        </p:spPr>
        <p:txBody>
          <a:bodyPr wrap="none" rtlCol="0">
            <a:spAutoFit/>
          </a:bodyPr>
          <a:lstStyle/>
          <a:p>
            <a:pPr algn="ctr"/>
            <a:r>
              <a:rPr lang="fr-FR" sz="1600" b="1" dirty="0"/>
              <a:t>Survie globale</a:t>
            </a:r>
          </a:p>
        </p:txBody>
      </p:sp>
      <p:sp>
        <p:nvSpPr>
          <p:cNvPr id="12" name="Freeform 21">
            <a:extLst>
              <a:ext uri="{FF2B5EF4-FFF2-40B4-BE49-F238E27FC236}">
                <a16:creationId xmlns:a16="http://schemas.microsoft.com/office/drawing/2014/main" id="{2C2195C7-6B4F-4E66-A971-0381AF401EB5}"/>
              </a:ext>
            </a:extLst>
          </p:cNvPr>
          <p:cNvSpPr>
            <a:spLocks/>
          </p:cNvSpPr>
          <p:nvPr/>
        </p:nvSpPr>
        <p:spPr bwMode="auto">
          <a:xfrm>
            <a:off x="1508007" y="2135897"/>
            <a:ext cx="395973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363636"/>
              </a:solidFill>
            </a:endParaRPr>
          </a:p>
        </p:txBody>
      </p:sp>
      <p:grpSp>
        <p:nvGrpSpPr>
          <p:cNvPr id="43" name="Group 42">
            <a:extLst>
              <a:ext uri="{FF2B5EF4-FFF2-40B4-BE49-F238E27FC236}">
                <a16:creationId xmlns:a16="http://schemas.microsoft.com/office/drawing/2014/main" id="{40D325D8-752E-43EF-BB1C-160139406111}"/>
              </a:ext>
            </a:extLst>
          </p:cNvPr>
          <p:cNvGrpSpPr/>
          <p:nvPr/>
        </p:nvGrpSpPr>
        <p:grpSpPr>
          <a:xfrm>
            <a:off x="1409743" y="4718949"/>
            <a:ext cx="4043362" cy="390924"/>
            <a:chOff x="1495417" y="5303149"/>
            <a:chExt cx="2797902" cy="390924"/>
          </a:xfrm>
        </p:grpSpPr>
        <p:sp>
          <p:nvSpPr>
            <p:cNvPr id="14" name="Line 21">
              <a:extLst>
                <a:ext uri="{FF2B5EF4-FFF2-40B4-BE49-F238E27FC236}">
                  <a16:creationId xmlns:a16="http://schemas.microsoft.com/office/drawing/2014/main" id="{2946D45C-BC17-4F54-A6F9-28062FB80965}"/>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790A2B6-945A-477E-A66E-5EF9F3828A8F}"/>
                </a:ext>
              </a:extLst>
            </p:cNvPr>
            <p:cNvSpPr txBox="1"/>
            <p:nvPr/>
          </p:nvSpPr>
          <p:spPr>
            <a:xfrm>
              <a:off x="4085498" y="5375149"/>
              <a:ext cx="207821"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42</a:t>
              </a:r>
            </a:p>
          </p:txBody>
        </p:sp>
        <p:sp>
          <p:nvSpPr>
            <p:cNvPr id="16" name="Line 21">
              <a:extLst>
                <a:ext uri="{FF2B5EF4-FFF2-40B4-BE49-F238E27FC236}">
                  <a16:creationId xmlns:a16="http://schemas.microsoft.com/office/drawing/2014/main" id="{1197C3B7-F8B3-4556-A9D1-7150C32CFC4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DB23372-784B-4A1F-BB3A-91A98AC34BFF}"/>
                </a:ext>
              </a:extLst>
            </p:cNvPr>
            <p:cNvSpPr txBox="1"/>
            <p:nvPr/>
          </p:nvSpPr>
          <p:spPr>
            <a:xfrm>
              <a:off x="3709861" y="5375149"/>
              <a:ext cx="207821"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36</a:t>
              </a:r>
            </a:p>
          </p:txBody>
        </p:sp>
        <p:sp>
          <p:nvSpPr>
            <p:cNvPr id="18" name="Line 21">
              <a:extLst>
                <a:ext uri="{FF2B5EF4-FFF2-40B4-BE49-F238E27FC236}">
                  <a16:creationId xmlns:a16="http://schemas.microsoft.com/office/drawing/2014/main" id="{C80D6723-5B34-47EC-8E65-BEFF87FEB845}"/>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4F62CDF-E7EB-438E-A539-A87EF2BE54F3}"/>
                </a:ext>
              </a:extLst>
            </p:cNvPr>
            <p:cNvSpPr txBox="1"/>
            <p:nvPr/>
          </p:nvSpPr>
          <p:spPr>
            <a:xfrm>
              <a:off x="3334225" y="5375149"/>
              <a:ext cx="207821"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30</a:t>
              </a:r>
            </a:p>
          </p:txBody>
        </p:sp>
        <p:sp>
          <p:nvSpPr>
            <p:cNvPr id="20" name="Line 21">
              <a:extLst>
                <a:ext uri="{FF2B5EF4-FFF2-40B4-BE49-F238E27FC236}">
                  <a16:creationId xmlns:a16="http://schemas.microsoft.com/office/drawing/2014/main" id="{287AD13D-6F34-4F9F-BC6A-3D63EC02A827}"/>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27FEF08-CB7F-4B7F-862F-633D0B7D41C1}"/>
                </a:ext>
              </a:extLst>
            </p:cNvPr>
            <p:cNvSpPr txBox="1"/>
            <p:nvPr/>
          </p:nvSpPr>
          <p:spPr>
            <a:xfrm>
              <a:off x="2958588" y="5375149"/>
              <a:ext cx="207821"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24</a:t>
              </a:r>
            </a:p>
          </p:txBody>
        </p:sp>
        <p:sp>
          <p:nvSpPr>
            <p:cNvPr id="22" name="Line 21">
              <a:extLst>
                <a:ext uri="{FF2B5EF4-FFF2-40B4-BE49-F238E27FC236}">
                  <a16:creationId xmlns:a16="http://schemas.microsoft.com/office/drawing/2014/main" id="{4885027A-6761-4421-A7DA-E94221652A1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D24DB85-294F-4B58-AD48-2FDE2780394F}"/>
                </a:ext>
              </a:extLst>
            </p:cNvPr>
            <p:cNvSpPr txBox="1"/>
            <p:nvPr/>
          </p:nvSpPr>
          <p:spPr>
            <a:xfrm>
              <a:off x="2582951" y="5375149"/>
              <a:ext cx="207821"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18</a:t>
              </a:r>
            </a:p>
          </p:txBody>
        </p:sp>
        <p:sp>
          <p:nvSpPr>
            <p:cNvPr id="24" name="Line 21">
              <a:extLst>
                <a:ext uri="{FF2B5EF4-FFF2-40B4-BE49-F238E27FC236}">
                  <a16:creationId xmlns:a16="http://schemas.microsoft.com/office/drawing/2014/main" id="{EF69007B-3FEA-4558-A8C2-3B3E4FD0ABC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39791BC-A748-49EF-BFC1-CA6CF7F18158}"/>
                </a:ext>
              </a:extLst>
            </p:cNvPr>
            <p:cNvSpPr txBox="1"/>
            <p:nvPr/>
          </p:nvSpPr>
          <p:spPr>
            <a:xfrm>
              <a:off x="2207314" y="5375149"/>
              <a:ext cx="207821"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12</a:t>
              </a:r>
            </a:p>
          </p:txBody>
        </p:sp>
        <p:sp>
          <p:nvSpPr>
            <p:cNvPr id="26" name="Line 21">
              <a:extLst>
                <a:ext uri="{FF2B5EF4-FFF2-40B4-BE49-F238E27FC236}">
                  <a16:creationId xmlns:a16="http://schemas.microsoft.com/office/drawing/2014/main" id="{47AC443A-D64F-4A2C-9943-191DFB2B51B4}"/>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F13F46E-6BC3-480A-8A98-85BC335B5837}"/>
                </a:ext>
              </a:extLst>
            </p:cNvPr>
            <p:cNvSpPr txBox="1"/>
            <p:nvPr/>
          </p:nvSpPr>
          <p:spPr>
            <a:xfrm>
              <a:off x="1871054" y="5375149"/>
              <a:ext cx="129065"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6</a:t>
              </a:r>
            </a:p>
          </p:txBody>
        </p:sp>
        <p:sp>
          <p:nvSpPr>
            <p:cNvPr id="28" name="Line 21">
              <a:extLst>
                <a:ext uri="{FF2B5EF4-FFF2-40B4-BE49-F238E27FC236}">
                  <a16:creationId xmlns:a16="http://schemas.microsoft.com/office/drawing/2014/main" id="{4B89F688-CFC1-4121-B806-E8B6A72EB8D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6FD6A2E-0F5D-41D6-990B-4AFD5000A82B}"/>
                </a:ext>
              </a:extLst>
            </p:cNvPr>
            <p:cNvSpPr txBox="1"/>
            <p:nvPr/>
          </p:nvSpPr>
          <p:spPr>
            <a:xfrm>
              <a:off x="1495417" y="5375149"/>
              <a:ext cx="129065"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0</a:t>
              </a:r>
            </a:p>
          </p:txBody>
        </p:sp>
      </p:grpSp>
      <p:grpSp>
        <p:nvGrpSpPr>
          <p:cNvPr id="44" name="Group 43">
            <a:extLst>
              <a:ext uri="{FF2B5EF4-FFF2-40B4-BE49-F238E27FC236}">
                <a16:creationId xmlns:a16="http://schemas.microsoft.com/office/drawing/2014/main" id="{4522A07F-BD52-4CCC-AC27-022D6D125A90}"/>
              </a:ext>
            </a:extLst>
          </p:cNvPr>
          <p:cNvGrpSpPr/>
          <p:nvPr/>
        </p:nvGrpSpPr>
        <p:grpSpPr>
          <a:xfrm>
            <a:off x="779366" y="1950254"/>
            <a:ext cx="729127" cy="2940561"/>
            <a:chOff x="1255228" y="1253849"/>
            <a:chExt cx="729127" cy="2882354"/>
          </a:xfrm>
        </p:grpSpPr>
        <p:sp>
          <p:nvSpPr>
            <p:cNvPr id="30" name="Line 6">
              <a:extLst>
                <a:ext uri="{FF2B5EF4-FFF2-40B4-BE49-F238E27FC236}">
                  <a16:creationId xmlns:a16="http://schemas.microsoft.com/office/drawing/2014/main" id="{BB2000E4-E438-425E-9919-8B3B7B1E711E}"/>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1" name="Line 7">
              <a:extLst>
                <a:ext uri="{FF2B5EF4-FFF2-40B4-BE49-F238E27FC236}">
                  <a16:creationId xmlns:a16="http://schemas.microsoft.com/office/drawing/2014/main" id="{46E300C0-8C2C-4952-871A-D830692658AC}"/>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2" name="Line 8">
              <a:extLst>
                <a:ext uri="{FF2B5EF4-FFF2-40B4-BE49-F238E27FC236}">
                  <a16:creationId xmlns:a16="http://schemas.microsoft.com/office/drawing/2014/main" id="{91E467CC-3AA7-4E78-817F-B6381530A1A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3" name="Line 9">
              <a:extLst>
                <a:ext uri="{FF2B5EF4-FFF2-40B4-BE49-F238E27FC236}">
                  <a16:creationId xmlns:a16="http://schemas.microsoft.com/office/drawing/2014/main" id="{C5205B41-5D76-4DCF-B744-874A4F1BD766}"/>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4" name="Line 10">
              <a:extLst>
                <a:ext uri="{FF2B5EF4-FFF2-40B4-BE49-F238E27FC236}">
                  <a16:creationId xmlns:a16="http://schemas.microsoft.com/office/drawing/2014/main" id="{05A5F7E9-3F04-4E8F-8493-E2F24D472B6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5" name="Line 11">
              <a:extLst>
                <a:ext uri="{FF2B5EF4-FFF2-40B4-BE49-F238E27FC236}">
                  <a16:creationId xmlns:a16="http://schemas.microsoft.com/office/drawing/2014/main" id="{12BBB77D-3EB6-46B8-9874-CA38749A36A6}"/>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6" name="TextBox 35">
              <a:extLst>
                <a:ext uri="{FF2B5EF4-FFF2-40B4-BE49-F238E27FC236}">
                  <a16:creationId xmlns:a16="http://schemas.microsoft.com/office/drawing/2014/main" id="{7EBD5172-D9A1-402C-83D5-9A67DD90FBDB}"/>
                </a:ext>
              </a:extLst>
            </p:cNvPr>
            <p:cNvSpPr txBox="1"/>
            <p:nvPr/>
          </p:nvSpPr>
          <p:spPr>
            <a:xfrm rot="16200000">
              <a:off x="1042528" y="2554026"/>
              <a:ext cx="763953" cy="338554"/>
            </a:xfrm>
            <a:prstGeom prst="rect">
              <a:avLst/>
            </a:prstGeom>
            <a:noFill/>
          </p:spPr>
          <p:txBody>
            <a:bodyPr wrap="none" rtlCol="0">
              <a:spAutoFit/>
            </a:bodyPr>
            <a:lstStyle/>
            <a:p>
              <a:pPr algn="ctr" fontAlgn="base">
                <a:spcBef>
                  <a:spcPct val="0"/>
                </a:spcBef>
                <a:spcAft>
                  <a:spcPct val="0"/>
                </a:spcAft>
              </a:pPr>
              <a:r>
                <a:rPr lang="fr-FR" sz="1600" dirty="0">
                  <a:solidFill>
                    <a:srgbClr val="4D4D4D"/>
                  </a:solidFill>
                  <a:latin typeface="Arial" panose="020B0604020202020204" pitchFamily="34" charset="0"/>
                  <a:cs typeface="Arial" panose="020B0604020202020204" pitchFamily="34" charset="0"/>
                </a:rPr>
                <a:t>SG, %</a:t>
              </a:r>
            </a:p>
          </p:txBody>
        </p:sp>
        <p:sp>
          <p:nvSpPr>
            <p:cNvPr id="37" name="TextBox 36">
              <a:extLst>
                <a:ext uri="{FF2B5EF4-FFF2-40B4-BE49-F238E27FC236}">
                  <a16:creationId xmlns:a16="http://schemas.microsoft.com/office/drawing/2014/main" id="{F1EF5ECA-97E2-48B0-94CA-92FAAC94013B}"/>
                </a:ext>
              </a:extLst>
            </p:cNvPr>
            <p:cNvSpPr txBox="1"/>
            <p:nvPr/>
          </p:nvSpPr>
          <p:spPr>
            <a:xfrm>
              <a:off x="1416657" y="1253849"/>
              <a:ext cx="526106" cy="331852"/>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100</a:t>
              </a:r>
            </a:p>
          </p:txBody>
        </p:sp>
        <p:sp>
          <p:nvSpPr>
            <p:cNvPr id="38" name="TextBox 37">
              <a:extLst>
                <a:ext uri="{FF2B5EF4-FFF2-40B4-BE49-F238E27FC236}">
                  <a16:creationId xmlns:a16="http://schemas.microsoft.com/office/drawing/2014/main" id="{29E5C560-4AC2-4970-B60A-502A4836CB18}"/>
                </a:ext>
              </a:extLst>
            </p:cNvPr>
            <p:cNvSpPr txBox="1"/>
            <p:nvPr/>
          </p:nvSpPr>
          <p:spPr>
            <a:xfrm>
              <a:off x="1530471" y="1777988"/>
              <a:ext cx="412292" cy="331852"/>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80</a:t>
              </a:r>
            </a:p>
          </p:txBody>
        </p:sp>
        <p:sp>
          <p:nvSpPr>
            <p:cNvPr id="39" name="TextBox 38">
              <a:extLst>
                <a:ext uri="{FF2B5EF4-FFF2-40B4-BE49-F238E27FC236}">
                  <a16:creationId xmlns:a16="http://schemas.microsoft.com/office/drawing/2014/main" id="{F3652408-AE3F-4796-86D2-24611A2351AC}"/>
                </a:ext>
              </a:extLst>
            </p:cNvPr>
            <p:cNvSpPr txBox="1"/>
            <p:nvPr/>
          </p:nvSpPr>
          <p:spPr>
            <a:xfrm>
              <a:off x="1530471" y="2276519"/>
              <a:ext cx="412292" cy="331852"/>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60</a:t>
              </a:r>
            </a:p>
          </p:txBody>
        </p:sp>
        <p:sp>
          <p:nvSpPr>
            <p:cNvPr id="40" name="TextBox 39">
              <a:extLst>
                <a:ext uri="{FF2B5EF4-FFF2-40B4-BE49-F238E27FC236}">
                  <a16:creationId xmlns:a16="http://schemas.microsoft.com/office/drawing/2014/main" id="{C6481178-F4C0-47F3-B938-3D76E84ACC3C}"/>
                </a:ext>
              </a:extLst>
            </p:cNvPr>
            <p:cNvSpPr txBox="1"/>
            <p:nvPr/>
          </p:nvSpPr>
          <p:spPr>
            <a:xfrm>
              <a:off x="1530471" y="2791172"/>
              <a:ext cx="412292" cy="331852"/>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40</a:t>
              </a:r>
            </a:p>
          </p:txBody>
        </p:sp>
        <p:sp>
          <p:nvSpPr>
            <p:cNvPr id="41" name="TextBox 40">
              <a:extLst>
                <a:ext uri="{FF2B5EF4-FFF2-40B4-BE49-F238E27FC236}">
                  <a16:creationId xmlns:a16="http://schemas.microsoft.com/office/drawing/2014/main" id="{D5EBD7D1-EDA5-40A0-9D26-88B5C92195F3}"/>
                </a:ext>
              </a:extLst>
            </p:cNvPr>
            <p:cNvSpPr txBox="1"/>
            <p:nvPr/>
          </p:nvSpPr>
          <p:spPr>
            <a:xfrm>
              <a:off x="1530471" y="3295075"/>
              <a:ext cx="412292" cy="331852"/>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20</a:t>
              </a:r>
            </a:p>
          </p:txBody>
        </p:sp>
        <p:sp>
          <p:nvSpPr>
            <p:cNvPr id="42" name="TextBox 41">
              <a:extLst>
                <a:ext uri="{FF2B5EF4-FFF2-40B4-BE49-F238E27FC236}">
                  <a16:creationId xmlns:a16="http://schemas.microsoft.com/office/drawing/2014/main" id="{7D808930-CB35-44BD-B51A-3DB0111C7523}"/>
                </a:ext>
              </a:extLst>
            </p:cNvPr>
            <p:cNvSpPr txBox="1"/>
            <p:nvPr/>
          </p:nvSpPr>
          <p:spPr>
            <a:xfrm>
              <a:off x="1644291" y="3804351"/>
              <a:ext cx="298480" cy="331852"/>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0</a:t>
              </a:r>
            </a:p>
          </p:txBody>
        </p:sp>
      </p:grpSp>
      <p:sp>
        <p:nvSpPr>
          <p:cNvPr id="45" name="TextBox 44">
            <a:extLst>
              <a:ext uri="{FF2B5EF4-FFF2-40B4-BE49-F238E27FC236}">
                <a16:creationId xmlns:a16="http://schemas.microsoft.com/office/drawing/2014/main" id="{67A90E81-3C4B-4C81-8B69-2E9515ECAA51}"/>
              </a:ext>
            </a:extLst>
          </p:cNvPr>
          <p:cNvSpPr txBox="1"/>
          <p:nvPr/>
        </p:nvSpPr>
        <p:spPr>
          <a:xfrm>
            <a:off x="3152027" y="5057192"/>
            <a:ext cx="617477" cy="338554"/>
          </a:xfrm>
          <a:prstGeom prst="rect">
            <a:avLst/>
          </a:prstGeom>
          <a:noFill/>
        </p:spPr>
        <p:txBody>
          <a:bodyPr wrap="none" rtlCol="0">
            <a:spAutoFit/>
          </a:bodyPr>
          <a:lstStyle/>
          <a:p>
            <a:pPr algn="ctr"/>
            <a:r>
              <a:rPr lang="fr-FR" sz="1600" dirty="0"/>
              <a:t>Mois</a:t>
            </a:r>
          </a:p>
        </p:txBody>
      </p:sp>
      <p:sp>
        <p:nvSpPr>
          <p:cNvPr id="73" name="TextBox 72">
            <a:extLst>
              <a:ext uri="{FF2B5EF4-FFF2-40B4-BE49-F238E27FC236}">
                <a16:creationId xmlns:a16="http://schemas.microsoft.com/office/drawing/2014/main" id="{74EB3415-ED42-4C96-B242-343083787D7F}"/>
              </a:ext>
            </a:extLst>
          </p:cNvPr>
          <p:cNvSpPr txBox="1"/>
          <p:nvPr/>
        </p:nvSpPr>
        <p:spPr>
          <a:xfrm>
            <a:off x="926387" y="5048912"/>
            <a:ext cx="332142" cy="338554"/>
          </a:xfrm>
          <a:prstGeom prst="rect">
            <a:avLst/>
          </a:prstGeom>
          <a:noFill/>
        </p:spPr>
        <p:txBody>
          <a:bodyPr wrap="none" rtlCol="0">
            <a:spAutoFit/>
          </a:bodyPr>
          <a:lstStyle/>
          <a:p>
            <a:pPr algn="r"/>
            <a:r>
              <a:rPr lang="fr-FR" sz="1600" dirty="0"/>
              <a:t>N</a:t>
            </a:r>
          </a:p>
        </p:txBody>
      </p:sp>
      <p:grpSp>
        <p:nvGrpSpPr>
          <p:cNvPr id="76" name="Group 75">
            <a:extLst>
              <a:ext uri="{FF2B5EF4-FFF2-40B4-BE49-F238E27FC236}">
                <a16:creationId xmlns:a16="http://schemas.microsoft.com/office/drawing/2014/main" id="{A47AB5A8-DB21-412B-B55B-0D2A85246DC7}"/>
              </a:ext>
            </a:extLst>
          </p:cNvPr>
          <p:cNvGrpSpPr/>
          <p:nvPr/>
        </p:nvGrpSpPr>
        <p:grpSpPr>
          <a:xfrm>
            <a:off x="578166" y="5290458"/>
            <a:ext cx="4818032" cy="338554"/>
            <a:chOff x="578166" y="5290458"/>
            <a:chExt cx="4818032" cy="338554"/>
          </a:xfrm>
        </p:grpSpPr>
        <p:grpSp>
          <p:nvGrpSpPr>
            <p:cNvPr id="63" name="Group 62">
              <a:extLst>
                <a:ext uri="{FF2B5EF4-FFF2-40B4-BE49-F238E27FC236}">
                  <a16:creationId xmlns:a16="http://schemas.microsoft.com/office/drawing/2014/main" id="{76243468-F2C9-43E0-990D-391D47A242D6}"/>
                </a:ext>
              </a:extLst>
            </p:cNvPr>
            <p:cNvGrpSpPr/>
            <p:nvPr/>
          </p:nvGrpSpPr>
          <p:grpSpPr>
            <a:xfrm>
              <a:off x="1295930" y="5300273"/>
              <a:ext cx="4100268" cy="318924"/>
              <a:chOff x="5367187" y="4383512"/>
              <a:chExt cx="4100268" cy="318924"/>
            </a:xfrm>
          </p:grpSpPr>
          <p:sp>
            <p:nvSpPr>
              <p:cNvPr id="48" name="TextBox 47">
                <a:extLst>
                  <a:ext uri="{FF2B5EF4-FFF2-40B4-BE49-F238E27FC236}">
                    <a16:creationId xmlns:a16="http://schemas.microsoft.com/office/drawing/2014/main" id="{96870A93-65EE-4F53-8654-525F4B00F492}"/>
                  </a:ext>
                </a:extLst>
              </p:cNvPr>
              <p:cNvSpPr txBox="1"/>
              <p:nvPr/>
            </p:nvSpPr>
            <p:spPr>
              <a:xfrm>
                <a:off x="9280938" y="4383512"/>
                <a:ext cx="186517"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Arial" panose="020B0604020202020204" pitchFamily="34" charset="0"/>
                    <a:cs typeface="Arial" panose="020B0604020202020204" pitchFamily="34" charset="0"/>
                  </a:rPr>
                  <a:t>4</a:t>
                </a:r>
              </a:p>
            </p:txBody>
          </p:sp>
          <p:sp>
            <p:nvSpPr>
              <p:cNvPr id="50" name="TextBox 49">
                <a:extLst>
                  <a:ext uri="{FF2B5EF4-FFF2-40B4-BE49-F238E27FC236}">
                    <a16:creationId xmlns:a16="http://schemas.microsoft.com/office/drawing/2014/main" id="{AC754DE7-94E0-423D-868C-59B9694D049E}"/>
                  </a:ext>
                </a:extLst>
              </p:cNvPr>
              <p:cNvSpPr txBox="1"/>
              <p:nvPr/>
            </p:nvSpPr>
            <p:spPr>
              <a:xfrm>
                <a:off x="8681183" y="4383512"/>
                <a:ext cx="300331"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Arial" panose="020B0604020202020204" pitchFamily="34" charset="0"/>
                    <a:cs typeface="Arial" panose="020B0604020202020204" pitchFamily="34" charset="0"/>
                  </a:rPr>
                  <a:t>16</a:t>
                </a:r>
              </a:p>
            </p:txBody>
          </p:sp>
          <p:sp>
            <p:nvSpPr>
              <p:cNvPr id="52" name="TextBox 51">
                <a:extLst>
                  <a:ext uri="{FF2B5EF4-FFF2-40B4-BE49-F238E27FC236}">
                    <a16:creationId xmlns:a16="http://schemas.microsoft.com/office/drawing/2014/main" id="{D084880A-83B5-4240-897B-2B94B083FD49}"/>
                  </a:ext>
                </a:extLst>
              </p:cNvPr>
              <p:cNvSpPr txBox="1"/>
              <p:nvPr/>
            </p:nvSpPr>
            <p:spPr>
              <a:xfrm>
                <a:off x="8138336" y="4383512"/>
                <a:ext cx="300331"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Arial" panose="020B0604020202020204" pitchFamily="34" charset="0"/>
                    <a:cs typeface="Arial" panose="020B0604020202020204" pitchFamily="34" charset="0"/>
                  </a:rPr>
                  <a:t>35</a:t>
                </a:r>
              </a:p>
            </p:txBody>
          </p:sp>
          <p:sp>
            <p:nvSpPr>
              <p:cNvPr id="54" name="TextBox 53">
                <a:extLst>
                  <a:ext uri="{FF2B5EF4-FFF2-40B4-BE49-F238E27FC236}">
                    <a16:creationId xmlns:a16="http://schemas.microsoft.com/office/drawing/2014/main" id="{4A1DA423-3BAD-420A-A090-16D945A98597}"/>
                  </a:ext>
                </a:extLst>
              </p:cNvPr>
              <p:cNvSpPr txBox="1"/>
              <p:nvPr/>
            </p:nvSpPr>
            <p:spPr>
              <a:xfrm>
                <a:off x="7595488" y="4383512"/>
                <a:ext cx="300331"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Arial" panose="020B0604020202020204" pitchFamily="34" charset="0"/>
                    <a:cs typeface="Arial" panose="020B0604020202020204" pitchFamily="34" charset="0"/>
                  </a:rPr>
                  <a:t>58</a:t>
                </a:r>
              </a:p>
            </p:txBody>
          </p:sp>
          <p:sp>
            <p:nvSpPr>
              <p:cNvPr id="56" name="TextBox 55">
                <a:extLst>
                  <a:ext uri="{FF2B5EF4-FFF2-40B4-BE49-F238E27FC236}">
                    <a16:creationId xmlns:a16="http://schemas.microsoft.com/office/drawing/2014/main" id="{48FAFD73-062F-4EB4-BD7D-A2E9B8BEB1D7}"/>
                  </a:ext>
                </a:extLst>
              </p:cNvPr>
              <p:cNvSpPr txBox="1"/>
              <p:nvPr/>
            </p:nvSpPr>
            <p:spPr>
              <a:xfrm>
                <a:off x="7052640" y="4383512"/>
                <a:ext cx="300331"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Arial" panose="020B0604020202020204" pitchFamily="34" charset="0"/>
                    <a:cs typeface="Arial" panose="020B0604020202020204" pitchFamily="34" charset="0"/>
                  </a:rPr>
                  <a:t>87</a:t>
                </a:r>
              </a:p>
            </p:txBody>
          </p:sp>
          <p:sp>
            <p:nvSpPr>
              <p:cNvPr id="58" name="TextBox 57">
                <a:extLst>
                  <a:ext uri="{FF2B5EF4-FFF2-40B4-BE49-F238E27FC236}">
                    <a16:creationId xmlns:a16="http://schemas.microsoft.com/office/drawing/2014/main" id="{92376E06-ACC0-42D3-87AE-02714A0D654C}"/>
                  </a:ext>
                </a:extLst>
              </p:cNvPr>
              <p:cNvSpPr txBox="1"/>
              <p:nvPr/>
            </p:nvSpPr>
            <p:spPr>
              <a:xfrm>
                <a:off x="6460515" y="4383512"/>
                <a:ext cx="398883"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Arial" panose="020B0604020202020204" pitchFamily="34" charset="0"/>
                    <a:cs typeface="Arial" panose="020B0604020202020204" pitchFamily="34" charset="0"/>
                  </a:rPr>
                  <a:t>113</a:t>
                </a:r>
              </a:p>
            </p:txBody>
          </p:sp>
          <p:sp>
            <p:nvSpPr>
              <p:cNvPr id="60" name="TextBox 59">
                <a:extLst>
                  <a:ext uri="{FF2B5EF4-FFF2-40B4-BE49-F238E27FC236}">
                    <a16:creationId xmlns:a16="http://schemas.microsoft.com/office/drawing/2014/main" id="{5AE32D4F-BC56-46CA-A72B-B769FC98ADBD}"/>
                  </a:ext>
                </a:extLst>
              </p:cNvPr>
              <p:cNvSpPr txBox="1"/>
              <p:nvPr/>
            </p:nvSpPr>
            <p:spPr>
              <a:xfrm>
                <a:off x="5910035" y="4383512"/>
                <a:ext cx="414143"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Arial" panose="020B0604020202020204" pitchFamily="34" charset="0"/>
                    <a:cs typeface="Arial" panose="020B0604020202020204" pitchFamily="34" charset="0"/>
                  </a:rPr>
                  <a:t>142</a:t>
                </a:r>
              </a:p>
            </p:txBody>
          </p:sp>
          <p:sp>
            <p:nvSpPr>
              <p:cNvPr id="62" name="TextBox 61">
                <a:extLst>
                  <a:ext uri="{FF2B5EF4-FFF2-40B4-BE49-F238E27FC236}">
                    <a16:creationId xmlns:a16="http://schemas.microsoft.com/office/drawing/2014/main" id="{82855DBD-04F1-4DD8-BF1D-04628BE34C55}"/>
                  </a:ext>
                </a:extLst>
              </p:cNvPr>
              <p:cNvSpPr txBox="1"/>
              <p:nvPr/>
            </p:nvSpPr>
            <p:spPr>
              <a:xfrm>
                <a:off x="5367187" y="4383512"/>
                <a:ext cx="414143"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Arial" panose="020B0604020202020204" pitchFamily="34" charset="0"/>
                    <a:cs typeface="Arial" panose="020B0604020202020204" pitchFamily="34" charset="0"/>
                  </a:rPr>
                  <a:t>159</a:t>
                </a:r>
              </a:p>
            </p:txBody>
          </p:sp>
        </p:grpSp>
        <p:sp>
          <p:nvSpPr>
            <p:cNvPr id="74" name="TextBox 73">
              <a:extLst>
                <a:ext uri="{FF2B5EF4-FFF2-40B4-BE49-F238E27FC236}">
                  <a16:creationId xmlns:a16="http://schemas.microsoft.com/office/drawing/2014/main" id="{AE114451-13A5-4676-9704-8DDD66AA8A8B}"/>
                </a:ext>
              </a:extLst>
            </p:cNvPr>
            <p:cNvSpPr txBox="1"/>
            <p:nvPr/>
          </p:nvSpPr>
          <p:spPr>
            <a:xfrm>
              <a:off x="578166" y="5290458"/>
              <a:ext cx="673582" cy="338554"/>
            </a:xfrm>
            <a:prstGeom prst="rect">
              <a:avLst/>
            </a:prstGeom>
            <a:noFill/>
          </p:spPr>
          <p:txBody>
            <a:bodyPr wrap="none" rtlCol="0">
              <a:spAutoFit/>
            </a:bodyPr>
            <a:lstStyle/>
            <a:p>
              <a:r>
                <a:rPr lang="fr-FR" sz="1600" dirty="0">
                  <a:solidFill>
                    <a:srgbClr val="B60D27"/>
                  </a:solidFill>
                </a:rPr>
                <a:t>CIAH</a:t>
              </a:r>
            </a:p>
          </p:txBody>
        </p:sp>
      </p:grpSp>
      <p:grpSp>
        <p:nvGrpSpPr>
          <p:cNvPr id="77" name="Group 76">
            <a:extLst>
              <a:ext uri="{FF2B5EF4-FFF2-40B4-BE49-F238E27FC236}">
                <a16:creationId xmlns:a16="http://schemas.microsoft.com/office/drawing/2014/main" id="{4BB6700F-5167-485C-9471-72D2DF3A2DF5}"/>
              </a:ext>
            </a:extLst>
          </p:cNvPr>
          <p:cNvGrpSpPr/>
          <p:nvPr/>
        </p:nvGrpSpPr>
        <p:grpSpPr>
          <a:xfrm>
            <a:off x="528620" y="5595799"/>
            <a:ext cx="4867578" cy="338554"/>
            <a:chOff x="528620" y="5866398"/>
            <a:chExt cx="4867578" cy="338554"/>
          </a:xfrm>
        </p:grpSpPr>
        <p:grpSp>
          <p:nvGrpSpPr>
            <p:cNvPr id="64" name="Group 63">
              <a:extLst>
                <a:ext uri="{FF2B5EF4-FFF2-40B4-BE49-F238E27FC236}">
                  <a16:creationId xmlns:a16="http://schemas.microsoft.com/office/drawing/2014/main" id="{A06B2E27-00A8-435E-8783-9DEC6326508A}"/>
                </a:ext>
              </a:extLst>
            </p:cNvPr>
            <p:cNvGrpSpPr/>
            <p:nvPr/>
          </p:nvGrpSpPr>
          <p:grpSpPr>
            <a:xfrm>
              <a:off x="1295930" y="5876213"/>
              <a:ext cx="4100268" cy="318924"/>
              <a:chOff x="5367187" y="4383512"/>
              <a:chExt cx="4100268" cy="318924"/>
            </a:xfrm>
          </p:grpSpPr>
          <p:sp>
            <p:nvSpPr>
              <p:cNvPr id="65" name="TextBox 64">
                <a:extLst>
                  <a:ext uri="{FF2B5EF4-FFF2-40B4-BE49-F238E27FC236}">
                    <a16:creationId xmlns:a16="http://schemas.microsoft.com/office/drawing/2014/main" id="{F96E026E-FCB8-4D81-BC2C-645E38B49C46}"/>
                  </a:ext>
                </a:extLst>
              </p:cNvPr>
              <p:cNvSpPr txBox="1"/>
              <p:nvPr/>
            </p:nvSpPr>
            <p:spPr>
              <a:xfrm>
                <a:off x="9280938" y="4383512"/>
                <a:ext cx="186517"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Arial" panose="020B0604020202020204" pitchFamily="34" charset="0"/>
                    <a:cs typeface="Arial" panose="020B0604020202020204" pitchFamily="34" charset="0"/>
                  </a:rPr>
                  <a:t>2</a:t>
                </a:r>
              </a:p>
            </p:txBody>
          </p:sp>
          <p:sp>
            <p:nvSpPr>
              <p:cNvPr id="66" name="TextBox 65">
                <a:extLst>
                  <a:ext uri="{FF2B5EF4-FFF2-40B4-BE49-F238E27FC236}">
                    <a16:creationId xmlns:a16="http://schemas.microsoft.com/office/drawing/2014/main" id="{336D1098-620F-4299-8470-1F556C9FC5C6}"/>
                  </a:ext>
                </a:extLst>
              </p:cNvPr>
              <p:cNvSpPr txBox="1"/>
              <p:nvPr/>
            </p:nvSpPr>
            <p:spPr>
              <a:xfrm>
                <a:off x="8738090" y="4383512"/>
                <a:ext cx="186517"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Arial" panose="020B0604020202020204" pitchFamily="34" charset="0"/>
                    <a:cs typeface="Arial" panose="020B0604020202020204" pitchFamily="34" charset="0"/>
                  </a:rPr>
                  <a:t>9</a:t>
                </a:r>
              </a:p>
            </p:txBody>
          </p:sp>
          <p:sp>
            <p:nvSpPr>
              <p:cNvPr id="67" name="TextBox 66">
                <a:extLst>
                  <a:ext uri="{FF2B5EF4-FFF2-40B4-BE49-F238E27FC236}">
                    <a16:creationId xmlns:a16="http://schemas.microsoft.com/office/drawing/2014/main" id="{326C8CA3-886B-4631-9326-E24A30F769ED}"/>
                  </a:ext>
                </a:extLst>
              </p:cNvPr>
              <p:cNvSpPr txBox="1"/>
              <p:nvPr/>
            </p:nvSpPr>
            <p:spPr>
              <a:xfrm>
                <a:off x="8138336" y="4383512"/>
                <a:ext cx="300331"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Arial" panose="020B0604020202020204" pitchFamily="34" charset="0"/>
                    <a:cs typeface="Arial" panose="020B0604020202020204" pitchFamily="34" charset="0"/>
                  </a:rPr>
                  <a:t>20</a:t>
                </a:r>
              </a:p>
            </p:txBody>
          </p:sp>
          <p:sp>
            <p:nvSpPr>
              <p:cNvPr id="68" name="TextBox 67">
                <a:extLst>
                  <a:ext uri="{FF2B5EF4-FFF2-40B4-BE49-F238E27FC236}">
                    <a16:creationId xmlns:a16="http://schemas.microsoft.com/office/drawing/2014/main" id="{62FAD8C8-B5E1-4ACA-A692-004C189A9E5B}"/>
                  </a:ext>
                </a:extLst>
              </p:cNvPr>
              <p:cNvSpPr txBox="1"/>
              <p:nvPr/>
            </p:nvSpPr>
            <p:spPr>
              <a:xfrm>
                <a:off x="7595488" y="4383512"/>
                <a:ext cx="300331"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Arial" panose="020B0604020202020204" pitchFamily="34" charset="0"/>
                    <a:cs typeface="Arial" panose="020B0604020202020204" pitchFamily="34" charset="0"/>
                  </a:rPr>
                  <a:t>30</a:t>
                </a:r>
              </a:p>
            </p:txBody>
          </p:sp>
          <p:sp>
            <p:nvSpPr>
              <p:cNvPr id="69" name="TextBox 68">
                <a:extLst>
                  <a:ext uri="{FF2B5EF4-FFF2-40B4-BE49-F238E27FC236}">
                    <a16:creationId xmlns:a16="http://schemas.microsoft.com/office/drawing/2014/main" id="{D1F1A052-83F2-4065-B383-4A15558EB197}"/>
                  </a:ext>
                </a:extLst>
              </p:cNvPr>
              <p:cNvSpPr txBox="1"/>
              <p:nvPr/>
            </p:nvSpPr>
            <p:spPr>
              <a:xfrm>
                <a:off x="7052640" y="4383512"/>
                <a:ext cx="300331"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Arial" panose="020B0604020202020204" pitchFamily="34" charset="0"/>
                    <a:cs typeface="Arial" panose="020B0604020202020204" pitchFamily="34" charset="0"/>
                  </a:rPr>
                  <a:t>64</a:t>
                </a:r>
              </a:p>
            </p:txBody>
          </p:sp>
          <p:sp>
            <p:nvSpPr>
              <p:cNvPr id="70" name="TextBox 69">
                <a:extLst>
                  <a:ext uri="{FF2B5EF4-FFF2-40B4-BE49-F238E27FC236}">
                    <a16:creationId xmlns:a16="http://schemas.microsoft.com/office/drawing/2014/main" id="{312D6440-8103-4FE2-9634-9396720B1F6E}"/>
                  </a:ext>
                </a:extLst>
              </p:cNvPr>
              <p:cNvSpPr txBox="1"/>
              <p:nvPr/>
            </p:nvSpPr>
            <p:spPr>
              <a:xfrm>
                <a:off x="6509791" y="4383512"/>
                <a:ext cx="300331"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Arial" panose="020B0604020202020204" pitchFamily="34" charset="0"/>
                    <a:cs typeface="Arial" panose="020B0604020202020204" pitchFamily="34" charset="0"/>
                  </a:rPr>
                  <a:t>97</a:t>
                </a:r>
              </a:p>
            </p:txBody>
          </p:sp>
          <p:sp>
            <p:nvSpPr>
              <p:cNvPr id="71" name="TextBox 70">
                <a:extLst>
                  <a:ext uri="{FF2B5EF4-FFF2-40B4-BE49-F238E27FC236}">
                    <a16:creationId xmlns:a16="http://schemas.microsoft.com/office/drawing/2014/main" id="{AA82675B-560E-468F-B5D0-BAE343884216}"/>
                  </a:ext>
                </a:extLst>
              </p:cNvPr>
              <p:cNvSpPr txBox="1"/>
              <p:nvPr/>
            </p:nvSpPr>
            <p:spPr>
              <a:xfrm>
                <a:off x="5910035" y="4383512"/>
                <a:ext cx="414143"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Arial" panose="020B0604020202020204" pitchFamily="34" charset="0"/>
                    <a:cs typeface="Arial" panose="020B0604020202020204" pitchFamily="34" charset="0"/>
                  </a:rPr>
                  <a:t>136</a:t>
                </a:r>
              </a:p>
            </p:txBody>
          </p:sp>
          <p:sp>
            <p:nvSpPr>
              <p:cNvPr id="72" name="TextBox 71">
                <a:extLst>
                  <a:ext uri="{FF2B5EF4-FFF2-40B4-BE49-F238E27FC236}">
                    <a16:creationId xmlns:a16="http://schemas.microsoft.com/office/drawing/2014/main" id="{ADDA4369-BE43-46E7-8480-126F5AA55D1A}"/>
                  </a:ext>
                </a:extLst>
              </p:cNvPr>
              <p:cNvSpPr txBox="1"/>
              <p:nvPr/>
            </p:nvSpPr>
            <p:spPr>
              <a:xfrm>
                <a:off x="5367187" y="4383512"/>
                <a:ext cx="414143"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Arial" panose="020B0604020202020204" pitchFamily="34" charset="0"/>
                    <a:cs typeface="Arial" panose="020B0604020202020204" pitchFamily="34" charset="0"/>
                  </a:rPr>
                  <a:t>156</a:t>
                </a:r>
              </a:p>
            </p:txBody>
          </p:sp>
        </p:grpSp>
        <p:sp>
          <p:nvSpPr>
            <p:cNvPr id="75" name="TextBox 74">
              <a:extLst>
                <a:ext uri="{FF2B5EF4-FFF2-40B4-BE49-F238E27FC236}">
                  <a16:creationId xmlns:a16="http://schemas.microsoft.com/office/drawing/2014/main" id="{03088C39-9DF0-4B26-974A-B00589DDA90B}"/>
                </a:ext>
              </a:extLst>
            </p:cNvPr>
            <p:cNvSpPr txBox="1"/>
            <p:nvPr/>
          </p:nvSpPr>
          <p:spPr>
            <a:xfrm>
              <a:off x="528620" y="5866398"/>
              <a:ext cx="714426" cy="338554"/>
            </a:xfrm>
            <a:prstGeom prst="rect">
              <a:avLst/>
            </a:prstGeom>
            <a:noFill/>
          </p:spPr>
          <p:txBody>
            <a:bodyPr wrap="none" rtlCol="0">
              <a:spAutoFit/>
            </a:bodyPr>
            <a:lstStyle/>
            <a:p>
              <a:r>
                <a:rPr lang="fr-FR" sz="1600" dirty="0">
                  <a:solidFill>
                    <a:srgbClr val="B2C0EC"/>
                  </a:solidFill>
                </a:rPr>
                <a:t>CETA</a:t>
              </a:r>
            </a:p>
          </p:txBody>
        </p:sp>
      </p:grpSp>
      <p:grpSp>
        <p:nvGrpSpPr>
          <p:cNvPr id="95" name="Group 94">
            <a:extLst>
              <a:ext uri="{FF2B5EF4-FFF2-40B4-BE49-F238E27FC236}">
                <a16:creationId xmlns:a16="http://schemas.microsoft.com/office/drawing/2014/main" id="{D8A52CEC-0149-4D4B-82C2-9CDC2CE65420}"/>
              </a:ext>
            </a:extLst>
          </p:cNvPr>
          <p:cNvGrpSpPr/>
          <p:nvPr/>
        </p:nvGrpSpPr>
        <p:grpSpPr>
          <a:xfrm>
            <a:off x="1507815" y="2126505"/>
            <a:ext cx="3869210" cy="2380181"/>
            <a:chOff x="1543050" y="1557337"/>
            <a:chExt cx="6058909" cy="3743924"/>
          </a:xfrm>
        </p:grpSpPr>
        <p:sp>
          <p:nvSpPr>
            <p:cNvPr id="80" name="Freeform: Shape 79">
              <a:extLst>
                <a:ext uri="{FF2B5EF4-FFF2-40B4-BE49-F238E27FC236}">
                  <a16:creationId xmlns:a16="http://schemas.microsoft.com/office/drawing/2014/main" id="{F42F23C9-EC02-48FC-A2FD-55E3BC77EEEB}"/>
                </a:ext>
              </a:extLst>
            </p:cNvPr>
            <p:cNvSpPr/>
            <p:nvPr/>
          </p:nvSpPr>
          <p:spPr>
            <a:xfrm>
              <a:off x="1543050" y="1557337"/>
              <a:ext cx="6054699" cy="3736733"/>
            </a:xfrm>
            <a:custGeom>
              <a:avLst/>
              <a:gdLst>
                <a:gd name="connsiteX0" fmla="*/ 6054700 w 6054699"/>
                <a:gd name="connsiteY0" fmla="*/ 3736734 h 3736733"/>
                <a:gd name="connsiteX1" fmla="*/ 5748309 w 6054699"/>
                <a:gd name="connsiteY1" fmla="*/ 3736734 h 3736733"/>
                <a:gd name="connsiteX2" fmla="*/ 5748309 w 6054699"/>
                <a:gd name="connsiteY2" fmla="*/ 3653466 h 3736733"/>
                <a:gd name="connsiteX3" fmla="*/ 5252076 w 6054699"/>
                <a:gd name="connsiteY3" fmla="*/ 3653466 h 3736733"/>
                <a:gd name="connsiteX4" fmla="*/ 5252076 w 6054699"/>
                <a:gd name="connsiteY4" fmla="*/ 3596850 h 3736733"/>
                <a:gd name="connsiteX5" fmla="*/ 4932350 w 6054699"/>
                <a:gd name="connsiteY5" fmla="*/ 3596850 h 3736733"/>
                <a:gd name="connsiteX6" fmla="*/ 4932350 w 6054699"/>
                <a:gd name="connsiteY6" fmla="*/ 3553559 h 3736733"/>
                <a:gd name="connsiteX7" fmla="*/ 4845758 w 6054699"/>
                <a:gd name="connsiteY7" fmla="*/ 3553559 h 3736733"/>
                <a:gd name="connsiteX8" fmla="*/ 4845758 w 6054699"/>
                <a:gd name="connsiteY8" fmla="*/ 3513592 h 3736733"/>
                <a:gd name="connsiteX9" fmla="*/ 4659259 w 6054699"/>
                <a:gd name="connsiteY9" fmla="*/ 3513592 h 3736733"/>
                <a:gd name="connsiteX10" fmla="*/ 4659259 w 6054699"/>
                <a:gd name="connsiteY10" fmla="*/ 3470301 h 3736733"/>
                <a:gd name="connsiteX11" fmla="*/ 4562675 w 6054699"/>
                <a:gd name="connsiteY11" fmla="*/ 3470301 h 3736733"/>
                <a:gd name="connsiteX12" fmla="*/ 4562675 w 6054699"/>
                <a:gd name="connsiteY12" fmla="*/ 3433667 h 3736733"/>
                <a:gd name="connsiteX13" fmla="*/ 4516050 w 6054699"/>
                <a:gd name="connsiteY13" fmla="*/ 3433667 h 3736733"/>
                <a:gd name="connsiteX14" fmla="*/ 4516050 w 6054699"/>
                <a:gd name="connsiteY14" fmla="*/ 3383709 h 3736733"/>
                <a:gd name="connsiteX15" fmla="*/ 4399483 w 6054699"/>
                <a:gd name="connsiteY15" fmla="*/ 3383709 h 3736733"/>
                <a:gd name="connsiteX16" fmla="*/ 4399483 w 6054699"/>
                <a:gd name="connsiteY16" fmla="*/ 3357067 h 3736733"/>
                <a:gd name="connsiteX17" fmla="*/ 4276258 w 6054699"/>
                <a:gd name="connsiteY17" fmla="*/ 3357067 h 3736733"/>
                <a:gd name="connsiteX18" fmla="*/ 4276258 w 6054699"/>
                <a:gd name="connsiteY18" fmla="*/ 3313767 h 3736733"/>
                <a:gd name="connsiteX19" fmla="*/ 3906584 w 6054699"/>
                <a:gd name="connsiteY19" fmla="*/ 3313767 h 3736733"/>
                <a:gd name="connsiteX20" fmla="*/ 3906584 w 6054699"/>
                <a:gd name="connsiteY20" fmla="*/ 3277134 h 3736733"/>
                <a:gd name="connsiteX21" fmla="*/ 3783359 w 6054699"/>
                <a:gd name="connsiteY21" fmla="*/ 3277134 h 3736733"/>
                <a:gd name="connsiteX22" fmla="*/ 3783359 w 6054699"/>
                <a:gd name="connsiteY22" fmla="*/ 3257150 h 3736733"/>
                <a:gd name="connsiteX23" fmla="*/ 3763375 w 6054699"/>
                <a:gd name="connsiteY23" fmla="*/ 3257150 h 3736733"/>
                <a:gd name="connsiteX24" fmla="*/ 3763375 w 6054699"/>
                <a:gd name="connsiteY24" fmla="*/ 3210525 h 3736733"/>
                <a:gd name="connsiteX25" fmla="*/ 3453641 w 6054699"/>
                <a:gd name="connsiteY25" fmla="*/ 3210525 h 3736733"/>
                <a:gd name="connsiteX26" fmla="*/ 3453641 w 6054699"/>
                <a:gd name="connsiteY26" fmla="*/ 3150575 h 3736733"/>
                <a:gd name="connsiteX27" fmla="*/ 3307109 w 6054699"/>
                <a:gd name="connsiteY27" fmla="*/ 3150575 h 3736733"/>
                <a:gd name="connsiteX28" fmla="*/ 3307109 w 6054699"/>
                <a:gd name="connsiteY28" fmla="*/ 3107284 h 3736733"/>
                <a:gd name="connsiteX29" fmla="*/ 3200534 w 6054699"/>
                <a:gd name="connsiteY29" fmla="*/ 3107284 h 3736733"/>
                <a:gd name="connsiteX30" fmla="*/ 3200534 w 6054699"/>
                <a:gd name="connsiteY30" fmla="*/ 3057325 h 3736733"/>
                <a:gd name="connsiteX31" fmla="*/ 3090634 w 6054699"/>
                <a:gd name="connsiteY31" fmla="*/ 3057325 h 3736733"/>
                <a:gd name="connsiteX32" fmla="*/ 3090634 w 6054699"/>
                <a:gd name="connsiteY32" fmla="*/ 2994051 h 3736733"/>
                <a:gd name="connsiteX33" fmla="*/ 3053991 w 6054699"/>
                <a:gd name="connsiteY33" fmla="*/ 2994051 h 3736733"/>
                <a:gd name="connsiteX34" fmla="*/ 3053991 w 6054699"/>
                <a:gd name="connsiteY34" fmla="*/ 2930766 h 3736733"/>
                <a:gd name="connsiteX35" fmla="*/ 3024026 w 6054699"/>
                <a:gd name="connsiteY35" fmla="*/ 2930766 h 3736733"/>
                <a:gd name="connsiteX36" fmla="*/ 3024026 w 6054699"/>
                <a:gd name="connsiteY36" fmla="*/ 2890800 h 3736733"/>
                <a:gd name="connsiteX37" fmla="*/ 2964075 w 6054699"/>
                <a:gd name="connsiteY37" fmla="*/ 2890800 h 3736733"/>
                <a:gd name="connsiteX38" fmla="*/ 2964075 w 6054699"/>
                <a:gd name="connsiteY38" fmla="*/ 2854166 h 3736733"/>
                <a:gd name="connsiteX39" fmla="*/ 2884142 w 6054699"/>
                <a:gd name="connsiteY39" fmla="*/ 2854166 h 3736733"/>
                <a:gd name="connsiteX40" fmla="*/ 2884142 w 6054699"/>
                <a:gd name="connsiteY40" fmla="*/ 2774242 h 3736733"/>
                <a:gd name="connsiteX41" fmla="*/ 2850842 w 6054699"/>
                <a:gd name="connsiteY41" fmla="*/ 2774242 h 3736733"/>
                <a:gd name="connsiteX42" fmla="*/ 2850842 w 6054699"/>
                <a:gd name="connsiteY42" fmla="*/ 2727617 h 3736733"/>
                <a:gd name="connsiteX43" fmla="*/ 2760916 w 6054699"/>
                <a:gd name="connsiteY43" fmla="*/ 2727617 h 3736733"/>
                <a:gd name="connsiteX44" fmla="*/ 2760916 w 6054699"/>
                <a:gd name="connsiteY44" fmla="*/ 2710958 h 3736733"/>
                <a:gd name="connsiteX45" fmla="*/ 2717626 w 6054699"/>
                <a:gd name="connsiteY45" fmla="*/ 2710958 h 3736733"/>
                <a:gd name="connsiteX46" fmla="*/ 2717626 w 6054699"/>
                <a:gd name="connsiteY46" fmla="*/ 2627700 h 3736733"/>
                <a:gd name="connsiteX47" fmla="*/ 2687650 w 6054699"/>
                <a:gd name="connsiteY47" fmla="*/ 2627700 h 3736733"/>
                <a:gd name="connsiteX48" fmla="*/ 2687650 w 6054699"/>
                <a:gd name="connsiteY48" fmla="*/ 2624376 h 3736733"/>
                <a:gd name="connsiteX49" fmla="*/ 2654341 w 6054699"/>
                <a:gd name="connsiteY49" fmla="*/ 2624376 h 3736733"/>
                <a:gd name="connsiteX50" fmla="*/ 2654341 w 6054699"/>
                <a:gd name="connsiteY50" fmla="*/ 2501141 h 3736733"/>
                <a:gd name="connsiteX51" fmla="*/ 2601059 w 6054699"/>
                <a:gd name="connsiteY51" fmla="*/ 2501141 h 3736733"/>
                <a:gd name="connsiteX52" fmla="*/ 2601059 w 6054699"/>
                <a:gd name="connsiteY52" fmla="*/ 2451192 h 3736733"/>
                <a:gd name="connsiteX53" fmla="*/ 2557758 w 6054699"/>
                <a:gd name="connsiteY53" fmla="*/ 2451192 h 3736733"/>
                <a:gd name="connsiteX54" fmla="*/ 2557758 w 6054699"/>
                <a:gd name="connsiteY54" fmla="*/ 2387908 h 3736733"/>
                <a:gd name="connsiteX55" fmla="*/ 2517801 w 6054699"/>
                <a:gd name="connsiteY55" fmla="*/ 2387908 h 3736733"/>
                <a:gd name="connsiteX56" fmla="*/ 2517801 w 6054699"/>
                <a:gd name="connsiteY56" fmla="*/ 2321300 h 3736733"/>
                <a:gd name="connsiteX57" fmla="*/ 2444525 w 6054699"/>
                <a:gd name="connsiteY57" fmla="*/ 2321300 h 3736733"/>
                <a:gd name="connsiteX58" fmla="*/ 2444525 w 6054699"/>
                <a:gd name="connsiteY58" fmla="*/ 2274675 h 3736733"/>
                <a:gd name="connsiteX59" fmla="*/ 2401234 w 6054699"/>
                <a:gd name="connsiteY59" fmla="*/ 2274675 h 3736733"/>
                <a:gd name="connsiteX60" fmla="*/ 2401234 w 6054699"/>
                <a:gd name="connsiteY60" fmla="*/ 2211400 h 3736733"/>
                <a:gd name="connsiteX61" fmla="*/ 2337959 w 6054699"/>
                <a:gd name="connsiteY61" fmla="*/ 2211400 h 3736733"/>
                <a:gd name="connsiteX62" fmla="*/ 2337959 w 6054699"/>
                <a:gd name="connsiteY62" fmla="*/ 2124809 h 3736733"/>
                <a:gd name="connsiteX63" fmla="*/ 2294658 w 6054699"/>
                <a:gd name="connsiteY63" fmla="*/ 2124809 h 3736733"/>
                <a:gd name="connsiteX64" fmla="*/ 2294658 w 6054699"/>
                <a:gd name="connsiteY64" fmla="*/ 1991592 h 3736733"/>
                <a:gd name="connsiteX65" fmla="*/ 2234708 w 6054699"/>
                <a:gd name="connsiteY65" fmla="*/ 1991592 h 3736733"/>
                <a:gd name="connsiteX66" fmla="*/ 2234708 w 6054699"/>
                <a:gd name="connsiteY66" fmla="*/ 1921650 h 3736733"/>
                <a:gd name="connsiteX67" fmla="*/ 2184759 w 6054699"/>
                <a:gd name="connsiteY67" fmla="*/ 1921650 h 3736733"/>
                <a:gd name="connsiteX68" fmla="*/ 2184759 w 6054699"/>
                <a:gd name="connsiteY68" fmla="*/ 1895008 h 3736733"/>
                <a:gd name="connsiteX69" fmla="*/ 2134800 w 6054699"/>
                <a:gd name="connsiteY69" fmla="*/ 1895008 h 3736733"/>
                <a:gd name="connsiteX70" fmla="*/ 2134800 w 6054699"/>
                <a:gd name="connsiteY70" fmla="*/ 1851717 h 3736733"/>
                <a:gd name="connsiteX71" fmla="*/ 2098167 w 6054699"/>
                <a:gd name="connsiteY71" fmla="*/ 1851717 h 3736733"/>
                <a:gd name="connsiteX72" fmla="*/ 2098167 w 6054699"/>
                <a:gd name="connsiteY72" fmla="*/ 1801759 h 3736733"/>
                <a:gd name="connsiteX73" fmla="*/ 2008242 w 6054699"/>
                <a:gd name="connsiteY73" fmla="*/ 1801759 h 3736733"/>
                <a:gd name="connsiteX74" fmla="*/ 2008242 w 6054699"/>
                <a:gd name="connsiteY74" fmla="*/ 1751800 h 3736733"/>
                <a:gd name="connsiteX75" fmla="*/ 1941633 w 6054699"/>
                <a:gd name="connsiteY75" fmla="*/ 1751800 h 3736733"/>
                <a:gd name="connsiteX76" fmla="*/ 1941633 w 6054699"/>
                <a:gd name="connsiteY76" fmla="*/ 1705175 h 3736733"/>
                <a:gd name="connsiteX77" fmla="*/ 1858375 w 6054699"/>
                <a:gd name="connsiteY77" fmla="*/ 1705175 h 3736733"/>
                <a:gd name="connsiteX78" fmla="*/ 1858375 w 6054699"/>
                <a:gd name="connsiteY78" fmla="*/ 1651892 h 3736733"/>
                <a:gd name="connsiteX79" fmla="*/ 1815075 w 6054699"/>
                <a:gd name="connsiteY79" fmla="*/ 1651892 h 3736733"/>
                <a:gd name="connsiteX80" fmla="*/ 1815075 w 6054699"/>
                <a:gd name="connsiteY80" fmla="*/ 1595276 h 3736733"/>
                <a:gd name="connsiteX81" fmla="*/ 1725159 w 6054699"/>
                <a:gd name="connsiteY81" fmla="*/ 1595276 h 3736733"/>
                <a:gd name="connsiteX82" fmla="*/ 1725159 w 6054699"/>
                <a:gd name="connsiteY82" fmla="*/ 1508684 h 3736733"/>
                <a:gd name="connsiteX83" fmla="*/ 1635233 w 6054699"/>
                <a:gd name="connsiteY83" fmla="*/ 1508684 h 3736733"/>
                <a:gd name="connsiteX84" fmla="*/ 1635233 w 6054699"/>
                <a:gd name="connsiteY84" fmla="*/ 1452067 h 3736733"/>
                <a:gd name="connsiteX85" fmla="*/ 1608592 w 6054699"/>
                <a:gd name="connsiteY85" fmla="*/ 1452067 h 3736733"/>
                <a:gd name="connsiteX86" fmla="*/ 1608592 w 6054699"/>
                <a:gd name="connsiteY86" fmla="*/ 1368800 h 3736733"/>
                <a:gd name="connsiteX87" fmla="*/ 1555309 w 6054699"/>
                <a:gd name="connsiteY87" fmla="*/ 1368800 h 3736733"/>
                <a:gd name="connsiteX88" fmla="*/ 1555309 w 6054699"/>
                <a:gd name="connsiteY88" fmla="*/ 1255566 h 3736733"/>
                <a:gd name="connsiteX89" fmla="*/ 1465383 w 6054699"/>
                <a:gd name="connsiteY89" fmla="*/ 1255566 h 3736733"/>
                <a:gd name="connsiteX90" fmla="*/ 1465383 w 6054699"/>
                <a:gd name="connsiteY90" fmla="*/ 1195626 h 3736733"/>
                <a:gd name="connsiteX91" fmla="*/ 1408767 w 6054699"/>
                <a:gd name="connsiteY91" fmla="*/ 1195626 h 3736733"/>
                <a:gd name="connsiteX92" fmla="*/ 1408767 w 6054699"/>
                <a:gd name="connsiteY92" fmla="*/ 1102366 h 3736733"/>
                <a:gd name="connsiteX93" fmla="*/ 1302191 w 6054699"/>
                <a:gd name="connsiteY93" fmla="*/ 1102366 h 3736733"/>
                <a:gd name="connsiteX94" fmla="*/ 1302191 w 6054699"/>
                <a:gd name="connsiteY94" fmla="*/ 1005783 h 3736733"/>
                <a:gd name="connsiteX95" fmla="*/ 1228925 w 6054699"/>
                <a:gd name="connsiteY95" fmla="*/ 1005783 h 3736733"/>
                <a:gd name="connsiteX96" fmla="*/ 1228925 w 6054699"/>
                <a:gd name="connsiteY96" fmla="*/ 902544 h 3736733"/>
                <a:gd name="connsiteX97" fmla="*/ 1175642 w 6054699"/>
                <a:gd name="connsiteY97" fmla="*/ 902544 h 3736733"/>
                <a:gd name="connsiteX98" fmla="*/ 1175642 w 6054699"/>
                <a:gd name="connsiteY98" fmla="*/ 835936 h 3736733"/>
                <a:gd name="connsiteX99" fmla="*/ 1109034 w 6054699"/>
                <a:gd name="connsiteY99" fmla="*/ 835936 h 3736733"/>
                <a:gd name="connsiteX100" fmla="*/ 1109034 w 6054699"/>
                <a:gd name="connsiteY100" fmla="*/ 762667 h 3736733"/>
                <a:gd name="connsiteX101" fmla="*/ 1065733 w 6054699"/>
                <a:gd name="connsiteY101" fmla="*/ 762667 h 3736733"/>
                <a:gd name="connsiteX102" fmla="*/ 1065733 w 6054699"/>
                <a:gd name="connsiteY102" fmla="*/ 702718 h 3736733"/>
                <a:gd name="connsiteX103" fmla="*/ 1029100 w 6054699"/>
                <a:gd name="connsiteY103" fmla="*/ 702718 h 3736733"/>
                <a:gd name="connsiteX104" fmla="*/ 1029100 w 6054699"/>
                <a:gd name="connsiteY104" fmla="*/ 626119 h 3736733"/>
                <a:gd name="connsiteX105" fmla="*/ 979141 w 6054699"/>
                <a:gd name="connsiteY105" fmla="*/ 626119 h 3736733"/>
                <a:gd name="connsiteX106" fmla="*/ 979141 w 6054699"/>
                <a:gd name="connsiteY106" fmla="*/ 566172 h 3736733"/>
                <a:gd name="connsiteX107" fmla="*/ 905874 w 6054699"/>
                <a:gd name="connsiteY107" fmla="*/ 566172 h 3736733"/>
                <a:gd name="connsiteX108" fmla="*/ 905874 w 6054699"/>
                <a:gd name="connsiteY108" fmla="*/ 496233 h 3736733"/>
                <a:gd name="connsiteX109" fmla="*/ 825944 w 6054699"/>
                <a:gd name="connsiteY109" fmla="*/ 496233 h 3736733"/>
                <a:gd name="connsiteX110" fmla="*/ 825944 w 6054699"/>
                <a:gd name="connsiteY110" fmla="*/ 409642 h 3736733"/>
                <a:gd name="connsiteX111" fmla="*/ 709379 w 6054699"/>
                <a:gd name="connsiteY111" fmla="*/ 409642 h 3736733"/>
                <a:gd name="connsiteX112" fmla="*/ 709379 w 6054699"/>
                <a:gd name="connsiteY112" fmla="*/ 353025 h 3736733"/>
                <a:gd name="connsiteX113" fmla="*/ 686067 w 6054699"/>
                <a:gd name="connsiteY113" fmla="*/ 353025 h 3736733"/>
                <a:gd name="connsiteX114" fmla="*/ 686067 w 6054699"/>
                <a:gd name="connsiteY114" fmla="*/ 296408 h 3736733"/>
                <a:gd name="connsiteX115" fmla="*/ 626119 w 6054699"/>
                <a:gd name="connsiteY115" fmla="*/ 296408 h 3736733"/>
                <a:gd name="connsiteX116" fmla="*/ 626119 w 6054699"/>
                <a:gd name="connsiteY116" fmla="*/ 263103 h 3736733"/>
                <a:gd name="connsiteX117" fmla="*/ 572833 w 6054699"/>
                <a:gd name="connsiteY117" fmla="*/ 263103 h 3736733"/>
                <a:gd name="connsiteX118" fmla="*/ 572833 w 6054699"/>
                <a:gd name="connsiteY118" fmla="*/ 229799 h 3736733"/>
                <a:gd name="connsiteX119" fmla="*/ 496233 w 6054699"/>
                <a:gd name="connsiteY119" fmla="*/ 229799 h 3736733"/>
                <a:gd name="connsiteX120" fmla="*/ 496233 w 6054699"/>
                <a:gd name="connsiteY120" fmla="*/ 163191 h 3736733"/>
                <a:gd name="connsiteX121" fmla="*/ 392989 w 6054699"/>
                <a:gd name="connsiteY121" fmla="*/ 163191 h 3736733"/>
                <a:gd name="connsiteX122" fmla="*/ 392989 w 6054699"/>
                <a:gd name="connsiteY122" fmla="*/ 106573 h 3736733"/>
                <a:gd name="connsiteX123" fmla="*/ 363016 w 6054699"/>
                <a:gd name="connsiteY123" fmla="*/ 106573 h 3736733"/>
                <a:gd name="connsiteX124" fmla="*/ 363016 w 6054699"/>
                <a:gd name="connsiteY124" fmla="*/ 46626 h 3736733"/>
                <a:gd name="connsiteX125" fmla="*/ 203156 w 6054699"/>
                <a:gd name="connsiteY125" fmla="*/ 46626 h 3736733"/>
                <a:gd name="connsiteX126" fmla="*/ 203156 w 6054699"/>
                <a:gd name="connsiteY126" fmla="*/ 23313 h 3736733"/>
                <a:gd name="connsiteX127" fmla="*/ 109904 w 6054699"/>
                <a:gd name="connsiteY127" fmla="*/ 23313 h 3736733"/>
                <a:gd name="connsiteX128" fmla="*/ 109904 w 6054699"/>
                <a:gd name="connsiteY128" fmla="*/ 0 h 3736733"/>
                <a:gd name="connsiteX129" fmla="*/ 0 w 6054699"/>
                <a:gd name="connsiteY129" fmla="*/ 0 h 373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6054699" h="3736733">
                  <a:moveTo>
                    <a:pt x="6054700" y="3736734"/>
                  </a:moveTo>
                  <a:lnTo>
                    <a:pt x="5748309" y="3736734"/>
                  </a:lnTo>
                  <a:lnTo>
                    <a:pt x="5748309" y="3653466"/>
                  </a:lnTo>
                  <a:lnTo>
                    <a:pt x="5252076" y="3653466"/>
                  </a:lnTo>
                  <a:lnTo>
                    <a:pt x="5252076" y="3596850"/>
                  </a:lnTo>
                  <a:lnTo>
                    <a:pt x="4932350" y="3596850"/>
                  </a:lnTo>
                  <a:lnTo>
                    <a:pt x="4932350" y="3553559"/>
                  </a:lnTo>
                  <a:lnTo>
                    <a:pt x="4845758" y="3553559"/>
                  </a:lnTo>
                  <a:lnTo>
                    <a:pt x="4845758" y="3513592"/>
                  </a:lnTo>
                  <a:lnTo>
                    <a:pt x="4659259" y="3513592"/>
                  </a:lnTo>
                  <a:lnTo>
                    <a:pt x="4659259" y="3470301"/>
                  </a:lnTo>
                  <a:lnTo>
                    <a:pt x="4562675" y="3470301"/>
                  </a:lnTo>
                  <a:lnTo>
                    <a:pt x="4562675" y="3433667"/>
                  </a:lnTo>
                  <a:lnTo>
                    <a:pt x="4516050" y="3433667"/>
                  </a:lnTo>
                  <a:lnTo>
                    <a:pt x="4516050" y="3383709"/>
                  </a:lnTo>
                  <a:lnTo>
                    <a:pt x="4399483" y="3383709"/>
                  </a:lnTo>
                  <a:lnTo>
                    <a:pt x="4399483" y="3357067"/>
                  </a:lnTo>
                  <a:lnTo>
                    <a:pt x="4276258" y="3357067"/>
                  </a:lnTo>
                  <a:lnTo>
                    <a:pt x="4276258" y="3313767"/>
                  </a:lnTo>
                  <a:lnTo>
                    <a:pt x="3906584" y="3313767"/>
                  </a:lnTo>
                  <a:lnTo>
                    <a:pt x="3906584" y="3277134"/>
                  </a:lnTo>
                  <a:lnTo>
                    <a:pt x="3783359" y="3277134"/>
                  </a:lnTo>
                  <a:lnTo>
                    <a:pt x="3783359" y="3257150"/>
                  </a:lnTo>
                  <a:lnTo>
                    <a:pt x="3763375" y="3257150"/>
                  </a:lnTo>
                  <a:lnTo>
                    <a:pt x="3763375" y="3210525"/>
                  </a:lnTo>
                  <a:lnTo>
                    <a:pt x="3453641" y="3210525"/>
                  </a:lnTo>
                  <a:lnTo>
                    <a:pt x="3453641" y="3150575"/>
                  </a:lnTo>
                  <a:lnTo>
                    <a:pt x="3307109" y="3150575"/>
                  </a:lnTo>
                  <a:lnTo>
                    <a:pt x="3307109" y="3107284"/>
                  </a:lnTo>
                  <a:lnTo>
                    <a:pt x="3200534" y="3107284"/>
                  </a:lnTo>
                  <a:lnTo>
                    <a:pt x="3200534" y="3057325"/>
                  </a:lnTo>
                  <a:lnTo>
                    <a:pt x="3090634" y="3057325"/>
                  </a:lnTo>
                  <a:lnTo>
                    <a:pt x="3090634" y="2994051"/>
                  </a:lnTo>
                  <a:lnTo>
                    <a:pt x="3053991" y="2994051"/>
                  </a:lnTo>
                  <a:lnTo>
                    <a:pt x="3053991" y="2930766"/>
                  </a:lnTo>
                  <a:lnTo>
                    <a:pt x="3024026" y="2930766"/>
                  </a:lnTo>
                  <a:lnTo>
                    <a:pt x="3024026" y="2890800"/>
                  </a:lnTo>
                  <a:lnTo>
                    <a:pt x="2964075" y="2890800"/>
                  </a:lnTo>
                  <a:lnTo>
                    <a:pt x="2964075" y="2854166"/>
                  </a:lnTo>
                  <a:lnTo>
                    <a:pt x="2884142" y="2854166"/>
                  </a:lnTo>
                  <a:lnTo>
                    <a:pt x="2884142" y="2774242"/>
                  </a:lnTo>
                  <a:lnTo>
                    <a:pt x="2850842" y="2774242"/>
                  </a:lnTo>
                  <a:lnTo>
                    <a:pt x="2850842" y="2727617"/>
                  </a:lnTo>
                  <a:lnTo>
                    <a:pt x="2760916" y="2727617"/>
                  </a:lnTo>
                  <a:lnTo>
                    <a:pt x="2760916" y="2710958"/>
                  </a:lnTo>
                  <a:lnTo>
                    <a:pt x="2717626" y="2710958"/>
                  </a:lnTo>
                  <a:lnTo>
                    <a:pt x="2717626" y="2627700"/>
                  </a:lnTo>
                  <a:lnTo>
                    <a:pt x="2687650" y="2627700"/>
                  </a:lnTo>
                  <a:lnTo>
                    <a:pt x="2687650" y="2624376"/>
                  </a:lnTo>
                  <a:lnTo>
                    <a:pt x="2654341" y="2624376"/>
                  </a:lnTo>
                  <a:lnTo>
                    <a:pt x="2654341" y="2501141"/>
                  </a:lnTo>
                  <a:lnTo>
                    <a:pt x="2601059" y="2501141"/>
                  </a:lnTo>
                  <a:lnTo>
                    <a:pt x="2601059" y="2451192"/>
                  </a:lnTo>
                  <a:lnTo>
                    <a:pt x="2557758" y="2451192"/>
                  </a:lnTo>
                  <a:lnTo>
                    <a:pt x="2557758" y="2387908"/>
                  </a:lnTo>
                  <a:lnTo>
                    <a:pt x="2517801" y="2387908"/>
                  </a:lnTo>
                  <a:lnTo>
                    <a:pt x="2517801" y="2321300"/>
                  </a:lnTo>
                  <a:lnTo>
                    <a:pt x="2444525" y="2321300"/>
                  </a:lnTo>
                  <a:lnTo>
                    <a:pt x="2444525" y="2274675"/>
                  </a:lnTo>
                  <a:lnTo>
                    <a:pt x="2401234" y="2274675"/>
                  </a:lnTo>
                  <a:lnTo>
                    <a:pt x="2401234" y="2211400"/>
                  </a:lnTo>
                  <a:lnTo>
                    <a:pt x="2337959" y="2211400"/>
                  </a:lnTo>
                  <a:lnTo>
                    <a:pt x="2337959" y="2124809"/>
                  </a:lnTo>
                  <a:lnTo>
                    <a:pt x="2294658" y="2124809"/>
                  </a:lnTo>
                  <a:lnTo>
                    <a:pt x="2294658" y="1991592"/>
                  </a:lnTo>
                  <a:lnTo>
                    <a:pt x="2234708" y="1991592"/>
                  </a:lnTo>
                  <a:lnTo>
                    <a:pt x="2234708" y="1921650"/>
                  </a:lnTo>
                  <a:lnTo>
                    <a:pt x="2184759" y="1921650"/>
                  </a:lnTo>
                  <a:lnTo>
                    <a:pt x="2184759" y="1895008"/>
                  </a:lnTo>
                  <a:lnTo>
                    <a:pt x="2134800" y="1895008"/>
                  </a:lnTo>
                  <a:lnTo>
                    <a:pt x="2134800" y="1851717"/>
                  </a:lnTo>
                  <a:lnTo>
                    <a:pt x="2098167" y="1851717"/>
                  </a:lnTo>
                  <a:lnTo>
                    <a:pt x="2098167" y="1801759"/>
                  </a:lnTo>
                  <a:lnTo>
                    <a:pt x="2008242" y="1801759"/>
                  </a:lnTo>
                  <a:lnTo>
                    <a:pt x="2008242" y="1751800"/>
                  </a:lnTo>
                  <a:lnTo>
                    <a:pt x="1941633" y="1751800"/>
                  </a:lnTo>
                  <a:lnTo>
                    <a:pt x="1941633" y="1705175"/>
                  </a:lnTo>
                  <a:lnTo>
                    <a:pt x="1858375" y="1705175"/>
                  </a:lnTo>
                  <a:lnTo>
                    <a:pt x="1858375" y="1651892"/>
                  </a:lnTo>
                  <a:lnTo>
                    <a:pt x="1815075" y="1651892"/>
                  </a:lnTo>
                  <a:lnTo>
                    <a:pt x="1815075" y="1595276"/>
                  </a:lnTo>
                  <a:lnTo>
                    <a:pt x="1725159" y="1595276"/>
                  </a:lnTo>
                  <a:lnTo>
                    <a:pt x="1725159" y="1508684"/>
                  </a:lnTo>
                  <a:lnTo>
                    <a:pt x="1635233" y="1508684"/>
                  </a:lnTo>
                  <a:lnTo>
                    <a:pt x="1635233" y="1452067"/>
                  </a:lnTo>
                  <a:lnTo>
                    <a:pt x="1608592" y="1452067"/>
                  </a:lnTo>
                  <a:lnTo>
                    <a:pt x="1608592" y="1368800"/>
                  </a:lnTo>
                  <a:lnTo>
                    <a:pt x="1555309" y="1368800"/>
                  </a:lnTo>
                  <a:lnTo>
                    <a:pt x="1555309" y="1255566"/>
                  </a:lnTo>
                  <a:lnTo>
                    <a:pt x="1465383" y="1255566"/>
                  </a:lnTo>
                  <a:lnTo>
                    <a:pt x="1465383" y="1195626"/>
                  </a:lnTo>
                  <a:lnTo>
                    <a:pt x="1408767" y="1195626"/>
                  </a:lnTo>
                  <a:lnTo>
                    <a:pt x="1408767" y="1102366"/>
                  </a:lnTo>
                  <a:lnTo>
                    <a:pt x="1302191" y="1102366"/>
                  </a:lnTo>
                  <a:lnTo>
                    <a:pt x="1302191" y="1005783"/>
                  </a:lnTo>
                  <a:lnTo>
                    <a:pt x="1228925" y="1005783"/>
                  </a:lnTo>
                  <a:lnTo>
                    <a:pt x="1228925" y="902544"/>
                  </a:lnTo>
                  <a:lnTo>
                    <a:pt x="1175642" y="902544"/>
                  </a:lnTo>
                  <a:lnTo>
                    <a:pt x="1175642" y="835936"/>
                  </a:lnTo>
                  <a:lnTo>
                    <a:pt x="1109034" y="835936"/>
                  </a:lnTo>
                  <a:lnTo>
                    <a:pt x="1109034" y="762667"/>
                  </a:lnTo>
                  <a:lnTo>
                    <a:pt x="1065733" y="762667"/>
                  </a:lnTo>
                  <a:lnTo>
                    <a:pt x="1065733" y="702718"/>
                  </a:lnTo>
                  <a:lnTo>
                    <a:pt x="1029100" y="702718"/>
                  </a:lnTo>
                  <a:lnTo>
                    <a:pt x="1029100" y="626119"/>
                  </a:lnTo>
                  <a:lnTo>
                    <a:pt x="979141" y="626119"/>
                  </a:lnTo>
                  <a:lnTo>
                    <a:pt x="979141" y="566172"/>
                  </a:lnTo>
                  <a:lnTo>
                    <a:pt x="905874" y="566172"/>
                  </a:lnTo>
                  <a:lnTo>
                    <a:pt x="905874" y="496233"/>
                  </a:lnTo>
                  <a:lnTo>
                    <a:pt x="825944" y="496233"/>
                  </a:lnTo>
                  <a:lnTo>
                    <a:pt x="825944" y="409642"/>
                  </a:lnTo>
                  <a:lnTo>
                    <a:pt x="709379" y="409642"/>
                  </a:lnTo>
                  <a:lnTo>
                    <a:pt x="709379" y="353025"/>
                  </a:lnTo>
                  <a:lnTo>
                    <a:pt x="686067" y="353025"/>
                  </a:lnTo>
                  <a:lnTo>
                    <a:pt x="686067" y="296408"/>
                  </a:lnTo>
                  <a:lnTo>
                    <a:pt x="626119" y="296408"/>
                  </a:lnTo>
                  <a:lnTo>
                    <a:pt x="626119" y="263103"/>
                  </a:lnTo>
                  <a:lnTo>
                    <a:pt x="572833" y="263103"/>
                  </a:lnTo>
                  <a:lnTo>
                    <a:pt x="572833" y="229799"/>
                  </a:lnTo>
                  <a:lnTo>
                    <a:pt x="496233" y="229799"/>
                  </a:lnTo>
                  <a:lnTo>
                    <a:pt x="496233" y="163191"/>
                  </a:lnTo>
                  <a:lnTo>
                    <a:pt x="392989" y="163191"/>
                  </a:lnTo>
                  <a:lnTo>
                    <a:pt x="392989" y="106573"/>
                  </a:lnTo>
                  <a:lnTo>
                    <a:pt x="363016" y="106573"/>
                  </a:lnTo>
                  <a:lnTo>
                    <a:pt x="363016" y="46626"/>
                  </a:lnTo>
                  <a:lnTo>
                    <a:pt x="203156" y="46626"/>
                  </a:lnTo>
                  <a:lnTo>
                    <a:pt x="203156" y="23313"/>
                  </a:lnTo>
                  <a:lnTo>
                    <a:pt x="109904" y="23313"/>
                  </a:lnTo>
                  <a:lnTo>
                    <a:pt x="109904" y="0"/>
                  </a:lnTo>
                  <a:lnTo>
                    <a:pt x="0" y="0"/>
                  </a:lnTo>
                </a:path>
              </a:pathLst>
            </a:custGeom>
            <a:noFill/>
            <a:ln w="25400" cap="flat">
              <a:solidFill>
                <a:srgbClr val="B2C0EC"/>
              </a:solidFill>
              <a:prstDash val="solid"/>
              <a:miter/>
            </a:ln>
          </p:spPr>
          <p:txBody>
            <a:bodyPr rtlCol="0" anchor="ctr"/>
            <a:lstStyle/>
            <a:p>
              <a:endParaRPr lang="fr-FR" dirty="0"/>
            </a:p>
          </p:txBody>
        </p:sp>
        <p:sp>
          <p:nvSpPr>
            <p:cNvPr id="81" name="Freeform: Shape 80">
              <a:extLst>
                <a:ext uri="{FF2B5EF4-FFF2-40B4-BE49-F238E27FC236}">
                  <a16:creationId xmlns:a16="http://schemas.microsoft.com/office/drawing/2014/main" id="{F3011279-A059-460F-BC94-C32A2AD753C7}"/>
                </a:ext>
              </a:extLst>
            </p:cNvPr>
            <p:cNvSpPr/>
            <p:nvPr/>
          </p:nvSpPr>
          <p:spPr>
            <a:xfrm>
              <a:off x="5306425" y="46778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fr-FR" dirty="0"/>
            </a:p>
          </p:txBody>
        </p:sp>
        <p:sp>
          <p:nvSpPr>
            <p:cNvPr id="82" name="Freeform: Shape 81">
              <a:extLst>
                <a:ext uri="{FF2B5EF4-FFF2-40B4-BE49-F238E27FC236}">
                  <a16:creationId xmlns:a16="http://schemas.microsoft.com/office/drawing/2014/main" id="{6CD9CCF0-0BC9-46E8-B83B-FBECF25595B8}"/>
                </a:ext>
              </a:extLst>
            </p:cNvPr>
            <p:cNvSpPr/>
            <p:nvPr/>
          </p:nvSpPr>
          <p:spPr>
            <a:xfrm>
              <a:off x="5363575" y="47350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fr-FR" dirty="0"/>
            </a:p>
          </p:txBody>
        </p:sp>
        <p:sp>
          <p:nvSpPr>
            <p:cNvPr id="83" name="Freeform: Shape 82">
              <a:extLst>
                <a:ext uri="{FF2B5EF4-FFF2-40B4-BE49-F238E27FC236}">
                  <a16:creationId xmlns:a16="http://schemas.microsoft.com/office/drawing/2014/main" id="{CC90B002-B1CF-465D-B8EA-333DBA22FFE1}"/>
                </a:ext>
              </a:extLst>
            </p:cNvPr>
            <p:cNvSpPr/>
            <p:nvPr/>
          </p:nvSpPr>
          <p:spPr>
            <a:xfrm>
              <a:off x="5401675" y="47350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fr-FR" dirty="0"/>
            </a:p>
          </p:txBody>
        </p:sp>
        <p:sp>
          <p:nvSpPr>
            <p:cNvPr id="84" name="Freeform: Shape 83">
              <a:extLst>
                <a:ext uri="{FF2B5EF4-FFF2-40B4-BE49-F238E27FC236}">
                  <a16:creationId xmlns:a16="http://schemas.microsoft.com/office/drawing/2014/main" id="{5815288D-911E-4546-91BC-825249F3E074}"/>
                </a:ext>
              </a:extLst>
            </p:cNvPr>
            <p:cNvSpPr/>
            <p:nvPr/>
          </p:nvSpPr>
          <p:spPr>
            <a:xfrm>
              <a:off x="5763625" y="47731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fr-FR" dirty="0"/>
            </a:p>
          </p:txBody>
        </p:sp>
        <p:sp>
          <p:nvSpPr>
            <p:cNvPr id="85" name="Freeform: Shape 84">
              <a:extLst>
                <a:ext uri="{FF2B5EF4-FFF2-40B4-BE49-F238E27FC236}">
                  <a16:creationId xmlns:a16="http://schemas.microsoft.com/office/drawing/2014/main" id="{B9828D58-34F0-4C7F-9D2A-65BCCE9C09B4}"/>
                </a:ext>
              </a:extLst>
            </p:cNvPr>
            <p:cNvSpPr/>
            <p:nvPr/>
          </p:nvSpPr>
          <p:spPr>
            <a:xfrm>
              <a:off x="6030325" y="48493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fr-FR" dirty="0"/>
            </a:p>
          </p:txBody>
        </p:sp>
        <p:sp>
          <p:nvSpPr>
            <p:cNvPr id="86" name="Freeform: Shape 85">
              <a:extLst>
                <a:ext uri="{FF2B5EF4-FFF2-40B4-BE49-F238E27FC236}">
                  <a16:creationId xmlns:a16="http://schemas.microsoft.com/office/drawing/2014/main" id="{91C232A4-2028-4762-8F30-CDF89B705997}"/>
                </a:ext>
              </a:extLst>
            </p:cNvPr>
            <p:cNvSpPr/>
            <p:nvPr/>
          </p:nvSpPr>
          <p:spPr>
            <a:xfrm>
              <a:off x="6087475" y="49064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fr-FR" dirty="0"/>
            </a:p>
          </p:txBody>
        </p:sp>
        <p:sp>
          <p:nvSpPr>
            <p:cNvPr id="87" name="Freeform: Shape 86">
              <a:extLst>
                <a:ext uri="{FF2B5EF4-FFF2-40B4-BE49-F238E27FC236}">
                  <a16:creationId xmlns:a16="http://schemas.microsoft.com/office/drawing/2014/main" id="{02F527B0-596F-4A19-BB46-DA6ECBA24545}"/>
                </a:ext>
              </a:extLst>
            </p:cNvPr>
            <p:cNvSpPr/>
            <p:nvPr/>
          </p:nvSpPr>
          <p:spPr>
            <a:xfrm>
              <a:off x="6297034" y="49826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fr-FR" dirty="0"/>
            </a:p>
          </p:txBody>
        </p:sp>
        <p:sp>
          <p:nvSpPr>
            <p:cNvPr id="88" name="Freeform: Shape 87">
              <a:extLst>
                <a:ext uri="{FF2B5EF4-FFF2-40B4-BE49-F238E27FC236}">
                  <a16:creationId xmlns:a16="http://schemas.microsoft.com/office/drawing/2014/main" id="{46C4298A-31B8-48A5-B98A-A35B6CA9EB4C}"/>
                </a:ext>
              </a:extLst>
            </p:cNvPr>
            <p:cNvSpPr/>
            <p:nvPr/>
          </p:nvSpPr>
          <p:spPr>
            <a:xfrm>
              <a:off x="6449434" y="50207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fr-FR" dirty="0"/>
            </a:p>
          </p:txBody>
        </p:sp>
        <p:sp>
          <p:nvSpPr>
            <p:cNvPr id="89" name="Freeform: Shape 88">
              <a:extLst>
                <a:ext uri="{FF2B5EF4-FFF2-40B4-BE49-F238E27FC236}">
                  <a16:creationId xmlns:a16="http://schemas.microsoft.com/office/drawing/2014/main" id="{7865231E-1FB3-4433-BF44-EB4DDB16C334}"/>
                </a:ext>
              </a:extLst>
            </p:cNvPr>
            <p:cNvSpPr/>
            <p:nvPr/>
          </p:nvSpPr>
          <p:spPr>
            <a:xfrm>
              <a:off x="7020934" y="51160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fr-FR" dirty="0"/>
            </a:p>
          </p:txBody>
        </p:sp>
        <p:sp>
          <p:nvSpPr>
            <p:cNvPr id="90" name="Freeform: Shape 89">
              <a:extLst>
                <a:ext uri="{FF2B5EF4-FFF2-40B4-BE49-F238E27FC236}">
                  <a16:creationId xmlns:a16="http://schemas.microsoft.com/office/drawing/2014/main" id="{C9FF8D58-6E37-4185-B8A1-15906F0C0A83}"/>
                </a:ext>
              </a:extLst>
            </p:cNvPr>
            <p:cNvSpPr/>
            <p:nvPr/>
          </p:nvSpPr>
          <p:spPr>
            <a:xfrm>
              <a:off x="7211434" y="51160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fr-FR" dirty="0"/>
            </a:p>
          </p:txBody>
        </p:sp>
        <p:sp>
          <p:nvSpPr>
            <p:cNvPr id="91" name="Freeform: Shape 90">
              <a:extLst>
                <a:ext uri="{FF2B5EF4-FFF2-40B4-BE49-F238E27FC236}">
                  <a16:creationId xmlns:a16="http://schemas.microsoft.com/office/drawing/2014/main" id="{41094957-588E-419D-9809-C01E87204166}"/>
                </a:ext>
              </a:extLst>
            </p:cNvPr>
            <p:cNvSpPr/>
            <p:nvPr/>
          </p:nvSpPr>
          <p:spPr>
            <a:xfrm>
              <a:off x="7325734" y="52112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fr-FR" dirty="0"/>
            </a:p>
          </p:txBody>
        </p:sp>
        <p:sp>
          <p:nvSpPr>
            <p:cNvPr id="92" name="Freeform: Shape 91">
              <a:extLst>
                <a:ext uri="{FF2B5EF4-FFF2-40B4-BE49-F238E27FC236}">
                  <a16:creationId xmlns:a16="http://schemas.microsoft.com/office/drawing/2014/main" id="{4D72476E-2115-4145-BA6C-FD3777F42F98}"/>
                </a:ext>
              </a:extLst>
            </p:cNvPr>
            <p:cNvSpPr/>
            <p:nvPr/>
          </p:nvSpPr>
          <p:spPr>
            <a:xfrm>
              <a:off x="7401934" y="52112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fr-FR" dirty="0"/>
            </a:p>
          </p:txBody>
        </p:sp>
        <p:sp>
          <p:nvSpPr>
            <p:cNvPr id="93" name="Freeform: Shape 92">
              <a:extLst>
                <a:ext uri="{FF2B5EF4-FFF2-40B4-BE49-F238E27FC236}">
                  <a16:creationId xmlns:a16="http://schemas.microsoft.com/office/drawing/2014/main" id="{8EA777DD-CC47-4401-8A60-42485FC7C6F9}"/>
                </a:ext>
              </a:extLst>
            </p:cNvPr>
            <p:cNvSpPr/>
            <p:nvPr/>
          </p:nvSpPr>
          <p:spPr>
            <a:xfrm>
              <a:off x="7478134" y="52112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fr-FR" dirty="0"/>
            </a:p>
          </p:txBody>
        </p:sp>
        <p:sp>
          <p:nvSpPr>
            <p:cNvPr id="94" name="Freeform: Shape 93">
              <a:extLst>
                <a:ext uri="{FF2B5EF4-FFF2-40B4-BE49-F238E27FC236}">
                  <a16:creationId xmlns:a16="http://schemas.microsoft.com/office/drawing/2014/main" id="{61AE5E38-4447-47AA-AE05-04D72040D834}"/>
                </a:ext>
              </a:extLst>
            </p:cNvPr>
            <p:cNvSpPr/>
            <p:nvPr/>
          </p:nvSpPr>
          <p:spPr>
            <a:xfrm>
              <a:off x="7592434" y="52112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fr-FR" dirty="0"/>
            </a:p>
          </p:txBody>
        </p:sp>
      </p:grpSp>
      <p:grpSp>
        <p:nvGrpSpPr>
          <p:cNvPr id="138" name="Group 137">
            <a:extLst>
              <a:ext uri="{FF2B5EF4-FFF2-40B4-BE49-F238E27FC236}">
                <a16:creationId xmlns:a16="http://schemas.microsoft.com/office/drawing/2014/main" id="{A178027E-F73F-4CD1-8C49-9EA5C36AEF3B}"/>
              </a:ext>
            </a:extLst>
          </p:cNvPr>
          <p:cNvGrpSpPr/>
          <p:nvPr/>
        </p:nvGrpSpPr>
        <p:grpSpPr>
          <a:xfrm>
            <a:off x="1507815" y="2126506"/>
            <a:ext cx="3887871" cy="1913650"/>
            <a:chOff x="1524000" y="1919287"/>
            <a:chExt cx="6099943" cy="3017491"/>
          </a:xfrm>
        </p:grpSpPr>
        <p:sp>
          <p:nvSpPr>
            <p:cNvPr id="98" name="Freeform: Shape 97">
              <a:extLst>
                <a:ext uri="{FF2B5EF4-FFF2-40B4-BE49-F238E27FC236}">
                  <a16:creationId xmlns:a16="http://schemas.microsoft.com/office/drawing/2014/main" id="{82FE0C26-3E79-479A-A7BD-23E97F581BEA}"/>
                </a:ext>
              </a:extLst>
            </p:cNvPr>
            <p:cNvSpPr/>
            <p:nvPr/>
          </p:nvSpPr>
          <p:spPr>
            <a:xfrm>
              <a:off x="1524000" y="1919287"/>
              <a:ext cx="6099943" cy="3017491"/>
            </a:xfrm>
            <a:custGeom>
              <a:avLst/>
              <a:gdLst>
                <a:gd name="connsiteX0" fmla="*/ 6099944 w 6099943"/>
                <a:gd name="connsiteY0" fmla="*/ 3017492 h 3017491"/>
                <a:gd name="connsiteX1" fmla="*/ 5228949 w 6099943"/>
                <a:gd name="connsiteY1" fmla="*/ 3017492 h 3017491"/>
                <a:gd name="connsiteX2" fmla="*/ 5228949 w 6099943"/>
                <a:gd name="connsiteY2" fmla="*/ 2940730 h 3017491"/>
                <a:gd name="connsiteX3" fmla="*/ 4983880 w 6099943"/>
                <a:gd name="connsiteY3" fmla="*/ 2940730 h 3017491"/>
                <a:gd name="connsiteX4" fmla="*/ 4983880 w 6099943"/>
                <a:gd name="connsiteY4" fmla="*/ 2858053 h 3017491"/>
                <a:gd name="connsiteX5" fmla="*/ 4942551 w 6099943"/>
                <a:gd name="connsiteY5" fmla="*/ 2858053 h 3017491"/>
                <a:gd name="connsiteX6" fmla="*/ 4942551 w 6099943"/>
                <a:gd name="connsiteY6" fmla="*/ 2728141 h 3017491"/>
                <a:gd name="connsiteX7" fmla="*/ 4665012 w 6099943"/>
                <a:gd name="connsiteY7" fmla="*/ 2728141 h 3017491"/>
                <a:gd name="connsiteX8" fmla="*/ 4665012 w 6099943"/>
                <a:gd name="connsiteY8" fmla="*/ 2683859 h 3017491"/>
                <a:gd name="connsiteX9" fmla="*/ 4449471 w 6099943"/>
                <a:gd name="connsiteY9" fmla="*/ 2683859 h 3017491"/>
                <a:gd name="connsiteX10" fmla="*/ 4449471 w 6099943"/>
                <a:gd name="connsiteY10" fmla="*/ 2618899 h 3017491"/>
                <a:gd name="connsiteX11" fmla="*/ 4411094 w 6099943"/>
                <a:gd name="connsiteY11" fmla="*/ 2618899 h 3017491"/>
                <a:gd name="connsiteX12" fmla="*/ 4411094 w 6099943"/>
                <a:gd name="connsiteY12" fmla="*/ 2559853 h 3017491"/>
                <a:gd name="connsiteX13" fmla="*/ 4272325 w 6099943"/>
                <a:gd name="connsiteY13" fmla="*/ 2559853 h 3017491"/>
                <a:gd name="connsiteX14" fmla="*/ 4272325 w 6099943"/>
                <a:gd name="connsiteY14" fmla="*/ 2435847 h 3017491"/>
                <a:gd name="connsiteX15" fmla="*/ 4236892 w 6099943"/>
                <a:gd name="connsiteY15" fmla="*/ 2435847 h 3017491"/>
                <a:gd name="connsiteX16" fmla="*/ 4236892 w 6099943"/>
                <a:gd name="connsiteY16" fmla="*/ 2379745 h 3017491"/>
                <a:gd name="connsiteX17" fmla="*/ 4086311 w 6099943"/>
                <a:gd name="connsiteY17" fmla="*/ 2379745 h 3017491"/>
                <a:gd name="connsiteX18" fmla="*/ 4086311 w 6099943"/>
                <a:gd name="connsiteY18" fmla="*/ 2335454 h 3017491"/>
                <a:gd name="connsiteX19" fmla="*/ 3826488 w 6099943"/>
                <a:gd name="connsiteY19" fmla="*/ 2335454 h 3017491"/>
                <a:gd name="connsiteX20" fmla="*/ 3826488 w 6099943"/>
                <a:gd name="connsiteY20" fmla="*/ 2297078 h 3017491"/>
                <a:gd name="connsiteX21" fmla="*/ 3776301 w 6099943"/>
                <a:gd name="connsiteY21" fmla="*/ 2297078 h 3017491"/>
                <a:gd name="connsiteX22" fmla="*/ 3776301 w 6099943"/>
                <a:gd name="connsiteY22" fmla="*/ 2252786 h 3017491"/>
                <a:gd name="connsiteX23" fmla="*/ 3563712 w 6099943"/>
                <a:gd name="connsiteY23" fmla="*/ 2252786 h 3017491"/>
                <a:gd name="connsiteX24" fmla="*/ 3563712 w 6099943"/>
                <a:gd name="connsiteY24" fmla="*/ 2223259 h 3017491"/>
                <a:gd name="connsiteX25" fmla="*/ 3386557 w 6099943"/>
                <a:gd name="connsiteY25" fmla="*/ 2223259 h 3017491"/>
                <a:gd name="connsiteX26" fmla="*/ 3386557 w 6099943"/>
                <a:gd name="connsiteY26" fmla="*/ 2125828 h 3017491"/>
                <a:gd name="connsiteX27" fmla="*/ 3312748 w 6099943"/>
                <a:gd name="connsiteY27" fmla="*/ 2125828 h 3017491"/>
                <a:gd name="connsiteX28" fmla="*/ 3312748 w 6099943"/>
                <a:gd name="connsiteY28" fmla="*/ 2102206 h 3017491"/>
                <a:gd name="connsiteX29" fmla="*/ 3265503 w 6099943"/>
                <a:gd name="connsiteY29" fmla="*/ 2102206 h 3017491"/>
                <a:gd name="connsiteX30" fmla="*/ 3265503 w 6099943"/>
                <a:gd name="connsiteY30" fmla="*/ 1995916 h 3017491"/>
                <a:gd name="connsiteX31" fmla="*/ 3094263 w 6099943"/>
                <a:gd name="connsiteY31" fmla="*/ 1995916 h 3017491"/>
                <a:gd name="connsiteX32" fmla="*/ 3094263 w 6099943"/>
                <a:gd name="connsiteY32" fmla="*/ 1960483 h 3017491"/>
                <a:gd name="connsiteX33" fmla="*/ 2843298 w 6099943"/>
                <a:gd name="connsiteY33" fmla="*/ 1960483 h 3017491"/>
                <a:gd name="connsiteX34" fmla="*/ 2843298 w 6099943"/>
                <a:gd name="connsiteY34" fmla="*/ 1936861 h 3017491"/>
                <a:gd name="connsiteX35" fmla="*/ 2736999 w 6099943"/>
                <a:gd name="connsiteY35" fmla="*/ 1936861 h 3017491"/>
                <a:gd name="connsiteX36" fmla="*/ 2736999 w 6099943"/>
                <a:gd name="connsiteY36" fmla="*/ 1883721 h 3017491"/>
                <a:gd name="connsiteX37" fmla="*/ 2698623 w 6099943"/>
                <a:gd name="connsiteY37" fmla="*/ 1883721 h 3017491"/>
                <a:gd name="connsiteX38" fmla="*/ 2698623 w 6099943"/>
                <a:gd name="connsiteY38" fmla="*/ 1833524 h 3017491"/>
                <a:gd name="connsiteX39" fmla="*/ 2648426 w 6099943"/>
                <a:gd name="connsiteY39" fmla="*/ 1833524 h 3017491"/>
                <a:gd name="connsiteX40" fmla="*/ 2648426 w 6099943"/>
                <a:gd name="connsiteY40" fmla="*/ 1798091 h 3017491"/>
                <a:gd name="connsiteX41" fmla="*/ 2595277 w 6099943"/>
                <a:gd name="connsiteY41" fmla="*/ 1798091 h 3017491"/>
                <a:gd name="connsiteX42" fmla="*/ 2595277 w 6099943"/>
                <a:gd name="connsiteY42" fmla="*/ 1786290 h 3017491"/>
                <a:gd name="connsiteX43" fmla="*/ 2503751 w 6099943"/>
                <a:gd name="connsiteY43" fmla="*/ 1786290 h 3017491"/>
                <a:gd name="connsiteX44" fmla="*/ 2503751 w 6099943"/>
                <a:gd name="connsiteY44" fmla="*/ 1730188 h 3017491"/>
                <a:gd name="connsiteX45" fmla="*/ 2415178 w 6099943"/>
                <a:gd name="connsiteY45" fmla="*/ 1730188 h 3017491"/>
                <a:gd name="connsiteX46" fmla="*/ 2415178 w 6099943"/>
                <a:gd name="connsiteY46" fmla="*/ 1688849 h 3017491"/>
                <a:gd name="connsiteX47" fmla="*/ 2367934 w 6099943"/>
                <a:gd name="connsiteY47" fmla="*/ 1688849 h 3017491"/>
                <a:gd name="connsiteX48" fmla="*/ 2367934 w 6099943"/>
                <a:gd name="connsiteY48" fmla="*/ 1615040 h 3017491"/>
                <a:gd name="connsiteX49" fmla="*/ 2297078 w 6099943"/>
                <a:gd name="connsiteY49" fmla="*/ 1615040 h 3017491"/>
                <a:gd name="connsiteX50" fmla="*/ 2297078 w 6099943"/>
                <a:gd name="connsiteY50" fmla="*/ 1606182 h 3017491"/>
                <a:gd name="connsiteX51" fmla="*/ 2282314 w 6099943"/>
                <a:gd name="connsiteY51" fmla="*/ 1606182 h 3017491"/>
                <a:gd name="connsiteX52" fmla="*/ 2282314 w 6099943"/>
                <a:gd name="connsiteY52" fmla="*/ 1585512 h 3017491"/>
                <a:gd name="connsiteX53" fmla="*/ 2249834 w 6099943"/>
                <a:gd name="connsiteY53" fmla="*/ 1585512 h 3017491"/>
                <a:gd name="connsiteX54" fmla="*/ 2249834 w 6099943"/>
                <a:gd name="connsiteY54" fmla="*/ 1555985 h 3017491"/>
                <a:gd name="connsiteX55" fmla="*/ 2114017 w 6099943"/>
                <a:gd name="connsiteY55" fmla="*/ 1555985 h 3017491"/>
                <a:gd name="connsiteX56" fmla="*/ 2114017 w 6099943"/>
                <a:gd name="connsiteY56" fmla="*/ 1514656 h 3017491"/>
                <a:gd name="connsiteX57" fmla="*/ 2063820 w 6099943"/>
                <a:gd name="connsiteY57" fmla="*/ 1514656 h 3017491"/>
                <a:gd name="connsiteX58" fmla="*/ 2063820 w 6099943"/>
                <a:gd name="connsiteY58" fmla="*/ 1431979 h 3017491"/>
                <a:gd name="connsiteX59" fmla="*/ 2037255 w 6099943"/>
                <a:gd name="connsiteY59" fmla="*/ 1431979 h 3017491"/>
                <a:gd name="connsiteX60" fmla="*/ 2037255 w 6099943"/>
                <a:gd name="connsiteY60" fmla="*/ 1381792 h 3017491"/>
                <a:gd name="connsiteX61" fmla="*/ 2001822 w 6099943"/>
                <a:gd name="connsiteY61" fmla="*/ 1381792 h 3017491"/>
                <a:gd name="connsiteX62" fmla="*/ 2001822 w 6099943"/>
                <a:gd name="connsiteY62" fmla="*/ 1319784 h 3017491"/>
                <a:gd name="connsiteX63" fmla="*/ 1910296 w 6099943"/>
                <a:gd name="connsiteY63" fmla="*/ 1319784 h 3017491"/>
                <a:gd name="connsiteX64" fmla="*/ 1910296 w 6099943"/>
                <a:gd name="connsiteY64" fmla="*/ 1290257 h 3017491"/>
                <a:gd name="connsiteX65" fmla="*/ 1833524 w 6099943"/>
                <a:gd name="connsiteY65" fmla="*/ 1290257 h 3017491"/>
                <a:gd name="connsiteX66" fmla="*/ 1833524 w 6099943"/>
                <a:gd name="connsiteY66" fmla="*/ 1266635 h 3017491"/>
                <a:gd name="connsiteX67" fmla="*/ 1798091 w 6099943"/>
                <a:gd name="connsiteY67" fmla="*/ 1266635 h 3017491"/>
                <a:gd name="connsiteX68" fmla="*/ 1798091 w 6099943"/>
                <a:gd name="connsiteY68" fmla="*/ 1245975 h 3017491"/>
                <a:gd name="connsiteX69" fmla="*/ 1753810 w 6099943"/>
                <a:gd name="connsiteY69" fmla="*/ 1245975 h 3017491"/>
                <a:gd name="connsiteX70" fmla="*/ 1753810 w 6099943"/>
                <a:gd name="connsiteY70" fmla="*/ 1210542 h 3017491"/>
                <a:gd name="connsiteX71" fmla="*/ 1679991 w 6099943"/>
                <a:gd name="connsiteY71" fmla="*/ 1210542 h 3017491"/>
                <a:gd name="connsiteX72" fmla="*/ 1679991 w 6099943"/>
                <a:gd name="connsiteY72" fmla="*/ 1148534 h 3017491"/>
                <a:gd name="connsiteX73" fmla="*/ 1644568 w 6099943"/>
                <a:gd name="connsiteY73" fmla="*/ 1148534 h 3017491"/>
                <a:gd name="connsiteX74" fmla="*/ 1644568 w 6099943"/>
                <a:gd name="connsiteY74" fmla="*/ 1045197 h 3017491"/>
                <a:gd name="connsiteX75" fmla="*/ 1561890 w 6099943"/>
                <a:gd name="connsiteY75" fmla="*/ 1045197 h 3017491"/>
                <a:gd name="connsiteX76" fmla="*/ 1561890 w 6099943"/>
                <a:gd name="connsiteY76" fmla="*/ 1000906 h 3017491"/>
                <a:gd name="connsiteX77" fmla="*/ 1526457 w 6099943"/>
                <a:gd name="connsiteY77" fmla="*/ 1000906 h 3017491"/>
                <a:gd name="connsiteX78" fmla="*/ 1526457 w 6099943"/>
                <a:gd name="connsiteY78" fmla="*/ 959577 h 3017491"/>
                <a:gd name="connsiteX79" fmla="*/ 1476270 w 6099943"/>
                <a:gd name="connsiteY79" fmla="*/ 959577 h 3017491"/>
                <a:gd name="connsiteX80" fmla="*/ 1476270 w 6099943"/>
                <a:gd name="connsiteY80" fmla="*/ 933002 h 3017491"/>
                <a:gd name="connsiteX81" fmla="*/ 1369981 w 6099943"/>
                <a:gd name="connsiteY81" fmla="*/ 933002 h 3017491"/>
                <a:gd name="connsiteX82" fmla="*/ 1369981 w 6099943"/>
                <a:gd name="connsiteY82" fmla="*/ 900524 h 3017491"/>
                <a:gd name="connsiteX83" fmla="*/ 1340453 w 6099943"/>
                <a:gd name="connsiteY83" fmla="*/ 900524 h 3017491"/>
                <a:gd name="connsiteX84" fmla="*/ 1340453 w 6099943"/>
                <a:gd name="connsiteY84" fmla="*/ 835568 h 3017491"/>
                <a:gd name="connsiteX85" fmla="*/ 1307973 w 6099943"/>
                <a:gd name="connsiteY85" fmla="*/ 835568 h 3017491"/>
                <a:gd name="connsiteX86" fmla="*/ 1307973 w 6099943"/>
                <a:gd name="connsiteY86" fmla="*/ 785375 h 3017491"/>
                <a:gd name="connsiteX87" fmla="*/ 1287304 w 6099943"/>
                <a:gd name="connsiteY87" fmla="*/ 785375 h 3017491"/>
                <a:gd name="connsiteX88" fmla="*/ 1287304 w 6099943"/>
                <a:gd name="connsiteY88" fmla="*/ 758802 h 3017491"/>
                <a:gd name="connsiteX89" fmla="*/ 1231211 w 6099943"/>
                <a:gd name="connsiteY89" fmla="*/ 758802 h 3017491"/>
                <a:gd name="connsiteX90" fmla="*/ 1231211 w 6099943"/>
                <a:gd name="connsiteY90" fmla="*/ 684989 h 3017491"/>
                <a:gd name="connsiteX91" fmla="*/ 1181014 w 6099943"/>
                <a:gd name="connsiteY91" fmla="*/ 684989 h 3017491"/>
                <a:gd name="connsiteX92" fmla="*/ 1181014 w 6099943"/>
                <a:gd name="connsiteY92" fmla="*/ 649558 h 3017491"/>
                <a:gd name="connsiteX93" fmla="*/ 1121969 w 6099943"/>
                <a:gd name="connsiteY93" fmla="*/ 649558 h 3017491"/>
                <a:gd name="connsiteX94" fmla="*/ 1121969 w 6099943"/>
                <a:gd name="connsiteY94" fmla="*/ 602318 h 3017491"/>
                <a:gd name="connsiteX95" fmla="*/ 1062914 w 6099943"/>
                <a:gd name="connsiteY95" fmla="*/ 602318 h 3017491"/>
                <a:gd name="connsiteX96" fmla="*/ 1062914 w 6099943"/>
                <a:gd name="connsiteY96" fmla="*/ 572793 h 3017491"/>
                <a:gd name="connsiteX97" fmla="*/ 1033386 w 6099943"/>
                <a:gd name="connsiteY97" fmla="*/ 572793 h 3017491"/>
                <a:gd name="connsiteX98" fmla="*/ 1033386 w 6099943"/>
                <a:gd name="connsiteY98" fmla="*/ 543267 h 3017491"/>
                <a:gd name="connsiteX99" fmla="*/ 971388 w 6099943"/>
                <a:gd name="connsiteY99" fmla="*/ 543267 h 3017491"/>
                <a:gd name="connsiteX100" fmla="*/ 971388 w 6099943"/>
                <a:gd name="connsiteY100" fmla="*/ 490121 h 3017491"/>
                <a:gd name="connsiteX101" fmla="*/ 921192 w 6099943"/>
                <a:gd name="connsiteY101" fmla="*/ 490121 h 3017491"/>
                <a:gd name="connsiteX102" fmla="*/ 921192 w 6099943"/>
                <a:gd name="connsiteY102" fmla="*/ 425166 h 3017491"/>
                <a:gd name="connsiteX103" fmla="*/ 791280 w 6099943"/>
                <a:gd name="connsiteY103" fmla="*/ 425166 h 3017491"/>
                <a:gd name="connsiteX104" fmla="*/ 791280 w 6099943"/>
                <a:gd name="connsiteY104" fmla="*/ 377924 h 3017491"/>
                <a:gd name="connsiteX105" fmla="*/ 764707 w 6099943"/>
                <a:gd name="connsiteY105" fmla="*/ 377924 h 3017491"/>
                <a:gd name="connsiteX106" fmla="*/ 764707 w 6099943"/>
                <a:gd name="connsiteY106" fmla="*/ 342494 h 3017491"/>
                <a:gd name="connsiteX107" fmla="*/ 726324 w 6099943"/>
                <a:gd name="connsiteY107" fmla="*/ 342494 h 3017491"/>
                <a:gd name="connsiteX108" fmla="*/ 726324 w 6099943"/>
                <a:gd name="connsiteY108" fmla="*/ 292301 h 3017491"/>
                <a:gd name="connsiteX109" fmla="*/ 682037 w 6099943"/>
                <a:gd name="connsiteY109" fmla="*/ 292301 h 3017491"/>
                <a:gd name="connsiteX110" fmla="*/ 682037 w 6099943"/>
                <a:gd name="connsiteY110" fmla="*/ 250966 h 3017491"/>
                <a:gd name="connsiteX111" fmla="*/ 661368 w 6099943"/>
                <a:gd name="connsiteY111" fmla="*/ 250966 h 3017491"/>
                <a:gd name="connsiteX112" fmla="*/ 661368 w 6099943"/>
                <a:gd name="connsiteY112" fmla="*/ 221440 h 3017491"/>
                <a:gd name="connsiteX113" fmla="*/ 575745 w 6099943"/>
                <a:gd name="connsiteY113" fmla="*/ 221440 h 3017491"/>
                <a:gd name="connsiteX114" fmla="*/ 575745 w 6099943"/>
                <a:gd name="connsiteY114" fmla="*/ 153532 h 3017491"/>
                <a:gd name="connsiteX115" fmla="*/ 537362 w 6099943"/>
                <a:gd name="connsiteY115" fmla="*/ 153532 h 3017491"/>
                <a:gd name="connsiteX116" fmla="*/ 537362 w 6099943"/>
                <a:gd name="connsiteY116" fmla="*/ 124007 h 3017491"/>
                <a:gd name="connsiteX117" fmla="*/ 490121 w 6099943"/>
                <a:gd name="connsiteY117" fmla="*/ 124007 h 3017491"/>
                <a:gd name="connsiteX118" fmla="*/ 490121 w 6099943"/>
                <a:gd name="connsiteY118" fmla="*/ 103339 h 3017491"/>
                <a:gd name="connsiteX119" fmla="*/ 466501 w 6099943"/>
                <a:gd name="connsiteY119" fmla="*/ 103339 h 3017491"/>
                <a:gd name="connsiteX120" fmla="*/ 466501 w 6099943"/>
                <a:gd name="connsiteY120" fmla="*/ 62003 h 3017491"/>
                <a:gd name="connsiteX121" fmla="*/ 330684 w 6099943"/>
                <a:gd name="connsiteY121" fmla="*/ 62003 h 3017491"/>
                <a:gd name="connsiteX122" fmla="*/ 330684 w 6099943"/>
                <a:gd name="connsiteY122" fmla="*/ 50193 h 3017491"/>
                <a:gd name="connsiteX123" fmla="*/ 280491 w 6099943"/>
                <a:gd name="connsiteY123" fmla="*/ 50193 h 3017491"/>
                <a:gd name="connsiteX124" fmla="*/ 280491 w 6099943"/>
                <a:gd name="connsiteY124" fmla="*/ 20668 h 3017491"/>
                <a:gd name="connsiteX125" fmla="*/ 103339 w 6099943"/>
                <a:gd name="connsiteY125" fmla="*/ 20668 h 3017491"/>
                <a:gd name="connsiteX126" fmla="*/ 103339 w 6099943"/>
                <a:gd name="connsiteY126" fmla="*/ 0 h 3017491"/>
                <a:gd name="connsiteX127" fmla="*/ 0 w 6099943"/>
                <a:gd name="connsiteY127" fmla="*/ 0 h 301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99943" h="3017491">
                  <a:moveTo>
                    <a:pt x="6099944" y="3017492"/>
                  </a:moveTo>
                  <a:lnTo>
                    <a:pt x="5228949" y="3017492"/>
                  </a:lnTo>
                  <a:lnTo>
                    <a:pt x="5228949" y="2940730"/>
                  </a:lnTo>
                  <a:lnTo>
                    <a:pt x="4983880" y="2940730"/>
                  </a:lnTo>
                  <a:lnTo>
                    <a:pt x="4983880" y="2858053"/>
                  </a:lnTo>
                  <a:lnTo>
                    <a:pt x="4942551" y="2858053"/>
                  </a:lnTo>
                  <a:lnTo>
                    <a:pt x="4942551" y="2728141"/>
                  </a:lnTo>
                  <a:lnTo>
                    <a:pt x="4665012" y="2728141"/>
                  </a:lnTo>
                  <a:lnTo>
                    <a:pt x="4665012" y="2683859"/>
                  </a:lnTo>
                  <a:lnTo>
                    <a:pt x="4449471" y="2683859"/>
                  </a:lnTo>
                  <a:lnTo>
                    <a:pt x="4449471" y="2618899"/>
                  </a:lnTo>
                  <a:lnTo>
                    <a:pt x="4411094" y="2618899"/>
                  </a:lnTo>
                  <a:lnTo>
                    <a:pt x="4411094" y="2559853"/>
                  </a:lnTo>
                  <a:lnTo>
                    <a:pt x="4272325" y="2559853"/>
                  </a:lnTo>
                  <a:lnTo>
                    <a:pt x="4272325" y="2435847"/>
                  </a:lnTo>
                  <a:lnTo>
                    <a:pt x="4236892" y="2435847"/>
                  </a:lnTo>
                  <a:lnTo>
                    <a:pt x="4236892" y="2379745"/>
                  </a:lnTo>
                  <a:lnTo>
                    <a:pt x="4086311" y="2379745"/>
                  </a:lnTo>
                  <a:lnTo>
                    <a:pt x="4086311" y="2335454"/>
                  </a:lnTo>
                  <a:lnTo>
                    <a:pt x="3826488" y="2335454"/>
                  </a:lnTo>
                  <a:lnTo>
                    <a:pt x="3826488" y="2297078"/>
                  </a:lnTo>
                  <a:lnTo>
                    <a:pt x="3776301" y="2297078"/>
                  </a:lnTo>
                  <a:lnTo>
                    <a:pt x="3776301" y="2252786"/>
                  </a:lnTo>
                  <a:lnTo>
                    <a:pt x="3563712" y="2252786"/>
                  </a:lnTo>
                  <a:lnTo>
                    <a:pt x="3563712" y="2223259"/>
                  </a:lnTo>
                  <a:lnTo>
                    <a:pt x="3386557" y="2223259"/>
                  </a:lnTo>
                  <a:lnTo>
                    <a:pt x="3386557" y="2125828"/>
                  </a:lnTo>
                  <a:lnTo>
                    <a:pt x="3312748" y="2125828"/>
                  </a:lnTo>
                  <a:lnTo>
                    <a:pt x="3312748" y="2102206"/>
                  </a:lnTo>
                  <a:lnTo>
                    <a:pt x="3265503" y="2102206"/>
                  </a:lnTo>
                  <a:lnTo>
                    <a:pt x="3265503" y="1995916"/>
                  </a:lnTo>
                  <a:lnTo>
                    <a:pt x="3094263" y="1995916"/>
                  </a:lnTo>
                  <a:lnTo>
                    <a:pt x="3094263" y="1960483"/>
                  </a:lnTo>
                  <a:lnTo>
                    <a:pt x="2843298" y="1960483"/>
                  </a:lnTo>
                  <a:lnTo>
                    <a:pt x="2843298" y="1936861"/>
                  </a:lnTo>
                  <a:lnTo>
                    <a:pt x="2736999" y="1936861"/>
                  </a:lnTo>
                  <a:lnTo>
                    <a:pt x="2736999" y="1883721"/>
                  </a:lnTo>
                  <a:lnTo>
                    <a:pt x="2698623" y="1883721"/>
                  </a:lnTo>
                  <a:lnTo>
                    <a:pt x="2698623" y="1833524"/>
                  </a:lnTo>
                  <a:lnTo>
                    <a:pt x="2648426" y="1833524"/>
                  </a:lnTo>
                  <a:lnTo>
                    <a:pt x="2648426" y="1798091"/>
                  </a:lnTo>
                  <a:lnTo>
                    <a:pt x="2595277" y="1798091"/>
                  </a:lnTo>
                  <a:lnTo>
                    <a:pt x="2595277" y="1786290"/>
                  </a:lnTo>
                  <a:lnTo>
                    <a:pt x="2503751" y="1786290"/>
                  </a:lnTo>
                  <a:lnTo>
                    <a:pt x="2503751" y="1730188"/>
                  </a:lnTo>
                  <a:lnTo>
                    <a:pt x="2415178" y="1730188"/>
                  </a:lnTo>
                  <a:lnTo>
                    <a:pt x="2415178" y="1688849"/>
                  </a:lnTo>
                  <a:lnTo>
                    <a:pt x="2367934" y="1688849"/>
                  </a:lnTo>
                  <a:lnTo>
                    <a:pt x="2367934" y="1615040"/>
                  </a:lnTo>
                  <a:lnTo>
                    <a:pt x="2297078" y="1615040"/>
                  </a:lnTo>
                  <a:lnTo>
                    <a:pt x="2297078" y="1606182"/>
                  </a:lnTo>
                  <a:lnTo>
                    <a:pt x="2282314" y="1606182"/>
                  </a:lnTo>
                  <a:lnTo>
                    <a:pt x="2282314" y="1585512"/>
                  </a:lnTo>
                  <a:lnTo>
                    <a:pt x="2249834" y="1585512"/>
                  </a:lnTo>
                  <a:lnTo>
                    <a:pt x="2249834" y="1555985"/>
                  </a:lnTo>
                  <a:lnTo>
                    <a:pt x="2114017" y="1555985"/>
                  </a:lnTo>
                  <a:lnTo>
                    <a:pt x="2114017" y="1514656"/>
                  </a:lnTo>
                  <a:lnTo>
                    <a:pt x="2063820" y="1514656"/>
                  </a:lnTo>
                  <a:lnTo>
                    <a:pt x="2063820" y="1431979"/>
                  </a:lnTo>
                  <a:lnTo>
                    <a:pt x="2037255" y="1431979"/>
                  </a:lnTo>
                  <a:lnTo>
                    <a:pt x="2037255" y="1381792"/>
                  </a:lnTo>
                  <a:lnTo>
                    <a:pt x="2001822" y="1381792"/>
                  </a:lnTo>
                  <a:lnTo>
                    <a:pt x="2001822" y="1319784"/>
                  </a:lnTo>
                  <a:lnTo>
                    <a:pt x="1910296" y="1319784"/>
                  </a:lnTo>
                  <a:lnTo>
                    <a:pt x="1910296" y="1290257"/>
                  </a:lnTo>
                  <a:lnTo>
                    <a:pt x="1833524" y="1290257"/>
                  </a:lnTo>
                  <a:lnTo>
                    <a:pt x="1833524" y="1266635"/>
                  </a:lnTo>
                  <a:lnTo>
                    <a:pt x="1798091" y="1266635"/>
                  </a:lnTo>
                  <a:lnTo>
                    <a:pt x="1798091" y="1245975"/>
                  </a:lnTo>
                  <a:lnTo>
                    <a:pt x="1753810" y="1245975"/>
                  </a:lnTo>
                  <a:lnTo>
                    <a:pt x="1753810" y="1210542"/>
                  </a:lnTo>
                  <a:lnTo>
                    <a:pt x="1679991" y="1210542"/>
                  </a:lnTo>
                  <a:lnTo>
                    <a:pt x="1679991" y="1148534"/>
                  </a:lnTo>
                  <a:lnTo>
                    <a:pt x="1644568" y="1148534"/>
                  </a:lnTo>
                  <a:lnTo>
                    <a:pt x="1644568" y="1045197"/>
                  </a:lnTo>
                  <a:lnTo>
                    <a:pt x="1561890" y="1045197"/>
                  </a:lnTo>
                  <a:lnTo>
                    <a:pt x="1561890" y="1000906"/>
                  </a:lnTo>
                  <a:lnTo>
                    <a:pt x="1526457" y="1000906"/>
                  </a:lnTo>
                  <a:lnTo>
                    <a:pt x="1526457" y="959577"/>
                  </a:lnTo>
                  <a:lnTo>
                    <a:pt x="1476270" y="959577"/>
                  </a:lnTo>
                  <a:lnTo>
                    <a:pt x="1476270" y="933002"/>
                  </a:lnTo>
                  <a:lnTo>
                    <a:pt x="1369981" y="933002"/>
                  </a:lnTo>
                  <a:lnTo>
                    <a:pt x="1369981" y="900524"/>
                  </a:lnTo>
                  <a:lnTo>
                    <a:pt x="1340453" y="900524"/>
                  </a:lnTo>
                  <a:lnTo>
                    <a:pt x="1340453" y="835568"/>
                  </a:lnTo>
                  <a:lnTo>
                    <a:pt x="1307973" y="835568"/>
                  </a:lnTo>
                  <a:lnTo>
                    <a:pt x="1307973" y="785375"/>
                  </a:lnTo>
                  <a:lnTo>
                    <a:pt x="1287304" y="785375"/>
                  </a:lnTo>
                  <a:lnTo>
                    <a:pt x="1287304" y="758802"/>
                  </a:lnTo>
                  <a:lnTo>
                    <a:pt x="1231211" y="758802"/>
                  </a:lnTo>
                  <a:lnTo>
                    <a:pt x="1231211" y="684989"/>
                  </a:lnTo>
                  <a:lnTo>
                    <a:pt x="1181014" y="684989"/>
                  </a:lnTo>
                  <a:lnTo>
                    <a:pt x="1181014" y="649558"/>
                  </a:lnTo>
                  <a:lnTo>
                    <a:pt x="1121969" y="649558"/>
                  </a:lnTo>
                  <a:lnTo>
                    <a:pt x="1121969" y="602318"/>
                  </a:lnTo>
                  <a:lnTo>
                    <a:pt x="1062914" y="602318"/>
                  </a:lnTo>
                  <a:lnTo>
                    <a:pt x="1062914" y="572793"/>
                  </a:lnTo>
                  <a:lnTo>
                    <a:pt x="1033386" y="572793"/>
                  </a:lnTo>
                  <a:lnTo>
                    <a:pt x="1033386" y="543267"/>
                  </a:lnTo>
                  <a:lnTo>
                    <a:pt x="971388" y="543267"/>
                  </a:lnTo>
                  <a:lnTo>
                    <a:pt x="971388" y="490121"/>
                  </a:lnTo>
                  <a:lnTo>
                    <a:pt x="921192" y="490121"/>
                  </a:lnTo>
                  <a:lnTo>
                    <a:pt x="921192" y="425166"/>
                  </a:lnTo>
                  <a:lnTo>
                    <a:pt x="791280" y="425166"/>
                  </a:lnTo>
                  <a:lnTo>
                    <a:pt x="791280" y="377924"/>
                  </a:lnTo>
                  <a:lnTo>
                    <a:pt x="764707" y="377924"/>
                  </a:lnTo>
                  <a:lnTo>
                    <a:pt x="764707" y="342494"/>
                  </a:lnTo>
                  <a:lnTo>
                    <a:pt x="726324" y="342494"/>
                  </a:lnTo>
                  <a:lnTo>
                    <a:pt x="726324" y="292301"/>
                  </a:lnTo>
                  <a:lnTo>
                    <a:pt x="682037" y="292301"/>
                  </a:lnTo>
                  <a:lnTo>
                    <a:pt x="682037" y="250966"/>
                  </a:lnTo>
                  <a:lnTo>
                    <a:pt x="661368" y="250966"/>
                  </a:lnTo>
                  <a:lnTo>
                    <a:pt x="661368" y="221440"/>
                  </a:lnTo>
                  <a:lnTo>
                    <a:pt x="575745" y="221440"/>
                  </a:lnTo>
                  <a:lnTo>
                    <a:pt x="575745" y="153532"/>
                  </a:lnTo>
                  <a:lnTo>
                    <a:pt x="537362" y="153532"/>
                  </a:lnTo>
                  <a:lnTo>
                    <a:pt x="537362" y="124007"/>
                  </a:lnTo>
                  <a:lnTo>
                    <a:pt x="490121" y="124007"/>
                  </a:lnTo>
                  <a:lnTo>
                    <a:pt x="490121" y="103339"/>
                  </a:lnTo>
                  <a:lnTo>
                    <a:pt x="466501" y="103339"/>
                  </a:lnTo>
                  <a:lnTo>
                    <a:pt x="466501" y="62003"/>
                  </a:lnTo>
                  <a:lnTo>
                    <a:pt x="330684" y="62003"/>
                  </a:lnTo>
                  <a:lnTo>
                    <a:pt x="330684" y="50193"/>
                  </a:lnTo>
                  <a:lnTo>
                    <a:pt x="280491" y="50193"/>
                  </a:lnTo>
                  <a:lnTo>
                    <a:pt x="280491" y="20668"/>
                  </a:lnTo>
                  <a:lnTo>
                    <a:pt x="103339" y="20668"/>
                  </a:lnTo>
                  <a:lnTo>
                    <a:pt x="103339" y="0"/>
                  </a:lnTo>
                  <a:lnTo>
                    <a:pt x="0" y="0"/>
                  </a:lnTo>
                </a:path>
              </a:pathLst>
            </a:custGeom>
            <a:noFill/>
            <a:ln w="25400" cap="flat">
              <a:solidFill>
                <a:srgbClr val="B60D27"/>
              </a:solidFill>
              <a:prstDash val="solid"/>
              <a:miter/>
            </a:ln>
          </p:spPr>
          <p:txBody>
            <a:bodyPr rtlCol="0" anchor="ctr"/>
            <a:lstStyle/>
            <a:p>
              <a:endParaRPr lang="fr-FR" dirty="0"/>
            </a:p>
          </p:txBody>
        </p:sp>
        <p:sp>
          <p:nvSpPr>
            <p:cNvPr id="99" name="Freeform: Shape 98">
              <a:extLst>
                <a:ext uri="{FF2B5EF4-FFF2-40B4-BE49-F238E27FC236}">
                  <a16:creationId xmlns:a16="http://schemas.microsoft.com/office/drawing/2014/main" id="{1D2B8CD9-A708-4839-AA23-A9EAE6D4845F}"/>
                </a:ext>
              </a:extLst>
            </p:cNvPr>
            <p:cNvSpPr/>
            <p:nvPr/>
          </p:nvSpPr>
          <p:spPr>
            <a:xfrm>
              <a:off x="3487721" y="31490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00" name="Freeform: Shape 99">
              <a:extLst>
                <a:ext uri="{FF2B5EF4-FFF2-40B4-BE49-F238E27FC236}">
                  <a16:creationId xmlns:a16="http://schemas.microsoft.com/office/drawing/2014/main" id="{8ECD0799-EC7D-4E5F-8973-2AF56DAE36DC}"/>
                </a:ext>
              </a:extLst>
            </p:cNvPr>
            <p:cNvSpPr/>
            <p:nvPr/>
          </p:nvSpPr>
          <p:spPr>
            <a:xfrm>
              <a:off x="3944921" y="35681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01" name="Freeform: Shape 100">
              <a:extLst>
                <a:ext uri="{FF2B5EF4-FFF2-40B4-BE49-F238E27FC236}">
                  <a16:creationId xmlns:a16="http://schemas.microsoft.com/office/drawing/2014/main" id="{F5E1EAA4-F9A0-47ED-BB83-A4B877BA268F}"/>
                </a:ext>
              </a:extLst>
            </p:cNvPr>
            <p:cNvSpPr/>
            <p:nvPr/>
          </p:nvSpPr>
          <p:spPr>
            <a:xfrm>
              <a:off x="4059221" y="360627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fr-FR" dirty="0"/>
            </a:p>
          </p:txBody>
        </p:sp>
        <p:sp>
          <p:nvSpPr>
            <p:cNvPr id="102" name="Freeform: Shape 101">
              <a:extLst>
                <a:ext uri="{FF2B5EF4-FFF2-40B4-BE49-F238E27FC236}">
                  <a16:creationId xmlns:a16="http://schemas.microsoft.com/office/drawing/2014/main" id="{7D4469FF-2020-40D7-BA23-E1AF261835FA}"/>
                </a:ext>
              </a:extLst>
            </p:cNvPr>
            <p:cNvSpPr/>
            <p:nvPr/>
          </p:nvSpPr>
          <p:spPr>
            <a:xfrm>
              <a:off x="4325921" y="375867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fr-FR" dirty="0"/>
            </a:p>
          </p:txBody>
        </p:sp>
        <p:sp>
          <p:nvSpPr>
            <p:cNvPr id="103" name="Freeform: Shape 102">
              <a:extLst>
                <a:ext uri="{FF2B5EF4-FFF2-40B4-BE49-F238E27FC236}">
                  <a16:creationId xmlns:a16="http://schemas.microsoft.com/office/drawing/2014/main" id="{99502579-550A-43D6-B469-EB0ABF418C6E}"/>
                </a:ext>
              </a:extLst>
            </p:cNvPr>
            <p:cNvSpPr/>
            <p:nvPr/>
          </p:nvSpPr>
          <p:spPr>
            <a:xfrm>
              <a:off x="4440221" y="377772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fr-FR" dirty="0"/>
            </a:p>
          </p:txBody>
        </p:sp>
        <p:sp>
          <p:nvSpPr>
            <p:cNvPr id="104" name="Freeform: Shape 103">
              <a:extLst>
                <a:ext uri="{FF2B5EF4-FFF2-40B4-BE49-F238E27FC236}">
                  <a16:creationId xmlns:a16="http://schemas.microsoft.com/office/drawing/2014/main" id="{2AE74E70-C08B-4878-8AA7-2E32D380CAFF}"/>
                </a:ext>
              </a:extLst>
            </p:cNvPr>
            <p:cNvSpPr/>
            <p:nvPr/>
          </p:nvSpPr>
          <p:spPr>
            <a:xfrm>
              <a:off x="4497371" y="377772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fr-FR" dirty="0"/>
            </a:p>
          </p:txBody>
        </p:sp>
        <p:sp>
          <p:nvSpPr>
            <p:cNvPr id="105" name="Freeform: Shape 104">
              <a:extLst>
                <a:ext uri="{FF2B5EF4-FFF2-40B4-BE49-F238E27FC236}">
                  <a16:creationId xmlns:a16="http://schemas.microsoft.com/office/drawing/2014/main" id="{3120C44A-1C12-4D00-AACD-A724D105C8EC}"/>
                </a:ext>
              </a:extLst>
            </p:cNvPr>
            <p:cNvSpPr/>
            <p:nvPr/>
          </p:nvSpPr>
          <p:spPr>
            <a:xfrm>
              <a:off x="4668821" y="383487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fr-FR" dirty="0"/>
            </a:p>
          </p:txBody>
        </p:sp>
        <p:sp>
          <p:nvSpPr>
            <p:cNvPr id="106" name="Freeform: Shape 105">
              <a:extLst>
                <a:ext uri="{FF2B5EF4-FFF2-40B4-BE49-F238E27FC236}">
                  <a16:creationId xmlns:a16="http://schemas.microsoft.com/office/drawing/2014/main" id="{AB00CEB9-57A6-40AB-9C3B-F974C1267C9E}"/>
                </a:ext>
              </a:extLst>
            </p:cNvPr>
            <p:cNvSpPr/>
            <p:nvPr/>
          </p:nvSpPr>
          <p:spPr>
            <a:xfrm>
              <a:off x="4745021" y="383487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fr-FR" dirty="0"/>
            </a:p>
          </p:txBody>
        </p:sp>
        <p:sp>
          <p:nvSpPr>
            <p:cNvPr id="107" name="Freeform: Shape 106">
              <a:extLst>
                <a:ext uri="{FF2B5EF4-FFF2-40B4-BE49-F238E27FC236}">
                  <a16:creationId xmlns:a16="http://schemas.microsoft.com/office/drawing/2014/main" id="{2C5A409E-824F-4BDF-A592-C73D9584AEB1}"/>
                </a:ext>
              </a:extLst>
            </p:cNvPr>
            <p:cNvSpPr/>
            <p:nvPr/>
          </p:nvSpPr>
          <p:spPr>
            <a:xfrm>
              <a:off x="4954571" y="40634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08" name="Freeform: Shape 107">
              <a:extLst>
                <a:ext uri="{FF2B5EF4-FFF2-40B4-BE49-F238E27FC236}">
                  <a16:creationId xmlns:a16="http://schemas.microsoft.com/office/drawing/2014/main" id="{C9219426-4459-4D7F-A84E-68625DBC686C}"/>
                </a:ext>
              </a:extLst>
            </p:cNvPr>
            <p:cNvSpPr/>
            <p:nvPr/>
          </p:nvSpPr>
          <p:spPr>
            <a:xfrm>
              <a:off x="4992671" y="40634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09" name="Freeform: Shape 108">
              <a:extLst>
                <a:ext uri="{FF2B5EF4-FFF2-40B4-BE49-F238E27FC236}">
                  <a16:creationId xmlns:a16="http://schemas.microsoft.com/office/drawing/2014/main" id="{3088E228-7EBD-4FB1-8863-C98395E24855}"/>
                </a:ext>
              </a:extLst>
            </p:cNvPr>
            <p:cNvSpPr/>
            <p:nvPr/>
          </p:nvSpPr>
          <p:spPr>
            <a:xfrm>
              <a:off x="5030771" y="40634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10" name="Freeform: Shape 109">
              <a:extLst>
                <a:ext uri="{FF2B5EF4-FFF2-40B4-BE49-F238E27FC236}">
                  <a16:creationId xmlns:a16="http://schemas.microsoft.com/office/drawing/2014/main" id="{9A098834-2190-4D50-8AB4-523C3E616BE0}"/>
                </a:ext>
              </a:extLst>
            </p:cNvPr>
            <p:cNvSpPr/>
            <p:nvPr/>
          </p:nvSpPr>
          <p:spPr>
            <a:xfrm>
              <a:off x="514507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11" name="Freeform: Shape 110">
              <a:extLst>
                <a:ext uri="{FF2B5EF4-FFF2-40B4-BE49-F238E27FC236}">
                  <a16:creationId xmlns:a16="http://schemas.microsoft.com/office/drawing/2014/main" id="{915C609C-4B0C-42C0-AF2B-C85BD182E470}"/>
                </a:ext>
              </a:extLst>
            </p:cNvPr>
            <p:cNvSpPr/>
            <p:nvPr/>
          </p:nvSpPr>
          <p:spPr>
            <a:xfrm>
              <a:off x="516412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12" name="Freeform: Shape 111">
              <a:extLst>
                <a:ext uri="{FF2B5EF4-FFF2-40B4-BE49-F238E27FC236}">
                  <a16:creationId xmlns:a16="http://schemas.microsoft.com/office/drawing/2014/main" id="{7DA0843C-1A33-4201-AE3E-4255BA22ED38}"/>
                </a:ext>
              </a:extLst>
            </p:cNvPr>
            <p:cNvSpPr/>
            <p:nvPr/>
          </p:nvSpPr>
          <p:spPr>
            <a:xfrm>
              <a:off x="518317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13" name="Freeform: Shape 112">
              <a:extLst>
                <a:ext uri="{FF2B5EF4-FFF2-40B4-BE49-F238E27FC236}">
                  <a16:creationId xmlns:a16="http://schemas.microsoft.com/office/drawing/2014/main" id="{552F7556-CD3A-4757-B2B9-CDC8594E1110}"/>
                </a:ext>
              </a:extLst>
            </p:cNvPr>
            <p:cNvSpPr/>
            <p:nvPr/>
          </p:nvSpPr>
          <p:spPr>
            <a:xfrm>
              <a:off x="520222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14" name="Freeform: Shape 113">
              <a:extLst>
                <a:ext uri="{FF2B5EF4-FFF2-40B4-BE49-F238E27FC236}">
                  <a16:creationId xmlns:a16="http://schemas.microsoft.com/office/drawing/2014/main" id="{5A127C48-3508-4588-B105-2D6423B5847B}"/>
                </a:ext>
              </a:extLst>
            </p:cNvPr>
            <p:cNvSpPr/>
            <p:nvPr/>
          </p:nvSpPr>
          <p:spPr>
            <a:xfrm>
              <a:off x="522127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15" name="Freeform: Shape 114">
              <a:extLst>
                <a:ext uri="{FF2B5EF4-FFF2-40B4-BE49-F238E27FC236}">
                  <a16:creationId xmlns:a16="http://schemas.microsoft.com/office/drawing/2014/main" id="{C65E7B0D-3810-466F-A2CA-15E6F8C2B5C4}"/>
                </a:ext>
              </a:extLst>
            </p:cNvPr>
            <p:cNvSpPr/>
            <p:nvPr/>
          </p:nvSpPr>
          <p:spPr>
            <a:xfrm>
              <a:off x="524032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16" name="Freeform: Shape 115">
              <a:extLst>
                <a:ext uri="{FF2B5EF4-FFF2-40B4-BE49-F238E27FC236}">
                  <a16:creationId xmlns:a16="http://schemas.microsoft.com/office/drawing/2014/main" id="{AA7442DB-6053-4C86-A478-41D22C28E6DB}"/>
                </a:ext>
              </a:extLst>
            </p:cNvPr>
            <p:cNvSpPr/>
            <p:nvPr/>
          </p:nvSpPr>
          <p:spPr>
            <a:xfrm>
              <a:off x="5392721" y="41587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17" name="Freeform: Shape 116">
              <a:extLst>
                <a:ext uri="{FF2B5EF4-FFF2-40B4-BE49-F238E27FC236}">
                  <a16:creationId xmlns:a16="http://schemas.microsoft.com/office/drawing/2014/main" id="{FAF9A0CD-9232-43AD-A6E1-63452983729E}"/>
                </a:ext>
              </a:extLst>
            </p:cNvPr>
            <p:cNvSpPr/>
            <p:nvPr/>
          </p:nvSpPr>
          <p:spPr>
            <a:xfrm>
              <a:off x="5487971" y="41587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18" name="Freeform: Shape 117">
              <a:extLst>
                <a:ext uri="{FF2B5EF4-FFF2-40B4-BE49-F238E27FC236}">
                  <a16:creationId xmlns:a16="http://schemas.microsoft.com/office/drawing/2014/main" id="{ADBF74AC-252B-4917-865B-2107B3D1BBA9}"/>
                </a:ext>
              </a:extLst>
            </p:cNvPr>
            <p:cNvSpPr/>
            <p:nvPr/>
          </p:nvSpPr>
          <p:spPr>
            <a:xfrm>
              <a:off x="5583221" y="41587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19" name="Freeform: Shape 118">
              <a:extLst>
                <a:ext uri="{FF2B5EF4-FFF2-40B4-BE49-F238E27FC236}">
                  <a16:creationId xmlns:a16="http://schemas.microsoft.com/office/drawing/2014/main" id="{3473133E-23BF-4444-85CD-674FCCC16C0C}"/>
                </a:ext>
              </a:extLst>
            </p:cNvPr>
            <p:cNvSpPr/>
            <p:nvPr/>
          </p:nvSpPr>
          <p:spPr>
            <a:xfrm>
              <a:off x="5659421" y="4215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20" name="Freeform: Shape 119">
              <a:extLst>
                <a:ext uri="{FF2B5EF4-FFF2-40B4-BE49-F238E27FC236}">
                  <a16:creationId xmlns:a16="http://schemas.microsoft.com/office/drawing/2014/main" id="{BA28D337-55BA-41D7-A95A-2CC732CC6E28}"/>
                </a:ext>
              </a:extLst>
            </p:cNvPr>
            <p:cNvSpPr/>
            <p:nvPr/>
          </p:nvSpPr>
          <p:spPr>
            <a:xfrm>
              <a:off x="5735621" y="4215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21" name="Freeform: Shape 120">
              <a:extLst>
                <a:ext uri="{FF2B5EF4-FFF2-40B4-BE49-F238E27FC236}">
                  <a16:creationId xmlns:a16="http://schemas.microsoft.com/office/drawing/2014/main" id="{BBA3238D-FAB7-47BF-9AC7-642028A0A8B9}"/>
                </a:ext>
              </a:extLst>
            </p:cNvPr>
            <p:cNvSpPr/>
            <p:nvPr/>
          </p:nvSpPr>
          <p:spPr>
            <a:xfrm>
              <a:off x="5830871" y="4387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22" name="Freeform: Shape 121">
              <a:extLst>
                <a:ext uri="{FF2B5EF4-FFF2-40B4-BE49-F238E27FC236}">
                  <a16:creationId xmlns:a16="http://schemas.microsoft.com/office/drawing/2014/main" id="{D031F299-55C5-479E-BEC6-4A9B44EDF6C3}"/>
                </a:ext>
              </a:extLst>
            </p:cNvPr>
            <p:cNvSpPr/>
            <p:nvPr/>
          </p:nvSpPr>
          <p:spPr>
            <a:xfrm>
              <a:off x="5868971" y="4387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23" name="Freeform: Shape 122">
              <a:extLst>
                <a:ext uri="{FF2B5EF4-FFF2-40B4-BE49-F238E27FC236}">
                  <a16:creationId xmlns:a16="http://schemas.microsoft.com/office/drawing/2014/main" id="{0651F509-B454-4378-83C0-AC00DD821967}"/>
                </a:ext>
              </a:extLst>
            </p:cNvPr>
            <p:cNvSpPr/>
            <p:nvPr/>
          </p:nvSpPr>
          <p:spPr>
            <a:xfrm>
              <a:off x="6021381" y="45206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24" name="Freeform: Shape 123">
              <a:extLst>
                <a:ext uri="{FF2B5EF4-FFF2-40B4-BE49-F238E27FC236}">
                  <a16:creationId xmlns:a16="http://schemas.microsoft.com/office/drawing/2014/main" id="{FA88B4CF-DA09-4F7A-BCF9-383F7BDE7B73}"/>
                </a:ext>
              </a:extLst>
            </p:cNvPr>
            <p:cNvSpPr/>
            <p:nvPr/>
          </p:nvSpPr>
          <p:spPr>
            <a:xfrm>
              <a:off x="6078531" y="45206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25" name="Freeform: Shape 124">
              <a:extLst>
                <a:ext uri="{FF2B5EF4-FFF2-40B4-BE49-F238E27FC236}">
                  <a16:creationId xmlns:a16="http://schemas.microsoft.com/office/drawing/2014/main" id="{957689C3-FE6E-4242-90A3-3D744D62F6EF}"/>
                </a:ext>
              </a:extLst>
            </p:cNvPr>
            <p:cNvSpPr/>
            <p:nvPr/>
          </p:nvSpPr>
          <p:spPr>
            <a:xfrm>
              <a:off x="6230931" y="45587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26" name="Freeform: Shape 125">
              <a:extLst>
                <a:ext uri="{FF2B5EF4-FFF2-40B4-BE49-F238E27FC236}">
                  <a16:creationId xmlns:a16="http://schemas.microsoft.com/office/drawing/2014/main" id="{5C35A540-CE78-4ABD-B824-7A72E49DEC37}"/>
                </a:ext>
              </a:extLst>
            </p:cNvPr>
            <p:cNvSpPr/>
            <p:nvPr/>
          </p:nvSpPr>
          <p:spPr>
            <a:xfrm>
              <a:off x="6326181" y="45587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27" name="Freeform: Shape 126">
              <a:extLst>
                <a:ext uri="{FF2B5EF4-FFF2-40B4-BE49-F238E27FC236}">
                  <a16:creationId xmlns:a16="http://schemas.microsoft.com/office/drawing/2014/main" id="{9B9928D1-FCD9-4925-B776-8415A2EA6229}"/>
                </a:ext>
              </a:extLst>
            </p:cNvPr>
            <p:cNvSpPr/>
            <p:nvPr/>
          </p:nvSpPr>
          <p:spPr>
            <a:xfrm>
              <a:off x="6611931" y="4768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28" name="Freeform: Shape 127">
              <a:extLst>
                <a:ext uri="{FF2B5EF4-FFF2-40B4-BE49-F238E27FC236}">
                  <a16:creationId xmlns:a16="http://schemas.microsoft.com/office/drawing/2014/main" id="{4D21E02E-240A-4007-A7AB-43ED213A1F67}"/>
                </a:ext>
              </a:extLst>
            </p:cNvPr>
            <p:cNvSpPr/>
            <p:nvPr/>
          </p:nvSpPr>
          <p:spPr>
            <a:xfrm>
              <a:off x="6688131" y="4768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29" name="Freeform: Shape 128">
              <a:extLst>
                <a:ext uri="{FF2B5EF4-FFF2-40B4-BE49-F238E27FC236}">
                  <a16:creationId xmlns:a16="http://schemas.microsoft.com/office/drawing/2014/main" id="{F22DF3BB-D467-493C-8C79-69D4F10F4CC9}"/>
                </a:ext>
              </a:extLst>
            </p:cNvPr>
            <p:cNvSpPr/>
            <p:nvPr/>
          </p:nvSpPr>
          <p:spPr>
            <a:xfrm>
              <a:off x="6707181" y="4768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30" name="Freeform: Shape 129">
              <a:extLst>
                <a:ext uri="{FF2B5EF4-FFF2-40B4-BE49-F238E27FC236}">
                  <a16:creationId xmlns:a16="http://schemas.microsoft.com/office/drawing/2014/main" id="{151865CA-5919-464F-B0D2-8DDCD8B6CC85}"/>
                </a:ext>
              </a:extLst>
            </p:cNvPr>
            <p:cNvSpPr/>
            <p:nvPr/>
          </p:nvSpPr>
          <p:spPr>
            <a:xfrm>
              <a:off x="6745281" y="4768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31" name="Freeform: Shape 130">
              <a:extLst>
                <a:ext uri="{FF2B5EF4-FFF2-40B4-BE49-F238E27FC236}">
                  <a16:creationId xmlns:a16="http://schemas.microsoft.com/office/drawing/2014/main" id="{C9FD2923-0744-4814-80E2-7021AC7FA328}"/>
                </a:ext>
              </a:extLst>
            </p:cNvPr>
            <p:cNvSpPr/>
            <p:nvPr/>
          </p:nvSpPr>
          <p:spPr>
            <a:xfrm>
              <a:off x="6821481"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32" name="Freeform: Shape 131">
              <a:extLst>
                <a:ext uri="{FF2B5EF4-FFF2-40B4-BE49-F238E27FC236}">
                  <a16:creationId xmlns:a16="http://schemas.microsoft.com/office/drawing/2014/main" id="{974DD493-AB05-4828-9BA6-4FDD427533AC}"/>
                </a:ext>
              </a:extLst>
            </p:cNvPr>
            <p:cNvSpPr/>
            <p:nvPr/>
          </p:nvSpPr>
          <p:spPr>
            <a:xfrm>
              <a:off x="6935781"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33" name="Freeform: Shape 132">
              <a:extLst>
                <a:ext uri="{FF2B5EF4-FFF2-40B4-BE49-F238E27FC236}">
                  <a16:creationId xmlns:a16="http://schemas.microsoft.com/office/drawing/2014/main" id="{50EDE3B0-0005-44EC-B7CA-307154EEF0BF}"/>
                </a:ext>
              </a:extLst>
            </p:cNvPr>
            <p:cNvSpPr/>
            <p:nvPr/>
          </p:nvSpPr>
          <p:spPr>
            <a:xfrm>
              <a:off x="7240581"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34" name="Freeform: Shape 133">
              <a:extLst>
                <a:ext uri="{FF2B5EF4-FFF2-40B4-BE49-F238E27FC236}">
                  <a16:creationId xmlns:a16="http://schemas.microsoft.com/office/drawing/2014/main" id="{F9CBF928-E0EC-4F78-99AF-537B3A565E0C}"/>
                </a:ext>
              </a:extLst>
            </p:cNvPr>
            <p:cNvSpPr/>
            <p:nvPr/>
          </p:nvSpPr>
          <p:spPr>
            <a:xfrm>
              <a:off x="7392981"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35" name="Freeform: Shape 134">
              <a:extLst>
                <a:ext uri="{FF2B5EF4-FFF2-40B4-BE49-F238E27FC236}">
                  <a16:creationId xmlns:a16="http://schemas.microsoft.com/office/drawing/2014/main" id="{F3D31467-A10E-4915-9925-1D8ADCD38BC8}"/>
                </a:ext>
              </a:extLst>
            </p:cNvPr>
            <p:cNvSpPr/>
            <p:nvPr/>
          </p:nvSpPr>
          <p:spPr>
            <a:xfrm>
              <a:off x="7488240"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36" name="Freeform: Shape 135">
              <a:extLst>
                <a:ext uri="{FF2B5EF4-FFF2-40B4-BE49-F238E27FC236}">
                  <a16:creationId xmlns:a16="http://schemas.microsoft.com/office/drawing/2014/main" id="{2FA84D6F-C0F0-4C22-A8D9-4025A073B43B}"/>
                </a:ext>
              </a:extLst>
            </p:cNvPr>
            <p:cNvSpPr/>
            <p:nvPr/>
          </p:nvSpPr>
          <p:spPr>
            <a:xfrm>
              <a:off x="7526340"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37" name="Freeform: Shape 136">
              <a:extLst>
                <a:ext uri="{FF2B5EF4-FFF2-40B4-BE49-F238E27FC236}">
                  <a16:creationId xmlns:a16="http://schemas.microsoft.com/office/drawing/2014/main" id="{EC1D8C61-A930-4046-84BD-A59AB3C71CF3}"/>
                </a:ext>
              </a:extLst>
            </p:cNvPr>
            <p:cNvSpPr/>
            <p:nvPr/>
          </p:nvSpPr>
          <p:spPr>
            <a:xfrm>
              <a:off x="7583490"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grpSp>
      <p:sp>
        <p:nvSpPr>
          <p:cNvPr id="139" name="Rectangle 138">
            <a:extLst>
              <a:ext uri="{FF2B5EF4-FFF2-40B4-BE49-F238E27FC236}">
                <a16:creationId xmlns:a16="http://schemas.microsoft.com/office/drawing/2014/main" id="{F331ED38-48A7-4CC0-AEA5-3F5F06BF7E9B}"/>
              </a:ext>
            </a:extLst>
          </p:cNvPr>
          <p:cNvSpPr/>
          <p:nvPr/>
        </p:nvSpPr>
        <p:spPr>
          <a:xfrm>
            <a:off x="4477123" y="1900726"/>
            <a:ext cx="736099" cy="369332"/>
          </a:xfrm>
          <a:prstGeom prst="rect">
            <a:avLst/>
          </a:prstGeom>
        </p:spPr>
        <p:txBody>
          <a:bodyPr wrap="none">
            <a:spAutoFit/>
          </a:bodyPr>
          <a:lstStyle/>
          <a:p>
            <a:r>
              <a:rPr lang="fr-FR" dirty="0">
                <a:solidFill>
                  <a:srgbClr val="B60D27"/>
                </a:solidFill>
              </a:rPr>
              <a:t>CIAH</a:t>
            </a:r>
          </a:p>
        </p:txBody>
      </p:sp>
      <p:cxnSp>
        <p:nvCxnSpPr>
          <p:cNvPr id="141" name="Straight Connector 140">
            <a:extLst>
              <a:ext uri="{FF2B5EF4-FFF2-40B4-BE49-F238E27FC236}">
                <a16:creationId xmlns:a16="http://schemas.microsoft.com/office/drawing/2014/main" id="{D83F33D0-FE2F-431C-AE0C-E61FD671F51E}"/>
              </a:ext>
            </a:extLst>
          </p:cNvPr>
          <p:cNvCxnSpPr/>
          <p:nvPr/>
        </p:nvCxnSpPr>
        <p:spPr>
          <a:xfrm>
            <a:off x="4024085" y="2090057"/>
            <a:ext cx="324000" cy="0"/>
          </a:xfrm>
          <a:prstGeom prst="line">
            <a:avLst/>
          </a:prstGeom>
          <a:noFill/>
          <a:ln w="25400" cap="flat">
            <a:solidFill>
              <a:srgbClr val="B60D27"/>
            </a:solidFill>
            <a:prstDash val="solid"/>
            <a:miter/>
          </a:ln>
        </p:spPr>
      </p:cxnSp>
      <p:cxnSp>
        <p:nvCxnSpPr>
          <p:cNvPr id="142" name="Straight Connector 141">
            <a:extLst>
              <a:ext uri="{FF2B5EF4-FFF2-40B4-BE49-F238E27FC236}">
                <a16:creationId xmlns:a16="http://schemas.microsoft.com/office/drawing/2014/main" id="{F25A0840-97E1-48AA-B15F-743AFD9D3356}"/>
              </a:ext>
            </a:extLst>
          </p:cNvPr>
          <p:cNvCxnSpPr/>
          <p:nvPr/>
        </p:nvCxnSpPr>
        <p:spPr>
          <a:xfrm>
            <a:off x="4024085" y="2382416"/>
            <a:ext cx="324000" cy="0"/>
          </a:xfrm>
          <a:prstGeom prst="line">
            <a:avLst/>
          </a:prstGeom>
          <a:noFill/>
          <a:ln w="25400" cap="flat">
            <a:solidFill>
              <a:srgbClr val="B2C0EC"/>
            </a:solidFill>
            <a:prstDash val="solid"/>
            <a:miter/>
          </a:ln>
        </p:spPr>
      </p:cxnSp>
      <p:sp>
        <p:nvSpPr>
          <p:cNvPr id="144" name="Rectangle 143">
            <a:extLst>
              <a:ext uri="{FF2B5EF4-FFF2-40B4-BE49-F238E27FC236}">
                <a16:creationId xmlns:a16="http://schemas.microsoft.com/office/drawing/2014/main" id="{22CB7AD8-4A99-4950-90D3-F3C0EA218052}"/>
              </a:ext>
            </a:extLst>
          </p:cNvPr>
          <p:cNvSpPr/>
          <p:nvPr/>
        </p:nvSpPr>
        <p:spPr>
          <a:xfrm>
            <a:off x="4477123" y="2193079"/>
            <a:ext cx="783099" cy="369332"/>
          </a:xfrm>
          <a:prstGeom prst="rect">
            <a:avLst/>
          </a:prstGeom>
        </p:spPr>
        <p:txBody>
          <a:bodyPr wrap="none">
            <a:spAutoFit/>
          </a:bodyPr>
          <a:lstStyle/>
          <a:p>
            <a:r>
              <a:rPr lang="fr-FR" dirty="0">
                <a:solidFill>
                  <a:srgbClr val="B2C0EC"/>
                </a:solidFill>
              </a:rPr>
              <a:t>CETA</a:t>
            </a:r>
          </a:p>
        </p:txBody>
      </p:sp>
    </p:spTree>
    <p:extLst>
      <p:ext uri="{BB962C8B-B14F-4D97-AF65-F5344CB8AC3E}">
        <p14:creationId xmlns:p14="http://schemas.microsoft.com/office/powerpoint/2010/main" val="1439875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981O: </a:t>
            </a:r>
            <a:r>
              <a:rPr lang="fr-FR" dirty="0"/>
              <a:t>Chimiothérapie intra-artérielle hépatique (CIAH) par oxaliplatine, fluorouracile et leucovorine (FOLFOX) versus chimio-embolisation transartérielle (CETA) pour le carcinome hépatocellulaire non résécable: une étude randomisée de phase 3 – </a:t>
            </a:r>
            <a:r>
              <a:rPr lang="fr-FR" dirty="0" err="1"/>
              <a:t>Shi</a:t>
            </a:r>
            <a:r>
              <a:rPr lang="fr-FR" dirty="0"/>
              <a:t> M,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r>
              <a:rPr lang="en-GB" b="1" dirty="0"/>
              <a:t> </a:t>
            </a:r>
          </a:p>
        </p:txBody>
      </p:sp>
      <p:sp>
        <p:nvSpPr>
          <p:cNvPr id="5" name="Text Placeholder 4"/>
          <p:cNvSpPr>
            <a:spLocks noGrp="1"/>
          </p:cNvSpPr>
          <p:nvPr>
            <p:ph type="body" sz="quarter" idx="11"/>
          </p:nvPr>
        </p:nvSpPr>
        <p:spPr/>
        <p:txBody>
          <a:bodyPr/>
          <a:lstStyle/>
          <a:p>
            <a:r>
              <a:rPr lang="en-GB" dirty="0"/>
              <a:t>Shi M, et al, Ann Oncol 2020;31(</a:t>
            </a:r>
            <a:r>
              <a:rPr lang="en-GB" dirty="0" err="1"/>
              <a:t>suppl</a:t>
            </a:r>
            <a:r>
              <a:rPr lang="en-GB" dirty="0"/>
              <a:t>):</a:t>
            </a:r>
            <a:r>
              <a:rPr lang="en-GB" dirty="0" err="1"/>
              <a:t>abstr</a:t>
            </a:r>
            <a:r>
              <a:rPr lang="en-GB" dirty="0"/>
              <a:t> 981O</a:t>
            </a:r>
          </a:p>
        </p:txBody>
      </p:sp>
      <p:graphicFrame>
        <p:nvGraphicFramePr>
          <p:cNvPr id="7" name="Group 88"/>
          <p:cNvGraphicFramePr>
            <a:graphicFrameLocks noGrp="1"/>
          </p:cNvGraphicFramePr>
          <p:nvPr>
            <p:extLst>
              <p:ext uri="{D42A27DB-BD31-4B8C-83A1-F6EECF244321}">
                <p14:modId xmlns:p14="http://schemas.microsoft.com/office/powerpoint/2010/main" val="502315303"/>
              </p:ext>
            </p:extLst>
          </p:nvPr>
        </p:nvGraphicFramePr>
        <p:xfrm>
          <a:off x="288373" y="1711041"/>
          <a:ext cx="8567254" cy="3832160"/>
        </p:xfrm>
        <a:graphic>
          <a:graphicData uri="http://schemas.openxmlformats.org/drawingml/2006/table">
            <a:tbl>
              <a:tblPr firstRow="1" bandRow="1">
                <a:tableStyleId>{5202B0CA-FC54-4496-8BCA-5EF66A818D29}</a:tableStyleId>
              </a:tblPr>
              <a:tblGrid>
                <a:gridCol w="3091294">
                  <a:extLst>
                    <a:ext uri="{9D8B030D-6E8A-4147-A177-3AD203B41FA5}">
                      <a16:colId xmlns:a16="http://schemas.microsoft.com/office/drawing/2014/main" val="20000"/>
                    </a:ext>
                  </a:extLst>
                </a:gridCol>
                <a:gridCol w="1368990">
                  <a:extLst>
                    <a:ext uri="{9D8B030D-6E8A-4147-A177-3AD203B41FA5}">
                      <a16:colId xmlns:a16="http://schemas.microsoft.com/office/drawing/2014/main" val="20001"/>
                    </a:ext>
                  </a:extLst>
                </a:gridCol>
                <a:gridCol w="1368990">
                  <a:extLst>
                    <a:ext uri="{9D8B030D-6E8A-4147-A177-3AD203B41FA5}">
                      <a16:colId xmlns:a16="http://schemas.microsoft.com/office/drawing/2014/main" val="20002"/>
                    </a:ext>
                  </a:extLst>
                </a:gridCol>
                <a:gridCol w="1368990">
                  <a:extLst>
                    <a:ext uri="{9D8B030D-6E8A-4147-A177-3AD203B41FA5}">
                      <a16:colId xmlns:a16="http://schemas.microsoft.com/office/drawing/2014/main" val="1660036951"/>
                    </a:ext>
                  </a:extLst>
                </a:gridCol>
                <a:gridCol w="1368990">
                  <a:extLst>
                    <a:ext uri="{9D8B030D-6E8A-4147-A177-3AD203B41FA5}">
                      <a16:colId xmlns:a16="http://schemas.microsoft.com/office/drawing/2014/main" val="295934944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rPr>
                        <a:t>RECIST</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rPr>
                        <a:t>mRECIST</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836266293"/>
                  </a:ext>
                </a:extLst>
              </a:tr>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CIAH</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(n=159)</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CETA</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(n=156)</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CIAH</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(n=159)</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CETA</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(n=156)</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solidFill>
                      <a:schemeClr val="bg2"/>
                    </a:solidFill>
                  </a:tcPr>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TRO, % (IC95%)</a:t>
                      </a:r>
                      <a:endParaRPr kumimoji="0" lang="fr-FR" sz="1400" b="1"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chemeClr val="tx1"/>
                          </a:solidFill>
                          <a:effectLst/>
                        </a:rPr>
                        <a:t>73 (45,9)</a:t>
                      </a:r>
                      <a:endParaRPr kumimoji="0" lang="fr-FR" sz="1400" b="1"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chemeClr val="tx1"/>
                          </a:solidFill>
                          <a:effectLst/>
                        </a:rPr>
                        <a:t>28 (17,9)</a:t>
                      </a:r>
                      <a:endParaRPr kumimoji="0" lang="fr-FR" sz="1400" b="1"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chemeClr val="tx1"/>
                          </a:solidFill>
                          <a:effectLst/>
                        </a:rPr>
                        <a:t>77 (48,4)</a:t>
                      </a:r>
                      <a:endParaRPr kumimoji="0" lang="fr-FR" sz="1400" b="1"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chemeClr val="tx1"/>
                          </a:solidFill>
                          <a:effectLst/>
                        </a:rPr>
                        <a:t>51 (32,7)</a:t>
                      </a:r>
                      <a:endParaRPr kumimoji="0" lang="fr-FR" sz="1400" b="1"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chemeClr val="tx1"/>
                          </a:solidFill>
                          <a:effectLst/>
                        </a:rPr>
                        <a:t>p&lt;0,001</a:t>
                      </a:r>
                      <a:endParaRPr kumimoji="0" lang="fr-FR" sz="1400" b="1"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chemeClr val="tx1"/>
                          </a:solidFill>
                          <a:effectLst/>
                        </a:rPr>
                        <a:t>p=0,004</a:t>
                      </a:r>
                      <a:endParaRPr kumimoji="0" lang="fr-FR" sz="1400" b="1"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97200759"/>
                  </a:ext>
                </a:extLst>
              </a:tr>
              <a:tr h="143472">
                <a:tc>
                  <a:txBody>
                    <a:bodyPr/>
                    <a:lstStyle/>
                    <a:p>
                      <a:r>
                        <a:rPr kumimoji="0" lang="fr-FR" sz="1400" u="none" strike="noStrike" kern="1200" cap="none" normalizeH="0" baseline="0" noProof="0" dirty="0">
                          <a:ln>
                            <a:noFill/>
                          </a:ln>
                          <a:solidFill>
                            <a:schemeClr val="tx1"/>
                          </a:solidFill>
                          <a:effectLst/>
                        </a:rPr>
                        <a:t>Meilleure réponse, n (%)</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0001"/>
                  </a:ext>
                </a:extLst>
              </a:tr>
              <a:tr h="143472">
                <a:tc>
                  <a:txBody>
                    <a:bodyPr/>
                    <a:lstStyle/>
                    <a:p>
                      <a:pPr marL="90000"/>
                      <a:r>
                        <a:rPr kumimoji="0" lang="fr-FR" sz="1400" u="none" strike="noStrike" kern="1200" cap="none" normalizeH="0" baseline="0" noProof="0" dirty="0">
                          <a:ln>
                            <a:noFill/>
                          </a:ln>
                          <a:solidFill>
                            <a:schemeClr val="tx1"/>
                          </a:solidFill>
                          <a:effectLst/>
                        </a:rPr>
                        <a:t>RC</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0 (0)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0 (0)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20 (12,6)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5 (3,2)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2166301456"/>
                  </a:ext>
                </a:extLst>
              </a:tr>
              <a:tr h="143472">
                <a:tc>
                  <a:txBody>
                    <a:bodyPr/>
                    <a:lstStyle/>
                    <a:p>
                      <a:pPr marL="90000"/>
                      <a:r>
                        <a:rPr kumimoji="0" lang="fr-FR" sz="1400" u="none" strike="noStrike" kern="1200" cap="none" normalizeH="0" baseline="0" noProof="0" dirty="0">
                          <a:ln>
                            <a:noFill/>
                          </a:ln>
                          <a:solidFill>
                            <a:schemeClr val="tx1"/>
                          </a:solidFill>
                          <a:effectLst/>
                        </a:rPr>
                        <a:t>RP</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73 (45,9)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28 (17,9)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57 (35,8)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46 (29,5)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41649123"/>
                  </a:ext>
                </a:extLst>
              </a:tr>
              <a:tr h="143472">
                <a:tc>
                  <a:txBody>
                    <a:bodyPr/>
                    <a:lstStyle/>
                    <a:p>
                      <a:pPr marL="90000"/>
                      <a:r>
                        <a:rPr kumimoji="0" lang="fr-FR" sz="1400" u="none" strike="noStrike" kern="1200" cap="none" normalizeH="0" baseline="0" noProof="0" dirty="0">
                          <a:ln>
                            <a:noFill/>
                          </a:ln>
                          <a:solidFill>
                            <a:schemeClr val="tx1"/>
                          </a:solidFill>
                          <a:effectLst/>
                        </a:rPr>
                        <a:t>MS</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58 (36,5)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67 (42,9)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54 (34,0)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51 (32,7)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367943349"/>
                  </a:ext>
                </a:extLst>
              </a:tr>
              <a:tr h="143472">
                <a:tc>
                  <a:txBody>
                    <a:bodyPr/>
                    <a:lstStyle/>
                    <a:p>
                      <a:pPr marL="90000"/>
                      <a:r>
                        <a:rPr kumimoji="0" lang="fr-FR" sz="1400" u="none" strike="noStrike" kern="1200" cap="none" normalizeH="0" baseline="0" noProof="0" dirty="0">
                          <a:ln>
                            <a:noFill/>
                          </a:ln>
                          <a:solidFill>
                            <a:schemeClr val="tx1"/>
                          </a:solidFill>
                          <a:effectLst/>
                        </a:rPr>
                        <a:t>Progression</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20 (12,6)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49 (31,4)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20 (12,6)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44 (28,2)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691182972"/>
                  </a:ext>
                </a:extLst>
              </a:tr>
              <a:tr h="143472">
                <a:tc>
                  <a:txBody>
                    <a:bodyPr/>
                    <a:lstStyle/>
                    <a:p>
                      <a:pPr marL="90000"/>
                      <a:r>
                        <a:rPr kumimoji="0" lang="fr-FR" sz="1400" u="none" strike="noStrike" kern="1200" cap="none" normalizeH="0" baseline="0" noProof="0" dirty="0">
                          <a:ln>
                            <a:noFill/>
                          </a:ln>
                          <a:solidFill>
                            <a:schemeClr val="tx1"/>
                          </a:solidFill>
                          <a:effectLst/>
                        </a:rPr>
                        <a:t>Non disponible</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8 (5,0)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10 (6,4)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8 (5,0)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10 (6,4)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TCM, % (IC95%)</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141 (88,7)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95 (60,9)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141 (88,7)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102 (65,4)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825727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chemeClr val="tx1"/>
                          </a:solidFill>
                          <a:effectLst/>
                        </a:rPr>
                        <a:t>p&lt;0,001</a:t>
                      </a:r>
                      <a:endParaRPr kumimoji="0" lang="fr-FR" sz="1400" b="1"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hMerge="1">
                  <a:txBody>
                    <a:bodyPr/>
                    <a:lstStyle/>
                    <a:p>
                      <a:pPr algn="ctr"/>
                      <a:endParaRPr kumimoji="0" lang="it-IT" sz="1400" b="0"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p&lt;0,001</a:t>
                      </a:r>
                      <a:endParaRPr kumimoji="0" lang="fr-FR" sz="1400" b="1"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hMerge="1">
                  <a:txBody>
                    <a:bodyPr/>
                    <a:lstStyle/>
                    <a:p>
                      <a:pPr algn="ctr"/>
                      <a:endParaRPr kumimoji="0" lang="it-IT" sz="1400" b="0"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337092906"/>
                  </a:ext>
                </a:extLst>
              </a:tr>
            </a:tbl>
          </a:graphicData>
        </a:graphic>
      </p:graphicFrame>
    </p:spTree>
    <p:extLst>
      <p:ext uri="{BB962C8B-B14F-4D97-AF65-F5344CB8AC3E}">
        <p14:creationId xmlns:p14="http://schemas.microsoft.com/office/powerpoint/2010/main" val="938539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981O: Chimiothérapie intra-artérielle hépatique (CIAH) par oxaliplatine, fluorouracile et leucovorine (FOLFOX) versus chimio-embolisation transartérielle (CETA) pour le carcinome hépatocellulaire non résécable: une étude randomisée de phase 3 – </a:t>
            </a:r>
            <a:r>
              <a:rPr lang="fr-FR" dirty="0" err="1"/>
              <a:t>Shi</a:t>
            </a:r>
            <a:r>
              <a:rPr lang="fr-FR" dirty="0"/>
              <a:t> M,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Shi</a:t>
            </a:r>
            <a:r>
              <a:rPr lang="fr-FR" dirty="0"/>
              <a:t> M, et al, Ann </a:t>
            </a:r>
            <a:r>
              <a:rPr lang="fr-FR" dirty="0" err="1"/>
              <a:t>Oncol</a:t>
            </a:r>
            <a:r>
              <a:rPr lang="fr-FR" dirty="0"/>
              <a:t> 2020;31(</a:t>
            </a:r>
            <a:r>
              <a:rPr lang="fr-FR" dirty="0" err="1"/>
              <a:t>suppl</a:t>
            </a:r>
            <a:r>
              <a:rPr lang="fr-FR" dirty="0"/>
              <a:t>):</a:t>
            </a:r>
            <a:r>
              <a:rPr lang="fr-FR" dirty="0" err="1"/>
              <a:t>abstr</a:t>
            </a:r>
            <a:r>
              <a:rPr lang="fr-FR" dirty="0"/>
              <a:t> 981O</a:t>
            </a:r>
          </a:p>
        </p:txBody>
      </p:sp>
      <p:sp>
        <p:nvSpPr>
          <p:cNvPr id="12" name="Freeform 21">
            <a:extLst>
              <a:ext uri="{FF2B5EF4-FFF2-40B4-BE49-F238E27FC236}">
                <a16:creationId xmlns:a16="http://schemas.microsoft.com/office/drawing/2014/main" id="{757A9A46-DABE-495E-A8DE-4EACA1F8EBBC}"/>
              </a:ext>
            </a:extLst>
          </p:cNvPr>
          <p:cNvSpPr>
            <a:spLocks/>
          </p:cNvSpPr>
          <p:nvPr/>
        </p:nvSpPr>
        <p:spPr bwMode="auto">
          <a:xfrm>
            <a:off x="1508007" y="2135897"/>
            <a:ext cx="395973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363636"/>
              </a:solidFill>
            </a:endParaRPr>
          </a:p>
        </p:txBody>
      </p:sp>
      <p:grpSp>
        <p:nvGrpSpPr>
          <p:cNvPr id="13" name="Group 12">
            <a:extLst>
              <a:ext uri="{FF2B5EF4-FFF2-40B4-BE49-F238E27FC236}">
                <a16:creationId xmlns:a16="http://schemas.microsoft.com/office/drawing/2014/main" id="{F062ED29-96A6-4163-A6B6-B3AF2051100F}"/>
              </a:ext>
            </a:extLst>
          </p:cNvPr>
          <p:cNvGrpSpPr/>
          <p:nvPr/>
        </p:nvGrpSpPr>
        <p:grpSpPr>
          <a:xfrm>
            <a:off x="1409743" y="4718949"/>
            <a:ext cx="4043362" cy="390924"/>
            <a:chOff x="1495417" y="5303149"/>
            <a:chExt cx="2797902" cy="390924"/>
          </a:xfrm>
        </p:grpSpPr>
        <p:sp>
          <p:nvSpPr>
            <p:cNvPr id="14" name="Line 21">
              <a:extLst>
                <a:ext uri="{FF2B5EF4-FFF2-40B4-BE49-F238E27FC236}">
                  <a16:creationId xmlns:a16="http://schemas.microsoft.com/office/drawing/2014/main" id="{5348960C-3469-4DB9-9CCC-5B87007B341A}"/>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720FA79-BD82-428E-9C38-557EFB8484B2}"/>
                </a:ext>
              </a:extLst>
            </p:cNvPr>
            <p:cNvSpPr txBox="1"/>
            <p:nvPr/>
          </p:nvSpPr>
          <p:spPr>
            <a:xfrm>
              <a:off x="4085498" y="5375149"/>
              <a:ext cx="207821"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42</a:t>
              </a:r>
            </a:p>
          </p:txBody>
        </p:sp>
        <p:sp>
          <p:nvSpPr>
            <p:cNvPr id="16" name="Line 21">
              <a:extLst>
                <a:ext uri="{FF2B5EF4-FFF2-40B4-BE49-F238E27FC236}">
                  <a16:creationId xmlns:a16="http://schemas.microsoft.com/office/drawing/2014/main" id="{4A08C7C1-D3FF-48F3-AB0A-42FB5D557665}"/>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127F95D-E826-4FB3-8042-69AFC717E4C9}"/>
                </a:ext>
              </a:extLst>
            </p:cNvPr>
            <p:cNvSpPr txBox="1"/>
            <p:nvPr/>
          </p:nvSpPr>
          <p:spPr>
            <a:xfrm>
              <a:off x="3709861" y="5375149"/>
              <a:ext cx="207821"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36</a:t>
              </a:r>
            </a:p>
          </p:txBody>
        </p:sp>
        <p:sp>
          <p:nvSpPr>
            <p:cNvPr id="18" name="Line 21">
              <a:extLst>
                <a:ext uri="{FF2B5EF4-FFF2-40B4-BE49-F238E27FC236}">
                  <a16:creationId xmlns:a16="http://schemas.microsoft.com/office/drawing/2014/main" id="{851E6D4E-2607-41E9-9160-88458442C768}"/>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0E6E2C4-3303-4A4F-84D3-895A0F431CC0}"/>
                </a:ext>
              </a:extLst>
            </p:cNvPr>
            <p:cNvSpPr txBox="1"/>
            <p:nvPr/>
          </p:nvSpPr>
          <p:spPr>
            <a:xfrm>
              <a:off x="3334225" y="5375149"/>
              <a:ext cx="207821"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30</a:t>
              </a:r>
            </a:p>
          </p:txBody>
        </p:sp>
        <p:sp>
          <p:nvSpPr>
            <p:cNvPr id="20" name="Line 21">
              <a:extLst>
                <a:ext uri="{FF2B5EF4-FFF2-40B4-BE49-F238E27FC236}">
                  <a16:creationId xmlns:a16="http://schemas.microsoft.com/office/drawing/2014/main" id="{7CE137F4-69B6-45F2-8C04-F336B1E9E1F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E5EC4AE-80FE-4631-8F1B-AC9E3E4FC0CF}"/>
                </a:ext>
              </a:extLst>
            </p:cNvPr>
            <p:cNvSpPr txBox="1"/>
            <p:nvPr/>
          </p:nvSpPr>
          <p:spPr>
            <a:xfrm>
              <a:off x="2958588" y="5375149"/>
              <a:ext cx="207821"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24</a:t>
              </a:r>
            </a:p>
          </p:txBody>
        </p:sp>
        <p:sp>
          <p:nvSpPr>
            <p:cNvPr id="22" name="Line 21">
              <a:extLst>
                <a:ext uri="{FF2B5EF4-FFF2-40B4-BE49-F238E27FC236}">
                  <a16:creationId xmlns:a16="http://schemas.microsoft.com/office/drawing/2014/main" id="{24351407-10F6-42E9-BF62-81AC504C1FC3}"/>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037574D-3115-43ED-B12C-8C3657A61DB0}"/>
                </a:ext>
              </a:extLst>
            </p:cNvPr>
            <p:cNvSpPr txBox="1"/>
            <p:nvPr/>
          </p:nvSpPr>
          <p:spPr>
            <a:xfrm>
              <a:off x="2582951" y="5375149"/>
              <a:ext cx="207821"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18</a:t>
              </a:r>
            </a:p>
          </p:txBody>
        </p:sp>
        <p:sp>
          <p:nvSpPr>
            <p:cNvPr id="24" name="Line 21">
              <a:extLst>
                <a:ext uri="{FF2B5EF4-FFF2-40B4-BE49-F238E27FC236}">
                  <a16:creationId xmlns:a16="http://schemas.microsoft.com/office/drawing/2014/main" id="{EF81CE42-A39D-43AE-9492-AFD6E20861B6}"/>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40A04CB-9E0E-46EB-A2F0-D549BD05A299}"/>
                </a:ext>
              </a:extLst>
            </p:cNvPr>
            <p:cNvSpPr txBox="1"/>
            <p:nvPr/>
          </p:nvSpPr>
          <p:spPr>
            <a:xfrm>
              <a:off x="2207314" y="5375149"/>
              <a:ext cx="207821"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12</a:t>
              </a:r>
            </a:p>
          </p:txBody>
        </p:sp>
        <p:sp>
          <p:nvSpPr>
            <p:cNvPr id="26" name="Line 21">
              <a:extLst>
                <a:ext uri="{FF2B5EF4-FFF2-40B4-BE49-F238E27FC236}">
                  <a16:creationId xmlns:a16="http://schemas.microsoft.com/office/drawing/2014/main" id="{A5659CA5-671F-4D5A-A513-08A852CED71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F780197-5F63-41FF-B411-E5758F92E02E}"/>
                </a:ext>
              </a:extLst>
            </p:cNvPr>
            <p:cNvSpPr txBox="1"/>
            <p:nvPr/>
          </p:nvSpPr>
          <p:spPr>
            <a:xfrm>
              <a:off x="1871054" y="5375149"/>
              <a:ext cx="129065"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6</a:t>
              </a:r>
            </a:p>
          </p:txBody>
        </p:sp>
        <p:sp>
          <p:nvSpPr>
            <p:cNvPr id="28" name="Line 21">
              <a:extLst>
                <a:ext uri="{FF2B5EF4-FFF2-40B4-BE49-F238E27FC236}">
                  <a16:creationId xmlns:a16="http://schemas.microsoft.com/office/drawing/2014/main" id="{DE356388-9246-443D-9EA1-AABA86B11935}"/>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CA45426-5C21-4A3D-9257-434336AB20C0}"/>
                </a:ext>
              </a:extLst>
            </p:cNvPr>
            <p:cNvSpPr txBox="1"/>
            <p:nvPr/>
          </p:nvSpPr>
          <p:spPr>
            <a:xfrm>
              <a:off x="1495417" y="5375149"/>
              <a:ext cx="129065"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0</a:t>
              </a:r>
            </a:p>
          </p:txBody>
        </p:sp>
      </p:grpSp>
      <p:grpSp>
        <p:nvGrpSpPr>
          <p:cNvPr id="30" name="Group 29">
            <a:extLst>
              <a:ext uri="{FF2B5EF4-FFF2-40B4-BE49-F238E27FC236}">
                <a16:creationId xmlns:a16="http://schemas.microsoft.com/office/drawing/2014/main" id="{2E21D24C-E682-4D4E-AD22-1F75E51790AD}"/>
              </a:ext>
            </a:extLst>
          </p:cNvPr>
          <p:cNvGrpSpPr/>
          <p:nvPr/>
        </p:nvGrpSpPr>
        <p:grpSpPr>
          <a:xfrm>
            <a:off x="779367" y="1950254"/>
            <a:ext cx="729126" cy="2940561"/>
            <a:chOff x="1255229" y="1253849"/>
            <a:chExt cx="729126" cy="2882354"/>
          </a:xfrm>
        </p:grpSpPr>
        <p:sp>
          <p:nvSpPr>
            <p:cNvPr id="31" name="Line 6">
              <a:extLst>
                <a:ext uri="{FF2B5EF4-FFF2-40B4-BE49-F238E27FC236}">
                  <a16:creationId xmlns:a16="http://schemas.microsoft.com/office/drawing/2014/main" id="{077804D7-7A8A-4D3F-A08B-2710197EDD71}"/>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2" name="Line 7">
              <a:extLst>
                <a:ext uri="{FF2B5EF4-FFF2-40B4-BE49-F238E27FC236}">
                  <a16:creationId xmlns:a16="http://schemas.microsoft.com/office/drawing/2014/main" id="{0ABCF147-DE55-4DB3-930B-59418E0725C6}"/>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3" name="Line 8">
              <a:extLst>
                <a:ext uri="{FF2B5EF4-FFF2-40B4-BE49-F238E27FC236}">
                  <a16:creationId xmlns:a16="http://schemas.microsoft.com/office/drawing/2014/main" id="{96B5450D-0DCB-40C8-B6BD-DED4B4496F68}"/>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4" name="Line 9">
              <a:extLst>
                <a:ext uri="{FF2B5EF4-FFF2-40B4-BE49-F238E27FC236}">
                  <a16:creationId xmlns:a16="http://schemas.microsoft.com/office/drawing/2014/main" id="{0A0200A4-DBE0-4A7C-A688-D6FE4093AE4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5" name="Line 10">
              <a:extLst>
                <a:ext uri="{FF2B5EF4-FFF2-40B4-BE49-F238E27FC236}">
                  <a16:creationId xmlns:a16="http://schemas.microsoft.com/office/drawing/2014/main" id="{598EB03C-693F-447C-872E-8C56427545CE}"/>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6" name="Line 11">
              <a:extLst>
                <a:ext uri="{FF2B5EF4-FFF2-40B4-BE49-F238E27FC236}">
                  <a16:creationId xmlns:a16="http://schemas.microsoft.com/office/drawing/2014/main" id="{22EBFE6F-B136-4BBA-AD08-18D7375F890E}"/>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7" name="TextBox 36">
              <a:extLst>
                <a:ext uri="{FF2B5EF4-FFF2-40B4-BE49-F238E27FC236}">
                  <a16:creationId xmlns:a16="http://schemas.microsoft.com/office/drawing/2014/main" id="{3D4D6A4A-A8CD-42AC-81D7-4DDACD8FDF4E}"/>
                </a:ext>
              </a:extLst>
            </p:cNvPr>
            <p:cNvSpPr txBox="1"/>
            <p:nvPr/>
          </p:nvSpPr>
          <p:spPr>
            <a:xfrm rot="16200000">
              <a:off x="993034" y="2554026"/>
              <a:ext cx="862943" cy="338554"/>
            </a:xfrm>
            <a:prstGeom prst="rect">
              <a:avLst/>
            </a:prstGeom>
            <a:noFill/>
          </p:spPr>
          <p:txBody>
            <a:bodyPr wrap="none" rtlCol="0">
              <a:spAutoFit/>
            </a:bodyPr>
            <a:lstStyle/>
            <a:p>
              <a:pPr algn="ctr" fontAlgn="base">
                <a:spcBef>
                  <a:spcPct val="0"/>
                </a:spcBef>
                <a:spcAft>
                  <a:spcPct val="0"/>
                </a:spcAft>
              </a:pPr>
              <a:r>
                <a:rPr lang="fr-FR" sz="1600" dirty="0">
                  <a:solidFill>
                    <a:srgbClr val="4D4D4D"/>
                  </a:solidFill>
                  <a:latin typeface="Arial" panose="020B0604020202020204" pitchFamily="34" charset="0"/>
                  <a:cs typeface="Arial" panose="020B0604020202020204" pitchFamily="34" charset="0"/>
                </a:rPr>
                <a:t>SSP, %</a:t>
              </a:r>
            </a:p>
          </p:txBody>
        </p:sp>
        <p:sp>
          <p:nvSpPr>
            <p:cNvPr id="38" name="TextBox 37">
              <a:extLst>
                <a:ext uri="{FF2B5EF4-FFF2-40B4-BE49-F238E27FC236}">
                  <a16:creationId xmlns:a16="http://schemas.microsoft.com/office/drawing/2014/main" id="{AE91B037-E805-4B2F-9638-929493C97A56}"/>
                </a:ext>
              </a:extLst>
            </p:cNvPr>
            <p:cNvSpPr txBox="1"/>
            <p:nvPr/>
          </p:nvSpPr>
          <p:spPr>
            <a:xfrm>
              <a:off x="1416657" y="1253849"/>
              <a:ext cx="526106" cy="331852"/>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100</a:t>
              </a:r>
            </a:p>
          </p:txBody>
        </p:sp>
        <p:sp>
          <p:nvSpPr>
            <p:cNvPr id="39" name="TextBox 38">
              <a:extLst>
                <a:ext uri="{FF2B5EF4-FFF2-40B4-BE49-F238E27FC236}">
                  <a16:creationId xmlns:a16="http://schemas.microsoft.com/office/drawing/2014/main" id="{8D129FBE-6983-4A5F-A035-B9855B14EEED}"/>
                </a:ext>
              </a:extLst>
            </p:cNvPr>
            <p:cNvSpPr txBox="1"/>
            <p:nvPr/>
          </p:nvSpPr>
          <p:spPr>
            <a:xfrm>
              <a:off x="1530471" y="1777988"/>
              <a:ext cx="412292" cy="331852"/>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80</a:t>
              </a:r>
            </a:p>
          </p:txBody>
        </p:sp>
        <p:sp>
          <p:nvSpPr>
            <p:cNvPr id="40" name="TextBox 39">
              <a:extLst>
                <a:ext uri="{FF2B5EF4-FFF2-40B4-BE49-F238E27FC236}">
                  <a16:creationId xmlns:a16="http://schemas.microsoft.com/office/drawing/2014/main" id="{D5C0E3F8-5392-45FC-AE4F-7D062BFD4D62}"/>
                </a:ext>
              </a:extLst>
            </p:cNvPr>
            <p:cNvSpPr txBox="1"/>
            <p:nvPr/>
          </p:nvSpPr>
          <p:spPr>
            <a:xfrm>
              <a:off x="1530471" y="2276519"/>
              <a:ext cx="412292" cy="331852"/>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60</a:t>
              </a:r>
            </a:p>
          </p:txBody>
        </p:sp>
        <p:sp>
          <p:nvSpPr>
            <p:cNvPr id="41" name="TextBox 40">
              <a:extLst>
                <a:ext uri="{FF2B5EF4-FFF2-40B4-BE49-F238E27FC236}">
                  <a16:creationId xmlns:a16="http://schemas.microsoft.com/office/drawing/2014/main" id="{5743DC9C-F664-42E7-A642-BAF0195962D0}"/>
                </a:ext>
              </a:extLst>
            </p:cNvPr>
            <p:cNvSpPr txBox="1"/>
            <p:nvPr/>
          </p:nvSpPr>
          <p:spPr>
            <a:xfrm>
              <a:off x="1530471" y="2791172"/>
              <a:ext cx="412292" cy="331852"/>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40</a:t>
              </a:r>
            </a:p>
          </p:txBody>
        </p:sp>
        <p:sp>
          <p:nvSpPr>
            <p:cNvPr id="42" name="TextBox 41">
              <a:extLst>
                <a:ext uri="{FF2B5EF4-FFF2-40B4-BE49-F238E27FC236}">
                  <a16:creationId xmlns:a16="http://schemas.microsoft.com/office/drawing/2014/main" id="{B66020F1-38E5-4B60-97D5-1E36C960130C}"/>
                </a:ext>
              </a:extLst>
            </p:cNvPr>
            <p:cNvSpPr txBox="1"/>
            <p:nvPr/>
          </p:nvSpPr>
          <p:spPr>
            <a:xfrm>
              <a:off x="1530471" y="3295075"/>
              <a:ext cx="412292" cy="331852"/>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20</a:t>
              </a:r>
            </a:p>
          </p:txBody>
        </p:sp>
        <p:sp>
          <p:nvSpPr>
            <p:cNvPr id="43" name="TextBox 42">
              <a:extLst>
                <a:ext uri="{FF2B5EF4-FFF2-40B4-BE49-F238E27FC236}">
                  <a16:creationId xmlns:a16="http://schemas.microsoft.com/office/drawing/2014/main" id="{03271BF7-898F-4CD2-AA22-5FAA8EF2BA82}"/>
                </a:ext>
              </a:extLst>
            </p:cNvPr>
            <p:cNvSpPr txBox="1"/>
            <p:nvPr/>
          </p:nvSpPr>
          <p:spPr>
            <a:xfrm>
              <a:off x="1644291" y="3804351"/>
              <a:ext cx="298480" cy="331852"/>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0</a:t>
              </a:r>
            </a:p>
          </p:txBody>
        </p:sp>
      </p:grpSp>
      <p:sp>
        <p:nvSpPr>
          <p:cNvPr id="44" name="TextBox 43">
            <a:extLst>
              <a:ext uri="{FF2B5EF4-FFF2-40B4-BE49-F238E27FC236}">
                <a16:creationId xmlns:a16="http://schemas.microsoft.com/office/drawing/2014/main" id="{C7DA5446-9F7E-4AE3-93F9-1A365D692F2F}"/>
              </a:ext>
            </a:extLst>
          </p:cNvPr>
          <p:cNvSpPr txBox="1"/>
          <p:nvPr/>
        </p:nvSpPr>
        <p:spPr>
          <a:xfrm>
            <a:off x="3129167" y="5057192"/>
            <a:ext cx="617477" cy="338554"/>
          </a:xfrm>
          <a:prstGeom prst="rect">
            <a:avLst/>
          </a:prstGeom>
          <a:noFill/>
        </p:spPr>
        <p:txBody>
          <a:bodyPr wrap="none" rtlCol="0">
            <a:spAutoFit/>
          </a:bodyPr>
          <a:lstStyle/>
          <a:p>
            <a:pPr algn="ctr"/>
            <a:r>
              <a:rPr lang="fr-FR" sz="1600" dirty="0"/>
              <a:t>Mois</a:t>
            </a:r>
          </a:p>
        </p:txBody>
      </p:sp>
      <p:sp>
        <p:nvSpPr>
          <p:cNvPr id="45" name="TextBox 44">
            <a:extLst>
              <a:ext uri="{FF2B5EF4-FFF2-40B4-BE49-F238E27FC236}">
                <a16:creationId xmlns:a16="http://schemas.microsoft.com/office/drawing/2014/main" id="{44938670-9C21-4323-8ED8-8206AC021B95}"/>
              </a:ext>
            </a:extLst>
          </p:cNvPr>
          <p:cNvSpPr txBox="1"/>
          <p:nvPr/>
        </p:nvSpPr>
        <p:spPr>
          <a:xfrm>
            <a:off x="948205" y="5057192"/>
            <a:ext cx="332142" cy="338554"/>
          </a:xfrm>
          <a:prstGeom prst="rect">
            <a:avLst/>
          </a:prstGeom>
          <a:noFill/>
        </p:spPr>
        <p:txBody>
          <a:bodyPr wrap="none" rtlCol="0">
            <a:spAutoFit/>
          </a:bodyPr>
          <a:lstStyle/>
          <a:p>
            <a:pPr algn="r"/>
            <a:r>
              <a:rPr lang="fr-FR" sz="1600" dirty="0"/>
              <a:t>N</a:t>
            </a:r>
          </a:p>
        </p:txBody>
      </p:sp>
      <p:grpSp>
        <p:nvGrpSpPr>
          <p:cNvPr id="46" name="Group 45">
            <a:extLst>
              <a:ext uri="{FF2B5EF4-FFF2-40B4-BE49-F238E27FC236}">
                <a16:creationId xmlns:a16="http://schemas.microsoft.com/office/drawing/2014/main" id="{3AF63F2A-5B23-4A78-8C82-C3B41AEC5330}"/>
              </a:ext>
            </a:extLst>
          </p:cNvPr>
          <p:cNvGrpSpPr/>
          <p:nvPr/>
        </p:nvGrpSpPr>
        <p:grpSpPr>
          <a:xfrm>
            <a:off x="578166" y="5290458"/>
            <a:ext cx="4818032" cy="338554"/>
            <a:chOff x="578166" y="5290458"/>
            <a:chExt cx="4818032" cy="338554"/>
          </a:xfrm>
        </p:grpSpPr>
        <p:grpSp>
          <p:nvGrpSpPr>
            <p:cNvPr id="47" name="Group 46">
              <a:extLst>
                <a:ext uri="{FF2B5EF4-FFF2-40B4-BE49-F238E27FC236}">
                  <a16:creationId xmlns:a16="http://schemas.microsoft.com/office/drawing/2014/main" id="{8367877D-F079-419E-926F-DEC23E813735}"/>
                </a:ext>
              </a:extLst>
            </p:cNvPr>
            <p:cNvGrpSpPr/>
            <p:nvPr/>
          </p:nvGrpSpPr>
          <p:grpSpPr>
            <a:xfrm>
              <a:off x="1295930" y="5300273"/>
              <a:ext cx="4100268" cy="318924"/>
              <a:chOff x="5367187" y="4383512"/>
              <a:chExt cx="4100268" cy="318924"/>
            </a:xfrm>
          </p:grpSpPr>
          <p:sp>
            <p:nvSpPr>
              <p:cNvPr id="49" name="TextBox 48">
                <a:extLst>
                  <a:ext uri="{FF2B5EF4-FFF2-40B4-BE49-F238E27FC236}">
                    <a16:creationId xmlns:a16="http://schemas.microsoft.com/office/drawing/2014/main" id="{CAAAD750-6A0D-41F3-B031-7AC262D7521A}"/>
                  </a:ext>
                </a:extLst>
              </p:cNvPr>
              <p:cNvSpPr txBox="1"/>
              <p:nvPr/>
            </p:nvSpPr>
            <p:spPr>
              <a:xfrm>
                <a:off x="9280938" y="4383512"/>
                <a:ext cx="186517"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Arial" panose="020B0604020202020204" pitchFamily="34" charset="0"/>
                    <a:cs typeface="Arial" panose="020B0604020202020204" pitchFamily="34" charset="0"/>
                  </a:rPr>
                  <a:t>2</a:t>
                </a:r>
              </a:p>
            </p:txBody>
          </p:sp>
          <p:sp>
            <p:nvSpPr>
              <p:cNvPr id="50" name="TextBox 49">
                <a:extLst>
                  <a:ext uri="{FF2B5EF4-FFF2-40B4-BE49-F238E27FC236}">
                    <a16:creationId xmlns:a16="http://schemas.microsoft.com/office/drawing/2014/main" id="{75587703-BE4A-42A8-B6D6-02105A32A200}"/>
                  </a:ext>
                </a:extLst>
              </p:cNvPr>
              <p:cNvSpPr txBox="1"/>
              <p:nvPr/>
            </p:nvSpPr>
            <p:spPr>
              <a:xfrm>
                <a:off x="8688814" y="4383512"/>
                <a:ext cx="285069"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Arial" panose="020B0604020202020204" pitchFamily="34" charset="0"/>
                    <a:cs typeface="Arial" panose="020B0604020202020204" pitchFamily="34" charset="0"/>
                  </a:rPr>
                  <a:t>11</a:t>
                </a:r>
              </a:p>
            </p:txBody>
          </p:sp>
          <p:sp>
            <p:nvSpPr>
              <p:cNvPr id="51" name="TextBox 50">
                <a:extLst>
                  <a:ext uri="{FF2B5EF4-FFF2-40B4-BE49-F238E27FC236}">
                    <a16:creationId xmlns:a16="http://schemas.microsoft.com/office/drawing/2014/main" id="{9B20CC69-1ABD-48AD-B8D6-F34DE3C51892}"/>
                  </a:ext>
                </a:extLst>
              </p:cNvPr>
              <p:cNvSpPr txBox="1"/>
              <p:nvPr/>
            </p:nvSpPr>
            <p:spPr>
              <a:xfrm>
                <a:off x="8138336" y="4383512"/>
                <a:ext cx="300331"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Arial" panose="020B0604020202020204" pitchFamily="34" charset="0"/>
                    <a:cs typeface="Arial" panose="020B0604020202020204" pitchFamily="34" charset="0"/>
                  </a:rPr>
                  <a:t>20</a:t>
                </a:r>
              </a:p>
            </p:txBody>
          </p:sp>
          <p:sp>
            <p:nvSpPr>
              <p:cNvPr id="52" name="TextBox 51">
                <a:extLst>
                  <a:ext uri="{FF2B5EF4-FFF2-40B4-BE49-F238E27FC236}">
                    <a16:creationId xmlns:a16="http://schemas.microsoft.com/office/drawing/2014/main" id="{56FEA6E1-70DF-4FEB-B9EF-03F574DD3011}"/>
                  </a:ext>
                </a:extLst>
              </p:cNvPr>
              <p:cNvSpPr txBox="1"/>
              <p:nvPr/>
            </p:nvSpPr>
            <p:spPr>
              <a:xfrm>
                <a:off x="7595488" y="4383512"/>
                <a:ext cx="300331"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Arial" panose="020B0604020202020204" pitchFamily="34" charset="0"/>
                    <a:cs typeface="Arial" panose="020B0604020202020204" pitchFamily="34" charset="0"/>
                  </a:rPr>
                  <a:t>35</a:t>
                </a:r>
              </a:p>
            </p:txBody>
          </p:sp>
          <p:sp>
            <p:nvSpPr>
              <p:cNvPr id="53" name="TextBox 52">
                <a:extLst>
                  <a:ext uri="{FF2B5EF4-FFF2-40B4-BE49-F238E27FC236}">
                    <a16:creationId xmlns:a16="http://schemas.microsoft.com/office/drawing/2014/main" id="{6B2C4D74-DA46-487B-9658-799569378EFC}"/>
                  </a:ext>
                </a:extLst>
              </p:cNvPr>
              <p:cNvSpPr txBox="1"/>
              <p:nvPr/>
            </p:nvSpPr>
            <p:spPr>
              <a:xfrm>
                <a:off x="7052640" y="4383512"/>
                <a:ext cx="300331"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Arial" panose="020B0604020202020204" pitchFamily="34" charset="0"/>
                    <a:cs typeface="Arial" panose="020B0604020202020204" pitchFamily="34" charset="0"/>
                  </a:rPr>
                  <a:t>52</a:t>
                </a:r>
              </a:p>
            </p:txBody>
          </p:sp>
          <p:sp>
            <p:nvSpPr>
              <p:cNvPr id="54" name="TextBox 53">
                <a:extLst>
                  <a:ext uri="{FF2B5EF4-FFF2-40B4-BE49-F238E27FC236}">
                    <a16:creationId xmlns:a16="http://schemas.microsoft.com/office/drawing/2014/main" id="{33D7E83B-42F2-4699-A51E-2EBB9C5C44A7}"/>
                  </a:ext>
                </a:extLst>
              </p:cNvPr>
              <p:cNvSpPr txBox="1"/>
              <p:nvPr/>
            </p:nvSpPr>
            <p:spPr>
              <a:xfrm>
                <a:off x="6509791" y="4383512"/>
                <a:ext cx="300331"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Arial" panose="020B0604020202020204" pitchFamily="34" charset="0"/>
                    <a:cs typeface="Arial" panose="020B0604020202020204" pitchFamily="34" charset="0"/>
                  </a:rPr>
                  <a:t>66</a:t>
                </a:r>
              </a:p>
            </p:txBody>
          </p:sp>
          <p:sp>
            <p:nvSpPr>
              <p:cNvPr id="55" name="TextBox 54">
                <a:extLst>
                  <a:ext uri="{FF2B5EF4-FFF2-40B4-BE49-F238E27FC236}">
                    <a16:creationId xmlns:a16="http://schemas.microsoft.com/office/drawing/2014/main" id="{51F67233-6566-480C-A051-6B0286F40BDE}"/>
                  </a:ext>
                </a:extLst>
              </p:cNvPr>
              <p:cNvSpPr txBox="1"/>
              <p:nvPr/>
            </p:nvSpPr>
            <p:spPr>
              <a:xfrm>
                <a:off x="5910035" y="4383512"/>
                <a:ext cx="414143"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Arial" panose="020B0604020202020204" pitchFamily="34" charset="0"/>
                    <a:cs typeface="Arial" panose="020B0604020202020204" pitchFamily="34" charset="0"/>
                  </a:rPr>
                  <a:t>106</a:t>
                </a:r>
              </a:p>
            </p:txBody>
          </p:sp>
          <p:sp>
            <p:nvSpPr>
              <p:cNvPr id="56" name="TextBox 55">
                <a:extLst>
                  <a:ext uri="{FF2B5EF4-FFF2-40B4-BE49-F238E27FC236}">
                    <a16:creationId xmlns:a16="http://schemas.microsoft.com/office/drawing/2014/main" id="{7FE0385A-6505-4097-BDE2-B5A21AB8455E}"/>
                  </a:ext>
                </a:extLst>
              </p:cNvPr>
              <p:cNvSpPr txBox="1"/>
              <p:nvPr/>
            </p:nvSpPr>
            <p:spPr>
              <a:xfrm>
                <a:off x="5367187" y="4383512"/>
                <a:ext cx="414143" cy="318924"/>
              </a:xfrm>
              <a:prstGeom prst="rect">
                <a:avLst/>
              </a:prstGeom>
              <a:noFill/>
            </p:spPr>
            <p:txBody>
              <a:bodyPr wrap="none" lIns="36000" tIns="36000" rIns="36000" bIns="36000" rtlCol="0" anchor="t" anchorCtr="0">
                <a:spAutoFit/>
              </a:bodyPr>
              <a:lstStyle/>
              <a:p>
                <a:pPr algn="ctr"/>
                <a:r>
                  <a:rPr lang="fr-FR" sz="1600" dirty="0">
                    <a:solidFill>
                      <a:srgbClr val="B60D27"/>
                    </a:solidFill>
                    <a:latin typeface="Arial" panose="020B0604020202020204" pitchFamily="34" charset="0"/>
                    <a:cs typeface="Arial" panose="020B0604020202020204" pitchFamily="34" charset="0"/>
                  </a:rPr>
                  <a:t>159</a:t>
                </a:r>
              </a:p>
            </p:txBody>
          </p:sp>
        </p:grpSp>
        <p:sp>
          <p:nvSpPr>
            <p:cNvPr id="48" name="TextBox 47">
              <a:extLst>
                <a:ext uri="{FF2B5EF4-FFF2-40B4-BE49-F238E27FC236}">
                  <a16:creationId xmlns:a16="http://schemas.microsoft.com/office/drawing/2014/main" id="{47347FFA-634F-4322-8988-7E629F2E0F82}"/>
                </a:ext>
              </a:extLst>
            </p:cNvPr>
            <p:cNvSpPr txBox="1"/>
            <p:nvPr/>
          </p:nvSpPr>
          <p:spPr>
            <a:xfrm>
              <a:off x="578166" y="5290458"/>
              <a:ext cx="673582" cy="338554"/>
            </a:xfrm>
            <a:prstGeom prst="rect">
              <a:avLst/>
            </a:prstGeom>
            <a:noFill/>
          </p:spPr>
          <p:txBody>
            <a:bodyPr wrap="none" rtlCol="0">
              <a:spAutoFit/>
            </a:bodyPr>
            <a:lstStyle/>
            <a:p>
              <a:r>
                <a:rPr lang="fr-FR" sz="1600" dirty="0">
                  <a:solidFill>
                    <a:srgbClr val="B60D27"/>
                  </a:solidFill>
                </a:rPr>
                <a:t>CIAH</a:t>
              </a:r>
            </a:p>
          </p:txBody>
        </p:sp>
      </p:grpSp>
      <p:grpSp>
        <p:nvGrpSpPr>
          <p:cNvPr id="57" name="Group 56">
            <a:extLst>
              <a:ext uri="{FF2B5EF4-FFF2-40B4-BE49-F238E27FC236}">
                <a16:creationId xmlns:a16="http://schemas.microsoft.com/office/drawing/2014/main" id="{72E0B16B-FAA6-4EBB-A7BC-F4BA3427444C}"/>
              </a:ext>
            </a:extLst>
          </p:cNvPr>
          <p:cNvGrpSpPr/>
          <p:nvPr/>
        </p:nvGrpSpPr>
        <p:grpSpPr>
          <a:xfrm>
            <a:off x="528620" y="5595799"/>
            <a:ext cx="4867578" cy="338554"/>
            <a:chOff x="528620" y="5866398"/>
            <a:chExt cx="4867578" cy="338554"/>
          </a:xfrm>
        </p:grpSpPr>
        <p:grpSp>
          <p:nvGrpSpPr>
            <p:cNvPr id="58" name="Group 57">
              <a:extLst>
                <a:ext uri="{FF2B5EF4-FFF2-40B4-BE49-F238E27FC236}">
                  <a16:creationId xmlns:a16="http://schemas.microsoft.com/office/drawing/2014/main" id="{007F0753-ABB8-4708-BB92-0D5C7801C6D2}"/>
                </a:ext>
              </a:extLst>
            </p:cNvPr>
            <p:cNvGrpSpPr/>
            <p:nvPr/>
          </p:nvGrpSpPr>
          <p:grpSpPr>
            <a:xfrm>
              <a:off x="1295930" y="5876213"/>
              <a:ext cx="4100268" cy="318924"/>
              <a:chOff x="5367187" y="4383512"/>
              <a:chExt cx="4100268" cy="318924"/>
            </a:xfrm>
          </p:grpSpPr>
          <p:sp>
            <p:nvSpPr>
              <p:cNvPr id="60" name="TextBox 59">
                <a:extLst>
                  <a:ext uri="{FF2B5EF4-FFF2-40B4-BE49-F238E27FC236}">
                    <a16:creationId xmlns:a16="http://schemas.microsoft.com/office/drawing/2014/main" id="{ADAD47DE-A59D-435A-BC99-E749C95B29EF}"/>
                  </a:ext>
                </a:extLst>
              </p:cNvPr>
              <p:cNvSpPr txBox="1"/>
              <p:nvPr/>
            </p:nvSpPr>
            <p:spPr>
              <a:xfrm>
                <a:off x="9280938" y="4383512"/>
                <a:ext cx="186517"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Arial" panose="020B0604020202020204" pitchFamily="34" charset="0"/>
                    <a:cs typeface="Arial" panose="020B0604020202020204" pitchFamily="34" charset="0"/>
                  </a:rPr>
                  <a:t>1</a:t>
                </a:r>
              </a:p>
            </p:txBody>
          </p:sp>
          <p:sp>
            <p:nvSpPr>
              <p:cNvPr id="61" name="TextBox 60">
                <a:extLst>
                  <a:ext uri="{FF2B5EF4-FFF2-40B4-BE49-F238E27FC236}">
                    <a16:creationId xmlns:a16="http://schemas.microsoft.com/office/drawing/2014/main" id="{9A9AB86A-EFB6-43BC-963D-4879A940735E}"/>
                  </a:ext>
                </a:extLst>
              </p:cNvPr>
              <p:cNvSpPr txBox="1"/>
              <p:nvPr/>
            </p:nvSpPr>
            <p:spPr>
              <a:xfrm>
                <a:off x="8738090" y="4383512"/>
                <a:ext cx="186517"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Arial" panose="020B0604020202020204" pitchFamily="34" charset="0"/>
                    <a:cs typeface="Arial" panose="020B0604020202020204" pitchFamily="34" charset="0"/>
                  </a:rPr>
                  <a:t>3</a:t>
                </a:r>
              </a:p>
            </p:txBody>
          </p:sp>
          <p:sp>
            <p:nvSpPr>
              <p:cNvPr id="62" name="TextBox 61">
                <a:extLst>
                  <a:ext uri="{FF2B5EF4-FFF2-40B4-BE49-F238E27FC236}">
                    <a16:creationId xmlns:a16="http://schemas.microsoft.com/office/drawing/2014/main" id="{20956F5E-66AC-4C15-BB69-8AA8747BC249}"/>
                  </a:ext>
                </a:extLst>
              </p:cNvPr>
              <p:cNvSpPr txBox="1"/>
              <p:nvPr/>
            </p:nvSpPr>
            <p:spPr>
              <a:xfrm>
                <a:off x="8195243" y="4383512"/>
                <a:ext cx="186517"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Arial" panose="020B0604020202020204" pitchFamily="34" charset="0"/>
                    <a:cs typeface="Arial" panose="020B0604020202020204" pitchFamily="34" charset="0"/>
                  </a:rPr>
                  <a:t>7</a:t>
                </a:r>
              </a:p>
            </p:txBody>
          </p:sp>
          <p:sp>
            <p:nvSpPr>
              <p:cNvPr id="63" name="TextBox 62">
                <a:extLst>
                  <a:ext uri="{FF2B5EF4-FFF2-40B4-BE49-F238E27FC236}">
                    <a16:creationId xmlns:a16="http://schemas.microsoft.com/office/drawing/2014/main" id="{8DEC170A-CB89-4BFE-89D1-FE9F1A83AFEF}"/>
                  </a:ext>
                </a:extLst>
              </p:cNvPr>
              <p:cNvSpPr txBox="1"/>
              <p:nvPr/>
            </p:nvSpPr>
            <p:spPr>
              <a:xfrm>
                <a:off x="7595488" y="4383512"/>
                <a:ext cx="300331"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Arial" panose="020B0604020202020204" pitchFamily="34" charset="0"/>
                    <a:cs typeface="Arial" panose="020B0604020202020204" pitchFamily="34" charset="0"/>
                  </a:rPr>
                  <a:t>13</a:t>
                </a:r>
              </a:p>
            </p:txBody>
          </p:sp>
          <p:sp>
            <p:nvSpPr>
              <p:cNvPr id="64" name="TextBox 63">
                <a:extLst>
                  <a:ext uri="{FF2B5EF4-FFF2-40B4-BE49-F238E27FC236}">
                    <a16:creationId xmlns:a16="http://schemas.microsoft.com/office/drawing/2014/main" id="{09847826-D5A2-4433-AE69-D5FE2B89A8D4}"/>
                  </a:ext>
                </a:extLst>
              </p:cNvPr>
              <p:cNvSpPr txBox="1"/>
              <p:nvPr/>
            </p:nvSpPr>
            <p:spPr>
              <a:xfrm>
                <a:off x="7052640" y="4383512"/>
                <a:ext cx="300331"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Arial" panose="020B0604020202020204" pitchFamily="34" charset="0"/>
                    <a:cs typeface="Arial" panose="020B0604020202020204" pitchFamily="34" charset="0"/>
                  </a:rPr>
                  <a:t>22</a:t>
                </a:r>
              </a:p>
            </p:txBody>
          </p:sp>
          <p:sp>
            <p:nvSpPr>
              <p:cNvPr id="65" name="TextBox 64">
                <a:extLst>
                  <a:ext uri="{FF2B5EF4-FFF2-40B4-BE49-F238E27FC236}">
                    <a16:creationId xmlns:a16="http://schemas.microsoft.com/office/drawing/2014/main" id="{BAF6703C-5F49-4F8A-AE79-86B821A3E82D}"/>
                  </a:ext>
                </a:extLst>
              </p:cNvPr>
              <p:cNvSpPr txBox="1"/>
              <p:nvPr/>
            </p:nvSpPr>
            <p:spPr>
              <a:xfrm>
                <a:off x="6509791" y="4383512"/>
                <a:ext cx="300331"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Arial" panose="020B0604020202020204" pitchFamily="34" charset="0"/>
                    <a:cs typeface="Arial" panose="020B0604020202020204" pitchFamily="34" charset="0"/>
                  </a:rPr>
                  <a:t>35</a:t>
                </a:r>
              </a:p>
            </p:txBody>
          </p:sp>
          <p:sp>
            <p:nvSpPr>
              <p:cNvPr id="66" name="TextBox 65">
                <a:extLst>
                  <a:ext uri="{FF2B5EF4-FFF2-40B4-BE49-F238E27FC236}">
                    <a16:creationId xmlns:a16="http://schemas.microsoft.com/office/drawing/2014/main" id="{A0F0E436-AE89-4470-B7A1-9CC7670678ED}"/>
                  </a:ext>
                </a:extLst>
              </p:cNvPr>
              <p:cNvSpPr txBox="1"/>
              <p:nvPr/>
            </p:nvSpPr>
            <p:spPr>
              <a:xfrm>
                <a:off x="5966941" y="4383512"/>
                <a:ext cx="300331"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Arial" panose="020B0604020202020204" pitchFamily="34" charset="0"/>
                    <a:cs typeface="Arial" panose="020B0604020202020204" pitchFamily="34" charset="0"/>
                  </a:rPr>
                  <a:t>77</a:t>
                </a:r>
              </a:p>
            </p:txBody>
          </p:sp>
          <p:sp>
            <p:nvSpPr>
              <p:cNvPr id="67" name="TextBox 66">
                <a:extLst>
                  <a:ext uri="{FF2B5EF4-FFF2-40B4-BE49-F238E27FC236}">
                    <a16:creationId xmlns:a16="http://schemas.microsoft.com/office/drawing/2014/main" id="{E1B38505-866E-4604-B473-6C82298AC406}"/>
                  </a:ext>
                </a:extLst>
              </p:cNvPr>
              <p:cNvSpPr txBox="1"/>
              <p:nvPr/>
            </p:nvSpPr>
            <p:spPr>
              <a:xfrm>
                <a:off x="5367187" y="4383512"/>
                <a:ext cx="414143" cy="318924"/>
              </a:xfrm>
              <a:prstGeom prst="rect">
                <a:avLst/>
              </a:prstGeom>
              <a:noFill/>
            </p:spPr>
            <p:txBody>
              <a:bodyPr wrap="none" lIns="36000" tIns="36000" rIns="36000" bIns="36000" rtlCol="0" anchor="t" anchorCtr="0">
                <a:spAutoFit/>
              </a:bodyPr>
              <a:lstStyle/>
              <a:p>
                <a:pPr algn="ctr"/>
                <a:r>
                  <a:rPr lang="fr-FR" sz="1600" dirty="0">
                    <a:solidFill>
                      <a:srgbClr val="B2C0EC"/>
                    </a:solidFill>
                    <a:latin typeface="Arial" panose="020B0604020202020204" pitchFamily="34" charset="0"/>
                    <a:cs typeface="Arial" panose="020B0604020202020204" pitchFamily="34" charset="0"/>
                  </a:rPr>
                  <a:t>156</a:t>
                </a:r>
              </a:p>
            </p:txBody>
          </p:sp>
        </p:grpSp>
        <p:sp>
          <p:nvSpPr>
            <p:cNvPr id="59" name="TextBox 58">
              <a:extLst>
                <a:ext uri="{FF2B5EF4-FFF2-40B4-BE49-F238E27FC236}">
                  <a16:creationId xmlns:a16="http://schemas.microsoft.com/office/drawing/2014/main" id="{0C55A4A9-0CA6-4C45-8928-7BC352474B66}"/>
                </a:ext>
              </a:extLst>
            </p:cNvPr>
            <p:cNvSpPr txBox="1"/>
            <p:nvPr/>
          </p:nvSpPr>
          <p:spPr>
            <a:xfrm>
              <a:off x="528620" y="5866398"/>
              <a:ext cx="714426" cy="338554"/>
            </a:xfrm>
            <a:prstGeom prst="rect">
              <a:avLst/>
            </a:prstGeom>
            <a:noFill/>
          </p:spPr>
          <p:txBody>
            <a:bodyPr wrap="none" rtlCol="0">
              <a:spAutoFit/>
            </a:bodyPr>
            <a:lstStyle/>
            <a:p>
              <a:r>
                <a:rPr lang="fr-FR" sz="1600" dirty="0">
                  <a:solidFill>
                    <a:srgbClr val="B2C0EC"/>
                  </a:solidFill>
                </a:rPr>
                <a:t>CETA</a:t>
              </a:r>
            </a:p>
          </p:txBody>
        </p:sp>
      </p:grpSp>
      <p:grpSp>
        <p:nvGrpSpPr>
          <p:cNvPr id="141" name="Group 140">
            <a:extLst>
              <a:ext uri="{FF2B5EF4-FFF2-40B4-BE49-F238E27FC236}">
                <a16:creationId xmlns:a16="http://schemas.microsoft.com/office/drawing/2014/main" id="{365F646F-C9BA-4175-90BD-1EAA83966350}"/>
              </a:ext>
            </a:extLst>
          </p:cNvPr>
          <p:cNvGrpSpPr/>
          <p:nvPr/>
        </p:nvGrpSpPr>
        <p:grpSpPr>
          <a:xfrm>
            <a:off x="1493384" y="2114447"/>
            <a:ext cx="3797073" cy="2494875"/>
            <a:chOff x="1624012" y="1485899"/>
            <a:chExt cx="5891536" cy="3883904"/>
          </a:xfrm>
        </p:grpSpPr>
        <p:sp>
          <p:nvSpPr>
            <p:cNvPr id="131" name="Freeform: Shape 130">
              <a:extLst>
                <a:ext uri="{FF2B5EF4-FFF2-40B4-BE49-F238E27FC236}">
                  <a16:creationId xmlns:a16="http://schemas.microsoft.com/office/drawing/2014/main" id="{45DA6ECB-0A64-46F7-9B39-5B84714C9223}"/>
                </a:ext>
              </a:extLst>
            </p:cNvPr>
            <p:cNvSpPr/>
            <p:nvPr/>
          </p:nvSpPr>
          <p:spPr>
            <a:xfrm>
              <a:off x="1624012" y="1485899"/>
              <a:ext cx="5891536" cy="3883904"/>
            </a:xfrm>
            <a:custGeom>
              <a:avLst/>
              <a:gdLst>
                <a:gd name="connsiteX0" fmla="*/ 5891537 w 5891536"/>
                <a:gd name="connsiteY0" fmla="*/ 3883905 h 3883904"/>
                <a:gd name="connsiteX1" fmla="*/ 4807658 w 5891536"/>
                <a:gd name="connsiteY1" fmla="*/ 3883905 h 3883904"/>
                <a:gd name="connsiteX2" fmla="*/ 4807658 w 5891536"/>
                <a:gd name="connsiteY2" fmla="*/ 3826421 h 3883904"/>
                <a:gd name="connsiteX3" fmla="*/ 4516165 w 5891536"/>
                <a:gd name="connsiteY3" fmla="*/ 3826421 h 3883904"/>
                <a:gd name="connsiteX4" fmla="*/ 4516165 w 5891536"/>
                <a:gd name="connsiteY4" fmla="*/ 3764842 h 3883904"/>
                <a:gd name="connsiteX5" fmla="*/ 4249303 w 5891536"/>
                <a:gd name="connsiteY5" fmla="*/ 3764842 h 3883904"/>
                <a:gd name="connsiteX6" fmla="*/ 4249303 w 5891536"/>
                <a:gd name="connsiteY6" fmla="*/ 3707359 h 3883904"/>
                <a:gd name="connsiteX7" fmla="*/ 3567770 w 5891536"/>
                <a:gd name="connsiteY7" fmla="*/ 3707359 h 3883904"/>
                <a:gd name="connsiteX8" fmla="*/ 3567770 w 5891536"/>
                <a:gd name="connsiteY8" fmla="*/ 3674517 h 3883904"/>
                <a:gd name="connsiteX9" fmla="*/ 3440497 w 5891536"/>
                <a:gd name="connsiteY9" fmla="*/ 3674517 h 3883904"/>
                <a:gd name="connsiteX10" fmla="*/ 3440497 w 5891536"/>
                <a:gd name="connsiteY10" fmla="*/ 3629349 h 3883904"/>
                <a:gd name="connsiteX11" fmla="*/ 3083309 w 5891536"/>
                <a:gd name="connsiteY11" fmla="*/ 3629349 h 3883904"/>
                <a:gd name="connsiteX12" fmla="*/ 3083309 w 5891536"/>
                <a:gd name="connsiteY12" fmla="*/ 3600612 h 3883904"/>
                <a:gd name="connsiteX13" fmla="*/ 2956036 w 5891536"/>
                <a:gd name="connsiteY13" fmla="*/ 3600612 h 3883904"/>
                <a:gd name="connsiteX14" fmla="*/ 2956036 w 5891536"/>
                <a:gd name="connsiteY14" fmla="*/ 3551349 h 3883904"/>
                <a:gd name="connsiteX15" fmla="*/ 2680964 w 5891536"/>
                <a:gd name="connsiteY15" fmla="*/ 3551349 h 3883904"/>
                <a:gd name="connsiteX16" fmla="*/ 2680964 w 5891536"/>
                <a:gd name="connsiteY16" fmla="*/ 3518507 h 3883904"/>
                <a:gd name="connsiteX17" fmla="*/ 2578322 w 5891536"/>
                <a:gd name="connsiteY17" fmla="*/ 3518507 h 3883904"/>
                <a:gd name="connsiteX18" fmla="*/ 2578322 w 5891536"/>
                <a:gd name="connsiteY18" fmla="*/ 3481550 h 3883904"/>
                <a:gd name="connsiteX19" fmla="*/ 2422303 w 5891536"/>
                <a:gd name="connsiteY19" fmla="*/ 3481550 h 3883904"/>
                <a:gd name="connsiteX20" fmla="*/ 2422303 w 5891536"/>
                <a:gd name="connsiteY20" fmla="*/ 3465128 h 3883904"/>
                <a:gd name="connsiteX21" fmla="*/ 2377145 w 5891536"/>
                <a:gd name="connsiteY21" fmla="*/ 3465128 h 3883904"/>
                <a:gd name="connsiteX22" fmla="*/ 2377145 w 5891536"/>
                <a:gd name="connsiteY22" fmla="*/ 3428181 h 3883904"/>
                <a:gd name="connsiteX23" fmla="*/ 2290925 w 5891536"/>
                <a:gd name="connsiteY23" fmla="*/ 3428181 h 3883904"/>
                <a:gd name="connsiteX24" fmla="*/ 2290925 w 5891536"/>
                <a:gd name="connsiteY24" fmla="*/ 3403549 h 3883904"/>
                <a:gd name="connsiteX25" fmla="*/ 2167757 w 5891536"/>
                <a:gd name="connsiteY25" fmla="*/ 3403549 h 3883904"/>
                <a:gd name="connsiteX26" fmla="*/ 2167757 w 5891536"/>
                <a:gd name="connsiteY26" fmla="*/ 3341961 h 3883904"/>
                <a:gd name="connsiteX27" fmla="*/ 2048694 w 5891536"/>
                <a:gd name="connsiteY27" fmla="*/ 3341961 h 3883904"/>
                <a:gd name="connsiteX28" fmla="*/ 2048694 w 5891536"/>
                <a:gd name="connsiteY28" fmla="*/ 3313224 h 3883904"/>
                <a:gd name="connsiteX29" fmla="*/ 1900895 w 5891536"/>
                <a:gd name="connsiteY29" fmla="*/ 3313224 h 3883904"/>
                <a:gd name="connsiteX30" fmla="*/ 1900895 w 5891536"/>
                <a:gd name="connsiteY30" fmla="*/ 3296803 h 3883904"/>
                <a:gd name="connsiteX31" fmla="*/ 1843411 w 5891536"/>
                <a:gd name="connsiteY31" fmla="*/ 3296803 h 3883904"/>
                <a:gd name="connsiteX32" fmla="*/ 1843411 w 5891536"/>
                <a:gd name="connsiteY32" fmla="*/ 3259846 h 3883904"/>
                <a:gd name="connsiteX33" fmla="*/ 1707928 w 5891536"/>
                <a:gd name="connsiteY33" fmla="*/ 3259846 h 3883904"/>
                <a:gd name="connsiteX34" fmla="*/ 1707928 w 5891536"/>
                <a:gd name="connsiteY34" fmla="*/ 3165424 h 3883904"/>
                <a:gd name="connsiteX35" fmla="*/ 1613507 w 5891536"/>
                <a:gd name="connsiteY35" fmla="*/ 3165424 h 3883904"/>
                <a:gd name="connsiteX36" fmla="*/ 1613507 w 5891536"/>
                <a:gd name="connsiteY36" fmla="*/ 3128467 h 3883904"/>
                <a:gd name="connsiteX37" fmla="*/ 1494444 w 5891536"/>
                <a:gd name="connsiteY37" fmla="*/ 3128467 h 3883904"/>
                <a:gd name="connsiteX38" fmla="*/ 1494444 w 5891536"/>
                <a:gd name="connsiteY38" fmla="*/ 3058678 h 3883904"/>
                <a:gd name="connsiteX39" fmla="*/ 1441066 w 5891536"/>
                <a:gd name="connsiteY39" fmla="*/ 3058678 h 3883904"/>
                <a:gd name="connsiteX40" fmla="*/ 1441066 w 5891536"/>
                <a:gd name="connsiteY40" fmla="*/ 3009405 h 3883904"/>
                <a:gd name="connsiteX41" fmla="*/ 1408224 w 5891536"/>
                <a:gd name="connsiteY41" fmla="*/ 3009405 h 3883904"/>
                <a:gd name="connsiteX42" fmla="*/ 1408224 w 5891536"/>
                <a:gd name="connsiteY42" fmla="*/ 2947826 h 3883904"/>
                <a:gd name="connsiteX43" fmla="*/ 1358951 w 5891536"/>
                <a:gd name="connsiteY43" fmla="*/ 2947826 h 3883904"/>
                <a:gd name="connsiteX44" fmla="*/ 1358951 w 5891536"/>
                <a:gd name="connsiteY44" fmla="*/ 2861605 h 3883904"/>
                <a:gd name="connsiteX45" fmla="*/ 1289161 w 5891536"/>
                <a:gd name="connsiteY45" fmla="*/ 2861605 h 3883904"/>
                <a:gd name="connsiteX46" fmla="*/ 1289161 w 5891536"/>
                <a:gd name="connsiteY46" fmla="*/ 2787701 h 3883904"/>
                <a:gd name="connsiteX47" fmla="*/ 1256319 w 5891536"/>
                <a:gd name="connsiteY47" fmla="*/ 2787701 h 3883904"/>
                <a:gd name="connsiteX48" fmla="*/ 1256319 w 5891536"/>
                <a:gd name="connsiteY48" fmla="*/ 2726122 h 3883904"/>
                <a:gd name="connsiteX49" fmla="*/ 1182415 w 5891536"/>
                <a:gd name="connsiteY49" fmla="*/ 2726122 h 3883904"/>
                <a:gd name="connsiteX50" fmla="*/ 1182415 w 5891536"/>
                <a:gd name="connsiteY50" fmla="*/ 2664533 h 3883904"/>
                <a:gd name="connsiteX51" fmla="*/ 1133151 w 5891536"/>
                <a:gd name="connsiteY51" fmla="*/ 2664533 h 3883904"/>
                <a:gd name="connsiteX52" fmla="*/ 1133151 w 5891536"/>
                <a:gd name="connsiteY52" fmla="*/ 2598849 h 3883904"/>
                <a:gd name="connsiteX53" fmla="*/ 1079773 w 5891536"/>
                <a:gd name="connsiteY53" fmla="*/ 2598849 h 3883904"/>
                <a:gd name="connsiteX54" fmla="*/ 1079773 w 5891536"/>
                <a:gd name="connsiteY54" fmla="*/ 2516734 h 3883904"/>
                <a:gd name="connsiteX55" fmla="*/ 1026405 w 5891536"/>
                <a:gd name="connsiteY55" fmla="*/ 2516734 h 3883904"/>
                <a:gd name="connsiteX56" fmla="*/ 1026405 w 5891536"/>
                <a:gd name="connsiteY56" fmla="*/ 2426408 h 3883904"/>
                <a:gd name="connsiteX57" fmla="*/ 989447 w 5891536"/>
                <a:gd name="connsiteY57" fmla="*/ 2426408 h 3883904"/>
                <a:gd name="connsiteX58" fmla="*/ 989447 w 5891536"/>
                <a:gd name="connsiteY58" fmla="*/ 2344303 h 3883904"/>
                <a:gd name="connsiteX59" fmla="*/ 919655 w 5891536"/>
                <a:gd name="connsiteY59" fmla="*/ 2344303 h 3883904"/>
                <a:gd name="connsiteX60" fmla="*/ 919655 w 5891536"/>
                <a:gd name="connsiteY60" fmla="*/ 2233451 h 3883904"/>
                <a:gd name="connsiteX61" fmla="*/ 890916 w 5891536"/>
                <a:gd name="connsiteY61" fmla="*/ 2233451 h 3883904"/>
                <a:gd name="connsiteX62" fmla="*/ 890916 w 5891536"/>
                <a:gd name="connsiteY62" fmla="*/ 2097967 h 3883904"/>
                <a:gd name="connsiteX63" fmla="*/ 837543 w 5891536"/>
                <a:gd name="connsiteY63" fmla="*/ 2097967 h 3883904"/>
                <a:gd name="connsiteX64" fmla="*/ 837543 w 5891536"/>
                <a:gd name="connsiteY64" fmla="*/ 2069221 h 3883904"/>
                <a:gd name="connsiteX65" fmla="*/ 800592 w 5891536"/>
                <a:gd name="connsiteY65" fmla="*/ 2069221 h 3883904"/>
                <a:gd name="connsiteX66" fmla="*/ 800592 w 5891536"/>
                <a:gd name="connsiteY66" fmla="*/ 2028168 h 3883904"/>
                <a:gd name="connsiteX67" fmla="*/ 763642 w 5891536"/>
                <a:gd name="connsiteY67" fmla="*/ 2028168 h 3883904"/>
                <a:gd name="connsiteX68" fmla="*/ 763642 w 5891536"/>
                <a:gd name="connsiteY68" fmla="*/ 1950158 h 3883904"/>
                <a:gd name="connsiteX69" fmla="*/ 689742 w 5891536"/>
                <a:gd name="connsiteY69" fmla="*/ 1950158 h 3883904"/>
                <a:gd name="connsiteX70" fmla="*/ 689742 w 5891536"/>
                <a:gd name="connsiteY70" fmla="*/ 1855737 h 3883904"/>
                <a:gd name="connsiteX71" fmla="*/ 615841 w 5891536"/>
                <a:gd name="connsiteY71" fmla="*/ 1855737 h 3883904"/>
                <a:gd name="connsiteX72" fmla="*/ 615841 w 5891536"/>
                <a:gd name="connsiteY72" fmla="*/ 1724349 h 3883904"/>
                <a:gd name="connsiteX73" fmla="*/ 554257 w 5891536"/>
                <a:gd name="connsiteY73" fmla="*/ 1724349 h 3883904"/>
                <a:gd name="connsiteX74" fmla="*/ 554257 w 5891536"/>
                <a:gd name="connsiteY74" fmla="*/ 1617612 h 3883904"/>
                <a:gd name="connsiteX75" fmla="*/ 513200 w 5891536"/>
                <a:gd name="connsiteY75" fmla="*/ 1617612 h 3883904"/>
                <a:gd name="connsiteX76" fmla="*/ 513200 w 5891536"/>
                <a:gd name="connsiteY76" fmla="*/ 1498549 h 3883904"/>
                <a:gd name="connsiteX77" fmla="*/ 476250 w 5891536"/>
                <a:gd name="connsiteY77" fmla="*/ 1498549 h 3883904"/>
                <a:gd name="connsiteX78" fmla="*/ 476250 w 5891536"/>
                <a:gd name="connsiteY78" fmla="*/ 1375382 h 3883904"/>
                <a:gd name="connsiteX79" fmla="*/ 439300 w 5891536"/>
                <a:gd name="connsiteY79" fmla="*/ 1375382 h 3883904"/>
                <a:gd name="connsiteX80" fmla="*/ 439300 w 5891536"/>
                <a:gd name="connsiteY80" fmla="*/ 1285056 h 3883904"/>
                <a:gd name="connsiteX81" fmla="*/ 348976 w 5891536"/>
                <a:gd name="connsiteY81" fmla="*/ 1285056 h 3883904"/>
                <a:gd name="connsiteX82" fmla="*/ 348976 w 5891536"/>
                <a:gd name="connsiteY82" fmla="*/ 1202941 h 3883904"/>
                <a:gd name="connsiteX83" fmla="*/ 303815 w 5891536"/>
                <a:gd name="connsiteY83" fmla="*/ 1202941 h 3883904"/>
                <a:gd name="connsiteX84" fmla="*/ 303815 w 5891536"/>
                <a:gd name="connsiteY84" fmla="*/ 1141362 h 3883904"/>
                <a:gd name="connsiteX85" fmla="*/ 254547 w 5891536"/>
                <a:gd name="connsiteY85" fmla="*/ 1141362 h 3883904"/>
                <a:gd name="connsiteX86" fmla="*/ 254547 w 5891536"/>
                <a:gd name="connsiteY86" fmla="*/ 927867 h 3883904"/>
                <a:gd name="connsiteX87" fmla="*/ 225808 w 5891536"/>
                <a:gd name="connsiteY87" fmla="*/ 927867 h 3883904"/>
                <a:gd name="connsiteX88" fmla="*/ 225808 w 5891536"/>
                <a:gd name="connsiteY88" fmla="*/ 796487 h 3883904"/>
                <a:gd name="connsiteX89" fmla="*/ 197069 w 5891536"/>
                <a:gd name="connsiteY89" fmla="*/ 796487 h 3883904"/>
                <a:gd name="connsiteX90" fmla="*/ 197069 w 5891536"/>
                <a:gd name="connsiteY90" fmla="*/ 673319 h 3883904"/>
                <a:gd name="connsiteX91" fmla="*/ 192963 w 5891536"/>
                <a:gd name="connsiteY91" fmla="*/ 673319 h 3883904"/>
                <a:gd name="connsiteX92" fmla="*/ 192963 w 5891536"/>
                <a:gd name="connsiteY92" fmla="*/ 390033 h 3883904"/>
                <a:gd name="connsiteX93" fmla="*/ 164224 w 5891536"/>
                <a:gd name="connsiteY93" fmla="*/ 390033 h 3883904"/>
                <a:gd name="connsiteX94" fmla="*/ 164224 w 5891536"/>
                <a:gd name="connsiteY94" fmla="*/ 106746 h 3883904"/>
                <a:gd name="connsiteX95" fmla="*/ 151908 w 5891536"/>
                <a:gd name="connsiteY95" fmla="*/ 106746 h 3883904"/>
                <a:gd name="connsiteX96" fmla="*/ 151908 w 5891536"/>
                <a:gd name="connsiteY96" fmla="*/ 65690 h 3883904"/>
                <a:gd name="connsiteX97" fmla="*/ 110851 w 5891536"/>
                <a:gd name="connsiteY97" fmla="*/ 65690 h 3883904"/>
                <a:gd name="connsiteX98" fmla="*/ 110851 w 5891536"/>
                <a:gd name="connsiteY98" fmla="*/ 0 h 3883904"/>
                <a:gd name="connsiteX99" fmla="*/ 0 w 5891536"/>
                <a:gd name="connsiteY99" fmla="*/ 0 h 388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891536" h="3883904">
                  <a:moveTo>
                    <a:pt x="5891537" y="3883905"/>
                  </a:moveTo>
                  <a:lnTo>
                    <a:pt x="4807658" y="3883905"/>
                  </a:lnTo>
                  <a:lnTo>
                    <a:pt x="4807658" y="3826421"/>
                  </a:lnTo>
                  <a:lnTo>
                    <a:pt x="4516165" y="3826421"/>
                  </a:lnTo>
                  <a:lnTo>
                    <a:pt x="4516165" y="3764842"/>
                  </a:lnTo>
                  <a:lnTo>
                    <a:pt x="4249303" y="3764842"/>
                  </a:lnTo>
                  <a:lnTo>
                    <a:pt x="4249303" y="3707359"/>
                  </a:lnTo>
                  <a:lnTo>
                    <a:pt x="3567770" y="3707359"/>
                  </a:lnTo>
                  <a:lnTo>
                    <a:pt x="3567770" y="3674517"/>
                  </a:lnTo>
                  <a:lnTo>
                    <a:pt x="3440497" y="3674517"/>
                  </a:lnTo>
                  <a:lnTo>
                    <a:pt x="3440497" y="3629349"/>
                  </a:lnTo>
                  <a:lnTo>
                    <a:pt x="3083309" y="3629349"/>
                  </a:lnTo>
                  <a:lnTo>
                    <a:pt x="3083309" y="3600612"/>
                  </a:lnTo>
                  <a:lnTo>
                    <a:pt x="2956036" y="3600612"/>
                  </a:lnTo>
                  <a:lnTo>
                    <a:pt x="2956036" y="3551349"/>
                  </a:lnTo>
                  <a:lnTo>
                    <a:pt x="2680964" y="3551349"/>
                  </a:lnTo>
                  <a:lnTo>
                    <a:pt x="2680964" y="3518507"/>
                  </a:lnTo>
                  <a:lnTo>
                    <a:pt x="2578322" y="3518507"/>
                  </a:lnTo>
                  <a:lnTo>
                    <a:pt x="2578322" y="3481550"/>
                  </a:lnTo>
                  <a:lnTo>
                    <a:pt x="2422303" y="3481550"/>
                  </a:lnTo>
                  <a:lnTo>
                    <a:pt x="2422303" y="3465128"/>
                  </a:lnTo>
                  <a:lnTo>
                    <a:pt x="2377145" y="3465128"/>
                  </a:lnTo>
                  <a:lnTo>
                    <a:pt x="2377145" y="3428181"/>
                  </a:lnTo>
                  <a:lnTo>
                    <a:pt x="2290925" y="3428181"/>
                  </a:lnTo>
                  <a:lnTo>
                    <a:pt x="2290925" y="3403549"/>
                  </a:lnTo>
                  <a:lnTo>
                    <a:pt x="2167757" y="3403549"/>
                  </a:lnTo>
                  <a:lnTo>
                    <a:pt x="2167757" y="3341961"/>
                  </a:lnTo>
                  <a:lnTo>
                    <a:pt x="2048694" y="3341961"/>
                  </a:lnTo>
                  <a:lnTo>
                    <a:pt x="2048694" y="3313224"/>
                  </a:lnTo>
                  <a:lnTo>
                    <a:pt x="1900895" y="3313224"/>
                  </a:lnTo>
                  <a:lnTo>
                    <a:pt x="1900895" y="3296803"/>
                  </a:lnTo>
                  <a:lnTo>
                    <a:pt x="1843411" y="3296803"/>
                  </a:lnTo>
                  <a:lnTo>
                    <a:pt x="1843411" y="3259846"/>
                  </a:lnTo>
                  <a:lnTo>
                    <a:pt x="1707928" y="3259846"/>
                  </a:lnTo>
                  <a:lnTo>
                    <a:pt x="1707928" y="3165424"/>
                  </a:lnTo>
                  <a:lnTo>
                    <a:pt x="1613507" y="3165424"/>
                  </a:lnTo>
                  <a:lnTo>
                    <a:pt x="1613507" y="3128467"/>
                  </a:lnTo>
                  <a:lnTo>
                    <a:pt x="1494444" y="3128467"/>
                  </a:lnTo>
                  <a:lnTo>
                    <a:pt x="1494444" y="3058678"/>
                  </a:lnTo>
                  <a:lnTo>
                    <a:pt x="1441066" y="3058678"/>
                  </a:lnTo>
                  <a:lnTo>
                    <a:pt x="1441066" y="3009405"/>
                  </a:lnTo>
                  <a:lnTo>
                    <a:pt x="1408224" y="3009405"/>
                  </a:lnTo>
                  <a:lnTo>
                    <a:pt x="1408224" y="2947826"/>
                  </a:lnTo>
                  <a:lnTo>
                    <a:pt x="1358951" y="2947826"/>
                  </a:lnTo>
                  <a:lnTo>
                    <a:pt x="1358951" y="2861605"/>
                  </a:lnTo>
                  <a:lnTo>
                    <a:pt x="1289161" y="2861605"/>
                  </a:lnTo>
                  <a:lnTo>
                    <a:pt x="1289161" y="2787701"/>
                  </a:lnTo>
                  <a:lnTo>
                    <a:pt x="1256319" y="2787701"/>
                  </a:lnTo>
                  <a:lnTo>
                    <a:pt x="1256319" y="2726122"/>
                  </a:lnTo>
                  <a:lnTo>
                    <a:pt x="1182415" y="2726122"/>
                  </a:lnTo>
                  <a:lnTo>
                    <a:pt x="1182415" y="2664533"/>
                  </a:lnTo>
                  <a:lnTo>
                    <a:pt x="1133151" y="2664533"/>
                  </a:lnTo>
                  <a:lnTo>
                    <a:pt x="1133151" y="2598849"/>
                  </a:lnTo>
                  <a:lnTo>
                    <a:pt x="1079773" y="2598849"/>
                  </a:lnTo>
                  <a:lnTo>
                    <a:pt x="1079773" y="2516734"/>
                  </a:lnTo>
                  <a:lnTo>
                    <a:pt x="1026405" y="2516734"/>
                  </a:lnTo>
                  <a:lnTo>
                    <a:pt x="1026405" y="2426408"/>
                  </a:lnTo>
                  <a:lnTo>
                    <a:pt x="989447" y="2426408"/>
                  </a:lnTo>
                  <a:lnTo>
                    <a:pt x="989447" y="2344303"/>
                  </a:lnTo>
                  <a:lnTo>
                    <a:pt x="919655" y="2344303"/>
                  </a:lnTo>
                  <a:lnTo>
                    <a:pt x="919655" y="2233451"/>
                  </a:lnTo>
                  <a:lnTo>
                    <a:pt x="890916" y="2233451"/>
                  </a:lnTo>
                  <a:lnTo>
                    <a:pt x="890916" y="2097967"/>
                  </a:lnTo>
                  <a:lnTo>
                    <a:pt x="837543" y="2097967"/>
                  </a:lnTo>
                  <a:lnTo>
                    <a:pt x="837543" y="2069221"/>
                  </a:lnTo>
                  <a:lnTo>
                    <a:pt x="800592" y="2069221"/>
                  </a:lnTo>
                  <a:lnTo>
                    <a:pt x="800592" y="2028168"/>
                  </a:lnTo>
                  <a:lnTo>
                    <a:pt x="763642" y="2028168"/>
                  </a:lnTo>
                  <a:lnTo>
                    <a:pt x="763642" y="1950158"/>
                  </a:lnTo>
                  <a:lnTo>
                    <a:pt x="689742" y="1950158"/>
                  </a:lnTo>
                  <a:lnTo>
                    <a:pt x="689742" y="1855737"/>
                  </a:lnTo>
                  <a:lnTo>
                    <a:pt x="615841" y="1855737"/>
                  </a:lnTo>
                  <a:lnTo>
                    <a:pt x="615841" y="1724349"/>
                  </a:lnTo>
                  <a:lnTo>
                    <a:pt x="554257" y="1724349"/>
                  </a:lnTo>
                  <a:lnTo>
                    <a:pt x="554257" y="1617612"/>
                  </a:lnTo>
                  <a:lnTo>
                    <a:pt x="513200" y="1617612"/>
                  </a:lnTo>
                  <a:lnTo>
                    <a:pt x="513200" y="1498549"/>
                  </a:lnTo>
                  <a:lnTo>
                    <a:pt x="476250" y="1498549"/>
                  </a:lnTo>
                  <a:lnTo>
                    <a:pt x="476250" y="1375382"/>
                  </a:lnTo>
                  <a:lnTo>
                    <a:pt x="439300" y="1375382"/>
                  </a:lnTo>
                  <a:lnTo>
                    <a:pt x="439300" y="1285056"/>
                  </a:lnTo>
                  <a:lnTo>
                    <a:pt x="348976" y="1285056"/>
                  </a:lnTo>
                  <a:lnTo>
                    <a:pt x="348976" y="1202941"/>
                  </a:lnTo>
                  <a:lnTo>
                    <a:pt x="303815" y="1202941"/>
                  </a:lnTo>
                  <a:lnTo>
                    <a:pt x="303815" y="1141362"/>
                  </a:lnTo>
                  <a:lnTo>
                    <a:pt x="254547" y="1141362"/>
                  </a:lnTo>
                  <a:lnTo>
                    <a:pt x="254547" y="927867"/>
                  </a:lnTo>
                  <a:lnTo>
                    <a:pt x="225808" y="927867"/>
                  </a:lnTo>
                  <a:lnTo>
                    <a:pt x="225808" y="796487"/>
                  </a:lnTo>
                  <a:lnTo>
                    <a:pt x="197069" y="796487"/>
                  </a:lnTo>
                  <a:lnTo>
                    <a:pt x="197069" y="673319"/>
                  </a:lnTo>
                  <a:lnTo>
                    <a:pt x="192963" y="673319"/>
                  </a:lnTo>
                  <a:lnTo>
                    <a:pt x="192963" y="390033"/>
                  </a:lnTo>
                  <a:lnTo>
                    <a:pt x="164224" y="390033"/>
                  </a:lnTo>
                  <a:lnTo>
                    <a:pt x="164224" y="106746"/>
                  </a:lnTo>
                  <a:lnTo>
                    <a:pt x="151908" y="106746"/>
                  </a:lnTo>
                  <a:lnTo>
                    <a:pt x="151908" y="65690"/>
                  </a:lnTo>
                  <a:lnTo>
                    <a:pt x="110851" y="65690"/>
                  </a:lnTo>
                  <a:lnTo>
                    <a:pt x="110851" y="0"/>
                  </a:lnTo>
                  <a:lnTo>
                    <a:pt x="0" y="0"/>
                  </a:lnTo>
                </a:path>
              </a:pathLst>
            </a:custGeom>
            <a:noFill/>
            <a:ln w="25400" cap="flat">
              <a:solidFill>
                <a:srgbClr val="B2C0EC"/>
              </a:solidFill>
              <a:prstDash val="solid"/>
              <a:miter/>
            </a:ln>
          </p:spPr>
          <p:txBody>
            <a:bodyPr rtlCol="0" anchor="ctr"/>
            <a:lstStyle/>
            <a:p>
              <a:endParaRPr lang="fr-FR" dirty="0"/>
            </a:p>
          </p:txBody>
        </p:sp>
        <p:sp>
          <p:nvSpPr>
            <p:cNvPr id="132" name="Freeform: Shape 131">
              <a:extLst>
                <a:ext uri="{FF2B5EF4-FFF2-40B4-BE49-F238E27FC236}">
                  <a16:creationId xmlns:a16="http://schemas.microsoft.com/office/drawing/2014/main" id="{0E3261FD-3293-4DED-A539-2914B910E37A}"/>
                </a:ext>
              </a:extLst>
            </p:cNvPr>
            <p:cNvSpPr/>
            <p:nvPr/>
          </p:nvSpPr>
          <p:spPr>
            <a:xfrm>
              <a:off x="4046314" y="48610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fr-FR" dirty="0"/>
            </a:p>
          </p:txBody>
        </p:sp>
        <p:sp>
          <p:nvSpPr>
            <p:cNvPr id="133" name="Freeform: Shape 132">
              <a:extLst>
                <a:ext uri="{FF2B5EF4-FFF2-40B4-BE49-F238E27FC236}">
                  <a16:creationId xmlns:a16="http://schemas.microsoft.com/office/drawing/2014/main" id="{9C3C8C13-497F-4536-A458-9BCBCBAB52BE}"/>
                </a:ext>
              </a:extLst>
            </p:cNvPr>
            <p:cNvSpPr/>
            <p:nvPr/>
          </p:nvSpPr>
          <p:spPr>
            <a:xfrm>
              <a:off x="4903574" y="50134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fr-FR" dirty="0"/>
            </a:p>
          </p:txBody>
        </p:sp>
        <p:sp>
          <p:nvSpPr>
            <p:cNvPr id="134" name="Freeform: Shape 133">
              <a:extLst>
                <a:ext uri="{FF2B5EF4-FFF2-40B4-BE49-F238E27FC236}">
                  <a16:creationId xmlns:a16="http://schemas.microsoft.com/office/drawing/2014/main" id="{0E4CE4B7-5C43-48D6-9D6A-4554DFAD247C}"/>
                </a:ext>
              </a:extLst>
            </p:cNvPr>
            <p:cNvSpPr/>
            <p:nvPr/>
          </p:nvSpPr>
          <p:spPr>
            <a:xfrm>
              <a:off x="5322674" y="50896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fr-FR" dirty="0"/>
            </a:p>
          </p:txBody>
        </p:sp>
        <p:sp>
          <p:nvSpPr>
            <p:cNvPr id="135" name="Freeform: Shape 134">
              <a:extLst>
                <a:ext uri="{FF2B5EF4-FFF2-40B4-BE49-F238E27FC236}">
                  <a16:creationId xmlns:a16="http://schemas.microsoft.com/office/drawing/2014/main" id="{CD68A58C-1FC3-4104-BBA7-EC058E3B8310}"/>
                </a:ext>
              </a:extLst>
            </p:cNvPr>
            <p:cNvSpPr/>
            <p:nvPr/>
          </p:nvSpPr>
          <p:spPr>
            <a:xfrm>
              <a:off x="5398874" y="50896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fr-FR" dirty="0"/>
            </a:p>
          </p:txBody>
        </p:sp>
        <p:sp>
          <p:nvSpPr>
            <p:cNvPr id="136" name="Freeform: Shape 135">
              <a:extLst>
                <a:ext uri="{FF2B5EF4-FFF2-40B4-BE49-F238E27FC236}">
                  <a16:creationId xmlns:a16="http://schemas.microsoft.com/office/drawing/2014/main" id="{1D235523-8517-4844-8F38-F87C1FE17BD2}"/>
                </a:ext>
              </a:extLst>
            </p:cNvPr>
            <p:cNvSpPr/>
            <p:nvPr/>
          </p:nvSpPr>
          <p:spPr>
            <a:xfrm>
              <a:off x="5456024" y="50896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fr-FR" dirty="0"/>
            </a:p>
          </p:txBody>
        </p:sp>
        <p:sp>
          <p:nvSpPr>
            <p:cNvPr id="137" name="Freeform: Shape 136">
              <a:extLst>
                <a:ext uri="{FF2B5EF4-FFF2-40B4-BE49-F238E27FC236}">
                  <a16:creationId xmlns:a16="http://schemas.microsoft.com/office/drawing/2014/main" id="{988C0D46-58D0-4543-8D9B-B2A9F1B6F9FA}"/>
                </a:ext>
              </a:extLst>
            </p:cNvPr>
            <p:cNvSpPr/>
            <p:nvPr/>
          </p:nvSpPr>
          <p:spPr>
            <a:xfrm>
              <a:off x="5779874" y="50896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fr-FR" dirty="0"/>
            </a:p>
          </p:txBody>
        </p:sp>
        <p:sp>
          <p:nvSpPr>
            <p:cNvPr id="138" name="Freeform: Shape 137">
              <a:extLst>
                <a:ext uri="{FF2B5EF4-FFF2-40B4-BE49-F238E27FC236}">
                  <a16:creationId xmlns:a16="http://schemas.microsoft.com/office/drawing/2014/main" id="{87F75AFF-49FB-408A-99C4-73AB367A3E8A}"/>
                </a:ext>
              </a:extLst>
            </p:cNvPr>
            <p:cNvSpPr/>
            <p:nvPr/>
          </p:nvSpPr>
          <p:spPr>
            <a:xfrm>
              <a:off x="6484733" y="526108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2C0EC"/>
              </a:solidFill>
              <a:prstDash val="solid"/>
              <a:miter/>
            </a:ln>
          </p:spPr>
          <p:txBody>
            <a:bodyPr rtlCol="0" anchor="ctr"/>
            <a:lstStyle/>
            <a:p>
              <a:endParaRPr lang="fr-FR" dirty="0"/>
            </a:p>
          </p:txBody>
        </p:sp>
        <p:sp>
          <p:nvSpPr>
            <p:cNvPr id="139" name="Freeform: Shape 138">
              <a:extLst>
                <a:ext uri="{FF2B5EF4-FFF2-40B4-BE49-F238E27FC236}">
                  <a16:creationId xmlns:a16="http://schemas.microsoft.com/office/drawing/2014/main" id="{58FF3454-6D48-45DF-A9B1-0CCE1C7E6130}"/>
                </a:ext>
              </a:extLst>
            </p:cNvPr>
            <p:cNvSpPr/>
            <p:nvPr/>
          </p:nvSpPr>
          <p:spPr>
            <a:xfrm>
              <a:off x="7418183" y="526108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2C0EC"/>
              </a:solidFill>
              <a:prstDash val="solid"/>
              <a:miter/>
            </a:ln>
          </p:spPr>
          <p:txBody>
            <a:bodyPr rtlCol="0" anchor="ctr"/>
            <a:lstStyle/>
            <a:p>
              <a:endParaRPr lang="fr-FR" dirty="0"/>
            </a:p>
          </p:txBody>
        </p:sp>
        <p:sp>
          <p:nvSpPr>
            <p:cNvPr id="140" name="Freeform: Shape 139">
              <a:extLst>
                <a:ext uri="{FF2B5EF4-FFF2-40B4-BE49-F238E27FC236}">
                  <a16:creationId xmlns:a16="http://schemas.microsoft.com/office/drawing/2014/main" id="{059490AE-D439-4381-8CF4-BD89D10FF1DE}"/>
                </a:ext>
              </a:extLst>
            </p:cNvPr>
            <p:cNvSpPr/>
            <p:nvPr/>
          </p:nvSpPr>
          <p:spPr>
            <a:xfrm>
              <a:off x="7494383" y="526108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2C0EC"/>
              </a:solidFill>
              <a:prstDash val="solid"/>
              <a:miter/>
            </a:ln>
          </p:spPr>
          <p:txBody>
            <a:bodyPr rtlCol="0" anchor="ctr"/>
            <a:lstStyle/>
            <a:p>
              <a:endParaRPr lang="fr-FR" dirty="0"/>
            </a:p>
          </p:txBody>
        </p:sp>
      </p:grpSp>
      <p:grpSp>
        <p:nvGrpSpPr>
          <p:cNvPr id="169" name="Group 168">
            <a:extLst>
              <a:ext uri="{FF2B5EF4-FFF2-40B4-BE49-F238E27FC236}">
                <a16:creationId xmlns:a16="http://schemas.microsoft.com/office/drawing/2014/main" id="{25276F37-D017-49C8-9D37-38C6A6509CC3}"/>
              </a:ext>
            </a:extLst>
          </p:cNvPr>
          <p:cNvGrpSpPr/>
          <p:nvPr/>
        </p:nvGrpSpPr>
        <p:grpSpPr>
          <a:xfrm>
            <a:off x="1493385" y="2114447"/>
            <a:ext cx="3909040" cy="2168304"/>
            <a:chOff x="1538287" y="1747837"/>
            <a:chExt cx="6065453" cy="3366268"/>
          </a:xfrm>
        </p:grpSpPr>
        <p:sp>
          <p:nvSpPr>
            <p:cNvPr id="144" name="Freeform: Shape 143">
              <a:extLst>
                <a:ext uri="{FF2B5EF4-FFF2-40B4-BE49-F238E27FC236}">
                  <a16:creationId xmlns:a16="http://schemas.microsoft.com/office/drawing/2014/main" id="{48CC2D6F-34A9-4772-8DE6-7FD3960A954E}"/>
                </a:ext>
              </a:extLst>
            </p:cNvPr>
            <p:cNvSpPr/>
            <p:nvPr/>
          </p:nvSpPr>
          <p:spPr>
            <a:xfrm>
              <a:off x="1538287" y="1747837"/>
              <a:ext cx="6063100" cy="3366268"/>
            </a:xfrm>
            <a:custGeom>
              <a:avLst/>
              <a:gdLst>
                <a:gd name="connsiteX0" fmla="*/ 6063101 w 6063100"/>
                <a:gd name="connsiteY0" fmla="*/ 3366268 h 3366268"/>
                <a:gd name="connsiteX1" fmla="*/ 5217710 w 6063100"/>
                <a:gd name="connsiteY1" fmla="*/ 3366268 h 3366268"/>
                <a:gd name="connsiteX2" fmla="*/ 5217710 w 6063100"/>
                <a:gd name="connsiteY2" fmla="*/ 3262979 h 3366268"/>
                <a:gd name="connsiteX3" fmla="*/ 4934636 w 6063100"/>
                <a:gd name="connsiteY3" fmla="*/ 3262979 h 3366268"/>
                <a:gd name="connsiteX4" fmla="*/ 4934636 w 6063100"/>
                <a:gd name="connsiteY4" fmla="*/ 3197952 h 3366268"/>
                <a:gd name="connsiteX5" fmla="*/ 4234606 w 6063100"/>
                <a:gd name="connsiteY5" fmla="*/ 3197952 h 3366268"/>
                <a:gd name="connsiteX6" fmla="*/ 4234606 w 6063100"/>
                <a:gd name="connsiteY6" fmla="*/ 3094673 h 3366268"/>
                <a:gd name="connsiteX7" fmla="*/ 4085425 w 6063100"/>
                <a:gd name="connsiteY7" fmla="*/ 3094673 h 3366268"/>
                <a:gd name="connsiteX8" fmla="*/ 4085425 w 6063100"/>
                <a:gd name="connsiteY8" fmla="*/ 3033465 h 3366268"/>
                <a:gd name="connsiteX9" fmla="*/ 3760270 w 6063100"/>
                <a:gd name="connsiteY9" fmla="*/ 3033465 h 3366268"/>
                <a:gd name="connsiteX10" fmla="*/ 3760270 w 6063100"/>
                <a:gd name="connsiteY10" fmla="*/ 2983735 h 3366268"/>
                <a:gd name="connsiteX11" fmla="*/ 3488674 w 6063100"/>
                <a:gd name="connsiteY11" fmla="*/ 2983735 h 3366268"/>
                <a:gd name="connsiteX12" fmla="*/ 3488674 w 6063100"/>
                <a:gd name="connsiteY12" fmla="*/ 2960780 h 3366268"/>
                <a:gd name="connsiteX13" fmla="*/ 3396863 w 6063100"/>
                <a:gd name="connsiteY13" fmla="*/ 2960780 h 3366268"/>
                <a:gd name="connsiteX14" fmla="*/ 3396863 w 6063100"/>
                <a:gd name="connsiteY14" fmla="*/ 2922527 h 3366268"/>
                <a:gd name="connsiteX15" fmla="*/ 3247682 w 6063100"/>
                <a:gd name="connsiteY15" fmla="*/ 2922527 h 3366268"/>
                <a:gd name="connsiteX16" fmla="*/ 3247682 w 6063100"/>
                <a:gd name="connsiteY16" fmla="*/ 2880455 h 3366268"/>
                <a:gd name="connsiteX17" fmla="*/ 3136744 w 6063100"/>
                <a:gd name="connsiteY17" fmla="*/ 2880455 h 3366268"/>
                <a:gd name="connsiteX18" fmla="*/ 3136744 w 6063100"/>
                <a:gd name="connsiteY18" fmla="*/ 2861329 h 3366268"/>
                <a:gd name="connsiteX19" fmla="*/ 3087015 w 6063100"/>
                <a:gd name="connsiteY19" fmla="*/ 2861329 h 3366268"/>
                <a:gd name="connsiteX20" fmla="*/ 3087015 w 6063100"/>
                <a:gd name="connsiteY20" fmla="*/ 2834545 h 3366268"/>
                <a:gd name="connsiteX21" fmla="*/ 2823077 w 6063100"/>
                <a:gd name="connsiteY21" fmla="*/ 2834545 h 3366268"/>
                <a:gd name="connsiteX22" fmla="*/ 2823077 w 6063100"/>
                <a:gd name="connsiteY22" fmla="*/ 2807770 h 3366268"/>
                <a:gd name="connsiteX23" fmla="*/ 2735094 w 6063100"/>
                <a:gd name="connsiteY23" fmla="*/ 2807770 h 3366268"/>
                <a:gd name="connsiteX24" fmla="*/ 2735094 w 6063100"/>
                <a:gd name="connsiteY24" fmla="*/ 2780995 h 3366268"/>
                <a:gd name="connsiteX25" fmla="*/ 2689184 w 6063100"/>
                <a:gd name="connsiteY25" fmla="*/ 2780995 h 3366268"/>
                <a:gd name="connsiteX26" fmla="*/ 2689184 w 6063100"/>
                <a:gd name="connsiteY26" fmla="*/ 2761869 h 3366268"/>
                <a:gd name="connsiteX27" fmla="*/ 2635634 w 6063100"/>
                <a:gd name="connsiteY27" fmla="*/ 2761869 h 3366268"/>
                <a:gd name="connsiteX28" fmla="*/ 2635634 w 6063100"/>
                <a:gd name="connsiteY28" fmla="*/ 2727436 h 3366268"/>
                <a:gd name="connsiteX29" fmla="*/ 2360209 w 6063100"/>
                <a:gd name="connsiteY29" fmla="*/ 2727436 h 3366268"/>
                <a:gd name="connsiteX30" fmla="*/ 2360209 w 6063100"/>
                <a:gd name="connsiteY30" fmla="*/ 2658580 h 3366268"/>
                <a:gd name="connsiteX31" fmla="*/ 2230155 w 6063100"/>
                <a:gd name="connsiteY31" fmla="*/ 2658580 h 3366268"/>
                <a:gd name="connsiteX32" fmla="*/ 2230155 w 6063100"/>
                <a:gd name="connsiteY32" fmla="*/ 2620328 h 3366268"/>
                <a:gd name="connsiteX33" fmla="*/ 2096262 w 6063100"/>
                <a:gd name="connsiteY33" fmla="*/ 2620328 h 3366268"/>
                <a:gd name="connsiteX34" fmla="*/ 2096262 w 6063100"/>
                <a:gd name="connsiteY34" fmla="*/ 2589733 h 3366268"/>
                <a:gd name="connsiteX35" fmla="*/ 2077136 w 6063100"/>
                <a:gd name="connsiteY35" fmla="*/ 2589733 h 3366268"/>
                <a:gd name="connsiteX36" fmla="*/ 2077136 w 6063100"/>
                <a:gd name="connsiteY36" fmla="*/ 2547652 h 3366268"/>
                <a:gd name="connsiteX37" fmla="*/ 1966208 w 6063100"/>
                <a:gd name="connsiteY37" fmla="*/ 2547652 h 3366268"/>
                <a:gd name="connsiteX38" fmla="*/ 1966208 w 6063100"/>
                <a:gd name="connsiteY38" fmla="*/ 2497922 h 3366268"/>
                <a:gd name="connsiteX39" fmla="*/ 1870577 w 6063100"/>
                <a:gd name="connsiteY39" fmla="*/ 2497922 h 3366268"/>
                <a:gd name="connsiteX40" fmla="*/ 1870577 w 6063100"/>
                <a:gd name="connsiteY40" fmla="*/ 2474966 h 3366268"/>
                <a:gd name="connsiteX41" fmla="*/ 1847621 w 6063100"/>
                <a:gd name="connsiteY41" fmla="*/ 2474966 h 3366268"/>
                <a:gd name="connsiteX42" fmla="*/ 1847621 w 6063100"/>
                <a:gd name="connsiteY42" fmla="*/ 2436714 h 3366268"/>
                <a:gd name="connsiteX43" fmla="*/ 1713738 w 6063100"/>
                <a:gd name="connsiteY43" fmla="*/ 2436714 h 3366268"/>
                <a:gd name="connsiteX44" fmla="*/ 1713738 w 6063100"/>
                <a:gd name="connsiteY44" fmla="*/ 2398462 h 3366268"/>
                <a:gd name="connsiteX45" fmla="*/ 1656359 w 6063100"/>
                <a:gd name="connsiteY45" fmla="*/ 2398462 h 3366268"/>
                <a:gd name="connsiteX46" fmla="*/ 1656359 w 6063100"/>
                <a:gd name="connsiteY46" fmla="*/ 2337264 h 3366268"/>
                <a:gd name="connsiteX47" fmla="*/ 1595152 w 6063100"/>
                <a:gd name="connsiteY47" fmla="*/ 2337264 h 3366268"/>
                <a:gd name="connsiteX48" fmla="*/ 1595152 w 6063100"/>
                <a:gd name="connsiteY48" fmla="*/ 2279875 h 3366268"/>
                <a:gd name="connsiteX49" fmla="*/ 1556899 w 6063100"/>
                <a:gd name="connsiteY49" fmla="*/ 2279875 h 3366268"/>
                <a:gd name="connsiteX50" fmla="*/ 1556899 w 6063100"/>
                <a:gd name="connsiteY50" fmla="*/ 2222497 h 3366268"/>
                <a:gd name="connsiteX51" fmla="*/ 1457439 w 6063100"/>
                <a:gd name="connsiteY51" fmla="*/ 2222497 h 3366268"/>
                <a:gd name="connsiteX52" fmla="*/ 1457439 w 6063100"/>
                <a:gd name="connsiteY52" fmla="*/ 2172767 h 3366268"/>
                <a:gd name="connsiteX53" fmla="*/ 1415358 w 6063100"/>
                <a:gd name="connsiteY53" fmla="*/ 2172767 h 3366268"/>
                <a:gd name="connsiteX54" fmla="*/ 1415358 w 6063100"/>
                <a:gd name="connsiteY54" fmla="*/ 2134514 h 3366268"/>
                <a:gd name="connsiteX55" fmla="*/ 1369457 w 6063100"/>
                <a:gd name="connsiteY55" fmla="*/ 2134514 h 3366268"/>
                <a:gd name="connsiteX56" fmla="*/ 1369457 w 6063100"/>
                <a:gd name="connsiteY56" fmla="*/ 2088613 h 3366268"/>
                <a:gd name="connsiteX57" fmla="*/ 1357979 w 6063100"/>
                <a:gd name="connsiteY57" fmla="*/ 2088613 h 3366268"/>
                <a:gd name="connsiteX58" fmla="*/ 1357979 w 6063100"/>
                <a:gd name="connsiteY58" fmla="*/ 2038883 h 3366268"/>
                <a:gd name="connsiteX59" fmla="*/ 1315907 w 6063100"/>
                <a:gd name="connsiteY59" fmla="*/ 2038883 h 3366268"/>
                <a:gd name="connsiteX60" fmla="*/ 1315907 w 6063100"/>
                <a:gd name="connsiteY60" fmla="*/ 2008280 h 3366268"/>
                <a:gd name="connsiteX61" fmla="*/ 1285304 w 6063100"/>
                <a:gd name="connsiteY61" fmla="*/ 2008280 h 3366268"/>
                <a:gd name="connsiteX62" fmla="*/ 1285304 w 6063100"/>
                <a:gd name="connsiteY62" fmla="*/ 1920297 h 3366268"/>
                <a:gd name="connsiteX63" fmla="*/ 1224096 w 6063100"/>
                <a:gd name="connsiteY63" fmla="*/ 1920297 h 3366268"/>
                <a:gd name="connsiteX64" fmla="*/ 1224096 w 6063100"/>
                <a:gd name="connsiteY64" fmla="*/ 1874396 h 3366268"/>
                <a:gd name="connsiteX65" fmla="*/ 1201141 w 6063100"/>
                <a:gd name="connsiteY65" fmla="*/ 1874396 h 3366268"/>
                <a:gd name="connsiteX66" fmla="*/ 1201141 w 6063100"/>
                <a:gd name="connsiteY66" fmla="*/ 1859099 h 3366268"/>
                <a:gd name="connsiteX67" fmla="*/ 1178195 w 6063100"/>
                <a:gd name="connsiteY67" fmla="*/ 1859099 h 3366268"/>
                <a:gd name="connsiteX68" fmla="*/ 1178195 w 6063100"/>
                <a:gd name="connsiteY68" fmla="*/ 1824666 h 3366268"/>
                <a:gd name="connsiteX69" fmla="*/ 1101690 w 6063100"/>
                <a:gd name="connsiteY69" fmla="*/ 1824666 h 3366268"/>
                <a:gd name="connsiteX70" fmla="*/ 1101690 w 6063100"/>
                <a:gd name="connsiteY70" fmla="*/ 1786414 h 3366268"/>
                <a:gd name="connsiteX71" fmla="*/ 1063438 w 6063100"/>
                <a:gd name="connsiteY71" fmla="*/ 1786414 h 3366268"/>
                <a:gd name="connsiteX72" fmla="*/ 1063438 w 6063100"/>
                <a:gd name="connsiteY72" fmla="*/ 1698431 h 3366268"/>
                <a:gd name="connsiteX73" fmla="*/ 1009879 w 6063100"/>
                <a:gd name="connsiteY73" fmla="*/ 1698431 h 3366268"/>
                <a:gd name="connsiteX74" fmla="*/ 1009879 w 6063100"/>
                <a:gd name="connsiteY74" fmla="*/ 1652530 h 3366268"/>
                <a:gd name="connsiteX75" fmla="*/ 956329 w 6063100"/>
                <a:gd name="connsiteY75" fmla="*/ 1652530 h 3366268"/>
                <a:gd name="connsiteX76" fmla="*/ 956329 w 6063100"/>
                <a:gd name="connsiteY76" fmla="*/ 1587503 h 3366268"/>
                <a:gd name="connsiteX77" fmla="*/ 925723 w 6063100"/>
                <a:gd name="connsiteY77" fmla="*/ 1587503 h 3366268"/>
                <a:gd name="connsiteX78" fmla="*/ 925723 w 6063100"/>
                <a:gd name="connsiteY78" fmla="*/ 1545422 h 3366268"/>
                <a:gd name="connsiteX79" fmla="*/ 902771 w 6063100"/>
                <a:gd name="connsiteY79" fmla="*/ 1545422 h 3366268"/>
                <a:gd name="connsiteX80" fmla="*/ 902771 w 6063100"/>
                <a:gd name="connsiteY80" fmla="*/ 1461268 h 3366268"/>
                <a:gd name="connsiteX81" fmla="*/ 872169 w 6063100"/>
                <a:gd name="connsiteY81" fmla="*/ 1461268 h 3366268"/>
                <a:gd name="connsiteX82" fmla="*/ 872169 w 6063100"/>
                <a:gd name="connsiteY82" fmla="*/ 1407709 h 3366268"/>
                <a:gd name="connsiteX83" fmla="*/ 853042 w 6063100"/>
                <a:gd name="connsiteY83" fmla="*/ 1407709 h 3366268"/>
                <a:gd name="connsiteX84" fmla="*/ 853042 w 6063100"/>
                <a:gd name="connsiteY84" fmla="*/ 1361808 h 3366268"/>
                <a:gd name="connsiteX85" fmla="*/ 810964 w 6063100"/>
                <a:gd name="connsiteY85" fmla="*/ 1361808 h 3366268"/>
                <a:gd name="connsiteX86" fmla="*/ 810964 w 6063100"/>
                <a:gd name="connsiteY86" fmla="*/ 1300601 h 3366268"/>
                <a:gd name="connsiteX87" fmla="*/ 742108 w 6063100"/>
                <a:gd name="connsiteY87" fmla="*/ 1300601 h 3366268"/>
                <a:gd name="connsiteX88" fmla="*/ 742108 w 6063100"/>
                <a:gd name="connsiteY88" fmla="*/ 1155240 h 3366268"/>
                <a:gd name="connsiteX89" fmla="*/ 696205 w 6063100"/>
                <a:gd name="connsiteY89" fmla="*/ 1155240 h 3366268"/>
                <a:gd name="connsiteX90" fmla="*/ 696205 w 6063100"/>
                <a:gd name="connsiteY90" fmla="*/ 1090213 h 3366268"/>
                <a:gd name="connsiteX91" fmla="*/ 684729 w 6063100"/>
                <a:gd name="connsiteY91" fmla="*/ 1090213 h 3366268"/>
                <a:gd name="connsiteX92" fmla="*/ 684729 w 6063100"/>
                <a:gd name="connsiteY92" fmla="*/ 1017527 h 3366268"/>
                <a:gd name="connsiteX93" fmla="*/ 623524 w 6063100"/>
                <a:gd name="connsiteY93" fmla="*/ 1017527 h 3366268"/>
                <a:gd name="connsiteX94" fmla="*/ 623524 w 6063100"/>
                <a:gd name="connsiteY94" fmla="*/ 956329 h 3366268"/>
                <a:gd name="connsiteX95" fmla="*/ 600572 w 6063100"/>
                <a:gd name="connsiteY95" fmla="*/ 956329 h 3366268"/>
                <a:gd name="connsiteX96" fmla="*/ 600572 w 6063100"/>
                <a:gd name="connsiteY96" fmla="*/ 918072 h 3366268"/>
                <a:gd name="connsiteX97" fmla="*/ 569970 w 6063100"/>
                <a:gd name="connsiteY97" fmla="*/ 918072 h 3366268"/>
                <a:gd name="connsiteX98" fmla="*/ 569970 w 6063100"/>
                <a:gd name="connsiteY98" fmla="*/ 826265 h 3366268"/>
                <a:gd name="connsiteX99" fmla="*/ 531717 w 6063100"/>
                <a:gd name="connsiteY99" fmla="*/ 826265 h 3366268"/>
                <a:gd name="connsiteX100" fmla="*/ 531717 w 6063100"/>
                <a:gd name="connsiteY100" fmla="*/ 703856 h 3366268"/>
                <a:gd name="connsiteX101" fmla="*/ 508766 w 6063100"/>
                <a:gd name="connsiteY101" fmla="*/ 703856 h 3366268"/>
                <a:gd name="connsiteX102" fmla="*/ 508766 w 6063100"/>
                <a:gd name="connsiteY102" fmla="*/ 665602 h 3366268"/>
                <a:gd name="connsiteX103" fmla="*/ 424608 w 6063100"/>
                <a:gd name="connsiteY103" fmla="*/ 665602 h 3366268"/>
                <a:gd name="connsiteX104" fmla="*/ 424608 w 6063100"/>
                <a:gd name="connsiteY104" fmla="*/ 508766 h 3366268"/>
                <a:gd name="connsiteX105" fmla="*/ 382530 w 6063100"/>
                <a:gd name="connsiteY105" fmla="*/ 508766 h 3366268"/>
                <a:gd name="connsiteX106" fmla="*/ 382530 w 6063100"/>
                <a:gd name="connsiteY106" fmla="*/ 481988 h 3366268"/>
                <a:gd name="connsiteX107" fmla="*/ 367229 w 6063100"/>
                <a:gd name="connsiteY107" fmla="*/ 481988 h 3366268"/>
                <a:gd name="connsiteX108" fmla="*/ 367229 w 6063100"/>
                <a:gd name="connsiteY108" fmla="*/ 439909 h 3366268"/>
                <a:gd name="connsiteX109" fmla="*/ 267771 w 6063100"/>
                <a:gd name="connsiteY109" fmla="*/ 439909 h 3366268"/>
                <a:gd name="connsiteX110" fmla="*/ 267771 w 6063100"/>
                <a:gd name="connsiteY110" fmla="*/ 328976 h 3366268"/>
                <a:gd name="connsiteX111" fmla="*/ 237169 w 6063100"/>
                <a:gd name="connsiteY111" fmla="*/ 328976 h 3366268"/>
                <a:gd name="connsiteX112" fmla="*/ 237169 w 6063100"/>
                <a:gd name="connsiteY112" fmla="*/ 221868 h 3366268"/>
                <a:gd name="connsiteX113" fmla="*/ 206566 w 6063100"/>
                <a:gd name="connsiteY113" fmla="*/ 221868 h 3366268"/>
                <a:gd name="connsiteX114" fmla="*/ 206566 w 6063100"/>
                <a:gd name="connsiteY114" fmla="*/ 65030 h 3366268"/>
                <a:gd name="connsiteX115" fmla="*/ 122410 w 6063100"/>
                <a:gd name="connsiteY115" fmla="*/ 65030 h 3366268"/>
                <a:gd name="connsiteX116" fmla="*/ 122410 w 6063100"/>
                <a:gd name="connsiteY116" fmla="*/ 0 h 3366268"/>
                <a:gd name="connsiteX117" fmla="*/ 0 w 6063100"/>
                <a:gd name="connsiteY117" fmla="*/ 0 h 336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63100" h="3366268">
                  <a:moveTo>
                    <a:pt x="6063101" y="3366268"/>
                  </a:moveTo>
                  <a:lnTo>
                    <a:pt x="5217710" y="3366268"/>
                  </a:lnTo>
                  <a:lnTo>
                    <a:pt x="5217710" y="3262979"/>
                  </a:lnTo>
                  <a:lnTo>
                    <a:pt x="4934636" y="3262979"/>
                  </a:lnTo>
                  <a:lnTo>
                    <a:pt x="4934636" y="3197952"/>
                  </a:lnTo>
                  <a:lnTo>
                    <a:pt x="4234606" y="3197952"/>
                  </a:lnTo>
                  <a:lnTo>
                    <a:pt x="4234606" y="3094673"/>
                  </a:lnTo>
                  <a:lnTo>
                    <a:pt x="4085425" y="3094673"/>
                  </a:lnTo>
                  <a:lnTo>
                    <a:pt x="4085425" y="3033465"/>
                  </a:lnTo>
                  <a:lnTo>
                    <a:pt x="3760270" y="3033465"/>
                  </a:lnTo>
                  <a:lnTo>
                    <a:pt x="3760270" y="2983735"/>
                  </a:lnTo>
                  <a:lnTo>
                    <a:pt x="3488674" y="2983735"/>
                  </a:lnTo>
                  <a:lnTo>
                    <a:pt x="3488674" y="2960780"/>
                  </a:lnTo>
                  <a:lnTo>
                    <a:pt x="3396863" y="2960780"/>
                  </a:lnTo>
                  <a:lnTo>
                    <a:pt x="3396863" y="2922527"/>
                  </a:lnTo>
                  <a:lnTo>
                    <a:pt x="3247682" y="2922527"/>
                  </a:lnTo>
                  <a:lnTo>
                    <a:pt x="3247682" y="2880455"/>
                  </a:lnTo>
                  <a:lnTo>
                    <a:pt x="3136744" y="2880455"/>
                  </a:lnTo>
                  <a:lnTo>
                    <a:pt x="3136744" y="2861329"/>
                  </a:lnTo>
                  <a:lnTo>
                    <a:pt x="3087015" y="2861329"/>
                  </a:lnTo>
                  <a:lnTo>
                    <a:pt x="3087015" y="2834545"/>
                  </a:lnTo>
                  <a:lnTo>
                    <a:pt x="2823077" y="2834545"/>
                  </a:lnTo>
                  <a:lnTo>
                    <a:pt x="2823077" y="2807770"/>
                  </a:lnTo>
                  <a:lnTo>
                    <a:pt x="2735094" y="2807770"/>
                  </a:lnTo>
                  <a:lnTo>
                    <a:pt x="2735094" y="2780995"/>
                  </a:lnTo>
                  <a:lnTo>
                    <a:pt x="2689184" y="2780995"/>
                  </a:lnTo>
                  <a:lnTo>
                    <a:pt x="2689184" y="2761869"/>
                  </a:lnTo>
                  <a:lnTo>
                    <a:pt x="2635634" y="2761869"/>
                  </a:lnTo>
                  <a:lnTo>
                    <a:pt x="2635634" y="2727436"/>
                  </a:lnTo>
                  <a:lnTo>
                    <a:pt x="2360209" y="2727436"/>
                  </a:lnTo>
                  <a:lnTo>
                    <a:pt x="2360209" y="2658580"/>
                  </a:lnTo>
                  <a:lnTo>
                    <a:pt x="2230155" y="2658580"/>
                  </a:lnTo>
                  <a:lnTo>
                    <a:pt x="2230155" y="2620328"/>
                  </a:lnTo>
                  <a:lnTo>
                    <a:pt x="2096262" y="2620328"/>
                  </a:lnTo>
                  <a:lnTo>
                    <a:pt x="2096262" y="2589733"/>
                  </a:lnTo>
                  <a:lnTo>
                    <a:pt x="2077136" y="2589733"/>
                  </a:lnTo>
                  <a:lnTo>
                    <a:pt x="2077136" y="2547652"/>
                  </a:lnTo>
                  <a:lnTo>
                    <a:pt x="1966208" y="2547652"/>
                  </a:lnTo>
                  <a:lnTo>
                    <a:pt x="1966208" y="2497922"/>
                  </a:lnTo>
                  <a:lnTo>
                    <a:pt x="1870577" y="2497922"/>
                  </a:lnTo>
                  <a:lnTo>
                    <a:pt x="1870577" y="2474966"/>
                  </a:lnTo>
                  <a:lnTo>
                    <a:pt x="1847621" y="2474966"/>
                  </a:lnTo>
                  <a:lnTo>
                    <a:pt x="1847621" y="2436714"/>
                  </a:lnTo>
                  <a:lnTo>
                    <a:pt x="1713738" y="2436714"/>
                  </a:lnTo>
                  <a:lnTo>
                    <a:pt x="1713738" y="2398462"/>
                  </a:lnTo>
                  <a:lnTo>
                    <a:pt x="1656359" y="2398462"/>
                  </a:lnTo>
                  <a:lnTo>
                    <a:pt x="1656359" y="2337264"/>
                  </a:lnTo>
                  <a:lnTo>
                    <a:pt x="1595152" y="2337264"/>
                  </a:lnTo>
                  <a:lnTo>
                    <a:pt x="1595152" y="2279875"/>
                  </a:lnTo>
                  <a:lnTo>
                    <a:pt x="1556899" y="2279875"/>
                  </a:lnTo>
                  <a:lnTo>
                    <a:pt x="1556899" y="2222497"/>
                  </a:lnTo>
                  <a:lnTo>
                    <a:pt x="1457439" y="2222497"/>
                  </a:lnTo>
                  <a:lnTo>
                    <a:pt x="1457439" y="2172767"/>
                  </a:lnTo>
                  <a:lnTo>
                    <a:pt x="1415358" y="2172767"/>
                  </a:lnTo>
                  <a:lnTo>
                    <a:pt x="1415358" y="2134514"/>
                  </a:lnTo>
                  <a:lnTo>
                    <a:pt x="1369457" y="2134514"/>
                  </a:lnTo>
                  <a:lnTo>
                    <a:pt x="1369457" y="2088613"/>
                  </a:lnTo>
                  <a:lnTo>
                    <a:pt x="1357979" y="2088613"/>
                  </a:lnTo>
                  <a:lnTo>
                    <a:pt x="1357979" y="2038883"/>
                  </a:lnTo>
                  <a:lnTo>
                    <a:pt x="1315907" y="2038883"/>
                  </a:lnTo>
                  <a:lnTo>
                    <a:pt x="1315907" y="2008280"/>
                  </a:lnTo>
                  <a:lnTo>
                    <a:pt x="1285304" y="2008280"/>
                  </a:lnTo>
                  <a:lnTo>
                    <a:pt x="1285304" y="1920297"/>
                  </a:lnTo>
                  <a:lnTo>
                    <a:pt x="1224096" y="1920297"/>
                  </a:lnTo>
                  <a:lnTo>
                    <a:pt x="1224096" y="1874396"/>
                  </a:lnTo>
                  <a:lnTo>
                    <a:pt x="1201141" y="1874396"/>
                  </a:lnTo>
                  <a:lnTo>
                    <a:pt x="1201141" y="1859099"/>
                  </a:lnTo>
                  <a:lnTo>
                    <a:pt x="1178195" y="1859099"/>
                  </a:lnTo>
                  <a:lnTo>
                    <a:pt x="1178195" y="1824666"/>
                  </a:lnTo>
                  <a:lnTo>
                    <a:pt x="1101690" y="1824666"/>
                  </a:lnTo>
                  <a:lnTo>
                    <a:pt x="1101690" y="1786414"/>
                  </a:lnTo>
                  <a:lnTo>
                    <a:pt x="1063438" y="1786414"/>
                  </a:lnTo>
                  <a:lnTo>
                    <a:pt x="1063438" y="1698431"/>
                  </a:lnTo>
                  <a:lnTo>
                    <a:pt x="1009879" y="1698431"/>
                  </a:lnTo>
                  <a:lnTo>
                    <a:pt x="1009879" y="1652530"/>
                  </a:lnTo>
                  <a:lnTo>
                    <a:pt x="956329" y="1652530"/>
                  </a:lnTo>
                  <a:lnTo>
                    <a:pt x="956329" y="1587503"/>
                  </a:lnTo>
                  <a:lnTo>
                    <a:pt x="925723" y="1587503"/>
                  </a:lnTo>
                  <a:lnTo>
                    <a:pt x="925723" y="1545422"/>
                  </a:lnTo>
                  <a:lnTo>
                    <a:pt x="902771" y="1545422"/>
                  </a:lnTo>
                  <a:lnTo>
                    <a:pt x="902771" y="1461268"/>
                  </a:lnTo>
                  <a:lnTo>
                    <a:pt x="872169" y="1461268"/>
                  </a:lnTo>
                  <a:lnTo>
                    <a:pt x="872169" y="1407709"/>
                  </a:lnTo>
                  <a:lnTo>
                    <a:pt x="853042" y="1407709"/>
                  </a:lnTo>
                  <a:lnTo>
                    <a:pt x="853042" y="1361808"/>
                  </a:lnTo>
                  <a:lnTo>
                    <a:pt x="810964" y="1361808"/>
                  </a:lnTo>
                  <a:lnTo>
                    <a:pt x="810964" y="1300601"/>
                  </a:lnTo>
                  <a:lnTo>
                    <a:pt x="742108" y="1300601"/>
                  </a:lnTo>
                  <a:lnTo>
                    <a:pt x="742108" y="1155240"/>
                  </a:lnTo>
                  <a:lnTo>
                    <a:pt x="696205" y="1155240"/>
                  </a:lnTo>
                  <a:lnTo>
                    <a:pt x="696205" y="1090213"/>
                  </a:lnTo>
                  <a:lnTo>
                    <a:pt x="684729" y="1090213"/>
                  </a:lnTo>
                  <a:lnTo>
                    <a:pt x="684729" y="1017527"/>
                  </a:lnTo>
                  <a:lnTo>
                    <a:pt x="623524" y="1017527"/>
                  </a:lnTo>
                  <a:lnTo>
                    <a:pt x="623524" y="956329"/>
                  </a:lnTo>
                  <a:lnTo>
                    <a:pt x="600572" y="956329"/>
                  </a:lnTo>
                  <a:lnTo>
                    <a:pt x="600572" y="918072"/>
                  </a:lnTo>
                  <a:lnTo>
                    <a:pt x="569970" y="918072"/>
                  </a:lnTo>
                  <a:lnTo>
                    <a:pt x="569970" y="826265"/>
                  </a:lnTo>
                  <a:lnTo>
                    <a:pt x="531717" y="826265"/>
                  </a:lnTo>
                  <a:lnTo>
                    <a:pt x="531717" y="703856"/>
                  </a:lnTo>
                  <a:lnTo>
                    <a:pt x="508766" y="703856"/>
                  </a:lnTo>
                  <a:lnTo>
                    <a:pt x="508766" y="665602"/>
                  </a:lnTo>
                  <a:lnTo>
                    <a:pt x="424608" y="665602"/>
                  </a:lnTo>
                  <a:lnTo>
                    <a:pt x="424608" y="508766"/>
                  </a:lnTo>
                  <a:lnTo>
                    <a:pt x="382530" y="508766"/>
                  </a:lnTo>
                  <a:lnTo>
                    <a:pt x="382530" y="481988"/>
                  </a:lnTo>
                  <a:lnTo>
                    <a:pt x="367229" y="481988"/>
                  </a:lnTo>
                  <a:lnTo>
                    <a:pt x="367229" y="439909"/>
                  </a:lnTo>
                  <a:lnTo>
                    <a:pt x="267771" y="439909"/>
                  </a:lnTo>
                  <a:lnTo>
                    <a:pt x="267771" y="328976"/>
                  </a:lnTo>
                  <a:lnTo>
                    <a:pt x="237169" y="328976"/>
                  </a:lnTo>
                  <a:lnTo>
                    <a:pt x="237169" y="221868"/>
                  </a:lnTo>
                  <a:lnTo>
                    <a:pt x="206566" y="221868"/>
                  </a:lnTo>
                  <a:lnTo>
                    <a:pt x="206566" y="65030"/>
                  </a:lnTo>
                  <a:lnTo>
                    <a:pt x="122410" y="65030"/>
                  </a:lnTo>
                  <a:lnTo>
                    <a:pt x="122410" y="0"/>
                  </a:lnTo>
                  <a:lnTo>
                    <a:pt x="0" y="0"/>
                  </a:lnTo>
                </a:path>
              </a:pathLst>
            </a:custGeom>
            <a:noFill/>
            <a:ln w="25400" cap="flat">
              <a:solidFill>
                <a:srgbClr val="B60D27"/>
              </a:solidFill>
              <a:prstDash val="solid"/>
              <a:miter/>
            </a:ln>
          </p:spPr>
          <p:txBody>
            <a:bodyPr rtlCol="0" anchor="ctr"/>
            <a:lstStyle/>
            <a:p>
              <a:endParaRPr lang="fr-FR" dirty="0"/>
            </a:p>
          </p:txBody>
        </p:sp>
        <p:sp>
          <p:nvSpPr>
            <p:cNvPr id="145" name="Freeform: Shape 144">
              <a:extLst>
                <a:ext uri="{FF2B5EF4-FFF2-40B4-BE49-F238E27FC236}">
                  <a16:creationId xmlns:a16="http://schemas.microsoft.com/office/drawing/2014/main" id="{B5E15EBB-5AD4-4539-A618-708D19D97177}"/>
                </a:ext>
              </a:extLst>
            </p:cNvPr>
            <p:cNvSpPr/>
            <p:nvPr/>
          </p:nvSpPr>
          <p:spPr>
            <a:xfrm>
              <a:off x="3974696" y="43852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fr-FR" dirty="0"/>
            </a:p>
          </p:txBody>
        </p:sp>
        <p:sp>
          <p:nvSpPr>
            <p:cNvPr id="146" name="Freeform: Shape 145">
              <a:extLst>
                <a:ext uri="{FF2B5EF4-FFF2-40B4-BE49-F238E27FC236}">
                  <a16:creationId xmlns:a16="http://schemas.microsoft.com/office/drawing/2014/main" id="{DD0A8D5A-6193-4917-9C4A-353DF2D94E75}"/>
                </a:ext>
              </a:extLst>
            </p:cNvPr>
            <p:cNvSpPr/>
            <p:nvPr/>
          </p:nvSpPr>
          <p:spPr>
            <a:xfrm>
              <a:off x="4450946" y="44805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fr-FR" dirty="0"/>
            </a:p>
          </p:txBody>
        </p:sp>
        <p:sp>
          <p:nvSpPr>
            <p:cNvPr id="147" name="Freeform: Shape 146">
              <a:extLst>
                <a:ext uri="{FF2B5EF4-FFF2-40B4-BE49-F238E27FC236}">
                  <a16:creationId xmlns:a16="http://schemas.microsoft.com/office/drawing/2014/main" id="{84D5D222-F242-48B1-8FA4-19BDDFD4D808}"/>
                </a:ext>
              </a:extLst>
            </p:cNvPr>
            <p:cNvSpPr/>
            <p:nvPr/>
          </p:nvSpPr>
          <p:spPr>
            <a:xfrm>
              <a:off x="4508096" y="44805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fr-FR" dirty="0"/>
            </a:p>
          </p:txBody>
        </p:sp>
        <p:sp>
          <p:nvSpPr>
            <p:cNvPr id="148" name="Freeform: Shape 147">
              <a:extLst>
                <a:ext uri="{FF2B5EF4-FFF2-40B4-BE49-F238E27FC236}">
                  <a16:creationId xmlns:a16="http://schemas.microsoft.com/office/drawing/2014/main" id="{828D2C00-212E-43E8-8D2E-42FA09230211}"/>
                </a:ext>
              </a:extLst>
            </p:cNvPr>
            <p:cNvSpPr/>
            <p:nvPr/>
          </p:nvSpPr>
          <p:spPr>
            <a:xfrm>
              <a:off x="5079605" y="4632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49" name="Freeform: Shape 148">
              <a:extLst>
                <a:ext uri="{FF2B5EF4-FFF2-40B4-BE49-F238E27FC236}">
                  <a16:creationId xmlns:a16="http://schemas.microsoft.com/office/drawing/2014/main" id="{64F53206-563B-4CE9-A08D-EBFB01C08673}"/>
                </a:ext>
              </a:extLst>
            </p:cNvPr>
            <p:cNvSpPr/>
            <p:nvPr/>
          </p:nvSpPr>
          <p:spPr>
            <a:xfrm>
              <a:off x="5136755" y="4632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50" name="Freeform: Shape 149">
              <a:extLst>
                <a:ext uri="{FF2B5EF4-FFF2-40B4-BE49-F238E27FC236}">
                  <a16:creationId xmlns:a16="http://schemas.microsoft.com/office/drawing/2014/main" id="{14BCF3F2-74D3-407B-8BAE-A82637839A8C}"/>
                </a:ext>
              </a:extLst>
            </p:cNvPr>
            <p:cNvSpPr/>
            <p:nvPr/>
          </p:nvSpPr>
          <p:spPr>
            <a:xfrm>
              <a:off x="5174855" y="4632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51" name="Freeform: Shape 150">
              <a:extLst>
                <a:ext uri="{FF2B5EF4-FFF2-40B4-BE49-F238E27FC236}">
                  <a16:creationId xmlns:a16="http://schemas.microsoft.com/office/drawing/2014/main" id="{6B69592C-C3A6-438A-9FF8-14BD65F5950E}"/>
                </a:ext>
              </a:extLst>
            </p:cNvPr>
            <p:cNvSpPr/>
            <p:nvPr/>
          </p:nvSpPr>
          <p:spPr>
            <a:xfrm>
              <a:off x="5212955" y="4632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52" name="Freeform: Shape 151">
              <a:extLst>
                <a:ext uri="{FF2B5EF4-FFF2-40B4-BE49-F238E27FC236}">
                  <a16:creationId xmlns:a16="http://schemas.microsoft.com/office/drawing/2014/main" id="{8A3BB7EB-D78B-484A-B6BC-9AD315073BA3}"/>
                </a:ext>
              </a:extLst>
            </p:cNvPr>
            <p:cNvSpPr/>
            <p:nvPr/>
          </p:nvSpPr>
          <p:spPr>
            <a:xfrm>
              <a:off x="5251055" y="4632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53" name="Freeform: Shape 152">
              <a:extLst>
                <a:ext uri="{FF2B5EF4-FFF2-40B4-BE49-F238E27FC236}">
                  <a16:creationId xmlns:a16="http://schemas.microsoft.com/office/drawing/2014/main" id="{C79B11BF-DFD5-40D1-8BEB-3598D49766B9}"/>
                </a:ext>
              </a:extLst>
            </p:cNvPr>
            <p:cNvSpPr/>
            <p:nvPr/>
          </p:nvSpPr>
          <p:spPr>
            <a:xfrm>
              <a:off x="5403455" y="46710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54" name="Freeform: Shape 153">
              <a:extLst>
                <a:ext uri="{FF2B5EF4-FFF2-40B4-BE49-F238E27FC236}">
                  <a16:creationId xmlns:a16="http://schemas.microsoft.com/office/drawing/2014/main" id="{F36D3814-40CE-4B17-940C-27B4E556E805}"/>
                </a:ext>
              </a:extLst>
            </p:cNvPr>
            <p:cNvSpPr/>
            <p:nvPr/>
          </p:nvSpPr>
          <p:spPr>
            <a:xfrm>
              <a:off x="5498705" y="46710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55" name="Freeform: Shape 154">
              <a:extLst>
                <a:ext uri="{FF2B5EF4-FFF2-40B4-BE49-F238E27FC236}">
                  <a16:creationId xmlns:a16="http://schemas.microsoft.com/office/drawing/2014/main" id="{E303B983-7CEE-453E-B5E5-5A9FD4F66695}"/>
                </a:ext>
              </a:extLst>
            </p:cNvPr>
            <p:cNvSpPr/>
            <p:nvPr/>
          </p:nvSpPr>
          <p:spPr>
            <a:xfrm>
              <a:off x="5574905" y="46710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56" name="Freeform: Shape 155">
              <a:extLst>
                <a:ext uri="{FF2B5EF4-FFF2-40B4-BE49-F238E27FC236}">
                  <a16:creationId xmlns:a16="http://schemas.microsoft.com/office/drawing/2014/main" id="{B4B1DECB-8545-4C4E-B39D-76DD1D0773A7}"/>
                </a:ext>
              </a:extLst>
            </p:cNvPr>
            <p:cNvSpPr/>
            <p:nvPr/>
          </p:nvSpPr>
          <p:spPr>
            <a:xfrm>
              <a:off x="5727305" y="47281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57" name="Freeform: Shape 156">
              <a:extLst>
                <a:ext uri="{FF2B5EF4-FFF2-40B4-BE49-F238E27FC236}">
                  <a16:creationId xmlns:a16="http://schemas.microsoft.com/office/drawing/2014/main" id="{1338742F-9722-4D0F-AFF5-B5674D13514C}"/>
                </a:ext>
              </a:extLst>
            </p:cNvPr>
            <p:cNvSpPr/>
            <p:nvPr/>
          </p:nvSpPr>
          <p:spPr>
            <a:xfrm>
              <a:off x="6013055" y="48424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58" name="Freeform: Shape 157">
              <a:extLst>
                <a:ext uri="{FF2B5EF4-FFF2-40B4-BE49-F238E27FC236}">
                  <a16:creationId xmlns:a16="http://schemas.microsoft.com/office/drawing/2014/main" id="{1A81ECCA-58D5-4438-A959-95509ADF065E}"/>
                </a:ext>
              </a:extLst>
            </p:cNvPr>
            <p:cNvSpPr/>
            <p:nvPr/>
          </p:nvSpPr>
          <p:spPr>
            <a:xfrm>
              <a:off x="6108305" y="48424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59" name="Freeform: Shape 158">
              <a:extLst>
                <a:ext uri="{FF2B5EF4-FFF2-40B4-BE49-F238E27FC236}">
                  <a16:creationId xmlns:a16="http://schemas.microsoft.com/office/drawing/2014/main" id="{6501ED9A-2876-41AA-A874-C4BD565D25F7}"/>
                </a:ext>
              </a:extLst>
            </p:cNvPr>
            <p:cNvSpPr/>
            <p:nvPr/>
          </p:nvSpPr>
          <p:spPr>
            <a:xfrm>
              <a:off x="6317855" y="48424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60" name="Freeform: Shape 159">
              <a:extLst>
                <a:ext uri="{FF2B5EF4-FFF2-40B4-BE49-F238E27FC236}">
                  <a16:creationId xmlns:a16="http://schemas.microsoft.com/office/drawing/2014/main" id="{5B12B94E-70F9-48D6-B4B6-9C06525F2756}"/>
                </a:ext>
              </a:extLst>
            </p:cNvPr>
            <p:cNvSpPr/>
            <p:nvPr/>
          </p:nvSpPr>
          <p:spPr>
            <a:xfrm>
              <a:off x="6584565" y="49186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61" name="Freeform: Shape 160">
              <a:extLst>
                <a:ext uri="{FF2B5EF4-FFF2-40B4-BE49-F238E27FC236}">
                  <a16:creationId xmlns:a16="http://schemas.microsoft.com/office/drawing/2014/main" id="{60F72CE2-7513-4B81-97EF-6400B92842A9}"/>
                </a:ext>
              </a:extLst>
            </p:cNvPr>
            <p:cNvSpPr/>
            <p:nvPr/>
          </p:nvSpPr>
          <p:spPr>
            <a:xfrm>
              <a:off x="6660765" y="49186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62" name="Freeform: Shape 161">
              <a:extLst>
                <a:ext uri="{FF2B5EF4-FFF2-40B4-BE49-F238E27FC236}">
                  <a16:creationId xmlns:a16="http://schemas.microsoft.com/office/drawing/2014/main" id="{A722E7A7-E652-4B6B-BB47-038442BA9B2C}"/>
                </a:ext>
              </a:extLst>
            </p:cNvPr>
            <p:cNvSpPr/>
            <p:nvPr/>
          </p:nvSpPr>
          <p:spPr>
            <a:xfrm>
              <a:off x="6698865" y="49186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63" name="Freeform: Shape 162">
              <a:extLst>
                <a:ext uri="{FF2B5EF4-FFF2-40B4-BE49-F238E27FC236}">
                  <a16:creationId xmlns:a16="http://schemas.microsoft.com/office/drawing/2014/main" id="{DC7457EC-D230-4437-A7AE-D398B1A9DFE2}"/>
                </a:ext>
              </a:extLst>
            </p:cNvPr>
            <p:cNvSpPr/>
            <p:nvPr/>
          </p:nvSpPr>
          <p:spPr>
            <a:xfrm>
              <a:off x="6832215" y="4994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64" name="Freeform: Shape 163">
              <a:extLst>
                <a:ext uri="{FF2B5EF4-FFF2-40B4-BE49-F238E27FC236}">
                  <a16:creationId xmlns:a16="http://schemas.microsoft.com/office/drawing/2014/main" id="{32BDD755-0137-4370-9BAA-76A6191DB277}"/>
                </a:ext>
              </a:extLst>
            </p:cNvPr>
            <p:cNvSpPr/>
            <p:nvPr/>
          </p:nvSpPr>
          <p:spPr>
            <a:xfrm>
              <a:off x="6927465" y="5013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65" name="Freeform: Shape 164">
              <a:extLst>
                <a:ext uri="{FF2B5EF4-FFF2-40B4-BE49-F238E27FC236}">
                  <a16:creationId xmlns:a16="http://schemas.microsoft.com/office/drawing/2014/main" id="{60930239-2E9F-447B-A248-768917DF38C5}"/>
                </a:ext>
              </a:extLst>
            </p:cNvPr>
            <p:cNvSpPr/>
            <p:nvPr/>
          </p:nvSpPr>
          <p:spPr>
            <a:xfrm>
              <a:off x="7213215" y="5013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66" name="Freeform: Shape 165">
              <a:extLst>
                <a:ext uri="{FF2B5EF4-FFF2-40B4-BE49-F238E27FC236}">
                  <a16:creationId xmlns:a16="http://schemas.microsoft.com/office/drawing/2014/main" id="{2CCC1EFD-4F3F-4772-8B13-87373437D736}"/>
                </a:ext>
              </a:extLst>
            </p:cNvPr>
            <p:cNvSpPr/>
            <p:nvPr/>
          </p:nvSpPr>
          <p:spPr>
            <a:xfrm>
              <a:off x="7384665" y="5013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67" name="Freeform: Shape 166">
              <a:extLst>
                <a:ext uri="{FF2B5EF4-FFF2-40B4-BE49-F238E27FC236}">
                  <a16:creationId xmlns:a16="http://schemas.microsoft.com/office/drawing/2014/main" id="{8DC8035E-CFE4-44CE-86CA-B88AAE836DFF}"/>
                </a:ext>
              </a:extLst>
            </p:cNvPr>
            <p:cNvSpPr/>
            <p:nvPr/>
          </p:nvSpPr>
          <p:spPr>
            <a:xfrm>
              <a:off x="7460865" y="5013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sp>
          <p:nvSpPr>
            <p:cNvPr id="168" name="Freeform: Shape 167">
              <a:extLst>
                <a:ext uri="{FF2B5EF4-FFF2-40B4-BE49-F238E27FC236}">
                  <a16:creationId xmlns:a16="http://schemas.microsoft.com/office/drawing/2014/main" id="{D0352693-6518-41C3-BF63-DC12757ADFFA}"/>
                </a:ext>
              </a:extLst>
            </p:cNvPr>
            <p:cNvSpPr/>
            <p:nvPr/>
          </p:nvSpPr>
          <p:spPr>
            <a:xfrm>
              <a:off x="7594215" y="5013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fr-FR" dirty="0"/>
            </a:p>
          </p:txBody>
        </p:sp>
      </p:grpSp>
      <p:sp>
        <p:nvSpPr>
          <p:cNvPr id="106" name="Rectangle 105">
            <a:extLst>
              <a:ext uri="{FF2B5EF4-FFF2-40B4-BE49-F238E27FC236}">
                <a16:creationId xmlns:a16="http://schemas.microsoft.com/office/drawing/2014/main" id="{F331ED38-48A7-4CC0-AEA5-3F5F06BF7E9B}"/>
              </a:ext>
            </a:extLst>
          </p:cNvPr>
          <p:cNvSpPr/>
          <p:nvPr/>
        </p:nvSpPr>
        <p:spPr>
          <a:xfrm>
            <a:off x="4477123" y="1900726"/>
            <a:ext cx="736099" cy="369332"/>
          </a:xfrm>
          <a:prstGeom prst="rect">
            <a:avLst/>
          </a:prstGeom>
        </p:spPr>
        <p:txBody>
          <a:bodyPr wrap="none">
            <a:spAutoFit/>
          </a:bodyPr>
          <a:lstStyle/>
          <a:p>
            <a:r>
              <a:rPr lang="fr-FR" dirty="0">
                <a:solidFill>
                  <a:srgbClr val="B60D27"/>
                </a:solidFill>
              </a:rPr>
              <a:t>CIAH</a:t>
            </a:r>
          </a:p>
        </p:txBody>
      </p:sp>
      <p:cxnSp>
        <p:nvCxnSpPr>
          <p:cNvPr id="107" name="Straight Connector 106">
            <a:extLst>
              <a:ext uri="{FF2B5EF4-FFF2-40B4-BE49-F238E27FC236}">
                <a16:creationId xmlns:a16="http://schemas.microsoft.com/office/drawing/2014/main" id="{D83F33D0-FE2F-431C-AE0C-E61FD671F51E}"/>
              </a:ext>
            </a:extLst>
          </p:cNvPr>
          <p:cNvCxnSpPr/>
          <p:nvPr/>
        </p:nvCxnSpPr>
        <p:spPr>
          <a:xfrm>
            <a:off x="4024085" y="2090057"/>
            <a:ext cx="324000" cy="0"/>
          </a:xfrm>
          <a:prstGeom prst="line">
            <a:avLst/>
          </a:prstGeom>
          <a:noFill/>
          <a:ln w="25400" cap="flat">
            <a:solidFill>
              <a:srgbClr val="B60D27"/>
            </a:solidFill>
            <a:prstDash val="solid"/>
            <a:miter/>
          </a:ln>
        </p:spPr>
      </p:cxnSp>
      <p:cxnSp>
        <p:nvCxnSpPr>
          <p:cNvPr id="108" name="Straight Connector 107">
            <a:extLst>
              <a:ext uri="{FF2B5EF4-FFF2-40B4-BE49-F238E27FC236}">
                <a16:creationId xmlns:a16="http://schemas.microsoft.com/office/drawing/2014/main" id="{F25A0840-97E1-48AA-B15F-743AFD9D3356}"/>
              </a:ext>
            </a:extLst>
          </p:cNvPr>
          <p:cNvCxnSpPr/>
          <p:nvPr/>
        </p:nvCxnSpPr>
        <p:spPr>
          <a:xfrm>
            <a:off x="4024085" y="2382416"/>
            <a:ext cx="324000" cy="0"/>
          </a:xfrm>
          <a:prstGeom prst="line">
            <a:avLst/>
          </a:prstGeom>
          <a:noFill/>
          <a:ln w="25400" cap="flat">
            <a:solidFill>
              <a:srgbClr val="B2C0EC"/>
            </a:solidFill>
            <a:prstDash val="solid"/>
            <a:miter/>
          </a:ln>
        </p:spPr>
      </p:cxnSp>
      <p:sp>
        <p:nvSpPr>
          <p:cNvPr id="109" name="Rectangle 108">
            <a:extLst>
              <a:ext uri="{FF2B5EF4-FFF2-40B4-BE49-F238E27FC236}">
                <a16:creationId xmlns:a16="http://schemas.microsoft.com/office/drawing/2014/main" id="{22CB7AD8-4A99-4950-90D3-F3C0EA218052}"/>
              </a:ext>
            </a:extLst>
          </p:cNvPr>
          <p:cNvSpPr/>
          <p:nvPr/>
        </p:nvSpPr>
        <p:spPr>
          <a:xfrm>
            <a:off x="4477123" y="2193079"/>
            <a:ext cx="783099" cy="369332"/>
          </a:xfrm>
          <a:prstGeom prst="rect">
            <a:avLst/>
          </a:prstGeom>
        </p:spPr>
        <p:txBody>
          <a:bodyPr wrap="none">
            <a:spAutoFit/>
          </a:bodyPr>
          <a:lstStyle/>
          <a:p>
            <a:r>
              <a:rPr lang="fr-FR" dirty="0">
                <a:solidFill>
                  <a:srgbClr val="B2C0EC"/>
                </a:solidFill>
              </a:rPr>
              <a:t>CETA</a:t>
            </a:r>
          </a:p>
        </p:txBody>
      </p:sp>
      <p:graphicFrame>
        <p:nvGraphicFramePr>
          <p:cNvPr id="104"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858796727"/>
              </p:ext>
            </p:extLst>
          </p:nvPr>
        </p:nvGraphicFramePr>
        <p:xfrm>
          <a:off x="5274486" y="2540893"/>
          <a:ext cx="3813692" cy="1188720"/>
        </p:xfrm>
        <a:graphic>
          <a:graphicData uri="http://schemas.openxmlformats.org/drawingml/2006/table">
            <a:tbl>
              <a:tblPr firstRow="1" bandRow="1">
                <a:tableStyleId>{69012ECD-51FC-41F1-AA8D-1B2483CD663E}</a:tableStyleId>
              </a:tblPr>
              <a:tblGrid>
                <a:gridCol w="1383135">
                  <a:extLst>
                    <a:ext uri="{9D8B030D-6E8A-4147-A177-3AD203B41FA5}">
                      <a16:colId xmlns:a16="http://schemas.microsoft.com/office/drawing/2014/main" val="1558916630"/>
                    </a:ext>
                  </a:extLst>
                </a:gridCol>
                <a:gridCol w="1247645">
                  <a:extLst>
                    <a:ext uri="{9D8B030D-6E8A-4147-A177-3AD203B41FA5}">
                      <a16:colId xmlns:a16="http://schemas.microsoft.com/office/drawing/2014/main" val="20002"/>
                    </a:ext>
                  </a:extLst>
                </a:gridCol>
                <a:gridCol w="1182912">
                  <a:extLst>
                    <a:ext uri="{9D8B030D-6E8A-4147-A177-3AD203B41FA5}">
                      <a16:colId xmlns:a16="http://schemas.microsoft.com/office/drawing/2014/main" val="1884491790"/>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chemeClr val="accent3"/>
                          </a:solidFill>
                          <a:effectLst/>
                          <a:latin typeface="Arial" charset="0"/>
                          <a:cs typeface="Arial" charset="0"/>
                        </a:rPr>
                        <a:t>CIAH</a:t>
                      </a: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2C0D8"/>
                          </a:solidFill>
                          <a:effectLst/>
                          <a:latin typeface="Arial" charset="0"/>
                          <a:cs typeface="Arial" charset="0"/>
                        </a:rPr>
                        <a:t>CETA</a:t>
                      </a: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476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rgbClr val="4D4D4D"/>
                          </a:solidFill>
                          <a:effectLst/>
                        </a:rPr>
                        <a:t>SSP médiane, mois (IC95%)</a:t>
                      </a: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chemeClr val="accent3"/>
                          </a:solidFill>
                          <a:effectLst/>
                          <a:latin typeface="Arial" charset="0"/>
                          <a:cs typeface="Arial" charset="0"/>
                        </a:rPr>
                        <a:t>9,63 </a:t>
                      </a:r>
                      <a:br>
                        <a:rPr kumimoji="0" lang="fr-FR" sz="1200" b="0" i="0" u="none" strike="noStrike" cap="none" normalizeH="0" baseline="0" noProof="0">
                          <a:ln>
                            <a:noFill/>
                          </a:ln>
                          <a:solidFill>
                            <a:schemeClr val="accent3"/>
                          </a:solidFill>
                          <a:effectLst/>
                          <a:latin typeface="Arial" charset="0"/>
                          <a:cs typeface="Arial" charset="0"/>
                        </a:rPr>
                      </a:br>
                      <a:r>
                        <a:rPr kumimoji="0" lang="fr-FR" sz="1200" b="0" i="0" u="none" strike="noStrike" cap="none" normalizeH="0" baseline="0" noProof="0">
                          <a:ln>
                            <a:noFill/>
                          </a:ln>
                          <a:solidFill>
                            <a:schemeClr val="accent3"/>
                          </a:solidFill>
                          <a:effectLst/>
                          <a:latin typeface="Arial" charset="0"/>
                          <a:cs typeface="Arial" charset="0"/>
                        </a:rPr>
                        <a:t>(7,40 - 11,86)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2C0D8"/>
                          </a:solidFill>
                          <a:effectLst/>
                          <a:latin typeface="Arial" charset="0"/>
                          <a:cs typeface="Arial" charset="0"/>
                        </a:rPr>
                        <a:t>5,40 </a:t>
                      </a:r>
                      <a:br>
                        <a:rPr kumimoji="0" lang="fr-FR" sz="1200" b="0" i="0" u="none" strike="noStrike" cap="none" normalizeH="0" baseline="0" noProof="0">
                          <a:ln>
                            <a:noFill/>
                          </a:ln>
                          <a:solidFill>
                            <a:srgbClr val="B2C0D8"/>
                          </a:solidFill>
                          <a:effectLst/>
                          <a:latin typeface="Arial" charset="0"/>
                          <a:cs typeface="Arial" charset="0"/>
                        </a:rPr>
                      </a:br>
                      <a:r>
                        <a:rPr kumimoji="0" lang="fr-FR" sz="1200" b="0" i="0" u="none" strike="noStrike" cap="none" normalizeH="0" baseline="0" noProof="0">
                          <a:ln>
                            <a:noFill/>
                          </a:ln>
                          <a:solidFill>
                            <a:srgbClr val="B2C0D8"/>
                          </a:solidFill>
                          <a:effectLst/>
                          <a:latin typeface="Arial" charset="0"/>
                          <a:cs typeface="Arial" charset="0"/>
                        </a:rPr>
                        <a:t>(3,82 - 6,98)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rPr>
                        <a:t>HR (IC95%); </a:t>
                      </a:r>
                      <a:br>
                        <a:rPr kumimoji="0" lang="fr-FR" sz="1200" u="none" strike="noStrike" cap="none" normalizeH="0" baseline="0" noProof="0">
                          <a:ln>
                            <a:noFill/>
                          </a:ln>
                          <a:solidFill>
                            <a:srgbClr val="4D4D4D"/>
                          </a:solidFill>
                          <a:effectLst/>
                        </a:rPr>
                      </a:br>
                      <a:r>
                        <a:rPr kumimoji="0" lang="fr-FR" sz="1200" u="none" strike="noStrike" cap="none" normalizeH="0" baseline="0" noProof="0">
                          <a:ln>
                            <a:noFill/>
                          </a:ln>
                          <a:solidFill>
                            <a:srgbClr val="4D4D4D"/>
                          </a:solidFill>
                          <a:effectLst/>
                        </a:rPr>
                        <a:t>log-rank p</a:t>
                      </a:r>
                      <a:endParaRPr kumimoji="0" lang="fr-FR" sz="1200" b="0"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0,55 (0,43 - 0,71); </a:t>
                      </a:r>
                      <a:br>
                        <a:rPr kumimoji="0" lang="fr-FR" sz="1200" u="none" strike="noStrike" cap="none" normalizeH="0" baseline="0" noProof="0" dirty="0">
                          <a:ln>
                            <a:noFill/>
                          </a:ln>
                          <a:solidFill>
                            <a:srgbClr val="4D4D4D"/>
                          </a:solidFill>
                          <a:effectLst/>
                        </a:rPr>
                      </a:br>
                      <a:r>
                        <a:rPr kumimoji="0" lang="fr-FR" sz="1200" u="none" strike="noStrike" cap="none" normalizeH="0" baseline="0" noProof="0" dirty="0">
                          <a:ln>
                            <a:noFill/>
                          </a:ln>
                          <a:solidFill>
                            <a:srgbClr val="4D4D4D"/>
                          </a:solidFill>
                          <a:effectLst/>
                        </a:rPr>
                        <a:t>&lt;0,001</a:t>
                      </a:r>
                      <a:endParaRPr kumimoji="0" lang="fr-FR" sz="12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105" name="TextBox 104"/>
          <p:cNvSpPr txBox="1"/>
          <p:nvPr/>
        </p:nvSpPr>
        <p:spPr>
          <a:xfrm>
            <a:off x="3254175" y="1510145"/>
            <a:ext cx="2635657" cy="338554"/>
          </a:xfrm>
          <a:prstGeom prst="rect">
            <a:avLst/>
          </a:prstGeom>
          <a:noFill/>
        </p:spPr>
        <p:txBody>
          <a:bodyPr wrap="none" rtlCol="0">
            <a:spAutoFit/>
          </a:bodyPr>
          <a:lstStyle/>
          <a:p>
            <a:pPr algn="ctr"/>
            <a:r>
              <a:rPr lang="fr-FR" sz="1600" b="1" dirty="0"/>
              <a:t>Survie sans progression</a:t>
            </a:r>
          </a:p>
        </p:txBody>
      </p:sp>
    </p:spTree>
    <p:extLst>
      <p:ext uri="{BB962C8B-B14F-4D97-AF65-F5344CB8AC3E}">
        <p14:creationId xmlns:p14="http://schemas.microsoft.com/office/powerpoint/2010/main" val="2871832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981O: Chimiothérapie intra-artérielle hépatique (CIAH) par oxaliplatine, fluorouracile et leucovorine (FOLFOX) versus chimio-embolisation transartérielle (CETA) pour le carcinome hépatocellulaire non résécable: une étude randomisée de phase 3 – </a:t>
            </a:r>
            <a:r>
              <a:rPr lang="fr-FR" dirty="0" err="1"/>
              <a:t>Shi</a:t>
            </a:r>
            <a:r>
              <a:rPr lang="fr-FR" dirty="0"/>
              <a:t> M, et al</a:t>
            </a:r>
          </a:p>
        </p:txBody>
      </p:sp>
      <p:sp>
        <p:nvSpPr>
          <p:cNvPr id="3" name="Content Placeholder 2"/>
          <p:cNvSpPr>
            <a:spLocks noGrp="1"/>
          </p:cNvSpPr>
          <p:nvPr>
            <p:ph idx="1"/>
          </p:nvPr>
        </p:nvSpPr>
        <p:spPr>
          <a:xfrm>
            <a:off x="365124" y="1254035"/>
            <a:ext cx="8651655" cy="4746172"/>
          </a:xfrm>
        </p:spPr>
        <p:txBody>
          <a:bodyPr/>
          <a:lstStyle/>
          <a:p>
            <a:pPr marL="0" indent="0">
              <a:buNone/>
            </a:pPr>
            <a:r>
              <a:rPr lang="fr-FR" b="1" dirty="0"/>
              <a:t>Résultats</a:t>
            </a:r>
          </a:p>
          <a:p>
            <a:pPr marL="0" indent="0">
              <a:spcBef>
                <a:spcPts val="29400"/>
              </a:spcBef>
              <a:buNone/>
            </a:pPr>
            <a:r>
              <a:rPr lang="fr-FR" b="1" dirty="0"/>
              <a:t>Conclusion</a:t>
            </a:r>
          </a:p>
          <a:p>
            <a:r>
              <a:rPr lang="fr-FR" b="1" dirty="0"/>
              <a:t>Chez ces patients avec CHC non résécable, la CIAH a démontré une amélioration significative de la SG, de la SSP et du TRO et a été associée à moins d’EI graves liés au traitement que la CETA</a:t>
            </a:r>
          </a:p>
        </p:txBody>
      </p:sp>
      <p:sp>
        <p:nvSpPr>
          <p:cNvPr id="4" name="Text Placeholder 3"/>
          <p:cNvSpPr>
            <a:spLocks noGrp="1"/>
          </p:cNvSpPr>
          <p:nvPr>
            <p:ph type="body" sz="quarter" idx="10"/>
          </p:nvPr>
        </p:nvSpPr>
        <p:spPr/>
        <p:txBody>
          <a:bodyPr/>
          <a:lstStyle/>
          <a:p>
            <a:r>
              <a:rPr lang="fr-FR" dirty="0"/>
              <a:t>*</a:t>
            </a:r>
            <a:r>
              <a:rPr lang="fr-FR" dirty="0" smtClean="0"/>
              <a:t>p=0,03</a:t>
            </a:r>
            <a:endParaRPr lang="fr-FR" dirty="0"/>
          </a:p>
        </p:txBody>
      </p:sp>
      <p:sp>
        <p:nvSpPr>
          <p:cNvPr id="5" name="Text Placeholder 4"/>
          <p:cNvSpPr>
            <a:spLocks noGrp="1"/>
          </p:cNvSpPr>
          <p:nvPr>
            <p:ph type="body" sz="quarter" idx="11"/>
          </p:nvPr>
        </p:nvSpPr>
        <p:spPr/>
        <p:txBody>
          <a:bodyPr/>
          <a:lstStyle/>
          <a:p>
            <a:r>
              <a:rPr lang="fr-FR" dirty="0" err="1"/>
              <a:t>Shi</a:t>
            </a:r>
            <a:r>
              <a:rPr lang="fr-FR" dirty="0"/>
              <a:t> M, et al, Ann </a:t>
            </a:r>
            <a:r>
              <a:rPr lang="fr-FR" dirty="0" err="1"/>
              <a:t>Oncol</a:t>
            </a:r>
            <a:r>
              <a:rPr lang="fr-FR" dirty="0"/>
              <a:t> 2020;31(</a:t>
            </a:r>
            <a:r>
              <a:rPr lang="fr-FR" dirty="0" err="1"/>
              <a:t>suppl</a:t>
            </a:r>
            <a:r>
              <a:rPr lang="fr-FR" dirty="0"/>
              <a:t>):</a:t>
            </a:r>
            <a:r>
              <a:rPr lang="fr-FR" dirty="0" err="1"/>
              <a:t>abstr</a:t>
            </a:r>
            <a:r>
              <a:rPr lang="fr-FR" dirty="0"/>
              <a:t> 981O</a:t>
            </a:r>
          </a:p>
        </p:txBody>
      </p:sp>
      <p:graphicFrame>
        <p:nvGraphicFramePr>
          <p:cNvPr id="6" name="Group 88"/>
          <p:cNvGraphicFramePr>
            <a:graphicFrameLocks noGrp="1"/>
          </p:cNvGraphicFramePr>
          <p:nvPr>
            <p:extLst>
              <p:ext uri="{D42A27DB-BD31-4B8C-83A1-F6EECF244321}">
                <p14:modId xmlns:p14="http://schemas.microsoft.com/office/powerpoint/2010/main" val="3793221686"/>
              </p:ext>
            </p:extLst>
          </p:nvPr>
        </p:nvGraphicFramePr>
        <p:xfrm>
          <a:off x="1352982" y="1601483"/>
          <a:ext cx="6438036" cy="3566160"/>
        </p:xfrm>
        <a:graphic>
          <a:graphicData uri="http://schemas.openxmlformats.org/drawingml/2006/table">
            <a:tbl>
              <a:tblPr firstRow="1" bandRow="1">
                <a:tableStyleId>{5202B0CA-FC54-4496-8BCA-5EF66A818D29}</a:tableStyleId>
              </a:tblPr>
              <a:tblGrid>
                <a:gridCol w="2555664">
                  <a:extLst>
                    <a:ext uri="{9D8B030D-6E8A-4147-A177-3AD203B41FA5}">
                      <a16:colId xmlns:a16="http://schemas.microsoft.com/office/drawing/2014/main" val="20000"/>
                    </a:ext>
                  </a:extLst>
                </a:gridCol>
                <a:gridCol w="1941186">
                  <a:extLst>
                    <a:ext uri="{9D8B030D-6E8A-4147-A177-3AD203B41FA5}">
                      <a16:colId xmlns:a16="http://schemas.microsoft.com/office/drawing/2014/main" val="4171655121"/>
                    </a:ext>
                  </a:extLst>
                </a:gridCol>
                <a:gridCol w="1941186">
                  <a:extLst>
                    <a:ext uri="{9D8B030D-6E8A-4147-A177-3AD203B41FA5}">
                      <a16:colId xmlns:a16="http://schemas.microsoft.com/office/drawing/2014/main" val="3933958540"/>
                    </a:ext>
                  </a:extLst>
                </a:gridCol>
              </a:tblGrid>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2"/>
                          </a:solidFill>
                          <a:effectLst/>
                        </a:rPr>
                        <a:t>EIGs liés au traitement, n (%)</a:t>
                      </a:r>
                      <a:endParaRPr kumimoji="0" lang="fr-FR" sz="12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2"/>
                          </a:solidFill>
                          <a:effectLst/>
                        </a:rPr>
                        <a:t>CIAH (n=157)</a:t>
                      </a:r>
                      <a:endParaRPr kumimoji="0" lang="fr-FR" sz="12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2"/>
                          </a:solidFill>
                          <a:effectLst/>
                        </a:rPr>
                        <a:t>CETA (n=155)</a:t>
                      </a:r>
                      <a:endParaRPr kumimoji="0" lang="fr-FR" sz="1200" b="1" i="0" u="none" strike="noStrike" cap="none" normalizeH="0" baseline="0" noProof="0" dirty="0">
                        <a:ln>
                          <a:noFill/>
                        </a:ln>
                        <a:solidFill>
                          <a:schemeClr val="tx2"/>
                        </a:solidFill>
                        <a:effectLst/>
                        <a:latin typeface="+mn-lt"/>
                        <a:cs typeface="Arial" charset="0"/>
                      </a:endParaRPr>
                    </a:p>
                  </a:txBody>
                  <a:tcPr marL="45720" marR="4572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chemeClr val="tx1"/>
                          </a:solidFill>
                          <a:effectLst/>
                          <a:latin typeface="+mn-lt"/>
                          <a:cs typeface="Arial" charset="0"/>
                        </a:rPr>
                        <a:t>Tous</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30 (19)</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47 (30)*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Thrombocytopénie</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Neutropénie</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3</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Diarrhée</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4"/>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Vomissements</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6</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b="0" i="0" u="none" strike="noStrike" cap="none" normalizeH="0" baseline="0" noProof="0" dirty="0">
                          <a:ln>
                            <a:noFill/>
                          </a:ln>
                          <a:solidFill>
                            <a:schemeClr val="tx1"/>
                          </a:solidFill>
                          <a:effectLst/>
                          <a:latin typeface="+mn-lt"/>
                          <a:cs typeface="Arial" charset="0"/>
                        </a:rPr>
                        <a:t>Insuffisance rénale</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781956106"/>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Saignement GI haut</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7</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7"/>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Ascite</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6</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33526353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err="1">
                          <a:ln>
                            <a:noFill/>
                          </a:ln>
                          <a:solidFill>
                            <a:schemeClr val="tx1"/>
                          </a:solidFill>
                          <a:effectLst/>
                        </a:rPr>
                        <a:t>Cholangite</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7</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790853958"/>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err="1">
                          <a:ln>
                            <a:noFill/>
                          </a:ln>
                          <a:solidFill>
                            <a:schemeClr val="tx1"/>
                          </a:solidFill>
                          <a:effectLst/>
                        </a:rPr>
                        <a:t>Hyperbilirubinémie</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8</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412419204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Infection</a:t>
                      </a:r>
                      <a:endParaRPr kumimoji="0" lang="fr-FR" sz="1200" b="0" i="0" u="none" strike="noStrike" cap="none" normalizeH="0" baseline="0" noProof="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6</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33159126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Grade 5</a:t>
                      </a:r>
                      <a:endParaRPr kumimoji="0" lang="fr-FR" sz="1200" b="0" i="0" u="none" strike="noStrike" cap="none" normalizeH="0" baseline="0" noProof="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2</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642410821"/>
                  </a:ext>
                </a:extLst>
              </a:tr>
            </a:tbl>
          </a:graphicData>
        </a:graphic>
      </p:graphicFrame>
    </p:spTree>
    <p:extLst>
      <p:ext uri="{BB962C8B-B14F-4D97-AF65-F5344CB8AC3E}">
        <p14:creationId xmlns:p14="http://schemas.microsoft.com/office/powerpoint/2010/main" val="1299462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TUMEURS Neuroendocrines</a:t>
            </a:r>
          </a:p>
        </p:txBody>
      </p:sp>
      <p:sp>
        <p:nvSpPr>
          <p:cNvPr id="3" name="Text Placeholder 2"/>
          <p:cNvSpPr>
            <a:spLocks noGrp="1"/>
          </p:cNvSpPr>
          <p:nvPr>
            <p:ph type="body" idx="1"/>
          </p:nvPr>
        </p:nvSpPr>
        <p:spPr/>
        <p:txBody>
          <a:bodyPr/>
          <a:lstStyle/>
          <a:p>
            <a:r>
              <a:rPr lang="fr-FR" b="1" dirty="0"/>
              <a:t>Cancers du pancréas, intestin grêle et tractus hépatobiliaire</a:t>
            </a:r>
          </a:p>
        </p:txBody>
      </p:sp>
    </p:spTree>
    <p:extLst>
      <p:ext uri="{BB962C8B-B14F-4D97-AF65-F5344CB8AC3E}">
        <p14:creationId xmlns:p14="http://schemas.microsoft.com/office/powerpoint/2010/main" val="182954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Sommaire</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fr-FR" sz="1800" dirty="0">
                <a:solidFill>
                  <a:schemeClr val="accent1"/>
                </a:solidFill>
              </a:rPr>
              <a:t>Cancers de l’œsophage et de l’estomac</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3" action="ppaction://hlinksldjump"/>
              </a:rPr>
              <a:t>6</a:t>
            </a:r>
            <a:endParaRPr lang="fr-FR" sz="1800" dirty="0">
              <a:solidFill>
                <a:schemeClr val="accent1"/>
              </a:solidFill>
            </a:endParaRPr>
          </a:p>
          <a:p>
            <a:pPr>
              <a:spcAft>
                <a:spcPts val="1200"/>
              </a:spcAft>
              <a:tabLst>
                <a:tab pos="8256588" algn="r"/>
              </a:tabLst>
            </a:pPr>
            <a:r>
              <a:rPr lang="fr-FR" sz="1800" dirty="0">
                <a:solidFill>
                  <a:schemeClr val="accent1"/>
                </a:solidFill>
              </a:rPr>
              <a:t>Cancers du pancréas, intestin grêle et tractus hépatobiliaire</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4" action="ppaction://hlinksldjump"/>
              </a:rPr>
              <a:t>38</a:t>
            </a:r>
            <a:endParaRPr lang="fr-FR" sz="1800" u="sng" dirty="0">
              <a:solidFill>
                <a:schemeClr val="accent1"/>
              </a:solidFill>
              <a:uFill>
                <a:solidFill>
                  <a:schemeClr val="accent1"/>
                </a:solidFill>
              </a:uFill>
            </a:endParaRPr>
          </a:p>
          <a:p>
            <a:pPr lvl="1">
              <a:spcAft>
                <a:spcPts val="1200"/>
              </a:spcAft>
              <a:tabLst>
                <a:tab pos="8256588" algn="r"/>
              </a:tabLst>
            </a:pPr>
            <a:r>
              <a:rPr lang="fr-FR" sz="1800" dirty="0">
                <a:solidFill>
                  <a:schemeClr val="accent1"/>
                </a:solidFill>
                <a:uFill>
                  <a:solidFill>
                    <a:schemeClr val="accent1"/>
                  </a:solidFill>
                </a:uFill>
              </a:rPr>
              <a:t>Cancer du pancréas</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5" action="ppaction://hlinksldjump"/>
              </a:rPr>
              <a:t>39</a:t>
            </a:r>
            <a:endParaRPr lang="fr-FR" sz="1800" u="sng" dirty="0">
              <a:solidFill>
                <a:schemeClr val="accent1"/>
              </a:solidFill>
            </a:endParaRPr>
          </a:p>
          <a:p>
            <a:pPr lvl="1">
              <a:spcAft>
                <a:spcPts val="1200"/>
              </a:spcAft>
              <a:tabLst>
                <a:tab pos="8256588" algn="r"/>
              </a:tabLst>
            </a:pPr>
            <a:r>
              <a:rPr lang="fr-FR" sz="1800" dirty="0">
                <a:solidFill>
                  <a:schemeClr val="accent1"/>
                </a:solidFill>
                <a:uFill>
                  <a:solidFill>
                    <a:schemeClr val="accent1"/>
                  </a:solidFill>
                </a:uFill>
              </a:rPr>
              <a:t>Carcinome hépatocellulaire</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6" action="ppaction://hlinksldjump"/>
              </a:rPr>
              <a:t>43</a:t>
            </a:r>
            <a:endParaRPr lang="fr-FR" sz="1800" dirty="0">
              <a:solidFill>
                <a:schemeClr val="accent1"/>
              </a:solidFill>
              <a:uFill>
                <a:solidFill>
                  <a:schemeClr val="accent1"/>
                </a:solidFill>
              </a:uFill>
            </a:endParaRPr>
          </a:p>
          <a:p>
            <a:pPr lvl="1">
              <a:spcAft>
                <a:spcPts val="1200"/>
              </a:spcAft>
              <a:tabLst>
                <a:tab pos="8256588" algn="r"/>
              </a:tabLst>
            </a:pPr>
            <a:r>
              <a:rPr lang="fr-FR" sz="1800" dirty="0">
                <a:solidFill>
                  <a:schemeClr val="accent1"/>
                </a:solidFill>
                <a:uFill>
                  <a:solidFill>
                    <a:schemeClr val="accent1"/>
                  </a:solidFill>
                </a:uFill>
              </a:rPr>
              <a:t>Tumeurs neuroendocrines</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7" action="ppaction://hlinksldjump"/>
              </a:rPr>
              <a:t>49</a:t>
            </a:r>
            <a:endParaRPr lang="fr-FR" sz="1800" dirty="0">
              <a:solidFill>
                <a:schemeClr val="accent1"/>
              </a:solidFill>
            </a:endParaRPr>
          </a:p>
          <a:p>
            <a:pPr>
              <a:spcAft>
                <a:spcPts val="1200"/>
              </a:spcAft>
              <a:tabLst>
                <a:tab pos="8256588" algn="r"/>
              </a:tabLst>
            </a:pPr>
            <a:r>
              <a:rPr lang="fr-FR" sz="1800" dirty="0">
                <a:solidFill>
                  <a:schemeClr val="accent1"/>
                </a:solidFill>
              </a:rPr>
              <a:t>Cancers du côlon, rectum et anus</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8" action="ppaction://hlinksldjump"/>
              </a:rPr>
              <a:t>61</a:t>
            </a:r>
            <a:endParaRPr lang="fr-FR" sz="1800" u="sng" dirty="0">
              <a:solidFill>
                <a:schemeClr val="accent1"/>
              </a:solidFill>
              <a:uFill>
                <a:solidFill>
                  <a:schemeClr val="accent1"/>
                </a:solidFill>
              </a:uFill>
            </a:endParaRPr>
          </a:p>
        </p:txBody>
      </p:sp>
      <p:sp>
        <p:nvSpPr>
          <p:cNvPr id="6" name="Text Placeholder 6">
            <a:extLst>
              <a:ext uri="{FF2B5EF4-FFF2-40B4-BE49-F238E27FC236}">
                <a16:creationId xmlns:a16="http://schemas.microsoft.com/office/drawing/2014/main" id="{355CCD58-AB66-584C-B2AB-3EEDAF760A0C}"/>
              </a:ext>
            </a:extLst>
          </p:cNvPr>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fr-FR" sz="1100" dirty="0">
                <a:solidFill>
                  <a:srgbClr val="363636"/>
                </a:solidFill>
              </a:rPr>
              <a:t>Note: pour aller à une section, faire un clic droit sur le chiffre correspondant puis cliquer sur « lien hypertexte »</a:t>
            </a:r>
          </a:p>
        </p:txBody>
      </p:sp>
    </p:spTree>
    <p:custDataLst>
      <p:tags r:id="rId1"/>
    </p:custDataLst>
    <p:extLst>
      <p:ext uri="{BB962C8B-B14F-4D97-AF65-F5344CB8AC3E}">
        <p14:creationId xmlns:p14="http://schemas.microsoft.com/office/powerpoint/2010/main" val="2309526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1156O: </a:t>
            </a:r>
            <a:r>
              <a:rPr lang="fr-FR" dirty="0" err="1"/>
              <a:t>Surufatinib</a:t>
            </a:r>
            <a:r>
              <a:rPr lang="fr-FR" dirty="0"/>
              <a:t> chez les patients avec tumeur neuroendocrine pancréatique avancée (SANET-p): une étude randomisée en double aveugle, contrôlée versus placebo de phase III (NCT02589821) – Xu J, et al</a:t>
            </a:r>
          </a:p>
        </p:txBody>
      </p:sp>
      <p:sp>
        <p:nvSpPr>
          <p:cNvPr id="3" name="Content Placeholder 2"/>
          <p:cNvSpPr>
            <a:spLocks noGrp="1"/>
          </p:cNvSpPr>
          <p:nvPr>
            <p:ph idx="1"/>
          </p:nvPr>
        </p:nvSpPr>
        <p:spPr>
          <a:xfrm>
            <a:off x="365124" y="1254035"/>
            <a:ext cx="8522397" cy="4746172"/>
          </a:xfrm>
        </p:spPr>
        <p:txBody>
          <a:bodyPr/>
          <a:lstStyle/>
          <a:p>
            <a:pPr marL="0" indent="0">
              <a:buNone/>
            </a:pPr>
            <a:r>
              <a:rPr lang="fr-FR" b="1" dirty="0"/>
              <a:t>Objectifs</a:t>
            </a:r>
          </a:p>
          <a:p>
            <a:r>
              <a:rPr lang="fr-FR" dirty="0"/>
              <a:t>Evaluer l'efficacité et la tolérance du </a:t>
            </a:r>
            <a:r>
              <a:rPr lang="fr-FR" dirty="0" err="1"/>
              <a:t>surufatinib</a:t>
            </a:r>
            <a:r>
              <a:rPr lang="fr-FR" dirty="0"/>
              <a:t> chez des patients avec tumeur neuroendocrine pancréatique bien différenciée progressive</a:t>
            </a:r>
          </a:p>
        </p:txBody>
      </p:sp>
      <p:sp>
        <p:nvSpPr>
          <p:cNvPr id="4" name="Text Placeholder 3"/>
          <p:cNvSpPr>
            <a:spLocks noGrp="1"/>
          </p:cNvSpPr>
          <p:nvPr>
            <p:ph type="body" sz="quarter" idx="10"/>
          </p:nvPr>
        </p:nvSpPr>
        <p:spPr/>
        <p:txBody>
          <a:bodyPr/>
          <a:lstStyle/>
          <a:p>
            <a:r>
              <a:rPr lang="fr-FR" dirty="0"/>
              <a:t>Date de clôture: 11 novembre </a:t>
            </a:r>
            <a:r>
              <a:rPr lang="fr-FR" dirty="0" smtClean="0"/>
              <a:t>2019</a:t>
            </a:r>
            <a:endParaRPr lang="fr-FR" dirty="0"/>
          </a:p>
        </p:txBody>
      </p:sp>
      <p:sp>
        <p:nvSpPr>
          <p:cNvPr id="5" name="Text Placeholder 4"/>
          <p:cNvSpPr>
            <a:spLocks noGrp="1"/>
          </p:cNvSpPr>
          <p:nvPr>
            <p:ph type="body" sz="quarter" idx="11"/>
          </p:nvPr>
        </p:nvSpPr>
        <p:spPr/>
        <p:txBody>
          <a:bodyPr/>
          <a:lstStyle/>
          <a:p>
            <a:r>
              <a:rPr lang="fr-FR" dirty="0"/>
              <a:t>Xu J, et al, Ann </a:t>
            </a:r>
            <a:r>
              <a:rPr lang="fr-FR" dirty="0" err="1"/>
              <a:t>Oncol</a:t>
            </a:r>
            <a:r>
              <a:rPr lang="fr-FR" dirty="0"/>
              <a:t> 2020;31(</a:t>
            </a:r>
            <a:r>
              <a:rPr lang="fr-FR" dirty="0" err="1"/>
              <a:t>suppl</a:t>
            </a:r>
            <a:r>
              <a:rPr lang="fr-FR" dirty="0"/>
              <a:t>):</a:t>
            </a:r>
            <a:r>
              <a:rPr lang="fr-FR" dirty="0" err="1"/>
              <a:t>abstr</a:t>
            </a:r>
            <a:r>
              <a:rPr lang="fr-FR" dirty="0"/>
              <a:t> 1156O</a:t>
            </a:r>
          </a:p>
        </p:txBody>
      </p:sp>
      <p:sp>
        <p:nvSpPr>
          <p:cNvPr id="8" name="Rectangle 9"/>
          <p:cNvSpPr txBox="1">
            <a:spLocks noChangeArrowheads="1"/>
          </p:cNvSpPr>
          <p:nvPr/>
        </p:nvSpPr>
        <p:spPr bwMode="auto">
          <a:xfrm>
            <a:off x="353920" y="5434973"/>
            <a:ext cx="4130676" cy="74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SSP </a:t>
            </a:r>
            <a:r>
              <a:rPr lang="fr-FR" kern="0" dirty="0"/>
              <a:t>(évaluée par l’investigateur) </a:t>
            </a:r>
          </a:p>
          <a:p>
            <a:endParaRPr lang="fr-FR" kern="0" dirty="0"/>
          </a:p>
        </p:txBody>
      </p:sp>
      <p:sp>
        <p:nvSpPr>
          <p:cNvPr id="9" name="Content Placeholder 26"/>
          <p:cNvSpPr txBox="1">
            <a:spLocks/>
          </p:cNvSpPr>
          <p:nvPr/>
        </p:nvSpPr>
        <p:spPr>
          <a:xfrm>
            <a:off x="4648200" y="5434973"/>
            <a:ext cx="4130675" cy="91567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TRO</a:t>
            </a:r>
            <a:r>
              <a:rPr lang="fr-FR" kern="0" dirty="0"/>
              <a:t>, TCM, durée de réponse, délai de réponse, SG, tolérance </a:t>
            </a:r>
          </a:p>
        </p:txBody>
      </p:sp>
      <p:sp>
        <p:nvSpPr>
          <p:cNvPr id="10" name="Oval 14"/>
          <p:cNvSpPr>
            <a:spLocks noChangeArrowheads="1"/>
          </p:cNvSpPr>
          <p:nvPr/>
        </p:nvSpPr>
        <p:spPr bwMode="auto">
          <a:xfrm>
            <a:off x="3946299" y="347083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2:1</a:t>
            </a:r>
          </a:p>
        </p:txBody>
      </p:sp>
      <p:cxnSp>
        <p:nvCxnSpPr>
          <p:cNvPr id="11" name="AutoShape 15"/>
          <p:cNvCxnSpPr>
            <a:cxnSpLocks noChangeShapeType="1"/>
            <a:stCxn id="10" idx="0"/>
            <a:endCxn id="16" idx="1"/>
          </p:cNvCxnSpPr>
          <p:nvPr/>
        </p:nvCxnSpPr>
        <p:spPr bwMode="auto">
          <a:xfrm rot="5400000" flipH="1" flipV="1">
            <a:off x="4213400" y="2814165"/>
            <a:ext cx="681368" cy="631974"/>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121196" y="2525149"/>
            <a:ext cx="766325"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p>
        </p:txBody>
      </p:sp>
      <p:sp>
        <p:nvSpPr>
          <p:cNvPr id="13" name="Content Placeholder 26"/>
          <p:cNvSpPr txBox="1">
            <a:spLocks/>
          </p:cNvSpPr>
          <p:nvPr/>
        </p:nvSpPr>
        <p:spPr bwMode="auto">
          <a:xfrm>
            <a:off x="4860697" y="3231798"/>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noProof="0" dirty="0">
                <a:ln>
                  <a:noFill/>
                </a:ln>
                <a:solidFill>
                  <a:srgbClr val="4D4D4D"/>
                </a:solidFill>
                <a:effectLst/>
                <a:uLnTx/>
                <a:uFillTx/>
                <a:latin typeface="Arial"/>
              </a:rPr>
              <a:t>Prétraité ou naïf</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400" dirty="0">
                <a:solidFill>
                  <a:srgbClr val="4D4D4D"/>
                </a:solidFill>
                <a:latin typeface="Arial"/>
              </a:rPr>
              <a:t>Grade 1 ou 2</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noProof="0" dirty="0">
                <a:ln>
                  <a:noFill/>
                </a:ln>
                <a:solidFill>
                  <a:srgbClr val="4D4D4D"/>
                </a:solidFill>
                <a:effectLst/>
                <a:uLnTx/>
                <a:uFillTx/>
                <a:latin typeface="Arial"/>
              </a:rPr>
              <a:t>ECOG PS 0 ou 1</a:t>
            </a:r>
          </a:p>
        </p:txBody>
      </p:sp>
      <p:cxnSp>
        <p:nvCxnSpPr>
          <p:cNvPr id="14" name="AutoShape 19"/>
          <p:cNvCxnSpPr>
            <a:cxnSpLocks noChangeShapeType="1"/>
            <a:stCxn id="17" idx="3"/>
            <a:endCxn id="10" idx="2"/>
          </p:cNvCxnSpPr>
          <p:nvPr/>
        </p:nvCxnSpPr>
        <p:spPr bwMode="auto">
          <a:xfrm>
            <a:off x="3684814" y="3762936"/>
            <a:ext cx="261485" cy="0"/>
          </a:xfrm>
          <a:prstGeom prst="straightConnector1">
            <a:avLst/>
          </a:prstGeom>
          <a:noFill/>
          <a:ln w="57150">
            <a:solidFill>
              <a:schemeClr val="bg2">
                <a:lumMod val="60000"/>
                <a:lumOff val="40000"/>
              </a:schemeClr>
            </a:solidFill>
            <a:round/>
            <a:headEnd type="none" w="med" len="med"/>
            <a:tailEnd type="none" w="med" len="med"/>
          </a:ln>
        </p:spPr>
      </p:cxnSp>
      <p:cxnSp>
        <p:nvCxnSpPr>
          <p:cNvPr id="15" name="AutoShape 21"/>
          <p:cNvCxnSpPr>
            <a:cxnSpLocks noChangeShapeType="1"/>
            <a:stCxn id="16" idx="3"/>
            <a:endCxn id="12" idx="1"/>
          </p:cNvCxnSpPr>
          <p:nvPr/>
        </p:nvCxnSpPr>
        <p:spPr bwMode="auto">
          <a:xfrm>
            <a:off x="7781138" y="2789468"/>
            <a:ext cx="340058" cy="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870071" y="2379099"/>
            <a:ext cx="2911067"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b="0" i="0" u="none" strike="noStrike" kern="1200" cap="none" spc="0" normalizeH="0" baseline="0" noProof="0" dirty="0" err="1">
                <a:ln>
                  <a:noFill/>
                </a:ln>
                <a:solidFill>
                  <a:srgbClr val="FFFFFF"/>
                </a:solidFill>
                <a:effectLst/>
                <a:uLnTx/>
                <a:uFillTx/>
                <a:ea typeface="SimSun" pitchFamily="2" charset="-122"/>
              </a:rPr>
              <a:t>Surufatinib</a:t>
            </a:r>
            <a:r>
              <a:rPr kumimoji="0" lang="fr-FR" altLang="zh-CN" b="0" i="0" u="none" strike="noStrike" kern="1200" cap="none" spc="0" normalizeH="0" baseline="0" noProof="0" dirty="0">
                <a:ln>
                  <a:noFill/>
                </a:ln>
                <a:solidFill>
                  <a:srgbClr val="FFFFFF"/>
                </a:solidFill>
                <a:effectLst/>
                <a:uLnTx/>
                <a:uFillTx/>
                <a:ea typeface="SimSun" pitchFamily="2" charset="-122"/>
              </a:rPr>
              <a:t> 300 mg/jour (n=113)</a:t>
            </a:r>
          </a:p>
        </p:txBody>
      </p:sp>
      <p:sp>
        <p:nvSpPr>
          <p:cNvPr id="17" name="AutoShape 9"/>
          <p:cNvSpPr>
            <a:spLocks noChangeArrowheads="1"/>
          </p:cNvSpPr>
          <p:nvPr/>
        </p:nvSpPr>
        <p:spPr bwMode="auto">
          <a:xfrm>
            <a:off x="365124" y="2142236"/>
            <a:ext cx="3319690" cy="32414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err="1">
                <a:ln>
                  <a:noFill/>
                </a:ln>
                <a:solidFill>
                  <a:srgbClr val="FFFFFF"/>
                </a:solidFill>
                <a:effectLst/>
                <a:uLnTx/>
                <a:uFillTx/>
                <a:ea typeface="SimSun" pitchFamily="2" charset="-122"/>
              </a:rPr>
              <a:t>Critères</a:t>
            </a:r>
            <a:r>
              <a:rPr kumimoji="0" lang="fr-FR" altLang="zh-CN" sz="1600" b="0" i="0" u="none" strike="noStrike" kern="1200" cap="none" spc="0" normalizeH="0" baseline="0" noProof="0" dirty="0">
                <a:ln>
                  <a:noFill/>
                </a:ln>
                <a:solidFill>
                  <a:srgbClr val="FFFFFF"/>
                </a:solidFill>
                <a:effectLst/>
                <a:uLnTx/>
                <a:uFillTx/>
                <a:ea typeface="SimSun" pitchFamily="2" charset="-122"/>
              </a:rPr>
              <a:t> </a:t>
            </a:r>
            <a:r>
              <a:rPr kumimoji="0" lang="fr-FR" altLang="zh-CN" sz="1600" b="0" i="0" u="none" strike="noStrike" kern="1200" cap="none" spc="0" normalizeH="0" baseline="0" noProof="0" dirty="0" err="1">
                <a:ln>
                  <a:noFill/>
                </a:ln>
                <a:solidFill>
                  <a:srgbClr val="FFFFFF"/>
                </a:solidFill>
                <a:effectLst/>
                <a:uLnTx/>
                <a:uFillTx/>
                <a:ea typeface="SimSun" pitchFamily="2" charset="-122"/>
              </a:rPr>
              <a:t>d'inclusion</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TNE pancréatique bien différenciée localement avancée ou métastatique</a:t>
            </a:r>
            <a:endParaRPr kumimoji="0" lang="fr-FR" altLang="zh-CN" sz="1600" b="0" i="1"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Grade 1</a:t>
            </a:r>
            <a:r>
              <a:rPr kumimoji="0" lang="fr-FR" altLang="zh-CN" sz="1600" b="0" i="0" u="none" strike="noStrike" kern="1200" cap="none" spc="0" normalizeH="0" noProof="0" dirty="0">
                <a:ln>
                  <a:noFill/>
                </a:ln>
                <a:solidFill>
                  <a:srgbClr val="FFFFFF"/>
                </a:solidFill>
                <a:effectLst/>
                <a:uLnTx/>
                <a:uFillTx/>
                <a:ea typeface="SimSun" pitchFamily="2" charset="-122"/>
              </a:rPr>
              <a:t> ou 2</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Progression sous </a:t>
            </a:r>
            <a:r>
              <a:rPr lang="fr-FR" altLang="zh-CN" sz="1600" dirty="0">
                <a:solidFill>
                  <a:srgbClr val="FFFFFF"/>
                </a:solidFill>
                <a:latin typeface="Arial" panose="020B0604020202020204" pitchFamily="34" charset="0"/>
                <a:ea typeface="SimSun" pitchFamily="2" charset="-122"/>
                <a:cs typeface="Arial" panose="020B0604020202020204" pitchFamily="34" charset="0"/>
              </a:rPr>
              <a:t>≤</a:t>
            </a:r>
            <a:r>
              <a:rPr lang="fr-FR" altLang="zh-CN" sz="1600" dirty="0">
                <a:solidFill>
                  <a:srgbClr val="FFFFFF"/>
                </a:solidFill>
                <a:ea typeface="SimSun" pitchFamily="2" charset="-122"/>
              </a:rPr>
              <a:t>2 traitements systémiques </a:t>
            </a:r>
            <a:endParaRPr kumimoji="0" lang="fr-FR" altLang="zh-CN" sz="1600" b="0" i="0" u="none" strike="noStrike" kern="1200" cap="none" spc="0" normalizeH="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Pas d’inhibiteur de VEGF(R) préalable</a:t>
            </a:r>
            <a:endParaRPr kumimoji="0" lang="fr-FR" altLang="zh-CN" sz="1600" b="0" i="0" u="none" strike="noStrike" kern="1200" cap="none" spc="0" normalizeH="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noProof="0" dirty="0">
                <a:solidFill>
                  <a:srgbClr val="FFFFFF"/>
                </a:solidFill>
                <a:ea typeface="SimSun" pitchFamily="2" charset="-122"/>
              </a:rPr>
              <a:t>ECOG PS 0–1</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(n=172)</a:t>
            </a:r>
          </a:p>
        </p:txBody>
      </p:sp>
      <p:cxnSp>
        <p:nvCxnSpPr>
          <p:cNvPr id="18" name="AutoShape 16"/>
          <p:cNvCxnSpPr>
            <a:cxnSpLocks noChangeShapeType="1"/>
            <a:stCxn id="10" idx="4"/>
            <a:endCxn id="21" idx="1"/>
          </p:cNvCxnSpPr>
          <p:nvPr/>
        </p:nvCxnSpPr>
        <p:spPr bwMode="auto">
          <a:xfrm rot="16200000" flipH="1">
            <a:off x="4193980" y="4099152"/>
            <a:ext cx="720208"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21197" y="4510925"/>
            <a:ext cx="766324"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p>
        </p:txBody>
      </p:sp>
      <p:cxnSp>
        <p:nvCxnSpPr>
          <p:cNvPr id="20" name="AutoShape 20"/>
          <p:cNvCxnSpPr>
            <a:cxnSpLocks noChangeShapeType="1"/>
            <a:stCxn id="21" idx="3"/>
            <a:endCxn id="19" idx="1"/>
          </p:cNvCxnSpPr>
          <p:nvPr/>
        </p:nvCxnSpPr>
        <p:spPr bwMode="auto">
          <a:xfrm>
            <a:off x="7781138" y="4775244"/>
            <a:ext cx="340059" cy="0"/>
          </a:xfrm>
          <a:prstGeom prst="straightConnector1">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4870072" y="4364876"/>
            <a:ext cx="2911066"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Placebo</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(n=59)</a:t>
            </a:r>
          </a:p>
        </p:txBody>
      </p:sp>
    </p:spTree>
    <p:extLst>
      <p:ext uri="{BB962C8B-B14F-4D97-AF65-F5344CB8AC3E}">
        <p14:creationId xmlns:p14="http://schemas.microsoft.com/office/powerpoint/2010/main" val="3473744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ontent Placeholder 2"/>
          <p:cNvSpPr>
            <a:spLocks noGrp="1"/>
          </p:cNvSpPr>
          <p:nvPr>
            <p:ph idx="1"/>
          </p:nvPr>
        </p:nvSpPr>
        <p:spPr>
          <a:xfrm>
            <a:off x="365124" y="1254035"/>
            <a:ext cx="8413751" cy="4746172"/>
          </a:xfrm>
        </p:spPr>
        <p:txBody>
          <a:bodyPr/>
          <a:lstStyle/>
          <a:p>
            <a:pPr marL="0" indent="0">
              <a:buNone/>
            </a:pPr>
            <a:r>
              <a:rPr lang="fr-FR" b="1" dirty="0"/>
              <a:t>Résultats</a:t>
            </a:r>
          </a:p>
        </p:txBody>
      </p:sp>
      <p:sp>
        <p:nvSpPr>
          <p:cNvPr id="2" name="Title 1"/>
          <p:cNvSpPr>
            <a:spLocks noGrp="1"/>
          </p:cNvSpPr>
          <p:nvPr>
            <p:ph type="title"/>
          </p:nvPr>
        </p:nvSpPr>
        <p:spPr/>
        <p:txBody>
          <a:bodyPr/>
          <a:lstStyle/>
          <a:p>
            <a:r>
              <a:rPr lang="fr-FR" dirty="0"/>
              <a:t>1156O: </a:t>
            </a:r>
            <a:r>
              <a:rPr lang="fr-FR" dirty="0" err="1"/>
              <a:t>Surufatinib</a:t>
            </a:r>
            <a:r>
              <a:rPr lang="fr-FR" dirty="0"/>
              <a:t> chez les patients avec tumeur neuroendocrine pancréatique avancée (SANET-p): une étude randomisée en double aveugle, contrôlée versus placebo de phase III (NCT02589821) – Xu J, et al</a:t>
            </a:r>
          </a:p>
        </p:txBody>
      </p:sp>
      <p:sp>
        <p:nvSpPr>
          <p:cNvPr id="5" name="Text Placeholder 4"/>
          <p:cNvSpPr>
            <a:spLocks noGrp="1"/>
          </p:cNvSpPr>
          <p:nvPr>
            <p:ph type="body" sz="quarter" idx="11"/>
          </p:nvPr>
        </p:nvSpPr>
        <p:spPr/>
        <p:txBody>
          <a:bodyPr/>
          <a:lstStyle/>
          <a:p>
            <a:r>
              <a:rPr lang="fr-FR" dirty="0"/>
              <a:t>Xu J, et al, Ann </a:t>
            </a:r>
            <a:r>
              <a:rPr lang="fr-FR" dirty="0" err="1"/>
              <a:t>Oncol</a:t>
            </a:r>
            <a:r>
              <a:rPr lang="fr-FR" dirty="0"/>
              <a:t> 2020;31(</a:t>
            </a:r>
            <a:r>
              <a:rPr lang="fr-FR" dirty="0" err="1"/>
              <a:t>suppl</a:t>
            </a:r>
            <a:r>
              <a:rPr lang="fr-FR" dirty="0"/>
              <a:t>):</a:t>
            </a:r>
            <a:r>
              <a:rPr lang="fr-FR" dirty="0" err="1"/>
              <a:t>abstr</a:t>
            </a:r>
            <a:r>
              <a:rPr lang="fr-FR" dirty="0"/>
              <a:t> 1156O</a:t>
            </a:r>
          </a:p>
        </p:txBody>
      </p:sp>
      <p:sp>
        <p:nvSpPr>
          <p:cNvPr id="6" name="TextBox 5"/>
          <p:cNvSpPr txBox="1"/>
          <p:nvPr/>
        </p:nvSpPr>
        <p:spPr>
          <a:xfrm>
            <a:off x="1833110" y="1510145"/>
            <a:ext cx="5477782" cy="338554"/>
          </a:xfrm>
          <a:prstGeom prst="rect">
            <a:avLst/>
          </a:prstGeom>
          <a:noFill/>
        </p:spPr>
        <p:txBody>
          <a:bodyPr wrap="none" rtlCol="0">
            <a:spAutoFit/>
          </a:bodyPr>
          <a:lstStyle/>
          <a:p>
            <a:pPr algn="ctr"/>
            <a:r>
              <a:rPr lang="fr-FR" sz="1600" b="1" dirty="0"/>
              <a:t>Survie sans progression (évaluée par l’investigateur)</a:t>
            </a:r>
          </a:p>
        </p:txBody>
      </p:sp>
      <p:sp>
        <p:nvSpPr>
          <p:cNvPr id="44" name="TextBox 43">
            <a:extLst>
              <a:ext uri="{FF2B5EF4-FFF2-40B4-BE49-F238E27FC236}">
                <a16:creationId xmlns:a16="http://schemas.microsoft.com/office/drawing/2014/main" id="{2B1D4DC4-39D9-426E-8E56-AC779BF6565A}"/>
              </a:ext>
            </a:extLst>
          </p:cNvPr>
          <p:cNvSpPr txBox="1"/>
          <p:nvPr/>
        </p:nvSpPr>
        <p:spPr>
          <a:xfrm>
            <a:off x="4355097" y="5047595"/>
            <a:ext cx="617477" cy="338554"/>
          </a:xfrm>
          <a:prstGeom prst="rect">
            <a:avLst/>
          </a:prstGeom>
          <a:noFill/>
        </p:spPr>
        <p:txBody>
          <a:bodyPr wrap="none" rtlCol="0">
            <a:spAutoFit/>
          </a:bodyPr>
          <a:lstStyle/>
          <a:p>
            <a:pPr algn="ctr"/>
            <a:r>
              <a:rPr lang="fr-FR" sz="1600" dirty="0"/>
              <a:t>Mois</a:t>
            </a:r>
          </a:p>
        </p:txBody>
      </p:sp>
      <p:grpSp>
        <p:nvGrpSpPr>
          <p:cNvPr id="109" name="Group 108">
            <a:extLst>
              <a:ext uri="{FF2B5EF4-FFF2-40B4-BE49-F238E27FC236}">
                <a16:creationId xmlns:a16="http://schemas.microsoft.com/office/drawing/2014/main" id="{FDA54AA9-3E68-475E-89CD-C10F8E4507F8}"/>
              </a:ext>
            </a:extLst>
          </p:cNvPr>
          <p:cNvGrpSpPr/>
          <p:nvPr/>
        </p:nvGrpSpPr>
        <p:grpSpPr>
          <a:xfrm>
            <a:off x="338919" y="1901672"/>
            <a:ext cx="8128766" cy="3601506"/>
            <a:chOff x="830530" y="1955794"/>
            <a:chExt cx="4637209" cy="3483633"/>
          </a:xfrm>
        </p:grpSpPr>
        <p:sp>
          <p:nvSpPr>
            <p:cNvPr id="12" name="Freeform 21">
              <a:extLst>
                <a:ext uri="{FF2B5EF4-FFF2-40B4-BE49-F238E27FC236}">
                  <a16:creationId xmlns:a16="http://schemas.microsoft.com/office/drawing/2014/main" id="{7AB74292-4A96-4219-8FCF-DFD116F51F52}"/>
                </a:ext>
              </a:extLst>
            </p:cNvPr>
            <p:cNvSpPr>
              <a:spLocks/>
            </p:cNvSpPr>
            <p:nvPr/>
          </p:nvSpPr>
          <p:spPr bwMode="auto">
            <a:xfrm>
              <a:off x="1508007" y="2135897"/>
              <a:ext cx="395973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363636"/>
                </a:solidFill>
              </a:endParaRPr>
            </a:p>
          </p:txBody>
        </p:sp>
        <p:grpSp>
          <p:nvGrpSpPr>
            <p:cNvPr id="30" name="Group 29">
              <a:extLst>
                <a:ext uri="{FF2B5EF4-FFF2-40B4-BE49-F238E27FC236}">
                  <a16:creationId xmlns:a16="http://schemas.microsoft.com/office/drawing/2014/main" id="{378886EA-5C62-47EC-BBB7-D5664A856B89}"/>
                </a:ext>
              </a:extLst>
            </p:cNvPr>
            <p:cNvGrpSpPr/>
            <p:nvPr/>
          </p:nvGrpSpPr>
          <p:grpSpPr>
            <a:xfrm>
              <a:off x="1025412" y="1955794"/>
              <a:ext cx="483081" cy="2929480"/>
              <a:chOff x="1501274" y="1259279"/>
              <a:chExt cx="483081" cy="2871493"/>
            </a:xfrm>
          </p:grpSpPr>
          <p:sp>
            <p:nvSpPr>
              <p:cNvPr id="31" name="Line 6">
                <a:extLst>
                  <a:ext uri="{FF2B5EF4-FFF2-40B4-BE49-F238E27FC236}">
                    <a16:creationId xmlns:a16="http://schemas.microsoft.com/office/drawing/2014/main" id="{CDFF0C87-1FFA-48B9-B74F-8B771733C77E}"/>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2" name="Line 7">
                <a:extLst>
                  <a:ext uri="{FF2B5EF4-FFF2-40B4-BE49-F238E27FC236}">
                    <a16:creationId xmlns:a16="http://schemas.microsoft.com/office/drawing/2014/main" id="{C59BE3BB-5B0B-40AF-B448-A044CAE4F92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3" name="Line 8">
                <a:extLst>
                  <a:ext uri="{FF2B5EF4-FFF2-40B4-BE49-F238E27FC236}">
                    <a16:creationId xmlns:a16="http://schemas.microsoft.com/office/drawing/2014/main" id="{9704F443-A669-415E-A5DD-FB25FB1322E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4" name="Line 9">
                <a:extLst>
                  <a:ext uri="{FF2B5EF4-FFF2-40B4-BE49-F238E27FC236}">
                    <a16:creationId xmlns:a16="http://schemas.microsoft.com/office/drawing/2014/main" id="{BDDC444A-CE95-4557-A36E-EAF72E2C86F3}"/>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5" name="Line 10">
                <a:extLst>
                  <a:ext uri="{FF2B5EF4-FFF2-40B4-BE49-F238E27FC236}">
                    <a16:creationId xmlns:a16="http://schemas.microsoft.com/office/drawing/2014/main" id="{C0B7292C-E34F-4428-9A04-533CB586508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6" name="Line 11">
                <a:extLst>
                  <a:ext uri="{FF2B5EF4-FFF2-40B4-BE49-F238E27FC236}">
                    <a16:creationId xmlns:a16="http://schemas.microsoft.com/office/drawing/2014/main" id="{1FF40CD8-045C-42C9-ABC3-FB011F8E23AF}"/>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37" name="TextBox 36">
                <a:extLst>
                  <a:ext uri="{FF2B5EF4-FFF2-40B4-BE49-F238E27FC236}">
                    <a16:creationId xmlns:a16="http://schemas.microsoft.com/office/drawing/2014/main" id="{49C0C856-1C0D-4A69-B27C-EF6D65C0E4A9}"/>
                  </a:ext>
                </a:extLst>
              </p:cNvPr>
              <p:cNvSpPr txBox="1"/>
              <p:nvPr/>
            </p:nvSpPr>
            <p:spPr>
              <a:xfrm rot="16200000">
                <a:off x="1180491" y="2607916"/>
                <a:ext cx="834699" cy="193134"/>
              </a:xfrm>
              <a:prstGeom prst="rect">
                <a:avLst/>
              </a:prstGeom>
              <a:noFill/>
            </p:spPr>
            <p:txBody>
              <a:bodyPr wrap="none" rtlCol="0">
                <a:spAutoFit/>
              </a:bodyPr>
              <a:lstStyle/>
              <a:p>
                <a:pPr algn="ctr" fontAlgn="base">
                  <a:spcBef>
                    <a:spcPct val="0"/>
                  </a:spcBef>
                  <a:spcAft>
                    <a:spcPct val="0"/>
                  </a:spcAft>
                </a:pPr>
                <a:r>
                  <a:rPr lang="fr-FR" sz="1600" dirty="0">
                    <a:solidFill>
                      <a:srgbClr val="4D4D4D"/>
                    </a:solidFill>
                    <a:latin typeface="Arial" panose="020B0604020202020204" pitchFamily="34" charset="0"/>
                    <a:cs typeface="Arial" panose="020B0604020202020204" pitchFamily="34" charset="0"/>
                  </a:rPr>
                  <a:t>SSP, %</a:t>
                </a:r>
              </a:p>
            </p:txBody>
          </p:sp>
          <p:sp>
            <p:nvSpPr>
              <p:cNvPr id="38" name="TextBox 37">
                <a:extLst>
                  <a:ext uri="{FF2B5EF4-FFF2-40B4-BE49-F238E27FC236}">
                    <a16:creationId xmlns:a16="http://schemas.microsoft.com/office/drawing/2014/main" id="{050BFF18-CAD7-4A8A-ACCF-0BA8EFC258CE}"/>
                  </a:ext>
                </a:extLst>
              </p:cNvPr>
              <p:cNvSpPr txBox="1"/>
              <p:nvPr/>
            </p:nvSpPr>
            <p:spPr>
              <a:xfrm>
                <a:off x="1642636" y="1259279"/>
                <a:ext cx="300127" cy="320991"/>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100</a:t>
                </a:r>
              </a:p>
            </p:txBody>
          </p:sp>
          <p:sp>
            <p:nvSpPr>
              <p:cNvPr id="39" name="TextBox 38">
                <a:extLst>
                  <a:ext uri="{FF2B5EF4-FFF2-40B4-BE49-F238E27FC236}">
                    <a16:creationId xmlns:a16="http://schemas.microsoft.com/office/drawing/2014/main" id="{C84333F8-AEA6-45EB-B65B-00742C64FF3A}"/>
                  </a:ext>
                </a:extLst>
              </p:cNvPr>
              <p:cNvSpPr txBox="1"/>
              <p:nvPr/>
            </p:nvSpPr>
            <p:spPr>
              <a:xfrm>
                <a:off x="1707564" y="1783417"/>
                <a:ext cx="235200" cy="320991"/>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80</a:t>
                </a:r>
              </a:p>
            </p:txBody>
          </p:sp>
          <p:sp>
            <p:nvSpPr>
              <p:cNvPr id="40" name="TextBox 39">
                <a:extLst>
                  <a:ext uri="{FF2B5EF4-FFF2-40B4-BE49-F238E27FC236}">
                    <a16:creationId xmlns:a16="http://schemas.microsoft.com/office/drawing/2014/main" id="{EC7FD268-E55F-48B6-9DB4-030C0F23546F}"/>
                  </a:ext>
                </a:extLst>
              </p:cNvPr>
              <p:cNvSpPr txBox="1"/>
              <p:nvPr/>
            </p:nvSpPr>
            <p:spPr>
              <a:xfrm>
                <a:off x="1707564" y="2281949"/>
                <a:ext cx="235200" cy="320991"/>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60</a:t>
                </a:r>
              </a:p>
            </p:txBody>
          </p:sp>
          <p:sp>
            <p:nvSpPr>
              <p:cNvPr id="41" name="TextBox 40">
                <a:extLst>
                  <a:ext uri="{FF2B5EF4-FFF2-40B4-BE49-F238E27FC236}">
                    <a16:creationId xmlns:a16="http://schemas.microsoft.com/office/drawing/2014/main" id="{80E0CFB7-532F-4071-A2F0-56DA4173DF45}"/>
                  </a:ext>
                </a:extLst>
              </p:cNvPr>
              <p:cNvSpPr txBox="1"/>
              <p:nvPr/>
            </p:nvSpPr>
            <p:spPr>
              <a:xfrm>
                <a:off x="1707564" y="2796601"/>
                <a:ext cx="235200" cy="320991"/>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40</a:t>
                </a:r>
              </a:p>
            </p:txBody>
          </p:sp>
          <p:sp>
            <p:nvSpPr>
              <p:cNvPr id="42" name="TextBox 41">
                <a:extLst>
                  <a:ext uri="{FF2B5EF4-FFF2-40B4-BE49-F238E27FC236}">
                    <a16:creationId xmlns:a16="http://schemas.microsoft.com/office/drawing/2014/main" id="{7104B8BA-9976-4730-8ED9-6A7F5E0DB1C6}"/>
                  </a:ext>
                </a:extLst>
              </p:cNvPr>
              <p:cNvSpPr txBox="1"/>
              <p:nvPr/>
            </p:nvSpPr>
            <p:spPr>
              <a:xfrm>
                <a:off x="1707564" y="3300505"/>
                <a:ext cx="235200" cy="320991"/>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20</a:t>
                </a:r>
              </a:p>
            </p:txBody>
          </p:sp>
          <p:sp>
            <p:nvSpPr>
              <p:cNvPr id="43" name="TextBox 42">
                <a:extLst>
                  <a:ext uri="{FF2B5EF4-FFF2-40B4-BE49-F238E27FC236}">
                    <a16:creationId xmlns:a16="http://schemas.microsoft.com/office/drawing/2014/main" id="{667E428D-1A8B-4EFF-8D9C-1837E55FC3F9}"/>
                  </a:ext>
                </a:extLst>
              </p:cNvPr>
              <p:cNvSpPr txBox="1"/>
              <p:nvPr/>
            </p:nvSpPr>
            <p:spPr>
              <a:xfrm>
                <a:off x="1772498" y="3809781"/>
                <a:ext cx="170273" cy="320991"/>
              </a:xfrm>
              <a:prstGeom prst="rect">
                <a:avLst/>
              </a:prstGeom>
              <a:noFill/>
            </p:spPr>
            <p:txBody>
              <a:bodyPr wrap="none" rtlCol="0" anchor="ctr" anchorCtr="0">
                <a:spAutoFit/>
              </a:bodyPr>
              <a:lstStyle/>
              <a:p>
                <a:pPr algn="r"/>
                <a:r>
                  <a:rPr lang="fr-FR" sz="1600" dirty="0">
                    <a:solidFill>
                      <a:srgbClr val="4D4D4D"/>
                    </a:solidFill>
                    <a:latin typeface="Arial" panose="020B0604020202020204" pitchFamily="34" charset="0"/>
                    <a:cs typeface="Arial" panose="020B0604020202020204" pitchFamily="34" charset="0"/>
                  </a:rPr>
                  <a:t>0</a:t>
                </a:r>
              </a:p>
            </p:txBody>
          </p:sp>
        </p:grpSp>
        <p:sp>
          <p:nvSpPr>
            <p:cNvPr id="45" name="TextBox 44">
              <a:extLst>
                <a:ext uri="{FF2B5EF4-FFF2-40B4-BE49-F238E27FC236}">
                  <a16:creationId xmlns:a16="http://schemas.microsoft.com/office/drawing/2014/main" id="{8B63E3BF-A077-427C-994F-67C55E6DEA61}"/>
                </a:ext>
              </a:extLst>
            </p:cNvPr>
            <p:cNvSpPr txBox="1"/>
            <p:nvPr/>
          </p:nvSpPr>
          <p:spPr>
            <a:xfrm>
              <a:off x="830530" y="4933331"/>
              <a:ext cx="610130" cy="506096"/>
            </a:xfrm>
            <a:prstGeom prst="rect">
              <a:avLst/>
            </a:prstGeom>
            <a:noFill/>
          </p:spPr>
          <p:txBody>
            <a:bodyPr wrap="none" rtlCol="0">
              <a:spAutoFit/>
            </a:bodyPr>
            <a:lstStyle/>
            <a:p>
              <a:pPr algn="r"/>
              <a:r>
                <a:rPr lang="fr-FR" sz="1400" dirty="0"/>
                <a:t>N</a:t>
              </a:r>
            </a:p>
            <a:p>
              <a:pPr algn="r"/>
              <a:r>
                <a:rPr lang="fr-FR" sz="1400" dirty="0"/>
                <a:t>(Censurés)</a:t>
              </a:r>
            </a:p>
          </p:txBody>
        </p:sp>
        <p:cxnSp>
          <p:nvCxnSpPr>
            <p:cNvPr id="68" name="Straight Connector 67">
              <a:extLst>
                <a:ext uri="{FF2B5EF4-FFF2-40B4-BE49-F238E27FC236}">
                  <a16:creationId xmlns:a16="http://schemas.microsoft.com/office/drawing/2014/main" id="{AA53029C-9405-42D3-A017-0C6941A132BA}"/>
                </a:ext>
              </a:extLst>
            </p:cNvPr>
            <p:cNvCxnSpPr/>
            <p:nvPr/>
          </p:nvCxnSpPr>
          <p:spPr>
            <a:xfrm>
              <a:off x="2283246" y="2148854"/>
              <a:ext cx="205369" cy="0"/>
            </a:xfrm>
            <a:prstGeom prst="line">
              <a:avLst/>
            </a:prstGeom>
            <a:noFill/>
            <a:ln w="25400" cap="flat">
              <a:solidFill>
                <a:srgbClr val="B60D27"/>
              </a:solidFill>
              <a:prstDash val="solid"/>
              <a:miter/>
            </a:ln>
          </p:spPr>
        </p:cxnSp>
        <p:cxnSp>
          <p:nvCxnSpPr>
            <p:cNvPr id="69" name="Straight Connector 68">
              <a:extLst>
                <a:ext uri="{FF2B5EF4-FFF2-40B4-BE49-F238E27FC236}">
                  <a16:creationId xmlns:a16="http://schemas.microsoft.com/office/drawing/2014/main" id="{6608E415-9418-4B7E-8E9E-2C851CF27E13}"/>
                </a:ext>
              </a:extLst>
            </p:cNvPr>
            <p:cNvCxnSpPr/>
            <p:nvPr/>
          </p:nvCxnSpPr>
          <p:spPr>
            <a:xfrm>
              <a:off x="2283246" y="2369002"/>
              <a:ext cx="205369" cy="0"/>
            </a:xfrm>
            <a:prstGeom prst="line">
              <a:avLst/>
            </a:prstGeom>
            <a:noFill/>
            <a:ln w="25400" cap="flat">
              <a:solidFill>
                <a:srgbClr val="B2C0EC"/>
              </a:solidFill>
              <a:prstDash val="solid"/>
              <a:miter/>
            </a:ln>
          </p:spPr>
        </p:cxnSp>
        <p:sp>
          <p:nvSpPr>
            <p:cNvPr id="70" name="Rectangle 69">
              <a:extLst>
                <a:ext uri="{FF2B5EF4-FFF2-40B4-BE49-F238E27FC236}">
                  <a16:creationId xmlns:a16="http://schemas.microsoft.com/office/drawing/2014/main" id="{3A51212B-93A7-444E-AF24-DF80538A6521}"/>
                </a:ext>
              </a:extLst>
            </p:cNvPr>
            <p:cNvSpPr/>
            <p:nvPr/>
          </p:nvSpPr>
          <p:spPr>
            <a:xfrm>
              <a:off x="2486114" y="2220151"/>
              <a:ext cx="474789" cy="297704"/>
            </a:xfrm>
            <a:prstGeom prst="rect">
              <a:avLst/>
            </a:prstGeom>
          </p:spPr>
          <p:txBody>
            <a:bodyPr wrap="none">
              <a:spAutoFit/>
            </a:bodyPr>
            <a:lstStyle/>
            <a:p>
              <a:r>
                <a:rPr lang="fr-FR" sz="1400" dirty="0">
                  <a:solidFill>
                    <a:srgbClr val="B2C0EC"/>
                  </a:solidFill>
                </a:rPr>
                <a:t>Placebo</a:t>
              </a:r>
            </a:p>
          </p:txBody>
        </p:sp>
        <p:sp>
          <p:nvSpPr>
            <p:cNvPr id="108" name="Rectangle 107">
              <a:extLst>
                <a:ext uri="{FF2B5EF4-FFF2-40B4-BE49-F238E27FC236}">
                  <a16:creationId xmlns:a16="http://schemas.microsoft.com/office/drawing/2014/main" id="{3C5EF3E8-4742-4D16-B695-215ADA3D2A94}"/>
                </a:ext>
              </a:extLst>
            </p:cNvPr>
            <p:cNvSpPr/>
            <p:nvPr/>
          </p:nvSpPr>
          <p:spPr>
            <a:xfrm>
              <a:off x="2486114" y="2000003"/>
              <a:ext cx="593670" cy="297704"/>
            </a:xfrm>
            <a:prstGeom prst="rect">
              <a:avLst/>
            </a:prstGeom>
          </p:spPr>
          <p:txBody>
            <a:bodyPr wrap="none">
              <a:spAutoFit/>
            </a:bodyPr>
            <a:lstStyle/>
            <a:p>
              <a:r>
                <a:rPr lang="fr-FR" sz="1400" dirty="0" err="1">
                  <a:solidFill>
                    <a:srgbClr val="B60D27"/>
                  </a:solidFill>
                </a:rPr>
                <a:t>Surufatinib</a:t>
              </a:r>
              <a:endParaRPr lang="fr-FR" sz="1400" dirty="0">
                <a:solidFill>
                  <a:srgbClr val="B60D27"/>
                </a:solidFill>
              </a:endParaRPr>
            </a:p>
          </p:txBody>
        </p:sp>
      </p:grpSp>
      <p:grpSp>
        <p:nvGrpSpPr>
          <p:cNvPr id="148" name="Group 147">
            <a:extLst>
              <a:ext uri="{FF2B5EF4-FFF2-40B4-BE49-F238E27FC236}">
                <a16:creationId xmlns:a16="http://schemas.microsoft.com/office/drawing/2014/main" id="{83A35E84-65CD-4D7B-BDCB-963E9655B158}"/>
              </a:ext>
            </a:extLst>
          </p:cNvPr>
          <p:cNvGrpSpPr/>
          <p:nvPr/>
        </p:nvGrpSpPr>
        <p:grpSpPr>
          <a:xfrm>
            <a:off x="1429153" y="4761836"/>
            <a:ext cx="7016478" cy="390924"/>
            <a:chOff x="1515460" y="4771176"/>
            <a:chExt cx="7016478" cy="390924"/>
          </a:xfrm>
        </p:grpSpPr>
        <p:sp>
          <p:nvSpPr>
            <p:cNvPr id="110" name="Line 19">
              <a:extLst>
                <a:ext uri="{FF2B5EF4-FFF2-40B4-BE49-F238E27FC236}">
                  <a16:creationId xmlns:a16="http://schemas.microsoft.com/office/drawing/2014/main" id="{B7280964-FE8B-420A-9355-6C5639648DF2}"/>
                </a:ext>
              </a:extLst>
            </p:cNvPr>
            <p:cNvSpPr>
              <a:spLocks noChangeShapeType="1"/>
            </p:cNvSpPr>
            <p:nvPr/>
          </p:nvSpPr>
          <p:spPr bwMode="auto">
            <a:xfrm>
              <a:off x="838177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11" name="TextBox 110">
              <a:extLst>
                <a:ext uri="{FF2B5EF4-FFF2-40B4-BE49-F238E27FC236}">
                  <a16:creationId xmlns:a16="http://schemas.microsoft.com/office/drawing/2014/main" id="{A986519D-016E-491D-97A2-ACC1CD2FFCF6}"/>
                </a:ext>
              </a:extLst>
            </p:cNvPr>
            <p:cNvSpPr txBox="1"/>
            <p:nvPr/>
          </p:nvSpPr>
          <p:spPr>
            <a:xfrm>
              <a:off x="7849987" y="4843176"/>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34</a:t>
              </a:r>
            </a:p>
          </p:txBody>
        </p:sp>
        <p:sp>
          <p:nvSpPr>
            <p:cNvPr id="112" name="TextBox 111">
              <a:extLst>
                <a:ext uri="{FF2B5EF4-FFF2-40B4-BE49-F238E27FC236}">
                  <a16:creationId xmlns:a16="http://schemas.microsoft.com/office/drawing/2014/main" id="{A0FC5374-CE61-4F40-A346-68E198E2E3DA}"/>
                </a:ext>
              </a:extLst>
            </p:cNvPr>
            <p:cNvSpPr txBox="1"/>
            <p:nvPr/>
          </p:nvSpPr>
          <p:spPr>
            <a:xfrm>
              <a:off x="8231608" y="4843176"/>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36</a:t>
              </a:r>
            </a:p>
          </p:txBody>
        </p:sp>
        <p:sp>
          <p:nvSpPr>
            <p:cNvPr id="113" name="Line 21">
              <a:extLst>
                <a:ext uri="{FF2B5EF4-FFF2-40B4-BE49-F238E27FC236}">
                  <a16:creationId xmlns:a16="http://schemas.microsoft.com/office/drawing/2014/main" id="{EB121A6D-40AB-41BC-B9DA-665FF77EB1B9}"/>
                </a:ext>
              </a:extLst>
            </p:cNvPr>
            <p:cNvSpPr>
              <a:spLocks noChangeShapeType="1"/>
            </p:cNvSpPr>
            <p:nvPr/>
          </p:nvSpPr>
          <p:spPr bwMode="auto">
            <a:xfrm>
              <a:off x="800015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14" name="Line 21">
              <a:extLst>
                <a:ext uri="{FF2B5EF4-FFF2-40B4-BE49-F238E27FC236}">
                  <a16:creationId xmlns:a16="http://schemas.microsoft.com/office/drawing/2014/main" id="{7A0FEA93-F708-4100-85A5-6D57DE197AE4}"/>
                </a:ext>
              </a:extLst>
            </p:cNvPr>
            <p:cNvSpPr>
              <a:spLocks noChangeShapeType="1"/>
            </p:cNvSpPr>
            <p:nvPr/>
          </p:nvSpPr>
          <p:spPr bwMode="auto">
            <a:xfrm>
              <a:off x="762202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D1F103F1-CEE7-4C8D-821C-6D8D7B36535E}"/>
                </a:ext>
              </a:extLst>
            </p:cNvPr>
            <p:cNvSpPr txBox="1"/>
            <p:nvPr/>
          </p:nvSpPr>
          <p:spPr>
            <a:xfrm>
              <a:off x="7468746" y="4843176"/>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32</a:t>
              </a:r>
            </a:p>
          </p:txBody>
        </p:sp>
        <p:sp>
          <p:nvSpPr>
            <p:cNvPr id="116" name="Line 21">
              <a:extLst>
                <a:ext uri="{FF2B5EF4-FFF2-40B4-BE49-F238E27FC236}">
                  <a16:creationId xmlns:a16="http://schemas.microsoft.com/office/drawing/2014/main" id="{3ECA5E8E-58B9-4814-83A8-C247298FC5A6}"/>
                </a:ext>
              </a:extLst>
            </p:cNvPr>
            <p:cNvSpPr>
              <a:spLocks noChangeShapeType="1"/>
            </p:cNvSpPr>
            <p:nvPr/>
          </p:nvSpPr>
          <p:spPr bwMode="auto">
            <a:xfrm>
              <a:off x="724638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FECD1766-BA8C-494A-B3FC-7D442CCC1882}"/>
                </a:ext>
              </a:extLst>
            </p:cNvPr>
            <p:cNvSpPr txBox="1"/>
            <p:nvPr/>
          </p:nvSpPr>
          <p:spPr>
            <a:xfrm>
              <a:off x="7093109" y="4843176"/>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30</a:t>
              </a:r>
            </a:p>
          </p:txBody>
        </p:sp>
        <p:sp>
          <p:nvSpPr>
            <p:cNvPr id="118" name="Line 21">
              <a:extLst>
                <a:ext uri="{FF2B5EF4-FFF2-40B4-BE49-F238E27FC236}">
                  <a16:creationId xmlns:a16="http://schemas.microsoft.com/office/drawing/2014/main" id="{592EE941-6B80-4D6D-9E00-EE2307D07D09}"/>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EDEE7F8C-1822-4DCD-B675-56D7A75A7DD9}"/>
                </a:ext>
              </a:extLst>
            </p:cNvPr>
            <p:cNvSpPr txBox="1"/>
            <p:nvPr/>
          </p:nvSpPr>
          <p:spPr>
            <a:xfrm>
              <a:off x="6717472" y="4843176"/>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28</a:t>
              </a:r>
            </a:p>
          </p:txBody>
        </p:sp>
        <p:sp>
          <p:nvSpPr>
            <p:cNvPr id="120" name="Line 21">
              <a:extLst>
                <a:ext uri="{FF2B5EF4-FFF2-40B4-BE49-F238E27FC236}">
                  <a16:creationId xmlns:a16="http://schemas.microsoft.com/office/drawing/2014/main" id="{CAC0C309-E11F-43CD-857C-106397891448}"/>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E65AC939-BBF8-4049-911B-4B218F06B18A}"/>
                </a:ext>
              </a:extLst>
            </p:cNvPr>
            <p:cNvSpPr txBox="1"/>
            <p:nvPr/>
          </p:nvSpPr>
          <p:spPr>
            <a:xfrm>
              <a:off x="6341835" y="4843176"/>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26</a:t>
              </a:r>
            </a:p>
          </p:txBody>
        </p:sp>
        <p:sp>
          <p:nvSpPr>
            <p:cNvPr id="122" name="Line 21">
              <a:extLst>
                <a:ext uri="{FF2B5EF4-FFF2-40B4-BE49-F238E27FC236}">
                  <a16:creationId xmlns:a16="http://schemas.microsoft.com/office/drawing/2014/main" id="{72BE20BE-235F-482F-B889-ECBB3DC60FAF}"/>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42BD4547-657D-4554-914B-4E588AEDE74F}"/>
                </a:ext>
              </a:extLst>
            </p:cNvPr>
            <p:cNvSpPr txBox="1"/>
            <p:nvPr/>
          </p:nvSpPr>
          <p:spPr>
            <a:xfrm>
              <a:off x="5966198" y="4843176"/>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24</a:t>
              </a:r>
            </a:p>
          </p:txBody>
        </p:sp>
        <p:sp>
          <p:nvSpPr>
            <p:cNvPr id="124" name="Line 21">
              <a:extLst>
                <a:ext uri="{FF2B5EF4-FFF2-40B4-BE49-F238E27FC236}">
                  <a16:creationId xmlns:a16="http://schemas.microsoft.com/office/drawing/2014/main" id="{95C084A9-1099-4C14-A248-63C860E580A6}"/>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0837B629-8470-4D39-8391-D99BE2DC2FC1}"/>
                </a:ext>
              </a:extLst>
            </p:cNvPr>
            <p:cNvSpPr txBox="1"/>
            <p:nvPr/>
          </p:nvSpPr>
          <p:spPr>
            <a:xfrm>
              <a:off x="5590561" y="4843176"/>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22</a:t>
              </a:r>
            </a:p>
          </p:txBody>
        </p:sp>
        <p:sp>
          <p:nvSpPr>
            <p:cNvPr id="126" name="Line 21">
              <a:extLst>
                <a:ext uri="{FF2B5EF4-FFF2-40B4-BE49-F238E27FC236}">
                  <a16:creationId xmlns:a16="http://schemas.microsoft.com/office/drawing/2014/main" id="{42BAFCF3-FEE0-4B55-95D9-5EB5AFE32272}"/>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1CAFE488-BC2A-4E77-BC4F-060BDB481D49}"/>
                </a:ext>
              </a:extLst>
            </p:cNvPr>
            <p:cNvSpPr txBox="1"/>
            <p:nvPr/>
          </p:nvSpPr>
          <p:spPr>
            <a:xfrm>
              <a:off x="5214924" y="4843176"/>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20</a:t>
              </a:r>
            </a:p>
          </p:txBody>
        </p:sp>
        <p:sp>
          <p:nvSpPr>
            <p:cNvPr id="128" name="Line 21">
              <a:extLst>
                <a:ext uri="{FF2B5EF4-FFF2-40B4-BE49-F238E27FC236}">
                  <a16:creationId xmlns:a16="http://schemas.microsoft.com/office/drawing/2014/main" id="{4F794F60-F7CD-4330-9C02-642B1B47DA1F}"/>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A6FAF1F7-6ADF-4DAE-8D18-58675ECFDE6B}"/>
                </a:ext>
              </a:extLst>
            </p:cNvPr>
            <p:cNvSpPr txBox="1"/>
            <p:nvPr/>
          </p:nvSpPr>
          <p:spPr>
            <a:xfrm>
              <a:off x="4839287" y="4843176"/>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18</a:t>
              </a:r>
            </a:p>
          </p:txBody>
        </p:sp>
        <p:sp>
          <p:nvSpPr>
            <p:cNvPr id="130" name="Line 21">
              <a:extLst>
                <a:ext uri="{FF2B5EF4-FFF2-40B4-BE49-F238E27FC236}">
                  <a16:creationId xmlns:a16="http://schemas.microsoft.com/office/drawing/2014/main" id="{3951D54D-46F1-49CF-B618-31C3D9B1C1E6}"/>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D16C264E-B756-40E0-B490-02FC98872AED}"/>
                </a:ext>
              </a:extLst>
            </p:cNvPr>
            <p:cNvSpPr txBox="1"/>
            <p:nvPr/>
          </p:nvSpPr>
          <p:spPr>
            <a:xfrm>
              <a:off x="4463650" y="4843176"/>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16</a:t>
              </a:r>
            </a:p>
          </p:txBody>
        </p:sp>
        <p:sp>
          <p:nvSpPr>
            <p:cNvPr id="132" name="Line 21">
              <a:extLst>
                <a:ext uri="{FF2B5EF4-FFF2-40B4-BE49-F238E27FC236}">
                  <a16:creationId xmlns:a16="http://schemas.microsoft.com/office/drawing/2014/main" id="{46A048CA-A9C6-45C4-AE93-1FFD1423B363}"/>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BA4BB21E-DE7A-4A70-97F8-8498F2D1DE7C}"/>
                </a:ext>
              </a:extLst>
            </p:cNvPr>
            <p:cNvSpPr txBox="1"/>
            <p:nvPr/>
          </p:nvSpPr>
          <p:spPr>
            <a:xfrm>
              <a:off x="4088013" y="4843176"/>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14</a:t>
              </a:r>
            </a:p>
          </p:txBody>
        </p:sp>
        <p:sp>
          <p:nvSpPr>
            <p:cNvPr id="134" name="Line 21">
              <a:extLst>
                <a:ext uri="{FF2B5EF4-FFF2-40B4-BE49-F238E27FC236}">
                  <a16:creationId xmlns:a16="http://schemas.microsoft.com/office/drawing/2014/main" id="{DB06DB4B-C9DC-401A-A6F6-350404F1AE5F}"/>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6C09EE8C-5FF8-4CC4-8F34-08B08409B6C8}"/>
                </a:ext>
              </a:extLst>
            </p:cNvPr>
            <p:cNvSpPr txBox="1"/>
            <p:nvPr/>
          </p:nvSpPr>
          <p:spPr>
            <a:xfrm>
              <a:off x="3712376" y="4843176"/>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12</a:t>
              </a:r>
            </a:p>
          </p:txBody>
        </p:sp>
        <p:sp>
          <p:nvSpPr>
            <p:cNvPr id="136" name="Line 21">
              <a:extLst>
                <a:ext uri="{FF2B5EF4-FFF2-40B4-BE49-F238E27FC236}">
                  <a16:creationId xmlns:a16="http://schemas.microsoft.com/office/drawing/2014/main" id="{593B5261-1335-4897-A271-D884F5989A80}"/>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BC71DF33-D518-481A-AB3B-EC4BB64A1D0C}"/>
                </a:ext>
              </a:extLst>
            </p:cNvPr>
            <p:cNvSpPr txBox="1"/>
            <p:nvPr/>
          </p:nvSpPr>
          <p:spPr>
            <a:xfrm>
              <a:off x="3336739" y="4843176"/>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10</a:t>
              </a:r>
            </a:p>
          </p:txBody>
        </p:sp>
        <p:sp>
          <p:nvSpPr>
            <p:cNvPr id="138" name="Line 21">
              <a:extLst>
                <a:ext uri="{FF2B5EF4-FFF2-40B4-BE49-F238E27FC236}">
                  <a16:creationId xmlns:a16="http://schemas.microsoft.com/office/drawing/2014/main" id="{B87A38C4-188C-48FF-856D-9A95C87900E2}"/>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10F5C31B-92C8-44BD-B0E0-7DB6B9FA0D57}"/>
                </a:ext>
              </a:extLst>
            </p:cNvPr>
            <p:cNvSpPr txBox="1"/>
            <p:nvPr/>
          </p:nvSpPr>
          <p:spPr>
            <a:xfrm>
              <a:off x="3018008" y="4843176"/>
              <a:ext cx="186517"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8</a:t>
              </a:r>
            </a:p>
          </p:txBody>
        </p:sp>
        <p:sp>
          <p:nvSpPr>
            <p:cNvPr id="140" name="Line 21">
              <a:extLst>
                <a:ext uri="{FF2B5EF4-FFF2-40B4-BE49-F238E27FC236}">
                  <a16:creationId xmlns:a16="http://schemas.microsoft.com/office/drawing/2014/main" id="{8AAB506C-76CE-43DA-8E65-0C77004A3072}"/>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B334EF17-9A4C-48A8-A91E-E81F62B81BDC}"/>
                </a:ext>
              </a:extLst>
            </p:cNvPr>
            <p:cNvSpPr txBox="1"/>
            <p:nvPr/>
          </p:nvSpPr>
          <p:spPr>
            <a:xfrm>
              <a:off x="2642371" y="4843176"/>
              <a:ext cx="186517"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6</a:t>
              </a:r>
            </a:p>
          </p:txBody>
        </p:sp>
        <p:sp>
          <p:nvSpPr>
            <p:cNvPr id="142" name="Line 21">
              <a:extLst>
                <a:ext uri="{FF2B5EF4-FFF2-40B4-BE49-F238E27FC236}">
                  <a16:creationId xmlns:a16="http://schemas.microsoft.com/office/drawing/2014/main" id="{67701BAF-8B03-460B-8B6C-3705830E62EB}"/>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4D01EC26-DA0E-4840-AA5B-7C40BD587B8C}"/>
                </a:ext>
              </a:extLst>
            </p:cNvPr>
            <p:cNvSpPr txBox="1"/>
            <p:nvPr/>
          </p:nvSpPr>
          <p:spPr>
            <a:xfrm>
              <a:off x="2266734" y="4843176"/>
              <a:ext cx="186517"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4</a:t>
              </a:r>
            </a:p>
          </p:txBody>
        </p:sp>
        <p:sp>
          <p:nvSpPr>
            <p:cNvPr id="144" name="Line 21">
              <a:extLst>
                <a:ext uri="{FF2B5EF4-FFF2-40B4-BE49-F238E27FC236}">
                  <a16:creationId xmlns:a16="http://schemas.microsoft.com/office/drawing/2014/main" id="{269F20E0-7A68-41D1-8205-FC380CB36B6A}"/>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87472598-9E28-41BC-B340-EDA0DCCC2E4C}"/>
                </a:ext>
              </a:extLst>
            </p:cNvPr>
            <p:cNvSpPr txBox="1"/>
            <p:nvPr/>
          </p:nvSpPr>
          <p:spPr>
            <a:xfrm>
              <a:off x="1891097" y="4843176"/>
              <a:ext cx="186517"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2</a:t>
              </a:r>
            </a:p>
          </p:txBody>
        </p:sp>
        <p:sp>
          <p:nvSpPr>
            <p:cNvPr id="146" name="Line 21">
              <a:extLst>
                <a:ext uri="{FF2B5EF4-FFF2-40B4-BE49-F238E27FC236}">
                  <a16:creationId xmlns:a16="http://schemas.microsoft.com/office/drawing/2014/main" id="{3819E7E4-549E-4972-B1AA-9490E065F136}"/>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B80D2B72-4741-4931-8D41-980AC911DB00}"/>
                </a:ext>
              </a:extLst>
            </p:cNvPr>
            <p:cNvSpPr txBox="1"/>
            <p:nvPr/>
          </p:nvSpPr>
          <p:spPr>
            <a:xfrm>
              <a:off x="1515460" y="4843176"/>
              <a:ext cx="186517" cy="318924"/>
            </a:xfrm>
            <a:prstGeom prst="rect">
              <a:avLst/>
            </a:prstGeom>
            <a:noFill/>
          </p:spPr>
          <p:txBody>
            <a:bodyPr wrap="none" lIns="36000" tIns="36000" rIns="36000" bIns="36000" rtlCol="0" anchor="t" anchorCtr="0">
              <a:spAutoFit/>
            </a:bodyPr>
            <a:lstStyle/>
            <a:p>
              <a:pPr algn="ctr"/>
              <a:r>
                <a:rPr lang="fr-FR" sz="1600" dirty="0">
                  <a:solidFill>
                    <a:srgbClr val="4D4D4D"/>
                  </a:solidFill>
                  <a:latin typeface="Arial" panose="020B0604020202020204" pitchFamily="34" charset="0"/>
                  <a:cs typeface="Arial" panose="020B0604020202020204" pitchFamily="34" charset="0"/>
                </a:rPr>
                <a:t>0</a:t>
              </a:r>
            </a:p>
          </p:txBody>
        </p:sp>
      </p:grpSp>
      <p:grpSp>
        <p:nvGrpSpPr>
          <p:cNvPr id="215" name="Group 214">
            <a:extLst>
              <a:ext uri="{FF2B5EF4-FFF2-40B4-BE49-F238E27FC236}">
                <a16:creationId xmlns:a16="http://schemas.microsoft.com/office/drawing/2014/main" id="{A1A00FFB-98EA-4B17-A6BC-20F2E721DA02}"/>
              </a:ext>
            </a:extLst>
          </p:cNvPr>
          <p:cNvGrpSpPr/>
          <p:nvPr/>
        </p:nvGrpSpPr>
        <p:grpSpPr>
          <a:xfrm>
            <a:off x="374836" y="5341053"/>
            <a:ext cx="8115679" cy="503590"/>
            <a:chOff x="489136" y="5680856"/>
            <a:chExt cx="8115679" cy="503590"/>
          </a:xfrm>
        </p:grpSpPr>
        <p:grpSp>
          <p:nvGrpSpPr>
            <p:cNvPr id="188" name="Group 187">
              <a:extLst>
                <a:ext uri="{FF2B5EF4-FFF2-40B4-BE49-F238E27FC236}">
                  <a16:creationId xmlns:a16="http://schemas.microsoft.com/office/drawing/2014/main" id="{6AE88883-5ECE-4C1F-B6C2-B3CA5697C11C}"/>
                </a:ext>
              </a:extLst>
            </p:cNvPr>
            <p:cNvGrpSpPr/>
            <p:nvPr/>
          </p:nvGrpSpPr>
          <p:grpSpPr>
            <a:xfrm>
              <a:off x="1433104" y="5680856"/>
              <a:ext cx="7171711" cy="503590"/>
              <a:chOff x="1454876" y="5816672"/>
              <a:chExt cx="7171711" cy="503590"/>
            </a:xfrm>
          </p:grpSpPr>
          <p:sp>
            <p:nvSpPr>
              <p:cNvPr id="151" name="TextBox 150">
                <a:extLst>
                  <a:ext uri="{FF2B5EF4-FFF2-40B4-BE49-F238E27FC236}">
                    <a16:creationId xmlns:a16="http://schemas.microsoft.com/office/drawing/2014/main" id="{A05354C5-7A4A-4CAA-AFB6-0E82A9EE2CEB}"/>
                  </a:ext>
                </a:extLst>
              </p:cNvPr>
              <p:cNvSpPr txBox="1"/>
              <p:nvPr/>
            </p:nvSpPr>
            <p:spPr>
              <a:xfrm>
                <a:off x="7854867"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a:t>
                </a:r>
              </a:p>
              <a:p>
                <a:pPr algn="ctr"/>
                <a:r>
                  <a:rPr lang="fr-FR" sz="1400" dirty="0">
                    <a:solidFill>
                      <a:srgbClr val="B60D27"/>
                    </a:solidFill>
                    <a:latin typeface="Arial" panose="020B0604020202020204" pitchFamily="34" charset="0"/>
                    <a:cs typeface="Arial" panose="020B0604020202020204" pitchFamily="34" charset="0"/>
                  </a:rPr>
                  <a:t>(56)</a:t>
                </a:r>
              </a:p>
            </p:txBody>
          </p:sp>
          <p:sp>
            <p:nvSpPr>
              <p:cNvPr id="152" name="TextBox 151">
                <a:extLst>
                  <a:ext uri="{FF2B5EF4-FFF2-40B4-BE49-F238E27FC236}">
                    <a16:creationId xmlns:a16="http://schemas.microsoft.com/office/drawing/2014/main" id="{5F566A3A-DF97-462E-82AC-6CD078D2C1BC}"/>
                  </a:ext>
                </a:extLst>
              </p:cNvPr>
              <p:cNvSpPr txBox="1"/>
              <p:nvPr/>
            </p:nvSpPr>
            <p:spPr>
              <a:xfrm>
                <a:off x="8236488"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a:t>
                </a:r>
              </a:p>
              <a:p>
                <a:pPr algn="ctr"/>
                <a:r>
                  <a:rPr lang="fr-FR" sz="1400" dirty="0">
                    <a:solidFill>
                      <a:srgbClr val="B60D27"/>
                    </a:solidFill>
                    <a:latin typeface="Arial" panose="020B0604020202020204" pitchFamily="34" charset="0"/>
                    <a:cs typeface="Arial" panose="020B0604020202020204" pitchFamily="34" charset="0"/>
                  </a:rPr>
                  <a:t>(57)</a:t>
                </a:r>
              </a:p>
            </p:txBody>
          </p:sp>
          <p:sp>
            <p:nvSpPr>
              <p:cNvPr id="155" name="TextBox 154">
                <a:extLst>
                  <a:ext uri="{FF2B5EF4-FFF2-40B4-BE49-F238E27FC236}">
                    <a16:creationId xmlns:a16="http://schemas.microsoft.com/office/drawing/2014/main" id="{4102D035-A953-4D87-811B-415D5C04D194}"/>
                  </a:ext>
                </a:extLst>
              </p:cNvPr>
              <p:cNvSpPr txBox="1"/>
              <p:nvPr/>
            </p:nvSpPr>
            <p:spPr>
              <a:xfrm>
                <a:off x="7473626"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a:t>
                </a:r>
              </a:p>
              <a:p>
                <a:pPr algn="ctr"/>
                <a:r>
                  <a:rPr lang="fr-FR" sz="1400" dirty="0">
                    <a:solidFill>
                      <a:srgbClr val="B60D27"/>
                    </a:solidFill>
                    <a:latin typeface="Arial" panose="020B0604020202020204" pitchFamily="34" charset="0"/>
                    <a:cs typeface="Arial" panose="020B0604020202020204" pitchFamily="34" charset="0"/>
                  </a:rPr>
                  <a:t>(56)</a:t>
                </a:r>
              </a:p>
            </p:txBody>
          </p:sp>
          <p:sp>
            <p:nvSpPr>
              <p:cNvPr id="157" name="TextBox 156">
                <a:extLst>
                  <a:ext uri="{FF2B5EF4-FFF2-40B4-BE49-F238E27FC236}">
                    <a16:creationId xmlns:a16="http://schemas.microsoft.com/office/drawing/2014/main" id="{14E19F49-C2CE-44D2-BC7F-2B207C96B218}"/>
                  </a:ext>
                </a:extLst>
              </p:cNvPr>
              <p:cNvSpPr txBox="1"/>
              <p:nvPr/>
            </p:nvSpPr>
            <p:spPr>
              <a:xfrm>
                <a:off x="7097989"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a:t>
                </a:r>
              </a:p>
              <a:p>
                <a:pPr algn="ctr"/>
                <a:r>
                  <a:rPr lang="fr-FR" sz="1400" dirty="0">
                    <a:solidFill>
                      <a:srgbClr val="B60D27"/>
                    </a:solidFill>
                    <a:latin typeface="Arial" panose="020B0604020202020204" pitchFamily="34" charset="0"/>
                    <a:cs typeface="Arial" panose="020B0604020202020204" pitchFamily="34" charset="0"/>
                  </a:rPr>
                  <a:t>(55)</a:t>
                </a:r>
              </a:p>
            </p:txBody>
          </p:sp>
          <p:sp>
            <p:nvSpPr>
              <p:cNvPr id="159" name="TextBox 158">
                <a:extLst>
                  <a:ext uri="{FF2B5EF4-FFF2-40B4-BE49-F238E27FC236}">
                    <a16:creationId xmlns:a16="http://schemas.microsoft.com/office/drawing/2014/main" id="{8A682284-43CC-4A92-9794-11B1EE1DB89D}"/>
                  </a:ext>
                </a:extLst>
              </p:cNvPr>
              <p:cNvSpPr txBox="1"/>
              <p:nvPr/>
            </p:nvSpPr>
            <p:spPr>
              <a:xfrm>
                <a:off x="6722352"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a:t>
                </a:r>
              </a:p>
              <a:p>
                <a:pPr algn="ctr"/>
                <a:r>
                  <a:rPr lang="fr-FR" sz="1400" dirty="0">
                    <a:solidFill>
                      <a:srgbClr val="B60D27"/>
                    </a:solidFill>
                    <a:latin typeface="Arial" panose="020B0604020202020204" pitchFamily="34" charset="0"/>
                    <a:cs typeface="Arial" panose="020B0604020202020204" pitchFamily="34" charset="0"/>
                  </a:rPr>
                  <a:t>(55)</a:t>
                </a:r>
              </a:p>
            </p:txBody>
          </p:sp>
          <p:sp>
            <p:nvSpPr>
              <p:cNvPr id="161" name="TextBox 160">
                <a:extLst>
                  <a:ext uri="{FF2B5EF4-FFF2-40B4-BE49-F238E27FC236}">
                    <a16:creationId xmlns:a16="http://schemas.microsoft.com/office/drawing/2014/main" id="{20A638C5-539F-4156-A1CA-B34232FC74BD}"/>
                  </a:ext>
                </a:extLst>
              </p:cNvPr>
              <p:cNvSpPr txBox="1"/>
              <p:nvPr/>
            </p:nvSpPr>
            <p:spPr>
              <a:xfrm>
                <a:off x="6346715"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4</a:t>
                </a:r>
              </a:p>
              <a:p>
                <a:pPr algn="ctr"/>
                <a:r>
                  <a:rPr lang="fr-FR" sz="1400" dirty="0">
                    <a:solidFill>
                      <a:srgbClr val="B60D27"/>
                    </a:solidFill>
                    <a:latin typeface="Arial" panose="020B0604020202020204" pitchFamily="34" charset="0"/>
                    <a:cs typeface="Arial" panose="020B0604020202020204" pitchFamily="34" charset="0"/>
                  </a:rPr>
                  <a:t>(54)</a:t>
                </a:r>
              </a:p>
            </p:txBody>
          </p:sp>
          <p:sp>
            <p:nvSpPr>
              <p:cNvPr id="163" name="TextBox 162">
                <a:extLst>
                  <a:ext uri="{FF2B5EF4-FFF2-40B4-BE49-F238E27FC236}">
                    <a16:creationId xmlns:a16="http://schemas.microsoft.com/office/drawing/2014/main" id="{15734998-E4A5-4977-973B-25481A1D4C7D}"/>
                  </a:ext>
                </a:extLst>
              </p:cNvPr>
              <p:cNvSpPr txBox="1"/>
              <p:nvPr/>
            </p:nvSpPr>
            <p:spPr>
              <a:xfrm>
                <a:off x="5971078"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5</a:t>
                </a:r>
              </a:p>
              <a:p>
                <a:pPr algn="ctr"/>
                <a:r>
                  <a:rPr lang="fr-FR" sz="1400" dirty="0">
                    <a:solidFill>
                      <a:srgbClr val="B60D27"/>
                    </a:solidFill>
                    <a:latin typeface="Arial" panose="020B0604020202020204" pitchFamily="34" charset="0"/>
                    <a:cs typeface="Arial" panose="020B0604020202020204" pitchFamily="34" charset="0"/>
                  </a:rPr>
                  <a:t>(53)</a:t>
                </a:r>
              </a:p>
            </p:txBody>
          </p:sp>
          <p:sp>
            <p:nvSpPr>
              <p:cNvPr id="165" name="TextBox 164">
                <a:extLst>
                  <a:ext uri="{FF2B5EF4-FFF2-40B4-BE49-F238E27FC236}">
                    <a16:creationId xmlns:a16="http://schemas.microsoft.com/office/drawing/2014/main" id="{427AFE31-DBF9-4C15-942A-B6B868E241F9}"/>
                  </a:ext>
                </a:extLst>
              </p:cNvPr>
              <p:cNvSpPr txBox="1"/>
              <p:nvPr/>
            </p:nvSpPr>
            <p:spPr>
              <a:xfrm>
                <a:off x="5595441"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8</a:t>
                </a:r>
              </a:p>
              <a:p>
                <a:pPr algn="ctr"/>
                <a:r>
                  <a:rPr lang="fr-FR" sz="1400" dirty="0">
                    <a:solidFill>
                      <a:srgbClr val="B60D27"/>
                    </a:solidFill>
                    <a:latin typeface="Arial" panose="020B0604020202020204" pitchFamily="34" charset="0"/>
                    <a:cs typeface="Arial" panose="020B0604020202020204" pitchFamily="34" charset="0"/>
                  </a:rPr>
                  <a:t>(50)</a:t>
                </a:r>
              </a:p>
            </p:txBody>
          </p:sp>
          <p:sp>
            <p:nvSpPr>
              <p:cNvPr id="167" name="TextBox 166">
                <a:extLst>
                  <a:ext uri="{FF2B5EF4-FFF2-40B4-BE49-F238E27FC236}">
                    <a16:creationId xmlns:a16="http://schemas.microsoft.com/office/drawing/2014/main" id="{FDFC45B7-C264-4D9F-98E1-0D56D6E047DC}"/>
                  </a:ext>
                </a:extLst>
              </p:cNvPr>
              <p:cNvSpPr txBox="1"/>
              <p:nvPr/>
            </p:nvSpPr>
            <p:spPr>
              <a:xfrm>
                <a:off x="5219804"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8</a:t>
                </a:r>
              </a:p>
              <a:p>
                <a:pPr algn="ctr"/>
                <a:r>
                  <a:rPr lang="fr-FR" sz="1400" dirty="0">
                    <a:solidFill>
                      <a:srgbClr val="B60D27"/>
                    </a:solidFill>
                    <a:latin typeface="Arial" panose="020B0604020202020204" pitchFamily="34" charset="0"/>
                    <a:cs typeface="Arial" panose="020B0604020202020204" pitchFamily="34" charset="0"/>
                  </a:rPr>
                  <a:t>(50)</a:t>
                </a:r>
              </a:p>
            </p:txBody>
          </p:sp>
          <p:sp>
            <p:nvSpPr>
              <p:cNvPr id="169" name="TextBox 168">
                <a:extLst>
                  <a:ext uri="{FF2B5EF4-FFF2-40B4-BE49-F238E27FC236}">
                    <a16:creationId xmlns:a16="http://schemas.microsoft.com/office/drawing/2014/main" id="{7BE36509-9304-4A93-AB86-979B222B446C}"/>
                  </a:ext>
                </a:extLst>
              </p:cNvPr>
              <p:cNvSpPr txBox="1"/>
              <p:nvPr/>
            </p:nvSpPr>
            <p:spPr>
              <a:xfrm>
                <a:off x="4844167"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13</a:t>
                </a:r>
              </a:p>
              <a:p>
                <a:pPr algn="ctr"/>
                <a:r>
                  <a:rPr lang="fr-FR" sz="1400" dirty="0">
                    <a:solidFill>
                      <a:srgbClr val="B60D27"/>
                    </a:solidFill>
                    <a:latin typeface="Arial" panose="020B0604020202020204" pitchFamily="34" charset="0"/>
                    <a:cs typeface="Arial" panose="020B0604020202020204" pitchFamily="34" charset="0"/>
                  </a:rPr>
                  <a:t>(45)</a:t>
                </a:r>
              </a:p>
            </p:txBody>
          </p:sp>
          <p:sp>
            <p:nvSpPr>
              <p:cNvPr id="171" name="TextBox 170">
                <a:extLst>
                  <a:ext uri="{FF2B5EF4-FFF2-40B4-BE49-F238E27FC236}">
                    <a16:creationId xmlns:a16="http://schemas.microsoft.com/office/drawing/2014/main" id="{4344F49E-4B5A-4EC2-B465-09C0C0050115}"/>
                  </a:ext>
                </a:extLst>
              </p:cNvPr>
              <p:cNvSpPr txBox="1"/>
              <p:nvPr/>
            </p:nvSpPr>
            <p:spPr>
              <a:xfrm>
                <a:off x="4468529"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19</a:t>
                </a:r>
              </a:p>
              <a:p>
                <a:pPr algn="ctr"/>
                <a:r>
                  <a:rPr lang="fr-FR" sz="1400" dirty="0">
                    <a:solidFill>
                      <a:srgbClr val="B60D27"/>
                    </a:solidFill>
                    <a:latin typeface="Arial" panose="020B0604020202020204" pitchFamily="34" charset="0"/>
                    <a:cs typeface="Arial" panose="020B0604020202020204" pitchFamily="34" charset="0"/>
                  </a:rPr>
                  <a:t>(45)</a:t>
                </a:r>
              </a:p>
            </p:txBody>
          </p:sp>
          <p:sp>
            <p:nvSpPr>
              <p:cNvPr id="173" name="TextBox 172">
                <a:extLst>
                  <a:ext uri="{FF2B5EF4-FFF2-40B4-BE49-F238E27FC236}">
                    <a16:creationId xmlns:a16="http://schemas.microsoft.com/office/drawing/2014/main" id="{8B94CF2B-7EA5-41F0-A0BE-D8A74F7E49FB}"/>
                  </a:ext>
                </a:extLst>
              </p:cNvPr>
              <p:cNvSpPr txBox="1"/>
              <p:nvPr/>
            </p:nvSpPr>
            <p:spPr>
              <a:xfrm>
                <a:off x="4092893"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20</a:t>
                </a:r>
              </a:p>
              <a:p>
                <a:pPr algn="ctr"/>
                <a:r>
                  <a:rPr lang="fr-FR" sz="1400" dirty="0">
                    <a:solidFill>
                      <a:srgbClr val="B60D27"/>
                    </a:solidFill>
                    <a:latin typeface="Arial" panose="020B0604020202020204" pitchFamily="34" charset="0"/>
                    <a:cs typeface="Arial" panose="020B0604020202020204" pitchFamily="34" charset="0"/>
                  </a:rPr>
                  <a:t>(45)</a:t>
                </a:r>
              </a:p>
            </p:txBody>
          </p:sp>
          <p:sp>
            <p:nvSpPr>
              <p:cNvPr id="175" name="TextBox 174">
                <a:extLst>
                  <a:ext uri="{FF2B5EF4-FFF2-40B4-BE49-F238E27FC236}">
                    <a16:creationId xmlns:a16="http://schemas.microsoft.com/office/drawing/2014/main" id="{8E5CEA9C-8964-480C-BC1F-9E17E4E70933}"/>
                  </a:ext>
                </a:extLst>
              </p:cNvPr>
              <p:cNvSpPr txBox="1"/>
              <p:nvPr/>
            </p:nvSpPr>
            <p:spPr>
              <a:xfrm>
                <a:off x="3717256"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25</a:t>
                </a:r>
              </a:p>
              <a:p>
                <a:pPr algn="ctr"/>
                <a:r>
                  <a:rPr lang="fr-FR" sz="1400" dirty="0">
                    <a:solidFill>
                      <a:srgbClr val="B60D27"/>
                    </a:solidFill>
                    <a:latin typeface="Arial" panose="020B0604020202020204" pitchFamily="34" charset="0"/>
                    <a:cs typeface="Arial" panose="020B0604020202020204" pitchFamily="34" charset="0"/>
                  </a:rPr>
                  <a:t>(44)</a:t>
                </a:r>
              </a:p>
            </p:txBody>
          </p:sp>
          <p:sp>
            <p:nvSpPr>
              <p:cNvPr id="177" name="TextBox 176">
                <a:extLst>
                  <a:ext uri="{FF2B5EF4-FFF2-40B4-BE49-F238E27FC236}">
                    <a16:creationId xmlns:a16="http://schemas.microsoft.com/office/drawing/2014/main" id="{1B7037AD-9025-446F-A156-A637F127A5FF}"/>
                  </a:ext>
                </a:extLst>
              </p:cNvPr>
              <p:cNvSpPr txBox="1"/>
              <p:nvPr/>
            </p:nvSpPr>
            <p:spPr>
              <a:xfrm>
                <a:off x="3341619"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33</a:t>
                </a:r>
              </a:p>
              <a:p>
                <a:pPr algn="ctr"/>
                <a:r>
                  <a:rPr lang="fr-FR" sz="1400" dirty="0">
                    <a:solidFill>
                      <a:srgbClr val="B60D27"/>
                    </a:solidFill>
                    <a:latin typeface="Arial" panose="020B0604020202020204" pitchFamily="34" charset="0"/>
                    <a:cs typeface="Arial" panose="020B0604020202020204" pitchFamily="34" charset="0"/>
                  </a:rPr>
                  <a:t>(42)</a:t>
                </a:r>
              </a:p>
            </p:txBody>
          </p:sp>
          <p:sp>
            <p:nvSpPr>
              <p:cNvPr id="179" name="TextBox 178">
                <a:extLst>
                  <a:ext uri="{FF2B5EF4-FFF2-40B4-BE49-F238E27FC236}">
                    <a16:creationId xmlns:a16="http://schemas.microsoft.com/office/drawing/2014/main" id="{9115C066-04D3-455C-8612-273C428B871B}"/>
                  </a:ext>
                </a:extLst>
              </p:cNvPr>
              <p:cNvSpPr txBox="1"/>
              <p:nvPr/>
            </p:nvSpPr>
            <p:spPr>
              <a:xfrm>
                <a:off x="2965982"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43</a:t>
                </a:r>
              </a:p>
              <a:p>
                <a:pPr algn="ctr"/>
                <a:r>
                  <a:rPr lang="fr-FR" sz="1400" dirty="0">
                    <a:solidFill>
                      <a:srgbClr val="B60D27"/>
                    </a:solidFill>
                    <a:latin typeface="Arial" panose="020B0604020202020204" pitchFamily="34" charset="0"/>
                    <a:cs typeface="Arial" panose="020B0604020202020204" pitchFamily="34" charset="0"/>
                  </a:rPr>
                  <a:t>(39)</a:t>
                </a:r>
              </a:p>
            </p:txBody>
          </p:sp>
          <p:sp>
            <p:nvSpPr>
              <p:cNvPr id="181" name="TextBox 180">
                <a:extLst>
                  <a:ext uri="{FF2B5EF4-FFF2-40B4-BE49-F238E27FC236}">
                    <a16:creationId xmlns:a16="http://schemas.microsoft.com/office/drawing/2014/main" id="{C95EC522-9761-4561-BED6-ADC31504A00B}"/>
                  </a:ext>
                </a:extLst>
              </p:cNvPr>
              <p:cNvSpPr txBox="1"/>
              <p:nvPr/>
            </p:nvSpPr>
            <p:spPr>
              <a:xfrm>
                <a:off x="2590345"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50</a:t>
                </a:r>
              </a:p>
              <a:p>
                <a:pPr algn="ctr"/>
                <a:r>
                  <a:rPr lang="fr-FR" sz="1400" dirty="0">
                    <a:solidFill>
                      <a:srgbClr val="B60D27"/>
                    </a:solidFill>
                    <a:latin typeface="Arial" panose="020B0604020202020204" pitchFamily="34" charset="0"/>
                    <a:cs typeface="Arial" panose="020B0604020202020204" pitchFamily="34" charset="0"/>
                  </a:rPr>
                  <a:t>(36)</a:t>
                </a:r>
              </a:p>
            </p:txBody>
          </p:sp>
          <p:sp>
            <p:nvSpPr>
              <p:cNvPr id="183" name="TextBox 182">
                <a:extLst>
                  <a:ext uri="{FF2B5EF4-FFF2-40B4-BE49-F238E27FC236}">
                    <a16:creationId xmlns:a16="http://schemas.microsoft.com/office/drawing/2014/main" id="{DF57C9FB-F2A7-4D11-9DF7-929A6C761D21}"/>
                  </a:ext>
                </a:extLst>
              </p:cNvPr>
              <p:cNvSpPr txBox="1"/>
              <p:nvPr/>
            </p:nvSpPr>
            <p:spPr>
              <a:xfrm>
                <a:off x="2214708"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61</a:t>
                </a:r>
              </a:p>
              <a:p>
                <a:pPr algn="ctr"/>
                <a:r>
                  <a:rPr lang="fr-FR" sz="1400" dirty="0">
                    <a:solidFill>
                      <a:srgbClr val="B60D27"/>
                    </a:solidFill>
                    <a:latin typeface="Arial" panose="020B0604020202020204" pitchFamily="34" charset="0"/>
                    <a:cs typeface="Arial" panose="020B0604020202020204" pitchFamily="34" charset="0"/>
                  </a:rPr>
                  <a:t>(33)</a:t>
                </a:r>
              </a:p>
            </p:txBody>
          </p:sp>
          <p:sp>
            <p:nvSpPr>
              <p:cNvPr id="185" name="TextBox 184">
                <a:extLst>
                  <a:ext uri="{FF2B5EF4-FFF2-40B4-BE49-F238E27FC236}">
                    <a16:creationId xmlns:a16="http://schemas.microsoft.com/office/drawing/2014/main" id="{500AB7BF-2C60-4C06-AE2F-960AEB23E5CA}"/>
                  </a:ext>
                </a:extLst>
              </p:cNvPr>
              <p:cNvSpPr txBox="1"/>
              <p:nvPr/>
            </p:nvSpPr>
            <p:spPr>
              <a:xfrm>
                <a:off x="1839071"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79</a:t>
                </a:r>
              </a:p>
              <a:p>
                <a:pPr algn="ctr"/>
                <a:r>
                  <a:rPr lang="fr-FR" sz="1400" dirty="0">
                    <a:solidFill>
                      <a:srgbClr val="B60D27"/>
                    </a:solidFill>
                    <a:latin typeface="Arial" panose="020B0604020202020204" pitchFamily="34" charset="0"/>
                    <a:cs typeface="Arial" panose="020B0604020202020204" pitchFamily="34" charset="0"/>
                  </a:rPr>
                  <a:t>(27)</a:t>
                </a:r>
              </a:p>
            </p:txBody>
          </p:sp>
          <p:sp>
            <p:nvSpPr>
              <p:cNvPr id="187" name="TextBox 186">
                <a:extLst>
                  <a:ext uri="{FF2B5EF4-FFF2-40B4-BE49-F238E27FC236}">
                    <a16:creationId xmlns:a16="http://schemas.microsoft.com/office/drawing/2014/main" id="{25FF7897-6F19-48CF-A02B-41E4EFE7EF78}"/>
                  </a:ext>
                </a:extLst>
              </p:cNvPr>
              <p:cNvSpPr txBox="1"/>
              <p:nvPr/>
            </p:nvSpPr>
            <p:spPr>
              <a:xfrm>
                <a:off x="1454876" y="5816672"/>
                <a:ext cx="407217" cy="503590"/>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113 </a:t>
                </a:r>
              </a:p>
              <a:p>
                <a:pPr algn="ctr"/>
                <a:r>
                  <a:rPr lang="fr-FR" sz="1400" dirty="0">
                    <a:solidFill>
                      <a:srgbClr val="B60D27"/>
                    </a:solidFill>
                    <a:latin typeface="Arial" panose="020B0604020202020204" pitchFamily="34" charset="0"/>
                    <a:cs typeface="Arial" panose="020B0604020202020204" pitchFamily="34" charset="0"/>
                  </a:rPr>
                  <a:t>(0)</a:t>
                </a:r>
              </a:p>
            </p:txBody>
          </p:sp>
        </p:grpSp>
        <p:sp>
          <p:nvSpPr>
            <p:cNvPr id="209" name="Rectangle 208">
              <a:extLst>
                <a:ext uri="{FF2B5EF4-FFF2-40B4-BE49-F238E27FC236}">
                  <a16:creationId xmlns:a16="http://schemas.microsoft.com/office/drawing/2014/main" id="{B300BEE3-D314-41A3-8F28-501B40DFBD58}"/>
                </a:ext>
              </a:extLst>
            </p:cNvPr>
            <p:cNvSpPr/>
            <p:nvPr/>
          </p:nvSpPr>
          <p:spPr>
            <a:xfrm>
              <a:off x="489136" y="5764351"/>
              <a:ext cx="1040670" cy="307777"/>
            </a:xfrm>
            <a:prstGeom prst="rect">
              <a:avLst/>
            </a:prstGeom>
          </p:spPr>
          <p:txBody>
            <a:bodyPr wrap="none">
              <a:spAutoFit/>
            </a:bodyPr>
            <a:lstStyle/>
            <a:p>
              <a:pPr lvl="0" algn="ctr">
                <a:spcBef>
                  <a:spcPct val="20000"/>
                </a:spcBef>
                <a:buClr>
                  <a:schemeClr val="tx2"/>
                </a:buClr>
                <a:buSzPct val="110000"/>
              </a:pPr>
              <a:r>
                <a:rPr lang="fr-FR" sz="1400" dirty="0" err="1">
                  <a:solidFill>
                    <a:schemeClr val="accent3"/>
                  </a:solidFill>
                </a:rPr>
                <a:t>Surufatinib</a:t>
              </a:r>
              <a:endParaRPr lang="fr-FR" sz="1400" dirty="0">
                <a:solidFill>
                  <a:schemeClr val="accent3"/>
                </a:solidFill>
              </a:endParaRPr>
            </a:p>
          </p:txBody>
        </p:sp>
      </p:grpSp>
      <p:grpSp>
        <p:nvGrpSpPr>
          <p:cNvPr id="214" name="Group 213">
            <a:extLst>
              <a:ext uri="{FF2B5EF4-FFF2-40B4-BE49-F238E27FC236}">
                <a16:creationId xmlns:a16="http://schemas.microsoft.com/office/drawing/2014/main" id="{D64B1250-9F57-4405-8E68-D0D813058C38}"/>
              </a:ext>
            </a:extLst>
          </p:cNvPr>
          <p:cNvGrpSpPr/>
          <p:nvPr/>
        </p:nvGrpSpPr>
        <p:grpSpPr>
          <a:xfrm>
            <a:off x="583226" y="5791475"/>
            <a:ext cx="7907289" cy="503590"/>
            <a:chOff x="697526" y="5943879"/>
            <a:chExt cx="7907289" cy="503590"/>
          </a:xfrm>
        </p:grpSpPr>
        <p:grpSp>
          <p:nvGrpSpPr>
            <p:cNvPr id="189" name="Group 188">
              <a:extLst>
                <a:ext uri="{FF2B5EF4-FFF2-40B4-BE49-F238E27FC236}">
                  <a16:creationId xmlns:a16="http://schemas.microsoft.com/office/drawing/2014/main" id="{8C485434-07CB-469C-A37C-5CF5FF44AEBA}"/>
                </a:ext>
              </a:extLst>
            </p:cNvPr>
            <p:cNvGrpSpPr/>
            <p:nvPr/>
          </p:nvGrpSpPr>
          <p:grpSpPr>
            <a:xfrm>
              <a:off x="1491355" y="5943879"/>
              <a:ext cx="7113460" cy="503590"/>
              <a:chOff x="1513127" y="5816672"/>
              <a:chExt cx="7113460" cy="503590"/>
            </a:xfrm>
          </p:grpSpPr>
          <p:sp>
            <p:nvSpPr>
              <p:cNvPr id="190" name="TextBox 189">
                <a:extLst>
                  <a:ext uri="{FF2B5EF4-FFF2-40B4-BE49-F238E27FC236}">
                    <a16:creationId xmlns:a16="http://schemas.microsoft.com/office/drawing/2014/main" id="{49D481E0-EE78-45C4-B578-3D8616EFA09A}"/>
                  </a:ext>
                </a:extLst>
              </p:cNvPr>
              <p:cNvSpPr txBox="1"/>
              <p:nvPr/>
            </p:nvSpPr>
            <p:spPr>
              <a:xfrm>
                <a:off x="7854867"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2</a:t>
                </a:r>
              </a:p>
              <a:p>
                <a:pPr algn="ctr"/>
                <a:r>
                  <a:rPr lang="fr-FR" sz="1400" dirty="0">
                    <a:solidFill>
                      <a:srgbClr val="B2C0EC"/>
                    </a:solidFill>
                    <a:latin typeface="Arial" panose="020B0604020202020204" pitchFamily="34" charset="0"/>
                    <a:cs typeface="Arial" panose="020B0604020202020204" pitchFamily="34" charset="0"/>
                  </a:rPr>
                  <a:t>(18)</a:t>
                </a:r>
              </a:p>
            </p:txBody>
          </p:sp>
          <p:sp>
            <p:nvSpPr>
              <p:cNvPr id="191" name="TextBox 190">
                <a:extLst>
                  <a:ext uri="{FF2B5EF4-FFF2-40B4-BE49-F238E27FC236}">
                    <a16:creationId xmlns:a16="http://schemas.microsoft.com/office/drawing/2014/main" id="{63141537-0167-411A-9B0C-0CA2E73517CB}"/>
                  </a:ext>
                </a:extLst>
              </p:cNvPr>
              <p:cNvSpPr txBox="1"/>
              <p:nvPr/>
            </p:nvSpPr>
            <p:spPr>
              <a:xfrm>
                <a:off x="8236488"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0</a:t>
                </a:r>
              </a:p>
              <a:p>
                <a:pPr algn="ctr"/>
                <a:r>
                  <a:rPr lang="fr-FR" sz="1400" dirty="0">
                    <a:solidFill>
                      <a:srgbClr val="B2C0EC"/>
                    </a:solidFill>
                    <a:latin typeface="Arial" panose="020B0604020202020204" pitchFamily="34" charset="0"/>
                    <a:cs typeface="Arial" panose="020B0604020202020204" pitchFamily="34" charset="0"/>
                  </a:rPr>
                  <a:t>(20)</a:t>
                </a:r>
              </a:p>
            </p:txBody>
          </p:sp>
          <p:sp>
            <p:nvSpPr>
              <p:cNvPr id="192" name="TextBox 191">
                <a:extLst>
                  <a:ext uri="{FF2B5EF4-FFF2-40B4-BE49-F238E27FC236}">
                    <a16:creationId xmlns:a16="http://schemas.microsoft.com/office/drawing/2014/main" id="{61B8545C-9AA3-4C05-AB39-B253CC17EE82}"/>
                  </a:ext>
                </a:extLst>
              </p:cNvPr>
              <p:cNvSpPr txBox="1"/>
              <p:nvPr/>
            </p:nvSpPr>
            <p:spPr>
              <a:xfrm>
                <a:off x="7473626"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3</a:t>
                </a:r>
              </a:p>
              <a:p>
                <a:pPr algn="ctr"/>
                <a:r>
                  <a:rPr lang="fr-FR" sz="1400" dirty="0">
                    <a:solidFill>
                      <a:srgbClr val="B2C0EC"/>
                    </a:solidFill>
                    <a:latin typeface="Arial" panose="020B0604020202020204" pitchFamily="34" charset="0"/>
                    <a:cs typeface="Arial" panose="020B0604020202020204" pitchFamily="34" charset="0"/>
                  </a:rPr>
                  <a:t>(17)</a:t>
                </a:r>
              </a:p>
            </p:txBody>
          </p:sp>
          <p:sp>
            <p:nvSpPr>
              <p:cNvPr id="193" name="TextBox 192">
                <a:extLst>
                  <a:ext uri="{FF2B5EF4-FFF2-40B4-BE49-F238E27FC236}">
                    <a16:creationId xmlns:a16="http://schemas.microsoft.com/office/drawing/2014/main" id="{F4FF8AC8-9AAB-4AE8-BFE8-681061EFA689}"/>
                  </a:ext>
                </a:extLst>
              </p:cNvPr>
              <p:cNvSpPr txBox="1"/>
              <p:nvPr/>
            </p:nvSpPr>
            <p:spPr>
              <a:xfrm>
                <a:off x="7097989"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3</a:t>
                </a:r>
              </a:p>
              <a:p>
                <a:pPr algn="ctr"/>
                <a:r>
                  <a:rPr lang="fr-FR" sz="1400" dirty="0">
                    <a:solidFill>
                      <a:srgbClr val="B2C0EC"/>
                    </a:solidFill>
                    <a:latin typeface="Arial" panose="020B0604020202020204" pitchFamily="34" charset="0"/>
                    <a:cs typeface="Arial" panose="020B0604020202020204" pitchFamily="34" charset="0"/>
                  </a:rPr>
                  <a:t>(17)</a:t>
                </a:r>
              </a:p>
            </p:txBody>
          </p:sp>
          <p:sp>
            <p:nvSpPr>
              <p:cNvPr id="194" name="TextBox 193">
                <a:extLst>
                  <a:ext uri="{FF2B5EF4-FFF2-40B4-BE49-F238E27FC236}">
                    <a16:creationId xmlns:a16="http://schemas.microsoft.com/office/drawing/2014/main" id="{8EF83A71-C744-4167-B85D-941CC5CB5C47}"/>
                  </a:ext>
                </a:extLst>
              </p:cNvPr>
              <p:cNvSpPr txBox="1"/>
              <p:nvPr/>
            </p:nvSpPr>
            <p:spPr>
              <a:xfrm>
                <a:off x="6722352"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3</a:t>
                </a:r>
              </a:p>
              <a:p>
                <a:pPr algn="ctr"/>
                <a:r>
                  <a:rPr lang="fr-FR" sz="1400" dirty="0">
                    <a:solidFill>
                      <a:srgbClr val="B2C0EC"/>
                    </a:solidFill>
                    <a:latin typeface="Arial" panose="020B0604020202020204" pitchFamily="34" charset="0"/>
                    <a:cs typeface="Arial" panose="020B0604020202020204" pitchFamily="34" charset="0"/>
                  </a:rPr>
                  <a:t>(17)</a:t>
                </a:r>
              </a:p>
            </p:txBody>
          </p:sp>
          <p:sp>
            <p:nvSpPr>
              <p:cNvPr id="195" name="TextBox 194">
                <a:extLst>
                  <a:ext uri="{FF2B5EF4-FFF2-40B4-BE49-F238E27FC236}">
                    <a16:creationId xmlns:a16="http://schemas.microsoft.com/office/drawing/2014/main" id="{A4F34EA7-94C8-4101-AB28-2FEFF829D2CC}"/>
                  </a:ext>
                </a:extLst>
              </p:cNvPr>
              <p:cNvSpPr txBox="1"/>
              <p:nvPr/>
            </p:nvSpPr>
            <p:spPr>
              <a:xfrm>
                <a:off x="6346715"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4</a:t>
                </a:r>
              </a:p>
              <a:p>
                <a:pPr algn="ctr"/>
                <a:r>
                  <a:rPr lang="fr-FR" sz="1400" dirty="0">
                    <a:solidFill>
                      <a:srgbClr val="B2C0EC"/>
                    </a:solidFill>
                    <a:latin typeface="Arial" panose="020B0604020202020204" pitchFamily="34" charset="0"/>
                    <a:cs typeface="Arial" panose="020B0604020202020204" pitchFamily="34" charset="0"/>
                  </a:rPr>
                  <a:t>(17)</a:t>
                </a:r>
              </a:p>
            </p:txBody>
          </p:sp>
          <p:sp>
            <p:nvSpPr>
              <p:cNvPr id="196" name="TextBox 195">
                <a:extLst>
                  <a:ext uri="{FF2B5EF4-FFF2-40B4-BE49-F238E27FC236}">
                    <a16:creationId xmlns:a16="http://schemas.microsoft.com/office/drawing/2014/main" id="{F07CF2CF-F33F-4480-B091-DDE28853407C}"/>
                  </a:ext>
                </a:extLst>
              </p:cNvPr>
              <p:cNvSpPr txBox="1"/>
              <p:nvPr/>
            </p:nvSpPr>
            <p:spPr>
              <a:xfrm>
                <a:off x="5971078"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4</a:t>
                </a:r>
              </a:p>
              <a:p>
                <a:pPr algn="ctr"/>
                <a:r>
                  <a:rPr lang="fr-FR" sz="1400" dirty="0">
                    <a:solidFill>
                      <a:srgbClr val="B2C0EC"/>
                    </a:solidFill>
                    <a:latin typeface="Arial" panose="020B0604020202020204" pitchFamily="34" charset="0"/>
                    <a:cs typeface="Arial" panose="020B0604020202020204" pitchFamily="34" charset="0"/>
                  </a:rPr>
                  <a:t>(17)</a:t>
                </a:r>
              </a:p>
            </p:txBody>
          </p:sp>
          <p:sp>
            <p:nvSpPr>
              <p:cNvPr id="197" name="TextBox 196">
                <a:extLst>
                  <a:ext uri="{FF2B5EF4-FFF2-40B4-BE49-F238E27FC236}">
                    <a16:creationId xmlns:a16="http://schemas.microsoft.com/office/drawing/2014/main" id="{9FB6FFAB-D42E-4670-948B-BF68F14ABA9F}"/>
                  </a:ext>
                </a:extLst>
              </p:cNvPr>
              <p:cNvSpPr txBox="1"/>
              <p:nvPr/>
            </p:nvSpPr>
            <p:spPr>
              <a:xfrm>
                <a:off x="5595441"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4</a:t>
                </a:r>
              </a:p>
              <a:p>
                <a:pPr algn="ctr"/>
                <a:r>
                  <a:rPr lang="fr-FR" sz="1400" dirty="0">
                    <a:solidFill>
                      <a:srgbClr val="B2C0EC"/>
                    </a:solidFill>
                    <a:latin typeface="Arial" panose="020B0604020202020204" pitchFamily="34" charset="0"/>
                    <a:cs typeface="Arial" panose="020B0604020202020204" pitchFamily="34" charset="0"/>
                  </a:rPr>
                  <a:t>(17)</a:t>
                </a:r>
              </a:p>
            </p:txBody>
          </p:sp>
          <p:sp>
            <p:nvSpPr>
              <p:cNvPr id="198" name="TextBox 197">
                <a:extLst>
                  <a:ext uri="{FF2B5EF4-FFF2-40B4-BE49-F238E27FC236}">
                    <a16:creationId xmlns:a16="http://schemas.microsoft.com/office/drawing/2014/main" id="{7C125CBC-04C8-490A-A1FD-07929A5A5DAC}"/>
                  </a:ext>
                </a:extLst>
              </p:cNvPr>
              <p:cNvSpPr txBox="1"/>
              <p:nvPr/>
            </p:nvSpPr>
            <p:spPr>
              <a:xfrm>
                <a:off x="5219804"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4</a:t>
                </a:r>
              </a:p>
              <a:p>
                <a:pPr algn="ctr"/>
                <a:r>
                  <a:rPr lang="fr-FR" sz="1400" dirty="0">
                    <a:solidFill>
                      <a:srgbClr val="B2C0EC"/>
                    </a:solidFill>
                    <a:latin typeface="Arial" panose="020B0604020202020204" pitchFamily="34" charset="0"/>
                    <a:cs typeface="Arial" panose="020B0604020202020204" pitchFamily="34" charset="0"/>
                  </a:rPr>
                  <a:t>(17)</a:t>
                </a:r>
              </a:p>
            </p:txBody>
          </p:sp>
          <p:sp>
            <p:nvSpPr>
              <p:cNvPr id="199" name="TextBox 198">
                <a:extLst>
                  <a:ext uri="{FF2B5EF4-FFF2-40B4-BE49-F238E27FC236}">
                    <a16:creationId xmlns:a16="http://schemas.microsoft.com/office/drawing/2014/main" id="{CF28228F-9E79-40D1-B129-EC349F7A4CB7}"/>
                  </a:ext>
                </a:extLst>
              </p:cNvPr>
              <p:cNvSpPr txBox="1"/>
              <p:nvPr/>
            </p:nvSpPr>
            <p:spPr>
              <a:xfrm>
                <a:off x="4844167"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5</a:t>
                </a:r>
              </a:p>
              <a:p>
                <a:pPr algn="ctr"/>
                <a:r>
                  <a:rPr lang="fr-FR" sz="1400" dirty="0">
                    <a:solidFill>
                      <a:srgbClr val="B2C0EC"/>
                    </a:solidFill>
                    <a:latin typeface="Arial" panose="020B0604020202020204" pitchFamily="34" charset="0"/>
                    <a:cs typeface="Arial" panose="020B0604020202020204" pitchFamily="34" charset="0"/>
                  </a:rPr>
                  <a:t>(17)</a:t>
                </a:r>
              </a:p>
            </p:txBody>
          </p:sp>
          <p:sp>
            <p:nvSpPr>
              <p:cNvPr id="200" name="TextBox 199">
                <a:extLst>
                  <a:ext uri="{FF2B5EF4-FFF2-40B4-BE49-F238E27FC236}">
                    <a16:creationId xmlns:a16="http://schemas.microsoft.com/office/drawing/2014/main" id="{A1AA8B38-C380-41D0-8288-25F3B757FCA6}"/>
                  </a:ext>
                </a:extLst>
              </p:cNvPr>
              <p:cNvSpPr txBox="1"/>
              <p:nvPr/>
            </p:nvSpPr>
            <p:spPr>
              <a:xfrm>
                <a:off x="4468530"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6</a:t>
                </a:r>
              </a:p>
              <a:p>
                <a:pPr algn="ctr"/>
                <a:r>
                  <a:rPr lang="fr-FR" sz="1400" dirty="0">
                    <a:solidFill>
                      <a:srgbClr val="B2C0EC"/>
                    </a:solidFill>
                    <a:latin typeface="Arial" panose="020B0604020202020204" pitchFamily="34" charset="0"/>
                    <a:cs typeface="Arial" panose="020B0604020202020204" pitchFamily="34" charset="0"/>
                  </a:rPr>
                  <a:t>(17)</a:t>
                </a:r>
              </a:p>
            </p:txBody>
          </p:sp>
          <p:sp>
            <p:nvSpPr>
              <p:cNvPr id="201" name="TextBox 200">
                <a:extLst>
                  <a:ext uri="{FF2B5EF4-FFF2-40B4-BE49-F238E27FC236}">
                    <a16:creationId xmlns:a16="http://schemas.microsoft.com/office/drawing/2014/main" id="{8B959DCE-EFA7-4310-A8DA-DA1F40D13890}"/>
                  </a:ext>
                </a:extLst>
              </p:cNvPr>
              <p:cNvSpPr txBox="1"/>
              <p:nvPr/>
            </p:nvSpPr>
            <p:spPr>
              <a:xfrm>
                <a:off x="4092893"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6</a:t>
                </a:r>
              </a:p>
              <a:p>
                <a:pPr algn="ctr"/>
                <a:r>
                  <a:rPr lang="fr-FR" sz="1400" dirty="0">
                    <a:solidFill>
                      <a:srgbClr val="B2C0EC"/>
                    </a:solidFill>
                    <a:latin typeface="Arial" panose="020B0604020202020204" pitchFamily="34" charset="0"/>
                    <a:cs typeface="Arial" panose="020B0604020202020204" pitchFamily="34" charset="0"/>
                  </a:rPr>
                  <a:t>(17)</a:t>
                </a:r>
              </a:p>
            </p:txBody>
          </p:sp>
          <p:sp>
            <p:nvSpPr>
              <p:cNvPr id="202" name="TextBox 201">
                <a:extLst>
                  <a:ext uri="{FF2B5EF4-FFF2-40B4-BE49-F238E27FC236}">
                    <a16:creationId xmlns:a16="http://schemas.microsoft.com/office/drawing/2014/main" id="{FE172A22-AE32-499D-A9AB-DD0E3F51BC78}"/>
                  </a:ext>
                </a:extLst>
              </p:cNvPr>
              <p:cNvSpPr txBox="1"/>
              <p:nvPr/>
            </p:nvSpPr>
            <p:spPr>
              <a:xfrm>
                <a:off x="3717256"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6</a:t>
                </a:r>
              </a:p>
              <a:p>
                <a:pPr algn="ctr"/>
                <a:r>
                  <a:rPr lang="fr-FR" sz="1400" dirty="0">
                    <a:solidFill>
                      <a:srgbClr val="B2C0EC"/>
                    </a:solidFill>
                    <a:latin typeface="Arial" panose="020B0604020202020204" pitchFamily="34" charset="0"/>
                    <a:cs typeface="Arial" panose="020B0604020202020204" pitchFamily="34" charset="0"/>
                  </a:rPr>
                  <a:t>(17)</a:t>
                </a:r>
              </a:p>
            </p:txBody>
          </p:sp>
          <p:sp>
            <p:nvSpPr>
              <p:cNvPr id="203" name="TextBox 202">
                <a:extLst>
                  <a:ext uri="{FF2B5EF4-FFF2-40B4-BE49-F238E27FC236}">
                    <a16:creationId xmlns:a16="http://schemas.microsoft.com/office/drawing/2014/main" id="{5582B604-016A-4F59-B911-F7C4EC75758E}"/>
                  </a:ext>
                </a:extLst>
              </p:cNvPr>
              <p:cNvSpPr txBox="1"/>
              <p:nvPr/>
            </p:nvSpPr>
            <p:spPr>
              <a:xfrm>
                <a:off x="3341619"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9</a:t>
                </a:r>
              </a:p>
              <a:p>
                <a:pPr algn="ctr"/>
                <a:r>
                  <a:rPr lang="fr-FR" sz="1400" dirty="0">
                    <a:solidFill>
                      <a:srgbClr val="B2C0EC"/>
                    </a:solidFill>
                    <a:latin typeface="Arial" panose="020B0604020202020204" pitchFamily="34" charset="0"/>
                    <a:cs typeface="Arial" panose="020B0604020202020204" pitchFamily="34" charset="0"/>
                  </a:rPr>
                  <a:t>(15)</a:t>
                </a:r>
              </a:p>
            </p:txBody>
          </p:sp>
          <p:sp>
            <p:nvSpPr>
              <p:cNvPr id="204" name="TextBox 203">
                <a:extLst>
                  <a:ext uri="{FF2B5EF4-FFF2-40B4-BE49-F238E27FC236}">
                    <a16:creationId xmlns:a16="http://schemas.microsoft.com/office/drawing/2014/main" id="{F1643F98-D770-4BE7-85DC-159CDA2A27D2}"/>
                  </a:ext>
                </a:extLst>
              </p:cNvPr>
              <p:cNvSpPr txBox="1"/>
              <p:nvPr/>
            </p:nvSpPr>
            <p:spPr>
              <a:xfrm>
                <a:off x="2965982"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10</a:t>
                </a:r>
              </a:p>
              <a:p>
                <a:pPr algn="ctr"/>
                <a:r>
                  <a:rPr lang="fr-FR" sz="1400" dirty="0">
                    <a:solidFill>
                      <a:srgbClr val="B2C0EC"/>
                    </a:solidFill>
                    <a:latin typeface="Arial" panose="020B0604020202020204" pitchFamily="34" charset="0"/>
                    <a:cs typeface="Arial" panose="020B0604020202020204" pitchFamily="34" charset="0"/>
                  </a:rPr>
                  <a:t>(15)</a:t>
                </a:r>
              </a:p>
            </p:txBody>
          </p:sp>
          <p:sp>
            <p:nvSpPr>
              <p:cNvPr id="205" name="TextBox 204">
                <a:extLst>
                  <a:ext uri="{FF2B5EF4-FFF2-40B4-BE49-F238E27FC236}">
                    <a16:creationId xmlns:a16="http://schemas.microsoft.com/office/drawing/2014/main" id="{0FAD2950-2E6C-4AC0-B354-DBB9FD9B88C7}"/>
                  </a:ext>
                </a:extLst>
              </p:cNvPr>
              <p:cNvSpPr txBox="1"/>
              <p:nvPr/>
            </p:nvSpPr>
            <p:spPr>
              <a:xfrm>
                <a:off x="2590346" y="5816672"/>
                <a:ext cx="390098"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12</a:t>
                </a:r>
              </a:p>
              <a:p>
                <a:pPr algn="ctr"/>
                <a:r>
                  <a:rPr lang="fr-FR" sz="1400" dirty="0">
                    <a:solidFill>
                      <a:srgbClr val="B2C0EC"/>
                    </a:solidFill>
                    <a:latin typeface="Arial" panose="020B0604020202020204" pitchFamily="34" charset="0"/>
                    <a:cs typeface="Arial" panose="020B0604020202020204" pitchFamily="34" charset="0"/>
                  </a:rPr>
                  <a:t>(14)</a:t>
                </a:r>
              </a:p>
            </p:txBody>
          </p:sp>
          <p:sp>
            <p:nvSpPr>
              <p:cNvPr id="206" name="TextBox 205">
                <a:extLst>
                  <a:ext uri="{FF2B5EF4-FFF2-40B4-BE49-F238E27FC236}">
                    <a16:creationId xmlns:a16="http://schemas.microsoft.com/office/drawing/2014/main" id="{26658EE0-D841-4C95-AD17-3B90D7899EE3}"/>
                  </a:ext>
                </a:extLst>
              </p:cNvPr>
              <p:cNvSpPr txBox="1"/>
              <p:nvPr/>
            </p:nvSpPr>
            <p:spPr>
              <a:xfrm>
                <a:off x="2221378" y="5816672"/>
                <a:ext cx="376761"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20</a:t>
                </a:r>
              </a:p>
              <a:p>
                <a:pPr algn="ctr"/>
                <a:r>
                  <a:rPr lang="fr-FR" sz="1400" dirty="0">
                    <a:solidFill>
                      <a:srgbClr val="B2C0EC"/>
                    </a:solidFill>
                    <a:latin typeface="Arial" panose="020B0604020202020204" pitchFamily="34" charset="0"/>
                    <a:cs typeface="Arial" panose="020B0604020202020204" pitchFamily="34" charset="0"/>
                  </a:rPr>
                  <a:t>(11)</a:t>
                </a:r>
              </a:p>
            </p:txBody>
          </p:sp>
          <p:sp>
            <p:nvSpPr>
              <p:cNvPr id="207" name="TextBox 206">
                <a:extLst>
                  <a:ext uri="{FF2B5EF4-FFF2-40B4-BE49-F238E27FC236}">
                    <a16:creationId xmlns:a16="http://schemas.microsoft.com/office/drawing/2014/main" id="{2CF427F1-ED3C-4CCD-9EFB-7890E41B6902}"/>
                  </a:ext>
                </a:extLst>
              </p:cNvPr>
              <p:cNvSpPr txBox="1"/>
              <p:nvPr/>
            </p:nvSpPr>
            <p:spPr>
              <a:xfrm>
                <a:off x="1839071" y="5816672"/>
                <a:ext cx="390099"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33</a:t>
                </a:r>
              </a:p>
              <a:p>
                <a:pPr algn="ctr"/>
                <a:r>
                  <a:rPr lang="fr-FR" sz="1400" dirty="0">
                    <a:solidFill>
                      <a:srgbClr val="B2C0EC"/>
                    </a:solidFill>
                    <a:latin typeface="Arial" panose="020B0604020202020204" pitchFamily="34" charset="0"/>
                    <a:cs typeface="Arial" panose="020B0604020202020204" pitchFamily="34" charset="0"/>
                  </a:rPr>
                  <a:t>(10)</a:t>
                </a:r>
              </a:p>
            </p:txBody>
          </p:sp>
          <p:sp>
            <p:nvSpPr>
              <p:cNvPr id="208" name="TextBox 207">
                <a:extLst>
                  <a:ext uri="{FF2B5EF4-FFF2-40B4-BE49-F238E27FC236}">
                    <a16:creationId xmlns:a16="http://schemas.microsoft.com/office/drawing/2014/main" id="{2259BD12-80E7-4D21-B32D-C8497C06BAA9}"/>
                  </a:ext>
                </a:extLst>
              </p:cNvPr>
              <p:cNvSpPr txBox="1"/>
              <p:nvPr/>
            </p:nvSpPr>
            <p:spPr>
              <a:xfrm>
                <a:off x="1513127" y="5816672"/>
                <a:ext cx="290713" cy="503590"/>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59</a:t>
                </a:r>
              </a:p>
              <a:p>
                <a:pPr algn="ctr"/>
                <a:r>
                  <a:rPr lang="fr-FR" sz="1400" dirty="0">
                    <a:solidFill>
                      <a:srgbClr val="B2C0EC"/>
                    </a:solidFill>
                    <a:latin typeface="Arial" panose="020B0604020202020204" pitchFamily="34" charset="0"/>
                    <a:cs typeface="Arial" panose="020B0604020202020204" pitchFamily="34" charset="0"/>
                  </a:rPr>
                  <a:t>(0)</a:t>
                </a:r>
              </a:p>
            </p:txBody>
          </p:sp>
        </p:grpSp>
        <p:sp>
          <p:nvSpPr>
            <p:cNvPr id="213" name="Rectangle 212">
              <a:extLst>
                <a:ext uri="{FF2B5EF4-FFF2-40B4-BE49-F238E27FC236}">
                  <a16:creationId xmlns:a16="http://schemas.microsoft.com/office/drawing/2014/main" id="{F0A6CB23-EE60-41C5-B4E4-BD1BEE513518}"/>
                </a:ext>
              </a:extLst>
            </p:cNvPr>
            <p:cNvSpPr/>
            <p:nvPr/>
          </p:nvSpPr>
          <p:spPr>
            <a:xfrm>
              <a:off x="697526" y="6027374"/>
              <a:ext cx="832280" cy="307777"/>
            </a:xfrm>
            <a:prstGeom prst="rect">
              <a:avLst/>
            </a:prstGeom>
          </p:spPr>
          <p:txBody>
            <a:bodyPr wrap="none">
              <a:spAutoFit/>
            </a:bodyPr>
            <a:lstStyle/>
            <a:p>
              <a:pPr lvl="0" algn="ctr">
                <a:spcBef>
                  <a:spcPct val="20000"/>
                </a:spcBef>
                <a:buClr>
                  <a:schemeClr val="tx2"/>
                </a:buClr>
                <a:buSzPct val="110000"/>
              </a:pPr>
              <a:r>
                <a:rPr lang="fr-FR" sz="1400" dirty="0">
                  <a:solidFill>
                    <a:srgbClr val="B2C0EC"/>
                  </a:solidFill>
                </a:rPr>
                <a:t>Placebo</a:t>
              </a:r>
            </a:p>
          </p:txBody>
        </p:sp>
      </p:grpSp>
      <p:grpSp>
        <p:nvGrpSpPr>
          <p:cNvPr id="227" name="Group 226">
            <a:extLst>
              <a:ext uri="{FF2B5EF4-FFF2-40B4-BE49-F238E27FC236}">
                <a16:creationId xmlns:a16="http://schemas.microsoft.com/office/drawing/2014/main" id="{C4566496-5FD6-47B9-9AFA-890FF7DFA262}"/>
              </a:ext>
            </a:extLst>
          </p:cNvPr>
          <p:cNvGrpSpPr/>
          <p:nvPr/>
        </p:nvGrpSpPr>
        <p:grpSpPr>
          <a:xfrm>
            <a:off x="1539419" y="2027788"/>
            <a:ext cx="6725171" cy="2427396"/>
            <a:chOff x="2201" y="1818032"/>
            <a:chExt cx="9145857" cy="3224758"/>
          </a:xfrm>
        </p:grpSpPr>
        <p:sp>
          <p:nvSpPr>
            <p:cNvPr id="218" name="Freeform: Shape 217">
              <a:extLst>
                <a:ext uri="{FF2B5EF4-FFF2-40B4-BE49-F238E27FC236}">
                  <a16:creationId xmlns:a16="http://schemas.microsoft.com/office/drawing/2014/main" id="{332201E3-CF3C-46F9-8457-DBE7CA23EEF8}"/>
                </a:ext>
              </a:extLst>
            </p:cNvPr>
            <p:cNvSpPr/>
            <p:nvPr/>
          </p:nvSpPr>
          <p:spPr>
            <a:xfrm>
              <a:off x="2201" y="1878814"/>
              <a:ext cx="9145857" cy="3126390"/>
            </a:xfrm>
            <a:custGeom>
              <a:avLst/>
              <a:gdLst>
                <a:gd name="connsiteX0" fmla="*/ 9145857 w 9145857"/>
                <a:gd name="connsiteY0" fmla="*/ 3126391 h 3126390"/>
                <a:gd name="connsiteX1" fmla="*/ 6696077 w 9145857"/>
                <a:gd name="connsiteY1" fmla="*/ 3126391 h 3126390"/>
                <a:gd name="connsiteX2" fmla="*/ 6696077 w 9145857"/>
                <a:gd name="connsiteY2" fmla="*/ 2986406 h 3126390"/>
                <a:gd name="connsiteX3" fmla="*/ 4934565 w 9145857"/>
                <a:gd name="connsiteY3" fmla="*/ 2986406 h 3126390"/>
                <a:gd name="connsiteX4" fmla="*/ 4934565 w 9145857"/>
                <a:gd name="connsiteY4" fmla="*/ 2869746 h 3126390"/>
                <a:gd name="connsiteX5" fmla="*/ 4211295 w 9145857"/>
                <a:gd name="connsiteY5" fmla="*/ 2869746 h 3126390"/>
                <a:gd name="connsiteX6" fmla="*/ 4211295 w 9145857"/>
                <a:gd name="connsiteY6" fmla="*/ 2723930 h 3126390"/>
                <a:gd name="connsiteX7" fmla="*/ 2817257 w 9145857"/>
                <a:gd name="connsiteY7" fmla="*/ 2723930 h 3126390"/>
                <a:gd name="connsiteX8" fmla="*/ 2817257 w 9145857"/>
                <a:gd name="connsiteY8" fmla="*/ 2618940 h 3126390"/>
                <a:gd name="connsiteX9" fmla="*/ 2099818 w 9145857"/>
                <a:gd name="connsiteY9" fmla="*/ 2618940 h 3126390"/>
                <a:gd name="connsiteX10" fmla="*/ 2099818 w 9145857"/>
                <a:gd name="connsiteY10" fmla="*/ 2508110 h 3126390"/>
                <a:gd name="connsiteX11" fmla="*/ 1878167 w 9145857"/>
                <a:gd name="connsiteY11" fmla="*/ 2508110 h 3126390"/>
                <a:gd name="connsiteX12" fmla="*/ 1878167 w 9145857"/>
                <a:gd name="connsiteY12" fmla="*/ 2408959 h 3126390"/>
                <a:gd name="connsiteX13" fmla="*/ 1405710 w 9145857"/>
                <a:gd name="connsiteY13" fmla="*/ 2408959 h 3126390"/>
                <a:gd name="connsiteX14" fmla="*/ 1405710 w 9145857"/>
                <a:gd name="connsiteY14" fmla="*/ 2105650 h 3126390"/>
                <a:gd name="connsiteX15" fmla="*/ 1061576 w 9145857"/>
                <a:gd name="connsiteY15" fmla="*/ 2105650 h 3126390"/>
                <a:gd name="connsiteX16" fmla="*/ 1061576 w 9145857"/>
                <a:gd name="connsiteY16" fmla="*/ 2053155 h 3126390"/>
                <a:gd name="connsiteX17" fmla="*/ 962416 w 9145857"/>
                <a:gd name="connsiteY17" fmla="*/ 2053155 h 3126390"/>
                <a:gd name="connsiteX18" fmla="*/ 962416 w 9145857"/>
                <a:gd name="connsiteY18" fmla="*/ 1942333 h 3126390"/>
                <a:gd name="connsiteX19" fmla="*/ 939084 w 9145857"/>
                <a:gd name="connsiteY19" fmla="*/ 1942333 h 3126390"/>
                <a:gd name="connsiteX20" fmla="*/ 939084 w 9145857"/>
                <a:gd name="connsiteY20" fmla="*/ 1434875 h 3126390"/>
                <a:gd name="connsiteX21" fmla="*/ 904090 w 9145857"/>
                <a:gd name="connsiteY21" fmla="*/ 1434875 h 3126390"/>
                <a:gd name="connsiteX22" fmla="*/ 904090 w 9145857"/>
                <a:gd name="connsiteY22" fmla="*/ 1277389 h 3126390"/>
                <a:gd name="connsiteX23" fmla="*/ 734935 w 9145857"/>
                <a:gd name="connsiteY23" fmla="*/ 1277389 h 3126390"/>
                <a:gd name="connsiteX24" fmla="*/ 734935 w 9145857"/>
                <a:gd name="connsiteY24" fmla="*/ 1137405 h 3126390"/>
                <a:gd name="connsiteX25" fmla="*/ 659109 w 9145857"/>
                <a:gd name="connsiteY25" fmla="*/ 1137405 h 3126390"/>
                <a:gd name="connsiteX26" fmla="*/ 659109 w 9145857"/>
                <a:gd name="connsiteY26" fmla="*/ 1061577 h 3126390"/>
                <a:gd name="connsiteX27" fmla="*/ 513289 w 9145857"/>
                <a:gd name="connsiteY27" fmla="*/ 1061577 h 3126390"/>
                <a:gd name="connsiteX28" fmla="*/ 513289 w 9145857"/>
                <a:gd name="connsiteY28" fmla="*/ 904092 h 3126390"/>
                <a:gd name="connsiteX29" fmla="*/ 489957 w 9145857"/>
                <a:gd name="connsiteY29" fmla="*/ 904092 h 3126390"/>
                <a:gd name="connsiteX30" fmla="*/ 489957 w 9145857"/>
                <a:gd name="connsiteY30" fmla="*/ 128322 h 3126390"/>
                <a:gd name="connsiteX31" fmla="*/ 460793 w 9145857"/>
                <a:gd name="connsiteY31" fmla="*/ 128322 h 3126390"/>
                <a:gd name="connsiteX32" fmla="*/ 460793 w 9145857"/>
                <a:gd name="connsiteY32" fmla="*/ 0 h 3126390"/>
                <a:gd name="connsiteX33" fmla="*/ 0 w 9145857"/>
                <a:gd name="connsiteY33" fmla="*/ 0 h 3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5857" h="3126390">
                  <a:moveTo>
                    <a:pt x="9145857" y="3126391"/>
                  </a:moveTo>
                  <a:lnTo>
                    <a:pt x="6696077" y="3126391"/>
                  </a:lnTo>
                  <a:lnTo>
                    <a:pt x="6696077" y="2986406"/>
                  </a:lnTo>
                  <a:lnTo>
                    <a:pt x="4934565" y="2986406"/>
                  </a:lnTo>
                  <a:lnTo>
                    <a:pt x="4934565" y="2869746"/>
                  </a:lnTo>
                  <a:lnTo>
                    <a:pt x="4211295" y="2869746"/>
                  </a:lnTo>
                  <a:lnTo>
                    <a:pt x="4211295" y="2723930"/>
                  </a:lnTo>
                  <a:lnTo>
                    <a:pt x="2817257" y="2723930"/>
                  </a:lnTo>
                  <a:lnTo>
                    <a:pt x="2817257" y="2618940"/>
                  </a:lnTo>
                  <a:lnTo>
                    <a:pt x="2099818" y="2618940"/>
                  </a:lnTo>
                  <a:lnTo>
                    <a:pt x="2099818" y="2508110"/>
                  </a:lnTo>
                  <a:lnTo>
                    <a:pt x="1878167" y="2508110"/>
                  </a:lnTo>
                  <a:lnTo>
                    <a:pt x="1878167" y="2408959"/>
                  </a:lnTo>
                  <a:lnTo>
                    <a:pt x="1405710" y="2408959"/>
                  </a:lnTo>
                  <a:lnTo>
                    <a:pt x="1405710" y="2105650"/>
                  </a:lnTo>
                  <a:lnTo>
                    <a:pt x="1061576" y="2105650"/>
                  </a:lnTo>
                  <a:lnTo>
                    <a:pt x="1061576" y="2053155"/>
                  </a:lnTo>
                  <a:lnTo>
                    <a:pt x="962416" y="2053155"/>
                  </a:lnTo>
                  <a:lnTo>
                    <a:pt x="962416" y="1942333"/>
                  </a:lnTo>
                  <a:lnTo>
                    <a:pt x="939084" y="1942333"/>
                  </a:lnTo>
                  <a:lnTo>
                    <a:pt x="939084" y="1434875"/>
                  </a:lnTo>
                  <a:lnTo>
                    <a:pt x="904090" y="1434875"/>
                  </a:lnTo>
                  <a:lnTo>
                    <a:pt x="904090" y="1277389"/>
                  </a:lnTo>
                  <a:lnTo>
                    <a:pt x="734935" y="1277389"/>
                  </a:lnTo>
                  <a:lnTo>
                    <a:pt x="734935" y="1137405"/>
                  </a:lnTo>
                  <a:lnTo>
                    <a:pt x="659109" y="1137405"/>
                  </a:lnTo>
                  <a:lnTo>
                    <a:pt x="659109" y="1061577"/>
                  </a:lnTo>
                  <a:lnTo>
                    <a:pt x="513289" y="1061577"/>
                  </a:lnTo>
                  <a:lnTo>
                    <a:pt x="513289" y="904092"/>
                  </a:lnTo>
                  <a:lnTo>
                    <a:pt x="489957" y="904092"/>
                  </a:lnTo>
                  <a:lnTo>
                    <a:pt x="489957" y="128322"/>
                  </a:lnTo>
                  <a:lnTo>
                    <a:pt x="460793" y="128322"/>
                  </a:lnTo>
                  <a:lnTo>
                    <a:pt x="460793" y="0"/>
                  </a:lnTo>
                  <a:lnTo>
                    <a:pt x="0" y="0"/>
                  </a:lnTo>
                </a:path>
              </a:pathLst>
            </a:custGeom>
            <a:noFill/>
            <a:ln w="25400" cap="flat">
              <a:solidFill>
                <a:srgbClr val="B2C0EC"/>
              </a:solidFill>
              <a:prstDash val="solid"/>
              <a:miter/>
            </a:ln>
          </p:spPr>
          <p:txBody>
            <a:bodyPr rtlCol="0" anchor="ctr"/>
            <a:lstStyle/>
            <a:p>
              <a:endParaRPr lang="fr-FR" dirty="0"/>
            </a:p>
          </p:txBody>
        </p:sp>
        <p:sp>
          <p:nvSpPr>
            <p:cNvPr id="219" name="Freeform: Shape 218">
              <a:extLst>
                <a:ext uri="{FF2B5EF4-FFF2-40B4-BE49-F238E27FC236}">
                  <a16:creationId xmlns:a16="http://schemas.microsoft.com/office/drawing/2014/main" id="{BE8F30FA-AE2D-4578-936A-A98DC289B6A8}"/>
                </a:ext>
              </a:extLst>
            </p:cNvPr>
            <p:cNvSpPr/>
            <p:nvPr/>
          </p:nvSpPr>
          <p:spPr>
            <a:xfrm>
              <a:off x="2201" y="1818032"/>
              <a:ext cx="8282" cy="93913"/>
            </a:xfrm>
            <a:custGeom>
              <a:avLst/>
              <a:gdLst>
                <a:gd name="connsiteX0" fmla="*/ 0 w 8282"/>
                <a:gd name="connsiteY0" fmla="*/ 0 h 93913"/>
                <a:gd name="connsiteX1" fmla="*/ 0 w 8282"/>
                <a:gd name="connsiteY1" fmla="*/ 93913 h 93913"/>
              </a:gdLst>
              <a:ahLst/>
              <a:cxnLst>
                <a:cxn ang="0">
                  <a:pos x="connsiteX0" y="connsiteY0"/>
                </a:cxn>
                <a:cxn ang="0">
                  <a:pos x="connsiteX1" y="connsiteY1"/>
                </a:cxn>
              </a:cxnLst>
              <a:rect l="l" t="t" r="r" b="b"/>
              <a:pathLst>
                <a:path w="8282" h="93913">
                  <a:moveTo>
                    <a:pt x="0" y="0"/>
                  </a:moveTo>
                  <a:lnTo>
                    <a:pt x="0" y="93913"/>
                  </a:lnTo>
                </a:path>
              </a:pathLst>
            </a:custGeom>
            <a:noFill/>
            <a:ln w="25400" cap="flat">
              <a:solidFill>
                <a:srgbClr val="B2C0EC"/>
              </a:solidFill>
              <a:prstDash val="solid"/>
              <a:miter/>
            </a:ln>
          </p:spPr>
          <p:txBody>
            <a:bodyPr rtlCol="0" anchor="ctr"/>
            <a:lstStyle/>
            <a:p>
              <a:endParaRPr lang="fr-FR" dirty="0"/>
            </a:p>
          </p:txBody>
        </p:sp>
        <p:sp>
          <p:nvSpPr>
            <p:cNvPr id="220" name="Freeform: Shape 219">
              <a:extLst>
                <a:ext uri="{FF2B5EF4-FFF2-40B4-BE49-F238E27FC236}">
                  <a16:creationId xmlns:a16="http://schemas.microsoft.com/office/drawing/2014/main" id="{00B970B7-6B25-4F9F-A8EC-90AE2D23ABD6}"/>
                </a:ext>
              </a:extLst>
            </p:cNvPr>
            <p:cNvSpPr/>
            <p:nvPr/>
          </p:nvSpPr>
          <p:spPr>
            <a:xfrm>
              <a:off x="515723" y="2894779"/>
              <a:ext cx="8282" cy="93908"/>
            </a:xfrm>
            <a:custGeom>
              <a:avLst/>
              <a:gdLst>
                <a:gd name="connsiteX0" fmla="*/ 0 w 8282"/>
                <a:gd name="connsiteY0" fmla="*/ 0 h 93908"/>
                <a:gd name="connsiteX1" fmla="*/ 0 w 8282"/>
                <a:gd name="connsiteY1" fmla="*/ 93908 h 93908"/>
              </a:gdLst>
              <a:ahLst/>
              <a:cxnLst>
                <a:cxn ang="0">
                  <a:pos x="connsiteX0" y="connsiteY0"/>
                </a:cxn>
                <a:cxn ang="0">
                  <a:pos x="connsiteX1" y="connsiteY1"/>
                </a:cxn>
              </a:cxnLst>
              <a:rect l="l" t="t" r="r" b="b"/>
              <a:pathLst>
                <a:path w="8282" h="93908">
                  <a:moveTo>
                    <a:pt x="0" y="0"/>
                  </a:moveTo>
                  <a:lnTo>
                    <a:pt x="0" y="93908"/>
                  </a:lnTo>
                </a:path>
              </a:pathLst>
            </a:custGeom>
            <a:noFill/>
            <a:ln w="25400" cap="flat">
              <a:solidFill>
                <a:srgbClr val="B2C0EC"/>
              </a:solidFill>
              <a:prstDash val="solid"/>
              <a:miter/>
            </a:ln>
          </p:spPr>
          <p:txBody>
            <a:bodyPr rtlCol="0" anchor="ctr"/>
            <a:lstStyle/>
            <a:p>
              <a:endParaRPr lang="fr-FR" dirty="0"/>
            </a:p>
          </p:txBody>
        </p:sp>
        <p:sp>
          <p:nvSpPr>
            <p:cNvPr id="221" name="Freeform: Shape 220">
              <a:extLst>
                <a:ext uri="{FF2B5EF4-FFF2-40B4-BE49-F238E27FC236}">
                  <a16:creationId xmlns:a16="http://schemas.microsoft.com/office/drawing/2014/main" id="{9955864C-B4CD-4B13-9930-91CF521E9BC9}"/>
                </a:ext>
              </a:extLst>
            </p:cNvPr>
            <p:cNvSpPr/>
            <p:nvPr/>
          </p:nvSpPr>
          <p:spPr>
            <a:xfrm>
              <a:off x="1443377" y="4236570"/>
              <a:ext cx="8282" cy="93908"/>
            </a:xfrm>
            <a:custGeom>
              <a:avLst/>
              <a:gdLst>
                <a:gd name="connsiteX0" fmla="*/ 0 w 8282"/>
                <a:gd name="connsiteY0" fmla="*/ 0 h 93908"/>
                <a:gd name="connsiteX1" fmla="*/ 0 w 8282"/>
                <a:gd name="connsiteY1" fmla="*/ 93908 h 93908"/>
              </a:gdLst>
              <a:ahLst/>
              <a:cxnLst>
                <a:cxn ang="0">
                  <a:pos x="connsiteX0" y="connsiteY0"/>
                </a:cxn>
                <a:cxn ang="0">
                  <a:pos x="connsiteX1" y="connsiteY1"/>
                </a:cxn>
              </a:cxnLst>
              <a:rect l="l" t="t" r="r" b="b"/>
              <a:pathLst>
                <a:path w="8282" h="93908">
                  <a:moveTo>
                    <a:pt x="0" y="0"/>
                  </a:moveTo>
                  <a:lnTo>
                    <a:pt x="0" y="93908"/>
                  </a:lnTo>
                </a:path>
              </a:pathLst>
            </a:custGeom>
            <a:noFill/>
            <a:ln w="25400" cap="flat">
              <a:solidFill>
                <a:srgbClr val="B2C0EC"/>
              </a:solidFill>
              <a:prstDash val="solid"/>
              <a:miter/>
            </a:ln>
          </p:spPr>
          <p:txBody>
            <a:bodyPr rtlCol="0" anchor="ctr"/>
            <a:lstStyle/>
            <a:p>
              <a:endParaRPr lang="fr-FR" dirty="0"/>
            </a:p>
          </p:txBody>
        </p:sp>
        <p:sp>
          <p:nvSpPr>
            <p:cNvPr id="222" name="Freeform: Shape 221">
              <a:extLst>
                <a:ext uri="{FF2B5EF4-FFF2-40B4-BE49-F238E27FC236}">
                  <a16:creationId xmlns:a16="http://schemas.microsoft.com/office/drawing/2014/main" id="{BFE53CF6-B3AF-4FDF-8B0A-C28F6722D737}"/>
                </a:ext>
              </a:extLst>
            </p:cNvPr>
            <p:cNvSpPr/>
            <p:nvPr/>
          </p:nvSpPr>
          <p:spPr>
            <a:xfrm>
              <a:off x="1874072" y="4236570"/>
              <a:ext cx="8282" cy="93908"/>
            </a:xfrm>
            <a:custGeom>
              <a:avLst/>
              <a:gdLst>
                <a:gd name="connsiteX0" fmla="*/ 0 w 8282"/>
                <a:gd name="connsiteY0" fmla="*/ 0 h 93908"/>
                <a:gd name="connsiteX1" fmla="*/ 0 w 8282"/>
                <a:gd name="connsiteY1" fmla="*/ 93908 h 93908"/>
              </a:gdLst>
              <a:ahLst/>
              <a:cxnLst>
                <a:cxn ang="0">
                  <a:pos x="connsiteX0" y="connsiteY0"/>
                </a:cxn>
                <a:cxn ang="0">
                  <a:pos x="connsiteX1" y="connsiteY1"/>
                </a:cxn>
              </a:cxnLst>
              <a:rect l="l" t="t" r="r" b="b"/>
              <a:pathLst>
                <a:path w="8282" h="93908">
                  <a:moveTo>
                    <a:pt x="0" y="0"/>
                  </a:moveTo>
                  <a:lnTo>
                    <a:pt x="0" y="93908"/>
                  </a:lnTo>
                </a:path>
              </a:pathLst>
            </a:custGeom>
            <a:noFill/>
            <a:ln w="25400" cap="flat">
              <a:solidFill>
                <a:srgbClr val="B2C0EC"/>
              </a:solidFill>
              <a:prstDash val="solid"/>
              <a:miter/>
            </a:ln>
          </p:spPr>
          <p:txBody>
            <a:bodyPr rtlCol="0" anchor="ctr"/>
            <a:lstStyle/>
            <a:p>
              <a:endParaRPr lang="fr-FR" dirty="0"/>
            </a:p>
          </p:txBody>
        </p:sp>
        <p:sp>
          <p:nvSpPr>
            <p:cNvPr id="223" name="Freeform: Shape 222">
              <a:extLst>
                <a:ext uri="{FF2B5EF4-FFF2-40B4-BE49-F238E27FC236}">
                  <a16:creationId xmlns:a16="http://schemas.microsoft.com/office/drawing/2014/main" id="{B16F5FEA-F78A-4E02-91C6-7617D55193B9}"/>
                </a:ext>
              </a:extLst>
            </p:cNvPr>
            <p:cNvSpPr/>
            <p:nvPr/>
          </p:nvSpPr>
          <p:spPr>
            <a:xfrm>
              <a:off x="2818298" y="4551309"/>
              <a:ext cx="8282" cy="93916"/>
            </a:xfrm>
            <a:custGeom>
              <a:avLst/>
              <a:gdLst>
                <a:gd name="connsiteX0" fmla="*/ 0 w 8282"/>
                <a:gd name="connsiteY0" fmla="*/ 0 h 93916"/>
                <a:gd name="connsiteX1" fmla="*/ 0 w 8282"/>
                <a:gd name="connsiteY1" fmla="*/ 93916 h 93916"/>
              </a:gdLst>
              <a:ahLst/>
              <a:cxnLst>
                <a:cxn ang="0">
                  <a:pos x="connsiteX0" y="connsiteY0"/>
                </a:cxn>
                <a:cxn ang="0">
                  <a:pos x="connsiteX1" y="connsiteY1"/>
                </a:cxn>
              </a:cxnLst>
              <a:rect l="l" t="t" r="r" b="b"/>
              <a:pathLst>
                <a:path w="8282" h="93916">
                  <a:moveTo>
                    <a:pt x="0" y="0"/>
                  </a:moveTo>
                  <a:lnTo>
                    <a:pt x="0" y="93916"/>
                  </a:lnTo>
                </a:path>
              </a:pathLst>
            </a:custGeom>
            <a:noFill/>
            <a:ln w="25400" cap="flat">
              <a:solidFill>
                <a:srgbClr val="B2C0EC"/>
              </a:solidFill>
              <a:prstDash val="solid"/>
              <a:miter/>
            </a:ln>
          </p:spPr>
          <p:txBody>
            <a:bodyPr rtlCol="0" anchor="ctr"/>
            <a:lstStyle/>
            <a:p>
              <a:endParaRPr lang="fr-FR" dirty="0"/>
            </a:p>
          </p:txBody>
        </p:sp>
        <p:sp>
          <p:nvSpPr>
            <p:cNvPr id="224" name="Freeform: Shape 223">
              <a:extLst>
                <a:ext uri="{FF2B5EF4-FFF2-40B4-BE49-F238E27FC236}">
                  <a16:creationId xmlns:a16="http://schemas.microsoft.com/office/drawing/2014/main" id="{EEC63B7E-29DC-47EE-80DF-930C49581316}"/>
                </a:ext>
              </a:extLst>
            </p:cNvPr>
            <p:cNvSpPr/>
            <p:nvPr/>
          </p:nvSpPr>
          <p:spPr>
            <a:xfrm>
              <a:off x="8433932" y="4948874"/>
              <a:ext cx="8282" cy="93916"/>
            </a:xfrm>
            <a:custGeom>
              <a:avLst/>
              <a:gdLst>
                <a:gd name="connsiteX0" fmla="*/ 0 w 8282"/>
                <a:gd name="connsiteY0" fmla="*/ 0 h 93916"/>
                <a:gd name="connsiteX1" fmla="*/ 0 w 8282"/>
                <a:gd name="connsiteY1" fmla="*/ 93916 h 93916"/>
              </a:gdLst>
              <a:ahLst/>
              <a:cxnLst>
                <a:cxn ang="0">
                  <a:pos x="connsiteX0" y="connsiteY0"/>
                </a:cxn>
                <a:cxn ang="0">
                  <a:pos x="connsiteX1" y="connsiteY1"/>
                </a:cxn>
              </a:cxnLst>
              <a:rect l="l" t="t" r="r" b="b"/>
              <a:pathLst>
                <a:path w="8282" h="93916">
                  <a:moveTo>
                    <a:pt x="0" y="0"/>
                  </a:moveTo>
                  <a:lnTo>
                    <a:pt x="0" y="93916"/>
                  </a:lnTo>
                </a:path>
              </a:pathLst>
            </a:custGeom>
            <a:noFill/>
            <a:ln w="25400" cap="flat">
              <a:solidFill>
                <a:srgbClr val="B2C0EC"/>
              </a:solidFill>
              <a:prstDash val="solid"/>
              <a:miter/>
            </a:ln>
          </p:spPr>
          <p:txBody>
            <a:bodyPr rtlCol="0" anchor="ctr"/>
            <a:lstStyle/>
            <a:p>
              <a:endParaRPr lang="fr-FR" dirty="0"/>
            </a:p>
          </p:txBody>
        </p:sp>
        <p:sp>
          <p:nvSpPr>
            <p:cNvPr id="225" name="Freeform: Shape 224">
              <a:extLst>
                <a:ext uri="{FF2B5EF4-FFF2-40B4-BE49-F238E27FC236}">
                  <a16:creationId xmlns:a16="http://schemas.microsoft.com/office/drawing/2014/main" id="{5D5658CB-C268-4438-AA08-3FD0B40314D9}"/>
                </a:ext>
              </a:extLst>
            </p:cNvPr>
            <p:cNvSpPr/>
            <p:nvPr/>
          </p:nvSpPr>
          <p:spPr>
            <a:xfrm>
              <a:off x="9129671" y="4948874"/>
              <a:ext cx="8282" cy="93916"/>
            </a:xfrm>
            <a:custGeom>
              <a:avLst/>
              <a:gdLst>
                <a:gd name="connsiteX0" fmla="*/ 0 w 8282"/>
                <a:gd name="connsiteY0" fmla="*/ 0 h 93916"/>
                <a:gd name="connsiteX1" fmla="*/ 0 w 8282"/>
                <a:gd name="connsiteY1" fmla="*/ 93916 h 93916"/>
              </a:gdLst>
              <a:ahLst/>
              <a:cxnLst>
                <a:cxn ang="0">
                  <a:pos x="connsiteX0" y="connsiteY0"/>
                </a:cxn>
                <a:cxn ang="0">
                  <a:pos x="connsiteX1" y="connsiteY1"/>
                </a:cxn>
              </a:cxnLst>
              <a:rect l="l" t="t" r="r" b="b"/>
              <a:pathLst>
                <a:path w="8282" h="93916">
                  <a:moveTo>
                    <a:pt x="0" y="0"/>
                  </a:moveTo>
                  <a:lnTo>
                    <a:pt x="0" y="93916"/>
                  </a:lnTo>
                </a:path>
              </a:pathLst>
            </a:custGeom>
            <a:noFill/>
            <a:ln w="25400" cap="flat">
              <a:solidFill>
                <a:srgbClr val="B2C0EC"/>
              </a:solidFill>
              <a:prstDash val="solid"/>
              <a:miter/>
            </a:ln>
          </p:spPr>
          <p:txBody>
            <a:bodyPr rtlCol="0" anchor="ctr"/>
            <a:lstStyle/>
            <a:p>
              <a:endParaRPr lang="fr-FR" dirty="0"/>
            </a:p>
          </p:txBody>
        </p:sp>
        <p:sp>
          <p:nvSpPr>
            <p:cNvPr id="226" name="Freeform: Shape 225">
              <a:extLst>
                <a:ext uri="{FF2B5EF4-FFF2-40B4-BE49-F238E27FC236}">
                  <a16:creationId xmlns:a16="http://schemas.microsoft.com/office/drawing/2014/main" id="{E2C3C23D-AD18-41C0-B19A-7613CA3714CD}"/>
                </a:ext>
              </a:extLst>
            </p:cNvPr>
            <p:cNvSpPr/>
            <p:nvPr/>
          </p:nvSpPr>
          <p:spPr>
            <a:xfrm>
              <a:off x="485331" y="2781564"/>
              <a:ext cx="93912" cy="8282"/>
            </a:xfrm>
            <a:custGeom>
              <a:avLst/>
              <a:gdLst>
                <a:gd name="connsiteX0" fmla="*/ 93912 w 93912"/>
                <a:gd name="connsiteY0" fmla="*/ 0 h 8282"/>
                <a:gd name="connsiteX1" fmla="*/ 0 w 93912"/>
                <a:gd name="connsiteY1" fmla="*/ 0 h 8282"/>
              </a:gdLst>
              <a:ahLst/>
              <a:cxnLst>
                <a:cxn ang="0">
                  <a:pos x="connsiteX0" y="connsiteY0"/>
                </a:cxn>
                <a:cxn ang="0">
                  <a:pos x="connsiteX1" y="connsiteY1"/>
                </a:cxn>
              </a:cxnLst>
              <a:rect l="l" t="t" r="r" b="b"/>
              <a:pathLst>
                <a:path w="93912" h="8282">
                  <a:moveTo>
                    <a:pt x="93912" y="0"/>
                  </a:moveTo>
                  <a:lnTo>
                    <a:pt x="0" y="0"/>
                  </a:lnTo>
                </a:path>
              </a:pathLst>
            </a:custGeom>
            <a:noFill/>
            <a:ln w="25400" cap="flat">
              <a:solidFill>
                <a:srgbClr val="B2C0EC"/>
              </a:solidFill>
              <a:prstDash val="solid"/>
              <a:miter/>
            </a:ln>
          </p:spPr>
          <p:txBody>
            <a:bodyPr rtlCol="0" anchor="ctr"/>
            <a:lstStyle/>
            <a:p>
              <a:endParaRPr lang="fr-FR" dirty="0"/>
            </a:p>
          </p:txBody>
        </p:sp>
      </p:grpSp>
      <p:grpSp>
        <p:nvGrpSpPr>
          <p:cNvPr id="252" name="Group 251">
            <a:extLst>
              <a:ext uri="{FF2B5EF4-FFF2-40B4-BE49-F238E27FC236}">
                <a16:creationId xmlns:a16="http://schemas.microsoft.com/office/drawing/2014/main" id="{06E2DFA6-2702-4C1E-A1CC-A75E6C1205BA}"/>
              </a:ext>
            </a:extLst>
          </p:cNvPr>
          <p:cNvGrpSpPr/>
          <p:nvPr/>
        </p:nvGrpSpPr>
        <p:grpSpPr>
          <a:xfrm>
            <a:off x="1539419" y="2080456"/>
            <a:ext cx="6709231" cy="2234369"/>
            <a:chOff x="0" y="1924290"/>
            <a:chExt cx="9140941" cy="3012121"/>
          </a:xfrm>
        </p:grpSpPr>
        <p:sp>
          <p:nvSpPr>
            <p:cNvPr id="230" name="Freeform: Shape 229">
              <a:extLst>
                <a:ext uri="{FF2B5EF4-FFF2-40B4-BE49-F238E27FC236}">
                  <a16:creationId xmlns:a16="http://schemas.microsoft.com/office/drawing/2014/main" id="{BD0371BF-91A3-476E-9B37-D1B8720E4950}"/>
                </a:ext>
              </a:extLst>
            </p:cNvPr>
            <p:cNvSpPr/>
            <p:nvPr/>
          </p:nvSpPr>
          <p:spPr>
            <a:xfrm>
              <a:off x="0" y="1924290"/>
              <a:ext cx="9140941" cy="2951891"/>
            </a:xfrm>
            <a:custGeom>
              <a:avLst/>
              <a:gdLst>
                <a:gd name="connsiteX0" fmla="*/ 9140941 w 9140941"/>
                <a:gd name="connsiteY0" fmla="*/ 2951891 h 2951891"/>
                <a:gd name="connsiteX1" fmla="*/ 6992556 w 9140941"/>
                <a:gd name="connsiteY1" fmla="*/ 2951891 h 2951891"/>
                <a:gd name="connsiteX2" fmla="*/ 6992556 w 9140941"/>
                <a:gd name="connsiteY2" fmla="*/ 2736470 h 2951891"/>
                <a:gd name="connsiteX3" fmla="*/ 4325947 w 9140941"/>
                <a:gd name="connsiteY3" fmla="*/ 2736470 h 2951891"/>
                <a:gd name="connsiteX4" fmla="*/ 4325947 w 9140941"/>
                <a:gd name="connsiteY4" fmla="*/ 2666600 h 2951891"/>
                <a:gd name="connsiteX5" fmla="*/ 4244437 w 9140941"/>
                <a:gd name="connsiteY5" fmla="*/ 2666600 h 2951891"/>
                <a:gd name="connsiteX6" fmla="*/ 4244437 w 9140941"/>
                <a:gd name="connsiteY6" fmla="*/ 2608380 h 2951891"/>
                <a:gd name="connsiteX7" fmla="*/ 4180396 w 9140941"/>
                <a:gd name="connsiteY7" fmla="*/ 2608380 h 2951891"/>
                <a:gd name="connsiteX8" fmla="*/ 4180396 w 9140941"/>
                <a:gd name="connsiteY8" fmla="*/ 2427889 h 2951891"/>
                <a:gd name="connsiteX9" fmla="*/ 4162926 w 9140941"/>
                <a:gd name="connsiteY9" fmla="*/ 2427889 h 2951891"/>
                <a:gd name="connsiteX10" fmla="*/ 4162926 w 9140941"/>
                <a:gd name="connsiteY10" fmla="*/ 2352199 h 2951891"/>
                <a:gd name="connsiteX11" fmla="*/ 3702965 w 9140941"/>
                <a:gd name="connsiteY11" fmla="*/ 2352199 h 2951891"/>
                <a:gd name="connsiteX12" fmla="*/ 3702965 w 9140941"/>
                <a:gd name="connsiteY12" fmla="*/ 2288158 h 2951891"/>
                <a:gd name="connsiteX13" fmla="*/ 3481723 w 9140941"/>
                <a:gd name="connsiteY13" fmla="*/ 2288158 h 2951891"/>
                <a:gd name="connsiteX14" fmla="*/ 3481723 w 9140941"/>
                <a:gd name="connsiteY14" fmla="*/ 2049438 h 2951891"/>
                <a:gd name="connsiteX15" fmla="*/ 2847091 w 9140941"/>
                <a:gd name="connsiteY15" fmla="*/ 2049438 h 2951891"/>
                <a:gd name="connsiteX16" fmla="*/ 2847091 w 9140941"/>
                <a:gd name="connsiteY16" fmla="*/ 1886417 h 2951891"/>
                <a:gd name="connsiteX17" fmla="*/ 2794691 w 9140941"/>
                <a:gd name="connsiteY17" fmla="*/ 1886417 h 2951891"/>
                <a:gd name="connsiteX18" fmla="*/ 2794691 w 9140941"/>
                <a:gd name="connsiteY18" fmla="*/ 1781616 h 2951891"/>
                <a:gd name="connsiteX19" fmla="*/ 2759760 w 9140941"/>
                <a:gd name="connsiteY19" fmla="*/ 1781616 h 2951891"/>
                <a:gd name="connsiteX20" fmla="*/ 2759760 w 9140941"/>
                <a:gd name="connsiteY20" fmla="*/ 1717575 h 2951891"/>
                <a:gd name="connsiteX21" fmla="*/ 2375489 w 9140941"/>
                <a:gd name="connsiteY21" fmla="*/ 1717575 h 2951891"/>
                <a:gd name="connsiteX22" fmla="*/ 2375489 w 9140941"/>
                <a:gd name="connsiteY22" fmla="*/ 1507966 h 2951891"/>
                <a:gd name="connsiteX23" fmla="*/ 2317268 w 9140941"/>
                <a:gd name="connsiteY23" fmla="*/ 1507966 h 2951891"/>
                <a:gd name="connsiteX24" fmla="*/ 2317268 w 9140941"/>
                <a:gd name="connsiteY24" fmla="*/ 1403166 h 2951891"/>
                <a:gd name="connsiteX25" fmla="*/ 2148419 w 9140941"/>
                <a:gd name="connsiteY25" fmla="*/ 1403166 h 2951891"/>
                <a:gd name="connsiteX26" fmla="*/ 2148419 w 9140941"/>
                <a:gd name="connsiteY26" fmla="*/ 1356594 h 2951891"/>
                <a:gd name="connsiteX27" fmla="*/ 1915528 w 9140941"/>
                <a:gd name="connsiteY27" fmla="*/ 1356594 h 2951891"/>
                <a:gd name="connsiteX28" fmla="*/ 1915528 w 9140941"/>
                <a:gd name="connsiteY28" fmla="*/ 1251785 h 2951891"/>
                <a:gd name="connsiteX29" fmla="*/ 1874776 w 9140941"/>
                <a:gd name="connsiteY29" fmla="*/ 1251785 h 2951891"/>
                <a:gd name="connsiteX30" fmla="*/ 1874776 w 9140941"/>
                <a:gd name="connsiteY30" fmla="*/ 1164454 h 2951891"/>
                <a:gd name="connsiteX31" fmla="*/ 1426456 w 9140941"/>
                <a:gd name="connsiteY31" fmla="*/ 1164454 h 2951891"/>
                <a:gd name="connsiteX32" fmla="*/ 1426456 w 9140941"/>
                <a:gd name="connsiteY32" fmla="*/ 1030544 h 2951891"/>
                <a:gd name="connsiteX33" fmla="*/ 1403166 w 9140941"/>
                <a:gd name="connsiteY33" fmla="*/ 1030544 h 2951891"/>
                <a:gd name="connsiteX34" fmla="*/ 1403166 w 9140941"/>
                <a:gd name="connsiteY34" fmla="*/ 850053 h 2951891"/>
                <a:gd name="connsiteX35" fmla="*/ 1286725 w 9140941"/>
                <a:gd name="connsiteY35" fmla="*/ 850053 h 2951891"/>
                <a:gd name="connsiteX36" fmla="*/ 1286725 w 9140941"/>
                <a:gd name="connsiteY36" fmla="*/ 809296 h 2951891"/>
                <a:gd name="connsiteX37" fmla="*/ 1024723 w 9140941"/>
                <a:gd name="connsiteY37" fmla="*/ 809296 h 2951891"/>
                <a:gd name="connsiteX38" fmla="*/ 1024723 w 9140941"/>
                <a:gd name="connsiteY38" fmla="*/ 751074 h 2951891"/>
                <a:gd name="connsiteX39" fmla="*/ 983964 w 9140941"/>
                <a:gd name="connsiteY39" fmla="*/ 751074 h 2951891"/>
                <a:gd name="connsiteX40" fmla="*/ 983964 w 9140941"/>
                <a:gd name="connsiteY40" fmla="*/ 582227 h 2951891"/>
                <a:gd name="connsiteX41" fmla="*/ 949033 w 9140941"/>
                <a:gd name="connsiteY41" fmla="*/ 582227 h 2951891"/>
                <a:gd name="connsiteX42" fmla="*/ 949033 w 9140941"/>
                <a:gd name="connsiteY42" fmla="*/ 320225 h 2951891"/>
                <a:gd name="connsiteX43" fmla="*/ 541472 w 9140941"/>
                <a:gd name="connsiteY43" fmla="*/ 320225 h 2951891"/>
                <a:gd name="connsiteX44" fmla="*/ 541472 w 9140941"/>
                <a:gd name="connsiteY44" fmla="*/ 256180 h 2951891"/>
                <a:gd name="connsiteX45" fmla="*/ 477427 w 9140941"/>
                <a:gd name="connsiteY45" fmla="*/ 256180 h 2951891"/>
                <a:gd name="connsiteX46" fmla="*/ 477427 w 9140941"/>
                <a:gd name="connsiteY46" fmla="*/ 52401 h 2951891"/>
                <a:gd name="connsiteX47" fmla="*/ 279469 w 9140941"/>
                <a:gd name="connsiteY47" fmla="*/ 52401 h 2951891"/>
                <a:gd name="connsiteX48" fmla="*/ 279469 w 9140941"/>
                <a:gd name="connsiteY48" fmla="*/ 0 h 2951891"/>
                <a:gd name="connsiteX49" fmla="*/ 0 w 9140941"/>
                <a:gd name="connsiteY49" fmla="*/ 0 h 295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140941" h="2951891">
                  <a:moveTo>
                    <a:pt x="9140941" y="2951891"/>
                  </a:moveTo>
                  <a:lnTo>
                    <a:pt x="6992556" y="2951891"/>
                  </a:lnTo>
                  <a:lnTo>
                    <a:pt x="6992556" y="2736470"/>
                  </a:lnTo>
                  <a:lnTo>
                    <a:pt x="4325947" y="2736470"/>
                  </a:lnTo>
                  <a:lnTo>
                    <a:pt x="4325947" y="2666600"/>
                  </a:lnTo>
                  <a:lnTo>
                    <a:pt x="4244437" y="2666600"/>
                  </a:lnTo>
                  <a:lnTo>
                    <a:pt x="4244437" y="2608380"/>
                  </a:lnTo>
                  <a:lnTo>
                    <a:pt x="4180396" y="2608380"/>
                  </a:lnTo>
                  <a:lnTo>
                    <a:pt x="4180396" y="2427889"/>
                  </a:lnTo>
                  <a:lnTo>
                    <a:pt x="4162926" y="2427889"/>
                  </a:lnTo>
                  <a:lnTo>
                    <a:pt x="4162926" y="2352199"/>
                  </a:lnTo>
                  <a:lnTo>
                    <a:pt x="3702965" y="2352199"/>
                  </a:lnTo>
                  <a:lnTo>
                    <a:pt x="3702965" y="2288158"/>
                  </a:lnTo>
                  <a:lnTo>
                    <a:pt x="3481723" y="2288158"/>
                  </a:lnTo>
                  <a:lnTo>
                    <a:pt x="3481723" y="2049438"/>
                  </a:lnTo>
                  <a:lnTo>
                    <a:pt x="2847091" y="2049438"/>
                  </a:lnTo>
                  <a:lnTo>
                    <a:pt x="2847091" y="1886417"/>
                  </a:lnTo>
                  <a:lnTo>
                    <a:pt x="2794691" y="1886417"/>
                  </a:lnTo>
                  <a:lnTo>
                    <a:pt x="2794691" y="1781616"/>
                  </a:lnTo>
                  <a:lnTo>
                    <a:pt x="2759760" y="1781616"/>
                  </a:lnTo>
                  <a:lnTo>
                    <a:pt x="2759760" y="1717575"/>
                  </a:lnTo>
                  <a:lnTo>
                    <a:pt x="2375489" y="1717575"/>
                  </a:lnTo>
                  <a:lnTo>
                    <a:pt x="2375489" y="1507966"/>
                  </a:lnTo>
                  <a:lnTo>
                    <a:pt x="2317268" y="1507966"/>
                  </a:lnTo>
                  <a:lnTo>
                    <a:pt x="2317268" y="1403166"/>
                  </a:lnTo>
                  <a:lnTo>
                    <a:pt x="2148419" y="1403166"/>
                  </a:lnTo>
                  <a:lnTo>
                    <a:pt x="2148419" y="1356594"/>
                  </a:lnTo>
                  <a:lnTo>
                    <a:pt x="1915528" y="1356594"/>
                  </a:lnTo>
                  <a:lnTo>
                    <a:pt x="1915528" y="1251785"/>
                  </a:lnTo>
                  <a:lnTo>
                    <a:pt x="1874776" y="1251785"/>
                  </a:lnTo>
                  <a:lnTo>
                    <a:pt x="1874776" y="1164454"/>
                  </a:lnTo>
                  <a:lnTo>
                    <a:pt x="1426456" y="1164454"/>
                  </a:lnTo>
                  <a:lnTo>
                    <a:pt x="1426456" y="1030544"/>
                  </a:lnTo>
                  <a:lnTo>
                    <a:pt x="1403166" y="1030544"/>
                  </a:lnTo>
                  <a:lnTo>
                    <a:pt x="1403166" y="850053"/>
                  </a:lnTo>
                  <a:lnTo>
                    <a:pt x="1286725" y="850053"/>
                  </a:lnTo>
                  <a:lnTo>
                    <a:pt x="1286725" y="809296"/>
                  </a:lnTo>
                  <a:lnTo>
                    <a:pt x="1024723" y="809296"/>
                  </a:lnTo>
                  <a:lnTo>
                    <a:pt x="1024723" y="751074"/>
                  </a:lnTo>
                  <a:lnTo>
                    <a:pt x="983964" y="751074"/>
                  </a:lnTo>
                  <a:lnTo>
                    <a:pt x="983964" y="582227"/>
                  </a:lnTo>
                  <a:lnTo>
                    <a:pt x="949033" y="582227"/>
                  </a:lnTo>
                  <a:lnTo>
                    <a:pt x="949033" y="320225"/>
                  </a:lnTo>
                  <a:lnTo>
                    <a:pt x="541472" y="320225"/>
                  </a:lnTo>
                  <a:lnTo>
                    <a:pt x="541472" y="256180"/>
                  </a:lnTo>
                  <a:lnTo>
                    <a:pt x="477427" y="256180"/>
                  </a:lnTo>
                  <a:lnTo>
                    <a:pt x="477427" y="52401"/>
                  </a:lnTo>
                  <a:lnTo>
                    <a:pt x="279469" y="52401"/>
                  </a:lnTo>
                  <a:lnTo>
                    <a:pt x="279469" y="0"/>
                  </a:lnTo>
                  <a:lnTo>
                    <a:pt x="0" y="0"/>
                  </a:lnTo>
                </a:path>
              </a:pathLst>
            </a:custGeom>
            <a:noFill/>
            <a:ln w="25400" cap="flat">
              <a:solidFill>
                <a:srgbClr val="B60D27"/>
              </a:solidFill>
              <a:prstDash val="solid"/>
              <a:miter/>
            </a:ln>
          </p:spPr>
          <p:txBody>
            <a:bodyPr rtlCol="0" anchor="ctr"/>
            <a:lstStyle/>
            <a:p>
              <a:endParaRPr lang="fr-FR" dirty="0"/>
            </a:p>
          </p:txBody>
        </p:sp>
        <p:sp>
          <p:nvSpPr>
            <p:cNvPr id="231" name="Freeform: Shape 230">
              <a:extLst>
                <a:ext uri="{FF2B5EF4-FFF2-40B4-BE49-F238E27FC236}">
                  <a16:creationId xmlns:a16="http://schemas.microsoft.com/office/drawing/2014/main" id="{81970FA4-E4D1-434C-9503-25DFDDB4A4B2}"/>
                </a:ext>
              </a:extLst>
            </p:cNvPr>
            <p:cNvSpPr/>
            <p:nvPr/>
          </p:nvSpPr>
          <p:spPr>
            <a:xfrm>
              <a:off x="541471" y="2197006"/>
              <a:ext cx="8267" cy="93743"/>
            </a:xfrm>
            <a:custGeom>
              <a:avLst/>
              <a:gdLst>
                <a:gd name="connsiteX0" fmla="*/ 0 w 8267"/>
                <a:gd name="connsiteY0" fmla="*/ 0 h 93743"/>
                <a:gd name="connsiteX1" fmla="*/ 0 w 8267"/>
                <a:gd name="connsiteY1" fmla="*/ 93743 h 93743"/>
              </a:gdLst>
              <a:ahLst/>
              <a:cxnLst>
                <a:cxn ang="0">
                  <a:pos x="connsiteX0" y="connsiteY0"/>
                </a:cxn>
                <a:cxn ang="0">
                  <a:pos x="connsiteX1" y="connsiteY1"/>
                </a:cxn>
              </a:cxnLst>
              <a:rect l="l" t="t" r="r" b="b"/>
              <a:pathLst>
                <a:path w="8267" h="93743">
                  <a:moveTo>
                    <a:pt x="0" y="0"/>
                  </a:moveTo>
                  <a:lnTo>
                    <a:pt x="0" y="93743"/>
                  </a:lnTo>
                </a:path>
              </a:pathLst>
            </a:custGeom>
            <a:noFill/>
            <a:ln w="25400" cap="flat">
              <a:solidFill>
                <a:srgbClr val="B60D27"/>
              </a:solidFill>
              <a:prstDash val="solid"/>
              <a:miter/>
            </a:ln>
          </p:spPr>
          <p:txBody>
            <a:bodyPr rtlCol="0" anchor="ctr"/>
            <a:lstStyle/>
            <a:p>
              <a:endParaRPr lang="fr-FR" dirty="0"/>
            </a:p>
          </p:txBody>
        </p:sp>
        <p:sp>
          <p:nvSpPr>
            <p:cNvPr id="232" name="Freeform: Shape 231">
              <a:extLst>
                <a:ext uri="{FF2B5EF4-FFF2-40B4-BE49-F238E27FC236}">
                  <a16:creationId xmlns:a16="http://schemas.microsoft.com/office/drawing/2014/main" id="{915FE9F2-BB84-4E99-AB2B-9F698FC3B51C}"/>
                </a:ext>
              </a:extLst>
            </p:cNvPr>
            <p:cNvSpPr/>
            <p:nvPr/>
          </p:nvSpPr>
          <p:spPr>
            <a:xfrm>
              <a:off x="806036" y="2197006"/>
              <a:ext cx="8267" cy="93743"/>
            </a:xfrm>
            <a:custGeom>
              <a:avLst/>
              <a:gdLst>
                <a:gd name="connsiteX0" fmla="*/ 0 w 8267"/>
                <a:gd name="connsiteY0" fmla="*/ 0 h 93743"/>
                <a:gd name="connsiteX1" fmla="*/ 0 w 8267"/>
                <a:gd name="connsiteY1" fmla="*/ 93743 h 93743"/>
              </a:gdLst>
              <a:ahLst/>
              <a:cxnLst>
                <a:cxn ang="0">
                  <a:pos x="connsiteX0" y="connsiteY0"/>
                </a:cxn>
                <a:cxn ang="0">
                  <a:pos x="connsiteX1" y="connsiteY1"/>
                </a:cxn>
              </a:cxnLst>
              <a:rect l="l" t="t" r="r" b="b"/>
              <a:pathLst>
                <a:path w="8267" h="93743">
                  <a:moveTo>
                    <a:pt x="0" y="0"/>
                  </a:moveTo>
                  <a:lnTo>
                    <a:pt x="0" y="93743"/>
                  </a:lnTo>
                </a:path>
              </a:pathLst>
            </a:custGeom>
            <a:noFill/>
            <a:ln w="25400" cap="flat">
              <a:solidFill>
                <a:srgbClr val="B60D27"/>
              </a:solidFill>
              <a:prstDash val="solid"/>
              <a:miter/>
            </a:ln>
          </p:spPr>
          <p:txBody>
            <a:bodyPr rtlCol="0" anchor="ctr"/>
            <a:lstStyle/>
            <a:p>
              <a:endParaRPr lang="fr-FR" dirty="0"/>
            </a:p>
          </p:txBody>
        </p:sp>
        <p:sp>
          <p:nvSpPr>
            <p:cNvPr id="233" name="Freeform: Shape 232">
              <a:extLst>
                <a:ext uri="{FF2B5EF4-FFF2-40B4-BE49-F238E27FC236}">
                  <a16:creationId xmlns:a16="http://schemas.microsoft.com/office/drawing/2014/main" id="{87CE43FE-02DC-410E-8382-3499693567AD}"/>
                </a:ext>
              </a:extLst>
            </p:cNvPr>
            <p:cNvSpPr/>
            <p:nvPr/>
          </p:nvSpPr>
          <p:spPr>
            <a:xfrm>
              <a:off x="872177" y="2197006"/>
              <a:ext cx="8267" cy="93743"/>
            </a:xfrm>
            <a:custGeom>
              <a:avLst/>
              <a:gdLst>
                <a:gd name="connsiteX0" fmla="*/ 0 w 8267"/>
                <a:gd name="connsiteY0" fmla="*/ 0 h 93743"/>
                <a:gd name="connsiteX1" fmla="*/ 0 w 8267"/>
                <a:gd name="connsiteY1" fmla="*/ 93743 h 93743"/>
              </a:gdLst>
              <a:ahLst/>
              <a:cxnLst>
                <a:cxn ang="0">
                  <a:pos x="connsiteX0" y="connsiteY0"/>
                </a:cxn>
                <a:cxn ang="0">
                  <a:pos x="connsiteX1" y="connsiteY1"/>
                </a:cxn>
              </a:cxnLst>
              <a:rect l="l" t="t" r="r" b="b"/>
              <a:pathLst>
                <a:path w="8267" h="93743">
                  <a:moveTo>
                    <a:pt x="0" y="0"/>
                  </a:moveTo>
                  <a:lnTo>
                    <a:pt x="0" y="93743"/>
                  </a:lnTo>
                </a:path>
              </a:pathLst>
            </a:custGeom>
            <a:noFill/>
            <a:ln w="25400" cap="flat">
              <a:solidFill>
                <a:srgbClr val="B60D27"/>
              </a:solidFill>
              <a:prstDash val="solid"/>
              <a:miter/>
            </a:ln>
          </p:spPr>
          <p:txBody>
            <a:bodyPr rtlCol="0" anchor="ctr"/>
            <a:lstStyle/>
            <a:p>
              <a:endParaRPr lang="fr-FR" dirty="0"/>
            </a:p>
          </p:txBody>
        </p:sp>
        <p:sp>
          <p:nvSpPr>
            <p:cNvPr id="234" name="Freeform: Shape 233">
              <a:extLst>
                <a:ext uri="{FF2B5EF4-FFF2-40B4-BE49-F238E27FC236}">
                  <a16:creationId xmlns:a16="http://schemas.microsoft.com/office/drawing/2014/main" id="{03A618C6-6A63-49E6-A747-540A19D77606}"/>
                </a:ext>
              </a:extLst>
            </p:cNvPr>
            <p:cNvSpPr/>
            <p:nvPr/>
          </p:nvSpPr>
          <p:spPr>
            <a:xfrm>
              <a:off x="1417840" y="3040313"/>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fr-FR" dirty="0"/>
            </a:p>
          </p:txBody>
        </p:sp>
        <p:sp>
          <p:nvSpPr>
            <p:cNvPr id="235" name="Freeform: Shape 234">
              <a:extLst>
                <a:ext uri="{FF2B5EF4-FFF2-40B4-BE49-F238E27FC236}">
                  <a16:creationId xmlns:a16="http://schemas.microsoft.com/office/drawing/2014/main" id="{7BA0BB30-90AC-4586-9064-A460330E39E0}"/>
                </a:ext>
              </a:extLst>
            </p:cNvPr>
            <p:cNvSpPr/>
            <p:nvPr/>
          </p:nvSpPr>
          <p:spPr>
            <a:xfrm>
              <a:off x="1930433" y="3238736"/>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fr-FR" dirty="0"/>
            </a:p>
          </p:txBody>
        </p:sp>
        <p:sp>
          <p:nvSpPr>
            <p:cNvPr id="236" name="Freeform: Shape 235">
              <a:extLst>
                <a:ext uri="{FF2B5EF4-FFF2-40B4-BE49-F238E27FC236}">
                  <a16:creationId xmlns:a16="http://schemas.microsoft.com/office/drawing/2014/main" id="{0AD4FEDB-BDCD-4A86-A260-4B7AA94AE356}"/>
                </a:ext>
              </a:extLst>
            </p:cNvPr>
            <p:cNvSpPr/>
            <p:nvPr/>
          </p:nvSpPr>
          <p:spPr>
            <a:xfrm>
              <a:off x="2343823" y="3387553"/>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fr-FR" dirty="0"/>
            </a:p>
          </p:txBody>
        </p:sp>
        <p:sp>
          <p:nvSpPr>
            <p:cNvPr id="237" name="Freeform: Shape 236">
              <a:extLst>
                <a:ext uri="{FF2B5EF4-FFF2-40B4-BE49-F238E27FC236}">
                  <a16:creationId xmlns:a16="http://schemas.microsoft.com/office/drawing/2014/main" id="{9B3EBDA4-C5F5-41AD-B47E-036423A38240}"/>
                </a:ext>
              </a:extLst>
            </p:cNvPr>
            <p:cNvSpPr/>
            <p:nvPr/>
          </p:nvSpPr>
          <p:spPr>
            <a:xfrm>
              <a:off x="2856416" y="3933217"/>
              <a:ext cx="8267" cy="93746"/>
            </a:xfrm>
            <a:custGeom>
              <a:avLst/>
              <a:gdLst>
                <a:gd name="connsiteX0" fmla="*/ 0 w 8267"/>
                <a:gd name="connsiteY0" fmla="*/ 0 h 93746"/>
                <a:gd name="connsiteX1" fmla="*/ 0 w 8267"/>
                <a:gd name="connsiteY1" fmla="*/ 93747 h 93746"/>
              </a:gdLst>
              <a:ahLst/>
              <a:cxnLst>
                <a:cxn ang="0">
                  <a:pos x="connsiteX0" y="connsiteY0"/>
                </a:cxn>
                <a:cxn ang="0">
                  <a:pos x="connsiteX1" y="connsiteY1"/>
                </a:cxn>
              </a:cxnLst>
              <a:rect l="l" t="t" r="r" b="b"/>
              <a:pathLst>
                <a:path w="8267" h="93746">
                  <a:moveTo>
                    <a:pt x="0" y="0"/>
                  </a:moveTo>
                  <a:lnTo>
                    <a:pt x="0" y="93747"/>
                  </a:lnTo>
                </a:path>
              </a:pathLst>
            </a:custGeom>
            <a:noFill/>
            <a:ln w="25400" cap="flat">
              <a:solidFill>
                <a:srgbClr val="B60D27"/>
              </a:solidFill>
              <a:prstDash val="solid"/>
              <a:miter/>
            </a:ln>
          </p:spPr>
          <p:txBody>
            <a:bodyPr rtlCol="0" anchor="ctr"/>
            <a:lstStyle/>
            <a:p>
              <a:endParaRPr lang="fr-FR" dirty="0"/>
            </a:p>
          </p:txBody>
        </p:sp>
        <p:sp>
          <p:nvSpPr>
            <p:cNvPr id="238" name="Freeform: Shape 237">
              <a:extLst>
                <a:ext uri="{FF2B5EF4-FFF2-40B4-BE49-F238E27FC236}">
                  <a16:creationId xmlns:a16="http://schemas.microsoft.com/office/drawing/2014/main" id="{9D052A91-DA96-4BFD-A2A3-58F1786CA1A1}"/>
                </a:ext>
              </a:extLst>
            </p:cNvPr>
            <p:cNvSpPr/>
            <p:nvPr/>
          </p:nvSpPr>
          <p:spPr>
            <a:xfrm>
              <a:off x="4939876" y="4611171"/>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fr-FR" dirty="0"/>
            </a:p>
          </p:txBody>
        </p:sp>
        <p:sp>
          <p:nvSpPr>
            <p:cNvPr id="239" name="Freeform: Shape 238">
              <a:extLst>
                <a:ext uri="{FF2B5EF4-FFF2-40B4-BE49-F238E27FC236}">
                  <a16:creationId xmlns:a16="http://schemas.microsoft.com/office/drawing/2014/main" id="{546978BA-B3D5-4047-9846-E434643248A2}"/>
                </a:ext>
              </a:extLst>
            </p:cNvPr>
            <p:cNvSpPr/>
            <p:nvPr/>
          </p:nvSpPr>
          <p:spPr>
            <a:xfrm>
              <a:off x="5634357" y="4611171"/>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fr-FR" dirty="0"/>
            </a:p>
          </p:txBody>
        </p:sp>
        <p:sp>
          <p:nvSpPr>
            <p:cNvPr id="240" name="Freeform: Shape 239">
              <a:extLst>
                <a:ext uri="{FF2B5EF4-FFF2-40B4-BE49-F238E27FC236}">
                  <a16:creationId xmlns:a16="http://schemas.microsoft.com/office/drawing/2014/main" id="{78446A8A-063D-46D9-91C3-773656AD0FA3}"/>
                </a:ext>
              </a:extLst>
            </p:cNvPr>
            <p:cNvSpPr/>
            <p:nvPr/>
          </p:nvSpPr>
          <p:spPr>
            <a:xfrm>
              <a:off x="6312311" y="4611171"/>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fr-FR" dirty="0"/>
            </a:p>
          </p:txBody>
        </p:sp>
        <p:sp>
          <p:nvSpPr>
            <p:cNvPr id="241" name="Freeform: Shape 240">
              <a:extLst>
                <a:ext uri="{FF2B5EF4-FFF2-40B4-BE49-F238E27FC236}">
                  <a16:creationId xmlns:a16="http://schemas.microsoft.com/office/drawing/2014/main" id="{50C3F679-39BE-438E-957C-D6E5B7164C7A}"/>
                </a:ext>
              </a:extLst>
            </p:cNvPr>
            <p:cNvSpPr/>
            <p:nvPr/>
          </p:nvSpPr>
          <p:spPr>
            <a:xfrm>
              <a:off x="7006792" y="4842665"/>
              <a:ext cx="8267" cy="93746"/>
            </a:xfrm>
            <a:custGeom>
              <a:avLst/>
              <a:gdLst>
                <a:gd name="connsiteX0" fmla="*/ 0 w 8267"/>
                <a:gd name="connsiteY0" fmla="*/ 0 h 93746"/>
                <a:gd name="connsiteX1" fmla="*/ 0 w 8267"/>
                <a:gd name="connsiteY1" fmla="*/ 93747 h 93746"/>
              </a:gdLst>
              <a:ahLst/>
              <a:cxnLst>
                <a:cxn ang="0">
                  <a:pos x="connsiteX0" y="connsiteY0"/>
                </a:cxn>
                <a:cxn ang="0">
                  <a:pos x="connsiteX1" y="connsiteY1"/>
                </a:cxn>
              </a:cxnLst>
              <a:rect l="l" t="t" r="r" b="b"/>
              <a:pathLst>
                <a:path w="8267" h="93746">
                  <a:moveTo>
                    <a:pt x="0" y="0"/>
                  </a:moveTo>
                  <a:lnTo>
                    <a:pt x="0" y="93747"/>
                  </a:lnTo>
                </a:path>
              </a:pathLst>
            </a:custGeom>
            <a:noFill/>
            <a:ln w="25400" cap="flat">
              <a:solidFill>
                <a:srgbClr val="B60D27"/>
              </a:solidFill>
              <a:prstDash val="solid"/>
              <a:miter/>
            </a:ln>
          </p:spPr>
          <p:txBody>
            <a:bodyPr rtlCol="0" anchor="ctr"/>
            <a:lstStyle/>
            <a:p>
              <a:endParaRPr lang="fr-FR" dirty="0"/>
            </a:p>
          </p:txBody>
        </p:sp>
        <p:sp>
          <p:nvSpPr>
            <p:cNvPr id="242" name="Freeform: Shape 241">
              <a:extLst>
                <a:ext uri="{FF2B5EF4-FFF2-40B4-BE49-F238E27FC236}">
                  <a16:creationId xmlns:a16="http://schemas.microsoft.com/office/drawing/2014/main" id="{69161985-7047-489E-AA35-07F6AD4805F5}"/>
                </a:ext>
              </a:extLst>
            </p:cNvPr>
            <p:cNvSpPr/>
            <p:nvPr/>
          </p:nvSpPr>
          <p:spPr>
            <a:xfrm>
              <a:off x="7717816" y="4842665"/>
              <a:ext cx="8267" cy="93746"/>
            </a:xfrm>
            <a:custGeom>
              <a:avLst/>
              <a:gdLst>
                <a:gd name="connsiteX0" fmla="*/ 0 w 8267"/>
                <a:gd name="connsiteY0" fmla="*/ 0 h 93746"/>
                <a:gd name="connsiteX1" fmla="*/ 0 w 8267"/>
                <a:gd name="connsiteY1" fmla="*/ 93747 h 93746"/>
              </a:gdLst>
              <a:ahLst/>
              <a:cxnLst>
                <a:cxn ang="0">
                  <a:pos x="connsiteX0" y="connsiteY0"/>
                </a:cxn>
                <a:cxn ang="0">
                  <a:pos x="connsiteX1" y="connsiteY1"/>
                </a:cxn>
              </a:cxnLst>
              <a:rect l="l" t="t" r="r" b="b"/>
              <a:pathLst>
                <a:path w="8267" h="93746">
                  <a:moveTo>
                    <a:pt x="0" y="0"/>
                  </a:moveTo>
                  <a:lnTo>
                    <a:pt x="0" y="93747"/>
                  </a:lnTo>
                </a:path>
              </a:pathLst>
            </a:custGeom>
            <a:noFill/>
            <a:ln w="25400" cap="flat">
              <a:solidFill>
                <a:srgbClr val="B60D27"/>
              </a:solidFill>
              <a:prstDash val="solid"/>
              <a:miter/>
            </a:ln>
          </p:spPr>
          <p:txBody>
            <a:bodyPr rtlCol="0" anchor="ctr"/>
            <a:lstStyle/>
            <a:p>
              <a:endParaRPr lang="fr-FR" dirty="0"/>
            </a:p>
          </p:txBody>
        </p:sp>
        <p:sp>
          <p:nvSpPr>
            <p:cNvPr id="243" name="Freeform: Shape 242">
              <a:extLst>
                <a:ext uri="{FF2B5EF4-FFF2-40B4-BE49-F238E27FC236}">
                  <a16:creationId xmlns:a16="http://schemas.microsoft.com/office/drawing/2014/main" id="{C9D11A2B-D064-4E44-9AC2-1F818DF07A54}"/>
                </a:ext>
              </a:extLst>
            </p:cNvPr>
            <p:cNvSpPr/>
            <p:nvPr/>
          </p:nvSpPr>
          <p:spPr>
            <a:xfrm>
              <a:off x="9106795" y="4842665"/>
              <a:ext cx="8267" cy="93746"/>
            </a:xfrm>
            <a:custGeom>
              <a:avLst/>
              <a:gdLst>
                <a:gd name="connsiteX0" fmla="*/ 0 w 8267"/>
                <a:gd name="connsiteY0" fmla="*/ 0 h 93746"/>
                <a:gd name="connsiteX1" fmla="*/ 0 w 8267"/>
                <a:gd name="connsiteY1" fmla="*/ 93747 h 93746"/>
              </a:gdLst>
              <a:ahLst/>
              <a:cxnLst>
                <a:cxn ang="0">
                  <a:pos x="connsiteX0" y="connsiteY0"/>
                </a:cxn>
                <a:cxn ang="0">
                  <a:pos x="connsiteX1" y="connsiteY1"/>
                </a:cxn>
              </a:cxnLst>
              <a:rect l="l" t="t" r="r" b="b"/>
              <a:pathLst>
                <a:path w="8267" h="93746">
                  <a:moveTo>
                    <a:pt x="0" y="0"/>
                  </a:moveTo>
                  <a:lnTo>
                    <a:pt x="0" y="93747"/>
                  </a:lnTo>
                </a:path>
              </a:pathLst>
            </a:custGeom>
            <a:noFill/>
            <a:ln w="25400" cap="flat">
              <a:solidFill>
                <a:srgbClr val="B60D27"/>
              </a:solidFill>
              <a:prstDash val="solid"/>
              <a:miter/>
            </a:ln>
          </p:spPr>
          <p:txBody>
            <a:bodyPr rtlCol="0" anchor="ctr"/>
            <a:lstStyle/>
            <a:p>
              <a:endParaRPr lang="fr-FR" dirty="0"/>
            </a:p>
          </p:txBody>
        </p:sp>
        <p:sp>
          <p:nvSpPr>
            <p:cNvPr id="244" name="Freeform: Shape 243">
              <a:extLst>
                <a:ext uri="{FF2B5EF4-FFF2-40B4-BE49-F238E27FC236}">
                  <a16:creationId xmlns:a16="http://schemas.microsoft.com/office/drawing/2014/main" id="{59C9C1BF-AB78-46C9-AE66-2FBFC6B263B9}"/>
                </a:ext>
              </a:extLst>
            </p:cNvPr>
            <p:cNvSpPr/>
            <p:nvPr/>
          </p:nvSpPr>
          <p:spPr>
            <a:xfrm>
              <a:off x="3437887" y="4161982"/>
              <a:ext cx="93746" cy="8267"/>
            </a:xfrm>
            <a:custGeom>
              <a:avLst/>
              <a:gdLst>
                <a:gd name="connsiteX0" fmla="*/ 93747 w 93746"/>
                <a:gd name="connsiteY0" fmla="*/ 0 h 8267"/>
                <a:gd name="connsiteX1" fmla="*/ 0 w 93746"/>
                <a:gd name="connsiteY1" fmla="*/ 0 h 8267"/>
              </a:gdLst>
              <a:ahLst/>
              <a:cxnLst>
                <a:cxn ang="0">
                  <a:pos x="connsiteX0" y="connsiteY0"/>
                </a:cxn>
                <a:cxn ang="0">
                  <a:pos x="connsiteX1" y="connsiteY1"/>
                </a:cxn>
              </a:cxnLst>
              <a:rect l="l" t="t" r="r" b="b"/>
              <a:pathLst>
                <a:path w="93746" h="8267">
                  <a:moveTo>
                    <a:pt x="93747" y="0"/>
                  </a:moveTo>
                  <a:lnTo>
                    <a:pt x="0" y="0"/>
                  </a:lnTo>
                </a:path>
              </a:pathLst>
            </a:custGeom>
            <a:noFill/>
            <a:ln w="25400" cap="flat">
              <a:solidFill>
                <a:srgbClr val="B60D27"/>
              </a:solidFill>
              <a:prstDash val="solid"/>
              <a:miter/>
            </a:ln>
          </p:spPr>
          <p:txBody>
            <a:bodyPr rtlCol="0" anchor="ctr"/>
            <a:lstStyle/>
            <a:p>
              <a:endParaRPr lang="fr-FR" dirty="0"/>
            </a:p>
          </p:txBody>
        </p:sp>
        <p:sp>
          <p:nvSpPr>
            <p:cNvPr id="245" name="Freeform: Shape 244">
              <a:extLst>
                <a:ext uri="{FF2B5EF4-FFF2-40B4-BE49-F238E27FC236}">
                  <a16:creationId xmlns:a16="http://schemas.microsoft.com/office/drawing/2014/main" id="{65EEC410-94A7-4B79-A0AF-383CAD6DF0AC}"/>
                </a:ext>
              </a:extLst>
            </p:cNvPr>
            <p:cNvSpPr/>
            <p:nvPr/>
          </p:nvSpPr>
          <p:spPr>
            <a:xfrm>
              <a:off x="2313481" y="3616310"/>
              <a:ext cx="93746" cy="8267"/>
            </a:xfrm>
            <a:custGeom>
              <a:avLst/>
              <a:gdLst>
                <a:gd name="connsiteX0" fmla="*/ 93747 w 93746"/>
                <a:gd name="connsiteY0" fmla="*/ 0 h 8267"/>
                <a:gd name="connsiteX1" fmla="*/ 0 w 93746"/>
                <a:gd name="connsiteY1" fmla="*/ 0 h 8267"/>
              </a:gdLst>
              <a:ahLst/>
              <a:cxnLst>
                <a:cxn ang="0">
                  <a:pos x="connsiteX0" y="connsiteY0"/>
                </a:cxn>
                <a:cxn ang="0">
                  <a:pos x="connsiteX1" y="connsiteY1"/>
                </a:cxn>
              </a:cxnLst>
              <a:rect l="l" t="t" r="r" b="b"/>
              <a:pathLst>
                <a:path w="93746" h="8267">
                  <a:moveTo>
                    <a:pt x="93747" y="0"/>
                  </a:moveTo>
                  <a:lnTo>
                    <a:pt x="0" y="0"/>
                  </a:lnTo>
                </a:path>
              </a:pathLst>
            </a:custGeom>
            <a:noFill/>
            <a:ln w="25400" cap="flat">
              <a:solidFill>
                <a:srgbClr val="B60D27"/>
              </a:solidFill>
              <a:prstDash val="solid"/>
              <a:miter/>
            </a:ln>
          </p:spPr>
          <p:txBody>
            <a:bodyPr rtlCol="0" anchor="ctr"/>
            <a:lstStyle/>
            <a:p>
              <a:endParaRPr lang="fr-FR" dirty="0"/>
            </a:p>
          </p:txBody>
        </p:sp>
        <p:sp>
          <p:nvSpPr>
            <p:cNvPr id="246" name="Freeform: Shape 245">
              <a:extLst>
                <a:ext uri="{FF2B5EF4-FFF2-40B4-BE49-F238E27FC236}">
                  <a16:creationId xmlns:a16="http://schemas.microsoft.com/office/drawing/2014/main" id="{55AFF21F-8574-4A10-B145-EC79B14BFFBD}"/>
                </a:ext>
              </a:extLst>
            </p:cNvPr>
            <p:cNvSpPr/>
            <p:nvPr/>
          </p:nvSpPr>
          <p:spPr>
            <a:xfrm>
              <a:off x="1867029" y="3285605"/>
              <a:ext cx="93746" cy="8267"/>
            </a:xfrm>
            <a:custGeom>
              <a:avLst/>
              <a:gdLst>
                <a:gd name="connsiteX0" fmla="*/ 93747 w 93746"/>
                <a:gd name="connsiteY0" fmla="*/ 0 h 8267"/>
                <a:gd name="connsiteX1" fmla="*/ 0 w 93746"/>
                <a:gd name="connsiteY1" fmla="*/ 0 h 8267"/>
              </a:gdLst>
              <a:ahLst/>
              <a:cxnLst>
                <a:cxn ang="0">
                  <a:pos x="connsiteX0" y="connsiteY0"/>
                </a:cxn>
                <a:cxn ang="0">
                  <a:pos x="connsiteX1" y="connsiteY1"/>
                </a:cxn>
              </a:cxnLst>
              <a:rect l="l" t="t" r="r" b="b"/>
              <a:pathLst>
                <a:path w="93746" h="8267">
                  <a:moveTo>
                    <a:pt x="93747" y="0"/>
                  </a:moveTo>
                  <a:lnTo>
                    <a:pt x="0" y="0"/>
                  </a:lnTo>
                </a:path>
              </a:pathLst>
            </a:custGeom>
            <a:noFill/>
            <a:ln w="25400" cap="flat">
              <a:solidFill>
                <a:srgbClr val="B60D27"/>
              </a:solidFill>
              <a:prstDash val="solid"/>
              <a:miter/>
            </a:ln>
          </p:spPr>
          <p:txBody>
            <a:bodyPr rtlCol="0" anchor="ctr"/>
            <a:lstStyle/>
            <a:p>
              <a:endParaRPr lang="fr-FR" dirty="0"/>
            </a:p>
          </p:txBody>
        </p:sp>
        <p:sp>
          <p:nvSpPr>
            <p:cNvPr id="247" name="Freeform: Shape 246">
              <a:extLst>
                <a:ext uri="{FF2B5EF4-FFF2-40B4-BE49-F238E27FC236}">
                  <a16:creationId xmlns:a16="http://schemas.microsoft.com/office/drawing/2014/main" id="{76B2CAF3-2B60-4186-AE95-E10E26E2F0C5}"/>
                </a:ext>
              </a:extLst>
            </p:cNvPr>
            <p:cNvSpPr/>
            <p:nvPr/>
          </p:nvSpPr>
          <p:spPr>
            <a:xfrm>
              <a:off x="1833959" y="3219464"/>
              <a:ext cx="93746" cy="8267"/>
            </a:xfrm>
            <a:custGeom>
              <a:avLst/>
              <a:gdLst>
                <a:gd name="connsiteX0" fmla="*/ 93747 w 93746"/>
                <a:gd name="connsiteY0" fmla="*/ 0 h 8267"/>
                <a:gd name="connsiteX1" fmla="*/ 0 w 93746"/>
                <a:gd name="connsiteY1" fmla="*/ 0 h 8267"/>
              </a:gdLst>
              <a:ahLst/>
              <a:cxnLst>
                <a:cxn ang="0">
                  <a:pos x="connsiteX0" y="connsiteY0"/>
                </a:cxn>
                <a:cxn ang="0">
                  <a:pos x="connsiteX1" y="connsiteY1"/>
                </a:cxn>
              </a:cxnLst>
              <a:rect l="l" t="t" r="r" b="b"/>
              <a:pathLst>
                <a:path w="93746" h="8267">
                  <a:moveTo>
                    <a:pt x="93747" y="0"/>
                  </a:moveTo>
                  <a:lnTo>
                    <a:pt x="0" y="0"/>
                  </a:lnTo>
                </a:path>
              </a:pathLst>
            </a:custGeom>
            <a:noFill/>
            <a:ln w="25400" cap="flat">
              <a:solidFill>
                <a:srgbClr val="B60D27"/>
              </a:solidFill>
              <a:prstDash val="solid"/>
              <a:miter/>
            </a:ln>
          </p:spPr>
          <p:txBody>
            <a:bodyPr rtlCol="0" anchor="ctr"/>
            <a:lstStyle/>
            <a:p>
              <a:endParaRPr lang="fr-FR" dirty="0"/>
            </a:p>
          </p:txBody>
        </p:sp>
        <p:sp>
          <p:nvSpPr>
            <p:cNvPr id="248" name="Freeform: Shape 247">
              <a:extLst>
                <a:ext uri="{FF2B5EF4-FFF2-40B4-BE49-F238E27FC236}">
                  <a16:creationId xmlns:a16="http://schemas.microsoft.com/office/drawing/2014/main" id="{45C0E7AC-735C-47D0-A9DE-F668601E6D16}"/>
                </a:ext>
              </a:extLst>
            </p:cNvPr>
            <p:cNvSpPr/>
            <p:nvPr/>
          </p:nvSpPr>
          <p:spPr>
            <a:xfrm>
              <a:off x="1354436" y="2971435"/>
              <a:ext cx="93738" cy="8267"/>
            </a:xfrm>
            <a:custGeom>
              <a:avLst/>
              <a:gdLst>
                <a:gd name="connsiteX0" fmla="*/ 93738 w 93738"/>
                <a:gd name="connsiteY0" fmla="*/ 0 h 8267"/>
                <a:gd name="connsiteX1" fmla="*/ 0 w 93738"/>
                <a:gd name="connsiteY1" fmla="*/ 0 h 8267"/>
              </a:gdLst>
              <a:ahLst/>
              <a:cxnLst>
                <a:cxn ang="0">
                  <a:pos x="connsiteX0" y="connsiteY0"/>
                </a:cxn>
                <a:cxn ang="0">
                  <a:pos x="connsiteX1" y="connsiteY1"/>
                </a:cxn>
              </a:cxnLst>
              <a:rect l="l" t="t" r="r" b="b"/>
              <a:pathLst>
                <a:path w="93738" h="8267">
                  <a:moveTo>
                    <a:pt x="93738" y="0"/>
                  </a:moveTo>
                  <a:lnTo>
                    <a:pt x="0" y="0"/>
                  </a:lnTo>
                </a:path>
              </a:pathLst>
            </a:custGeom>
            <a:noFill/>
            <a:ln w="25400" cap="flat">
              <a:solidFill>
                <a:srgbClr val="B60D27"/>
              </a:solidFill>
              <a:prstDash val="solid"/>
              <a:miter/>
            </a:ln>
          </p:spPr>
          <p:txBody>
            <a:bodyPr rtlCol="0" anchor="ctr"/>
            <a:lstStyle/>
            <a:p>
              <a:endParaRPr lang="fr-FR" dirty="0"/>
            </a:p>
          </p:txBody>
        </p:sp>
        <p:sp>
          <p:nvSpPr>
            <p:cNvPr id="249" name="Freeform: Shape 248">
              <a:extLst>
                <a:ext uri="{FF2B5EF4-FFF2-40B4-BE49-F238E27FC236}">
                  <a16:creationId xmlns:a16="http://schemas.microsoft.com/office/drawing/2014/main" id="{CCBE314D-313B-4392-A1C8-E702375EF619}"/>
                </a:ext>
              </a:extLst>
            </p:cNvPr>
            <p:cNvSpPr/>
            <p:nvPr/>
          </p:nvSpPr>
          <p:spPr>
            <a:xfrm>
              <a:off x="924519" y="2508443"/>
              <a:ext cx="93738" cy="8267"/>
            </a:xfrm>
            <a:custGeom>
              <a:avLst/>
              <a:gdLst>
                <a:gd name="connsiteX0" fmla="*/ 93738 w 93738"/>
                <a:gd name="connsiteY0" fmla="*/ 0 h 8267"/>
                <a:gd name="connsiteX1" fmla="*/ 0 w 93738"/>
                <a:gd name="connsiteY1" fmla="*/ 0 h 8267"/>
              </a:gdLst>
              <a:ahLst/>
              <a:cxnLst>
                <a:cxn ang="0">
                  <a:pos x="connsiteX0" y="connsiteY0"/>
                </a:cxn>
                <a:cxn ang="0">
                  <a:pos x="connsiteX1" y="connsiteY1"/>
                </a:cxn>
              </a:cxnLst>
              <a:rect l="l" t="t" r="r" b="b"/>
              <a:pathLst>
                <a:path w="93738" h="8267">
                  <a:moveTo>
                    <a:pt x="93738" y="0"/>
                  </a:moveTo>
                  <a:lnTo>
                    <a:pt x="0" y="0"/>
                  </a:lnTo>
                </a:path>
              </a:pathLst>
            </a:custGeom>
            <a:noFill/>
            <a:ln w="25400" cap="flat">
              <a:solidFill>
                <a:srgbClr val="B60D27"/>
              </a:solidFill>
              <a:prstDash val="solid"/>
              <a:miter/>
            </a:ln>
          </p:spPr>
          <p:txBody>
            <a:bodyPr rtlCol="0" anchor="ctr"/>
            <a:lstStyle/>
            <a:p>
              <a:endParaRPr lang="fr-FR" dirty="0"/>
            </a:p>
          </p:txBody>
        </p:sp>
        <p:sp>
          <p:nvSpPr>
            <p:cNvPr id="250" name="Freeform: Shape 249">
              <a:extLst>
                <a:ext uri="{FF2B5EF4-FFF2-40B4-BE49-F238E27FC236}">
                  <a16:creationId xmlns:a16="http://schemas.microsoft.com/office/drawing/2014/main" id="{A1845E2F-7D30-4ACE-B70C-5DD05D153743}"/>
                </a:ext>
              </a:extLst>
            </p:cNvPr>
            <p:cNvSpPr/>
            <p:nvPr/>
          </p:nvSpPr>
          <p:spPr>
            <a:xfrm>
              <a:off x="428459" y="2161201"/>
              <a:ext cx="93742" cy="8267"/>
            </a:xfrm>
            <a:custGeom>
              <a:avLst/>
              <a:gdLst>
                <a:gd name="connsiteX0" fmla="*/ 93743 w 93742"/>
                <a:gd name="connsiteY0" fmla="*/ 0 h 8267"/>
                <a:gd name="connsiteX1" fmla="*/ 0 w 93742"/>
                <a:gd name="connsiteY1" fmla="*/ 0 h 8267"/>
              </a:gdLst>
              <a:ahLst/>
              <a:cxnLst>
                <a:cxn ang="0">
                  <a:pos x="connsiteX0" y="connsiteY0"/>
                </a:cxn>
                <a:cxn ang="0">
                  <a:pos x="connsiteX1" y="connsiteY1"/>
                </a:cxn>
              </a:cxnLst>
              <a:rect l="l" t="t" r="r" b="b"/>
              <a:pathLst>
                <a:path w="93742" h="8267">
                  <a:moveTo>
                    <a:pt x="93743" y="0"/>
                  </a:moveTo>
                  <a:lnTo>
                    <a:pt x="0" y="0"/>
                  </a:lnTo>
                </a:path>
              </a:pathLst>
            </a:custGeom>
            <a:noFill/>
            <a:ln w="25400" cap="flat">
              <a:solidFill>
                <a:srgbClr val="B60D27"/>
              </a:solidFill>
              <a:prstDash val="solid"/>
              <a:miter/>
            </a:ln>
          </p:spPr>
          <p:txBody>
            <a:bodyPr rtlCol="0" anchor="ctr"/>
            <a:lstStyle/>
            <a:p>
              <a:endParaRPr lang="fr-FR" dirty="0"/>
            </a:p>
          </p:txBody>
        </p:sp>
        <p:sp>
          <p:nvSpPr>
            <p:cNvPr id="251" name="Freeform: Shape 250">
              <a:extLst>
                <a:ext uri="{FF2B5EF4-FFF2-40B4-BE49-F238E27FC236}">
                  <a16:creationId xmlns:a16="http://schemas.microsoft.com/office/drawing/2014/main" id="{F6C6021E-6312-4900-A23F-97B3E1F2C6B7}"/>
                </a:ext>
              </a:extLst>
            </p:cNvPr>
            <p:cNvSpPr/>
            <p:nvPr/>
          </p:nvSpPr>
          <p:spPr>
            <a:xfrm>
              <a:off x="428459" y="2045453"/>
              <a:ext cx="93742" cy="8267"/>
            </a:xfrm>
            <a:custGeom>
              <a:avLst/>
              <a:gdLst>
                <a:gd name="connsiteX0" fmla="*/ 93743 w 93742"/>
                <a:gd name="connsiteY0" fmla="*/ 0 h 8267"/>
                <a:gd name="connsiteX1" fmla="*/ 0 w 93742"/>
                <a:gd name="connsiteY1" fmla="*/ 0 h 8267"/>
              </a:gdLst>
              <a:ahLst/>
              <a:cxnLst>
                <a:cxn ang="0">
                  <a:pos x="connsiteX0" y="connsiteY0"/>
                </a:cxn>
                <a:cxn ang="0">
                  <a:pos x="connsiteX1" y="connsiteY1"/>
                </a:cxn>
              </a:cxnLst>
              <a:rect l="l" t="t" r="r" b="b"/>
              <a:pathLst>
                <a:path w="93742" h="8267">
                  <a:moveTo>
                    <a:pt x="93743" y="0"/>
                  </a:moveTo>
                  <a:lnTo>
                    <a:pt x="0" y="0"/>
                  </a:lnTo>
                </a:path>
              </a:pathLst>
            </a:custGeom>
            <a:noFill/>
            <a:ln w="25400" cap="flat">
              <a:solidFill>
                <a:srgbClr val="B60D27"/>
              </a:solidFill>
              <a:prstDash val="solid"/>
              <a:miter/>
            </a:ln>
          </p:spPr>
          <p:txBody>
            <a:bodyPr rtlCol="0" anchor="ctr"/>
            <a:lstStyle/>
            <a:p>
              <a:endParaRPr lang="fr-FR" dirty="0"/>
            </a:p>
          </p:txBody>
        </p:sp>
      </p:grpSp>
      <p:graphicFrame>
        <p:nvGraphicFramePr>
          <p:cNvPr id="150"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3552550835"/>
              </p:ext>
            </p:extLst>
          </p:nvPr>
        </p:nvGraphicFramePr>
        <p:xfrm>
          <a:off x="4637350" y="2063134"/>
          <a:ext cx="4450831" cy="1188720"/>
        </p:xfrm>
        <a:graphic>
          <a:graphicData uri="http://schemas.openxmlformats.org/drawingml/2006/table">
            <a:tbl>
              <a:tblPr firstRow="1" bandRow="1">
                <a:tableStyleId>{69012ECD-51FC-41F1-AA8D-1B2483CD663E}</a:tableStyleId>
              </a:tblPr>
              <a:tblGrid>
                <a:gridCol w="1859290">
                  <a:extLst>
                    <a:ext uri="{9D8B030D-6E8A-4147-A177-3AD203B41FA5}">
                      <a16:colId xmlns:a16="http://schemas.microsoft.com/office/drawing/2014/main" val="1558916630"/>
                    </a:ext>
                  </a:extLst>
                </a:gridCol>
                <a:gridCol w="1330281">
                  <a:extLst>
                    <a:ext uri="{9D8B030D-6E8A-4147-A177-3AD203B41FA5}">
                      <a16:colId xmlns:a16="http://schemas.microsoft.com/office/drawing/2014/main" val="20002"/>
                    </a:ext>
                  </a:extLst>
                </a:gridCol>
                <a:gridCol w="1261260">
                  <a:extLst>
                    <a:ext uri="{9D8B030D-6E8A-4147-A177-3AD203B41FA5}">
                      <a16:colId xmlns:a16="http://schemas.microsoft.com/office/drawing/2014/main" val="1884491790"/>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chemeClr val="accent3"/>
                          </a:solidFill>
                          <a:effectLst/>
                          <a:latin typeface="Arial" charset="0"/>
                          <a:cs typeface="Arial" charset="0"/>
                        </a:rPr>
                        <a:t>Surufatinib</a:t>
                      </a: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2C0D8"/>
                          </a:solidFill>
                          <a:effectLst/>
                          <a:latin typeface="Arial" charset="0"/>
                          <a:cs typeface="Arial" charset="0"/>
                        </a:rPr>
                        <a:t>Placebo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476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rgbClr val="4D4D4D"/>
                          </a:solidFill>
                          <a:effectLst/>
                        </a:rPr>
                        <a:t>SSP médiane, mois (IC95%)</a:t>
                      </a: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chemeClr val="accent3"/>
                          </a:solidFill>
                          <a:effectLst/>
                          <a:latin typeface="Arial" charset="0"/>
                          <a:cs typeface="Arial" charset="0"/>
                        </a:rPr>
                        <a:t>10,9 (7,5 - 13,8)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B2C0D8"/>
                          </a:solidFill>
                          <a:effectLst/>
                          <a:latin typeface="Arial" charset="0"/>
                          <a:cs typeface="Arial" charset="0"/>
                        </a:rPr>
                        <a:t>3,7 (2,8 - 5,6)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HR stratifié (IC95%); </a:t>
                      </a:r>
                      <a:br>
                        <a:rPr kumimoji="0" lang="fr-FR" sz="1200" u="none" strike="noStrike" cap="none" normalizeH="0" baseline="0" noProof="0" dirty="0">
                          <a:ln>
                            <a:noFill/>
                          </a:ln>
                          <a:solidFill>
                            <a:srgbClr val="4D4D4D"/>
                          </a:solidFill>
                          <a:effectLst/>
                        </a:rPr>
                      </a:br>
                      <a:r>
                        <a:rPr kumimoji="0" lang="fr-FR" sz="1200" u="none" strike="noStrike" cap="none" normalizeH="0" baseline="0" noProof="0" dirty="0">
                          <a:ln>
                            <a:noFill/>
                          </a:ln>
                          <a:solidFill>
                            <a:srgbClr val="4D4D4D"/>
                          </a:solidFill>
                          <a:effectLst/>
                        </a:rPr>
                        <a:t>p</a:t>
                      </a:r>
                      <a:endParaRPr kumimoji="0" lang="fr-FR" sz="12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0,491 (0,319 - 0,755); </a:t>
                      </a:r>
                      <a:br>
                        <a:rPr kumimoji="0" lang="fr-FR" sz="1200" u="none" strike="noStrike" cap="none" normalizeH="0" baseline="0" noProof="0" dirty="0">
                          <a:ln>
                            <a:noFill/>
                          </a:ln>
                          <a:solidFill>
                            <a:srgbClr val="4D4D4D"/>
                          </a:solidFill>
                          <a:effectLst/>
                        </a:rPr>
                      </a:br>
                      <a:r>
                        <a:rPr kumimoji="0" lang="fr-FR" sz="1200" u="none" strike="noStrike" cap="none" normalizeH="0" baseline="0" noProof="0" dirty="0">
                          <a:ln>
                            <a:noFill/>
                          </a:ln>
                          <a:solidFill>
                            <a:srgbClr val="4D4D4D"/>
                          </a:solidFill>
                          <a:effectLst/>
                        </a:rPr>
                        <a:t>0,0011</a:t>
                      </a:r>
                      <a:endParaRPr kumimoji="0" lang="fr-FR" sz="12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3" name="Rectangle 2"/>
          <p:cNvSpPr/>
          <p:nvPr/>
        </p:nvSpPr>
        <p:spPr>
          <a:xfrm>
            <a:off x="-1" y="6247057"/>
            <a:ext cx="5281893" cy="507831"/>
          </a:xfrm>
          <a:prstGeom prst="rect">
            <a:avLst/>
          </a:prstGeom>
        </p:spPr>
        <p:txBody>
          <a:bodyPr wrap="square">
            <a:spAutoFit/>
          </a:bodyPr>
          <a:lstStyle/>
          <a:p>
            <a:pPr marR="114300">
              <a:spcAft>
                <a:spcPts val="0"/>
              </a:spcAft>
            </a:pPr>
            <a:r>
              <a:rPr lang="fr-FR" sz="900" dirty="0">
                <a:latin typeface="+mn-lt"/>
                <a:ea typeface="Times New Roman" panose="02020603050405020304" pitchFamily="18" charset="0"/>
              </a:rPr>
              <a:t>D’après </a:t>
            </a:r>
            <a:r>
              <a:rPr lang="fr-FR" sz="900" i="1" dirty="0">
                <a:latin typeface="+mn-lt"/>
                <a:ea typeface="Times New Roman" panose="02020603050405020304" pitchFamily="18" charset="0"/>
              </a:rPr>
              <a:t>Lancet </a:t>
            </a:r>
            <a:r>
              <a:rPr lang="fr-FR" sz="900" i="1" dirty="0" err="1">
                <a:latin typeface="+mn-lt"/>
                <a:ea typeface="Times New Roman" panose="02020603050405020304" pitchFamily="18" charset="0"/>
              </a:rPr>
              <a:t>Oncol</a:t>
            </a:r>
            <a:r>
              <a:rPr lang="fr-FR" sz="900" dirty="0">
                <a:latin typeface="+mn-lt"/>
                <a:ea typeface="Times New Roman" panose="02020603050405020304" pitchFamily="18" charset="0"/>
              </a:rPr>
              <a:t>, Xu J, et al</a:t>
            </a:r>
            <a:r>
              <a:rPr lang="fr-FR" sz="900" dirty="0" smtClean="0">
                <a:latin typeface="+mn-lt"/>
                <a:ea typeface="Times New Roman" panose="02020603050405020304" pitchFamily="18" charset="0"/>
              </a:rPr>
              <a:t>, </a:t>
            </a:r>
            <a:r>
              <a:rPr lang="fr-FR" sz="900" dirty="0">
                <a:latin typeface="+mn-lt"/>
                <a:ea typeface="Times New Roman" panose="02020603050405020304" pitchFamily="18" charset="0"/>
              </a:rPr>
              <a:t>Surufatinib in </a:t>
            </a:r>
            <a:r>
              <a:rPr lang="fr-FR" sz="900" dirty="0" err="1">
                <a:latin typeface="+mn-lt"/>
                <a:ea typeface="Times New Roman" panose="02020603050405020304" pitchFamily="18" charset="0"/>
              </a:rPr>
              <a:t>advanced</a:t>
            </a:r>
            <a:r>
              <a:rPr lang="fr-FR" sz="900" dirty="0">
                <a:latin typeface="+mn-lt"/>
                <a:ea typeface="Times New Roman" panose="02020603050405020304" pitchFamily="18" charset="0"/>
              </a:rPr>
              <a:t> </a:t>
            </a:r>
            <a:r>
              <a:rPr lang="fr-FR" sz="900" dirty="0" err="1">
                <a:latin typeface="+mn-lt"/>
                <a:ea typeface="Times New Roman" panose="02020603050405020304" pitchFamily="18" charset="0"/>
              </a:rPr>
              <a:t>pancreatic</a:t>
            </a:r>
            <a:r>
              <a:rPr lang="fr-FR" sz="900" dirty="0">
                <a:latin typeface="+mn-lt"/>
                <a:ea typeface="Times New Roman" panose="02020603050405020304" pitchFamily="18" charset="0"/>
              </a:rPr>
              <a:t> neuroendocrine </a:t>
            </a:r>
            <a:r>
              <a:rPr lang="fr-FR" sz="900" dirty="0" err="1">
                <a:latin typeface="+mn-lt"/>
                <a:ea typeface="Times New Roman" panose="02020603050405020304" pitchFamily="18" charset="0"/>
              </a:rPr>
              <a:t>tumours</a:t>
            </a:r>
            <a:r>
              <a:rPr lang="fr-FR" sz="900" dirty="0">
                <a:latin typeface="+mn-lt"/>
                <a:ea typeface="Times New Roman" panose="02020603050405020304" pitchFamily="18" charset="0"/>
              </a:rPr>
              <a:t> (SANET-p): a </a:t>
            </a:r>
            <a:r>
              <a:rPr lang="fr-FR" sz="900" dirty="0" err="1">
                <a:latin typeface="+mn-lt"/>
                <a:ea typeface="Times New Roman" panose="02020603050405020304" pitchFamily="18" charset="0"/>
              </a:rPr>
              <a:t>randomised</a:t>
            </a:r>
            <a:r>
              <a:rPr lang="fr-FR" sz="900" dirty="0">
                <a:latin typeface="+mn-lt"/>
                <a:ea typeface="Times New Roman" panose="02020603050405020304" pitchFamily="18" charset="0"/>
              </a:rPr>
              <a:t>, double-</a:t>
            </a:r>
            <a:r>
              <a:rPr lang="fr-FR" sz="900" dirty="0" err="1">
                <a:latin typeface="+mn-lt"/>
                <a:ea typeface="Times New Roman" panose="02020603050405020304" pitchFamily="18" charset="0"/>
              </a:rPr>
              <a:t>blind</a:t>
            </a:r>
            <a:r>
              <a:rPr lang="fr-FR" sz="900" dirty="0">
                <a:latin typeface="+mn-lt"/>
                <a:ea typeface="Times New Roman" panose="02020603050405020304" pitchFamily="18" charset="0"/>
              </a:rPr>
              <a:t>, placebo-</a:t>
            </a:r>
            <a:r>
              <a:rPr lang="fr-FR" sz="900" dirty="0" err="1">
                <a:latin typeface="+mn-lt"/>
                <a:ea typeface="Times New Roman" panose="02020603050405020304" pitchFamily="18" charset="0"/>
              </a:rPr>
              <a:t>controlled</a:t>
            </a:r>
            <a:r>
              <a:rPr lang="fr-FR" sz="900" dirty="0">
                <a:latin typeface="+mn-lt"/>
                <a:ea typeface="Times New Roman" panose="02020603050405020304" pitchFamily="18" charset="0"/>
              </a:rPr>
              <a:t>, phase 3 </a:t>
            </a:r>
            <a:r>
              <a:rPr lang="fr-FR" sz="900" dirty="0" err="1">
                <a:latin typeface="+mn-lt"/>
                <a:ea typeface="Times New Roman" panose="02020603050405020304" pitchFamily="18" charset="0"/>
              </a:rPr>
              <a:t>study</a:t>
            </a:r>
            <a:r>
              <a:rPr lang="fr-FR" sz="900" dirty="0">
                <a:latin typeface="+mn-lt"/>
                <a:ea typeface="Times New Roman" panose="02020603050405020304" pitchFamily="18" charset="0"/>
              </a:rPr>
              <a:t>,</a:t>
            </a:r>
          </a:p>
          <a:p>
            <a:pPr marR="114300">
              <a:spcAft>
                <a:spcPts val="0"/>
              </a:spcAft>
            </a:pPr>
            <a:r>
              <a:rPr lang="fr-FR" sz="900" dirty="0">
                <a:latin typeface="+mn-lt"/>
                <a:ea typeface="Times New Roman" panose="02020603050405020304" pitchFamily="18" charset="0"/>
              </a:rPr>
              <a:t>DOI: 10,1016/S1470-2045(20)30493-9, Copyright 2020, reproduit avec la permission </a:t>
            </a:r>
            <a:r>
              <a:rPr lang="fr-FR" sz="900" dirty="0" smtClean="0">
                <a:latin typeface="+mn-lt"/>
                <a:ea typeface="Times New Roman" panose="02020603050405020304" pitchFamily="18" charset="0"/>
              </a:rPr>
              <a:t>d’Elsevier</a:t>
            </a:r>
            <a:endParaRPr lang="fr-FR" sz="900" dirty="0">
              <a:latin typeface="+mn-lt"/>
            </a:endParaRPr>
          </a:p>
        </p:txBody>
      </p:sp>
    </p:spTree>
    <p:extLst>
      <p:ext uri="{BB962C8B-B14F-4D97-AF65-F5344CB8AC3E}">
        <p14:creationId xmlns:p14="http://schemas.microsoft.com/office/powerpoint/2010/main" val="1664988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1156O: </a:t>
            </a:r>
            <a:r>
              <a:rPr lang="fr-FR" dirty="0" err="1"/>
              <a:t>Surufatinib</a:t>
            </a:r>
            <a:r>
              <a:rPr lang="fr-FR" dirty="0"/>
              <a:t> chez les patients avec tumeur neuroendocrine pancréatique avancée (SANET-p): une étude randomisée en double aveugle, contrôlée versus placebo de phase III (NCT02589821) – Xu J, et al</a:t>
            </a:r>
          </a:p>
        </p:txBody>
      </p:sp>
      <p:sp>
        <p:nvSpPr>
          <p:cNvPr id="3" name="Content Placeholder 2"/>
          <p:cNvSpPr>
            <a:spLocks noGrp="1"/>
          </p:cNvSpPr>
          <p:nvPr>
            <p:ph idx="1"/>
          </p:nvPr>
        </p:nvSpPr>
        <p:spPr/>
        <p:txBody>
          <a:bodyPr/>
          <a:lstStyle/>
          <a:p>
            <a:pPr marL="0" indent="0">
              <a:buNone/>
            </a:pPr>
            <a:r>
              <a:rPr lang="fr-FR" b="1" dirty="0"/>
              <a:t>Résultats </a:t>
            </a:r>
          </a:p>
        </p:txBody>
      </p:sp>
      <p:sp>
        <p:nvSpPr>
          <p:cNvPr id="4" name="Text Placeholder 3"/>
          <p:cNvSpPr>
            <a:spLocks noGrp="1"/>
          </p:cNvSpPr>
          <p:nvPr>
            <p:ph type="body" sz="quarter" idx="10"/>
          </p:nvPr>
        </p:nvSpPr>
        <p:spPr>
          <a:xfrm>
            <a:off x="289445" y="5737030"/>
            <a:ext cx="4901600" cy="487363"/>
          </a:xfrm>
        </p:spPr>
        <p:txBody>
          <a:bodyPr/>
          <a:lstStyle/>
          <a:p>
            <a:r>
              <a:rPr lang="fr-FR" baseline="30000" dirty="0"/>
              <a:t>a </a:t>
            </a:r>
            <a:r>
              <a:rPr lang="fr-FR" dirty="0"/>
              <a:t>Les patients qui étaient sous traitement, mais n’avaient pas encore eu une évaluation après l’inclusion (n=15) étaient exclus de l’</a:t>
            </a:r>
            <a:r>
              <a:rPr lang="fr-FR" dirty="0" err="1"/>
              <a:t>iITT</a:t>
            </a:r>
            <a:r>
              <a:rPr lang="fr-FR" dirty="0"/>
              <a:t>,</a:t>
            </a:r>
          </a:p>
        </p:txBody>
      </p:sp>
      <p:sp>
        <p:nvSpPr>
          <p:cNvPr id="5" name="Text Placeholder 4"/>
          <p:cNvSpPr>
            <a:spLocks noGrp="1"/>
          </p:cNvSpPr>
          <p:nvPr>
            <p:ph type="body" sz="quarter" idx="11"/>
          </p:nvPr>
        </p:nvSpPr>
        <p:spPr/>
        <p:txBody>
          <a:bodyPr/>
          <a:lstStyle/>
          <a:p>
            <a:r>
              <a:rPr lang="fr-FR" dirty="0"/>
              <a:t>Xu J, et al, Ann </a:t>
            </a:r>
            <a:r>
              <a:rPr lang="fr-FR" dirty="0" err="1"/>
              <a:t>Oncol</a:t>
            </a:r>
            <a:r>
              <a:rPr lang="fr-FR" dirty="0"/>
              <a:t> 2020;31(</a:t>
            </a:r>
            <a:r>
              <a:rPr lang="fr-FR" dirty="0" err="1"/>
              <a:t>suppl</a:t>
            </a:r>
            <a:r>
              <a:rPr lang="fr-FR" dirty="0"/>
              <a:t>):</a:t>
            </a:r>
            <a:r>
              <a:rPr lang="fr-FR" dirty="0" err="1"/>
              <a:t>abstr</a:t>
            </a:r>
            <a:r>
              <a:rPr lang="fr-FR" dirty="0"/>
              <a:t> 1156O</a:t>
            </a:r>
          </a:p>
        </p:txBody>
      </p:sp>
      <p:graphicFrame>
        <p:nvGraphicFramePr>
          <p:cNvPr id="8" name="Group 88"/>
          <p:cNvGraphicFramePr>
            <a:graphicFrameLocks noGrp="1"/>
          </p:cNvGraphicFramePr>
          <p:nvPr>
            <p:extLst>
              <p:ext uri="{D42A27DB-BD31-4B8C-83A1-F6EECF244321}">
                <p14:modId xmlns:p14="http://schemas.microsoft.com/office/powerpoint/2010/main" val="3982045915"/>
              </p:ext>
            </p:extLst>
          </p:nvPr>
        </p:nvGraphicFramePr>
        <p:xfrm>
          <a:off x="4690339" y="1500151"/>
          <a:ext cx="4391298" cy="4114800"/>
        </p:xfrm>
        <a:graphic>
          <a:graphicData uri="http://schemas.openxmlformats.org/drawingml/2006/table">
            <a:tbl>
              <a:tblPr firstRow="1" bandRow="1">
                <a:tableStyleId>{5202B0CA-FC54-4496-8BCA-5EF66A818D29}</a:tableStyleId>
              </a:tblPr>
              <a:tblGrid>
                <a:gridCol w="1788520">
                  <a:extLst>
                    <a:ext uri="{9D8B030D-6E8A-4147-A177-3AD203B41FA5}">
                      <a16:colId xmlns:a16="http://schemas.microsoft.com/office/drawing/2014/main" val="20000"/>
                    </a:ext>
                  </a:extLst>
                </a:gridCol>
                <a:gridCol w="1222871">
                  <a:extLst>
                    <a:ext uri="{9D8B030D-6E8A-4147-A177-3AD203B41FA5}">
                      <a16:colId xmlns:a16="http://schemas.microsoft.com/office/drawing/2014/main" val="20001"/>
                    </a:ext>
                  </a:extLst>
                </a:gridCol>
                <a:gridCol w="115339">
                  <a:extLst>
                    <a:ext uri="{9D8B030D-6E8A-4147-A177-3AD203B41FA5}">
                      <a16:colId xmlns:a16="http://schemas.microsoft.com/office/drawing/2014/main" val="20002"/>
                    </a:ext>
                  </a:extLst>
                </a:gridCol>
                <a:gridCol w="1264568">
                  <a:extLst>
                    <a:ext uri="{9D8B030D-6E8A-4147-A177-3AD203B41FA5}">
                      <a16:colId xmlns:a16="http://schemas.microsoft.com/office/drawing/2014/main" val="3367518438"/>
                    </a:ext>
                  </a:extLst>
                </a:gridCol>
              </a:tblGrid>
              <a:tr h="233184">
                <a:tc gridSpan="4">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1" u="none" strike="noStrike" cap="none" normalizeH="0" baseline="0" noProof="0">
                          <a:ln>
                            <a:noFill/>
                          </a:ln>
                          <a:solidFill>
                            <a:schemeClr val="tx2"/>
                          </a:solidFill>
                          <a:effectLst/>
                        </a:rPr>
                        <a:t>Evaluation de l’investigateur population iITT</a:t>
                      </a:r>
                      <a:r>
                        <a:rPr kumimoji="0" lang="fr-FR" sz="1200" b="1" u="none" strike="noStrike" cap="none" normalizeH="0" baseline="30000" noProof="0">
                          <a:ln>
                            <a:noFill/>
                          </a:ln>
                          <a:solidFill>
                            <a:schemeClr val="tx2"/>
                          </a:solidFill>
                          <a:effectLst/>
                        </a:rPr>
                        <a:t>a</a:t>
                      </a:r>
                      <a:endParaRPr kumimoji="0" lang="fr-FR" sz="1200" b="1" i="0" u="none" strike="noStrike" cap="none" normalizeH="0" baseline="30000" noProof="0">
                        <a:ln>
                          <a:noFill/>
                        </a:ln>
                        <a:solidFill>
                          <a:schemeClr val="tx2"/>
                        </a:solidFill>
                        <a:effectLst/>
                        <a:latin typeface="+mn-lt"/>
                        <a:cs typeface="Arial" charset="0"/>
                      </a:endParaRPr>
                    </a:p>
                  </a:txBody>
                  <a:tcPr marL="45720" marR="4572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1" i="0" u="none" strike="noStrike" cap="none" normalizeH="0" baseline="30000" noProof="0">
                        <a:ln>
                          <a:noFill/>
                        </a:ln>
                        <a:solidFill>
                          <a:schemeClr val="tx2"/>
                        </a:solidFill>
                        <a:effectLst/>
                        <a:latin typeface="+mn-lt"/>
                        <a:cs typeface="Arial" charset="0"/>
                      </a:endParaRPr>
                    </a:p>
                  </a:txBody>
                  <a:tcPr marL="45720" marR="45720" anchor="ctr" horzOverflow="overflow"/>
                </a:tc>
                <a:extLst>
                  <a:ext uri="{0D108BD9-81ED-4DB2-BD59-A6C34878D82A}">
                    <a16:rowId xmlns:a16="http://schemas.microsoft.com/office/drawing/2014/main" val="1207678717"/>
                  </a:ext>
                </a:extLst>
              </a:tr>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1" i="0" u="none" strike="noStrike" cap="none" normalizeH="0" baseline="0" noProof="0">
                        <a:ln>
                          <a:noFill/>
                        </a:ln>
                        <a:solidFill>
                          <a:schemeClr val="tx2"/>
                        </a:solidFill>
                        <a:effectLst/>
                        <a:latin typeface="+mn-lt"/>
                        <a:cs typeface="Arial" charset="0"/>
                      </a:endParaRPr>
                    </a:p>
                  </a:txBody>
                  <a:tcPr marL="45720" marR="4572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1" u="none" strike="noStrike" cap="none" normalizeH="0" baseline="0" noProof="0">
                          <a:ln>
                            <a:noFill/>
                          </a:ln>
                          <a:solidFill>
                            <a:schemeClr val="tx2"/>
                          </a:solidFill>
                          <a:effectLst/>
                        </a:rPr>
                        <a:t>Surufatinib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1" u="none" strike="noStrike" cap="none" normalizeH="0" baseline="0" noProof="0">
                          <a:ln>
                            <a:noFill/>
                          </a:ln>
                          <a:solidFill>
                            <a:schemeClr val="tx2"/>
                          </a:solidFill>
                          <a:effectLst/>
                        </a:rPr>
                        <a:t>(n=104)</a:t>
                      </a:r>
                      <a:endParaRPr kumimoji="0" lang="fr-FR" sz="1200" b="1" i="0" u="none" strike="noStrike" cap="none" normalizeH="0" baseline="0" noProof="0">
                        <a:ln>
                          <a:noFill/>
                        </a:ln>
                        <a:solidFill>
                          <a:schemeClr val="tx2"/>
                        </a:solidFill>
                        <a:effectLst/>
                        <a:latin typeface="+mn-lt"/>
                        <a:cs typeface="Arial" charset="0"/>
                      </a:endParaRPr>
                    </a:p>
                  </a:txBody>
                  <a:tcPr marL="45720" marR="45720" anchor="ctr" horzOverflow="overflow">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1" u="none" strike="noStrike" cap="none" normalizeH="0" baseline="0" noProof="0">
                          <a:ln>
                            <a:noFill/>
                          </a:ln>
                          <a:solidFill>
                            <a:schemeClr val="tx2"/>
                          </a:solidFill>
                          <a:effectLst/>
                        </a:rPr>
                        <a:t>Placebo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1" u="none" strike="noStrike" cap="none" normalizeH="0" baseline="0" noProof="0">
                          <a:ln>
                            <a:noFill/>
                          </a:ln>
                          <a:solidFill>
                            <a:schemeClr val="tx2"/>
                          </a:solidFill>
                          <a:effectLst/>
                        </a:rPr>
                        <a:t>(n=53)</a:t>
                      </a:r>
                      <a:endParaRPr kumimoji="0" lang="fr-FR" sz="1200" b="1" i="0" u="none" strike="noStrike" cap="none" normalizeH="0" baseline="0" noProof="0">
                        <a:ln>
                          <a:noFill/>
                        </a:ln>
                        <a:solidFill>
                          <a:schemeClr val="tx2"/>
                        </a:solidFill>
                        <a:effectLst/>
                        <a:latin typeface="+mn-lt"/>
                        <a:cs typeface="Arial" charset="0"/>
                      </a:endParaRPr>
                    </a:p>
                  </a:txBody>
                  <a:tcPr marL="45720" marR="4572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1" u="none" strike="noStrike" cap="none" normalizeH="0" baseline="0" noProof="0">
                          <a:ln>
                            <a:noFill/>
                          </a:ln>
                          <a:solidFill>
                            <a:schemeClr val="tx2"/>
                          </a:solidFill>
                          <a:effectLst/>
                        </a:rPr>
                        <a:t>Placebo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1" u="none" strike="noStrike" cap="none" normalizeH="0" baseline="0" noProof="0">
                          <a:ln>
                            <a:noFill/>
                          </a:ln>
                          <a:solidFill>
                            <a:schemeClr val="tx2"/>
                          </a:solidFill>
                          <a:effectLst/>
                        </a:rPr>
                        <a:t>(n=53)</a:t>
                      </a:r>
                      <a:endParaRPr kumimoji="0" lang="fr-FR" sz="1200" b="1" i="0" u="none" strike="noStrike" cap="none" normalizeH="0" baseline="0" noProof="0">
                        <a:ln>
                          <a:noFill/>
                        </a:ln>
                        <a:solidFill>
                          <a:schemeClr val="tx2"/>
                        </a:solidFill>
                        <a:effectLst/>
                        <a:latin typeface="+mn-lt"/>
                        <a:cs typeface="Arial" charset="0"/>
                      </a:endParaRPr>
                    </a:p>
                  </a:txBody>
                  <a:tcPr marL="45720" marR="45720" anchor="ctr" horzOverflow="overflow">
                    <a:solidFill>
                      <a:schemeClr val="bg2"/>
                    </a:solidFill>
                  </a:tcPr>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u="none" strike="noStrike" kern="1200" cap="none" normalizeH="0" baseline="0" noProof="0" dirty="0">
                          <a:ln>
                            <a:noFill/>
                          </a:ln>
                          <a:solidFill>
                            <a:schemeClr val="tx1"/>
                          </a:solidFill>
                          <a:effectLst/>
                        </a:rPr>
                        <a:t>TRO, % (IC95%)</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u="none" strike="noStrike" kern="1200" cap="none" normalizeH="0" baseline="0" noProof="0" dirty="0">
                          <a:ln>
                            <a:noFill/>
                          </a:ln>
                          <a:solidFill>
                            <a:schemeClr val="tx1"/>
                          </a:solidFill>
                          <a:effectLst/>
                        </a:rPr>
                        <a:t>19,2 (12,2 - 28,1)</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u="none" strike="noStrike" kern="1200" cap="none" normalizeH="0" baseline="0" noProof="0" dirty="0">
                          <a:ln>
                            <a:noFill/>
                          </a:ln>
                          <a:solidFill>
                            <a:schemeClr val="tx1"/>
                          </a:solidFill>
                          <a:effectLst/>
                        </a:rPr>
                        <a:t>1,9 (0,0 - 10,1)</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u="none" strike="noStrike" kern="1200" cap="none" normalizeH="0" baseline="0" noProof="0" dirty="0">
                          <a:ln>
                            <a:noFill/>
                          </a:ln>
                          <a:solidFill>
                            <a:schemeClr val="tx1"/>
                          </a:solidFill>
                          <a:effectLst/>
                        </a:rPr>
                        <a:t>1,9 (0,0 - 10,1)</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u="none" strike="noStrike" kern="1200" cap="none" normalizeH="0" baseline="0" noProof="0">
                          <a:ln>
                            <a:noFill/>
                          </a:ln>
                          <a:solidFill>
                            <a:schemeClr val="tx1"/>
                          </a:solidFill>
                          <a:effectLst/>
                        </a:rPr>
                        <a:t>p=0,0021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1297200759"/>
                  </a:ext>
                </a:extLst>
              </a:tr>
              <a:tr h="143472">
                <a:tc>
                  <a:txBody>
                    <a:bodyPr/>
                    <a:lstStyle/>
                    <a:p>
                      <a:pPr marL="0" indent="0"/>
                      <a:r>
                        <a:rPr kumimoji="0" lang="fr-FR" sz="1200" u="none" strike="noStrike" kern="1200" cap="none" normalizeH="0" baseline="0" noProof="0" dirty="0">
                          <a:ln>
                            <a:noFill/>
                          </a:ln>
                          <a:solidFill>
                            <a:schemeClr val="tx1"/>
                          </a:solidFill>
                          <a:effectLst/>
                        </a:rPr>
                        <a:t>Meilleure réponse, n (%)</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tc gridSpan="2">
                  <a:txBody>
                    <a:bodyPr/>
                    <a:lstStyle/>
                    <a:p>
                      <a:pPr algn="ct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tc hMerge="1">
                  <a:txBody>
                    <a:bodyPr/>
                    <a:lstStyle/>
                    <a:p>
                      <a:pPr algn="ct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tc>
                  <a:txBody>
                    <a:bodyPr/>
                    <a:lstStyle/>
                    <a:p>
                      <a:pPr algn="ct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2166301456"/>
                  </a:ext>
                </a:extLst>
              </a:tr>
              <a:tr h="143472">
                <a:tc>
                  <a:txBody>
                    <a:bodyPr/>
                    <a:lstStyle/>
                    <a:p>
                      <a:pPr marL="90000"/>
                      <a:r>
                        <a:rPr kumimoji="0" lang="fr-FR" sz="1200" u="none" strike="noStrike" kern="1200" cap="none" normalizeH="0" baseline="0" noProof="0" dirty="0">
                          <a:ln>
                            <a:noFill/>
                          </a:ln>
                          <a:solidFill>
                            <a:schemeClr val="tx1"/>
                          </a:solidFill>
                          <a:effectLst/>
                        </a:rPr>
                        <a:t>RP</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tc gridSpan="2">
                  <a:txBody>
                    <a:bodyPr/>
                    <a:lstStyle/>
                    <a:p>
                      <a:pPr algn="ctr"/>
                      <a:r>
                        <a:rPr kumimoji="0" lang="fr-FR" sz="1200" u="none" strike="noStrike" kern="1200" cap="none" normalizeH="0" baseline="0" noProof="0">
                          <a:ln>
                            <a:noFill/>
                          </a:ln>
                          <a:solidFill>
                            <a:schemeClr val="tx1"/>
                          </a:solidFill>
                          <a:effectLst/>
                        </a:rPr>
                        <a:t>20 (19,2)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tc hMerge="1">
                  <a:txBody>
                    <a:bodyPr/>
                    <a:lstStyle/>
                    <a:p>
                      <a:pPr algn="ctr"/>
                      <a:r>
                        <a:rPr kumimoji="0" lang="fr-FR" sz="1200" u="none" strike="noStrike" kern="1200" cap="none" normalizeH="0" baseline="0" noProof="0">
                          <a:ln>
                            <a:noFill/>
                          </a:ln>
                          <a:solidFill>
                            <a:schemeClr val="tx1"/>
                          </a:solidFill>
                          <a:effectLst/>
                        </a:rPr>
                        <a:t>1 (1,9)</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tc>
                  <a:txBody>
                    <a:bodyPr/>
                    <a:lstStyle/>
                    <a:p>
                      <a:pPr algn="ctr"/>
                      <a:r>
                        <a:rPr kumimoji="0" lang="fr-FR" sz="1200" u="none" strike="noStrike" kern="1200" cap="none" normalizeH="0" baseline="0" noProof="0">
                          <a:ln>
                            <a:noFill/>
                          </a:ln>
                          <a:solidFill>
                            <a:schemeClr val="tx1"/>
                          </a:solidFill>
                          <a:effectLst/>
                        </a:rPr>
                        <a:t>1 (1,9)</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1541649123"/>
                  </a:ext>
                </a:extLst>
              </a:tr>
              <a:tr h="143472">
                <a:tc>
                  <a:txBody>
                    <a:bodyPr/>
                    <a:lstStyle/>
                    <a:p>
                      <a:pPr marL="90000"/>
                      <a:r>
                        <a:rPr kumimoji="0" lang="fr-FR" sz="1200" u="none" strike="noStrike" kern="1200" cap="none" normalizeH="0" baseline="0" noProof="0" dirty="0">
                          <a:ln>
                            <a:noFill/>
                          </a:ln>
                          <a:solidFill>
                            <a:schemeClr val="tx1"/>
                          </a:solidFill>
                          <a:effectLst/>
                        </a:rPr>
                        <a:t>MS</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tc gridSpan="2">
                  <a:txBody>
                    <a:bodyPr/>
                    <a:lstStyle/>
                    <a:p>
                      <a:pPr algn="ctr"/>
                      <a:r>
                        <a:rPr kumimoji="0" lang="fr-FR" sz="1200" u="none" strike="noStrike" kern="1200" cap="none" normalizeH="0" baseline="0" noProof="0">
                          <a:ln>
                            <a:noFill/>
                          </a:ln>
                          <a:solidFill>
                            <a:schemeClr val="tx1"/>
                          </a:solidFill>
                          <a:effectLst/>
                        </a:rPr>
                        <a:t>64 (61,5)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tc hMerge="1">
                  <a:txBody>
                    <a:bodyPr/>
                    <a:lstStyle/>
                    <a:p>
                      <a:pPr algn="ctr"/>
                      <a:r>
                        <a:rPr kumimoji="0" lang="fr-FR" sz="1200" u="none" strike="noStrike" kern="1200" cap="none" normalizeH="0" baseline="0" noProof="0">
                          <a:ln>
                            <a:noFill/>
                          </a:ln>
                          <a:solidFill>
                            <a:schemeClr val="tx1"/>
                          </a:solidFill>
                          <a:effectLst/>
                        </a:rPr>
                        <a:t>34 (62,4)</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tc>
                  <a:txBody>
                    <a:bodyPr/>
                    <a:lstStyle/>
                    <a:p>
                      <a:pPr algn="ctr"/>
                      <a:r>
                        <a:rPr kumimoji="0" lang="fr-FR" sz="1200" u="none" strike="noStrike" kern="1200" cap="none" normalizeH="0" baseline="0" noProof="0">
                          <a:ln>
                            <a:noFill/>
                          </a:ln>
                          <a:solidFill>
                            <a:schemeClr val="tx1"/>
                          </a:solidFill>
                          <a:effectLst/>
                        </a:rPr>
                        <a:t>34 (62,4)</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367943349"/>
                  </a:ext>
                </a:extLst>
              </a:tr>
              <a:tr h="143472">
                <a:tc>
                  <a:txBody>
                    <a:bodyPr/>
                    <a:lstStyle/>
                    <a:p>
                      <a:pPr marL="90000"/>
                      <a:r>
                        <a:rPr kumimoji="0" lang="fr-FR" sz="1200" u="none" strike="noStrike" kern="1200" cap="none" normalizeH="0" baseline="0" noProof="0" dirty="0">
                          <a:ln>
                            <a:noFill/>
                          </a:ln>
                          <a:solidFill>
                            <a:schemeClr val="tx1"/>
                          </a:solidFill>
                          <a:effectLst/>
                        </a:rPr>
                        <a:t>Progression</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tc gridSpan="2">
                  <a:txBody>
                    <a:bodyPr/>
                    <a:lstStyle/>
                    <a:p>
                      <a:pPr algn="ctr"/>
                      <a:r>
                        <a:rPr kumimoji="0" lang="fr-FR" sz="1200" u="none" strike="noStrike" kern="1200" cap="none" normalizeH="0" baseline="0" noProof="0">
                          <a:ln>
                            <a:noFill/>
                          </a:ln>
                          <a:solidFill>
                            <a:schemeClr val="tx1"/>
                          </a:solidFill>
                          <a:effectLst/>
                        </a:rPr>
                        <a:t>8 (7,7)</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tc hMerge="1">
                  <a:txBody>
                    <a:bodyPr/>
                    <a:lstStyle/>
                    <a:p>
                      <a:pPr algn="ctr"/>
                      <a:r>
                        <a:rPr kumimoji="0" lang="fr-FR" sz="1200" u="none" strike="noStrike" kern="1200" cap="none" normalizeH="0" baseline="0" noProof="0">
                          <a:ln>
                            <a:noFill/>
                          </a:ln>
                          <a:solidFill>
                            <a:schemeClr val="tx1"/>
                          </a:solidFill>
                          <a:effectLst/>
                        </a:rPr>
                        <a:t>16 (30,2)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tc>
                  <a:txBody>
                    <a:bodyPr/>
                    <a:lstStyle/>
                    <a:p>
                      <a:pPr algn="ctr"/>
                      <a:r>
                        <a:rPr kumimoji="0" lang="fr-FR" sz="1200" u="none" strike="noStrike" kern="1200" cap="none" normalizeH="0" baseline="0" noProof="0">
                          <a:ln>
                            <a:noFill/>
                          </a:ln>
                          <a:solidFill>
                            <a:schemeClr val="tx1"/>
                          </a:solidFill>
                          <a:effectLst/>
                        </a:rPr>
                        <a:t>16 (30,2)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1691182972"/>
                  </a:ext>
                </a:extLst>
              </a:tr>
              <a:tr h="143472">
                <a:tc>
                  <a:txBody>
                    <a:bodyPr/>
                    <a:lstStyle/>
                    <a:p>
                      <a:pPr marL="90000"/>
                      <a:r>
                        <a:rPr kumimoji="0" lang="fr-FR" sz="1200" u="none" strike="noStrike" kern="1200" cap="none" normalizeH="0" baseline="0" noProof="0">
                          <a:ln>
                            <a:noFill/>
                          </a:ln>
                          <a:solidFill>
                            <a:schemeClr val="tx1"/>
                          </a:solidFill>
                          <a:effectLst/>
                        </a:rPr>
                        <a:t>NE</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tc gridSpan="2">
                  <a:txBody>
                    <a:bodyPr/>
                    <a:lstStyle/>
                    <a:p>
                      <a:pPr algn="ctr"/>
                      <a:r>
                        <a:rPr kumimoji="0" lang="fr-FR" sz="1200" u="none" strike="noStrike" kern="1200" cap="none" normalizeH="0" baseline="0" noProof="0">
                          <a:ln>
                            <a:noFill/>
                          </a:ln>
                          <a:solidFill>
                            <a:schemeClr val="tx1"/>
                          </a:solidFill>
                          <a:effectLst/>
                        </a:rPr>
                        <a:t>12 (11,5)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tc hMerge="1">
                  <a:txBody>
                    <a:bodyPr/>
                    <a:lstStyle/>
                    <a:p>
                      <a:pPr algn="ctr"/>
                      <a:r>
                        <a:rPr kumimoji="0" lang="fr-FR" sz="1200" u="none" strike="noStrike" kern="1200" cap="none" normalizeH="0" baseline="0" noProof="0">
                          <a:ln>
                            <a:noFill/>
                          </a:ln>
                          <a:solidFill>
                            <a:schemeClr val="tx1"/>
                          </a:solidFill>
                          <a:effectLst/>
                        </a:rPr>
                        <a:t>2 (3,8)</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tc>
                  <a:txBody>
                    <a:bodyPr/>
                    <a:lstStyle/>
                    <a:p>
                      <a:pPr algn="ctr"/>
                      <a:r>
                        <a:rPr kumimoji="0" lang="fr-FR" sz="1200" u="none" strike="noStrike" kern="1200" cap="none" normalizeH="0" baseline="0" noProof="0">
                          <a:ln>
                            <a:noFill/>
                          </a:ln>
                          <a:solidFill>
                            <a:schemeClr val="tx1"/>
                          </a:solidFill>
                          <a:effectLst/>
                        </a:rPr>
                        <a:t>2 (3,8)</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u="none" strike="noStrike" kern="1200" cap="none" normalizeH="0" baseline="0" noProof="0" dirty="0">
                          <a:ln>
                            <a:noFill/>
                          </a:ln>
                          <a:solidFill>
                            <a:schemeClr val="tx1"/>
                          </a:solidFill>
                          <a:effectLst/>
                        </a:rPr>
                        <a:t>TCM, % (IC95%)</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tc gridSpan="2">
                  <a:txBody>
                    <a:bodyPr/>
                    <a:lstStyle/>
                    <a:p>
                      <a:pPr algn="ctr"/>
                      <a:r>
                        <a:rPr kumimoji="0" lang="fr-FR" sz="1200" u="none" strike="noStrike" kern="1200" cap="none" normalizeH="0" baseline="0" noProof="0" dirty="0">
                          <a:ln>
                            <a:noFill/>
                          </a:ln>
                          <a:solidFill>
                            <a:schemeClr val="tx1"/>
                          </a:solidFill>
                          <a:effectLst/>
                        </a:rPr>
                        <a:t>80,8 (71,9 - 87,8)</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tc hMerge="1">
                  <a:txBody>
                    <a:bodyPr/>
                    <a:lstStyle/>
                    <a:p>
                      <a:pPr algn="ctr"/>
                      <a:r>
                        <a:rPr kumimoji="0" lang="fr-FR" sz="1200" u="none" strike="noStrike" kern="1200" cap="none" normalizeH="0" baseline="0" noProof="0">
                          <a:ln>
                            <a:noFill/>
                          </a:ln>
                          <a:solidFill>
                            <a:schemeClr val="tx1"/>
                          </a:solidFill>
                          <a:effectLst/>
                        </a:rPr>
                        <a:t>66,0 (51,7, 78,5)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tc>
                  <a:txBody>
                    <a:bodyPr/>
                    <a:lstStyle/>
                    <a:p>
                      <a:pPr algn="ctr"/>
                      <a:r>
                        <a:rPr kumimoji="0" lang="fr-FR" sz="1200" u="none" strike="noStrike" kern="1200" cap="none" normalizeH="0" baseline="0" noProof="0" dirty="0">
                          <a:ln>
                            <a:noFill/>
                          </a:ln>
                          <a:solidFill>
                            <a:schemeClr val="tx1"/>
                          </a:solidFill>
                          <a:effectLst/>
                        </a:rPr>
                        <a:t>66,0 (51,7 - 78,5)</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15825727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u="none" strike="noStrike" kern="1200" cap="none" normalizeH="0" baseline="0" noProof="0">
                          <a:ln>
                            <a:noFill/>
                          </a:ln>
                          <a:solidFill>
                            <a:schemeClr val="tx1"/>
                          </a:solidFill>
                          <a:effectLst/>
                        </a:rPr>
                        <a:t>p=0,0774</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tc hMerge="1">
                  <a:txBody>
                    <a:bodyPr/>
                    <a:lstStyle/>
                    <a:p>
                      <a:pPr algn="ctr"/>
                      <a:endParaRPr kumimoji="0" lang="it-IT" sz="1400" b="0"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13370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u="none" strike="noStrike" kern="1200" cap="none" normalizeH="0" baseline="0" noProof="0" dirty="0">
                          <a:ln>
                            <a:noFill/>
                          </a:ln>
                          <a:solidFill>
                            <a:schemeClr val="tx1"/>
                          </a:solidFill>
                          <a:effectLst/>
                        </a:rPr>
                        <a:t>Délai de réponse, mois (IC95%)</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u="none" strike="noStrike" kern="1200" cap="none" normalizeH="0" baseline="0" noProof="0" dirty="0">
                          <a:ln>
                            <a:noFill/>
                          </a:ln>
                          <a:solidFill>
                            <a:schemeClr val="tx1"/>
                          </a:solidFill>
                          <a:effectLst/>
                        </a:rPr>
                        <a:t>3,8 (2,3 - 7,3)</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u="none" strike="noStrike" kern="1200" cap="none" normalizeH="0" baseline="0" noProof="0" dirty="0">
                          <a:ln>
                            <a:noFill/>
                          </a:ln>
                          <a:solidFill>
                            <a:schemeClr val="tx1"/>
                          </a:solidFill>
                          <a:effectLst/>
                        </a:rPr>
                        <a:t>7,4 (NA - NA)</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u="none" strike="noStrike" kern="1200" cap="none" normalizeH="0" baseline="0" noProof="0" dirty="0">
                          <a:ln>
                            <a:noFill/>
                          </a:ln>
                          <a:solidFill>
                            <a:schemeClr val="tx1"/>
                          </a:solidFill>
                          <a:effectLst/>
                        </a:rPr>
                        <a:t>Durée de réponse, mois (IC95%)</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u="none" strike="noStrike" kern="1200" cap="none" normalizeH="0" baseline="0" noProof="0" dirty="0">
                          <a:ln>
                            <a:noFill/>
                          </a:ln>
                          <a:solidFill>
                            <a:schemeClr val="tx1"/>
                          </a:solidFill>
                          <a:effectLst/>
                        </a:rPr>
                        <a:t>7,4 (3,7 - NA)</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normalizeH="0" baseline="0" noProof="0" dirty="0">
                          <a:ln>
                            <a:noFill/>
                          </a:ln>
                          <a:solidFill>
                            <a:schemeClr val="tx1"/>
                          </a:solidFill>
                          <a:effectLst/>
                          <a:latin typeface="+mn-lt"/>
                          <a:ea typeface="+mn-ea"/>
                          <a:cs typeface="Arial" charset="0"/>
                        </a:rPr>
                        <a:t>NA</a:t>
                      </a:r>
                    </a:p>
                  </a:txBody>
                  <a:tcPr marL="45720" marR="4572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4111590578"/>
                  </a:ext>
                </a:extLst>
              </a:tr>
            </a:tbl>
          </a:graphicData>
        </a:graphic>
      </p:graphicFrame>
      <p:sp>
        <p:nvSpPr>
          <p:cNvPr id="10" name="TextBox 9">
            <a:extLst>
              <a:ext uri="{FF2B5EF4-FFF2-40B4-BE49-F238E27FC236}">
                <a16:creationId xmlns:a16="http://schemas.microsoft.com/office/drawing/2014/main" id="{ACE7A9EB-0222-4365-BDB3-769236819546}"/>
              </a:ext>
            </a:extLst>
          </p:cNvPr>
          <p:cNvSpPr txBox="1"/>
          <p:nvPr/>
        </p:nvSpPr>
        <p:spPr>
          <a:xfrm rot="16200000">
            <a:off x="-2138543" y="3548956"/>
            <a:ext cx="4647233" cy="276999"/>
          </a:xfrm>
          <a:prstGeom prst="rect">
            <a:avLst/>
          </a:prstGeom>
          <a:noFill/>
        </p:spPr>
        <p:txBody>
          <a:bodyPr wrap="none" rtlCol="0">
            <a:spAutoFit/>
          </a:bodyPr>
          <a:lstStyle/>
          <a:p>
            <a:pPr algn="ctr"/>
            <a:r>
              <a:rPr lang="fr-FR" sz="1200" dirty="0"/>
              <a:t>Variation maximale des lésions cibles par rapport à l’inclusion, %</a:t>
            </a:r>
          </a:p>
        </p:txBody>
      </p:sp>
      <p:cxnSp>
        <p:nvCxnSpPr>
          <p:cNvPr id="21" name="Straight Connector 20">
            <a:extLst>
              <a:ext uri="{FF2B5EF4-FFF2-40B4-BE49-F238E27FC236}">
                <a16:creationId xmlns:a16="http://schemas.microsoft.com/office/drawing/2014/main" id="{09124E55-BD35-4C00-A6B0-41F2774B4D2D}"/>
              </a:ext>
            </a:extLst>
          </p:cNvPr>
          <p:cNvCxnSpPr>
            <a:cxnSpLocks/>
          </p:cNvCxnSpPr>
          <p:nvPr/>
        </p:nvCxnSpPr>
        <p:spPr>
          <a:xfrm>
            <a:off x="723900" y="1651410"/>
            <a:ext cx="0" cy="1833572"/>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cxnSp>
      <p:sp>
        <p:nvSpPr>
          <p:cNvPr id="22" name="Line 6">
            <a:extLst>
              <a:ext uri="{FF2B5EF4-FFF2-40B4-BE49-F238E27FC236}">
                <a16:creationId xmlns:a16="http://schemas.microsoft.com/office/drawing/2014/main" id="{1CC24CF2-E776-4F4D-8C57-C607C06406C7}"/>
              </a:ext>
            </a:extLst>
          </p:cNvPr>
          <p:cNvSpPr>
            <a:spLocks noChangeShapeType="1"/>
          </p:cNvSpPr>
          <p:nvPr/>
        </p:nvSpPr>
        <p:spPr bwMode="auto">
          <a:xfrm>
            <a:off x="640429" y="165812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3" name="Line 7">
            <a:extLst>
              <a:ext uri="{FF2B5EF4-FFF2-40B4-BE49-F238E27FC236}">
                <a16:creationId xmlns:a16="http://schemas.microsoft.com/office/drawing/2014/main" id="{60EBCCF2-1F23-439E-B7F1-6F7E96274E06}"/>
              </a:ext>
            </a:extLst>
          </p:cNvPr>
          <p:cNvSpPr>
            <a:spLocks noChangeShapeType="1"/>
          </p:cNvSpPr>
          <p:nvPr/>
        </p:nvSpPr>
        <p:spPr bwMode="auto">
          <a:xfrm>
            <a:off x="640429" y="189006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4" name="Line 8">
            <a:extLst>
              <a:ext uri="{FF2B5EF4-FFF2-40B4-BE49-F238E27FC236}">
                <a16:creationId xmlns:a16="http://schemas.microsoft.com/office/drawing/2014/main" id="{98A72A84-71EF-42E4-B3AF-4CAF5B3E1A41}"/>
              </a:ext>
            </a:extLst>
          </p:cNvPr>
          <p:cNvSpPr>
            <a:spLocks noChangeShapeType="1"/>
          </p:cNvSpPr>
          <p:nvPr/>
        </p:nvSpPr>
        <p:spPr bwMode="auto">
          <a:xfrm>
            <a:off x="640429" y="21115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5" name="Line 9">
            <a:extLst>
              <a:ext uri="{FF2B5EF4-FFF2-40B4-BE49-F238E27FC236}">
                <a16:creationId xmlns:a16="http://schemas.microsoft.com/office/drawing/2014/main" id="{A8F6BBE8-5345-4D70-9792-D53379D294BE}"/>
              </a:ext>
            </a:extLst>
          </p:cNvPr>
          <p:cNvSpPr>
            <a:spLocks noChangeShapeType="1"/>
          </p:cNvSpPr>
          <p:nvPr/>
        </p:nvSpPr>
        <p:spPr bwMode="auto">
          <a:xfrm>
            <a:off x="640429" y="23402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8" name="TextBox 27">
            <a:extLst>
              <a:ext uri="{FF2B5EF4-FFF2-40B4-BE49-F238E27FC236}">
                <a16:creationId xmlns:a16="http://schemas.microsoft.com/office/drawing/2014/main" id="{20837362-EF01-41AE-8AA7-F1D22654CFCF}"/>
              </a:ext>
            </a:extLst>
          </p:cNvPr>
          <p:cNvSpPr txBox="1"/>
          <p:nvPr/>
        </p:nvSpPr>
        <p:spPr>
          <a:xfrm>
            <a:off x="357505" y="1533780"/>
            <a:ext cx="325731" cy="246221"/>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80</a:t>
            </a:r>
          </a:p>
        </p:txBody>
      </p:sp>
      <p:sp>
        <p:nvSpPr>
          <p:cNvPr id="29" name="TextBox 28">
            <a:extLst>
              <a:ext uri="{FF2B5EF4-FFF2-40B4-BE49-F238E27FC236}">
                <a16:creationId xmlns:a16="http://schemas.microsoft.com/office/drawing/2014/main" id="{9AAACD89-1F09-4C2E-A2D4-BCA5DC80554D}"/>
              </a:ext>
            </a:extLst>
          </p:cNvPr>
          <p:cNvSpPr txBox="1"/>
          <p:nvPr/>
        </p:nvSpPr>
        <p:spPr>
          <a:xfrm>
            <a:off x="357505" y="1766583"/>
            <a:ext cx="325731" cy="246221"/>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60</a:t>
            </a:r>
          </a:p>
        </p:txBody>
      </p:sp>
      <p:sp>
        <p:nvSpPr>
          <p:cNvPr id="30" name="TextBox 29">
            <a:extLst>
              <a:ext uri="{FF2B5EF4-FFF2-40B4-BE49-F238E27FC236}">
                <a16:creationId xmlns:a16="http://schemas.microsoft.com/office/drawing/2014/main" id="{1E079BF2-E4E4-4421-9963-3A90D7025517}"/>
              </a:ext>
            </a:extLst>
          </p:cNvPr>
          <p:cNvSpPr txBox="1"/>
          <p:nvPr/>
        </p:nvSpPr>
        <p:spPr>
          <a:xfrm>
            <a:off x="357505" y="1988012"/>
            <a:ext cx="325731" cy="246221"/>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40</a:t>
            </a:r>
          </a:p>
        </p:txBody>
      </p:sp>
      <p:sp>
        <p:nvSpPr>
          <p:cNvPr id="31" name="TextBox 30">
            <a:extLst>
              <a:ext uri="{FF2B5EF4-FFF2-40B4-BE49-F238E27FC236}">
                <a16:creationId xmlns:a16="http://schemas.microsoft.com/office/drawing/2014/main" id="{65B9CEBA-754C-42C1-8802-2FEC07C06189}"/>
              </a:ext>
            </a:extLst>
          </p:cNvPr>
          <p:cNvSpPr txBox="1"/>
          <p:nvPr/>
        </p:nvSpPr>
        <p:spPr>
          <a:xfrm>
            <a:off x="357505" y="2216601"/>
            <a:ext cx="325731" cy="246221"/>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20</a:t>
            </a:r>
          </a:p>
        </p:txBody>
      </p:sp>
      <p:sp>
        <p:nvSpPr>
          <p:cNvPr id="32" name="TextBox 31">
            <a:extLst>
              <a:ext uri="{FF2B5EF4-FFF2-40B4-BE49-F238E27FC236}">
                <a16:creationId xmlns:a16="http://schemas.microsoft.com/office/drawing/2014/main" id="{563047ED-581A-457F-8BB8-C7439C9C82C5}"/>
              </a:ext>
            </a:extLst>
          </p:cNvPr>
          <p:cNvSpPr txBox="1"/>
          <p:nvPr/>
        </p:nvSpPr>
        <p:spPr>
          <a:xfrm>
            <a:off x="428038" y="2440416"/>
            <a:ext cx="255198" cy="246221"/>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0</a:t>
            </a:r>
          </a:p>
        </p:txBody>
      </p:sp>
      <p:grpSp>
        <p:nvGrpSpPr>
          <p:cNvPr id="35" name="Group 34">
            <a:extLst>
              <a:ext uri="{FF2B5EF4-FFF2-40B4-BE49-F238E27FC236}">
                <a16:creationId xmlns:a16="http://schemas.microsoft.com/office/drawing/2014/main" id="{2AE776A0-F4F8-48A6-975A-58E36E5EC4A7}"/>
              </a:ext>
            </a:extLst>
          </p:cNvPr>
          <p:cNvGrpSpPr/>
          <p:nvPr/>
        </p:nvGrpSpPr>
        <p:grpSpPr>
          <a:xfrm>
            <a:off x="251708" y="2666303"/>
            <a:ext cx="474955" cy="929043"/>
            <a:chOff x="4490505" y="1115722"/>
            <a:chExt cx="474955" cy="2091673"/>
          </a:xfrm>
        </p:grpSpPr>
        <p:sp>
          <p:nvSpPr>
            <p:cNvPr id="36" name="Line 6">
              <a:extLst>
                <a:ext uri="{FF2B5EF4-FFF2-40B4-BE49-F238E27FC236}">
                  <a16:creationId xmlns:a16="http://schemas.microsoft.com/office/drawing/2014/main" id="{F2D51130-C9BD-4188-9656-908223B7F768}"/>
                </a:ext>
              </a:extLst>
            </p:cNvPr>
            <p:cNvSpPr>
              <a:spLocks noChangeShapeType="1"/>
            </p:cNvSpPr>
            <p:nvPr/>
          </p:nvSpPr>
          <p:spPr bwMode="auto">
            <a:xfrm>
              <a:off x="4879226" y="13956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37" name="Line 7">
              <a:extLst>
                <a:ext uri="{FF2B5EF4-FFF2-40B4-BE49-F238E27FC236}">
                  <a16:creationId xmlns:a16="http://schemas.microsoft.com/office/drawing/2014/main" id="{EB35287D-2F3A-41C5-A7B0-01D84F03CB82}"/>
                </a:ext>
              </a:extLst>
            </p:cNvPr>
            <p:cNvSpPr>
              <a:spLocks noChangeShapeType="1"/>
            </p:cNvSpPr>
            <p:nvPr/>
          </p:nvSpPr>
          <p:spPr bwMode="auto">
            <a:xfrm>
              <a:off x="4879226" y="191787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38" name="Line 8">
              <a:extLst>
                <a:ext uri="{FF2B5EF4-FFF2-40B4-BE49-F238E27FC236}">
                  <a16:creationId xmlns:a16="http://schemas.microsoft.com/office/drawing/2014/main" id="{9802A778-FDA4-42A9-BC88-09391C9DF8B7}"/>
                </a:ext>
              </a:extLst>
            </p:cNvPr>
            <p:cNvSpPr>
              <a:spLocks noChangeShapeType="1"/>
            </p:cNvSpPr>
            <p:nvPr/>
          </p:nvSpPr>
          <p:spPr bwMode="auto">
            <a:xfrm>
              <a:off x="4879226" y="24166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39" name="Line 9">
              <a:extLst>
                <a:ext uri="{FF2B5EF4-FFF2-40B4-BE49-F238E27FC236}">
                  <a16:creationId xmlns:a16="http://schemas.microsoft.com/office/drawing/2014/main" id="{33959335-CB0C-4148-A155-69EAB600C033}"/>
                </a:ext>
              </a:extLst>
            </p:cNvPr>
            <p:cNvSpPr>
              <a:spLocks noChangeShapeType="1"/>
            </p:cNvSpPr>
            <p:nvPr/>
          </p:nvSpPr>
          <p:spPr bwMode="auto">
            <a:xfrm>
              <a:off x="4879226" y="293151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41" name="TextBox 40">
              <a:extLst>
                <a:ext uri="{FF2B5EF4-FFF2-40B4-BE49-F238E27FC236}">
                  <a16:creationId xmlns:a16="http://schemas.microsoft.com/office/drawing/2014/main" id="{82719387-0F1B-4DC4-849F-0775B10AB2EE}"/>
                </a:ext>
              </a:extLst>
            </p:cNvPr>
            <p:cNvSpPr txBox="1"/>
            <p:nvPr/>
          </p:nvSpPr>
          <p:spPr>
            <a:xfrm>
              <a:off x="4525770" y="1115722"/>
              <a:ext cx="396263" cy="554349"/>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–20</a:t>
              </a:r>
            </a:p>
          </p:txBody>
        </p:sp>
        <p:sp>
          <p:nvSpPr>
            <p:cNvPr id="42" name="TextBox 41">
              <a:extLst>
                <a:ext uri="{FF2B5EF4-FFF2-40B4-BE49-F238E27FC236}">
                  <a16:creationId xmlns:a16="http://schemas.microsoft.com/office/drawing/2014/main" id="{8F64E88B-8D8C-4053-B936-EAD878A9B141}"/>
                </a:ext>
              </a:extLst>
            </p:cNvPr>
            <p:cNvSpPr txBox="1"/>
            <p:nvPr/>
          </p:nvSpPr>
          <p:spPr>
            <a:xfrm>
              <a:off x="4490505" y="1639861"/>
              <a:ext cx="431528" cy="554349"/>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 40</a:t>
              </a:r>
            </a:p>
          </p:txBody>
        </p:sp>
        <p:sp>
          <p:nvSpPr>
            <p:cNvPr id="43" name="TextBox 42">
              <a:extLst>
                <a:ext uri="{FF2B5EF4-FFF2-40B4-BE49-F238E27FC236}">
                  <a16:creationId xmlns:a16="http://schemas.microsoft.com/office/drawing/2014/main" id="{DD1AB438-48D3-40C8-A1A8-741639336A05}"/>
                </a:ext>
              </a:extLst>
            </p:cNvPr>
            <p:cNvSpPr txBox="1"/>
            <p:nvPr/>
          </p:nvSpPr>
          <p:spPr>
            <a:xfrm>
              <a:off x="4490505" y="2138392"/>
              <a:ext cx="431528" cy="554349"/>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 60</a:t>
              </a:r>
            </a:p>
          </p:txBody>
        </p:sp>
        <p:sp>
          <p:nvSpPr>
            <p:cNvPr id="44" name="TextBox 43">
              <a:extLst>
                <a:ext uri="{FF2B5EF4-FFF2-40B4-BE49-F238E27FC236}">
                  <a16:creationId xmlns:a16="http://schemas.microsoft.com/office/drawing/2014/main" id="{8613ED92-E307-419A-AE0F-21764733AB12}"/>
                </a:ext>
              </a:extLst>
            </p:cNvPr>
            <p:cNvSpPr txBox="1"/>
            <p:nvPr/>
          </p:nvSpPr>
          <p:spPr>
            <a:xfrm>
              <a:off x="4490505" y="2653046"/>
              <a:ext cx="431528" cy="554349"/>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 80</a:t>
              </a:r>
            </a:p>
          </p:txBody>
        </p:sp>
      </p:grpSp>
      <p:grpSp>
        <p:nvGrpSpPr>
          <p:cNvPr id="54" name="Group 53">
            <a:extLst>
              <a:ext uri="{FF2B5EF4-FFF2-40B4-BE49-F238E27FC236}">
                <a16:creationId xmlns:a16="http://schemas.microsoft.com/office/drawing/2014/main" id="{A7E46E41-3E28-4B0E-AAB6-AD4B7565E413}"/>
              </a:ext>
            </a:extLst>
          </p:cNvPr>
          <p:cNvGrpSpPr/>
          <p:nvPr/>
        </p:nvGrpSpPr>
        <p:grpSpPr>
          <a:xfrm>
            <a:off x="786765" y="1778582"/>
            <a:ext cx="447480" cy="792000"/>
            <a:chOff x="786765" y="1722600"/>
            <a:chExt cx="447480" cy="792000"/>
          </a:xfrm>
        </p:grpSpPr>
        <p:sp>
          <p:nvSpPr>
            <p:cNvPr id="47" name="Rectangle 46">
              <a:extLst>
                <a:ext uri="{FF2B5EF4-FFF2-40B4-BE49-F238E27FC236}">
                  <a16:creationId xmlns:a16="http://schemas.microsoft.com/office/drawing/2014/main" id="{C785E4A7-3F79-4352-8E3B-D10BCB51FB94}"/>
                </a:ext>
              </a:extLst>
            </p:cNvPr>
            <p:cNvSpPr/>
            <p:nvPr/>
          </p:nvSpPr>
          <p:spPr>
            <a:xfrm rot="10800000">
              <a:off x="1198245" y="2460600"/>
              <a:ext cx="36000" cy="5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48" name="Rectangle 47">
              <a:extLst>
                <a:ext uri="{FF2B5EF4-FFF2-40B4-BE49-F238E27FC236}">
                  <a16:creationId xmlns:a16="http://schemas.microsoft.com/office/drawing/2014/main" id="{57918BE9-98D6-43B1-AA8B-E30489B5906E}"/>
                </a:ext>
              </a:extLst>
            </p:cNvPr>
            <p:cNvSpPr/>
            <p:nvPr/>
          </p:nvSpPr>
          <p:spPr>
            <a:xfrm rot="10800000">
              <a:off x="994410" y="2388600"/>
              <a:ext cx="36000" cy="12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49" name="Rectangle 48">
              <a:extLst>
                <a:ext uri="{FF2B5EF4-FFF2-40B4-BE49-F238E27FC236}">
                  <a16:creationId xmlns:a16="http://schemas.microsoft.com/office/drawing/2014/main" id="{E580716C-0BE3-4181-B0AA-1B5EDE6E53A6}"/>
                </a:ext>
              </a:extLst>
            </p:cNvPr>
            <p:cNvSpPr/>
            <p:nvPr/>
          </p:nvSpPr>
          <p:spPr>
            <a:xfrm rot="10800000">
              <a:off x="868680" y="2280600"/>
              <a:ext cx="36000" cy="23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50" name="Rectangle 49">
              <a:extLst>
                <a:ext uri="{FF2B5EF4-FFF2-40B4-BE49-F238E27FC236}">
                  <a16:creationId xmlns:a16="http://schemas.microsoft.com/office/drawing/2014/main" id="{C81D6E99-B16A-4768-BA9E-B3CCF7DAEA34}"/>
                </a:ext>
              </a:extLst>
            </p:cNvPr>
            <p:cNvSpPr/>
            <p:nvPr/>
          </p:nvSpPr>
          <p:spPr>
            <a:xfrm rot="10800000">
              <a:off x="828675" y="2118600"/>
              <a:ext cx="36000" cy="39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51" name="Rectangle 50">
              <a:extLst>
                <a:ext uri="{FF2B5EF4-FFF2-40B4-BE49-F238E27FC236}">
                  <a16:creationId xmlns:a16="http://schemas.microsoft.com/office/drawing/2014/main" id="{B5AFCEF4-961C-4FF6-83F1-8AD044EB6CAD}"/>
                </a:ext>
              </a:extLst>
            </p:cNvPr>
            <p:cNvSpPr/>
            <p:nvPr/>
          </p:nvSpPr>
          <p:spPr>
            <a:xfrm rot="10800000">
              <a:off x="786765" y="1722600"/>
              <a:ext cx="36000" cy="79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grpSp>
      <p:grpSp>
        <p:nvGrpSpPr>
          <p:cNvPr id="58" name="Group 57">
            <a:extLst>
              <a:ext uri="{FF2B5EF4-FFF2-40B4-BE49-F238E27FC236}">
                <a16:creationId xmlns:a16="http://schemas.microsoft.com/office/drawing/2014/main" id="{0A1FDC18-C533-46D0-B0D2-E10817AFFDA5}"/>
              </a:ext>
            </a:extLst>
          </p:cNvPr>
          <p:cNvGrpSpPr/>
          <p:nvPr/>
        </p:nvGrpSpPr>
        <p:grpSpPr>
          <a:xfrm>
            <a:off x="2470785" y="2564207"/>
            <a:ext cx="449385" cy="165600"/>
            <a:chOff x="2470785" y="2508225"/>
            <a:chExt cx="449385" cy="165600"/>
          </a:xfrm>
        </p:grpSpPr>
        <p:sp>
          <p:nvSpPr>
            <p:cNvPr id="53" name="Rectangle 52">
              <a:extLst>
                <a:ext uri="{FF2B5EF4-FFF2-40B4-BE49-F238E27FC236}">
                  <a16:creationId xmlns:a16="http://schemas.microsoft.com/office/drawing/2014/main" id="{22A0925D-FE29-459D-8970-30B44DECFE5D}"/>
                </a:ext>
              </a:extLst>
            </p:cNvPr>
            <p:cNvSpPr/>
            <p:nvPr/>
          </p:nvSpPr>
          <p:spPr>
            <a:xfrm>
              <a:off x="2470785" y="2508225"/>
              <a:ext cx="36000" cy="1188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55" name="Rectangle 54">
              <a:extLst>
                <a:ext uri="{FF2B5EF4-FFF2-40B4-BE49-F238E27FC236}">
                  <a16:creationId xmlns:a16="http://schemas.microsoft.com/office/drawing/2014/main" id="{658ADB88-5578-4A6B-9139-4DEFC8492757}"/>
                </a:ext>
              </a:extLst>
            </p:cNvPr>
            <p:cNvSpPr/>
            <p:nvPr/>
          </p:nvSpPr>
          <p:spPr>
            <a:xfrm>
              <a:off x="2884170" y="2508225"/>
              <a:ext cx="36000" cy="165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grpSp>
      <p:grpSp>
        <p:nvGrpSpPr>
          <p:cNvPr id="72" name="Group 71">
            <a:extLst>
              <a:ext uri="{FF2B5EF4-FFF2-40B4-BE49-F238E27FC236}">
                <a16:creationId xmlns:a16="http://schemas.microsoft.com/office/drawing/2014/main" id="{F3AAAB5A-86D8-47DF-92C6-F1F531CB93D0}"/>
              </a:ext>
            </a:extLst>
          </p:cNvPr>
          <p:cNvGrpSpPr/>
          <p:nvPr/>
        </p:nvGrpSpPr>
        <p:grpSpPr>
          <a:xfrm>
            <a:off x="910590" y="2338097"/>
            <a:ext cx="535110" cy="226800"/>
            <a:chOff x="910590" y="2282115"/>
            <a:chExt cx="535110" cy="226800"/>
          </a:xfrm>
        </p:grpSpPr>
        <p:sp>
          <p:nvSpPr>
            <p:cNvPr id="59" name="Rectangle 58">
              <a:extLst>
                <a:ext uri="{FF2B5EF4-FFF2-40B4-BE49-F238E27FC236}">
                  <a16:creationId xmlns:a16="http://schemas.microsoft.com/office/drawing/2014/main" id="{FC814C20-23FC-43F3-AE9D-69836BD24C41}"/>
                </a:ext>
              </a:extLst>
            </p:cNvPr>
            <p:cNvSpPr/>
            <p:nvPr/>
          </p:nvSpPr>
          <p:spPr>
            <a:xfrm rot="10800000">
              <a:off x="1409700" y="2472915"/>
              <a:ext cx="36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61" name="Rectangle 60">
              <a:extLst>
                <a:ext uri="{FF2B5EF4-FFF2-40B4-BE49-F238E27FC236}">
                  <a16:creationId xmlns:a16="http://schemas.microsoft.com/office/drawing/2014/main" id="{0A3A7980-E3E9-4078-AF11-4CBBDE8BFFFE}"/>
                </a:ext>
              </a:extLst>
            </p:cNvPr>
            <p:cNvSpPr/>
            <p:nvPr/>
          </p:nvSpPr>
          <p:spPr>
            <a:xfrm rot="10800000">
              <a:off x="1367790" y="2472915"/>
              <a:ext cx="36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62" name="Rectangle 61">
              <a:extLst>
                <a:ext uri="{FF2B5EF4-FFF2-40B4-BE49-F238E27FC236}">
                  <a16:creationId xmlns:a16="http://schemas.microsoft.com/office/drawing/2014/main" id="{26FD1998-FAEB-45A1-B1F5-AB0C93C7DA73}"/>
                </a:ext>
              </a:extLst>
            </p:cNvPr>
            <p:cNvSpPr/>
            <p:nvPr/>
          </p:nvSpPr>
          <p:spPr>
            <a:xfrm rot="10800000">
              <a:off x="1325880" y="2465715"/>
              <a:ext cx="36000" cy="4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63" name="Rectangle 62">
              <a:extLst>
                <a:ext uri="{FF2B5EF4-FFF2-40B4-BE49-F238E27FC236}">
                  <a16:creationId xmlns:a16="http://schemas.microsoft.com/office/drawing/2014/main" id="{6430E4BE-F81E-4F54-A1DD-976FBAA8FAC4}"/>
                </a:ext>
              </a:extLst>
            </p:cNvPr>
            <p:cNvSpPr/>
            <p:nvPr/>
          </p:nvSpPr>
          <p:spPr>
            <a:xfrm rot="10800000">
              <a:off x="1283970" y="2465715"/>
              <a:ext cx="36000" cy="4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64" name="Rectangle 63">
              <a:extLst>
                <a:ext uri="{FF2B5EF4-FFF2-40B4-BE49-F238E27FC236}">
                  <a16:creationId xmlns:a16="http://schemas.microsoft.com/office/drawing/2014/main" id="{D79A4F86-593E-4E77-B5FE-6A9A45BBDEE8}"/>
                </a:ext>
              </a:extLst>
            </p:cNvPr>
            <p:cNvSpPr/>
            <p:nvPr/>
          </p:nvSpPr>
          <p:spPr>
            <a:xfrm rot="10800000">
              <a:off x="1242060" y="2465715"/>
              <a:ext cx="36000" cy="4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65" name="Rectangle 64">
              <a:extLst>
                <a:ext uri="{FF2B5EF4-FFF2-40B4-BE49-F238E27FC236}">
                  <a16:creationId xmlns:a16="http://schemas.microsoft.com/office/drawing/2014/main" id="{F2DE5D45-4C29-4FD0-B572-9801AD4E1E4C}"/>
                </a:ext>
              </a:extLst>
            </p:cNvPr>
            <p:cNvSpPr/>
            <p:nvPr/>
          </p:nvSpPr>
          <p:spPr>
            <a:xfrm rot="10800000">
              <a:off x="1160145" y="2454915"/>
              <a:ext cx="36000" cy="5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66" name="Rectangle 65">
              <a:extLst>
                <a:ext uri="{FF2B5EF4-FFF2-40B4-BE49-F238E27FC236}">
                  <a16:creationId xmlns:a16="http://schemas.microsoft.com/office/drawing/2014/main" id="{55526405-B52F-45BC-BBE9-3743F5D4C5C3}"/>
                </a:ext>
              </a:extLst>
            </p:cNvPr>
            <p:cNvSpPr/>
            <p:nvPr/>
          </p:nvSpPr>
          <p:spPr>
            <a:xfrm rot="10800000">
              <a:off x="1118235" y="2447715"/>
              <a:ext cx="36000" cy="61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67" name="Rectangle 66">
              <a:extLst>
                <a:ext uri="{FF2B5EF4-FFF2-40B4-BE49-F238E27FC236}">
                  <a16:creationId xmlns:a16="http://schemas.microsoft.com/office/drawing/2014/main" id="{5158D344-EF43-4141-A2C5-3D73C1223DC8}"/>
                </a:ext>
              </a:extLst>
            </p:cNvPr>
            <p:cNvSpPr/>
            <p:nvPr/>
          </p:nvSpPr>
          <p:spPr>
            <a:xfrm rot="10800000">
              <a:off x="1076325" y="2418915"/>
              <a:ext cx="36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68" name="Rectangle 67">
              <a:extLst>
                <a:ext uri="{FF2B5EF4-FFF2-40B4-BE49-F238E27FC236}">
                  <a16:creationId xmlns:a16="http://schemas.microsoft.com/office/drawing/2014/main" id="{A32B153A-DC6B-4232-8343-E43BC24B368C}"/>
                </a:ext>
              </a:extLst>
            </p:cNvPr>
            <p:cNvSpPr/>
            <p:nvPr/>
          </p:nvSpPr>
          <p:spPr>
            <a:xfrm rot="10800000">
              <a:off x="1034415" y="2418915"/>
              <a:ext cx="36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69" name="Rectangle 68">
              <a:extLst>
                <a:ext uri="{FF2B5EF4-FFF2-40B4-BE49-F238E27FC236}">
                  <a16:creationId xmlns:a16="http://schemas.microsoft.com/office/drawing/2014/main" id="{838183D3-8C07-419B-8A33-ADF05460AE4C}"/>
                </a:ext>
              </a:extLst>
            </p:cNvPr>
            <p:cNvSpPr/>
            <p:nvPr/>
          </p:nvSpPr>
          <p:spPr>
            <a:xfrm rot="10800000">
              <a:off x="952500" y="2292915"/>
              <a:ext cx="36000" cy="21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70" name="Rectangle 69">
              <a:extLst>
                <a:ext uri="{FF2B5EF4-FFF2-40B4-BE49-F238E27FC236}">
                  <a16:creationId xmlns:a16="http://schemas.microsoft.com/office/drawing/2014/main" id="{09EA32F6-174E-451D-B05C-7EEC64646BAD}"/>
                </a:ext>
              </a:extLst>
            </p:cNvPr>
            <p:cNvSpPr/>
            <p:nvPr/>
          </p:nvSpPr>
          <p:spPr>
            <a:xfrm rot="10800000">
              <a:off x="910590" y="2282115"/>
              <a:ext cx="36000" cy="22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grpSp>
      <p:grpSp>
        <p:nvGrpSpPr>
          <p:cNvPr id="122" name="Group 121">
            <a:extLst>
              <a:ext uri="{FF2B5EF4-FFF2-40B4-BE49-F238E27FC236}">
                <a16:creationId xmlns:a16="http://schemas.microsoft.com/office/drawing/2014/main" id="{818D2A48-8112-4C99-8F98-FB340E441EFE}"/>
              </a:ext>
            </a:extLst>
          </p:cNvPr>
          <p:cNvGrpSpPr/>
          <p:nvPr/>
        </p:nvGrpSpPr>
        <p:grpSpPr>
          <a:xfrm>
            <a:off x="1636395" y="2566997"/>
            <a:ext cx="2142930" cy="342000"/>
            <a:chOff x="1636395" y="2511015"/>
            <a:chExt cx="2142930" cy="342000"/>
          </a:xfrm>
        </p:grpSpPr>
        <p:sp>
          <p:nvSpPr>
            <p:cNvPr id="71" name="Rectangle 70">
              <a:extLst>
                <a:ext uri="{FF2B5EF4-FFF2-40B4-BE49-F238E27FC236}">
                  <a16:creationId xmlns:a16="http://schemas.microsoft.com/office/drawing/2014/main" id="{FBEFF9EA-BB1A-4C50-8549-37F4EC5ACA09}"/>
                </a:ext>
              </a:extLst>
            </p:cNvPr>
            <p:cNvSpPr/>
            <p:nvPr/>
          </p:nvSpPr>
          <p:spPr>
            <a:xfrm>
              <a:off x="1636395" y="2511015"/>
              <a:ext cx="36000" cy="1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73" name="Rectangle 72">
              <a:extLst>
                <a:ext uri="{FF2B5EF4-FFF2-40B4-BE49-F238E27FC236}">
                  <a16:creationId xmlns:a16="http://schemas.microsoft.com/office/drawing/2014/main" id="{AA344D1C-146D-48F5-BC79-703ADAE05F91}"/>
                </a:ext>
              </a:extLst>
            </p:cNvPr>
            <p:cNvSpPr/>
            <p:nvPr/>
          </p:nvSpPr>
          <p:spPr>
            <a:xfrm>
              <a:off x="1680210" y="2511015"/>
              <a:ext cx="36000" cy="1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74" name="Rectangle 73">
              <a:extLst>
                <a:ext uri="{FF2B5EF4-FFF2-40B4-BE49-F238E27FC236}">
                  <a16:creationId xmlns:a16="http://schemas.microsoft.com/office/drawing/2014/main" id="{A5EF4DC3-483A-403C-81EA-08CD6D100BAB}"/>
                </a:ext>
              </a:extLst>
            </p:cNvPr>
            <p:cNvSpPr/>
            <p:nvPr/>
          </p:nvSpPr>
          <p:spPr>
            <a:xfrm>
              <a:off x="1725930" y="2511015"/>
              <a:ext cx="36000" cy="1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75" name="Rectangle 74">
              <a:extLst>
                <a:ext uri="{FF2B5EF4-FFF2-40B4-BE49-F238E27FC236}">
                  <a16:creationId xmlns:a16="http://schemas.microsoft.com/office/drawing/2014/main" id="{ADB3F48E-FC58-4753-A655-38ADE7671C37}"/>
                </a:ext>
              </a:extLst>
            </p:cNvPr>
            <p:cNvSpPr/>
            <p:nvPr/>
          </p:nvSpPr>
          <p:spPr>
            <a:xfrm>
              <a:off x="1773555" y="2511015"/>
              <a:ext cx="36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76" name="Rectangle 75">
              <a:extLst>
                <a:ext uri="{FF2B5EF4-FFF2-40B4-BE49-F238E27FC236}">
                  <a16:creationId xmlns:a16="http://schemas.microsoft.com/office/drawing/2014/main" id="{1CD215C4-EAC8-43C5-8170-3BABA9457526}"/>
                </a:ext>
              </a:extLst>
            </p:cNvPr>
            <p:cNvSpPr/>
            <p:nvPr/>
          </p:nvSpPr>
          <p:spPr>
            <a:xfrm>
              <a:off x="1815465" y="2511015"/>
              <a:ext cx="36000" cy="5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77" name="Rectangle 76">
              <a:extLst>
                <a:ext uri="{FF2B5EF4-FFF2-40B4-BE49-F238E27FC236}">
                  <a16:creationId xmlns:a16="http://schemas.microsoft.com/office/drawing/2014/main" id="{CE7E1010-2E7A-4BE5-8EFF-F66582BE97F3}"/>
                </a:ext>
              </a:extLst>
            </p:cNvPr>
            <p:cNvSpPr/>
            <p:nvPr/>
          </p:nvSpPr>
          <p:spPr>
            <a:xfrm>
              <a:off x="1855470" y="2511015"/>
              <a:ext cx="36000" cy="61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78" name="Rectangle 77">
              <a:extLst>
                <a:ext uri="{FF2B5EF4-FFF2-40B4-BE49-F238E27FC236}">
                  <a16:creationId xmlns:a16="http://schemas.microsoft.com/office/drawing/2014/main" id="{5F0F7899-EFC6-4C25-B926-CD67AB935500}"/>
                </a:ext>
              </a:extLst>
            </p:cNvPr>
            <p:cNvSpPr/>
            <p:nvPr/>
          </p:nvSpPr>
          <p:spPr>
            <a:xfrm>
              <a:off x="1937385" y="2511015"/>
              <a:ext cx="36000" cy="7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79" name="Rectangle 78">
              <a:extLst>
                <a:ext uri="{FF2B5EF4-FFF2-40B4-BE49-F238E27FC236}">
                  <a16:creationId xmlns:a16="http://schemas.microsoft.com/office/drawing/2014/main" id="{94F7CB19-57CE-4867-837F-36EFC73B37FA}"/>
                </a:ext>
              </a:extLst>
            </p:cNvPr>
            <p:cNvSpPr/>
            <p:nvPr/>
          </p:nvSpPr>
          <p:spPr>
            <a:xfrm>
              <a:off x="1977390" y="2511015"/>
              <a:ext cx="36000" cy="7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80" name="Rectangle 79">
              <a:extLst>
                <a:ext uri="{FF2B5EF4-FFF2-40B4-BE49-F238E27FC236}">
                  <a16:creationId xmlns:a16="http://schemas.microsoft.com/office/drawing/2014/main" id="{B1D1567F-2740-496C-81BE-7B512EBAAEA8}"/>
                </a:ext>
              </a:extLst>
            </p:cNvPr>
            <p:cNvSpPr/>
            <p:nvPr/>
          </p:nvSpPr>
          <p:spPr>
            <a:xfrm>
              <a:off x="2015490" y="2511015"/>
              <a:ext cx="36000" cy="79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81" name="Rectangle 80">
              <a:extLst>
                <a:ext uri="{FF2B5EF4-FFF2-40B4-BE49-F238E27FC236}">
                  <a16:creationId xmlns:a16="http://schemas.microsoft.com/office/drawing/2014/main" id="{891CEEAB-9853-41BB-AFD2-16DD22E04D7C}"/>
                </a:ext>
              </a:extLst>
            </p:cNvPr>
            <p:cNvSpPr/>
            <p:nvPr/>
          </p:nvSpPr>
          <p:spPr>
            <a:xfrm>
              <a:off x="2061210" y="2511015"/>
              <a:ext cx="36000" cy="79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82" name="Rectangle 81">
              <a:extLst>
                <a:ext uri="{FF2B5EF4-FFF2-40B4-BE49-F238E27FC236}">
                  <a16:creationId xmlns:a16="http://schemas.microsoft.com/office/drawing/2014/main" id="{3AD87425-4554-4450-94CA-DB4FF6D815E1}"/>
                </a:ext>
              </a:extLst>
            </p:cNvPr>
            <p:cNvSpPr/>
            <p:nvPr/>
          </p:nvSpPr>
          <p:spPr>
            <a:xfrm>
              <a:off x="2101215" y="2511015"/>
              <a:ext cx="36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83" name="Rectangle 82">
              <a:extLst>
                <a:ext uri="{FF2B5EF4-FFF2-40B4-BE49-F238E27FC236}">
                  <a16:creationId xmlns:a16="http://schemas.microsoft.com/office/drawing/2014/main" id="{301CE1C0-D888-4801-9D04-1D4BF4CE997F}"/>
                </a:ext>
              </a:extLst>
            </p:cNvPr>
            <p:cNvSpPr/>
            <p:nvPr/>
          </p:nvSpPr>
          <p:spPr>
            <a:xfrm>
              <a:off x="2141220" y="2511015"/>
              <a:ext cx="36000" cy="97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84" name="Rectangle 83">
              <a:extLst>
                <a:ext uri="{FF2B5EF4-FFF2-40B4-BE49-F238E27FC236}">
                  <a16:creationId xmlns:a16="http://schemas.microsoft.com/office/drawing/2014/main" id="{B3819450-7CAF-4F8B-B490-D9BF44B8C946}"/>
                </a:ext>
              </a:extLst>
            </p:cNvPr>
            <p:cNvSpPr/>
            <p:nvPr/>
          </p:nvSpPr>
          <p:spPr>
            <a:xfrm>
              <a:off x="2183130" y="2511015"/>
              <a:ext cx="36000" cy="10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85" name="Rectangle 84">
              <a:extLst>
                <a:ext uri="{FF2B5EF4-FFF2-40B4-BE49-F238E27FC236}">
                  <a16:creationId xmlns:a16="http://schemas.microsoft.com/office/drawing/2014/main" id="{8BB1FD17-1ABF-4477-8B28-7D98474C4F0D}"/>
                </a:ext>
              </a:extLst>
            </p:cNvPr>
            <p:cNvSpPr/>
            <p:nvPr/>
          </p:nvSpPr>
          <p:spPr>
            <a:xfrm>
              <a:off x="2223135" y="2511015"/>
              <a:ext cx="36000" cy="10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86" name="Rectangle 85">
              <a:extLst>
                <a:ext uri="{FF2B5EF4-FFF2-40B4-BE49-F238E27FC236}">
                  <a16:creationId xmlns:a16="http://schemas.microsoft.com/office/drawing/2014/main" id="{5AB7240E-9AFF-453C-ABEA-7542E031FBF0}"/>
                </a:ext>
              </a:extLst>
            </p:cNvPr>
            <p:cNvSpPr/>
            <p:nvPr/>
          </p:nvSpPr>
          <p:spPr>
            <a:xfrm>
              <a:off x="2266950" y="2511015"/>
              <a:ext cx="36000" cy="10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87" name="Rectangle 86">
              <a:extLst>
                <a:ext uri="{FF2B5EF4-FFF2-40B4-BE49-F238E27FC236}">
                  <a16:creationId xmlns:a16="http://schemas.microsoft.com/office/drawing/2014/main" id="{CA024133-FB7A-4480-9E4B-76C96E50BF67}"/>
                </a:ext>
              </a:extLst>
            </p:cNvPr>
            <p:cNvSpPr/>
            <p:nvPr/>
          </p:nvSpPr>
          <p:spPr>
            <a:xfrm>
              <a:off x="1899285" y="2511015"/>
              <a:ext cx="36000" cy="7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88" name="Rectangle 87">
              <a:extLst>
                <a:ext uri="{FF2B5EF4-FFF2-40B4-BE49-F238E27FC236}">
                  <a16:creationId xmlns:a16="http://schemas.microsoft.com/office/drawing/2014/main" id="{75E25321-4DDB-41A0-BDE4-A5A000BA1177}"/>
                </a:ext>
              </a:extLst>
            </p:cNvPr>
            <p:cNvSpPr/>
            <p:nvPr/>
          </p:nvSpPr>
          <p:spPr>
            <a:xfrm>
              <a:off x="2299335" y="2511015"/>
              <a:ext cx="36000" cy="11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89" name="Rectangle 88">
              <a:extLst>
                <a:ext uri="{FF2B5EF4-FFF2-40B4-BE49-F238E27FC236}">
                  <a16:creationId xmlns:a16="http://schemas.microsoft.com/office/drawing/2014/main" id="{7585B331-3BF3-42C3-A330-86FD121602F7}"/>
                </a:ext>
              </a:extLst>
            </p:cNvPr>
            <p:cNvSpPr/>
            <p:nvPr/>
          </p:nvSpPr>
          <p:spPr>
            <a:xfrm>
              <a:off x="2343150" y="2511015"/>
              <a:ext cx="36000" cy="11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90" name="Rectangle 89">
              <a:extLst>
                <a:ext uri="{FF2B5EF4-FFF2-40B4-BE49-F238E27FC236}">
                  <a16:creationId xmlns:a16="http://schemas.microsoft.com/office/drawing/2014/main" id="{CFEC0DD3-E61A-450A-A851-3375C983A88E}"/>
                </a:ext>
              </a:extLst>
            </p:cNvPr>
            <p:cNvSpPr/>
            <p:nvPr/>
          </p:nvSpPr>
          <p:spPr>
            <a:xfrm>
              <a:off x="2388870" y="2511015"/>
              <a:ext cx="36000" cy="11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91" name="Rectangle 90">
              <a:extLst>
                <a:ext uri="{FF2B5EF4-FFF2-40B4-BE49-F238E27FC236}">
                  <a16:creationId xmlns:a16="http://schemas.microsoft.com/office/drawing/2014/main" id="{95E9AF50-BF3B-443B-B4D6-F1FDB2C2217F}"/>
                </a:ext>
              </a:extLst>
            </p:cNvPr>
            <p:cNvSpPr/>
            <p:nvPr/>
          </p:nvSpPr>
          <p:spPr>
            <a:xfrm>
              <a:off x="2436495" y="2511015"/>
              <a:ext cx="36000" cy="11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92" name="Rectangle 91">
              <a:extLst>
                <a:ext uri="{FF2B5EF4-FFF2-40B4-BE49-F238E27FC236}">
                  <a16:creationId xmlns:a16="http://schemas.microsoft.com/office/drawing/2014/main" id="{621153E8-223A-4653-868D-179547ABEAC8}"/>
                </a:ext>
              </a:extLst>
            </p:cNvPr>
            <p:cNvSpPr/>
            <p:nvPr/>
          </p:nvSpPr>
          <p:spPr>
            <a:xfrm>
              <a:off x="2512695" y="2511015"/>
              <a:ext cx="36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93" name="Rectangle 92">
              <a:extLst>
                <a:ext uri="{FF2B5EF4-FFF2-40B4-BE49-F238E27FC236}">
                  <a16:creationId xmlns:a16="http://schemas.microsoft.com/office/drawing/2014/main" id="{976F0F6E-FBCC-4EE8-AE44-CA16F4C558DB}"/>
                </a:ext>
              </a:extLst>
            </p:cNvPr>
            <p:cNvSpPr/>
            <p:nvPr/>
          </p:nvSpPr>
          <p:spPr>
            <a:xfrm>
              <a:off x="2554605" y="2511015"/>
              <a:ext cx="36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94" name="Rectangle 93">
              <a:extLst>
                <a:ext uri="{FF2B5EF4-FFF2-40B4-BE49-F238E27FC236}">
                  <a16:creationId xmlns:a16="http://schemas.microsoft.com/office/drawing/2014/main" id="{27AD0707-1BBD-45EB-A784-8AA5175BA26B}"/>
                </a:ext>
              </a:extLst>
            </p:cNvPr>
            <p:cNvSpPr/>
            <p:nvPr/>
          </p:nvSpPr>
          <p:spPr>
            <a:xfrm>
              <a:off x="2596515" y="2511015"/>
              <a:ext cx="36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95" name="Rectangle 94">
              <a:extLst>
                <a:ext uri="{FF2B5EF4-FFF2-40B4-BE49-F238E27FC236}">
                  <a16:creationId xmlns:a16="http://schemas.microsoft.com/office/drawing/2014/main" id="{FE7192C5-A187-481B-84CB-5E0E8A6E869D}"/>
                </a:ext>
              </a:extLst>
            </p:cNvPr>
            <p:cNvSpPr/>
            <p:nvPr/>
          </p:nvSpPr>
          <p:spPr>
            <a:xfrm>
              <a:off x="2638425" y="2511015"/>
              <a:ext cx="36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96" name="Rectangle 95">
              <a:extLst>
                <a:ext uri="{FF2B5EF4-FFF2-40B4-BE49-F238E27FC236}">
                  <a16:creationId xmlns:a16="http://schemas.microsoft.com/office/drawing/2014/main" id="{383B3569-C9F9-41BB-BAFD-6DDBA4AF7676}"/>
                </a:ext>
              </a:extLst>
            </p:cNvPr>
            <p:cNvSpPr/>
            <p:nvPr/>
          </p:nvSpPr>
          <p:spPr>
            <a:xfrm>
              <a:off x="2680335" y="2511015"/>
              <a:ext cx="36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97" name="Rectangle 96">
              <a:extLst>
                <a:ext uri="{FF2B5EF4-FFF2-40B4-BE49-F238E27FC236}">
                  <a16:creationId xmlns:a16="http://schemas.microsoft.com/office/drawing/2014/main" id="{E04F5B3E-1ED2-4F69-AF3D-5854C97AD064}"/>
                </a:ext>
              </a:extLst>
            </p:cNvPr>
            <p:cNvSpPr/>
            <p:nvPr/>
          </p:nvSpPr>
          <p:spPr>
            <a:xfrm>
              <a:off x="2722245" y="2511015"/>
              <a:ext cx="36000" cy="1476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98" name="Rectangle 97">
              <a:extLst>
                <a:ext uri="{FF2B5EF4-FFF2-40B4-BE49-F238E27FC236}">
                  <a16:creationId xmlns:a16="http://schemas.microsoft.com/office/drawing/2014/main" id="{2E5AD133-FDE3-4876-84AA-2FF0DA568385}"/>
                </a:ext>
              </a:extLst>
            </p:cNvPr>
            <p:cNvSpPr/>
            <p:nvPr/>
          </p:nvSpPr>
          <p:spPr>
            <a:xfrm>
              <a:off x="2764155" y="2511015"/>
              <a:ext cx="36000" cy="1476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99" name="Rectangle 98">
              <a:extLst>
                <a:ext uri="{FF2B5EF4-FFF2-40B4-BE49-F238E27FC236}">
                  <a16:creationId xmlns:a16="http://schemas.microsoft.com/office/drawing/2014/main" id="{8BA11BAD-1332-46B8-8D62-585EBACAC05D}"/>
                </a:ext>
              </a:extLst>
            </p:cNvPr>
            <p:cNvSpPr/>
            <p:nvPr/>
          </p:nvSpPr>
          <p:spPr>
            <a:xfrm>
              <a:off x="2806065" y="2511015"/>
              <a:ext cx="36000" cy="1476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00" name="Rectangle 99">
              <a:extLst>
                <a:ext uri="{FF2B5EF4-FFF2-40B4-BE49-F238E27FC236}">
                  <a16:creationId xmlns:a16="http://schemas.microsoft.com/office/drawing/2014/main" id="{D56F9235-183A-4B83-9B64-A605B92BD3E3}"/>
                </a:ext>
              </a:extLst>
            </p:cNvPr>
            <p:cNvSpPr/>
            <p:nvPr/>
          </p:nvSpPr>
          <p:spPr>
            <a:xfrm>
              <a:off x="2846070" y="2511015"/>
              <a:ext cx="36000" cy="154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01" name="Rectangle 100">
              <a:extLst>
                <a:ext uri="{FF2B5EF4-FFF2-40B4-BE49-F238E27FC236}">
                  <a16:creationId xmlns:a16="http://schemas.microsoft.com/office/drawing/2014/main" id="{E34BEB72-AD5E-496A-BCE1-26F690C3390D}"/>
                </a:ext>
              </a:extLst>
            </p:cNvPr>
            <p:cNvSpPr/>
            <p:nvPr/>
          </p:nvSpPr>
          <p:spPr>
            <a:xfrm>
              <a:off x="2880360" y="2511015"/>
              <a:ext cx="36000" cy="16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02" name="Rectangle 101">
              <a:extLst>
                <a:ext uri="{FF2B5EF4-FFF2-40B4-BE49-F238E27FC236}">
                  <a16:creationId xmlns:a16="http://schemas.microsoft.com/office/drawing/2014/main" id="{809238CA-8974-46FE-8916-4388BA2DC51B}"/>
                </a:ext>
              </a:extLst>
            </p:cNvPr>
            <p:cNvSpPr/>
            <p:nvPr/>
          </p:nvSpPr>
          <p:spPr>
            <a:xfrm>
              <a:off x="2922270" y="2511015"/>
              <a:ext cx="36000" cy="16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03" name="Rectangle 102">
              <a:extLst>
                <a:ext uri="{FF2B5EF4-FFF2-40B4-BE49-F238E27FC236}">
                  <a16:creationId xmlns:a16="http://schemas.microsoft.com/office/drawing/2014/main" id="{B77BA334-9162-49F9-BF78-CC5B796EA3BE}"/>
                </a:ext>
              </a:extLst>
            </p:cNvPr>
            <p:cNvSpPr/>
            <p:nvPr/>
          </p:nvSpPr>
          <p:spPr>
            <a:xfrm>
              <a:off x="2964180" y="2511015"/>
              <a:ext cx="36000" cy="169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04" name="Rectangle 103">
              <a:extLst>
                <a:ext uri="{FF2B5EF4-FFF2-40B4-BE49-F238E27FC236}">
                  <a16:creationId xmlns:a16="http://schemas.microsoft.com/office/drawing/2014/main" id="{DC4B9882-5935-471D-8BBD-21341CEC2428}"/>
                </a:ext>
              </a:extLst>
            </p:cNvPr>
            <p:cNvSpPr/>
            <p:nvPr/>
          </p:nvSpPr>
          <p:spPr>
            <a:xfrm>
              <a:off x="3006090" y="2511015"/>
              <a:ext cx="36000" cy="18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05" name="Rectangle 104">
              <a:extLst>
                <a:ext uri="{FF2B5EF4-FFF2-40B4-BE49-F238E27FC236}">
                  <a16:creationId xmlns:a16="http://schemas.microsoft.com/office/drawing/2014/main" id="{B0591106-31A9-406F-9E26-6C10F9E5F325}"/>
                </a:ext>
              </a:extLst>
            </p:cNvPr>
            <p:cNvSpPr/>
            <p:nvPr/>
          </p:nvSpPr>
          <p:spPr>
            <a:xfrm>
              <a:off x="3048000" y="2511015"/>
              <a:ext cx="36000" cy="19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06" name="Rectangle 105">
              <a:extLst>
                <a:ext uri="{FF2B5EF4-FFF2-40B4-BE49-F238E27FC236}">
                  <a16:creationId xmlns:a16="http://schemas.microsoft.com/office/drawing/2014/main" id="{8B7BD002-3D89-469C-9BA0-F0239EFFD97C}"/>
                </a:ext>
              </a:extLst>
            </p:cNvPr>
            <p:cNvSpPr/>
            <p:nvPr/>
          </p:nvSpPr>
          <p:spPr>
            <a:xfrm>
              <a:off x="3089910" y="2511015"/>
              <a:ext cx="36000" cy="19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07" name="Rectangle 106">
              <a:extLst>
                <a:ext uri="{FF2B5EF4-FFF2-40B4-BE49-F238E27FC236}">
                  <a16:creationId xmlns:a16="http://schemas.microsoft.com/office/drawing/2014/main" id="{AD7847FA-499B-40F7-B3D2-F7261F70FFF5}"/>
                </a:ext>
              </a:extLst>
            </p:cNvPr>
            <p:cNvSpPr/>
            <p:nvPr/>
          </p:nvSpPr>
          <p:spPr>
            <a:xfrm>
              <a:off x="3131820" y="2511015"/>
              <a:ext cx="36000" cy="20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08" name="Rectangle 107">
              <a:extLst>
                <a:ext uri="{FF2B5EF4-FFF2-40B4-BE49-F238E27FC236}">
                  <a16:creationId xmlns:a16="http://schemas.microsoft.com/office/drawing/2014/main" id="{DDF25CFE-5D95-4532-BFE5-92C788CA07A4}"/>
                </a:ext>
              </a:extLst>
            </p:cNvPr>
            <p:cNvSpPr/>
            <p:nvPr/>
          </p:nvSpPr>
          <p:spPr>
            <a:xfrm>
              <a:off x="3173730" y="2511015"/>
              <a:ext cx="36000" cy="20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09" name="Rectangle 108">
              <a:extLst>
                <a:ext uri="{FF2B5EF4-FFF2-40B4-BE49-F238E27FC236}">
                  <a16:creationId xmlns:a16="http://schemas.microsoft.com/office/drawing/2014/main" id="{C6D26A12-DDAF-4035-BC6F-24DA1245D7BA}"/>
                </a:ext>
              </a:extLst>
            </p:cNvPr>
            <p:cNvSpPr/>
            <p:nvPr/>
          </p:nvSpPr>
          <p:spPr>
            <a:xfrm>
              <a:off x="3213735" y="2511015"/>
              <a:ext cx="36000" cy="208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10" name="Rectangle 109">
              <a:extLst>
                <a:ext uri="{FF2B5EF4-FFF2-40B4-BE49-F238E27FC236}">
                  <a16:creationId xmlns:a16="http://schemas.microsoft.com/office/drawing/2014/main" id="{F0BE168C-F501-447A-A850-CDEBC862665E}"/>
                </a:ext>
              </a:extLst>
            </p:cNvPr>
            <p:cNvSpPr/>
            <p:nvPr/>
          </p:nvSpPr>
          <p:spPr>
            <a:xfrm>
              <a:off x="3249930" y="2511015"/>
              <a:ext cx="36000" cy="208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11" name="Rectangle 110">
              <a:extLst>
                <a:ext uri="{FF2B5EF4-FFF2-40B4-BE49-F238E27FC236}">
                  <a16:creationId xmlns:a16="http://schemas.microsoft.com/office/drawing/2014/main" id="{2AFFF3D0-BECA-4FB6-A181-8AC659EFB9AE}"/>
                </a:ext>
              </a:extLst>
            </p:cNvPr>
            <p:cNvSpPr/>
            <p:nvPr/>
          </p:nvSpPr>
          <p:spPr>
            <a:xfrm>
              <a:off x="3291840" y="2511015"/>
              <a:ext cx="36000" cy="2124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12" name="Rectangle 111">
              <a:extLst>
                <a:ext uri="{FF2B5EF4-FFF2-40B4-BE49-F238E27FC236}">
                  <a16:creationId xmlns:a16="http://schemas.microsoft.com/office/drawing/2014/main" id="{97F576DF-72A8-4061-B359-AF5EED575B83}"/>
                </a:ext>
              </a:extLst>
            </p:cNvPr>
            <p:cNvSpPr/>
            <p:nvPr/>
          </p:nvSpPr>
          <p:spPr>
            <a:xfrm>
              <a:off x="3333750" y="2511015"/>
              <a:ext cx="36000" cy="23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13" name="Rectangle 112">
              <a:extLst>
                <a:ext uri="{FF2B5EF4-FFF2-40B4-BE49-F238E27FC236}">
                  <a16:creationId xmlns:a16="http://schemas.microsoft.com/office/drawing/2014/main" id="{2D5A4579-24C2-49C7-B2C2-1A77A0FD0D12}"/>
                </a:ext>
              </a:extLst>
            </p:cNvPr>
            <p:cNvSpPr/>
            <p:nvPr/>
          </p:nvSpPr>
          <p:spPr>
            <a:xfrm>
              <a:off x="3375660" y="2511015"/>
              <a:ext cx="36000" cy="23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14" name="Rectangle 113">
              <a:extLst>
                <a:ext uri="{FF2B5EF4-FFF2-40B4-BE49-F238E27FC236}">
                  <a16:creationId xmlns:a16="http://schemas.microsoft.com/office/drawing/2014/main" id="{86628E8D-CFAE-4DCB-8718-51E140DCB468}"/>
                </a:ext>
              </a:extLst>
            </p:cNvPr>
            <p:cNvSpPr/>
            <p:nvPr/>
          </p:nvSpPr>
          <p:spPr>
            <a:xfrm>
              <a:off x="3417570" y="2511015"/>
              <a:ext cx="36000" cy="27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15" name="Rectangle 114">
              <a:extLst>
                <a:ext uri="{FF2B5EF4-FFF2-40B4-BE49-F238E27FC236}">
                  <a16:creationId xmlns:a16="http://schemas.microsoft.com/office/drawing/2014/main" id="{C0EB0578-7877-485C-A99C-7CB2393FF1B3}"/>
                </a:ext>
              </a:extLst>
            </p:cNvPr>
            <p:cNvSpPr/>
            <p:nvPr/>
          </p:nvSpPr>
          <p:spPr>
            <a:xfrm>
              <a:off x="3459480" y="2511015"/>
              <a:ext cx="36000" cy="28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16" name="Rectangle 115">
              <a:extLst>
                <a:ext uri="{FF2B5EF4-FFF2-40B4-BE49-F238E27FC236}">
                  <a16:creationId xmlns:a16="http://schemas.microsoft.com/office/drawing/2014/main" id="{2E8E6ABA-22C8-4E14-BEBE-6FE0B2CAC78A}"/>
                </a:ext>
              </a:extLst>
            </p:cNvPr>
            <p:cNvSpPr/>
            <p:nvPr/>
          </p:nvSpPr>
          <p:spPr>
            <a:xfrm>
              <a:off x="3501390" y="2511015"/>
              <a:ext cx="36000" cy="30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17" name="Rectangle 116">
              <a:extLst>
                <a:ext uri="{FF2B5EF4-FFF2-40B4-BE49-F238E27FC236}">
                  <a16:creationId xmlns:a16="http://schemas.microsoft.com/office/drawing/2014/main" id="{4DFC92A0-E94E-4D58-BFD9-C3B981112F71}"/>
                </a:ext>
              </a:extLst>
            </p:cNvPr>
            <p:cNvSpPr/>
            <p:nvPr/>
          </p:nvSpPr>
          <p:spPr>
            <a:xfrm>
              <a:off x="3543300" y="2511015"/>
              <a:ext cx="36000" cy="31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18" name="Rectangle 117">
              <a:extLst>
                <a:ext uri="{FF2B5EF4-FFF2-40B4-BE49-F238E27FC236}">
                  <a16:creationId xmlns:a16="http://schemas.microsoft.com/office/drawing/2014/main" id="{982042D4-0E57-4C9B-BEAD-FF465F481D3B}"/>
                </a:ext>
              </a:extLst>
            </p:cNvPr>
            <p:cNvSpPr/>
            <p:nvPr/>
          </p:nvSpPr>
          <p:spPr>
            <a:xfrm>
              <a:off x="3583305" y="2511015"/>
              <a:ext cx="36000" cy="31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19" name="Rectangle 118">
              <a:extLst>
                <a:ext uri="{FF2B5EF4-FFF2-40B4-BE49-F238E27FC236}">
                  <a16:creationId xmlns:a16="http://schemas.microsoft.com/office/drawing/2014/main" id="{FCD7E20B-82DF-4177-85D2-65CC1DAD8436}"/>
                </a:ext>
              </a:extLst>
            </p:cNvPr>
            <p:cNvSpPr/>
            <p:nvPr/>
          </p:nvSpPr>
          <p:spPr>
            <a:xfrm>
              <a:off x="3623310" y="2511015"/>
              <a:ext cx="36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20" name="Rectangle 119">
              <a:extLst>
                <a:ext uri="{FF2B5EF4-FFF2-40B4-BE49-F238E27FC236}">
                  <a16:creationId xmlns:a16="http://schemas.microsoft.com/office/drawing/2014/main" id="{2E65822E-8AD0-4446-A706-8D4065C04404}"/>
                </a:ext>
              </a:extLst>
            </p:cNvPr>
            <p:cNvSpPr/>
            <p:nvPr/>
          </p:nvSpPr>
          <p:spPr>
            <a:xfrm>
              <a:off x="3663315" y="2511015"/>
              <a:ext cx="36000" cy="34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21" name="Rectangle 120">
              <a:extLst>
                <a:ext uri="{FF2B5EF4-FFF2-40B4-BE49-F238E27FC236}">
                  <a16:creationId xmlns:a16="http://schemas.microsoft.com/office/drawing/2014/main" id="{420BA64A-6F19-4793-ABD9-F87293AD7881}"/>
                </a:ext>
              </a:extLst>
            </p:cNvPr>
            <p:cNvSpPr/>
            <p:nvPr/>
          </p:nvSpPr>
          <p:spPr>
            <a:xfrm>
              <a:off x="3743325" y="2511015"/>
              <a:ext cx="36000" cy="34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grpSp>
      <p:sp>
        <p:nvSpPr>
          <p:cNvPr id="123" name="Rectangle 122">
            <a:extLst>
              <a:ext uri="{FF2B5EF4-FFF2-40B4-BE49-F238E27FC236}">
                <a16:creationId xmlns:a16="http://schemas.microsoft.com/office/drawing/2014/main" id="{D085FEAA-CFB4-48D4-B188-9A7E5AAB5F71}"/>
              </a:ext>
            </a:extLst>
          </p:cNvPr>
          <p:cNvSpPr/>
          <p:nvPr/>
        </p:nvSpPr>
        <p:spPr>
          <a:xfrm>
            <a:off x="3703320" y="2566997"/>
            <a:ext cx="36000" cy="34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24" name="Rectangle 123">
            <a:extLst>
              <a:ext uri="{FF2B5EF4-FFF2-40B4-BE49-F238E27FC236}">
                <a16:creationId xmlns:a16="http://schemas.microsoft.com/office/drawing/2014/main" id="{5239E112-858A-4ACC-B3B4-6821B42BF807}"/>
              </a:ext>
            </a:extLst>
          </p:cNvPr>
          <p:cNvSpPr/>
          <p:nvPr/>
        </p:nvSpPr>
        <p:spPr>
          <a:xfrm>
            <a:off x="3785235" y="2566997"/>
            <a:ext cx="36000" cy="34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25" name="Rectangle 124">
            <a:extLst>
              <a:ext uri="{FF2B5EF4-FFF2-40B4-BE49-F238E27FC236}">
                <a16:creationId xmlns:a16="http://schemas.microsoft.com/office/drawing/2014/main" id="{A1C2D13C-9DD8-4EBC-BC07-1DCBB8623337}"/>
              </a:ext>
            </a:extLst>
          </p:cNvPr>
          <p:cNvSpPr/>
          <p:nvPr/>
        </p:nvSpPr>
        <p:spPr>
          <a:xfrm>
            <a:off x="3829050" y="2566997"/>
            <a:ext cx="36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26" name="Rectangle 125">
            <a:extLst>
              <a:ext uri="{FF2B5EF4-FFF2-40B4-BE49-F238E27FC236}">
                <a16:creationId xmlns:a16="http://schemas.microsoft.com/office/drawing/2014/main" id="{5FBAB597-4968-4501-83C5-06B13A735E74}"/>
              </a:ext>
            </a:extLst>
          </p:cNvPr>
          <p:cNvSpPr/>
          <p:nvPr/>
        </p:nvSpPr>
        <p:spPr>
          <a:xfrm>
            <a:off x="3867150" y="2566997"/>
            <a:ext cx="36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27" name="Rectangle 126">
            <a:extLst>
              <a:ext uri="{FF2B5EF4-FFF2-40B4-BE49-F238E27FC236}">
                <a16:creationId xmlns:a16="http://schemas.microsoft.com/office/drawing/2014/main" id="{DBBDD603-AF6E-4F06-B13C-8DBAD8DADCA9}"/>
              </a:ext>
            </a:extLst>
          </p:cNvPr>
          <p:cNvSpPr/>
          <p:nvPr/>
        </p:nvSpPr>
        <p:spPr>
          <a:xfrm>
            <a:off x="3909060" y="2566997"/>
            <a:ext cx="36000" cy="37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28" name="Rectangle 127">
            <a:extLst>
              <a:ext uri="{FF2B5EF4-FFF2-40B4-BE49-F238E27FC236}">
                <a16:creationId xmlns:a16="http://schemas.microsoft.com/office/drawing/2014/main" id="{C073B8E2-5EA1-42AC-9FC6-BF83F7F361F3}"/>
              </a:ext>
            </a:extLst>
          </p:cNvPr>
          <p:cNvSpPr/>
          <p:nvPr/>
        </p:nvSpPr>
        <p:spPr>
          <a:xfrm>
            <a:off x="3952875" y="2566997"/>
            <a:ext cx="360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29" name="Rectangle 128">
            <a:extLst>
              <a:ext uri="{FF2B5EF4-FFF2-40B4-BE49-F238E27FC236}">
                <a16:creationId xmlns:a16="http://schemas.microsoft.com/office/drawing/2014/main" id="{B5489109-9063-4436-8641-58C617384E5D}"/>
              </a:ext>
            </a:extLst>
          </p:cNvPr>
          <p:cNvSpPr/>
          <p:nvPr/>
        </p:nvSpPr>
        <p:spPr>
          <a:xfrm>
            <a:off x="3992880" y="2566997"/>
            <a:ext cx="360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30" name="Rectangle 129">
            <a:extLst>
              <a:ext uri="{FF2B5EF4-FFF2-40B4-BE49-F238E27FC236}">
                <a16:creationId xmlns:a16="http://schemas.microsoft.com/office/drawing/2014/main" id="{725DB155-75C3-4521-A5E5-DCD924333668}"/>
              </a:ext>
            </a:extLst>
          </p:cNvPr>
          <p:cNvSpPr/>
          <p:nvPr/>
        </p:nvSpPr>
        <p:spPr>
          <a:xfrm>
            <a:off x="4032885" y="2566997"/>
            <a:ext cx="360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31" name="Rectangle 130">
            <a:extLst>
              <a:ext uri="{FF2B5EF4-FFF2-40B4-BE49-F238E27FC236}">
                <a16:creationId xmlns:a16="http://schemas.microsoft.com/office/drawing/2014/main" id="{754C914F-429F-43A1-BF20-20965B67FD11}"/>
              </a:ext>
            </a:extLst>
          </p:cNvPr>
          <p:cNvSpPr/>
          <p:nvPr/>
        </p:nvSpPr>
        <p:spPr>
          <a:xfrm>
            <a:off x="4072890" y="2566997"/>
            <a:ext cx="36000" cy="406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32" name="Rectangle 131">
            <a:extLst>
              <a:ext uri="{FF2B5EF4-FFF2-40B4-BE49-F238E27FC236}">
                <a16:creationId xmlns:a16="http://schemas.microsoft.com/office/drawing/2014/main" id="{D8BA288E-D40C-49D9-8849-7B760D38E858}"/>
              </a:ext>
            </a:extLst>
          </p:cNvPr>
          <p:cNvSpPr/>
          <p:nvPr/>
        </p:nvSpPr>
        <p:spPr>
          <a:xfrm>
            <a:off x="4112895" y="2566997"/>
            <a:ext cx="36000" cy="417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33" name="Rectangle 132">
            <a:extLst>
              <a:ext uri="{FF2B5EF4-FFF2-40B4-BE49-F238E27FC236}">
                <a16:creationId xmlns:a16="http://schemas.microsoft.com/office/drawing/2014/main" id="{FAE09D5F-F6D2-4F55-A798-CE148B1FBB61}"/>
              </a:ext>
            </a:extLst>
          </p:cNvPr>
          <p:cNvSpPr/>
          <p:nvPr/>
        </p:nvSpPr>
        <p:spPr>
          <a:xfrm>
            <a:off x="4152900" y="2566997"/>
            <a:ext cx="36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34" name="Rectangle 133">
            <a:extLst>
              <a:ext uri="{FF2B5EF4-FFF2-40B4-BE49-F238E27FC236}">
                <a16:creationId xmlns:a16="http://schemas.microsoft.com/office/drawing/2014/main" id="{9C5C55B3-E807-462D-83FE-1E852FEA0495}"/>
              </a:ext>
            </a:extLst>
          </p:cNvPr>
          <p:cNvSpPr/>
          <p:nvPr/>
        </p:nvSpPr>
        <p:spPr>
          <a:xfrm>
            <a:off x="4192905" y="2566997"/>
            <a:ext cx="36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35" name="Rectangle 134">
            <a:extLst>
              <a:ext uri="{FF2B5EF4-FFF2-40B4-BE49-F238E27FC236}">
                <a16:creationId xmlns:a16="http://schemas.microsoft.com/office/drawing/2014/main" id="{0A96D5F9-306E-461E-86A8-C886E23B940B}"/>
              </a:ext>
            </a:extLst>
          </p:cNvPr>
          <p:cNvSpPr/>
          <p:nvPr/>
        </p:nvSpPr>
        <p:spPr>
          <a:xfrm>
            <a:off x="4232910" y="2566997"/>
            <a:ext cx="36000" cy="46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36" name="Rectangle 135">
            <a:extLst>
              <a:ext uri="{FF2B5EF4-FFF2-40B4-BE49-F238E27FC236}">
                <a16:creationId xmlns:a16="http://schemas.microsoft.com/office/drawing/2014/main" id="{E69BA0D9-0C35-418A-AA25-5061F1642A60}"/>
              </a:ext>
            </a:extLst>
          </p:cNvPr>
          <p:cNvSpPr/>
          <p:nvPr/>
        </p:nvSpPr>
        <p:spPr>
          <a:xfrm>
            <a:off x="4272915" y="2566997"/>
            <a:ext cx="36000" cy="48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37" name="Rectangle 136">
            <a:extLst>
              <a:ext uri="{FF2B5EF4-FFF2-40B4-BE49-F238E27FC236}">
                <a16:creationId xmlns:a16="http://schemas.microsoft.com/office/drawing/2014/main" id="{FC571C65-D463-44D0-833B-8F4AAED666DD}"/>
              </a:ext>
            </a:extLst>
          </p:cNvPr>
          <p:cNvSpPr/>
          <p:nvPr/>
        </p:nvSpPr>
        <p:spPr>
          <a:xfrm>
            <a:off x="4312920" y="2566997"/>
            <a:ext cx="36000"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38" name="Rectangle 137">
            <a:extLst>
              <a:ext uri="{FF2B5EF4-FFF2-40B4-BE49-F238E27FC236}">
                <a16:creationId xmlns:a16="http://schemas.microsoft.com/office/drawing/2014/main" id="{79AD50C7-E3F5-4830-9C0C-4CADA16AF256}"/>
              </a:ext>
            </a:extLst>
          </p:cNvPr>
          <p:cNvSpPr/>
          <p:nvPr/>
        </p:nvSpPr>
        <p:spPr>
          <a:xfrm>
            <a:off x="4352925" y="2566997"/>
            <a:ext cx="36000"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39" name="Rectangle 138">
            <a:extLst>
              <a:ext uri="{FF2B5EF4-FFF2-40B4-BE49-F238E27FC236}">
                <a16:creationId xmlns:a16="http://schemas.microsoft.com/office/drawing/2014/main" id="{BDD484CC-9534-4CAE-9B2E-6A87B758CE40}"/>
              </a:ext>
            </a:extLst>
          </p:cNvPr>
          <p:cNvSpPr/>
          <p:nvPr/>
        </p:nvSpPr>
        <p:spPr>
          <a:xfrm>
            <a:off x="4392930" y="2566997"/>
            <a:ext cx="36000" cy="61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40" name="Rectangle 139">
            <a:extLst>
              <a:ext uri="{FF2B5EF4-FFF2-40B4-BE49-F238E27FC236}">
                <a16:creationId xmlns:a16="http://schemas.microsoft.com/office/drawing/2014/main" id="{248477FE-F639-4954-ADD8-7631253A7419}"/>
              </a:ext>
            </a:extLst>
          </p:cNvPr>
          <p:cNvSpPr/>
          <p:nvPr/>
        </p:nvSpPr>
        <p:spPr>
          <a:xfrm>
            <a:off x="4432935" y="2566997"/>
            <a:ext cx="36000" cy="64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41" name="Rectangle 140">
            <a:extLst>
              <a:ext uri="{FF2B5EF4-FFF2-40B4-BE49-F238E27FC236}">
                <a16:creationId xmlns:a16="http://schemas.microsoft.com/office/drawing/2014/main" id="{6CC91F7B-5C37-445A-96FC-2A7D5F5CC40B}"/>
              </a:ext>
            </a:extLst>
          </p:cNvPr>
          <p:cNvSpPr/>
          <p:nvPr/>
        </p:nvSpPr>
        <p:spPr>
          <a:xfrm>
            <a:off x="4472940" y="2566997"/>
            <a:ext cx="36000"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42" name="Rectangle 141">
            <a:extLst>
              <a:ext uri="{FF2B5EF4-FFF2-40B4-BE49-F238E27FC236}">
                <a16:creationId xmlns:a16="http://schemas.microsoft.com/office/drawing/2014/main" id="{4E0C48FD-E825-47B1-959B-1C006BD0A064}"/>
              </a:ext>
            </a:extLst>
          </p:cNvPr>
          <p:cNvSpPr/>
          <p:nvPr/>
        </p:nvSpPr>
        <p:spPr>
          <a:xfrm>
            <a:off x="4512945" y="2566997"/>
            <a:ext cx="36000" cy="75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6" name="Line 10">
            <a:extLst>
              <a:ext uri="{FF2B5EF4-FFF2-40B4-BE49-F238E27FC236}">
                <a16:creationId xmlns:a16="http://schemas.microsoft.com/office/drawing/2014/main" id="{0FD7445A-E669-452C-9627-4B5A0742488A}"/>
              </a:ext>
            </a:extLst>
          </p:cNvPr>
          <p:cNvSpPr>
            <a:spLocks noChangeShapeType="1"/>
          </p:cNvSpPr>
          <p:nvPr/>
        </p:nvSpPr>
        <p:spPr bwMode="auto">
          <a:xfrm>
            <a:off x="640429" y="2564205"/>
            <a:ext cx="396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grpSp>
        <p:nvGrpSpPr>
          <p:cNvPr id="13" name="Group 12">
            <a:extLst>
              <a:ext uri="{FF2B5EF4-FFF2-40B4-BE49-F238E27FC236}">
                <a16:creationId xmlns:a16="http://schemas.microsoft.com/office/drawing/2014/main" id="{7D7F98DA-F133-43B4-98E3-A57B04ADAABC}"/>
              </a:ext>
            </a:extLst>
          </p:cNvPr>
          <p:cNvGrpSpPr/>
          <p:nvPr/>
        </p:nvGrpSpPr>
        <p:grpSpPr>
          <a:xfrm>
            <a:off x="1332766" y="3037663"/>
            <a:ext cx="914033" cy="722222"/>
            <a:chOff x="1332766" y="2897698"/>
            <a:chExt cx="914033" cy="722222"/>
          </a:xfrm>
        </p:grpSpPr>
        <p:sp>
          <p:nvSpPr>
            <p:cNvPr id="16" name="TextBox 15">
              <a:extLst>
                <a:ext uri="{FF2B5EF4-FFF2-40B4-BE49-F238E27FC236}">
                  <a16:creationId xmlns:a16="http://schemas.microsoft.com/office/drawing/2014/main" id="{92C5376C-6F9E-49C7-B4D9-477DF271C6FE}"/>
                </a:ext>
              </a:extLst>
            </p:cNvPr>
            <p:cNvSpPr txBox="1"/>
            <p:nvPr/>
          </p:nvSpPr>
          <p:spPr>
            <a:xfrm>
              <a:off x="1332766" y="2897698"/>
              <a:ext cx="914033" cy="276999"/>
            </a:xfrm>
            <a:prstGeom prst="rect">
              <a:avLst/>
            </a:prstGeom>
            <a:noFill/>
          </p:spPr>
          <p:txBody>
            <a:bodyPr wrap="none" rtlCol="0">
              <a:spAutoFit/>
            </a:bodyPr>
            <a:lstStyle/>
            <a:p>
              <a:r>
                <a:rPr lang="fr-FR" sz="1200" dirty="0">
                  <a:latin typeface="+mn-lt"/>
                </a:rPr>
                <a:t>Prog (n=8)</a:t>
              </a:r>
            </a:p>
          </p:txBody>
        </p:sp>
        <p:sp>
          <p:nvSpPr>
            <p:cNvPr id="17" name="TextBox 16">
              <a:extLst>
                <a:ext uri="{FF2B5EF4-FFF2-40B4-BE49-F238E27FC236}">
                  <a16:creationId xmlns:a16="http://schemas.microsoft.com/office/drawing/2014/main" id="{563E37A4-1018-4C8E-B9CE-677B9AB69270}"/>
                </a:ext>
              </a:extLst>
            </p:cNvPr>
            <p:cNvSpPr txBox="1"/>
            <p:nvPr/>
          </p:nvSpPr>
          <p:spPr>
            <a:xfrm>
              <a:off x="1332766" y="3111781"/>
              <a:ext cx="906017" cy="276999"/>
            </a:xfrm>
            <a:prstGeom prst="rect">
              <a:avLst/>
            </a:prstGeom>
            <a:noFill/>
          </p:spPr>
          <p:txBody>
            <a:bodyPr wrap="none" rtlCol="0">
              <a:spAutoFit/>
            </a:bodyPr>
            <a:lstStyle/>
            <a:p>
              <a:r>
                <a:rPr lang="fr-FR" sz="1200" dirty="0">
                  <a:latin typeface="+mn-lt"/>
                </a:rPr>
                <a:t>MS (n=64)</a:t>
              </a:r>
            </a:p>
          </p:txBody>
        </p:sp>
        <p:sp>
          <p:nvSpPr>
            <p:cNvPr id="18" name="TextBox 17">
              <a:extLst>
                <a:ext uri="{FF2B5EF4-FFF2-40B4-BE49-F238E27FC236}">
                  <a16:creationId xmlns:a16="http://schemas.microsoft.com/office/drawing/2014/main" id="{AF5EA673-7E92-4185-9EF3-52D3C4C5443C}"/>
                </a:ext>
              </a:extLst>
            </p:cNvPr>
            <p:cNvSpPr txBox="1"/>
            <p:nvPr/>
          </p:nvSpPr>
          <p:spPr>
            <a:xfrm>
              <a:off x="1332766" y="3342921"/>
              <a:ext cx="885627" cy="276999"/>
            </a:xfrm>
            <a:prstGeom prst="rect">
              <a:avLst/>
            </a:prstGeom>
            <a:noFill/>
          </p:spPr>
          <p:txBody>
            <a:bodyPr wrap="none" rtlCol="0">
              <a:spAutoFit/>
            </a:bodyPr>
            <a:lstStyle/>
            <a:p>
              <a:r>
                <a:rPr lang="fr-FR" sz="1200" dirty="0">
                  <a:latin typeface="+mn-lt"/>
                </a:rPr>
                <a:t>RP (n=20)</a:t>
              </a:r>
            </a:p>
          </p:txBody>
        </p:sp>
        <p:sp>
          <p:nvSpPr>
            <p:cNvPr id="57" name="Rectangle 56">
              <a:extLst>
                <a:ext uri="{FF2B5EF4-FFF2-40B4-BE49-F238E27FC236}">
                  <a16:creationId xmlns:a16="http://schemas.microsoft.com/office/drawing/2014/main" id="{D4B6EBA3-D94E-407A-B40D-AACDAF4C50AC}"/>
                </a:ext>
              </a:extLst>
            </p:cNvPr>
            <p:cNvSpPr/>
            <p:nvPr/>
          </p:nvSpPr>
          <p:spPr>
            <a:xfrm rot="10800000">
              <a:off x="1334135" y="2976797"/>
              <a:ext cx="36000" cy="1188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60" name="Rectangle 59">
              <a:extLst>
                <a:ext uri="{FF2B5EF4-FFF2-40B4-BE49-F238E27FC236}">
                  <a16:creationId xmlns:a16="http://schemas.microsoft.com/office/drawing/2014/main" id="{489C3EB6-1BA9-4D3F-8459-BC305715EED7}"/>
                </a:ext>
              </a:extLst>
            </p:cNvPr>
            <p:cNvSpPr/>
            <p:nvPr/>
          </p:nvSpPr>
          <p:spPr>
            <a:xfrm rot="10800000">
              <a:off x="1334135" y="3203580"/>
              <a:ext cx="36000" cy="118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43" name="Rectangle 142">
              <a:extLst>
                <a:ext uri="{FF2B5EF4-FFF2-40B4-BE49-F238E27FC236}">
                  <a16:creationId xmlns:a16="http://schemas.microsoft.com/office/drawing/2014/main" id="{26724FEE-FDB5-4FEB-A59A-BF1B2E553163}"/>
                </a:ext>
              </a:extLst>
            </p:cNvPr>
            <p:cNvSpPr/>
            <p:nvPr/>
          </p:nvSpPr>
          <p:spPr>
            <a:xfrm rot="10800000">
              <a:off x="1334135" y="3422020"/>
              <a:ext cx="36000" cy="11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p>
          </p:txBody>
        </p:sp>
      </p:grpSp>
      <p:sp>
        <p:nvSpPr>
          <p:cNvPr id="11" name="TextBox 10">
            <a:extLst>
              <a:ext uri="{FF2B5EF4-FFF2-40B4-BE49-F238E27FC236}">
                <a16:creationId xmlns:a16="http://schemas.microsoft.com/office/drawing/2014/main" id="{C6119571-8AC0-43B1-83D1-AF717BE1104B}"/>
              </a:ext>
            </a:extLst>
          </p:cNvPr>
          <p:cNvSpPr txBox="1"/>
          <p:nvPr/>
        </p:nvSpPr>
        <p:spPr>
          <a:xfrm>
            <a:off x="1667610" y="1586201"/>
            <a:ext cx="2032928" cy="338554"/>
          </a:xfrm>
          <a:prstGeom prst="rect">
            <a:avLst/>
          </a:prstGeom>
          <a:noFill/>
        </p:spPr>
        <p:txBody>
          <a:bodyPr wrap="none" rtlCol="0">
            <a:spAutoFit/>
          </a:bodyPr>
          <a:lstStyle/>
          <a:p>
            <a:pPr algn="ctr"/>
            <a:r>
              <a:rPr lang="fr-FR" sz="1600" b="1" dirty="0">
                <a:latin typeface="+mn-lt"/>
              </a:rPr>
              <a:t>Groupe </a:t>
            </a:r>
            <a:r>
              <a:rPr lang="fr-FR" sz="1600" b="1" dirty="0" err="1">
                <a:latin typeface="+mn-lt"/>
              </a:rPr>
              <a:t>surufatinib</a:t>
            </a:r>
            <a:endParaRPr lang="fr-FR" sz="1600" b="1" dirty="0">
              <a:latin typeface="+mn-lt"/>
            </a:endParaRPr>
          </a:p>
        </p:txBody>
      </p:sp>
      <p:cxnSp>
        <p:nvCxnSpPr>
          <p:cNvPr id="149" name="Straight Connector 148">
            <a:extLst>
              <a:ext uri="{FF2B5EF4-FFF2-40B4-BE49-F238E27FC236}">
                <a16:creationId xmlns:a16="http://schemas.microsoft.com/office/drawing/2014/main" id="{28F7CD2D-6390-46C2-BAA1-A5748A1F0B71}"/>
              </a:ext>
            </a:extLst>
          </p:cNvPr>
          <p:cNvCxnSpPr>
            <a:cxnSpLocks/>
          </p:cNvCxnSpPr>
          <p:nvPr/>
        </p:nvCxnSpPr>
        <p:spPr>
          <a:xfrm>
            <a:off x="723900" y="3850981"/>
            <a:ext cx="0" cy="1833572"/>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cxnSp>
      <p:sp>
        <p:nvSpPr>
          <p:cNvPr id="150" name="Line 6">
            <a:extLst>
              <a:ext uri="{FF2B5EF4-FFF2-40B4-BE49-F238E27FC236}">
                <a16:creationId xmlns:a16="http://schemas.microsoft.com/office/drawing/2014/main" id="{08021683-9DBB-4A2D-BA9E-FCDF4CA5209C}"/>
              </a:ext>
            </a:extLst>
          </p:cNvPr>
          <p:cNvSpPr>
            <a:spLocks noChangeShapeType="1"/>
          </p:cNvSpPr>
          <p:nvPr/>
        </p:nvSpPr>
        <p:spPr bwMode="auto">
          <a:xfrm>
            <a:off x="640429" y="385769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51" name="Line 7">
            <a:extLst>
              <a:ext uri="{FF2B5EF4-FFF2-40B4-BE49-F238E27FC236}">
                <a16:creationId xmlns:a16="http://schemas.microsoft.com/office/drawing/2014/main" id="{3CD89928-1FB4-4441-A79F-E50F878C1402}"/>
              </a:ext>
            </a:extLst>
          </p:cNvPr>
          <p:cNvSpPr>
            <a:spLocks noChangeShapeType="1"/>
          </p:cNvSpPr>
          <p:nvPr/>
        </p:nvSpPr>
        <p:spPr bwMode="auto">
          <a:xfrm>
            <a:off x="640429" y="408963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52" name="Line 8">
            <a:extLst>
              <a:ext uri="{FF2B5EF4-FFF2-40B4-BE49-F238E27FC236}">
                <a16:creationId xmlns:a16="http://schemas.microsoft.com/office/drawing/2014/main" id="{29A23560-DA48-453C-A82F-727CF0EF9090}"/>
              </a:ext>
            </a:extLst>
          </p:cNvPr>
          <p:cNvSpPr>
            <a:spLocks noChangeShapeType="1"/>
          </p:cNvSpPr>
          <p:nvPr/>
        </p:nvSpPr>
        <p:spPr bwMode="auto">
          <a:xfrm>
            <a:off x="640429" y="431116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53" name="Line 9">
            <a:extLst>
              <a:ext uri="{FF2B5EF4-FFF2-40B4-BE49-F238E27FC236}">
                <a16:creationId xmlns:a16="http://schemas.microsoft.com/office/drawing/2014/main" id="{C142CCAF-6B3F-4DE0-B345-EDCC32A785A6}"/>
              </a:ext>
            </a:extLst>
          </p:cNvPr>
          <p:cNvSpPr>
            <a:spLocks noChangeShapeType="1"/>
          </p:cNvSpPr>
          <p:nvPr/>
        </p:nvSpPr>
        <p:spPr bwMode="auto">
          <a:xfrm>
            <a:off x="640429" y="453985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55" name="TextBox 154">
            <a:extLst>
              <a:ext uri="{FF2B5EF4-FFF2-40B4-BE49-F238E27FC236}">
                <a16:creationId xmlns:a16="http://schemas.microsoft.com/office/drawing/2014/main" id="{C27DDE9F-3265-4581-BB50-8F5FB619FDFF}"/>
              </a:ext>
            </a:extLst>
          </p:cNvPr>
          <p:cNvSpPr txBox="1"/>
          <p:nvPr/>
        </p:nvSpPr>
        <p:spPr>
          <a:xfrm>
            <a:off x="357505" y="3966154"/>
            <a:ext cx="325731" cy="246221"/>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60</a:t>
            </a:r>
          </a:p>
        </p:txBody>
      </p:sp>
      <p:sp>
        <p:nvSpPr>
          <p:cNvPr id="156" name="TextBox 155">
            <a:extLst>
              <a:ext uri="{FF2B5EF4-FFF2-40B4-BE49-F238E27FC236}">
                <a16:creationId xmlns:a16="http://schemas.microsoft.com/office/drawing/2014/main" id="{E34CD67B-5D04-442B-ABA3-6088117F6FFF}"/>
              </a:ext>
            </a:extLst>
          </p:cNvPr>
          <p:cNvSpPr txBox="1"/>
          <p:nvPr/>
        </p:nvSpPr>
        <p:spPr>
          <a:xfrm>
            <a:off x="357505" y="4187583"/>
            <a:ext cx="325731" cy="246221"/>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40</a:t>
            </a:r>
          </a:p>
        </p:txBody>
      </p:sp>
      <p:sp>
        <p:nvSpPr>
          <p:cNvPr id="157" name="TextBox 156">
            <a:extLst>
              <a:ext uri="{FF2B5EF4-FFF2-40B4-BE49-F238E27FC236}">
                <a16:creationId xmlns:a16="http://schemas.microsoft.com/office/drawing/2014/main" id="{3217D88B-5AF8-410F-92B0-98D35050B00D}"/>
              </a:ext>
            </a:extLst>
          </p:cNvPr>
          <p:cNvSpPr txBox="1"/>
          <p:nvPr/>
        </p:nvSpPr>
        <p:spPr>
          <a:xfrm>
            <a:off x="357505" y="4416172"/>
            <a:ext cx="325731" cy="246221"/>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20</a:t>
            </a:r>
          </a:p>
        </p:txBody>
      </p:sp>
      <p:sp>
        <p:nvSpPr>
          <p:cNvPr id="158" name="TextBox 157">
            <a:extLst>
              <a:ext uri="{FF2B5EF4-FFF2-40B4-BE49-F238E27FC236}">
                <a16:creationId xmlns:a16="http://schemas.microsoft.com/office/drawing/2014/main" id="{D16940D1-70D2-4532-885D-9C92FE277800}"/>
              </a:ext>
            </a:extLst>
          </p:cNvPr>
          <p:cNvSpPr txBox="1"/>
          <p:nvPr/>
        </p:nvSpPr>
        <p:spPr>
          <a:xfrm>
            <a:off x="428038" y="4639987"/>
            <a:ext cx="255198" cy="246221"/>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0</a:t>
            </a:r>
          </a:p>
        </p:txBody>
      </p:sp>
      <p:grpSp>
        <p:nvGrpSpPr>
          <p:cNvPr id="159" name="Group 158">
            <a:extLst>
              <a:ext uri="{FF2B5EF4-FFF2-40B4-BE49-F238E27FC236}">
                <a16:creationId xmlns:a16="http://schemas.microsoft.com/office/drawing/2014/main" id="{82FAE8A8-8ABD-46DB-8530-1307662B215A}"/>
              </a:ext>
            </a:extLst>
          </p:cNvPr>
          <p:cNvGrpSpPr/>
          <p:nvPr/>
        </p:nvGrpSpPr>
        <p:grpSpPr>
          <a:xfrm>
            <a:off x="251708" y="4865874"/>
            <a:ext cx="474955" cy="929043"/>
            <a:chOff x="4490505" y="1115722"/>
            <a:chExt cx="474955" cy="2091673"/>
          </a:xfrm>
        </p:grpSpPr>
        <p:sp>
          <p:nvSpPr>
            <p:cNvPr id="257" name="Line 6">
              <a:extLst>
                <a:ext uri="{FF2B5EF4-FFF2-40B4-BE49-F238E27FC236}">
                  <a16:creationId xmlns:a16="http://schemas.microsoft.com/office/drawing/2014/main" id="{AB93E42D-55DE-43A3-AC96-E4CE187E1E20}"/>
                </a:ext>
              </a:extLst>
            </p:cNvPr>
            <p:cNvSpPr>
              <a:spLocks noChangeShapeType="1"/>
            </p:cNvSpPr>
            <p:nvPr/>
          </p:nvSpPr>
          <p:spPr bwMode="auto">
            <a:xfrm>
              <a:off x="4879226" y="13956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58" name="Line 7">
              <a:extLst>
                <a:ext uri="{FF2B5EF4-FFF2-40B4-BE49-F238E27FC236}">
                  <a16:creationId xmlns:a16="http://schemas.microsoft.com/office/drawing/2014/main" id="{8C8950C5-CB20-4D4E-B173-D0DA666C449F}"/>
                </a:ext>
              </a:extLst>
            </p:cNvPr>
            <p:cNvSpPr>
              <a:spLocks noChangeShapeType="1"/>
            </p:cNvSpPr>
            <p:nvPr/>
          </p:nvSpPr>
          <p:spPr bwMode="auto">
            <a:xfrm>
              <a:off x="4879226" y="191787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59" name="Line 8">
              <a:extLst>
                <a:ext uri="{FF2B5EF4-FFF2-40B4-BE49-F238E27FC236}">
                  <a16:creationId xmlns:a16="http://schemas.microsoft.com/office/drawing/2014/main" id="{3410104F-07A1-4102-893A-EC6808E623B1}"/>
                </a:ext>
              </a:extLst>
            </p:cNvPr>
            <p:cNvSpPr>
              <a:spLocks noChangeShapeType="1"/>
            </p:cNvSpPr>
            <p:nvPr/>
          </p:nvSpPr>
          <p:spPr bwMode="auto">
            <a:xfrm>
              <a:off x="4879226" y="24166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60" name="Line 9">
              <a:extLst>
                <a:ext uri="{FF2B5EF4-FFF2-40B4-BE49-F238E27FC236}">
                  <a16:creationId xmlns:a16="http://schemas.microsoft.com/office/drawing/2014/main" id="{93A36DFD-14CF-4A02-A0DB-D1AEE6AAE112}"/>
                </a:ext>
              </a:extLst>
            </p:cNvPr>
            <p:cNvSpPr>
              <a:spLocks noChangeShapeType="1"/>
            </p:cNvSpPr>
            <p:nvPr/>
          </p:nvSpPr>
          <p:spPr bwMode="auto">
            <a:xfrm>
              <a:off x="4879226" y="293151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61" name="TextBox 260">
              <a:extLst>
                <a:ext uri="{FF2B5EF4-FFF2-40B4-BE49-F238E27FC236}">
                  <a16:creationId xmlns:a16="http://schemas.microsoft.com/office/drawing/2014/main" id="{1725FE1A-A15C-4905-B2DC-5AD39CB9495D}"/>
                </a:ext>
              </a:extLst>
            </p:cNvPr>
            <p:cNvSpPr txBox="1"/>
            <p:nvPr/>
          </p:nvSpPr>
          <p:spPr>
            <a:xfrm>
              <a:off x="4525770" y="1115722"/>
              <a:ext cx="396263" cy="554349"/>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–20</a:t>
              </a:r>
            </a:p>
          </p:txBody>
        </p:sp>
        <p:sp>
          <p:nvSpPr>
            <p:cNvPr id="262" name="TextBox 261">
              <a:extLst>
                <a:ext uri="{FF2B5EF4-FFF2-40B4-BE49-F238E27FC236}">
                  <a16:creationId xmlns:a16="http://schemas.microsoft.com/office/drawing/2014/main" id="{D360DF66-1F7F-47BA-A937-56B22ABC5C6B}"/>
                </a:ext>
              </a:extLst>
            </p:cNvPr>
            <p:cNvSpPr txBox="1"/>
            <p:nvPr/>
          </p:nvSpPr>
          <p:spPr>
            <a:xfrm>
              <a:off x="4490505" y="1639861"/>
              <a:ext cx="431528" cy="554349"/>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 40</a:t>
              </a:r>
            </a:p>
          </p:txBody>
        </p:sp>
        <p:sp>
          <p:nvSpPr>
            <p:cNvPr id="263" name="TextBox 262">
              <a:extLst>
                <a:ext uri="{FF2B5EF4-FFF2-40B4-BE49-F238E27FC236}">
                  <a16:creationId xmlns:a16="http://schemas.microsoft.com/office/drawing/2014/main" id="{3BBD3F5A-B728-4295-B7E2-1C2811C5E81E}"/>
                </a:ext>
              </a:extLst>
            </p:cNvPr>
            <p:cNvSpPr txBox="1"/>
            <p:nvPr/>
          </p:nvSpPr>
          <p:spPr>
            <a:xfrm>
              <a:off x="4490505" y="2138392"/>
              <a:ext cx="431528" cy="554349"/>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 60</a:t>
              </a:r>
            </a:p>
          </p:txBody>
        </p:sp>
        <p:sp>
          <p:nvSpPr>
            <p:cNvPr id="264" name="TextBox 263">
              <a:extLst>
                <a:ext uri="{FF2B5EF4-FFF2-40B4-BE49-F238E27FC236}">
                  <a16:creationId xmlns:a16="http://schemas.microsoft.com/office/drawing/2014/main" id="{8249EBC1-46C7-4103-9DAE-D0F758DE16FC}"/>
                </a:ext>
              </a:extLst>
            </p:cNvPr>
            <p:cNvSpPr txBox="1"/>
            <p:nvPr/>
          </p:nvSpPr>
          <p:spPr>
            <a:xfrm>
              <a:off x="4490505" y="2653046"/>
              <a:ext cx="431528" cy="554349"/>
            </a:xfrm>
            <a:prstGeom prst="rect">
              <a:avLst/>
            </a:prstGeom>
            <a:noFill/>
          </p:spPr>
          <p:txBody>
            <a:bodyPr wrap="none" rtlCol="0" anchor="ctr" anchorCtr="0">
              <a:spAutoFit/>
            </a:bodyPr>
            <a:lstStyle/>
            <a:p>
              <a:pPr algn="r"/>
              <a:r>
                <a:rPr lang="fr-FR" sz="1000" dirty="0">
                  <a:solidFill>
                    <a:srgbClr val="4D4D4D"/>
                  </a:solidFill>
                  <a:latin typeface="Arial" panose="020B0604020202020204" pitchFamily="34" charset="0"/>
                  <a:cs typeface="Arial" panose="020B0604020202020204" pitchFamily="34" charset="0"/>
                </a:rPr>
                <a:t>– 80</a:t>
              </a:r>
            </a:p>
          </p:txBody>
        </p:sp>
      </p:grpSp>
      <p:sp>
        <p:nvSpPr>
          <p:cNvPr id="188" name="TextBox 187">
            <a:extLst>
              <a:ext uri="{FF2B5EF4-FFF2-40B4-BE49-F238E27FC236}">
                <a16:creationId xmlns:a16="http://schemas.microsoft.com/office/drawing/2014/main" id="{37BA3B9F-8E43-4132-9D5E-B9240DF46F85}"/>
              </a:ext>
            </a:extLst>
          </p:cNvPr>
          <p:cNvSpPr txBox="1"/>
          <p:nvPr/>
        </p:nvSpPr>
        <p:spPr>
          <a:xfrm>
            <a:off x="1811081" y="3785772"/>
            <a:ext cx="1745991" cy="338554"/>
          </a:xfrm>
          <a:prstGeom prst="rect">
            <a:avLst/>
          </a:prstGeom>
          <a:noFill/>
        </p:spPr>
        <p:txBody>
          <a:bodyPr wrap="none" rtlCol="0">
            <a:spAutoFit/>
          </a:bodyPr>
          <a:lstStyle/>
          <a:p>
            <a:pPr algn="ctr"/>
            <a:r>
              <a:rPr lang="fr-FR" sz="1600" b="1" dirty="0">
                <a:latin typeface="+mn-lt"/>
              </a:rPr>
              <a:t>Groupe placebo</a:t>
            </a:r>
          </a:p>
        </p:txBody>
      </p:sp>
      <p:grpSp>
        <p:nvGrpSpPr>
          <p:cNvPr id="14" name="Group 13">
            <a:extLst>
              <a:ext uri="{FF2B5EF4-FFF2-40B4-BE49-F238E27FC236}">
                <a16:creationId xmlns:a16="http://schemas.microsoft.com/office/drawing/2014/main" id="{DB8453D9-D197-437C-A7EF-B26B4DC32F04}"/>
              </a:ext>
            </a:extLst>
          </p:cNvPr>
          <p:cNvGrpSpPr/>
          <p:nvPr/>
        </p:nvGrpSpPr>
        <p:grpSpPr>
          <a:xfrm>
            <a:off x="1332766" y="4901310"/>
            <a:ext cx="998991" cy="722222"/>
            <a:chOff x="1410522" y="5121494"/>
            <a:chExt cx="998991" cy="722222"/>
          </a:xfrm>
        </p:grpSpPr>
        <p:sp>
          <p:nvSpPr>
            <p:cNvPr id="265" name="TextBox 264">
              <a:extLst>
                <a:ext uri="{FF2B5EF4-FFF2-40B4-BE49-F238E27FC236}">
                  <a16:creationId xmlns:a16="http://schemas.microsoft.com/office/drawing/2014/main" id="{BAE82663-63BA-4F14-9451-9F6607947240}"/>
                </a:ext>
              </a:extLst>
            </p:cNvPr>
            <p:cNvSpPr txBox="1"/>
            <p:nvPr/>
          </p:nvSpPr>
          <p:spPr>
            <a:xfrm>
              <a:off x="1410522" y="5121494"/>
              <a:ext cx="998991" cy="276999"/>
            </a:xfrm>
            <a:prstGeom prst="rect">
              <a:avLst/>
            </a:prstGeom>
            <a:noFill/>
          </p:spPr>
          <p:txBody>
            <a:bodyPr wrap="none" rtlCol="0">
              <a:spAutoFit/>
            </a:bodyPr>
            <a:lstStyle/>
            <a:p>
              <a:r>
                <a:rPr lang="fr-FR" sz="1200" dirty="0">
                  <a:latin typeface="+mn-lt"/>
                </a:rPr>
                <a:t>Prog (n=15)</a:t>
              </a:r>
            </a:p>
          </p:txBody>
        </p:sp>
        <p:sp>
          <p:nvSpPr>
            <p:cNvPr id="266" name="TextBox 265">
              <a:extLst>
                <a:ext uri="{FF2B5EF4-FFF2-40B4-BE49-F238E27FC236}">
                  <a16:creationId xmlns:a16="http://schemas.microsoft.com/office/drawing/2014/main" id="{8D3B1074-D1D0-4ABD-AE46-86EFB22F27A9}"/>
                </a:ext>
              </a:extLst>
            </p:cNvPr>
            <p:cNvSpPr txBox="1"/>
            <p:nvPr/>
          </p:nvSpPr>
          <p:spPr>
            <a:xfrm>
              <a:off x="1410522" y="5335577"/>
              <a:ext cx="906017" cy="276999"/>
            </a:xfrm>
            <a:prstGeom prst="rect">
              <a:avLst/>
            </a:prstGeom>
            <a:noFill/>
          </p:spPr>
          <p:txBody>
            <a:bodyPr wrap="none" rtlCol="0">
              <a:spAutoFit/>
            </a:bodyPr>
            <a:lstStyle/>
            <a:p>
              <a:r>
                <a:rPr lang="fr-FR" sz="1200" dirty="0">
                  <a:latin typeface="+mn-lt"/>
                </a:rPr>
                <a:t>MS (n=34)</a:t>
              </a:r>
            </a:p>
          </p:txBody>
        </p:sp>
        <p:sp>
          <p:nvSpPr>
            <p:cNvPr id="267" name="TextBox 266">
              <a:extLst>
                <a:ext uri="{FF2B5EF4-FFF2-40B4-BE49-F238E27FC236}">
                  <a16:creationId xmlns:a16="http://schemas.microsoft.com/office/drawing/2014/main" id="{D7DC4A15-72A4-4374-9A7C-CDB2EDF3EABA}"/>
                </a:ext>
              </a:extLst>
            </p:cNvPr>
            <p:cNvSpPr txBox="1"/>
            <p:nvPr/>
          </p:nvSpPr>
          <p:spPr>
            <a:xfrm>
              <a:off x="1410522" y="5566717"/>
              <a:ext cx="800668" cy="276999"/>
            </a:xfrm>
            <a:prstGeom prst="rect">
              <a:avLst/>
            </a:prstGeom>
            <a:noFill/>
          </p:spPr>
          <p:txBody>
            <a:bodyPr wrap="none" rtlCol="0">
              <a:spAutoFit/>
            </a:bodyPr>
            <a:lstStyle/>
            <a:p>
              <a:r>
                <a:rPr lang="fr-FR" sz="1200" dirty="0">
                  <a:latin typeface="+mn-lt"/>
                </a:rPr>
                <a:t>RP (n=1)</a:t>
              </a:r>
            </a:p>
          </p:txBody>
        </p:sp>
        <p:sp>
          <p:nvSpPr>
            <p:cNvPr id="268" name="Rectangle 267">
              <a:extLst>
                <a:ext uri="{FF2B5EF4-FFF2-40B4-BE49-F238E27FC236}">
                  <a16:creationId xmlns:a16="http://schemas.microsoft.com/office/drawing/2014/main" id="{1CC3D09E-11C9-4338-83EB-12F68010F43B}"/>
                </a:ext>
              </a:extLst>
            </p:cNvPr>
            <p:cNvSpPr/>
            <p:nvPr/>
          </p:nvSpPr>
          <p:spPr>
            <a:xfrm rot="10800000">
              <a:off x="1411891" y="5200593"/>
              <a:ext cx="36000" cy="1188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269" name="Rectangle 268">
              <a:extLst>
                <a:ext uri="{FF2B5EF4-FFF2-40B4-BE49-F238E27FC236}">
                  <a16:creationId xmlns:a16="http://schemas.microsoft.com/office/drawing/2014/main" id="{BB88A00E-D089-472B-A567-05B22A00F86C}"/>
                </a:ext>
              </a:extLst>
            </p:cNvPr>
            <p:cNvSpPr/>
            <p:nvPr/>
          </p:nvSpPr>
          <p:spPr>
            <a:xfrm rot="10800000">
              <a:off x="1411891" y="5427376"/>
              <a:ext cx="36000" cy="118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70" name="Rectangle 269">
              <a:extLst>
                <a:ext uri="{FF2B5EF4-FFF2-40B4-BE49-F238E27FC236}">
                  <a16:creationId xmlns:a16="http://schemas.microsoft.com/office/drawing/2014/main" id="{24CEC959-CC81-4E39-969A-141276B33462}"/>
                </a:ext>
              </a:extLst>
            </p:cNvPr>
            <p:cNvSpPr/>
            <p:nvPr/>
          </p:nvSpPr>
          <p:spPr>
            <a:xfrm rot="10800000">
              <a:off x="1411891" y="5645816"/>
              <a:ext cx="36000" cy="11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p>
          </p:txBody>
        </p:sp>
      </p:grpSp>
      <p:grpSp>
        <p:nvGrpSpPr>
          <p:cNvPr id="20" name="Group 19">
            <a:extLst>
              <a:ext uri="{FF2B5EF4-FFF2-40B4-BE49-F238E27FC236}">
                <a16:creationId xmlns:a16="http://schemas.microsoft.com/office/drawing/2014/main" id="{AED673CC-768A-4180-AEF4-8C29D8301F0B}"/>
              </a:ext>
            </a:extLst>
          </p:cNvPr>
          <p:cNvGrpSpPr/>
          <p:nvPr/>
        </p:nvGrpSpPr>
        <p:grpSpPr>
          <a:xfrm>
            <a:off x="747847" y="4070771"/>
            <a:ext cx="1632429" cy="684000"/>
            <a:chOff x="747847" y="4253644"/>
            <a:chExt cx="1632429" cy="684000"/>
          </a:xfrm>
        </p:grpSpPr>
        <p:sp>
          <p:nvSpPr>
            <p:cNvPr id="15" name="Rectangle 14">
              <a:extLst>
                <a:ext uri="{FF2B5EF4-FFF2-40B4-BE49-F238E27FC236}">
                  <a16:creationId xmlns:a16="http://schemas.microsoft.com/office/drawing/2014/main" id="{22EB2922-3FB9-4C42-A3E5-01D602AF68AC}"/>
                </a:ext>
              </a:extLst>
            </p:cNvPr>
            <p:cNvSpPr/>
            <p:nvPr/>
          </p:nvSpPr>
          <p:spPr>
            <a:xfrm rot="10800000">
              <a:off x="2326276" y="4829644"/>
              <a:ext cx="54000" cy="10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grpSp>
          <p:nvGrpSpPr>
            <p:cNvPr id="19" name="Group 18">
              <a:extLst>
                <a:ext uri="{FF2B5EF4-FFF2-40B4-BE49-F238E27FC236}">
                  <a16:creationId xmlns:a16="http://schemas.microsoft.com/office/drawing/2014/main" id="{28F92BA3-9FCA-4938-A8B9-EA5052F2BD76}"/>
                </a:ext>
              </a:extLst>
            </p:cNvPr>
            <p:cNvGrpSpPr/>
            <p:nvPr/>
          </p:nvGrpSpPr>
          <p:grpSpPr>
            <a:xfrm>
              <a:off x="747847" y="4253644"/>
              <a:ext cx="1563486" cy="684000"/>
              <a:chOff x="747847" y="4253644"/>
              <a:chExt cx="1563486" cy="684000"/>
            </a:xfrm>
          </p:grpSpPr>
          <p:sp>
            <p:nvSpPr>
              <p:cNvPr id="271" name="Rectangle 270">
                <a:extLst>
                  <a:ext uri="{FF2B5EF4-FFF2-40B4-BE49-F238E27FC236}">
                    <a16:creationId xmlns:a16="http://schemas.microsoft.com/office/drawing/2014/main" id="{23EC2EDE-602C-4329-9459-54BE5301E4BE}"/>
                  </a:ext>
                </a:extLst>
              </p:cNvPr>
              <p:cNvSpPr/>
              <p:nvPr/>
            </p:nvSpPr>
            <p:spPr>
              <a:xfrm rot="10800000">
                <a:off x="2257333" y="4829644"/>
                <a:ext cx="54000" cy="10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272" name="Rectangle 271">
                <a:extLst>
                  <a:ext uri="{FF2B5EF4-FFF2-40B4-BE49-F238E27FC236}">
                    <a16:creationId xmlns:a16="http://schemas.microsoft.com/office/drawing/2014/main" id="{A697ADFF-1E6F-4F60-8721-74DF4E2A15C9}"/>
                  </a:ext>
                </a:extLst>
              </p:cNvPr>
              <p:cNvSpPr/>
              <p:nvPr/>
            </p:nvSpPr>
            <p:spPr>
              <a:xfrm rot="10800000">
                <a:off x="1807390" y="4782844"/>
                <a:ext cx="54000" cy="1548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273" name="Rectangle 272">
                <a:extLst>
                  <a:ext uri="{FF2B5EF4-FFF2-40B4-BE49-F238E27FC236}">
                    <a16:creationId xmlns:a16="http://schemas.microsoft.com/office/drawing/2014/main" id="{74C96F54-83C6-4D54-9614-864295310BA5}"/>
                  </a:ext>
                </a:extLst>
              </p:cNvPr>
              <p:cNvSpPr/>
              <p:nvPr/>
            </p:nvSpPr>
            <p:spPr>
              <a:xfrm rot="10800000">
                <a:off x="1509847" y="4631644"/>
                <a:ext cx="54000" cy="30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274" name="Rectangle 273">
                <a:extLst>
                  <a:ext uri="{FF2B5EF4-FFF2-40B4-BE49-F238E27FC236}">
                    <a16:creationId xmlns:a16="http://schemas.microsoft.com/office/drawing/2014/main" id="{1C64E33B-E55B-4DEE-B5EE-D257D067BD7F}"/>
                  </a:ext>
                </a:extLst>
              </p:cNvPr>
              <p:cNvSpPr/>
              <p:nvPr/>
            </p:nvSpPr>
            <p:spPr>
              <a:xfrm rot="10800000">
                <a:off x="1879960" y="4793644"/>
                <a:ext cx="54000" cy="14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275" name="Rectangle 274">
                <a:extLst>
                  <a:ext uri="{FF2B5EF4-FFF2-40B4-BE49-F238E27FC236}">
                    <a16:creationId xmlns:a16="http://schemas.microsoft.com/office/drawing/2014/main" id="{8355AB55-879E-4A63-9ADF-91E2483172FA}"/>
                  </a:ext>
                </a:extLst>
              </p:cNvPr>
              <p:cNvSpPr/>
              <p:nvPr/>
            </p:nvSpPr>
            <p:spPr>
              <a:xfrm rot="10800000">
                <a:off x="1433647" y="4628044"/>
                <a:ext cx="54000" cy="3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276" name="Rectangle 275">
                <a:extLst>
                  <a:ext uri="{FF2B5EF4-FFF2-40B4-BE49-F238E27FC236}">
                    <a16:creationId xmlns:a16="http://schemas.microsoft.com/office/drawing/2014/main" id="{0383D33D-6D63-4A9A-BCC4-98857D71C8E4}"/>
                  </a:ext>
                </a:extLst>
              </p:cNvPr>
              <p:cNvSpPr/>
              <p:nvPr/>
            </p:nvSpPr>
            <p:spPr>
              <a:xfrm rot="10800000">
                <a:off x="1357447" y="4595644"/>
                <a:ext cx="54000" cy="34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277" name="Rectangle 276">
                <a:extLst>
                  <a:ext uri="{FF2B5EF4-FFF2-40B4-BE49-F238E27FC236}">
                    <a16:creationId xmlns:a16="http://schemas.microsoft.com/office/drawing/2014/main" id="{F03162D1-E908-4530-A4D6-9811A39CF1C2}"/>
                  </a:ext>
                </a:extLst>
              </p:cNvPr>
              <p:cNvSpPr/>
              <p:nvPr/>
            </p:nvSpPr>
            <p:spPr>
              <a:xfrm rot="10800000">
                <a:off x="1281247" y="4577644"/>
                <a:ext cx="54000" cy="36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278" name="Rectangle 277">
                <a:extLst>
                  <a:ext uri="{FF2B5EF4-FFF2-40B4-BE49-F238E27FC236}">
                    <a16:creationId xmlns:a16="http://schemas.microsoft.com/office/drawing/2014/main" id="{562C44F2-BA43-414D-B24A-D7B3C288E240}"/>
                  </a:ext>
                </a:extLst>
              </p:cNvPr>
              <p:cNvSpPr/>
              <p:nvPr/>
            </p:nvSpPr>
            <p:spPr>
              <a:xfrm rot="10800000">
                <a:off x="1205047" y="4577644"/>
                <a:ext cx="54000" cy="36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279" name="Rectangle 278">
                <a:extLst>
                  <a:ext uri="{FF2B5EF4-FFF2-40B4-BE49-F238E27FC236}">
                    <a16:creationId xmlns:a16="http://schemas.microsoft.com/office/drawing/2014/main" id="{7CF12CDB-8305-4508-847C-E0FB6693DD49}"/>
                  </a:ext>
                </a:extLst>
              </p:cNvPr>
              <p:cNvSpPr/>
              <p:nvPr/>
            </p:nvSpPr>
            <p:spPr>
              <a:xfrm rot="10800000">
                <a:off x="1128847" y="4541644"/>
                <a:ext cx="54000" cy="39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280" name="Rectangle 279">
                <a:extLst>
                  <a:ext uri="{FF2B5EF4-FFF2-40B4-BE49-F238E27FC236}">
                    <a16:creationId xmlns:a16="http://schemas.microsoft.com/office/drawing/2014/main" id="{9F499143-6A53-4E8B-B211-9EA79C4123BD}"/>
                  </a:ext>
                </a:extLst>
              </p:cNvPr>
              <p:cNvSpPr/>
              <p:nvPr/>
            </p:nvSpPr>
            <p:spPr>
              <a:xfrm rot="10800000">
                <a:off x="1052647" y="4505644"/>
                <a:ext cx="54000" cy="43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281" name="Rectangle 280">
                <a:extLst>
                  <a:ext uri="{FF2B5EF4-FFF2-40B4-BE49-F238E27FC236}">
                    <a16:creationId xmlns:a16="http://schemas.microsoft.com/office/drawing/2014/main" id="{0DE031B9-FEFF-4317-989D-0494AC3649A9}"/>
                  </a:ext>
                </a:extLst>
              </p:cNvPr>
              <p:cNvSpPr/>
              <p:nvPr/>
            </p:nvSpPr>
            <p:spPr>
              <a:xfrm rot="10800000">
                <a:off x="976447" y="4433644"/>
                <a:ext cx="54000" cy="50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282" name="Rectangle 281">
                <a:extLst>
                  <a:ext uri="{FF2B5EF4-FFF2-40B4-BE49-F238E27FC236}">
                    <a16:creationId xmlns:a16="http://schemas.microsoft.com/office/drawing/2014/main" id="{1F04A1B9-9811-4344-945D-D438BB3C5B61}"/>
                  </a:ext>
                </a:extLst>
              </p:cNvPr>
              <p:cNvSpPr/>
              <p:nvPr/>
            </p:nvSpPr>
            <p:spPr>
              <a:xfrm rot="10800000">
                <a:off x="900247" y="4361644"/>
                <a:ext cx="54000" cy="57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283" name="Rectangle 282">
                <a:extLst>
                  <a:ext uri="{FF2B5EF4-FFF2-40B4-BE49-F238E27FC236}">
                    <a16:creationId xmlns:a16="http://schemas.microsoft.com/office/drawing/2014/main" id="{54D87A07-601E-442D-AE2E-4FE53FA4868C}"/>
                  </a:ext>
                </a:extLst>
              </p:cNvPr>
              <p:cNvSpPr/>
              <p:nvPr/>
            </p:nvSpPr>
            <p:spPr>
              <a:xfrm rot="10800000">
                <a:off x="824047" y="4361644"/>
                <a:ext cx="54000" cy="57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sp>
            <p:nvSpPr>
              <p:cNvPr id="284" name="Rectangle 283">
                <a:extLst>
                  <a:ext uri="{FF2B5EF4-FFF2-40B4-BE49-F238E27FC236}">
                    <a16:creationId xmlns:a16="http://schemas.microsoft.com/office/drawing/2014/main" id="{10310379-24FB-4A5E-88C8-6E2EABCA0245}"/>
                  </a:ext>
                </a:extLst>
              </p:cNvPr>
              <p:cNvSpPr/>
              <p:nvPr/>
            </p:nvSpPr>
            <p:spPr>
              <a:xfrm rot="10800000">
                <a:off x="747847" y="4253644"/>
                <a:ext cx="54000" cy="68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p>
            </p:txBody>
          </p:sp>
        </p:grpSp>
      </p:grpSp>
      <p:grpSp>
        <p:nvGrpSpPr>
          <p:cNvPr id="27" name="Group 26">
            <a:extLst>
              <a:ext uri="{FF2B5EF4-FFF2-40B4-BE49-F238E27FC236}">
                <a16:creationId xmlns:a16="http://schemas.microsoft.com/office/drawing/2014/main" id="{56B65A1C-C6C9-4721-8A9E-9BA524E240D6}"/>
              </a:ext>
            </a:extLst>
          </p:cNvPr>
          <p:cNvGrpSpPr/>
          <p:nvPr/>
        </p:nvGrpSpPr>
        <p:grpSpPr>
          <a:xfrm>
            <a:off x="1586138" y="4536951"/>
            <a:ext cx="1842795" cy="226800"/>
            <a:chOff x="1586138" y="4719824"/>
            <a:chExt cx="1842795" cy="226800"/>
          </a:xfrm>
        </p:grpSpPr>
        <p:sp>
          <p:nvSpPr>
            <p:cNvPr id="285" name="Rectangle 284">
              <a:extLst>
                <a:ext uri="{FF2B5EF4-FFF2-40B4-BE49-F238E27FC236}">
                  <a16:creationId xmlns:a16="http://schemas.microsoft.com/office/drawing/2014/main" id="{3611F0E9-7969-43FA-8CBA-B2BEFD0F7B38}"/>
                </a:ext>
              </a:extLst>
            </p:cNvPr>
            <p:cNvSpPr/>
            <p:nvPr/>
          </p:nvSpPr>
          <p:spPr>
            <a:xfrm rot="10800000">
              <a:off x="3374933"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86" name="Rectangle 285">
              <a:extLst>
                <a:ext uri="{FF2B5EF4-FFF2-40B4-BE49-F238E27FC236}">
                  <a16:creationId xmlns:a16="http://schemas.microsoft.com/office/drawing/2014/main" id="{0872720D-D94D-4184-A888-13E3E59A9CE5}"/>
                </a:ext>
              </a:extLst>
            </p:cNvPr>
            <p:cNvSpPr/>
            <p:nvPr/>
          </p:nvSpPr>
          <p:spPr>
            <a:xfrm rot="10800000">
              <a:off x="3298733"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87" name="Rectangle 286">
              <a:extLst>
                <a:ext uri="{FF2B5EF4-FFF2-40B4-BE49-F238E27FC236}">
                  <a16:creationId xmlns:a16="http://schemas.microsoft.com/office/drawing/2014/main" id="{66204F69-2ADE-42C6-88F2-52CF6EC9B76E}"/>
                </a:ext>
              </a:extLst>
            </p:cNvPr>
            <p:cNvSpPr/>
            <p:nvPr/>
          </p:nvSpPr>
          <p:spPr>
            <a:xfrm rot="10800000">
              <a:off x="3222533"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88" name="Rectangle 287">
              <a:extLst>
                <a:ext uri="{FF2B5EF4-FFF2-40B4-BE49-F238E27FC236}">
                  <a16:creationId xmlns:a16="http://schemas.microsoft.com/office/drawing/2014/main" id="{72025385-BE6A-4C9A-A1AA-342F8B818265}"/>
                </a:ext>
              </a:extLst>
            </p:cNvPr>
            <p:cNvSpPr/>
            <p:nvPr/>
          </p:nvSpPr>
          <p:spPr>
            <a:xfrm rot="10800000">
              <a:off x="3146333"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89" name="Rectangle 288">
              <a:extLst>
                <a:ext uri="{FF2B5EF4-FFF2-40B4-BE49-F238E27FC236}">
                  <a16:creationId xmlns:a16="http://schemas.microsoft.com/office/drawing/2014/main" id="{F286CD75-A2BA-4799-9FA4-BCF66D52AA76}"/>
                </a:ext>
              </a:extLst>
            </p:cNvPr>
            <p:cNvSpPr/>
            <p:nvPr/>
          </p:nvSpPr>
          <p:spPr>
            <a:xfrm rot="10800000">
              <a:off x="3070133"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90" name="Rectangle 289">
              <a:extLst>
                <a:ext uri="{FF2B5EF4-FFF2-40B4-BE49-F238E27FC236}">
                  <a16:creationId xmlns:a16="http://schemas.microsoft.com/office/drawing/2014/main" id="{3E47C0AB-2DF9-4314-9B11-795435358F03}"/>
                </a:ext>
              </a:extLst>
            </p:cNvPr>
            <p:cNvSpPr/>
            <p:nvPr/>
          </p:nvSpPr>
          <p:spPr>
            <a:xfrm rot="10800000">
              <a:off x="2995838"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91" name="Rectangle 290">
              <a:extLst>
                <a:ext uri="{FF2B5EF4-FFF2-40B4-BE49-F238E27FC236}">
                  <a16:creationId xmlns:a16="http://schemas.microsoft.com/office/drawing/2014/main" id="{403BAF96-88EA-494F-BBCC-BC8876AA03A0}"/>
                </a:ext>
              </a:extLst>
            </p:cNvPr>
            <p:cNvSpPr/>
            <p:nvPr/>
          </p:nvSpPr>
          <p:spPr>
            <a:xfrm rot="10800000">
              <a:off x="2923448" y="4903424"/>
              <a:ext cx="54000" cy="4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92" name="Rectangle 291">
              <a:extLst>
                <a:ext uri="{FF2B5EF4-FFF2-40B4-BE49-F238E27FC236}">
                  <a16:creationId xmlns:a16="http://schemas.microsoft.com/office/drawing/2014/main" id="{FE146F9F-E753-45F1-B993-9A91F4018559}"/>
                </a:ext>
              </a:extLst>
            </p:cNvPr>
            <p:cNvSpPr/>
            <p:nvPr/>
          </p:nvSpPr>
          <p:spPr>
            <a:xfrm rot="10800000">
              <a:off x="2851058" y="4903424"/>
              <a:ext cx="54000" cy="4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93" name="Rectangle 292">
              <a:extLst>
                <a:ext uri="{FF2B5EF4-FFF2-40B4-BE49-F238E27FC236}">
                  <a16:creationId xmlns:a16="http://schemas.microsoft.com/office/drawing/2014/main" id="{91122E7A-4B3F-45C1-B845-F5ACE201A4F8}"/>
                </a:ext>
              </a:extLst>
            </p:cNvPr>
            <p:cNvSpPr/>
            <p:nvPr/>
          </p:nvSpPr>
          <p:spPr>
            <a:xfrm rot="10800000">
              <a:off x="2778668" y="4899824"/>
              <a:ext cx="54000" cy="4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94" name="Rectangle 293">
              <a:extLst>
                <a:ext uri="{FF2B5EF4-FFF2-40B4-BE49-F238E27FC236}">
                  <a16:creationId xmlns:a16="http://schemas.microsoft.com/office/drawing/2014/main" id="{7EE58EF4-81E0-4486-92C6-4A81486B4ED9}"/>
                </a:ext>
              </a:extLst>
            </p:cNvPr>
            <p:cNvSpPr/>
            <p:nvPr/>
          </p:nvSpPr>
          <p:spPr>
            <a:xfrm rot="10800000">
              <a:off x="2704373" y="4885424"/>
              <a:ext cx="54000" cy="61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95" name="Rectangle 294">
              <a:extLst>
                <a:ext uri="{FF2B5EF4-FFF2-40B4-BE49-F238E27FC236}">
                  <a16:creationId xmlns:a16="http://schemas.microsoft.com/office/drawing/2014/main" id="{E1B60371-CFBF-4D0A-AE02-BE2EB6526591}"/>
                </a:ext>
              </a:extLst>
            </p:cNvPr>
            <p:cNvSpPr/>
            <p:nvPr/>
          </p:nvSpPr>
          <p:spPr>
            <a:xfrm rot="10800000">
              <a:off x="2630078" y="4871024"/>
              <a:ext cx="54000" cy="756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96" name="Rectangle 295">
              <a:extLst>
                <a:ext uri="{FF2B5EF4-FFF2-40B4-BE49-F238E27FC236}">
                  <a16:creationId xmlns:a16="http://schemas.microsoft.com/office/drawing/2014/main" id="{AD845B03-A5EA-44CF-B1C1-FE6B1B6C3F98}"/>
                </a:ext>
              </a:extLst>
            </p:cNvPr>
            <p:cNvSpPr/>
            <p:nvPr/>
          </p:nvSpPr>
          <p:spPr>
            <a:xfrm rot="10800000">
              <a:off x="2555783" y="4856624"/>
              <a:ext cx="54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97" name="Rectangle 296">
              <a:extLst>
                <a:ext uri="{FF2B5EF4-FFF2-40B4-BE49-F238E27FC236}">
                  <a16:creationId xmlns:a16="http://schemas.microsoft.com/office/drawing/2014/main" id="{AC1F6787-5D42-4888-A760-B0C5D56729DA}"/>
                </a:ext>
              </a:extLst>
            </p:cNvPr>
            <p:cNvSpPr/>
            <p:nvPr/>
          </p:nvSpPr>
          <p:spPr>
            <a:xfrm rot="10800000">
              <a:off x="2481488" y="4856624"/>
              <a:ext cx="54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98" name="Rectangle 297">
              <a:extLst>
                <a:ext uri="{FF2B5EF4-FFF2-40B4-BE49-F238E27FC236}">
                  <a16:creationId xmlns:a16="http://schemas.microsoft.com/office/drawing/2014/main" id="{69EE9F75-4ED1-4AE0-B53E-92CA976C58F5}"/>
                </a:ext>
              </a:extLst>
            </p:cNvPr>
            <p:cNvSpPr/>
            <p:nvPr/>
          </p:nvSpPr>
          <p:spPr>
            <a:xfrm rot="10800000">
              <a:off x="2407193" y="4853024"/>
              <a:ext cx="54000" cy="936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300" name="Rectangle 299">
              <a:extLst>
                <a:ext uri="{FF2B5EF4-FFF2-40B4-BE49-F238E27FC236}">
                  <a16:creationId xmlns:a16="http://schemas.microsoft.com/office/drawing/2014/main" id="{0E876071-A750-4CF4-9D14-7D7D2F5BBFFB}"/>
                </a:ext>
              </a:extLst>
            </p:cNvPr>
            <p:cNvSpPr/>
            <p:nvPr/>
          </p:nvSpPr>
          <p:spPr>
            <a:xfrm rot="10800000">
              <a:off x="2182403" y="4813424"/>
              <a:ext cx="54000" cy="13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301" name="Rectangle 300">
              <a:extLst>
                <a:ext uri="{FF2B5EF4-FFF2-40B4-BE49-F238E27FC236}">
                  <a16:creationId xmlns:a16="http://schemas.microsoft.com/office/drawing/2014/main" id="{80C1A8AC-B2E6-47A7-BB2C-1707889B50C2}"/>
                </a:ext>
              </a:extLst>
            </p:cNvPr>
            <p:cNvSpPr/>
            <p:nvPr/>
          </p:nvSpPr>
          <p:spPr>
            <a:xfrm rot="10800000">
              <a:off x="2108108" y="4813424"/>
              <a:ext cx="54000" cy="13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302" name="Rectangle 301">
              <a:extLst>
                <a:ext uri="{FF2B5EF4-FFF2-40B4-BE49-F238E27FC236}">
                  <a16:creationId xmlns:a16="http://schemas.microsoft.com/office/drawing/2014/main" id="{4435E3D1-CF68-4C43-BAE8-83406EE398C5}"/>
                </a:ext>
              </a:extLst>
            </p:cNvPr>
            <p:cNvSpPr/>
            <p:nvPr/>
          </p:nvSpPr>
          <p:spPr>
            <a:xfrm rot="10800000">
              <a:off x="2033813" y="4809824"/>
              <a:ext cx="54000" cy="13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303" name="Rectangle 302">
              <a:extLst>
                <a:ext uri="{FF2B5EF4-FFF2-40B4-BE49-F238E27FC236}">
                  <a16:creationId xmlns:a16="http://schemas.microsoft.com/office/drawing/2014/main" id="{494EE72A-6F52-420F-B31E-5BBC2EFC8DA5}"/>
                </a:ext>
              </a:extLst>
            </p:cNvPr>
            <p:cNvSpPr/>
            <p:nvPr/>
          </p:nvSpPr>
          <p:spPr>
            <a:xfrm rot="10800000">
              <a:off x="1959518" y="4802624"/>
              <a:ext cx="54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304" name="Rectangle 303">
              <a:extLst>
                <a:ext uri="{FF2B5EF4-FFF2-40B4-BE49-F238E27FC236}">
                  <a16:creationId xmlns:a16="http://schemas.microsoft.com/office/drawing/2014/main" id="{FD1A1FF0-53D6-46CA-A689-19E6E4AFDFFD}"/>
                </a:ext>
              </a:extLst>
            </p:cNvPr>
            <p:cNvSpPr/>
            <p:nvPr/>
          </p:nvSpPr>
          <p:spPr>
            <a:xfrm rot="10800000">
              <a:off x="1734728" y="4748624"/>
              <a:ext cx="54000" cy="19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305" name="Rectangle 304">
              <a:extLst>
                <a:ext uri="{FF2B5EF4-FFF2-40B4-BE49-F238E27FC236}">
                  <a16:creationId xmlns:a16="http://schemas.microsoft.com/office/drawing/2014/main" id="{00724337-4963-4A6D-B9D9-A0E7ABA5695E}"/>
                </a:ext>
              </a:extLst>
            </p:cNvPr>
            <p:cNvSpPr/>
            <p:nvPr/>
          </p:nvSpPr>
          <p:spPr>
            <a:xfrm rot="10800000">
              <a:off x="1660433" y="4730624"/>
              <a:ext cx="54000" cy="21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306" name="Rectangle 305">
              <a:extLst>
                <a:ext uri="{FF2B5EF4-FFF2-40B4-BE49-F238E27FC236}">
                  <a16:creationId xmlns:a16="http://schemas.microsoft.com/office/drawing/2014/main" id="{258BB83F-1AE4-498D-9221-7DEB9D8C1632}"/>
                </a:ext>
              </a:extLst>
            </p:cNvPr>
            <p:cNvSpPr/>
            <p:nvPr/>
          </p:nvSpPr>
          <p:spPr>
            <a:xfrm rot="10800000">
              <a:off x="1586138" y="4719824"/>
              <a:ext cx="54000" cy="22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grpSp>
      <p:grpSp>
        <p:nvGrpSpPr>
          <p:cNvPr id="34" name="Group 33">
            <a:extLst>
              <a:ext uri="{FF2B5EF4-FFF2-40B4-BE49-F238E27FC236}">
                <a16:creationId xmlns:a16="http://schemas.microsoft.com/office/drawing/2014/main" id="{93E7C3C4-758A-4CC0-B2FB-36C6AD4519AD}"/>
              </a:ext>
            </a:extLst>
          </p:cNvPr>
          <p:cNvGrpSpPr/>
          <p:nvPr/>
        </p:nvGrpSpPr>
        <p:grpSpPr>
          <a:xfrm>
            <a:off x="3967388" y="4763946"/>
            <a:ext cx="425475" cy="324000"/>
            <a:chOff x="3967388" y="4948724"/>
            <a:chExt cx="425475" cy="324000"/>
          </a:xfrm>
        </p:grpSpPr>
        <p:sp>
          <p:nvSpPr>
            <p:cNvPr id="307" name="Rectangle 306">
              <a:extLst>
                <a:ext uri="{FF2B5EF4-FFF2-40B4-BE49-F238E27FC236}">
                  <a16:creationId xmlns:a16="http://schemas.microsoft.com/office/drawing/2014/main" id="{D549B112-26E1-40BE-9BE0-6CD078E98297}"/>
                </a:ext>
              </a:extLst>
            </p:cNvPr>
            <p:cNvSpPr/>
            <p:nvPr/>
          </p:nvSpPr>
          <p:spPr>
            <a:xfrm>
              <a:off x="3967388" y="4948724"/>
              <a:ext cx="54000" cy="1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308" name="Rectangle 307">
              <a:extLst>
                <a:ext uri="{FF2B5EF4-FFF2-40B4-BE49-F238E27FC236}">
                  <a16:creationId xmlns:a16="http://schemas.microsoft.com/office/drawing/2014/main" id="{C334AA4A-ED06-48B0-BC0E-840437483499}"/>
                </a:ext>
              </a:extLst>
            </p:cNvPr>
            <p:cNvSpPr/>
            <p:nvPr/>
          </p:nvSpPr>
          <p:spPr>
            <a:xfrm>
              <a:off x="4041683" y="4948724"/>
              <a:ext cx="54000" cy="7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309" name="Rectangle 308">
              <a:extLst>
                <a:ext uri="{FF2B5EF4-FFF2-40B4-BE49-F238E27FC236}">
                  <a16:creationId xmlns:a16="http://schemas.microsoft.com/office/drawing/2014/main" id="{79431822-27F7-4EAB-8F8E-486ACCBFD4B0}"/>
                </a:ext>
              </a:extLst>
            </p:cNvPr>
            <p:cNvSpPr/>
            <p:nvPr/>
          </p:nvSpPr>
          <p:spPr>
            <a:xfrm>
              <a:off x="4115978" y="4948724"/>
              <a:ext cx="54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310" name="Rectangle 309">
              <a:extLst>
                <a:ext uri="{FF2B5EF4-FFF2-40B4-BE49-F238E27FC236}">
                  <a16:creationId xmlns:a16="http://schemas.microsoft.com/office/drawing/2014/main" id="{4AD39E78-06CE-4228-8E29-AF1675FD60CE}"/>
                </a:ext>
              </a:extLst>
            </p:cNvPr>
            <p:cNvSpPr/>
            <p:nvPr/>
          </p:nvSpPr>
          <p:spPr>
            <a:xfrm>
              <a:off x="4190273" y="4948724"/>
              <a:ext cx="54000" cy="16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311" name="Rectangle 310">
              <a:extLst>
                <a:ext uri="{FF2B5EF4-FFF2-40B4-BE49-F238E27FC236}">
                  <a16:creationId xmlns:a16="http://schemas.microsoft.com/office/drawing/2014/main" id="{5CDC1ACF-E1CF-47C1-8BFC-AB4059C6D5F2}"/>
                </a:ext>
              </a:extLst>
            </p:cNvPr>
            <p:cNvSpPr/>
            <p:nvPr/>
          </p:nvSpPr>
          <p:spPr>
            <a:xfrm>
              <a:off x="4264568" y="4948724"/>
              <a:ext cx="54000" cy="21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312" name="Rectangle 311">
              <a:extLst>
                <a:ext uri="{FF2B5EF4-FFF2-40B4-BE49-F238E27FC236}">
                  <a16:creationId xmlns:a16="http://schemas.microsoft.com/office/drawing/2014/main" id="{859074BE-7C00-4078-8491-D5823944E42A}"/>
                </a:ext>
              </a:extLst>
            </p:cNvPr>
            <p:cNvSpPr/>
            <p:nvPr/>
          </p:nvSpPr>
          <p:spPr>
            <a:xfrm>
              <a:off x="4338863" y="4948724"/>
              <a:ext cx="54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grpSp>
      <p:sp>
        <p:nvSpPr>
          <p:cNvPr id="313" name="Rectangle 312">
            <a:extLst>
              <a:ext uri="{FF2B5EF4-FFF2-40B4-BE49-F238E27FC236}">
                <a16:creationId xmlns:a16="http://schemas.microsoft.com/office/drawing/2014/main" id="{F5E63DE3-59A8-454F-8D0E-E13F397AED07}"/>
              </a:ext>
            </a:extLst>
          </p:cNvPr>
          <p:cNvSpPr/>
          <p:nvPr/>
        </p:nvSpPr>
        <p:spPr>
          <a:xfrm>
            <a:off x="4420778" y="4763946"/>
            <a:ext cx="54000" cy="81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dirty="0"/>
          </a:p>
        </p:txBody>
      </p:sp>
      <p:sp>
        <p:nvSpPr>
          <p:cNvPr id="186" name="Line 10">
            <a:extLst>
              <a:ext uri="{FF2B5EF4-FFF2-40B4-BE49-F238E27FC236}">
                <a16:creationId xmlns:a16="http://schemas.microsoft.com/office/drawing/2014/main" id="{BAF80744-4C22-4485-9EDC-5649B8451FC4}"/>
              </a:ext>
            </a:extLst>
          </p:cNvPr>
          <p:cNvSpPr>
            <a:spLocks noChangeShapeType="1"/>
          </p:cNvSpPr>
          <p:nvPr/>
        </p:nvSpPr>
        <p:spPr bwMode="auto">
          <a:xfrm>
            <a:off x="640429" y="4763776"/>
            <a:ext cx="396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03" name="Rectangle 202">
            <a:extLst>
              <a:ext uri="{FF2B5EF4-FFF2-40B4-BE49-F238E27FC236}">
                <a16:creationId xmlns:a16="http://schemas.microsoft.com/office/drawing/2014/main" id="{BABAF603-7575-0647-AFE3-DCF72E0942D8}"/>
              </a:ext>
            </a:extLst>
          </p:cNvPr>
          <p:cNvSpPr/>
          <p:nvPr/>
        </p:nvSpPr>
        <p:spPr>
          <a:xfrm>
            <a:off x="-1" y="6247057"/>
            <a:ext cx="5281893" cy="507831"/>
          </a:xfrm>
          <a:prstGeom prst="rect">
            <a:avLst/>
          </a:prstGeom>
        </p:spPr>
        <p:txBody>
          <a:bodyPr wrap="square">
            <a:spAutoFit/>
          </a:bodyPr>
          <a:lstStyle/>
          <a:p>
            <a:pPr marR="114300">
              <a:spcAft>
                <a:spcPts val="0"/>
              </a:spcAft>
            </a:pPr>
            <a:r>
              <a:rPr lang="fr-FR" sz="900" dirty="0">
                <a:latin typeface="+mn-lt"/>
                <a:ea typeface="Times New Roman" panose="02020603050405020304" pitchFamily="18" charset="0"/>
              </a:rPr>
              <a:t>D’après </a:t>
            </a:r>
            <a:r>
              <a:rPr lang="fr-FR" sz="900" i="1" dirty="0">
                <a:latin typeface="+mn-lt"/>
                <a:ea typeface="Times New Roman" panose="02020603050405020304" pitchFamily="18" charset="0"/>
              </a:rPr>
              <a:t>Lancet </a:t>
            </a:r>
            <a:r>
              <a:rPr lang="fr-FR" sz="900" i="1" dirty="0" err="1">
                <a:latin typeface="+mn-lt"/>
                <a:ea typeface="Times New Roman" panose="02020603050405020304" pitchFamily="18" charset="0"/>
              </a:rPr>
              <a:t>Oncol</a:t>
            </a:r>
            <a:r>
              <a:rPr lang="fr-FR" sz="900" dirty="0">
                <a:latin typeface="+mn-lt"/>
                <a:ea typeface="Times New Roman" panose="02020603050405020304" pitchFamily="18" charset="0"/>
              </a:rPr>
              <a:t>, Xu J, et al</a:t>
            </a:r>
            <a:r>
              <a:rPr lang="fr-FR" sz="900" dirty="0" smtClean="0">
                <a:latin typeface="+mn-lt"/>
                <a:ea typeface="Times New Roman" panose="02020603050405020304" pitchFamily="18" charset="0"/>
              </a:rPr>
              <a:t>, </a:t>
            </a:r>
            <a:r>
              <a:rPr lang="fr-FR" sz="900" dirty="0">
                <a:latin typeface="+mn-lt"/>
                <a:ea typeface="Times New Roman" panose="02020603050405020304" pitchFamily="18" charset="0"/>
              </a:rPr>
              <a:t>Surufatinib in </a:t>
            </a:r>
            <a:r>
              <a:rPr lang="fr-FR" sz="900" dirty="0" err="1">
                <a:latin typeface="+mn-lt"/>
                <a:ea typeface="Times New Roman" panose="02020603050405020304" pitchFamily="18" charset="0"/>
              </a:rPr>
              <a:t>advanced</a:t>
            </a:r>
            <a:r>
              <a:rPr lang="fr-FR" sz="900" dirty="0">
                <a:latin typeface="+mn-lt"/>
                <a:ea typeface="Times New Roman" panose="02020603050405020304" pitchFamily="18" charset="0"/>
              </a:rPr>
              <a:t> </a:t>
            </a:r>
            <a:r>
              <a:rPr lang="fr-FR" sz="900" dirty="0" err="1">
                <a:latin typeface="+mn-lt"/>
                <a:ea typeface="Times New Roman" panose="02020603050405020304" pitchFamily="18" charset="0"/>
              </a:rPr>
              <a:t>pancreatic</a:t>
            </a:r>
            <a:r>
              <a:rPr lang="fr-FR" sz="900" dirty="0">
                <a:latin typeface="+mn-lt"/>
                <a:ea typeface="Times New Roman" panose="02020603050405020304" pitchFamily="18" charset="0"/>
              </a:rPr>
              <a:t> neuroendocrine </a:t>
            </a:r>
            <a:r>
              <a:rPr lang="fr-FR" sz="900" dirty="0" err="1">
                <a:latin typeface="+mn-lt"/>
                <a:ea typeface="Times New Roman" panose="02020603050405020304" pitchFamily="18" charset="0"/>
              </a:rPr>
              <a:t>tumours</a:t>
            </a:r>
            <a:r>
              <a:rPr lang="fr-FR" sz="900" dirty="0">
                <a:latin typeface="+mn-lt"/>
                <a:ea typeface="Times New Roman" panose="02020603050405020304" pitchFamily="18" charset="0"/>
              </a:rPr>
              <a:t> (SANET-p): a </a:t>
            </a:r>
            <a:r>
              <a:rPr lang="fr-FR" sz="900" dirty="0" err="1">
                <a:latin typeface="+mn-lt"/>
                <a:ea typeface="Times New Roman" panose="02020603050405020304" pitchFamily="18" charset="0"/>
              </a:rPr>
              <a:t>randomised</a:t>
            </a:r>
            <a:r>
              <a:rPr lang="fr-FR" sz="900" dirty="0">
                <a:latin typeface="+mn-lt"/>
                <a:ea typeface="Times New Roman" panose="02020603050405020304" pitchFamily="18" charset="0"/>
              </a:rPr>
              <a:t>, double-</a:t>
            </a:r>
            <a:r>
              <a:rPr lang="fr-FR" sz="900" dirty="0" err="1">
                <a:latin typeface="+mn-lt"/>
                <a:ea typeface="Times New Roman" panose="02020603050405020304" pitchFamily="18" charset="0"/>
              </a:rPr>
              <a:t>blind</a:t>
            </a:r>
            <a:r>
              <a:rPr lang="fr-FR" sz="900" dirty="0">
                <a:latin typeface="+mn-lt"/>
                <a:ea typeface="Times New Roman" panose="02020603050405020304" pitchFamily="18" charset="0"/>
              </a:rPr>
              <a:t>, placebo-</a:t>
            </a:r>
            <a:r>
              <a:rPr lang="fr-FR" sz="900" dirty="0" err="1">
                <a:latin typeface="+mn-lt"/>
                <a:ea typeface="Times New Roman" panose="02020603050405020304" pitchFamily="18" charset="0"/>
              </a:rPr>
              <a:t>controlled</a:t>
            </a:r>
            <a:r>
              <a:rPr lang="fr-FR" sz="900" dirty="0">
                <a:latin typeface="+mn-lt"/>
                <a:ea typeface="Times New Roman" panose="02020603050405020304" pitchFamily="18" charset="0"/>
              </a:rPr>
              <a:t>, phase 3 </a:t>
            </a:r>
            <a:r>
              <a:rPr lang="fr-FR" sz="900" dirty="0" err="1">
                <a:latin typeface="+mn-lt"/>
                <a:ea typeface="Times New Roman" panose="02020603050405020304" pitchFamily="18" charset="0"/>
              </a:rPr>
              <a:t>study</a:t>
            </a:r>
            <a:r>
              <a:rPr lang="fr-FR" sz="900" dirty="0">
                <a:latin typeface="+mn-lt"/>
                <a:ea typeface="Times New Roman" panose="02020603050405020304" pitchFamily="18" charset="0"/>
              </a:rPr>
              <a:t>,</a:t>
            </a:r>
          </a:p>
          <a:p>
            <a:pPr marR="114300">
              <a:spcAft>
                <a:spcPts val="0"/>
              </a:spcAft>
            </a:pPr>
            <a:r>
              <a:rPr lang="fr-FR" sz="900" dirty="0">
                <a:latin typeface="+mn-lt"/>
                <a:ea typeface="Times New Roman" panose="02020603050405020304" pitchFamily="18" charset="0"/>
              </a:rPr>
              <a:t>DOI: 10,1016/S1470-2045(20)30493-9, Copyright 2020, reproduit avec la permission </a:t>
            </a:r>
            <a:r>
              <a:rPr lang="fr-FR" sz="900" dirty="0" smtClean="0">
                <a:latin typeface="+mn-lt"/>
                <a:ea typeface="Times New Roman" panose="02020603050405020304" pitchFamily="18" charset="0"/>
              </a:rPr>
              <a:t>d’Elsevier</a:t>
            </a:r>
            <a:endParaRPr lang="fr-FR" sz="900" dirty="0">
              <a:latin typeface="+mn-lt"/>
            </a:endParaRPr>
          </a:p>
        </p:txBody>
      </p:sp>
    </p:spTree>
    <p:extLst>
      <p:ext uri="{BB962C8B-B14F-4D97-AF65-F5344CB8AC3E}">
        <p14:creationId xmlns:p14="http://schemas.microsoft.com/office/powerpoint/2010/main" val="15611576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1156O: </a:t>
            </a:r>
            <a:r>
              <a:rPr lang="fr-FR" dirty="0" err="1"/>
              <a:t>Surufatinib</a:t>
            </a:r>
            <a:r>
              <a:rPr lang="fr-FR" dirty="0"/>
              <a:t> chez les patients avec tumeur neuroendocrine pancréatique avancée (SANET-p): une étude randomisée en double aveugle, contrôlée versus placebo de phase III (NCT02589821) – Xu J,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r>
              <a:rPr lang="en-GB" b="1" dirty="0"/>
              <a:t> </a:t>
            </a:r>
          </a:p>
        </p:txBody>
      </p:sp>
      <p:sp>
        <p:nvSpPr>
          <p:cNvPr id="5" name="Text Placeholder 4"/>
          <p:cNvSpPr>
            <a:spLocks noGrp="1"/>
          </p:cNvSpPr>
          <p:nvPr>
            <p:ph type="body" sz="quarter" idx="11"/>
          </p:nvPr>
        </p:nvSpPr>
        <p:spPr/>
        <p:txBody>
          <a:bodyPr/>
          <a:lstStyle/>
          <a:p>
            <a:r>
              <a:rPr lang="en-GB" dirty="0"/>
              <a:t>Xu J, et al, Ann Oncol 2020;31(</a:t>
            </a:r>
            <a:r>
              <a:rPr lang="en-GB" dirty="0" err="1"/>
              <a:t>suppl</a:t>
            </a:r>
            <a:r>
              <a:rPr lang="en-GB" dirty="0"/>
              <a:t>):</a:t>
            </a:r>
            <a:r>
              <a:rPr lang="en-GB" dirty="0" err="1"/>
              <a:t>abstr</a:t>
            </a:r>
            <a:r>
              <a:rPr lang="en-GB" dirty="0"/>
              <a:t> 1156O</a:t>
            </a:r>
          </a:p>
        </p:txBody>
      </p:sp>
      <p:graphicFrame>
        <p:nvGraphicFramePr>
          <p:cNvPr id="6" name="Group 88"/>
          <p:cNvGraphicFramePr>
            <a:graphicFrameLocks noGrp="1"/>
          </p:cNvGraphicFramePr>
          <p:nvPr>
            <p:extLst>
              <p:ext uri="{D42A27DB-BD31-4B8C-83A1-F6EECF244321}">
                <p14:modId xmlns:p14="http://schemas.microsoft.com/office/powerpoint/2010/main" val="4051200271"/>
              </p:ext>
            </p:extLst>
          </p:nvPr>
        </p:nvGraphicFramePr>
        <p:xfrm>
          <a:off x="413187" y="1577630"/>
          <a:ext cx="8317627" cy="3870960"/>
        </p:xfrm>
        <a:graphic>
          <a:graphicData uri="http://schemas.openxmlformats.org/drawingml/2006/table">
            <a:tbl>
              <a:tblPr firstRow="1" bandRow="1">
                <a:tableStyleId>{5202B0CA-FC54-4496-8BCA-5EF66A818D29}</a:tableStyleId>
              </a:tblPr>
              <a:tblGrid>
                <a:gridCol w="4590359">
                  <a:extLst>
                    <a:ext uri="{9D8B030D-6E8A-4147-A177-3AD203B41FA5}">
                      <a16:colId xmlns:a16="http://schemas.microsoft.com/office/drawing/2014/main" val="20000"/>
                    </a:ext>
                  </a:extLst>
                </a:gridCol>
                <a:gridCol w="1863634">
                  <a:extLst>
                    <a:ext uri="{9D8B030D-6E8A-4147-A177-3AD203B41FA5}">
                      <a16:colId xmlns:a16="http://schemas.microsoft.com/office/drawing/2014/main" val="4171655121"/>
                    </a:ext>
                  </a:extLst>
                </a:gridCol>
                <a:gridCol w="1863634">
                  <a:extLst>
                    <a:ext uri="{9D8B030D-6E8A-4147-A177-3AD203B41FA5}">
                      <a16:colId xmlns:a16="http://schemas.microsoft.com/office/drawing/2014/main" val="3933958540"/>
                    </a:ext>
                  </a:extLst>
                </a:gridCol>
              </a:tblGrid>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EIs, n (%)</a:t>
                      </a:r>
                      <a:endParaRPr kumimoji="0" lang="fr-FR"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Surufatinib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(n=113)</a:t>
                      </a:r>
                      <a:endParaRPr kumimoji="0" lang="fr-FR" sz="1400" b="1" i="0" u="none" strike="noStrike" cap="none" normalizeH="0" baseline="0" noProof="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Placebo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(n=59)</a:t>
                      </a:r>
                      <a:endParaRPr kumimoji="0" lang="fr-FR" sz="1400" b="1" i="0" u="none" strike="noStrike" cap="none" normalizeH="0" baseline="0" noProof="0">
                        <a:ln>
                          <a:noFill/>
                        </a:ln>
                        <a:solidFill>
                          <a:schemeClr val="tx2"/>
                        </a:solidFill>
                        <a:effectLst/>
                        <a:latin typeface="+mn-lt"/>
                        <a:cs typeface="Arial" charset="0"/>
                      </a:endParaRPr>
                    </a:p>
                  </a:txBody>
                  <a:tcPr marL="45720" marR="4572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Tous EIs sous traitement</a:t>
                      </a:r>
                      <a:endParaRPr kumimoji="0" lang="fr-FR" sz="1400" b="1"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108 (95,6)</a:t>
                      </a:r>
                      <a:endParaRPr kumimoji="0" lang="fr-FR" sz="1400" b="1"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54 (91,5)</a:t>
                      </a:r>
                      <a:endParaRPr kumimoji="0" lang="fr-FR" sz="1400" b="1"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Grade 1</a:t>
                      </a:r>
                      <a:endParaRPr kumimoji="0" lang="fr-FR" sz="1400" b="0" i="0" u="none" strike="noStrike" cap="none" normalizeH="0" baseline="0" noProof="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 (4,4)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19 (32,2)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2"/>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Grade 2</a:t>
                      </a:r>
                      <a:endParaRPr kumimoji="0" lang="fr-FR" sz="1400" b="0" i="0" u="none" strike="noStrike" cap="none" normalizeH="0" baseline="0" noProof="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24 (21,2)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19 (32,2)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Grade 3</a:t>
                      </a:r>
                      <a:endParaRPr kumimoji="0" lang="fr-FR" sz="1400" b="0" i="0" u="none" strike="noStrike" cap="none" normalizeH="0" baseline="0" noProof="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67 (59,3)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14 (23,7)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4"/>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Grade 4</a:t>
                      </a:r>
                      <a:endParaRPr kumimoji="0" lang="fr-FR" sz="1400" b="0" i="0" u="none" strike="noStrike" cap="none" normalizeH="0" baseline="0" noProof="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9 (8,0)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(3,4)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Grade 5</a:t>
                      </a:r>
                      <a:endParaRPr kumimoji="0" lang="fr-FR" sz="1400" b="0" i="0" u="none" strike="noStrike" cap="none" normalizeH="0" baseline="0" noProof="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 (2,7)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781956106"/>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Tous EIs grade ≥3</a:t>
                      </a:r>
                      <a:endParaRPr kumimoji="0" lang="fr-FR" sz="1400" b="1"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79 (69,9)</a:t>
                      </a:r>
                      <a:endParaRPr kumimoji="0" lang="fr-FR" sz="1400" b="1"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16 (27,1)</a:t>
                      </a:r>
                      <a:endParaRPr kumimoji="0" lang="fr-FR" sz="1400" b="1"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7"/>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Tous EIGs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29 (25,7)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 (8,5)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33526353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Tous EIs provoquant interruption de traitement</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51 (45,1)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14 (23,7)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790853958"/>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Tous EIs provoquant réduction de dose</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44 (38,9)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 (5,1)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412419204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Tous EIs provoquant arrêt de traitement</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12 (10,6)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4 (6,8)</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331591261"/>
                  </a:ext>
                </a:extLst>
              </a:tr>
            </a:tbl>
          </a:graphicData>
        </a:graphic>
      </p:graphicFrame>
    </p:spTree>
    <p:extLst>
      <p:ext uri="{BB962C8B-B14F-4D97-AF65-F5344CB8AC3E}">
        <p14:creationId xmlns:p14="http://schemas.microsoft.com/office/powerpoint/2010/main" val="27080853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1156O: </a:t>
            </a:r>
            <a:r>
              <a:rPr lang="fr-FR" dirty="0" err="1"/>
              <a:t>Surufatinib</a:t>
            </a:r>
            <a:r>
              <a:rPr lang="fr-FR" dirty="0"/>
              <a:t> chez les patients avec tumeur neuroendocrine pancréatique avancée (SANET-p): une étude randomisée en double aveugle, contrôlée versus placebo de phase III (NCT02589821) – Xu J, et al</a:t>
            </a:r>
          </a:p>
        </p:txBody>
      </p:sp>
      <p:sp>
        <p:nvSpPr>
          <p:cNvPr id="3" name="Content Placeholder 2"/>
          <p:cNvSpPr>
            <a:spLocks noGrp="1"/>
          </p:cNvSpPr>
          <p:nvPr>
            <p:ph idx="1"/>
          </p:nvPr>
        </p:nvSpPr>
        <p:spPr>
          <a:xfrm>
            <a:off x="365124" y="1254035"/>
            <a:ext cx="8413751" cy="4746172"/>
          </a:xfrm>
        </p:spPr>
        <p:txBody>
          <a:bodyPr/>
          <a:lstStyle/>
          <a:p>
            <a:pPr marL="0" indent="0">
              <a:buNone/>
            </a:pPr>
            <a:r>
              <a:rPr lang="fr-FR" b="1" dirty="0"/>
              <a:t>Résultats </a:t>
            </a:r>
          </a:p>
          <a:p>
            <a:pPr marL="0" indent="0">
              <a:spcBef>
                <a:spcPts val="28200"/>
              </a:spcBef>
              <a:buNone/>
            </a:pPr>
            <a:r>
              <a:rPr lang="fr-FR" b="1" dirty="0"/>
              <a:t>Conclusion</a:t>
            </a:r>
          </a:p>
          <a:p>
            <a:r>
              <a:rPr lang="fr-FR" b="1" dirty="0"/>
              <a:t>Chez ces patients avec TNE avancée, le </a:t>
            </a:r>
            <a:r>
              <a:rPr lang="fr-FR" b="1" dirty="0" err="1"/>
              <a:t>surufatinib</a:t>
            </a:r>
            <a:r>
              <a:rPr lang="fr-FR" b="1" dirty="0"/>
              <a:t> a démontré une amélioration significative et cliniquement pertinente de la SSP, cependant il est apparu relativement toxique avec des EIs de grade </a:t>
            </a:r>
            <a:r>
              <a:rPr lang="fr-FR" b="1" dirty="0">
                <a:latin typeface="Arial" panose="020B0604020202020204" pitchFamily="34" charset="0"/>
                <a:cs typeface="Arial" panose="020B0604020202020204" pitchFamily="34" charset="0"/>
              </a:rPr>
              <a:t>≥</a:t>
            </a:r>
            <a:r>
              <a:rPr lang="fr-FR" b="1" dirty="0"/>
              <a:t>3 chez deux tiers des patients avec moins de 10% de patients de plus de 65 ans</a:t>
            </a:r>
          </a:p>
        </p:txBody>
      </p:sp>
      <p:sp>
        <p:nvSpPr>
          <p:cNvPr id="5" name="Text Placeholder 4"/>
          <p:cNvSpPr>
            <a:spLocks noGrp="1"/>
          </p:cNvSpPr>
          <p:nvPr>
            <p:ph type="body" sz="quarter" idx="11"/>
          </p:nvPr>
        </p:nvSpPr>
        <p:spPr/>
        <p:txBody>
          <a:bodyPr/>
          <a:lstStyle/>
          <a:p>
            <a:r>
              <a:rPr lang="fr-FR" dirty="0"/>
              <a:t>Xu J, et al, Ann </a:t>
            </a:r>
            <a:r>
              <a:rPr lang="fr-FR" dirty="0" err="1" smtClean="0"/>
              <a:t>Oncol</a:t>
            </a:r>
            <a:r>
              <a:rPr lang="fr-FR" dirty="0" smtClean="0"/>
              <a:t> </a:t>
            </a:r>
            <a:r>
              <a:rPr lang="fr-FR" dirty="0"/>
              <a:t>2020;31(</a:t>
            </a:r>
            <a:r>
              <a:rPr lang="fr-FR" dirty="0" err="1"/>
              <a:t>suppl</a:t>
            </a:r>
            <a:r>
              <a:rPr lang="fr-FR" dirty="0"/>
              <a:t>):</a:t>
            </a:r>
            <a:r>
              <a:rPr lang="fr-FR" dirty="0" err="1"/>
              <a:t>abstr</a:t>
            </a:r>
            <a:r>
              <a:rPr lang="fr-FR" dirty="0"/>
              <a:t> 1156O</a:t>
            </a:r>
          </a:p>
        </p:txBody>
      </p:sp>
      <p:graphicFrame>
        <p:nvGraphicFramePr>
          <p:cNvPr id="6" name="Group 88"/>
          <p:cNvGraphicFramePr>
            <a:graphicFrameLocks noGrp="1"/>
          </p:cNvGraphicFramePr>
          <p:nvPr>
            <p:extLst>
              <p:ext uri="{D42A27DB-BD31-4B8C-83A1-F6EECF244321}">
                <p14:modId xmlns:p14="http://schemas.microsoft.com/office/powerpoint/2010/main" val="373441718"/>
              </p:ext>
            </p:extLst>
          </p:nvPr>
        </p:nvGraphicFramePr>
        <p:xfrm>
          <a:off x="382389" y="1568432"/>
          <a:ext cx="8379223" cy="3566160"/>
        </p:xfrm>
        <a:graphic>
          <a:graphicData uri="http://schemas.openxmlformats.org/drawingml/2006/table">
            <a:tbl>
              <a:tblPr firstRow="1" bandRow="1">
                <a:tableStyleId>{5202B0CA-FC54-4496-8BCA-5EF66A818D29}</a:tableStyleId>
              </a:tblPr>
              <a:tblGrid>
                <a:gridCol w="3765865">
                  <a:extLst>
                    <a:ext uri="{9D8B030D-6E8A-4147-A177-3AD203B41FA5}">
                      <a16:colId xmlns:a16="http://schemas.microsoft.com/office/drawing/2014/main" val="20000"/>
                    </a:ext>
                  </a:extLst>
                </a:gridCol>
                <a:gridCol w="1505414">
                  <a:extLst>
                    <a:ext uri="{9D8B030D-6E8A-4147-A177-3AD203B41FA5}">
                      <a16:colId xmlns:a16="http://schemas.microsoft.com/office/drawing/2014/main" val="4171655121"/>
                    </a:ext>
                  </a:extLst>
                </a:gridCol>
                <a:gridCol w="1014761">
                  <a:extLst>
                    <a:ext uri="{9D8B030D-6E8A-4147-A177-3AD203B41FA5}">
                      <a16:colId xmlns:a16="http://schemas.microsoft.com/office/drawing/2014/main" val="3539159302"/>
                    </a:ext>
                  </a:extLst>
                </a:gridCol>
                <a:gridCol w="1163384">
                  <a:extLst>
                    <a:ext uri="{9D8B030D-6E8A-4147-A177-3AD203B41FA5}">
                      <a16:colId xmlns:a16="http://schemas.microsoft.com/office/drawing/2014/main" val="3933958540"/>
                    </a:ext>
                  </a:extLst>
                </a:gridCol>
                <a:gridCol w="929799">
                  <a:extLst>
                    <a:ext uri="{9D8B030D-6E8A-4147-A177-3AD203B41FA5}">
                      <a16:colId xmlns:a16="http://schemas.microsoft.com/office/drawing/2014/main" val="2610929368"/>
                    </a:ext>
                  </a:extLst>
                </a:gridCol>
              </a:tblGrid>
              <a:tr h="164952">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1" u="none" strike="noStrike" cap="none" normalizeH="0" baseline="0" noProof="0" dirty="0">
                          <a:ln>
                            <a:noFill/>
                          </a:ln>
                          <a:solidFill>
                            <a:schemeClr val="tx2"/>
                          </a:solidFill>
                          <a:effectLst/>
                        </a:rPr>
                        <a:t>EIs les plus fréquents, n (%)</a:t>
                      </a:r>
                      <a:endParaRPr kumimoji="0" lang="fr-FR" sz="1200" b="1" i="0" u="none" strike="noStrike" cap="none" normalizeH="0" baseline="0" noProof="0" dirty="0">
                        <a:ln>
                          <a:noFill/>
                        </a:ln>
                        <a:solidFill>
                          <a:schemeClr val="tx2"/>
                        </a:solidFill>
                        <a:effectLst/>
                        <a:latin typeface="+mn-lt"/>
                        <a:cs typeface="Arial" charset="0"/>
                      </a:endParaRPr>
                    </a:p>
                  </a:txBody>
                  <a:tcPr marL="45720" marR="4572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u="none" strike="noStrike" cap="none" normalizeH="0" baseline="0" dirty="0">
                          <a:ln>
                            <a:noFill/>
                          </a:ln>
                          <a:solidFill>
                            <a:schemeClr val="tx2"/>
                          </a:solidFill>
                          <a:effectLst/>
                        </a:rPr>
                        <a:t>Surufatinib (n=113)</a:t>
                      </a:r>
                      <a:endParaRPr kumimoji="0" lang="en-GB" sz="1200" b="1" i="0" u="none" strike="noStrike" cap="none" normalizeH="0" baseline="0" dirty="0">
                        <a:ln>
                          <a:noFill/>
                        </a:ln>
                        <a:solidFill>
                          <a:schemeClr val="tx2"/>
                        </a:solidFill>
                        <a:effectLst/>
                        <a:latin typeface="+mn-lt"/>
                        <a:cs typeface="Arial" charset="0"/>
                      </a:endParaRPr>
                    </a:p>
                  </a:txBody>
                  <a:tcPr marL="45720" marR="4572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u="none" strike="noStrike" cap="none" normalizeH="0" baseline="0" dirty="0">
                          <a:ln>
                            <a:noFill/>
                          </a:ln>
                          <a:solidFill>
                            <a:schemeClr val="tx2"/>
                          </a:solidFill>
                          <a:effectLst/>
                        </a:rPr>
                        <a:t>Placebo (n=59)</a:t>
                      </a:r>
                      <a:endParaRPr kumimoji="0" lang="en-GB" sz="1200" b="1" i="0" u="none" strike="noStrike" cap="none" normalizeH="0" baseline="0" dirty="0">
                        <a:ln>
                          <a:noFill/>
                        </a:ln>
                        <a:solidFill>
                          <a:schemeClr val="tx2"/>
                        </a:solidFill>
                        <a:effectLst/>
                        <a:latin typeface="+mn-lt"/>
                        <a:cs typeface="Arial" charset="0"/>
                      </a:endParaRPr>
                    </a:p>
                  </a:txBody>
                  <a:tcPr marL="45720" marR="45720" anchor="ctr" horzOverflow="overflow">
                    <a:solidFill>
                      <a:schemeClr val="bg2"/>
                    </a:solidFill>
                  </a:tcPr>
                </a:tc>
                <a:tc hMerge="1">
                  <a:txBody>
                    <a:bodyPr/>
                    <a:lstStyle/>
                    <a:p>
                      <a:endParaRPr lang="en-GB"/>
                    </a:p>
                  </a:txBody>
                  <a:tcPr/>
                </a:tc>
                <a:extLst>
                  <a:ext uri="{0D108BD9-81ED-4DB2-BD59-A6C34878D82A}">
                    <a16:rowId xmlns:a16="http://schemas.microsoft.com/office/drawing/2014/main" val="2959296237"/>
                  </a:ext>
                </a:extLst>
              </a:tr>
              <a:tr h="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200" b="1" noProof="0" dirty="0">
                          <a:solidFill>
                            <a:schemeClr val="tx2"/>
                          </a:solidFill>
                        </a:rPr>
                        <a:t>Tous grades</a:t>
                      </a:r>
                    </a:p>
                  </a:txBody>
                  <a:tcPr marL="45720" marR="45720" anchor="ctr" horzOverflow="overflow">
                    <a:solidFill>
                      <a:schemeClr val="bg2"/>
                    </a:solidFill>
                  </a:tcPr>
                </a:tc>
                <a:tc>
                  <a:txBody>
                    <a:bodyPr/>
                    <a:lstStyle/>
                    <a:p>
                      <a:pPr algn="ctr"/>
                      <a:r>
                        <a:rPr lang="fr-FR" sz="1200" b="1" noProof="0">
                          <a:solidFill>
                            <a:schemeClr val="tx2"/>
                          </a:solidFill>
                        </a:rPr>
                        <a:t>Grade ≥3</a:t>
                      </a:r>
                    </a:p>
                  </a:txBody>
                  <a:tcPr marL="45720" marR="45720" anchor="ctr" horzOverflow="overflow">
                    <a:solidFill>
                      <a:schemeClr val="bg2"/>
                    </a:solidFill>
                  </a:tcPr>
                </a:tc>
                <a:tc>
                  <a:txBody>
                    <a:bodyPr/>
                    <a:lstStyle/>
                    <a:p>
                      <a:pPr algn="ctr"/>
                      <a:r>
                        <a:rPr lang="fr-FR" sz="1200" b="1" noProof="0" dirty="0">
                          <a:solidFill>
                            <a:schemeClr val="tx2"/>
                          </a:solidFill>
                        </a:rPr>
                        <a:t>Tous grades</a:t>
                      </a:r>
                    </a:p>
                  </a:txBody>
                  <a:tcPr marL="45720" marR="45720" anchor="ctr" horzOverflow="overflow">
                    <a:solidFill>
                      <a:schemeClr val="bg2"/>
                    </a:solidFill>
                  </a:tcPr>
                </a:tc>
                <a:tc>
                  <a:txBody>
                    <a:bodyPr/>
                    <a:lstStyle/>
                    <a:p>
                      <a:pPr algn="ctr"/>
                      <a:r>
                        <a:rPr lang="fr-FR" sz="1200" b="1" noProof="0">
                          <a:solidFill>
                            <a:schemeClr val="tx2"/>
                          </a:solidFill>
                        </a:rPr>
                        <a:t>Grade ≥3</a:t>
                      </a:r>
                    </a:p>
                  </a:txBody>
                  <a:tcPr marL="45720" marR="45720" anchor="ctr" horzOverflow="overflow">
                    <a:solidFill>
                      <a:schemeClr val="bg2"/>
                    </a:solidFill>
                  </a:tcPr>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Hypertension</a:t>
                      </a:r>
                      <a:endParaRPr kumimoji="0" lang="fr-FR" sz="1200" b="0" i="0" u="none" strike="noStrike" cap="none" normalizeH="0" baseline="0" noProof="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75 (66,4)</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44 (38,9)</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13 (22,0)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5 (8,5)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Protéinurie</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74 (65,5)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11 (9,7)</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32 (54,2)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 (1,7)</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Diarrhée</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58 (51,3)</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5 (4,4)</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15 (25,4)</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 (1,7)</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Augmentation TSH</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49 (43,4)</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6 (10,2)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4"/>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Hypertriglycéridémie</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42 (37,2)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8 (7,1)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9 (15,3)</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Augmentation bilirubine sanguine</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42 (37,2)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 (1,8)</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11 (18,6)</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781956106"/>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Hypoalbuminémie</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31 (27,4)</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8 (13,6)</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7"/>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Saignement occulte</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30 (26,5)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14 (23,7)</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33526353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Augmentation AST</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27 (23,9)</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 (1,8)</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20 (33,9)</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 (1,7)</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790853958"/>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Douleur abdominale </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27 (23,9)</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 (1,8)</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5 (8,5)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412419204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err="1">
                          <a:ln>
                            <a:noFill/>
                          </a:ln>
                          <a:solidFill>
                            <a:schemeClr val="tx1"/>
                          </a:solidFill>
                          <a:effectLst/>
                        </a:rPr>
                        <a:t>Hyperuricémie</a:t>
                      </a:r>
                      <a:endParaRPr kumimoji="0" lang="fr-FR" sz="12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24 (21,2)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2 (1,8)</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1 (1,7)</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0</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331591261"/>
                  </a:ext>
                </a:extLst>
              </a:tr>
            </a:tbl>
          </a:graphicData>
        </a:graphic>
      </p:graphicFrame>
    </p:spTree>
    <p:extLst>
      <p:ext uri="{BB962C8B-B14F-4D97-AF65-F5344CB8AC3E}">
        <p14:creationId xmlns:p14="http://schemas.microsoft.com/office/powerpoint/2010/main" val="3113814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1157O: Etude multi-cohortes de phase II évaluant durvalumab plus trémélimumab dans le traitement de patients avec néoplasies neuroendocrines avancées d’origine gastro-entéro-pancréatique ou bronchique: l’étude DUNE (GETNE 1601) – </a:t>
            </a:r>
            <a:r>
              <a:rPr lang="fr-FR" dirty="0" err="1"/>
              <a:t>Capdevila</a:t>
            </a:r>
            <a:r>
              <a:rPr lang="fr-FR" dirty="0"/>
              <a:t> J, et al</a:t>
            </a:r>
          </a:p>
        </p:txBody>
      </p:sp>
      <p:sp>
        <p:nvSpPr>
          <p:cNvPr id="3" name="Content Placeholder 2"/>
          <p:cNvSpPr>
            <a:spLocks noGrp="1"/>
          </p:cNvSpPr>
          <p:nvPr>
            <p:ph idx="1"/>
          </p:nvPr>
        </p:nvSpPr>
        <p:spPr/>
        <p:txBody>
          <a:bodyPr/>
          <a:lstStyle/>
          <a:p>
            <a:pPr marL="0" indent="0">
              <a:buNone/>
            </a:pPr>
            <a:r>
              <a:rPr lang="fr-FR" b="1" dirty="0"/>
              <a:t>Objectifs</a:t>
            </a:r>
          </a:p>
          <a:p>
            <a:r>
              <a:rPr lang="fr-FR" dirty="0"/>
              <a:t>Evaluer l'efficacité et la tolérance des inhibiteurs de checkpoints immunitaires chez des patients avec TNE d’origine gastro-entéro-pancréatique ou bronchique</a:t>
            </a:r>
          </a:p>
        </p:txBody>
      </p:sp>
      <p:sp>
        <p:nvSpPr>
          <p:cNvPr id="4" name="Text Placeholder 3"/>
          <p:cNvSpPr>
            <a:spLocks noGrp="1"/>
          </p:cNvSpPr>
          <p:nvPr>
            <p:ph type="body" sz="quarter" idx="10"/>
          </p:nvPr>
        </p:nvSpPr>
        <p:spPr>
          <a:xfrm>
            <a:off x="365125" y="6096000"/>
            <a:ext cx="4039235" cy="487363"/>
          </a:xfrm>
        </p:spPr>
        <p:txBody>
          <a:bodyPr/>
          <a:lstStyle/>
          <a:p>
            <a:r>
              <a:rPr lang="fr-FR" dirty="0"/>
              <a:t>*Cohorte 1, poumon (n=27); Cohorte 2, GI grade 1/2 (n=31); Cohorte 3, pancréas grade 1/2 (n=32); Cohorte 4</a:t>
            </a:r>
            <a:r>
              <a:rPr lang="fr-FR" dirty="0" smtClean="0"/>
              <a:t>, GEP </a:t>
            </a:r>
            <a:r>
              <a:rPr lang="fr-FR" dirty="0"/>
              <a:t>grade 3 (n=33)</a:t>
            </a:r>
          </a:p>
        </p:txBody>
      </p:sp>
      <p:sp>
        <p:nvSpPr>
          <p:cNvPr id="5" name="Text Placeholder 4"/>
          <p:cNvSpPr>
            <a:spLocks noGrp="1"/>
          </p:cNvSpPr>
          <p:nvPr>
            <p:ph type="body" sz="quarter" idx="11"/>
          </p:nvPr>
        </p:nvSpPr>
        <p:spPr/>
        <p:txBody>
          <a:bodyPr/>
          <a:lstStyle/>
          <a:p>
            <a:r>
              <a:rPr lang="fr-FR" dirty="0" err="1"/>
              <a:t>Capdevila</a:t>
            </a:r>
            <a:r>
              <a:rPr lang="fr-FR" dirty="0"/>
              <a:t> J, et al, Ann </a:t>
            </a:r>
            <a:r>
              <a:rPr lang="fr-FR" dirty="0" err="1"/>
              <a:t>Oncol</a:t>
            </a:r>
            <a:r>
              <a:rPr lang="fr-FR" dirty="0"/>
              <a:t> 2020;31(</a:t>
            </a:r>
            <a:r>
              <a:rPr lang="fr-FR" dirty="0" err="1"/>
              <a:t>suppl</a:t>
            </a:r>
            <a:r>
              <a:rPr lang="fr-FR" dirty="0"/>
              <a:t>):</a:t>
            </a:r>
            <a:r>
              <a:rPr lang="fr-FR" dirty="0" err="1"/>
              <a:t>abstr</a:t>
            </a:r>
            <a:r>
              <a:rPr lang="fr-FR" dirty="0"/>
              <a:t> 1157O</a:t>
            </a:r>
          </a:p>
        </p:txBody>
      </p:sp>
      <p:sp>
        <p:nvSpPr>
          <p:cNvPr id="7" name="Rectangle 9"/>
          <p:cNvSpPr txBox="1">
            <a:spLocks noChangeArrowheads="1"/>
          </p:cNvSpPr>
          <p:nvPr/>
        </p:nvSpPr>
        <p:spPr bwMode="auto">
          <a:xfrm>
            <a:off x="365124" y="4661573"/>
            <a:ext cx="4130676" cy="101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PRINCIPAL(S)</a:t>
            </a:r>
          </a:p>
          <a:p>
            <a:r>
              <a:rPr lang="fr-FR" kern="0" dirty="0" smtClean="0"/>
              <a:t>Cohorte </a:t>
            </a:r>
            <a:r>
              <a:rPr lang="fr-FR" kern="0" dirty="0"/>
              <a:t>1–3: TBC à 9 mois (RECIST v1.1)</a:t>
            </a:r>
          </a:p>
          <a:p>
            <a:r>
              <a:rPr lang="fr-FR" kern="0" dirty="0"/>
              <a:t>Cohorte 4: taux de SG à 9 mois</a:t>
            </a:r>
          </a:p>
        </p:txBody>
      </p:sp>
      <p:sp>
        <p:nvSpPr>
          <p:cNvPr id="8" name="Content Placeholder 26"/>
          <p:cNvSpPr txBox="1">
            <a:spLocks/>
          </p:cNvSpPr>
          <p:nvPr/>
        </p:nvSpPr>
        <p:spPr>
          <a:xfrm>
            <a:off x="4648200" y="4661573"/>
            <a:ext cx="4130675" cy="101283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SSP</a:t>
            </a:r>
            <a:r>
              <a:rPr lang="fr-FR" kern="0" dirty="0"/>
              <a:t>, SG, TRO, durée de réponse par </a:t>
            </a:r>
            <a:r>
              <a:rPr lang="fr-FR" kern="0" dirty="0" err="1"/>
              <a:t>irRECIST</a:t>
            </a:r>
            <a:r>
              <a:rPr lang="fr-FR" kern="0" dirty="0"/>
              <a:t>, analyse de biomarqueurs</a:t>
            </a:r>
          </a:p>
        </p:txBody>
      </p:sp>
      <p:sp>
        <p:nvSpPr>
          <p:cNvPr id="9" name="AutoShape 12"/>
          <p:cNvSpPr>
            <a:spLocks noChangeArrowheads="1"/>
          </p:cNvSpPr>
          <p:nvPr/>
        </p:nvSpPr>
        <p:spPr bwMode="auto">
          <a:xfrm>
            <a:off x="4228674" y="2656698"/>
            <a:ext cx="1477758"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Durvalumab 1500 mg +</a:t>
            </a:r>
            <a:r>
              <a:rPr kumimoji="0" lang="fr-FR" altLang="zh-CN" sz="1400" b="0" i="0" u="none" strike="noStrike" kern="1200" cap="none" spc="0" normalizeH="0" noProof="0" dirty="0">
                <a:ln>
                  <a:noFill/>
                </a:ln>
                <a:solidFill>
                  <a:srgbClr val="FFFFFF"/>
                </a:solidFill>
                <a:effectLst/>
                <a:uLnTx/>
                <a:uFillTx/>
                <a:latin typeface="Arial" charset="0"/>
                <a:ea typeface="SimSun" pitchFamily="2" charset="-122"/>
                <a:cs typeface="Arial" charset="0"/>
              </a:rPr>
              <a:t> trémélimumab 75 mg 4 cycles</a:t>
            </a:r>
            <a:endParaRPr kumimoji="0" lang="fr-FR"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0" name="AutoShape 19"/>
          <p:cNvCxnSpPr>
            <a:cxnSpLocks noChangeShapeType="1"/>
            <a:stCxn id="13" idx="3"/>
            <a:endCxn id="9" idx="1"/>
          </p:cNvCxnSpPr>
          <p:nvPr/>
        </p:nvCxnSpPr>
        <p:spPr bwMode="auto">
          <a:xfrm>
            <a:off x="3748608" y="3240898"/>
            <a:ext cx="480066"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4" idx="3"/>
            <a:endCxn id="12" idx="1"/>
          </p:cNvCxnSpPr>
          <p:nvPr/>
        </p:nvCxnSpPr>
        <p:spPr bwMode="auto">
          <a:xfrm>
            <a:off x="7409900" y="3240898"/>
            <a:ext cx="480066" cy="1"/>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889966" y="2976580"/>
            <a:ext cx="1001485" cy="528637"/>
          </a:xfrm>
          <a:prstGeom prst="roundRect">
            <a:avLst>
              <a:gd name="adj" fmla="val 0"/>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Suivi</a:t>
            </a:r>
          </a:p>
        </p:txBody>
      </p:sp>
      <p:sp>
        <p:nvSpPr>
          <p:cNvPr id="13" name="AutoShape 9"/>
          <p:cNvSpPr>
            <a:spLocks noChangeArrowheads="1"/>
          </p:cNvSpPr>
          <p:nvPr/>
        </p:nvSpPr>
        <p:spPr bwMode="auto">
          <a:xfrm>
            <a:off x="365124" y="2452733"/>
            <a:ext cx="3383484" cy="157632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400" b="0" i="0" u="none" strike="noStrike" kern="1200" cap="none" spc="0" normalizeH="0" baseline="0" noProof="0" dirty="0" err="1">
                <a:ln>
                  <a:noFill/>
                </a:ln>
                <a:solidFill>
                  <a:srgbClr val="FFFFFF"/>
                </a:solidFill>
                <a:effectLst/>
                <a:uLnTx/>
                <a:uFillTx/>
                <a:ea typeface="SimSun" pitchFamily="2" charset="-122"/>
              </a:rPr>
              <a:t>Critères</a:t>
            </a:r>
            <a:r>
              <a:rPr kumimoji="0" lang="fr-FR" altLang="zh-CN" sz="1400" b="0" i="0" u="none" strike="noStrike" kern="1200" cap="none" spc="0" normalizeH="0" baseline="0" noProof="0" dirty="0">
                <a:ln>
                  <a:noFill/>
                </a:ln>
                <a:solidFill>
                  <a:srgbClr val="FFFFFF"/>
                </a:solidFill>
                <a:effectLst/>
                <a:uLnTx/>
                <a:uFillTx/>
                <a:ea typeface="SimSun" pitchFamily="2" charset="-122"/>
              </a:rPr>
              <a:t> </a:t>
            </a:r>
            <a:r>
              <a:rPr kumimoji="0" lang="fr-FR" altLang="zh-CN" sz="1400" b="0" i="0" u="none" strike="noStrike" kern="1200" cap="none" spc="0" normalizeH="0" baseline="0" noProof="0" dirty="0" err="1">
                <a:ln>
                  <a:noFill/>
                </a:ln>
                <a:solidFill>
                  <a:srgbClr val="FFFFFF"/>
                </a:solidFill>
                <a:effectLst/>
                <a:uLnTx/>
                <a:uFillTx/>
                <a:ea typeface="SimSun" pitchFamily="2" charset="-122"/>
              </a:rPr>
              <a:t>d'inclusion</a:t>
            </a:r>
            <a:endParaRPr kumimoji="0" lang="fr-FR" altLang="zh-CN" sz="1400" b="0" i="0" u="none" strike="noStrike" kern="1200" cap="none" spc="0" normalizeH="0" baseline="0" noProof="0" dirty="0">
              <a:ln>
                <a:noFill/>
              </a:ln>
              <a:solidFill>
                <a:srgbClr val="FFFFFF"/>
              </a:solidFill>
              <a:effectLst/>
              <a:uLnTx/>
              <a:uFillTx/>
              <a:ea typeface="SimSun" pitchFamily="2" charset="-122"/>
            </a:endParaRPr>
          </a:p>
          <a:p>
            <a:pPr marL="228600" lvl="0" indent="-228600" defTabSz="892175" eaLnBrk="0" hangingPunct="0">
              <a:spcAft>
                <a:spcPct val="30000"/>
              </a:spcAft>
              <a:buFont typeface="Arial" pitchFamily="34" charset="0"/>
              <a:buChar char="•"/>
              <a:defRPr/>
            </a:pPr>
            <a:r>
              <a:rPr kumimoji="0" lang="fr-FR" altLang="zh-CN" sz="1400" b="0" i="0" u="none" strike="noStrike" kern="1200" cap="none" spc="0" normalizeH="0" baseline="0" noProof="0" dirty="0">
                <a:ln>
                  <a:noFill/>
                </a:ln>
                <a:solidFill>
                  <a:srgbClr val="FFFFFF"/>
                </a:solidFill>
                <a:effectLst/>
                <a:uLnTx/>
                <a:uFillTx/>
                <a:ea typeface="SimSun" pitchFamily="2" charset="-122"/>
              </a:rPr>
              <a:t>TNE avancée</a:t>
            </a:r>
            <a:r>
              <a:rPr lang="fr-FR" sz="1400" dirty="0"/>
              <a:t> </a:t>
            </a:r>
            <a:r>
              <a:rPr lang="fr-FR" sz="1400" dirty="0">
                <a:solidFill>
                  <a:schemeClr val="tx2"/>
                </a:solidFill>
              </a:rPr>
              <a:t>gastro-entéro-pancréatique ou bronchique</a:t>
            </a:r>
            <a:r>
              <a:rPr kumimoji="0" lang="fr-FR" altLang="zh-CN" sz="1400" b="0" i="0" u="none" strike="noStrike" kern="1200" cap="none" spc="0" normalizeH="0" baseline="0" noProof="0" dirty="0">
                <a:ln>
                  <a:noFill/>
                </a:ln>
                <a:solidFill>
                  <a:srgbClr val="FFFFFF"/>
                </a:solidFill>
                <a:effectLst/>
                <a:uLnTx/>
                <a:uFillTx/>
                <a:ea typeface="SimSun" pitchFamily="2" charset="-122"/>
              </a:rPr>
              <a: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400" dirty="0">
                <a:solidFill>
                  <a:srgbClr val="FFFFFF"/>
                </a:solidFill>
                <a:ea typeface="SimSun" pitchFamily="2" charset="-122"/>
              </a:rPr>
              <a:t>Progression sous traitements standards </a:t>
            </a:r>
          </a:p>
          <a:p>
            <a:pPr marR="0" lvl="0" algn="l" defTabSz="892175" rtl="0" eaLnBrk="0" fontAlgn="base" latinLnBrk="0" hangingPunct="0">
              <a:lnSpc>
                <a:spcPct val="100000"/>
              </a:lnSpc>
              <a:spcBef>
                <a:spcPct val="0"/>
              </a:spcBef>
              <a:spcAft>
                <a:spcPct val="30000"/>
              </a:spcAft>
              <a:buClrTx/>
              <a:buSzTx/>
              <a:tabLst/>
              <a:defRPr/>
            </a:pPr>
            <a:r>
              <a:rPr kumimoji="0" lang="fr-FR" altLang="zh-CN" sz="1400" b="0" i="0" u="none" strike="noStrike" kern="1200" cap="none" spc="0" normalizeH="0" baseline="0" noProof="0" dirty="0">
                <a:ln>
                  <a:noFill/>
                </a:ln>
                <a:solidFill>
                  <a:srgbClr val="FFFFFF"/>
                </a:solidFill>
                <a:effectLst/>
                <a:uLnTx/>
                <a:uFillTx/>
                <a:ea typeface="SimSun" pitchFamily="2" charset="-122"/>
              </a:rPr>
              <a:t>(n=123)</a:t>
            </a:r>
          </a:p>
        </p:txBody>
      </p:sp>
      <p:sp>
        <p:nvSpPr>
          <p:cNvPr id="14" name="AutoShape 12"/>
          <p:cNvSpPr>
            <a:spLocks noChangeArrowheads="1"/>
          </p:cNvSpPr>
          <p:nvPr/>
        </p:nvSpPr>
        <p:spPr bwMode="auto">
          <a:xfrm>
            <a:off x="6250292" y="2656698"/>
            <a:ext cx="1159608"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Durvalumab 1500 mg </a:t>
            </a:r>
            <a:br>
              <a:rPr kumimoji="0" lang="fr-FR"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9</a:t>
            </a:r>
            <a:r>
              <a:rPr kumimoji="0" lang="fr-FR" altLang="zh-CN" sz="1400" b="0" i="0" u="none" strike="noStrike" kern="1200" cap="none" spc="0" normalizeH="0" noProof="0" dirty="0">
                <a:ln>
                  <a:noFill/>
                </a:ln>
                <a:solidFill>
                  <a:srgbClr val="FFFFFF"/>
                </a:solidFill>
                <a:effectLst/>
                <a:uLnTx/>
                <a:uFillTx/>
                <a:latin typeface="Arial" charset="0"/>
                <a:ea typeface="SimSun" pitchFamily="2" charset="-122"/>
                <a:cs typeface="Arial" charset="0"/>
              </a:rPr>
              <a:t> cycles</a:t>
            </a:r>
            <a:endParaRPr kumimoji="0" lang="fr-FR"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5" name="AutoShape 19"/>
          <p:cNvCxnSpPr>
            <a:cxnSpLocks noChangeShapeType="1"/>
            <a:stCxn id="9" idx="3"/>
            <a:endCxn id="14" idx="1"/>
          </p:cNvCxnSpPr>
          <p:nvPr/>
        </p:nvCxnSpPr>
        <p:spPr bwMode="auto">
          <a:xfrm>
            <a:off x="5706432" y="3240898"/>
            <a:ext cx="543860" cy="0"/>
          </a:xfrm>
          <a:prstGeom prst="straightConnector1">
            <a:avLst/>
          </a:prstGeom>
          <a:noFill/>
          <a:ln w="57150">
            <a:solidFill>
              <a:schemeClr val="bg2">
                <a:lumMod val="60000"/>
                <a:lumOff val="40000"/>
              </a:schemeClr>
            </a:solidFill>
            <a:round/>
            <a:headEnd/>
            <a:tailEnd type="triangle" w="med" len="med"/>
          </a:ln>
        </p:spPr>
      </p:cxnSp>
      <p:cxnSp>
        <p:nvCxnSpPr>
          <p:cNvPr id="20" name="Elbow Connector 19"/>
          <p:cNvCxnSpPr>
            <a:stCxn id="12" idx="2"/>
            <a:endCxn id="9" idx="2"/>
          </p:cNvCxnSpPr>
          <p:nvPr/>
        </p:nvCxnSpPr>
        <p:spPr>
          <a:xfrm rot="5400000">
            <a:off x="6519191" y="1953579"/>
            <a:ext cx="319881" cy="3423156"/>
          </a:xfrm>
          <a:prstGeom prst="bentConnector3">
            <a:avLst>
              <a:gd name="adj1" fmla="val 171464"/>
            </a:avLst>
          </a:prstGeom>
          <a:noFill/>
          <a:ln w="57150">
            <a:solidFill>
              <a:schemeClr val="bg2">
                <a:lumMod val="60000"/>
                <a:lumOff val="40000"/>
              </a:schemeClr>
            </a:solidFill>
            <a:round/>
            <a:headEnd/>
            <a:tailEnd type="triangle" w="med" len="med"/>
          </a:ln>
        </p:spPr>
      </p:cxnSp>
      <p:sp>
        <p:nvSpPr>
          <p:cNvPr id="26" name="TextBox 25"/>
          <p:cNvSpPr txBox="1"/>
          <p:nvPr/>
        </p:nvSpPr>
        <p:spPr>
          <a:xfrm flipH="1">
            <a:off x="6204166" y="4154246"/>
            <a:ext cx="1568233" cy="338554"/>
          </a:xfrm>
          <a:prstGeom prst="rect">
            <a:avLst/>
          </a:prstGeom>
          <a:noFill/>
        </p:spPr>
        <p:txBody>
          <a:bodyPr wrap="square" rtlCol="0">
            <a:spAutoFit/>
          </a:bodyPr>
          <a:lstStyle/>
          <a:p>
            <a:pPr algn="ctr"/>
            <a:r>
              <a:rPr lang="fr-FR" sz="1600" dirty="0"/>
              <a:t>Retraitement</a:t>
            </a:r>
          </a:p>
        </p:txBody>
      </p:sp>
      <p:cxnSp>
        <p:nvCxnSpPr>
          <p:cNvPr id="28" name="Elbow Connector 27"/>
          <p:cNvCxnSpPr>
            <a:stCxn id="14" idx="2"/>
            <a:endCxn id="9" idx="2"/>
          </p:cNvCxnSpPr>
          <p:nvPr/>
        </p:nvCxnSpPr>
        <p:spPr>
          <a:xfrm rot="5400000">
            <a:off x="5898825" y="2893827"/>
            <a:ext cx="12700" cy="1862543"/>
          </a:xfrm>
          <a:prstGeom prst="bentConnector3">
            <a:avLst>
              <a:gd name="adj1" fmla="val 1800000"/>
            </a:avLst>
          </a:prstGeom>
          <a:noFill/>
          <a:ln w="57150">
            <a:solidFill>
              <a:schemeClr val="bg2">
                <a:lumMod val="60000"/>
                <a:lumOff val="40000"/>
              </a:schemeClr>
            </a:solidFill>
            <a:round/>
            <a:headEnd/>
            <a:tailEnd type="triangle" w="med" len="med"/>
          </a:ln>
        </p:spPr>
      </p:cxnSp>
      <p:sp>
        <p:nvSpPr>
          <p:cNvPr id="31" name="TextBox 30"/>
          <p:cNvSpPr txBox="1"/>
          <p:nvPr/>
        </p:nvSpPr>
        <p:spPr>
          <a:xfrm flipH="1">
            <a:off x="8344279" y="3791656"/>
            <a:ext cx="543557" cy="276999"/>
          </a:xfrm>
          <a:prstGeom prst="rect">
            <a:avLst/>
          </a:prstGeom>
          <a:noFill/>
        </p:spPr>
        <p:txBody>
          <a:bodyPr wrap="square" rtlCol="0">
            <a:spAutoFit/>
          </a:bodyPr>
          <a:lstStyle/>
          <a:p>
            <a:pPr algn="ctr"/>
            <a:r>
              <a:rPr lang="fr-FR" sz="1200" dirty="0"/>
              <a:t>Prog</a:t>
            </a:r>
          </a:p>
        </p:txBody>
      </p:sp>
      <p:sp>
        <p:nvSpPr>
          <p:cNvPr id="32" name="TextBox 31"/>
          <p:cNvSpPr txBox="1"/>
          <p:nvPr/>
        </p:nvSpPr>
        <p:spPr>
          <a:xfrm flipH="1">
            <a:off x="6798772" y="3791656"/>
            <a:ext cx="543557" cy="276999"/>
          </a:xfrm>
          <a:prstGeom prst="rect">
            <a:avLst/>
          </a:prstGeom>
          <a:noFill/>
        </p:spPr>
        <p:txBody>
          <a:bodyPr wrap="square" rtlCol="0">
            <a:spAutoFit/>
          </a:bodyPr>
          <a:lstStyle/>
          <a:p>
            <a:pPr algn="ctr"/>
            <a:r>
              <a:rPr lang="fr-FR" sz="1200" dirty="0"/>
              <a:t>Prog</a:t>
            </a:r>
          </a:p>
        </p:txBody>
      </p:sp>
    </p:spTree>
    <p:extLst>
      <p:ext uri="{BB962C8B-B14F-4D97-AF65-F5344CB8AC3E}">
        <p14:creationId xmlns:p14="http://schemas.microsoft.com/office/powerpoint/2010/main" val="3082163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1157O: Etude multi-cohortes de phase II évaluant durvalumab plus trémélimumab dans le traitement de patients avec néoplasies neuroendocrines avancées d’origine gastro-entéro-pancréatique ou bronchique: l’étude DUNE (GETNE 1601) – </a:t>
            </a:r>
            <a:r>
              <a:rPr lang="fr-FR" dirty="0" err="1"/>
              <a:t>Capdevila</a:t>
            </a:r>
            <a:r>
              <a:rPr lang="fr-FR" dirty="0"/>
              <a:t> J,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Capdevila</a:t>
            </a:r>
            <a:r>
              <a:rPr lang="fr-FR" dirty="0"/>
              <a:t> J, et al, Ann </a:t>
            </a:r>
            <a:r>
              <a:rPr lang="fr-FR" dirty="0" err="1"/>
              <a:t>Oncol</a:t>
            </a:r>
            <a:r>
              <a:rPr lang="fr-FR" dirty="0"/>
              <a:t> 2020;31(</a:t>
            </a:r>
            <a:r>
              <a:rPr lang="fr-FR" dirty="0" err="1"/>
              <a:t>suppl</a:t>
            </a:r>
            <a:r>
              <a:rPr lang="fr-FR" dirty="0"/>
              <a:t>):</a:t>
            </a:r>
            <a:r>
              <a:rPr lang="fr-FR" dirty="0" err="1"/>
              <a:t>abstr</a:t>
            </a:r>
            <a:r>
              <a:rPr lang="fr-FR" dirty="0"/>
              <a:t> 1157O</a:t>
            </a:r>
          </a:p>
        </p:txBody>
      </p:sp>
      <p:sp>
        <p:nvSpPr>
          <p:cNvPr id="19" name="TextBox 18"/>
          <p:cNvSpPr txBox="1"/>
          <p:nvPr/>
        </p:nvSpPr>
        <p:spPr>
          <a:xfrm>
            <a:off x="5620108" y="1596646"/>
            <a:ext cx="2670924" cy="338554"/>
          </a:xfrm>
          <a:prstGeom prst="rect">
            <a:avLst/>
          </a:prstGeom>
          <a:noFill/>
        </p:spPr>
        <p:txBody>
          <a:bodyPr wrap="none" rtlCol="0">
            <a:spAutoFit/>
          </a:bodyPr>
          <a:lstStyle/>
          <a:p>
            <a:r>
              <a:rPr lang="fr-FR" sz="1600" b="1" dirty="0"/>
              <a:t>Survie globale: Cohorte 4</a:t>
            </a:r>
          </a:p>
        </p:txBody>
      </p:sp>
      <p:graphicFrame>
        <p:nvGraphicFramePr>
          <p:cNvPr id="20" name="Group 88"/>
          <p:cNvGraphicFramePr>
            <a:graphicFrameLocks noGrp="1"/>
          </p:cNvGraphicFramePr>
          <p:nvPr>
            <p:extLst>
              <p:ext uri="{D42A27DB-BD31-4B8C-83A1-F6EECF244321}">
                <p14:modId xmlns:p14="http://schemas.microsoft.com/office/powerpoint/2010/main" val="49891787"/>
              </p:ext>
            </p:extLst>
          </p:nvPr>
        </p:nvGraphicFramePr>
        <p:xfrm>
          <a:off x="127593" y="4997064"/>
          <a:ext cx="4450080" cy="1432560"/>
        </p:xfrm>
        <a:graphic>
          <a:graphicData uri="http://schemas.openxmlformats.org/drawingml/2006/table">
            <a:tbl>
              <a:tblPr firstRow="1" bandRow="1">
                <a:tableStyleId>{5202B0CA-FC54-4496-8BCA-5EF66A818D29}</a:tableStyleId>
              </a:tblPr>
              <a:tblGrid>
                <a:gridCol w="3230880">
                  <a:extLst>
                    <a:ext uri="{9D8B030D-6E8A-4147-A177-3AD203B41FA5}">
                      <a16:colId xmlns:a16="http://schemas.microsoft.com/office/drawing/2014/main" val="20000"/>
                    </a:ext>
                  </a:extLst>
                </a:gridCol>
                <a:gridCol w="373380">
                  <a:extLst>
                    <a:ext uri="{9D8B030D-6E8A-4147-A177-3AD203B41FA5}">
                      <a16:colId xmlns:a16="http://schemas.microsoft.com/office/drawing/2014/main" val="4229783491"/>
                    </a:ext>
                  </a:extLst>
                </a:gridCol>
                <a:gridCol w="845820">
                  <a:extLst>
                    <a:ext uri="{9D8B030D-6E8A-4147-A177-3AD203B41FA5}">
                      <a16:colId xmlns:a16="http://schemas.microsoft.com/office/drawing/2014/main" val="4171655121"/>
                    </a:ext>
                  </a:extLst>
                </a:gridCol>
              </a:tblGrid>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2"/>
                          </a:solidFill>
                          <a:effectLst/>
                        </a:rPr>
                        <a:t>n</a:t>
                      </a:r>
                      <a:endParaRPr kumimoji="0" lang="fr-FR" sz="1400" b="1" i="0" u="none" strike="noStrike" cap="none" normalizeH="0" baseline="0" noProof="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2"/>
                          </a:solidFill>
                          <a:effectLst/>
                        </a:rPr>
                        <a:t>TBC à 9 mois, %</a:t>
                      </a:r>
                      <a:endParaRPr kumimoji="0" lang="fr-FR"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Cohorte 1, bronchique typique/atypique</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Cohorte 2, GI grade 1/2 </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32,3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Cohorte 3, pancréas grade 1/2</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25</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3"/>
                  </a:ext>
                </a:extLst>
              </a:tr>
            </a:tbl>
          </a:graphicData>
        </a:graphic>
      </p:graphicFrame>
      <p:graphicFrame>
        <p:nvGraphicFramePr>
          <p:cNvPr id="21" name="Group 88"/>
          <p:cNvGraphicFramePr>
            <a:graphicFrameLocks noGrp="1"/>
          </p:cNvGraphicFramePr>
          <p:nvPr>
            <p:extLst>
              <p:ext uri="{D42A27DB-BD31-4B8C-83A1-F6EECF244321}">
                <p14:modId xmlns:p14="http://schemas.microsoft.com/office/powerpoint/2010/main" val="3245289591"/>
              </p:ext>
            </p:extLst>
          </p:nvPr>
        </p:nvGraphicFramePr>
        <p:xfrm>
          <a:off x="4746806" y="4997064"/>
          <a:ext cx="4217732" cy="822960"/>
        </p:xfrm>
        <a:graphic>
          <a:graphicData uri="http://schemas.openxmlformats.org/drawingml/2006/table">
            <a:tbl>
              <a:tblPr firstRow="1" bandRow="1">
                <a:tableStyleId>{5202B0CA-FC54-4496-8BCA-5EF66A818D29}</a:tableStyleId>
              </a:tblPr>
              <a:tblGrid>
                <a:gridCol w="2034994">
                  <a:extLst>
                    <a:ext uri="{9D8B030D-6E8A-4147-A177-3AD203B41FA5}">
                      <a16:colId xmlns:a16="http://schemas.microsoft.com/office/drawing/2014/main" val="20000"/>
                    </a:ext>
                  </a:extLst>
                </a:gridCol>
                <a:gridCol w="480060">
                  <a:extLst>
                    <a:ext uri="{9D8B030D-6E8A-4147-A177-3AD203B41FA5}">
                      <a16:colId xmlns:a16="http://schemas.microsoft.com/office/drawing/2014/main" val="4115998259"/>
                    </a:ext>
                  </a:extLst>
                </a:gridCol>
                <a:gridCol w="1702678">
                  <a:extLst>
                    <a:ext uri="{9D8B030D-6E8A-4147-A177-3AD203B41FA5}">
                      <a16:colId xmlns:a16="http://schemas.microsoft.com/office/drawing/2014/main" val="4171655121"/>
                    </a:ext>
                  </a:extLst>
                </a:gridCol>
              </a:tblGrid>
              <a:tr h="49620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2"/>
                          </a:solidFill>
                          <a:effectLst/>
                        </a:rPr>
                        <a:t>n</a:t>
                      </a:r>
                      <a:endParaRPr kumimoji="0" lang="fr-FR"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2"/>
                          </a:solidFill>
                          <a:effectLst/>
                        </a:rPr>
                        <a:t>Taux SG à 9 mois, </a:t>
                      </a:r>
                      <a:br>
                        <a:rPr kumimoji="0" lang="fr-FR" sz="1400" u="none" strike="noStrike" cap="none" normalizeH="0" baseline="0" noProof="0">
                          <a:ln>
                            <a:noFill/>
                          </a:ln>
                          <a:solidFill>
                            <a:schemeClr val="tx2"/>
                          </a:solidFill>
                          <a:effectLst/>
                        </a:rPr>
                      </a:br>
                      <a:r>
                        <a:rPr kumimoji="0" lang="fr-FR" sz="1400" u="none" strike="noStrike" cap="none" normalizeH="0" baseline="0" noProof="0">
                          <a:ln>
                            <a:noFill/>
                          </a:ln>
                          <a:solidFill>
                            <a:schemeClr val="tx2"/>
                          </a:solidFill>
                          <a:effectLst/>
                        </a:rPr>
                        <a:t>% (IC95%)</a:t>
                      </a:r>
                      <a:endParaRPr kumimoji="0" lang="fr-FR" sz="1400" b="1" i="0" u="none" strike="noStrike" cap="none" normalizeH="0" baseline="0" noProof="0">
                        <a:ln>
                          <a:noFill/>
                        </a:ln>
                        <a:solidFill>
                          <a:schemeClr val="tx2"/>
                        </a:solidFill>
                        <a:effectLst/>
                        <a:latin typeface="+mn-lt"/>
                        <a:cs typeface="Arial" charset="0"/>
                      </a:endParaRPr>
                    </a:p>
                  </a:txBody>
                  <a:tcPr marL="45720" marR="4572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Cohorte 4, GEP grade 3</a:t>
                      </a:r>
                      <a:endParaRPr kumimoji="0" lang="fr-FR" sz="1400" b="0" i="0" u="none" strike="noStrike" cap="none" normalizeH="0" baseline="0" noProof="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36,1 (22,9 - 57)</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bl>
          </a:graphicData>
        </a:graphic>
      </p:graphicFrame>
      <p:sp>
        <p:nvSpPr>
          <p:cNvPr id="22" name="Freeform 21">
            <a:extLst>
              <a:ext uri="{FF2B5EF4-FFF2-40B4-BE49-F238E27FC236}">
                <a16:creationId xmlns:a16="http://schemas.microsoft.com/office/drawing/2014/main" id="{B48CEBC9-5FFA-45D7-B947-B8A7C7E4EBB3}"/>
              </a:ext>
            </a:extLst>
          </p:cNvPr>
          <p:cNvSpPr>
            <a:spLocks/>
          </p:cNvSpPr>
          <p:nvPr/>
        </p:nvSpPr>
        <p:spPr bwMode="auto">
          <a:xfrm>
            <a:off x="953274" y="2046854"/>
            <a:ext cx="2009628"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8" name="TextBox 7">
            <a:extLst>
              <a:ext uri="{FF2B5EF4-FFF2-40B4-BE49-F238E27FC236}">
                <a16:creationId xmlns:a16="http://schemas.microsoft.com/office/drawing/2014/main" id="{ED522030-AF2A-4DF0-98D2-3B56FCC06037}"/>
              </a:ext>
            </a:extLst>
          </p:cNvPr>
          <p:cNvSpPr txBox="1"/>
          <p:nvPr/>
        </p:nvSpPr>
        <p:spPr>
          <a:xfrm>
            <a:off x="857120" y="4531217"/>
            <a:ext cx="791342" cy="430887"/>
          </a:xfrm>
          <a:prstGeom prst="rect">
            <a:avLst/>
          </a:prstGeom>
          <a:noFill/>
        </p:spPr>
        <p:txBody>
          <a:bodyPr wrap="square" lIns="0" tIns="0" rIns="0" bIns="0" rtlCol="0">
            <a:spAutoFit/>
          </a:bodyPr>
          <a:lstStyle/>
          <a:p>
            <a:pPr algn="ctr"/>
            <a:r>
              <a:rPr lang="fr-FR" sz="1400" dirty="0" smtClean="0"/>
              <a:t>Cohorte</a:t>
            </a:r>
            <a:br>
              <a:rPr lang="fr-FR" sz="1400" dirty="0" smtClean="0"/>
            </a:br>
            <a:r>
              <a:rPr lang="fr-FR" sz="1400" dirty="0" smtClean="0"/>
              <a:t>1</a:t>
            </a:r>
            <a:endParaRPr lang="fr-FR" sz="1400" dirty="0"/>
          </a:p>
        </p:txBody>
      </p:sp>
      <p:sp>
        <p:nvSpPr>
          <p:cNvPr id="23" name="TextBox 22">
            <a:extLst>
              <a:ext uri="{FF2B5EF4-FFF2-40B4-BE49-F238E27FC236}">
                <a16:creationId xmlns:a16="http://schemas.microsoft.com/office/drawing/2014/main" id="{C34C1D68-26AE-4EAD-9F27-CB60AE85C6FC}"/>
              </a:ext>
            </a:extLst>
          </p:cNvPr>
          <p:cNvSpPr txBox="1"/>
          <p:nvPr/>
        </p:nvSpPr>
        <p:spPr>
          <a:xfrm>
            <a:off x="1547021" y="4531217"/>
            <a:ext cx="791342" cy="430887"/>
          </a:xfrm>
          <a:prstGeom prst="rect">
            <a:avLst/>
          </a:prstGeom>
          <a:noFill/>
        </p:spPr>
        <p:txBody>
          <a:bodyPr wrap="square" lIns="0" tIns="0" rIns="0" bIns="0" rtlCol="0">
            <a:spAutoFit/>
          </a:bodyPr>
          <a:lstStyle/>
          <a:p>
            <a:pPr algn="ctr"/>
            <a:r>
              <a:rPr lang="fr-FR" sz="1400" dirty="0" smtClean="0"/>
              <a:t>Cohorte</a:t>
            </a:r>
            <a:br>
              <a:rPr lang="fr-FR" sz="1400" dirty="0" smtClean="0"/>
            </a:br>
            <a:r>
              <a:rPr lang="fr-FR" sz="1400" dirty="0" smtClean="0"/>
              <a:t>2</a:t>
            </a:r>
            <a:endParaRPr lang="fr-FR" sz="1400" dirty="0"/>
          </a:p>
        </p:txBody>
      </p:sp>
      <p:sp>
        <p:nvSpPr>
          <p:cNvPr id="24" name="TextBox 23">
            <a:extLst>
              <a:ext uri="{FF2B5EF4-FFF2-40B4-BE49-F238E27FC236}">
                <a16:creationId xmlns:a16="http://schemas.microsoft.com/office/drawing/2014/main" id="{D523B103-8100-4209-8201-D9E05D5B4C03}"/>
              </a:ext>
            </a:extLst>
          </p:cNvPr>
          <p:cNvSpPr txBox="1"/>
          <p:nvPr/>
        </p:nvSpPr>
        <p:spPr>
          <a:xfrm>
            <a:off x="2229302" y="4531217"/>
            <a:ext cx="791342" cy="430887"/>
          </a:xfrm>
          <a:prstGeom prst="rect">
            <a:avLst/>
          </a:prstGeom>
          <a:noFill/>
        </p:spPr>
        <p:txBody>
          <a:bodyPr wrap="square" lIns="0" tIns="0" rIns="0" bIns="0" rtlCol="0">
            <a:spAutoFit/>
          </a:bodyPr>
          <a:lstStyle/>
          <a:p>
            <a:pPr algn="ctr"/>
            <a:r>
              <a:rPr lang="fr-FR" sz="1400" dirty="0" smtClean="0"/>
              <a:t>Cohorte</a:t>
            </a:r>
            <a:br>
              <a:rPr lang="fr-FR" sz="1400" dirty="0" smtClean="0"/>
            </a:br>
            <a:r>
              <a:rPr lang="fr-FR" sz="1400" dirty="0" smtClean="0"/>
              <a:t>3</a:t>
            </a:r>
            <a:endParaRPr lang="fr-FR" sz="1400" dirty="0"/>
          </a:p>
        </p:txBody>
      </p:sp>
      <p:sp>
        <p:nvSpPr>
          <p:cNvPr id="25" name="TextBox 24">
            <a:extLst>
              <a:ext uri="{FF2B5EF4-FFF2-40B4-BE49-F238E27FC236}">
                <a16:creationId xmlns:a16="http://schemas.microsoft.com/office/drawing/2014/main" id="{112AF590-6326-4F75-A55D-FA7F846FA876}"/>
              </a:ext>
            </a:extLst>
          </p:cNvPr>
          <p:cNvSpPr txBox="1"/>
          <p:nvPr/>
        </p:nvSpPr>
        <p:spPr>
          <a:xfrm>
            <a:off x="3021478" y="3039204"/>
            <a:ext cx="1199816" cy="646331"/>
          </a:xfrm>
          <a:prstGeom prst="rect">
            <a:avLst/>
          </a:prstGeom>
          <a:noFill/>
        </p:spPr>
        <p:txBody>
          <a:bodyPr wrap="none" rtlCol="0">
            <a:spAutoFit/>
          </a:bodyPr>
          <a:lstStyle/>
          <a:p>
            <a:r>
              <a:rPr lang="fr-FR" sz="1200" dirty="0"/>
              <a:t>&lt;9 mois suivi</a:t>
            </a:r>
          </a:p>
          <a:p>
            <a:r>
              <a:rPr lang="fr-FR" sz="1200" dirty="0"/>
              <a:t>Progression</a:t>
            </a:r>
          </a:p>
          <a:p>
            <a:r>
              <a:rPr lang="fr-FR" sz="1200" dirty="0"/>
              <a:t>MS + RP + RC</a:t>
            </a:r>
          </a:p>
        </p:txBody>
      </p:sp>
      <p:sp>
        <p:nvSpPr>
          <p:cNvPr id="9" name="Rectangle 8">
            <a:extLst>
              <a:ext uri="{FF2B5EF4-FFF2-40B4-BE49-F238E27FC236}">
                <a16:creationId xmlns:a16="http://schemas.microsoft.com/office/drawing/2014/main" id="{17AC69AE-EDA5-4390-8147-11CCAA46B097}"/>
              </a:ext>
            </a:extLst>
          </p:cNvPr>
          <p:cNvSpPr/>
          <p:nvPr/>
        </p:nvSpPr>
        <p:spPr>
          <a:xfrm>
            <a:off x="2905612" y="3113001"/>
            <a:ext cx="144000" cy="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rgbClr val="FFFFFF"/>
              </a:solidFill>
              <a:latin typeface="Arial"/>
              <a:cs typeface="Arial"/>
            </a:endParaRPr>
          </a:p>
        </p:txBody>
      </p:sp>
      <p:sp>
        <p:nvSpPr>
          <p:cNvPr id="26" name="Rectangle 25">
            <a:extLst>
              <a:ext uri="{FF2B5EF4-FFF2-40B4-BE49-F238E27FC236}">
                <a16:creationId xmlns:a16="http://schemas.microsoft.com/office/drawing/2014/main" id="{0414765E-BE0A-4E0A-ACE5-5D88C97EA335}"/>
              </a:ext>
            </a:extLst>
          </p:cNvPr>
          <p:cNvSpPr/>
          <p:nvPr/>
        </p:nvSpPr>
        <p:spPr>
          <a:xfrm>
            <a:off x="2905612" y="3293977"/>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rgbClr val="FFFFFF"/>
              </a:solidFill>
              <a:latin typeface="Arial"/>
              <a:cs typeface="Arial"/>
            </a:endParaRPr>
          </a:p>
        </p:txBody>
      </p:sp>
      <p:sp>
        <p:nvSpPr>
          <p:cNvPr id="27" name="Rectangle 26">
            <a:extLst>
              <a:ext uri="{FF2B5EF4-FFF2-40B4-BE49-F238E27FC236}">
                <a16:creationId xmlns:a16="http://schemas.microsoft.com/office/drawing/2014/main" id="{63F4A1F4-014C-4DA4-9420-FF55E2BD2B2D}"/>
              </a:ext>
            </a:extLst>
          </p:cNvPr>
          <p:cNvSpPr/>
          <p:nvPr/>
        </p:nvSpPr>
        <p:spPr>
          <a:xfrm>
            <a:off x="2905612" y="3494005"/>
            <a:ext cx="1440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rgbClr val="4D4D4D"/>
              </a:solidFill>
              <a:latin typeface="Arial"/>
              <a:cs typeface="Arial"/>
            </a:endParaRPr>
          </a:p>
        </p:txBody>
      </p:sp>
      <p:grpSp>
        <p:nvGrpSpPr>
          <p:cNvPr id="10" name="Group 9">
            <a:extLst>
              <a:ext uri="{FF2B5EF4-FFF2-40B4-BE49-F238E27FC236}">
                <a16:creationId xmlns:a16="http://schemas.microsoft.com/office/drawing/2014/main" id="{A4D15188-7F0F-4EAB-A19C-195449796C4E}"/>
              </a:ext>
            </a:extLst>
          </p:cNvPr>
          <p:cNvGrpSpPr/>
          <p:nvPr/>
        </p:nvGrpSpPr>
        <p:grpSpPr>
          <a:xfrm>
            <a:off x="435340" y="2070844"/>
            <a:ext cx="512550" cy="2573625"/>
            <a:chOff x="2878503" y="1364873"/>
            <a:chExt cx="512550" cy="2301609"/>
          </a:xfrm>
        </p:grpSpPr>
        <p:sp>
          <p:nvSpPr>
            <p:cNvPr id="28" name="Line 7">
              <a:extLst>
                <a:ext uri="{FF2B5EF4-FFF2-40B4-BE49-F238E27FC236}">
                  <a16:creationId xmlns:a16="http://schemas.microsoft.com/office/drawing/2014/main" id="{5067F3E8-6506-4879-90A6-2DBD94CEC992}"/>
                </a:ext>
              </a:extLst>
            </p:cNvPr>
            <p:cNvSpPr>
              <a:spLocks noChangeShapeType="1"/>
            </p:cNvSpPr>
            <p:nvPr/>
          </p:nvSpPr>
          <p:spPr bwMode="auto">
            <a:xfrm>
              <a:off x="3304819"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9" name="Line 8">
              <a:extLst>
                <a:ext uri="{FF2B5EF4-FFF2-40B4-BE49-F238E27FC236}">
                  <a16:creationId xmlns:a16="http://schemas.microsoft.com/office/drawing/2014/main" id="{F0D5EF27-61C2-4A3E-B148-F4572A5FE9E2}"/>
                </a:ext>
              </a:extLst>
            </p:cNvPr>
            <p:cNvSpPr>
              <a:spLocks noChangeShapeType="1"/>
            </p:cNvSpPr>
            <p:nvPr/>
          </p:nvSpPr>
          <p:spPr bwMode="auto">
            <a:xfrm>
              <a:off x="3304819"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0" name="Line 9">
              <a:extLst>
                <a:ext uri="{FF2B5EF4-FFF2-40B4-BE49-F238E27FC236}">
                  <a16:creationId xmlns:a16="http://schemas.microsoft.com/office/drawing/2014/main" id="{3921BBB1-6500-4302-ACCB-73126196FEBF}"/>
                </a:ext>
              </a:extLst>
            </p:cNvPr>
            <p:cNvSpPr>
              <a:spLocks noChangeShapeType="1"/>
            </p:cNvSpPr>
            <p:nvPr/>
          </p:nvSpPr>
          <p:spPr bwMode="auto">
            <a:xfrm>
              <a:off x="3304819"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1" name="Line 10">
              <a:extLst>
                <a:ext uri="{FF2B5EF4-FFF2-40B4-BE49-F238E27FC236}">
                  <a16:creationId xmlns:a16="http://schemas.microsoft.com/office/drawing/2014/main" id="{69C946CD-68AB-4662-87C6-5B19E320ACBD}"/>
                </a:ext>
              </a:extLst>
            </p:cNvPr>
            <p:cNvSpPr>
              <a:spLocks noChangeShapeType="1"/>
            </p:cNvSpPr>
            <p:nvPr/>
          </p:nvSpPr>
          <p:spPr bwMode="auto">
            <a:xfrm>
              <a:off x="3304819"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2" name="Line 11">
              <a:extLst>
                <a:ext uri="{FF2B5EF4-FFF2-40B4-BE49-F238E27FC236}">
                  <a16:creationId xmlns:a16="http://schemas.microsoft.com/office/drawing/2014/main" id="{C3B92164-06F9-4F0C-B98A-23A6FC74EF5B}"/>
                </a:ext>
              </a:extLst>
            </p:cNvPr>
            <p:cNvSpPr>
              <a:spLocks noChangeShapeType="1"/>
            </p:cNvSpPr>
            <p:nvPr/>
          </p:nvSpPr>
          <p:spPr bwMode="auto">
            <a:xfrm>
              <a:off x="3304819"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3" name="TextBox 32">
              <a:extLst>
                <a:ext uri="{FF2B5EF4-FFF2-40B4-BE49-F238E27FC236}">
                  <a16:creationId xmlns:a16="http://schemas.microsoft.com/office/drawing/2014/main" id="{D557A706-6565-4A12-88B0-3EA7EB7FA537}"/>
                </a:ext>
              </a:extLst>
            </p:cNvPr>
            <p:cNvSpPr txBox="1"/>
            <p:nvPr/>
          </p:nvSpPr>
          <p:spPr>
            <a:xfrm>
              <a:off x="2878503" y="1364873"/>
              <a:ext cx="482824" cy="27524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100</a:t>
              </a:r>
            </a:p>
          </p:txBody>
        </p:sp>
        <p:sp>
          <p:nvSpPr>
            <p:cNvPr id="34" name="TextBox 33">
              <a:extLst>
                <a:ext uri="{FF2B5EF4-FFF2-40B4-BE49-F238E27FC236}">
                  <a16:creationId xmlns:a16="http://schemas.microsoft.com/office/drawing/2014/main" id="{1469BB6C-1AE6-4EF4-A704-A12623895C1F}"/>
                </a:ext>
              </a:extLst>
            </p:cNvPr>
            <p:cNvSpPr txBox="1"/>
            <p:nvPr/>
          </p:nvSpPr>
          <p:spPr>
            <a:xfrm>
              <a:off x="2977889" y="1863404"/>
              <a:ext cx="383438" cy="27524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75</a:t>
              </a:r>
            </a:p>
          </p:txBody>
        </p:sp>
        <p:sp>
          <p:nvSpPr>
            <p:cNvPr id="35" name="TextBox 34">
              <a:extLst>
                <a:ext uri="{FF2B5EF4-FFF2-40B4-BE49-F238E27FC236}">
                  <a16:creationId xmlns:a16="http://schemas.microsoft.com/office/drawing/2014/main" id="{4618B8E2-0459-4C30-8C76-50D2E2B506D2}"/>
                </a:ext>
              </a:extLst>
            </p:cNvPr>
            <p:cNvSpPr txBox="1"/>
            <p:nvPr/>
          </p:nvSpPr>
          <p:spPr>
            <a:xfrm>
              <a:off x="2977889" y="2378057"/>
              <a:ext cx="383438" cy="27524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50</a:t>
              </a:r>
            </a:p>
          </p:txBody>
        </p:sp>
        <p:sp>
          <p:nvSpPr>
            <p:cNvPr id="36" name="TextBox 35">
              <a:extLst>
                <a:ext uri="{FF2B5EF4-FFF2-40B4-BE49-F238E27FC236}">
                  <a16:creationId xmlns:a16="http://schemas.microsoft.com/office/drawing/2014/main" id="{CF798476-EDB4-4066-9D83-EA0CBF0589C5}"/>
                </a:ext>
              </a:extLst>
            </p:cNvPr>
            <p:cNvSpPr txBox="1"/>
            <p:nvPr/>
          </p:nvSpPr>
          <p:spPr>
            <a:xfrm>
              <a:off x="2977889" y="2881960"/>
              <a:ext cx="383438" cy="27524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25</a:t>
              </a:r>
            </a:p>
          </p:txBody>
        </p:sp>
        <p:sp>
          <p:nvSpPr>
            <p:cNvPr id="37" name="TextBox 36">
              <a:extLst>
                <a:ext uri="{FF2B5EF4-FFF2-40B4-BE49-F238E27FC236}">
                  <a16:creationId xmlns:a16="http://schemas.microsoft.com/office/drawing/2014/main" id="{9D312CB0-F568-402B-A9E0-F55219039839}"/>
                </a:ext>
              </a:extLst>
            </p:cNvPr>
            <p:cNvSpPr txBox="1"/>
            <p:nvPr/>
          </p:nvSpPr>
          <p:spPr>
            <a:xfrm>
              <a:off x="3077283" y="3391235"/>
              <a:ext cx="284052" cy="27524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sp>
        <p:nvSpPr>
          <p:cNvPr id="11" name="TextBox 10">
            <a:extLst>
              <a:ext uri="{FF2B5EF4-FFF2-40B4-BE49-F238E27FC236}">
                <a16:creationId xmlns:a16="http://schemas.microsoft.com/office/drawing/2014/main" id="{1FCAF68B-FD98-43D0-B975-12900DDC135F}"/>
              </a:ext>
            </a:extLst>
          </p:cNvPr>
          <p:cNvSpPr txBox="1"/>
          <p:nvPr/>
        </p:nvSpPr>
        <p:spPr>
          <a:xfrm rot="16200000">
            <a:off x="-84598" y="3080536"/>
            <a:ext cx="1091966" cy="307777"/>
          </a:xfrm>
          <a:prstGeom prst="rect">
            <a:avLst/>
          </a:prstGeom>
          <a:noFill/>
        </p:spPr>
        <p:txBody>
          <a:bodyPr wrap="none" rtlCol="0">
            <a:spAutoFit/>
          </a:bodyPr>
          <a:lstStyle/>
          <a:p>
            <a:r>
              <a:rPr lang="fr-FR" sz="1400" dirty="0"/>
              <a:t>Patients, %</a:t>
            </a:r>
          </a:p>
        </p:txBody>
      </p:sp>
      <p:sp>
        <p:nvSpPr>
          <p:cNvPr id="12" name="Rectangle 11">
            <a:extLst>
              <a:ext uri="{FF2B5EF4-FFF2-40B4-BE49-F238E27FC236}">
                <a16:creationId xmlns:a16="http://schemas.microsoft.com/office/drawing/2014/main" id="{25046935-4635-40E4-B9BA-6AF07C1E91E2}"/>
              </a:ext>
            </a:extLst>
          </p:cNvPr>
          <p:cNvSpPr/>
          <p:nvPr/>
        </p:nvSpPr>
        <p:spPr>
          <a:xfrm>
            <a:off x="1091589" y="4285448"/>
            <a:ext cx="485775" cy="2047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38" name="Rectangle 37">
            <a:extLst>
              <a:ext uri="{FF2B5EF4-FFF2-40B4-BE49-F238E27FC236}">
                <a16:creationId xmlns:a16="http://schemas.microsoft.com/office/drawing/2014/main" id="{E67D883A-D76A-4262-A321-7EC63D9B0099}"/>
              </a:ext>
            </a:extLst>
          </p:cNvPr>
          <p:cNvSpPr/>
          <p:nvPr/>
        </p:nvSpPr>
        <p:spPr>
          <a:xfrm rot="10800000">
            <a:off x="1693102" y="3698235"/>
            <a:ext cx="485775" cy="7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39" name="Rectangle 38">
            <a:extLst>
              <a:ext uri="{FF2B5EF4-FFF2-40B4-BE49-F238E27FC236}">
                <a16:creationId xmlns:a16="http://schemas.microsoft.com/office/drawing/2014/main" id="{AE84F40F-6046-4D9F-8D38-90837DB4187B}"/>
              </a:ext>
            </a:extLst>
          </p:cNvPr>
          <p:cNvSpPr/>
          <p:nvPr/>
        </p:nvSpPr>
        <p:spPr>
          <a:xfrm rot="10800000">
            <a:off x="2317735" y="3842236"/>
            <a:ext cx="485775" cy="64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40" name="Rectangle 39">
            <a:extLst>
              <a:ext uri="{FF2B5EF4-FFF2-40B4-BE49-F238E27FC236}">
                <a16:creationId xmlns:a16="http://schemas.microsoft.com/office/drawing/2014/main" id="{021A019E-FE53-43F8-9FAD-7E230F4E2FFF}"/>
              </a:ext>
            </a:extLst>
          </p:cNvPr>
          <p:cNvSpPr/>
          <p:nvPr/>
        </p:nvSpPr>
        <p:spPr>
          <a:xfrm rot="10800000">
            <a:off x="1091588" y="2773984"/>
            <a:ext cx="485775" cy="15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41" name="Rectangle 40">
            <a:extLst>
              <a:ext uri="{FF2B5EF4-FFF2-40B4-BE49-F238E27FC236}">
                <a16:creationId xmlns:a16="http://schemas.microsoft.com/office/drawing/2014/main" id="{B6FD6E90-2985-49A4-AD97-0DCD7D2C5A93}"/>
              </a:ext>
            </a:extLst>
          </p:cNvPr>
          <p:cNvSpPr/>
          <p:nvPr/>
        </p:nvSpPr>
        <p:spPr>
          <a:xfrm rot="10800000">
            <a:off x="1693102" y="2413705"/>
            <a:ext cx="485775" cy="13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42" name="Rectangle 41">
            <a:extLst>
              <a:ext uri="{FF2B5EF4-FFF2-40B4-BE49-F238E27FC236}">
                <a16:creationId xmlns:a16="http://schemas.microsoft.com/office/drawing/2014/main" id="{AC42405E-FE40-4619-98B0-652BD07B63B6}"/>
              </a:ext>
            </a:extLst>
          </p:cNvPr>
          <p:cNvSpPr/>
          <p:nvPr/>
        </p:nvSpPr>
        <p:spPr>
          <a:xfrm rot="10800000">
            <a:off x="2317735" y="2264877"/>
            <a:ext cx="485775" cy="163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43" name="Rectangle 42">
            <a:extLst>
              <a:ext uri="{FF2B5EF4-FFF2-40B4-BE49-F238E27FC236}">
                <a16:creationId xmlns:a16="http://schemas.microsoft.com/office/drawing/2014/main" id="{5A53FEE7-71D1-429E-8E10-5565AB211BD0}"/>
              </a:ext>
            </a:extLst>
          </p:cNvPr>
          <p:cNvSpPr/>
          <p:nvPr/>
        </p:nvSpPr>
        <p:spPr>
          <a:xfrm rot="10800000">
            <a:off x="1091589" y="2232186"/>
            <a:ext cx="485775" cy="61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44" name="Rectangle 43">
            <a:extLst>
              <a:ext uri="{FF2B5EF4-FFF2-40B4-BE49-F238E27FC236}">
                <a16:creationId xmlns:a16="http://schemas.microsoft.com/office/drawing/2014/main" id="{762251D0-9BF5-4AE1-B2EE-C5A2F46EC8DB}"/>
              </a:ext>
            </a:extLst>
          </p:cNvPr>
          <p:cNvSpPr/>
          <p:nvPr/>
        </p:nvSpPr>
        <p:spPr>
          <a:xfrm rot="10800000">
            <a:off x="1692990" y="2237661"/>
            <a:ext cx="486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45" name="Rectangle 44">
            <a:extLst>
              <a:ext uri="{FF2B5EF4-FFF2-40B4-BE49-F238E27FC236}">
                <a16:creationId xmlns:a16="http://schemas.microsoft.com/office/drawing/2014/main" id="{A3B50540-CC7D-4578-9828-1FA5E008099E}"/>
              </a:ext>
            </a:extLst>
          </p:cNvPr>
          <p:cNvSpPr/>
          <p:nvPr/>
        </p:nvSpPr>
        <p:spPr>
          <a:xfrm rot="10800000">
            <a:off x="2317735" y="2234024"/>
            <a:ext cx="485775"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13" name="TextBox 12">
            <a:extLst>
              <a:ext uri="{FF2B5EF4-FFF2-40B4-BE49-F238E27FC236}">
                <a16:creationId xmlns:a16="http://schemas.microsoft.com/office/drawing/2014/main" id="{CAD8C9F6-B344-4434-B913-F70712E628A8}"/>
              </a:ext>
            </a:extLst>
          </p:cNvPr>
          <p:cNvSpPr txBox="1"/>
          <p:nvPr/>
        </p:nvSpPr>
        <p:spPr>
          <a:xfrm>
            <a:off x="2855168" y="2875039"/>
            <a:ext cx="1159292" cy="276999"/>
          </a:xfrm>
          <a:prstGeom prst="rect">
            <a:avLst/>
          </a:prstGeom>
          <a:noFill/>
        </p:spPr>
        <p:txBody>
          <a:bodyPr wrap="none" rtlCol="0">
            <a:spAutoFit/>
          </a:bodyPr>
          <a:lstStyle/>
          <a:p>
            <a:r>
              <a:rPr lang="fr-FR" sz="1200" b="1" dirty="0"/>
              <a:t>TBC à 9 mois</a:t>
            </a:r>
          </a:p>
        </p:txBody>
      </p:sp>
      <p:sp>
        <p:nvSpPr>
          <p:cNvPr id="46" name="TextBox 45">
            <a:extLst>
              <a:ext uri="{FF2B5EF4-FFF2-40B4-BE49-F238E27FC236}">
                <a16:creationId xmlns:a16="http://schemas.microsoft.com/office/drawing/2014/main" id="{3CD9AD5A-3F65-45EE-9372-7F89AB55A94C}"/>
              </a:ext>
            </a:extLst>
          </p:cNvPr>
          <p:cNvSpPr txBox="1"/>
          <p:nvPr/>
        </p:nvSpPr>
        <p:spPr>
          <a:xfrm>
            <a:off x="1066800" y="1954449"/>
            <a:ext cx="529312" cy="276999"/>
          </a:xfrm>
          <a:prstGeom prst="rect">
            <a:avLst/>
          </a:prstGeom>
          <a:noFill/>
        </p:spPr>
        <p:txBody>
          <a:bodyPr wrap="none" rtlCol="0">
            <a:spAutoFit/>
          </a:bodyPr>
          <a:lstStyle/>
          <a:p>
            <a:r>
              <a:rPr lang="fr-FR" sz="1200" dirty="0"/>
              <a:t>n=27</a:t>
            </a:r>
          </a:p>
        </p:txBody>
      </p:sp>
      <p:sp>
        <p:nvSpPr>
          <p:cNvPr id="47" name="TextBox 46">
            <a:extLst>
              <a:ext uri="{FF2B5EF4-FFF2-40B4-BE49-F238E27FC236}">
                <a16:creationId xmlns:a16="http://schemas.microsoft.com/office/drawing/2014/main" id="{5D9C38F1-F518-4856-A510-7717A9023D62}"/>
              </a:ext>
            </a:extLst>
          </p:cNvPr>
          <p:cNvSpPr txBox="1"/>
          <p:nvPr/>
        </p:nvSpPr>
        <p:spPr>
          <a:xfrm>
            <a:off x="1685730" y="1954449"/>
            <a:ext cx="529312" cy="276999"/>
          </a:xfrm>
          <a:prstGeom prst="rect">
            <a:avLst/>
          </a:prstGeom>
          <a:noFill/>
        </p:spPr>
        <p:txBody>
          <a:bodyPr wrap="none" rtlCol="0">
            <a:spAutoFit/>
          </a:bodyPr>
          <a:lstStyle/>
          <a:p>
            <a:r>
              <a:rPr lang="fr-FR" sz="1200" dirty="0"/>
              <a:t>n=31</a:t>
            </a:r>
          </a:p>
        </p:txBody>
      </p:sp>
      <p:sp>
        <p:nvSpPr>
          <p:cNvPr id="48" name="TextBox 47">
            <a:extLst>
              <a:ext uri="{FF2B5EF4-FFF2-40B4-BE49-F238E27FC236}">
                <a16:creationId xmlns:a16="http://schemas.microsoft.com/office/drawing/2014/main" id="{5B78A888-75D2-4204-9DF2-84066EDF8B23}"/>
              </a:ext>
            </a:extLst>
          </p:cNvPr>
          <p:cNvSpPr txBox="1"/>
          <p:nvPr/>
        </p:nvSpPr>
        <p:spPr>
          <a:xfrm>
            <a:off x="2304660" y="1954449"/>
            <a:ext cx="529312" cy="276999"/>
          </a:xfrm>
          <a:prstGeom prst="rect">
            <a:avLst/>
          </a:prstGeom>
          <a:noFill/>
        </p:spPr>
        <p:txBody>
          <a:bodyPr wrap="none" rtlCol="0">
            <a:spAutoFit/>
          </a:bodyPr>
          <a:lstStyle/>
          <a:p>
            <a:r>
              <a:rPr lang="fr-FR" sz="1200" dirty="0"/>
              <a:t>n=32</a:t>
            </a:r>
          </a:p>
        </p:txBody>
      </p:sp>
      <p:sp>
        <p:nvSpPr>
          <p:cNvPr id="49" name="Freeform 21">
            <a:extLst>
              <a:ext uri="{FF2B5EF4-FFF2-40B4-BE49-F238E27FC236}">
                <a16:creationId xmlns:a16="http://schemas.microsoft.com/office/drawing/2014/main" id="{22E7EB7F-A84B-4927-B5E9-0F5ADF1E120F}"/>
              </a:ext>
            </a:extLst>
          </p:cNvPr>
          <p:cNvSpPr>
            <a:spLocks/>
          </p:cNvSpPr>
          <p:nvPr/>
        </p:nvSpPr>
        <p:spPr bwMode="auto">
          <a:xfrm>
            <a:off x="5007429" y="2368202"/>
            <a:ext cx="3766684" cy="15131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14" name="Group 13">
            <a:extLst>
              <a:ext uri="{FF2B5EF4-FFF2-40B4-BE49-F238E27FC236}">
                <a16:creationId xmlns:a16="http://schemas.microsoft.com/office/drawing/2014/main" id="{13CC813A-D124-4888-B5CE-87600FFAD3E2}"/>
              </a:ext>
            </a:extLst>
          </p:cNvPr>
          <p:cNvGrpSpPr/>
          <p:nvPr/>
        </p:nvGrpSpPr>
        <p:grpSpPr>
          <a:xfrm>
            <a:off x="4295497" y="2215272"/>
            <a:ext cx="706642" cy="1812463"/>
            <a:chOff x="2684411" y="1295255"/>
            <a:chExt cx="706642" cy="2440846"/>
          </a:xfrm>
        </p:grpSpPr>
        <p:sp>
          <p:nvSpPr>
            <p:cNvPr id="50" name="Line 7">
              <a:extLst>
                <a:ext uri="{FF2B5EF4-FFF2-40B4-BE49-F238E27FC236}">
                  <a16:creationId xmlns:a16="http://schemas.microsoft.com/office/drawing/2014/main" id="{2382364E-1341-41F0-A5D4-CFCB0E2DAE47}"/>
                </a:ext>
              </a:extLst>
            </p:cNvPr>
            <p:cNvSpPr>
              <a:spLocks noChangeShapeType="1"/>
            </p:cNvSpPr>
            <p:nvPr/>
          </p:nvSpPr>
          <p:spPr bwMode="auto">
            <a:xfrm>
              <a:off x="3304819"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1" name="Line 8">
              <a:extLst>
                <a:ext uri="{FF2B5EF4-FFF2-40B4-BE49-F238E27FC236}">
                  <a16:creationId xmlns:a16="http://schemas.microsoft.com/office/drawing/2014/main" id="{B7DE2464-C46D-4AC1-B08E-C5428F60EE5A}"/>
                </a:ext>
              </a:extLst>
            </p:cNvPr>
            <p:cNvSpPr>
              <a:spLocks noChangeShapeType="1"/>
            </p:cNvSpPr>
            <p:nvPr/>
          </p:nvSpPr>
          <p:spPr bwMode="auto">
            <a:xfrm>
              <a:off x="3304819"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2" name="Line 9">
              <a:extLst>
                <a:ext uri="{FF2B5EF4-FFF2-40B4-BE49-F238E27FC236}">
                  <a16:creationId xmlns:a16="http://schemas.microsoft.com/office/drawing/2014/main" id="{8E79C5D3-2BC5-4D92-A4E4-E46704CDBE67}"/>
                </a:ext>
              </a:extLst>
            </p:cNvPr>
            <p:cNvSpPr>
              <a:spLocks noChangeShapeType="1"/>
            </p:cNvSpPr>
            <p:nvPr/>
          </p:nvSpPr>
          <p:spPr bwMode="auto">
            <a:xfrm>
              <a:off x="3304819"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3" name="Line 10">
              <a:extLst>
                <a:ext uri="{FF2B5EF4-FFF2-40B4-BE49-F238E27FC236}">
                  <a16:creationId xmlns:a16="http://schemas.microsoft.com/office/drawing/2014/main" id="{12E772CA-2583-469D-B950-ED9FFE35BB5B}"/>
                </a:ext>
              </a:extLst>
            </p:cNvPr>
            <p:cNvSpPr>
              <a:spLocks noChangeShapeType="1"/>
            </p:cNvSpPr>
            <p:nvPr/>
          </p:nvSpPr>
          <p:spPr bwMode="auto">
            <a:xfrm>
              <a:off x="3304819"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4" name="Line 11">
              <a:extLst>
                <a:ext uri="{FF2B5EF4-FFF2-40B4-BE49-F238E27FC236}">
                  <a16:creationId xmlns:a16="http://schemas.microsoft.com/office/drawing/2014/main" id="{CBF0D448-5A28-4A51-9523-4DADDAB1E756}"/>
                </a:ext>
              </a:extLst>
            </p:cNvPr>
            <p:cNvSpPr>
              <a:spLocks noChangeShapeType="1"/>
            </p:cNvSpPr>
            <p:nvPr/>
          </p:nvSpPr>
          <p:spPr bwMode="auto">
            <a:xfrm>
              <a:off x="3304819"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5" name="TextBox 54">
              <a:extLst>
                <a:ext uri="{FF2B5EF4-FFF2-40B4-BE49-F238E27FC236}">
                  <a16:creationId xmlns:a16="http://schemas.microsoft.com/office/drawing/2014/main" id="{70131496-EF44-40D4-BCD8-6005FF3168AA}"/>
                </a:ext>
              </a:extLst>
            </p:cNvPr>
            <p:cNvSpPr txBox="1"/>
            <p:nvPr/>
          </p:nvSpPr>
          <p:spPr>
            <a:xfrm rot="16200000">
              <a:off x="2364235" y="2373038"/>
              <a:ext cx="948130"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SG, %</a:t>
              </a:r>
            </a:p>
          </p:txBody>
        </p:sp>
        <p:sp>
          <p:nvSpPr>
            <p:cNvPr id="56" name="TextBox 55">
              <a:extLst>
                <a:ext uri="{FF2B5EF4-FFF2-40B4-BE49-F238E27FC236}">
                  <a16:creationId xmlns:a16="http://schemas.microsoft.com/office/drawing/2014/main" id="{2CB786D3-AF8D-4217-82BE-68E517322C92}"/>
                </a:ext>
              </a:extLst>
            </p:cNvPr>
            <p:cNvSpPr txBox="1"/>
            <p:nvPr/>
          </p:nvSpPr>
          <p:spPr>
            <a:xfrm>
              <a:off x="2847196" y="1295255"/>
              <a:ext cx="482824" cy="41448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100</a:t>
              </a:r>
            </a:p>
          </p:txBody>
        </p:sp>
        <p:sp>
          <p:nvSpPr>
            <p:cNvPr id="57" name="TextBox 56">
              <a:extLst>
                <a:ext uri="{FF2B5EF4-FFF2-40B4-BE49-F238E27FC236}">
                  <a16:creationId xmlns:a16="http://schemas.microsoft.com/office/drawing/2014/main" id="{4556D620-26B8-4181-8CE3-0A901EF43952}"/>
                </a:ext>
              </a:extLst>
            </p:cNvPr>
            <p:cNvSpPr txBox="1"/>
            <p:nvPr/>
          </p:nvSpPr>
          <p:spPr>
            <a:xfrm>
              <a:off x="2946582" y="1793785"/>
              <a:ext cx="383438" cy="414484"/>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75</a:t>
              </a:r>
            </a:p>
          </p:txBody>
        </p:sp>
        <p:sp>
          <p:nvSpPr>
            <p:cNvPr id="58" name="TextBox 57">
              <a:extLst>
                <a:ext uri="{FF2B5EF4-FFF2-40B4-BE49-F238E27FC236}">
                  <a16:creationId xmlns:a16="http://schemas.microsoft.com/office/drawing/2014/main" id="{60645BE3-42A2-42CB-883A-EA246DC84769}"/>
                </a:ext>
              </a:extLst>
            </p:cNvPr>
            <p:cNvSpPr txBox="1"/>
            <p:nvPr/>
          </p:nvSpPr>
          <p:spPr>
            <a:xfrm>
              <a:off x="2946582" y="2308440"/>
              <a:ext cx="383438" cy="414484"/>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50</a:t>
              </a:r>
            </a:p>
          </p:txBody>
        </p:sp>
        <p:sp>
          <p:nvSpPr>
            <p:cNvPr id="59" name="TextBox 58">
              <a:extLst>
                <a:ext uri="{FF2B5EF4-FFF2-40B4-BE49-F238E27FC236}">
                  <a16:creationId xmlns:a16="http://schemas.microsoft.com/office/drawing/2014/main" id="{9BBA1749-4D42-47D4-AD15-E32B04452308}"/>
                </a:ext>
              </a:extLst>
            </p:cNvPr>
            <p:cNvSpPr txBox="1"/>
            <p:nvPr/>
          </p:nvSpPr>
          <p:spPr>
            <a:xfrm>
              <a:off x="2946582" y="2812341"/>
              <a:ext cx="383438" cy="414484"/>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25</a:t>
              </a:r>
            </a:p>
          </p:txBody>
        </p:sp>
        <p:sp>
          <p:nvSpPr>
            <p:cNvPr id="60" name="TextBox 59">
              <a:extLst>
                <a:ext uri="{FF2B5EF4-FFF2-40B4-BE49-F238E27FC236}">
                  <a16:creationId xmlns:a16="http://schemas.microsoft.com/office/drawing/2014/main" id="{17906E8F-BE6E-46C6-9E26-518171DD4C6F}"/>
                </a:ext>
              </a:extLst>
            </p:cNvPr>
            <p:cNvSpPr txBox="1"/>
            <p:nvPr/>
          </p:nvSpPr>
          <p:spPr>
            <a:xfrm>
              <a:off x="3045976" y="3321617"/>
              <a:ext cx="284052" cy="414484"/>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sp>
        <p:nvSpPr>
          <p:cNvPr id="61" name="TextBox 60">
            <a:extLst>
              <a:ext uri="{FF2B5EF4-FFF2-40B4-BE49-F238E27FC236}">
                <a16:creationId xmlns:a16="http://schemas.microsoft.com/office/drawing/2014/main" id="{A3DA493E-2E74-4E7F-A413-971C6680664C}"/>
              </a:ext>
            </a:extLst>
          </p:cNvPr>
          <p:cNvSpPr txBox="1"/>
          <p:nvPr/>
        </p:nvSpPr>
        <p:spPr>
          <a:xfrm>
            <a:off x="6603296" y="4133932"/>
            <a:ext cx="562975" cy="307777"/>
          </a:xfrm>
          <a:prstGeom prst="rect">
            <a:avLst/>
          </a:prstGeom>
          <a:noFill/>
        </p:spPr>
        <p:txBody>
          <a:bodyPr wrap="none" rtlCol="0">
            <a:spAutoFit/>
          </a:bodyPr>
          <a:lstStyle/>
          <a:p>
            <a:r>
              <a:rPr lang="fr-FR" sz="1400" dirty="0"/>
              <a:t>Mois</a:t>
            </a:r>
          </a:p>
        </p:txBody>
      </p:sp>
      <p:grpSp>
        <p:nvGrpSpPr>
          <p:cNvPr id="84" name="Group 83">
            <a:extLst>
              <a:ext uri="{FF2B5EF4-FFF2-40B4-BE49-F238E27FC236}">
                <a16:creationId xmlns:a16="http://schemas.microsoft.com/office/drawing/2014/main" id="{D4AA3150-5E27-4182-8A60-0554FA73EFF9}"/>
              </a:ext>
            </a:extLst>
          </p:cNvPr>
          <p:cNvGrpSpPr/>
          <p:nvPr/>
        </p:nvGrpSpPr>
        <p:grpSpPr>
          <a:xfrm>
            <a:off x="4914483" y="3889109"/>
            <a:ext cx="3797882" cy="360147"/>
            <a:chOff x="1469568" y="5303149"/>
            <a:chExt cx="3989332" cy="360147"/>
          </a:xfrm>
        </p:grpSpPr>
        <p:sp>
          <p:nvSpPr>
            <p:cNvPr id="62" name="Line 21">
              <a:extLst>
                <a:ext uri="{FF2B5EF4-FFF2-40B4-BE49-F238E27FC236}">
                  <a16:creationId xmlns:a16="http://schemas.microsoft.com/office/drawing/2014/main" id="{B567584A-EC91-4A4E-923E-250D4AAF5B81}"/>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0B326D01-9515-4C58-B45A-334B15471803}"/>
                </a:ext>
              </a:extLst>
            </p:cNvPr>
            <p:cNvSpPr txBox="1"/>
            <p:nvPr/>
          </p:nvSpPr>
          <p:spPr>
            <a:xfrm>
              <a:off x="5173739" y="5375149"/>
              <a:ext cx="285161"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30</a:t>
              </a:r>
            </a:p>
          </p:txBody>
        </p:sp>
        <p:sp>
          <p:nvSpPr>
            <p:cNvPr id="64" name="Line 21">
              <a:extLst>
                <a:ext uri="{FF2B5EF4-FFF2-40B4-BE49-F238E27FC236}">
                  <a16:creationId xmlns:a16="http://schemas.microsoft.com/office/drawing/2014/main" id="{FCACC2F9-DDFF-4E2D-B8FC-D1D5D398AD32}"/>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1757DF3B-E27F-43B4-A8AF-8E6EA5A30514}"/>
                </a:ext>
              </a:extLst>
            </p:cNvPr>
            <p:cNvSpPr txBox="1"/>
            <p:nvPr/>
          </p:nvSpPr>
          <p:spPr>
            <a:xfrm>
              <a:off x="4798103" y="5375149"/>
              <a:ext cx="285161"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27</a:t>
              </a:r>
            </a:p>
          </p:txBody>
        </p:sp>
        <p:sp>
          <p:nvSpPr>
            <p:cNvPr id="66" name="Line 21">
              <a:extLst>
                <a:ext uri="{FF2B5EF4-FFF2-40B4-BE49-F238E27FC236}">
                  <a16:creationId xmlns:a16="http://schemas.microsoft.com/office/drawing/2014/main" id="{92617552-8B79-4808-8047-E7A556F3EE7F}"/>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0D0A41FD-9BD8-44EA-A9EC-B953DB7DCAD1}"/>
                </a:ext>
              </a:extLst>
            </p:cNvPr>
            <p:cNvSpPr txBox="1"/>
            <p:nvPr/>
          </p:nvSpPr>
          <p:spPr>
            <a:xfrm>
              <a:off x="4422466" y="5375149"/>
              <a:ext cx="285161"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24</a:t>
              </a:r>
            </a:p>
          </p:txBody>
        </p:sp>
        <p:sp>
          <p:nvSpPr>
            <p:cNvPr id="68" name="Line 21">
              <a:extLst>
                <a:ext uri="{FF2B5EF4-FFF2-40B4-BE49-F238E27FC236}">
                  <a16:creationId xmlns:a16="http://schemas.microsoft.com/office/drawing/2014/main" id="{AF22DB66-50EB-4464-A711-985BFC89173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C742F65E-6949-4BE1-82C4-AC8524BDF2B3}"/>
                </a:ext>
              </a:extLst>
            </p:cNvPr>
            <p:cNvSpPr txBox="1"/>
            <p:nvPr/>
          </p:nvSpPr>
          <p:spPr>
            <a:xfrm>
              <a:off x="4046829" y="5375149"/>
              <a:ext cx="285161"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21</a:t>
              </a:r>
            </a:p>
          </p:txBody>
        </p:sp>
        <p:sp>
          <p:nvSpPr>
            <p:cNvPr id="70" name="Line 21">
              <a:extLst>
                <a:ext uri="{FF2B5EF4-FFF2-40B4-BE49-F238E27FC236}">
                  <a16:creationId xmlns:a16="http://schemas.microsoft.com/office/drawing/2014/main" id="{0DBF5366-C6C9-45B7-8F25-141805D5C83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BB247963-3374-41B2-88C4-E9FC77D82EEC}"/>
                </a:ext>
              </a:extLst>
            </p:cNvPr>
            <p:cNvSpPr txBox="1"/>
            <p:nvPr/>
          </p:nvSpPr>
          <p:spPr>
            <a:xfrm>
              <a:off x="3671192" y="5375149"/>
              <a:ext cx="285161"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18</a:t>
              </a:r>
            </a:p>
          </p:txBody>
        </p:sp>
        <p:sp>
          <p:nvSpPr>
            <p:cNvPr id="72" name="Line 21">
              <a:extLst>
                <a:ext uri="{FF2B5EF4-FFF2-40B4-BE49-F238E27FC236}">
                  <a16:creationId xmlns:a16="http://schemas.microsoft.com/office/drawing/2014/main" id="{8E1160FB-1DF7-496C-BDF7-E4336B72582F}"/>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85EE2384-CE6E-4819-B139-4907E254B746}"/>
                </a:ext>
              </a:extLst>
            </p:cNvPr>
            <p:cNvSpPr txBox="1"/>
            <p:nvPr/>
          </p:nvSpPr>
          <p:spPr>
            <a:xfrm>
              <a:off x="3295555" y="5375149"/>
              <a:ext cx="285161"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15</a:t>
              </a:r>
            </a:p>
          </p:txBody>
        </p:sp>
        <p:sp>
          <p:nvSpPr>
            <p:cNvPr id="74" name="Line 21">
              <a:extLst>
                <a:ext uri="{FF2B5EF4-FFF2-40B4-BE49-F238E27FC236}">
                  <a16:creationId xmlns:a16="http://schemas.microsoft.com/office/drawing/2014/main" id="{194E97D9-D069-4324-86DA-689CB960082F}"/>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3FD883EF-EFDA-4F53-AB59-E0E424DCEA88}"/>
                </a:ext>
              </a:extLst>
            </p:cNvPr>
            <p:cNvSpPr txBox="1"/>
            <p:nvPr/>
          </p:nvSpPr>
          <p:spPr>
            <a:xfrm>
              <a:off x="2919918" y="5375149"/>
              <a:ext cx="285161"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a:t>
              </a:r>
            </a:p>
          </p:txBody>
        </p:sp>
        <p:sp>
          <p:nvSpPr>
            <p:cNvPr id="76" name="Line 21">
              <a:extLst>
                <a:ext uri="{FF2B5EF4-FFF2-40B4-BE49-F238E27FC236}">
                  <a16:creationId xmlns:a16="http://schemas.microsoft.com/office/drawing/2014/main" id="{BFB9ADBA-C977-4DEF-8C72-1C8DE27136C7}"/>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A4AAA8C2-E4BA-4214-B664-BFC2101079B5}"/>
                </a:ext>
              </a:extLst>
            </p:cNvPr>
            <p:cNvSpPr txBox="1"/>
            <p:nvPr/>
          </p:nvSpPr>
          <p:spPr>
            <a:xfrm>
              <a:off x="2596479" y="5375149"/>
              <a:ext cx="180764"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9</a:t>
              </a:r>
            </a:p>
          </p:txBody>
        </p:sp>
        <p:sp>
          <p:nvSpPr>
            <p:cNvPr id="78" name="Line 21">
              <a:extLst>
                <a:ext uri="{FF2B5EF4-FFF2-40B4-BE49-F238E27FC236}">
                  <a16:creationId xmlns:a16="http://schemas.microsoft.com/office/drawing/2014/main" id="{EDF35BD4-B3C9-4742-9FBD-CB643C3F2AEC}"/>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9B891C0E-10C5-45A6-844D-CB555FC92A59}"/>
                </a:ext>
              </a:extLst>
            </p:cNvPr>
            <p:cNvSpPr txBox="1"/>
            <p:nvPr/>
          </p:nvSpPr>
          <p:spPr>
            <a:xfrm>
              <a:off x="2220842" y="5375149"/>
              <a:ext cx="180764"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a:t>
              </a:r>
            </a:p>
          </p:txBody>
        </p:sp>
        <p:sp>
          <p:nvSpPr>
            <p:cNvPr id="80" name="Line 21">
              <a:extLst>
                <a:ext uri="{FF2B5EF4-FFF2-40B4-BE49-F238E27FC236}">
                  <a16:creationId xmlns:a16="http://schemas.microsoft.com/office/drawing/2014/main" id="{C40154BC-6ED4-402A-9993-A9117D8B960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5BBC6696-71A3-427D-B81F-62F3304A3819}"/>
                </a:ext>
              </a:extLst>
            </p:cNvPr>
            <p:cNvSpPr txBox="1"/>
            <p:nvPr/>
          </p:nvSpPr>
          <p:spPr>
            <a:xfrm>
              <a:off x="1845205" y="5375149"/>
              <a:ext cx="180764"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a:t>
              </a:r>
            </a:p>
          </p:txBody>
        </p:sp>
        <p:sp>
          <p:nvSpPr>
            <p:cNvPr id="82" name="Line 21">
              <a:extLst>
                <a:ext uri="{FF2B5EF4-FFF2-40B4-BE49-F238E27FC236}">
                  <a16:creationId xmlns:a16="http://schemas.microsoft.com/office/drawing/2014/main" id="{8D30C0B3-5518-416C-9AB4-2B24B291A3B8}"/>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C63695B5-E59C-43A4-AB01-F3C78E522875}"/>
                </a:ext>
              </a:extLst>
            </p:cNvPr>
            <p:cNvSpPr txBox="1"/>
            <p:nvPr/>
          </p:nvSpPr>
          <p:spPr>
            <a:xfrm>
              <a:off x="1469568" y="5375149"/>
              <a:ext cx="180764"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grpSp>
        <p:nvGrpSpPr>
          <p:cNvPr id="108" name="Group 107">
            <a:extLst>
              <a:ext uri="{FF2B5EF4-FFF2-40B4-BE49-F238E27FC236}">
                <a16:creationId xmlns:a16="http://schemas.microsoft.com/office/drawing/2014/main" id="{5ABC7E0D-7BAF-415B-863F-C77C2F204898}"/>
              </a:ext>
            </a:extLst>
          </p:cNvPr>
          <p:cNvGrpSpPr/>
          <p:nvPr/>
        </p:nvGrpSpPr>
        <p:grpSpPr>
          <a:xfrm>
            <a:off x="4864790" y="4459006"/>
            <a:ext cx="3797881" cy="288147"/>
            <a:chOff x="5051480" y="4188606"/>
            <a:chExt cx="3797881" cy="288147"/>
          </a:xfrm>
        </p:grpSpPr>
        <p:sp>
          <p:nvSpPr>
            <p:cNvPr id="87" name="TextBox 86">
              <a:extLst>
                <a:ext uri="{FF2B5EF4-FFF2-40B4-BE49-F238E27FC236}">
                  <a16:creationId xmlns:a16="http://schemas.microsoft.com/office/drawing/2014/main" id="{749E0C7C-858F-4E9F-B8E8-28304FBB3797}"/>
                </a:ext>
              </a:extLst>
            </p:cNvPr>
            <p:cNvSpPr txBox="1"/>
            <p:nvPr/>
          </p:nvSpPr>
          <p:spPr>
            <a:xfrm>
              <a:off x="8677272" y="4188606"/>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a:t>
              </a:r>
            </a:p>
          </p:txBody>
        </p:sp>
        <p:sp>
          <p:nvSpPr>
            <p:cNvPr id="89" name="TextBox 88">
              <a:extLst>
                <a:ext uri="{FF2B5EF4-FFF2-40B4-BE49-F238E27FC236}">
                  <a16:creationId xmlns:a16="http://schemas.microsoft.com/office/drawing/2014/main" id="{063A2533-1655-4146-A35A-D89EE62DF433}"/>
                </a:ext>
              </a:extLst>
            </p:cNvPr>
            <p:cNvSpPr txBox="1"/>
            <p:nvPr/>
          </p:nvSpPr>
          <p:spPr>
            <a:xfrm>
              <a:off x="8319662" y="4188606"/>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a:t>
              </a:r>
            </a:p>
          </p:txBody>
        </p:sp>
        <p:sp>
          <p:nvSpPr>
            <p:cNvPr id="91" name="TextBox 90">
              <a:extLst>
                <a:ext uri="{FF2B5EF4-FFF2-40B4-BE49-F238E27FC236}">
                  <a16:creationId xmlns:a16="http://schemas.microsoft.com/office/drawing/2014/main" id="{1ACF2FF1-25DE-4821-9D1D-B38BBF48A1C8}"/>
                </a:ext>
              </a:extLst>
            </p:cNvPr>
            <p:cNvSpPr txBox="1"/>
            <p:nvPr/>
          </p:nvSpPr>
          <p:spPr>
            <a:xfrm>
              <a:off x="7962052" y="4188606"/>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4</a:t>
              </a:r>
            </a:p>
          </p:txBody>
        </p:sp>
        <p:sp>
          <p:nvSpPr>
            <p:cNvPr id="93" name="TextBox 92">
              <a:extLst>
                <a:ext uri="{FF2B5EF4-FFF2-40B4-BE49-F238E27FC236}">
                  <a16:creationId xmlns:a16="http://schemas.microsoft.com/office/drawing/2014/main" id="{E536DBBD-BFE9-4247-9BA3-779F220E9049}"/>
                </a:ext>
              </a:extLst>
            </p:cNvPr>
            <p:cNvSpPr txBox="1"/>
            <p:nvPr/>
          </p:nvSpPr>
          <p:spPr>
            <a:xfrm>
              <a:off x="7604442" y="4188606"/>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8</a:t>
              </a:r>
            </a:p>
          </p:txBody>
        </p:sp>
        <p:sp>
          <p:nvSpPr>
            <p:cNvPr id="95" name="TextBox 94">
              <a:extLst>
                <a:ext uri="{FF2B5EF4-FFF2-40B4-BE49-F238E27FC236}">
                  <a16:creationId xmlns:a16="http://schemas.microsoft.com/office/drawing/2014/main" id="{9A7681AF-44B0-4F5B-AA45-FD231553CFCE}"/>
                </a:ext>
              </a:extLst>
            </p:cNvPr>
            <p:cNvSpPr txBox="1"/>
            <p:nvPr/>
          </p:nvSpPr>
          <p:spPr>
            <a:xfrm>
              <a:off x="7246832" y="4188606"/>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8</a:t>
              </a:r>
            </a:p>
          </p:txBody>
        </p:sp>
        <p:sp>
          <p:nvSpPr>
            <p:cNvPr id="97" name="TextBox 96">
              <a:extLst>
                <a:ext uri="{FF2B5EF4-FFF2-40B4-BE49-F238E27FC236}">
                  <a16:creationId xmlns:a16="http://schemas.microsoft.com/office/drawing/2014/main" id="{EE33B114-AD87-47B2-8304-656A4EBDC3D1}"/>
                </a:ext>
              </a:extLst>
            </p:cNvPr>
            <p:cNvSpPr txBox="1"/>
            <p:nvPr/>
          </p:nvSpPr>
          <p:spPr>
            <a:xfrm>
              <a:off x="6889223" y="4188606"/>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9</a:t>
              </a:r>
            </a:p>
          </p:txBody>
        </p:sp>
        <p:sp>
          <p:nvSpPr>
            <p:cNvPr id="99" name="TextBox 98">
              <a:extLst>
                <a:ext uri="{FF2B5EF4-FFF2-40B4-BE49-F238E27FC236}">
                  <a16:creationId xmlns:a16="http://schemas.microsoft.com/office/drawing/2014/main" id="{F3632BC0-E03F-4743-962D-BD9E19738580}"/>
                </a:ext>
              </a:extLst>
            </p:cNvPr>
            <p:cNvSpPr txBox="1"/>
            <p:nvPr/>
          </p:nvSpPr>
          <p:spPr>
            <a:xfrm>
              <a:off x="6481920" y="4188606"/>
              <a:ext cx="271476"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10</a:t>
              </a:r>
            </a:p>
          </p:txBody>
        </p:sp>
        <p:sp>
          <p:nvSpPr>
            <p:cNvPr id="101" name="TextBox 100">
              <a:extLst>
                <a:ext uri="{FF2B5EF4-FFF2-40B4-BE49-F238E27FC236}">
                  <a16:creationId xmlns:a16="http://schemas.microsoft.com/office/drawing/2014/main" id="{31AB1424-01BA-41F6-BB12-ABE15368BF76}"/>
                </a:ext>
              </a:extLst>
            </p:cNvPr>
            <p:cNvSpPr txBox="1"/>
            <p:nvPr/>
          </p:nvSpPr>
          <p:spPr>
            <a:xfrm>
              <a:off x="6130978" y="4188606"/>
              <a:ext cx="25813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11</a:t>
              </a:r>
            </a:p>
          </p:txBody>
        </p:sp>
        <p:sp>
          <p:nvSpPr>
            <p:cNvPr id="103" name="TextBox 102">
              <a:extLst>
                <a:ext uri="{FF2B5EF4-FFF2-40B4-BE49-F238E27FC236}">
                  <a16:creationId xmlns:a16="http://schemas.microsoft.com/office/drawing/2014/main" id="{01F2C9F9-00D4-405D-97CD-838441C28191}"/>
                </a:ext>
              </a:extLst>
            </p:cNvPr>
            <p:cNvSpPr txBox="1"/>
            <p:nvPr/>
          </p:nvSpPr>
          <p:spPr>
            <a:xfrm>
              <a:off x="5766699" y="4188606"/>
              <a:ext cx="271476"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16</a:t>
              </a:r>
            </a:p>
          </p:txBody>
        </p:sp>
        <p:sp>
          <p:nvSpPr>
            <p:cNvPr id="105" name="TextBox 104">
              <a:extLst>
                <a:ext uri="{FF2B5EF4-FFF2-40B4-BE49-F238E27FC236}">
                  <a16:creationId xmlns:a16="http://schemas.microsoft.com/office/drawing/2014/main" id="{95DBEF2B-EE3D-456B-AAEE-9438F2B49388}"/>
                </a:ext>
              </a:extLst>
            </p:cNvPr>
            <p:cNvSpPr txBox="1"/>
            <p:nvPr/>
          </p:nvSpPr>
          <p:spPr>
            <a:xfrm>
              <a:off x="5409090" y="4188606"/>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21</a:t>
              </a:r>
            </a:p>
          </p:txBody>
        </p:sp>
        <p:sp>
          <p:nvSpPr>
            <p:cNvPr id="107" name="TextBox 106">
              <a:extLst>
                <a:ext uri="{FF2B5EF4-FFF2-40B4-BE49-F238E27FC236}">
                  <a16:creationId xmlns:a16="http://schemas.microsoft.com/office/drawing/2014/main" id="{7F9EBB12-D24D-40B2-90A3-6D232650265A}"/>
                </a:ext>
              </a:extLst>
            </p:cNvPr>
            <p:cNvSpPr txBox="1"/>
            <p:nvPr/>
          </p:nvSpPr>
          <p:spPr>
            <a:xfrm>
              <a:off x="5051480" y="4188606"/>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33</a:t>
              </a:r>
            </a:p>
          </p:txBody>
        </p:sp>
      </p:grpSp>
      <p:sp>
        <p:nvSpPr>
          <p:cNvPr id="109" name="TextBox 108">
            <a:extLst>
              <a:ext uri="{FF2B5EF4-FFF2-40B4-BE49-F238E27FC236}">
                <a16:creationId xmlns:a16="http://schemas.microsoft.com/office/drawing/2014/main" id="{FE43A345-67A6-4D14-BD06-AC7F9AF4B76C}"/>
              </a:ext>
            </a:extLst>
          </p:cNvPr>
          <p:cNvSpPr txBox="1"/>
          <p:nvPr/>
        </p:nvSpPr>
        <p:spPr>
          <a:xfrm>
            <a:off x="4600390" y="4445415"/>
            <a:ext cx="314510" cy="307777"/>
          </a:xfrm>
          <a:prstGeom prst="rect">
            <a:avLst/>
          </a:prstGeom>
          <a:noFill/>
        </p:spPr>
        <p:txBody>
          <a:bodyPr wrap="none" rtlCol="0">
            <a:spAutoFit/>
          </a:bodyPr>
          <a:lstStyle/>
          <a:p>
            <a:pPr algn="r"/>
            <a:r>
              <a:rPr lang="fr-FR" sz="1400" dirty="0"/>
              <a:t>N</a:t>
            </a:r>
          </a:p>
        </p:txBody>
      </p:sp>
      <p:grpSp>
        <p:nvGrpSpPr>
          <p:cNvPr id="128" name="Group 127">
            <a:extLst>
              <a:ext uri="{FF2B5EF4-FFF2-40B4-BE49-F238E27FC236}">
                <a16:creationId xmlns:a16="http://schemas.microsoft.com/office/drawing/2014/main" id="{9B655E6F-E9BF-4C24-AAA3-3EA250321C9C}"/>
              </a:ext>
            </a:extLst>
          </p:cNvPr>
          <p:cNvGrpSpPr/>
          <p:nvPr/>
        </p:nvGrpSpPr>
        <p:grpSpPr>
          <a:xfrm>
            <a:off x="5018723" y="2369970"/>
            <a:ext cx="3607118" cy="1227773"/>
            <a:chOff x="1757362" y="2471737"/>
            <a:chExt cx="5627017" cy="1918392"/>
          </a:xfrm>
        </p:grpSpPr>
        <p:sp>
          <p:nvSpPr>
            <p:cNvPr id="121" name="Freeform: Shape 120">
              <a:extLst>
                <a:ext uri="{FF2B5EF4-FFF2-40B4-BE49-F238E27FC236}">
                  <a16:creationId xmlns:a16="http://schemas.microsoft.com/office/drawing/2014/main" id="{FD007076-1584-4D26-B85C-E044403DFF39}"/>
                </a:ext>
              </a:extLst>
            </p:cNvPr>
            <p:cNvSpPr/>
            <p:nvPr/>
          </p:nvSpPr>
          <p:spPr>
            <a:xfrm>
              <a:off x="1757362" y="2471737"/>
              <a:ext cx="5627017" cy="1885873"/>
            </a:xfrm>
            <a:custGeom>
              <a:avLst/>
              <a:gdLst>
                <a:gd name="connsiteX0" fmla="*/ 5627018 w 5627017"/>
                <a:gd name="connsiteY0" fmla="*/ 1885874 h 1885873"/>
                <a:gd name="connsiteX1" fmla="*/ 4311110 w 5627017"/>
                <a:gd name="connsiteY1" fmla="*/ 1885874 h 1885873"/>
                <a:gd name="connsiteX2" fmla="*/ 4311110 w 5627017"/>
                <a:gd name="connsiteY2" fmla="*/ 1794062 h 1885873"/>
                <a:gd name="connsiteX3" fmla="*/ 4215480 w 5627017"/>
                <a:gd name="connsiteY3" fmla="*/ 1794062 h 1885873"/>
                <a:gd name="connsiteX4" fmla="*/ 4215480 w 5627017"/>
                <a:gd name="connsiteY4" fmla="*/ 1725206 h 1885873"/>
                <a:gd name="connsiteX5" fmla="*/ 3075546 w 5627017"/>
                <a:gd name="connsiteY5" fmla="*/ 1725206 h 1885873"/>
                <a:gd name="connsiteX6" fmla="*/ 3075546 w 5627017"/>
                <a:gd name="connsiteY6" fmla="*/ 1648701 h 1885873"/>
                <a:gd name="connsiteX7" fmla="*/ 2444363 w 5627017"/>
                <a:gd name="connsiteY7" fmla="*/ 1648701 h 1885873"/>
                <a:gd name="connsiteX8" fmla="*/ 2444363 w 5627017"/>
                <a:gd name="connsiteY8" fmla="*/ 1572197 h 1885873"/>
                <a:gd name="connsiteX9" fmla="*/ 1920297 w 5627017"/>
                <a:gd name="connsiteY9" fmla="*/ 1572197 h 1885873"/>
                <a:gd name="connsiteX10" fmla="*/ 1920297 w 5627017"/>
                <a:gd name="connsiteY10" fmla="*/ 1491863 h 1885873"/>
                <a:gd name="connsiteX11" fmla="*/ 1625756 w 5627017"/>
                <a:gd name="connsiteY11" fmla="*/ 1491863 h 1885873"/>
                <a:gd name="connsiteX12" fmla="*/ 1625756 w 5627017"/>
                <a:gd name="connsiteY12" fmla="*/ 1430665 h 1885873"/>
                <a:gd name="connsiteX13" fmla="*/ 1407709 w 5627017"/>
                <a:gd name="connsiteY13" fmla="*/ 1430665 h 1885873"/>
                <a:gd name="connsiteX14" fmla="*/ 1407709 w 5627017"/>
                <a:gd name="connsiteY14" fmla="*/ 1361808 h 1885873"/>
                <a:gd name="connsiteX15" fmla="*/ 1308249 w 5627017"/>
                <a:gd name="connsiteY15" fmla="*/ 1361808 h 1885873"/>
                <a:gd name="connsiteX16" fmla="*/ 1308249 w 5627017"/>
                <a:gd name="connsiteY16" fmla="*/ 1269997 h 1885873"/>
                <a:gd name="connsiteX17" fmla="*/ 1147591 w 5627017"/>
                <a:gd name="connsiteY17" fmla="*/ 1269997 h 1885873"/>
                <a:gd name="connsiteX18" fmla="*/ 1147591 w 5627017"/>
                <a:gd name="connsiteY18" fmla="*/ 1208799 h 1885873"/>
                <a:gd name="connsiteX19" fmla="*/ 1067257 w 5627017"/>
                <a:gd name="connsiteY19" fmla="*/ 1208799 h 1885873"/>
                <a:gd name="connsiteX20" fmla="*/ 1067257 w 5627017"/>
                <a:gd name="connsiteY20" fmla="*/ 1136113 h 1885873"/>
                <a:gd name="connsiteX21" fmla="*/ 841566 w 5627017"/>
                <a:gd name="connsiteY21" fmla="*/ 1136113 h 1885873"/>
                <a:gd name="connsiteX22" fmla="*/ 841566 w 5627017"/>
                <a:gd name="connsiteY22" fmla="*/ 1055780 h 1885873"/>
                <a:gd name="connsiteX23" fmla="*/ 738283 w 5627017"/>
                <a:gd name="connsiteY23" fmla="*/ 1055780 h 1885873"/>
                <a:gd name="connsiteX24" fmla="*/ 738283 w 5627017"/>
                <a:gd name="connsiteY24" fmla="*/ 990752 h 1885873"/>
                <a:gd name="connsiteX25" fmla="*/ 688554 w 5627017"/>
                <a:gd name="connsiteY25" fmla="*/ 990752 h 1885873"/>
                <a:gd name="connsiteX26" fmla="*/ 688554 w 5627017"/>
                <a:gd name="connsiteY26" fmla="*/ 918073 h 1885873"/>
                <a:gd name="connsiteX27" fmla="*/ 627349 w 5627017"/>
                <a:gd name="connsiteY27" fmla="*/ 918073 h 1885873"/>
                <a:gd name="connsiteX28" fmla="*/ 627349 w 5627017"/>
                <a:gd name="connsiteY28" fmla="*/ 845391 h 1885873"/>
                <a:gd name="connsiteX29" fmla="*/ 481988 w 5627017"/>
                <a:gd name="connsiteY29" fmla="*/ 845391 h 1885873"/>
                <a:gd name="connsiteX30" fmla="*/ 481988 w 5627017"/>
                <a:gd name="connsiteY30" fmla="*/ 772711 h 1885873"/>
                <a:gd name="connsiteX31" fmla="*/ 424608 w 5627017"/>
                <a:gd name="connsiteY31" fmla="*/ 772711 h 1885873"/>
                <a:gd name="connsiteX32" fmla="*/ 424608 w 5627017"/>
                <a:gd name="connsiteY32" fmla="*/ 711506 h 1885873"/>
                <a:gd name="connsiteX33" fmla="*/ 367229 w 5627017"/>
                <a:gd name="connsiteY33" fmla="*/ 711506 h 1885873"/>
                <a:gd name="connsiteX34" fmla="*/ 367229 w 5627017"/>
                <a:gd name="connsiteY34" fmla="*/ 569970 h 1885873"/>
                <a:gd name="connsiteX35" fmla="*/ 336626 w 5627017"/>
                <a:gd name="connsiteY35" fmla="*/ 569970 h 1885873"/>
                <a:gd name="connsiteX36" fmla="*/ 336626 w 5627017"/>
                <a:gd name="connsiteY36" fmla="*/ 497289 h 1885873"/>
                <a:gd name="connsiteX37" fmla="*/ 263945 w 5627017"/>
                <a:gd name="connsiteY37" fmla="*/ 497289 h 1885873"/>
                <a:gd name="connsiteX38" fmla="*/ 263945 w 5627017"/>
                <a:gd name="connsiteY38" fmla="*/ 363404 h 1885873"/>
                <a:gd name="connsiteX39" fmla="*/ 240994 w 5627017"/>
                <a:gd name="connsiteY39" fmla="*/ 363404 h 1885873"/>
                <a:gd name="connsiteX40" fmla="*/ 240994 w 5627017"/>
                <a:gd name="connsiteY40" fmla="*/ 271596 h 1885873"/>
                <a:gd name="connsiteX41" fmla="*/ 233343 w 5627017"/>
                <a:gd name="connsiteY41" fmla="*/ 271596 h 1885873"/>
                <a:gd name="connsiteX42" fmla="*/ 233343 w 5627017"/>
                <a:gd name="connsiteY42" fmla="*/ 202741 h 1885873"/>
                <a:gd name="connsiteX43" fmla="*/ 183614 w 5627017"/>
                <a:gd name="connsiteY43" fmla="*/ 202741 h 1885873"/>
                <a:gd name="connsiteX44" fmla="*/ 183614 w 5627017"/>
                <a:gd name="connsiteY44" fmla="*/ 130060 h 1885873"/>
                <a:gd name="connsiteX45" fmla="*/ 137711 w 5627017"/>
                <a:gd name="connsiteY45" fmla="*/ 130060 h 1885873"/>
                <a:gd name="connsiteX46" fmla="*/ 137711 w 5627017"/>
                <a:gd name="connsiteY46" fmla="*/ 68855 h 1885873"/>
                <a:gd name="connsiteX47" fmla="*/ 72680 w 5627017"/>
                <a:gd name="connsiteY47" fmla="*/ 68855 h 1885873"/>
                <a:gd name="connsiteX48" fmla="*/ 72680 w 5627017"/>
                <a:gd name="connsiteY48" fmla="*/ 0 h 1885873"/>
                <a:gd name="connsiteX49" fmla="*/ 0 w 5627017"/>
                <a:gd name="connsiteY49" fmla="*/ 0 h 18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27017" h="1885873">
                  <a:moveTo>
                    <a:pt x="5627018" y="1885874"/>
                  </a:moveTo>
                  <a:lnTo>
                    <a:pt x="4311110" y="1885874"/>
                  </a:lnTo>
                  <a:lnTo>
                    <a:pt x="4311110" y="1794062"/>
                  </a:lnTo>
                  <a:lnTo>
                    <a:pt x="4215480" y="1794062"/>
                  </a:lnTo>
                  <a:lnTo>
                    <a:pt x="4215480" y="1725206"/>
                  </a:lnTo>
                  <a:lnTo>
                    <a:pt x="3075546" y="1725206"/>
                  </a:lnTo>
                  <a:lnTo>
                    <a:pt x="3075546" y="1648701"/>
                  </a:lnTo>
                  <a:lnTo>
                    <a:pt x="2444363" y="1648701"/>
                  </a:lnTo>
                  <a:lnTo>
                    <a:pt x="2444363" y="1572197"/>
                  </a:lnTo>
                  <a:lnTo>
                    <a:pt x="1920297" y="1572197"/>
                  </a:lnTo>
                  <a:lnTo>
                    <a:pt x="1920297" y="1491863"/>
                  </a:lnTo>
                  <a:lnTo>
                    <a:pt x="1625756" y="1491863"/>
                  </a:lnTo>
                  <a:lnTo>
                    <a:pt x="1625756" y="1430665"/>
                  </a:lnTo>
                  <a:lnTo>
                    <a:pt x="1407709" y="1430665"/>
                  </a:lnTo>
                  <a:lnTo>
                    <a:pt x="1407709" y="1361808"/>
                  </a:lnTo>
                  <a:lnTo>
                    <a:pt x="1308249" y="1361808"/>
                  </a:lnTo>
                  <a:lnTo>
                    <a:pt x="1308249" y="1269997"/>
                  </a:lnTo>
                  <a:lnTo>
                    <a:pt x="1147591" y="1269997"/>
                  </a:lnTo>
                  <a:lnTo>
                    <a:pt x="1147591" y="1208799"/>
                  </a:lnTo>
                  <a:lnTo>
                    <a:pt x="1067257" y="1208799"/>
                  </a:lnTo>
                  <a:lnTo>
                    <a:pt x="1067257" y="1136113"/>
                  </a:lnTo>
                  <a:lnTo>
                    <a:pt x="841566" y="1136113"/>
                  </a:lnTo>
                  <a:lnTo>
                    <a:pt x="841566" y="1055780"/>
                  </a:lnTo>
                  <a:lnTo>
                    <a:pt x="738283" y="1055780"/>
                  </a:lnTo>
                  <a:lnTo>
                    <a:pt x="738283" y="990752"/>
                  </a:lnTo>
                  <a:lnTo>
                    <a:pt x="688554" y="990752"/>
                  </a:lnTo>
                  <a:lnTo>
                    <a:pt x="688554" y="918073"/>
                  </a:lnTo>
                  <a:lnTo>
                    <a:pt x="627349" y="918073"/>
                  </a:lnTo>
                  <a:lnTo>
                    <a:pt x="627349" y="845391"/>
                  </a:lnTo>
                  <a:lnTo>
                    <a:pt x="481988" y="845391"/>
                  </a:lnTo>
                  <a:lnTo>
                    <a:pt x="481988" y="772711"/>
                  </a:lnTo>
                  <a:lnTo>
                    <a:pt x="424608" y="772711"/>
                  </a:lnTo>
                  <a:lnTo>
                    <a:pt x="424608" y="711506"/>
                  </a:lnTo>
                  <a:lnTo>
                    <a:pt x="367229" y="711506"/>
                  </a:lnTo>
                  <a:lnTo>
                    <a:pt x="367229" y="569970"/>
                  </a:lnTo>
                  <a:lnTo>
                    <a:pt x="336626" y="569970"/>
                  </a:lnTo>
                  <a:lnTo>
                    <a:pt x="336626" y="497289"/>
                  </a:lnTo>
                  <a:lnTo>
                    <a:pt x="263945" y="497289"/>
                  </a:lnTo>
                  <a:lnTo>
                    <a:pt x="263945" y="363404"/>
                  </a:lnTo>
                  <a:lnTo>
                    <a:pt x="240994" y="363404"/>
                  </a:lnTo>
                  <a:lnTo>
                    <a:pt x="240994" y="271596"/>
                  </a:lnTo>
                  <a:lnTo>
                    <a:pt x="233343" y="271596"/>
                  </a:lnTo>
                  <a:lnTo>
                    <a:pt x="233343" y="202741"/>
                  </a:lnTo>
                  <a:lnTo>
                    <a:pt x="183614" y="202741"/>
                  </a:lnTo>
                  <a:lnTo>
                    <a:pt x="183614" y="130060"/>
                  </a:lnTo>
                  <a:lnTo>
                    <a:pt x="137711" y="130060"/>
                  </a:lnTo>
                  <a:lnTo>
                    <a:pt x="137711" y="68855"/>
                  </a:lnTo>
                  <a:lnTo>
                    <a:pt x="72680" y="68855"/>
                  </a:lnTo>
                  <a:lnTo>
                    <a:pt x="72680" y="0"/>
                  </a:lnTo>
                  <a:lnTo>
                    <a:pt x="0" y="0"/>
                  </a:lnTo>
                </a:path>
              </a:pathLst>
            </a:custGeom>
            <a:noFill/>
            <a:ln w="22225" cap="flat">
              <a:solidFill>
                <a:srgbClr val="B60D27"/>
              </a:solidFill>
              <a:prstDash val="solid"/>
              <a:miter/>
            </a:ln>
          </p:spPr>
          <p:txBody>
            <a:bodyPr rtlCol="0" anchor="ctr"/>
            <a:lstStyle/>
            <a:p>
              <a:endParaRPr lang="fr-FR" dirty="0"/>
            </a:p>
          </p:txBody>
        </p:sp>
        <p:sp>
          <p:nvSpPr>
            <p:cNvPr id="122" name="Freeform: Shape 121">
              <a:extLst>
                <a:ext uri="{FF2B5EF4-FFF2-40B4-BE49-F238E27FC236}">
                  <a16:creationId xmlns:a16="http://schemas.microsoft.com/office/drawing/2014/main" id="{38AB8A77-8CD4-46BE-96C4-0910BBAF3985}"/>
                </a:ext>
              </a:extLst>
            </p:cNvPr>
            <p:cNvSpPr/>
            <p:nvPr/>
          </p:nvSpPr>
          <p:spPr>
            <a:xfrm>
              <a:off x="3264531" y="38537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fr-FR" dirty="0"/>
            </a:p>
          </p:txBody>
        </p:sp>
        <p:sp>
          <p:nvSpPr>
            <p:cNvPr id="123" name="Freeform: Shape 122">
              <a:extLst>
                <a:ext uri="{FF2B5EF4-FFF2-40B4-BE49-F238E27FC236}">
                  <a16:creationId xmlns:a16="http://schemas.microsoft.com/office/drawing/2014/main" id="{13BB92BD-AC13-4B4C-A1EF-4101EED6396A}"/>
                </a:ext>
              </a:extLst>
            </p:cNvPr>
            <p:cNvSpPr/>
            <p:nvPr/>
          </p:nvSpPr>
          <p:spPr>
            <a:xfrm>
              <a:off x="6160150" y="43109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fr-FR" dirty="0"/>
            </a:p>
          </p:txBody>
        </p:sp>
        <p:sp>
          <p:nvSpPr>
            <p:cNvPr id="124" name="Freeform: Shape 123">
              <a:extLst>
                <a:ext uri="{FF2B5EF4-FFF2-40B4-BE49-F238E27FC236}">
                  <a16:creationId xmlns:a16="http://schemas.microsoft.com/office/drawing/2014/main" id="{ED8702E7-1C01-4D16-9EA3-44F098630EF2}"/>
                </a:ext>
              </a:extLst>
            </p:cNvPr>
            <p:cNvSpPr/>
            <p:nvPr/>
          </p:nvSpPr>
          <p:spPr>
            <a:xfrm>
              <a:off x="6198250" y="43109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fr-FR" dirty="0"/>
            </a:p>
          </p:txBody>
        </p:sp>
        <p:sp>
          <p:nvSpPr>
            <p:cNvPr id="125" name="Freeform: Shape 124">
              <a:extLst>
                <a:ext uri="{FF2B5EF4-FFF2-40B4-BE49-F238E27FC236}">
                  <a16:creationId xmlns:a16="http://schemas.microsoft.com/office/drawing/2014/main" id="{A8587AAC-0189-4BB9-8D7E-7FD37AD33469}"/>
                </a:ext>
              </a:extLst>
            </p:cNvPr>
            <p:cNvSpPr/>
            <p:nvPr/>
          </p:nvSpPr>
          <p:spPr>
            <a:xfrm>
              <a:off x="6731650" y="43109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fr-FR" dirty="0"/>
            </a:p>
          </p:txBody>
        </p:sp>
        <p:sp>
          <p:nvSpPr>
            <p:cNvPr id="126" name="Freeform: Shape 125">
              <a:extLst>
                <a:ext uri="{FF2B5EF4-FFF2-40B4-BE49-F238E27FC236}">
                  <a16:creationId xmlns:a16="http://schemas.microsoft.com/office/drawing/2014/main" id="{C921CE0D-9F8E-4C38-82A0-68591495ECD3}"/>
                </a:ext>
              </a:extLst>
            </p:cNvPr>
            <p:cNvSpPr/>
            <p:nvPr/>
          </p:nvSpPr>
          <p:spPr>
            <a:xfrm>
              <a:off x="6788800" y="43109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fr-FR" dirty="0"/>
            </a:p>
          </p:txBody>
        </p:sp>
        <p:sp>
          <p:nvSpPr>
            <p:cNvPr id="127" name="Freeform: Shape 126">
              <a:extLst>
                <a:ext uri="{FF2B5EF4-FFF2-40B4-BE49-F238E27FC236}">
                  <a16:creationId xmlns:a16="http://schemas.microsoft.com/office/drawing/2014/main" id="{068DC998-CD75-4398-84AD-0D572BCD7FFD}"/>
                </a:ext>
              </a:extLst>
            </p:cNvPr>
            <p:cNvSpPr/>
            <p:nvPr/>
          </p:nvSpPr>
          <p:spPr>
            <a:xfrm>
              <a:off x="7360310" y="43109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fr-FR" dirty="0"/>
            </a:p>
          </p:txBody>
        </p:sp>
      </p:grpSp>
      <p:sp>
        <p:nvSpPr>
          <p:cNvPr id="129" name="Rectangle 128">
            <a:extLst>
              <a:ext uri="{FF2B5EF4-FFF2-40B4-BE49-F238E27FC236}">
                <a16:creationId xmlns:a16="http://schemas.microsoft.com/office/drawing/2014/main" id="{861E8932-E6EC-4E23-AD64-AADACAEBFF71}"/>
              </a:ext>
            </a:extLst>
          </p:cNvPr>
          <p:cNvSpPr>
            <a:spLocks/>
          </p:cNvSpPr>
          <p:nvPr/>
        </p:nvSpPr>
        <p:spPr>
          <a:xfrm rot="2700000">
            <a:off x="5111640" y="2462271"/>
            <a:ext cx="90000" cy="9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0" name="Rectangle 129">
            <a:extLst>
              <a:ext uri="{FF2B5EF4-FFF2-40B4-BE49-F238E27FC236}">
                <a16:creationId xmlns:a16="http://schemas.microsoft.com/office/drawing/2014/main" id="{2C283F94-6CB8-47FE-B63C-2BFBD08E1F51}"/>
              </a:ext>
            </a:extLst>
          </p:cNvPr>
          <p:cNvSpPr>
            <a:spLocks/>
          </p:cNvSpPr>
          <p:nvPr/>
        </p:nvSpPr>
        <p:spPr>
          <a:xfrm rot="2700000">
            <a:off x="7957009" y="3539797"/>
            <a:ext cx="90000" cy="9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1" name="Rectangle 130">
            <a:extLst>
              <a:ext uri="{FF2B5EF4-FFF2-40B4-BE49-F238E27FC236}">
                <a16:creationId xmlns:a16="http://schemas.microsoft.com/office/drawing/2014/main" id="{25109871-F6DC-48C0-A0D6-437BA5CF20ED}"/>
              </a:ext>
            </a:extLst>
          </p:cNvPr>
          <p:cNvSpPr>
            <a:spLocks/>
          </p:cNvSpPr>
          <p:nvPr/>
        </p:nvSpPr>
        <p:spPr>
          <a:xfrm rot="2700000">
            <a:off x="5153550" y="2645151"/>
            <a:ext cx="90000" cy="9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2" name="Rectangle 131">
            <a:extLst>
              <a:ext uri="{FF2B5EF4-FFF2-40B4-BE49-F238E27FC236}">
                <a16:creationId xmlns:a16="http://schemas.microsoft.com/office/drawing/2014/main" id="{85D1C1F2-2EA4-4A64-97BC-443FB30B4330}"/>
              </a:ext>
            </a:extLst>
          </p:cNvPr>
          <p:cNvSpPr>
            <a:spLocks/>
          </p:cNvSpPr>
          <p:nvPr/>
        </p:nvSpPr>
        <p:spPr>
          <a:xfrm rot="2700000">
            <a:off x="6254640" y="2485685"/>
            <a:ext cx="90000" cy="9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3" name="TextBox 132">
            <a:extLst>
              <a:ext uri="{FF2B5EF4-FFF2-40B4-BE49-F238E27FC236}">
                <a16:creationId xmlns:a16="http://schemas.microsoft.com/office/drawing/2014/main" id="{99EFE2AF-CFCE-4F7C-9840-7489EBA2AEB2}"/>
              </a:ext>
            </a:extLst>
          </p:cNvPr>
          <p:cNvSpPr txBox="1"/>
          <p:nvPr/>
        </p:nvSpPr>
        <p:spPr>
          <a:xfrm>
            <a:off x="6324600" y="2376797"/>
            <a:ext cx="1515095" cy="307777"/>
          </a:xfrm>
          <a:prstGeom prst="rect">
            <a:avLst/>
          </a:prstGeom>
          <a:noFill/>
        </p:spPr>
        <p:txBody>
          <a:bodyPr wrap="none" rtlCol="0">
            <a:spAutoFit/>
          </a:bodyPr>
          <a:lstStyle/>
          <a:p>
            <a:r>
              <a:rPr lang="fr-FR" sz="1400" dirty="0"/>
              <a:t>Bien différenciée</a:t>
            </a:r>
          </a:p>
        </p:txBody>
      </p:sp>
      <p:cxnSp>
        <p:nvCxnSpPr>
          <p:cNvPr id="137" name="Straight Connector 136">
            <a:extLst>
              <a:ext uri="{FF2B5EF4-FFF2-40B4-BE49-F238E27FC236}">
                <a16:creationId xmlns:a16="http://schemas.microsoft.com/office/drawing/2014/main" id="{B8614C14-1852-4053-9570-AD121065A4C9}"/>
              </a:ext>
            </a:extLst>
          </p:cNvPr>
          <p:cNvCxnSpPr>
            <a:stCxn id="76" idx="0"/>
          </p:cNvCxnSpPr>
          <p:nvPr/>
        </p:nvCxnSpPr>
        <p:spPr>
          <a:xfrm flipH="1" flipV="1">
            <a:off x="6065520" y="3279989"/>
            <a:ext cx="0" cy="60912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2004CE1-0F38-4246-869F-73DB4CC3FCBA}"/>
              </a:ext>
            </a:extLst>
          </p:cNvPr>
          <p:cNvCxnSpPr>
            <a:cxnSpLocks/>
          </p:cNvCxnSpPr>
          <p:nvPr/>
        </p:nvCxnSpPr>
        <p:spPr>
          <a:xfrm>
            <a:off x="5002008" y="3272687"/>
            <a:ext cx="1060464"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6E6910DB-5DC4-41D0-BDE5-172EA9F3C08E}"/>
              </a:ext>
            </a:extLst>
          </p:cNvPr>
          <p:cNvSpPr txBox="1"/>
          <p:nvPr/>
        </p:nvSpPr>
        <p:spPr>
          <a:xfrm>
            <a:off x="4939665" y="3015575"/>
            <a:ext cx="619080" cy="276999"/>
          </a:xfrm>
          <a:prstGeom prst="rect">
            <a:avLst/>
          </a:prstGeom>
          <a:noFill/>
        </p:spPr>
        <p:txBody>
          <a:bodyPr wrap="none" rtlCol="0">
            <a:spAutoFit/>
          </a:bodyPr>
          <a:lstStyle/>
          <a:p>
            <a:r>
              <a:rPr lang="fr-FR" sz="1200" dirty="0"/>
              <a:t>36,1%</a:t>
            </a:r>
          </a:p>
        </p:txBody>
      </p:sp>
      <p:sp>
        <p:nvSpPr>
          <p:cNvPr id="110" name="TextBox 109"/>
          <p:cNvSpPr txBox="1"/>
          <p:nvPr/>
        </p:nvSpPr>
        <p:spPr>
          <a:xfrm>
            <a:off x="1199451" y="1595744"/>
            <a:ext cx="2029723" cy="338554"/>
          </a:xfrm>
          <a:prstGeom prst="rect">
            <a:avLst/>
          </a:prstGeom>
          <a:noFill/>
        </p:spPr>
        <p:txBody>
          <a:bodyPr wrap="none" rtlCol="0">
            <a:spAutoFit/>
          </a:bodyPr>
          <a:lstStyle/>
          <a:p>
            <a:r>
              <a:rPr lang="fr-FR" sz="1600" b="1" dirty="0"/>
              <a:t>TBC: Cohortes 1–3</a:t>
            </a:r>
          </a:p>
        </p:txBody>
      </p:sp>
    </p:spTree>
    <p:extLst>
      <p:ext uri="{BB962C8B-B14F-4D97-AF65-F5344CB8AC3E}">
        <p14:creationId xmlns:p14="http://schemas.microsoft.com/office/powerpoint/2010/main" val="25128951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1157O: Etude multi-cohortes de phase II évaluant durvalumab plus trémélimumab dans le traitement de patients avec néoplasies neuroendocrines avancées d’origine gastro-entéro-pancréatique ou bronchique: l’étude DUNE (GETNE 1601) – </a:t>
            </a:r>
            <a:r>
              <a:rPr lang="fr-FR" dirty="0" err="1"/>
              <a:t>Capdevila</a:t>
            </a:r>
            <a:r>
              <a:rPr lang="fr-FR" dirty="0"/>
              <a:t> J, et al</a:t>
            </a:r>
          </a:p>
        </p:txBody>
      </p:sp>
      <p:sp>
        <p:nvSpPr>
          <p:cNvPr id="3" name="Content Placeholder 2"/>
          <p:cNvSpPr>
            <a:spLocks noGrp="1"/>
          </p:cNvSpPr>
          <p:nvPr>
            <p:ph idx="1"/>
          </p:nvPr>
        </p:nvSpPr>
        <p:spPr/>
        <p:txBody>
          <a:bodyPr/>
          <a:lstStyle/>
          <a:p>
            <a:pPr marL="0" indent="0">
              <a:buNone/>
            </a:pPr>
            <a:r>
              <a:rPr lang="fr-FR" b="1" dirty="0"/>
              <a:t>Résultats</a:t>
            </a:r>
          </a:p>
          <a:p>
            <a:pPr marL="0" indent="0">
              <a:spcBef>
                <a:spcPts val="23400"/>
              </a:spcBef>
              <a:buNone/>
            </a:pPr>
            <a:r>
              <a:rPr lang="fr-FR" b="1" dirty="0"/>
              <a:t>Conclusions</a:t>
            </a:r>
          </a:p>
          <a:p>
            <a:r>
              <a:rPr lang="fr-FR" b="1" dirty="0"/>
              <a:t>Chez ces patients avec TNE avancée d’origine GEP ou bronchique, l’association durvalumab + trémélimumab a démontré une activité modeste avec des réponses objectives peu fréquentes</a:t>
            </a:r>
          </a:p>
          <a:p>
            <a:r>
              <a:rPr lang="fr-FR" b="1" dirty="0"/>
              <a:t>Aucun nouveau signal de toxicité n’a été observé</a:t>
            </a:r>
          </a:p>
        </p:txBody>
      </p:sp>
      <p:sp>
        <p:nvSpPr>
          <p:cNvPr id="5" name="Text Placeholder 4"/>
          <p:cNvSpPr>
            <a:spLocks noGrp="1"/>
          </p:cNvSpPr>
          <p:nvPr>
            <p:ph type="body" sz="quarter" idx="11"/>
          </p:nvPr>
        </p:nvSpPr>
        <p:spPr/>
        <p:txBody>
          <a:bodyPr/>
          <a:lstStyle/>
          <a:p>
            <a:r>
              <a:rPr lang="fr-FR" dirty="0" err="1"/>
              <a:t>Capdevila</a:t>
            </a:r>
            <a:r>
              <a:rPr lang="fr-FR" dirty="0"/>
              <a:t> J, et al, Ann </a:t>
            </a:r>
            <a:r>
              <a:rPr lang="fr-FR" dirty="0" err="1"/>
              <a:t>Oncol</a:t>
            </a:r>
            <a:r>
              <a:rPr lang="fr-FR" dirty="0"/>
              <a:t> 2020;31(</a:t>
            </a:r>
            <a:r>
              <a:rPr lang="fr-FR" dirty="0" err="1"/>
              <a:t>suppl</a:t>
            </a:r>
            <a:r>
              <a:rPr lang="fr-FR" dirty="0"/>
              <a:t>):</a:t>
            </a:r>
            <a:r>
              <a:rPr lang="fr-FR" dirty="0" err="1"/>
              <a:t>abstr</a:t>
            </a:r>
            <a:r>
              <a:rPr lang="fr-FR" dirty="0"/>
              <a:t> 1157O</a:t>
            </a:r>
          </a:p>
        </p:txBody>
      </p:sp>
      <p:graphicFrame>
        <p:nvGraphicFramePr>
          <p:cNvPr id="6" name="Group 88"/>
          <p:cNvGraphicFramePr>
            <a:graphicFrameLocks noGrp="1"/>
          </p:cNvGraphicFramePr>
          <p:nvPr>
            <p:extLst>
              <p:ext uri="{D42A27DB-BD31-4B8C-83A1-F6EECF244321}">
                <p14:modId xmlns:p14="http://schemas.microsoft.com/office/powerpoint/2010/main" val="3642461139"/>
              </p:ext>
            </p:extLst>
          </p:nvPr>
        </p:nvGraphicFramePr>
        <p:xfrm>
          <a:off x="5093293" y="1613447"/>
          <a:ext cx="3956705" cy="2651760"/>
        </p:xfrm>
        <a:graphic>
          <a:graphicData uri="http://schemas.openxmlformats.org/drawingml/2006/table">
            <a:tbl>
              <a:tblPr firstRow="1" bandRow="1">
                <a:tableStyleId>{5202B0CA-FC54-4496-8BCA-5EF66A818D29}</a:tableStyleId>
              </a:tblPr>
              <a:tblGrid>
                <a:gridCol w="1708951">
                  <a:extLst>
                    <a:ext uri="{9D8B030D-6E8A-4147-A177-3AD203B41FA5}">
                      <a16:colId xmlns:a16="http://schemas.microsoft.com/office/drawing/2014/main" val="20000"/>
                    </a:ext>
                  </a:extLst>
                </a:gridCol>
                <a:gridCol w="1358990">
                  <a:extLst>
                    <a:ext uri="{9D8B030D-6E8A-4147-A177-3AD203B41FA5}">
                      <a16:colId xmlns:a16="http://schemas.microsoft.com/office/drawing/2014/main" val="4171655121"/>
                    </a:ext>
                  </a:extLst>
                </a:gridCol>
                <a:gridCol w="888764">
                  <a:extLst>
                    <a:ext uri="{9D8B030D-6E8A-4147-A177-3AD203B41FA5}">
                      <a16:colId xmlns:a16="http://schemas.microsoft.com/office/drawing/2014/main" val="3539159302"/>
                    </a:ext>
                  </a:extLst>
                </a:gridCol>
              </a:tblGrid>
              <a:tr h="21600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EIs, n (%)</a:t>
                      </a:r>
                      <a:endParaRPr kumimoji="0" lang="fr-FR" sz="1400" b="1" i="0" u="none" strike="noStrike" cap="none" normalizeH="0" baseline="0" noProof="0" dirty="0">
                        <a:ln>
                          <a:noFill/>
                        </a:ln>
                        <a:solidFill>
                          <a:schemeClr val="tx2"/>
                        </a:solidFill>
                        <a:effectLst/>
                        <a:latin typeface="+mn-lt"/>
                        <a:cs typeface="Arial" charset="0"/>
                      </a:endParaRPr>
                    </a:p>
                  </a:txBody>
                  <a:tcPr marL="45720" marR="4572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Toutes cohortes (n=123)</a:t>
                      </a:r>
                      <a:endParaRPr kumimoji="0" lang="fr-FR" sz="1400" b="1" i="0" u="none" strike="noStrike" cap="none" normalizeH="0" baseline="0" noProof="0" dirty="0">
                        <a:ln>
                          <a:noFill/>
                        </a:ln>
                        <a:solidFill>
                          <a:schemeClr val="tx2"/>
                        </a:solidFill>
                        <a:effectLst/>
                        <a:latin typeface="+mn-lt"/>
                        <a:cs typeface="Arial" charset="0"/>
                      </a:endParaRPr>
                    </a:p>
                  </a:txBody>
                  <a:tcPr marL="45720" marR="45720" anchor="ctr" horzOverflow="overflow">
                    <a:solidFill>
                      <a:schemeClr val="bg2"/>
                    </a:solidFill>
                  </a:tcPr>
                </a:tc>
                <a:tc hMerge="1">
                  <a:txBody>
                    <a:bodyPr/>
                    <a:lstStyle/>
                    <a:p>
                      <a:endParaRPr lang="en-GB"/>
                    </a:p>
                  </a:txBody>
                  <a:tcPr/>
                </a:tc>
                <a:extLst>
                  <a:ext uri="{0D108BD9-81ED-4DB2-BD59-A6C34878D82A}">
                    <a16:rowId xmlns:a16="http://schemas.microsoft.com/office/drawing/2014/main" val="2959296237"/>
                  </a:ext>
                </a:extLst>
              </a:tr>
              <a:tr h="2160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b="1" noProof="0" dirty="0">
                          <a:solidFill>
                            <a:schemeClr val="tx2"/>
                          </a:solidFill>
                        </a:rPr>
                        <a:t>Tous grades</a:t>
                      </a:r>
                    </a:p>
                  </a:txBody>
                  <a:tcPr marL="45720" marR="45720" anchor="ctr" horzOverflow="overflow">
                    <a:solidFill>
                      <a:schemeClr val="bg2"/>
                    </a:solidFill>
                  </a:tcPr>
                </a:tc>
                <a:tc>
                  <a:txBody>
                    <a:bodyPr/>
                    <a:lstStyle/>
                    <a:p>
                      <a:pPr algn="ctr"/>
                      <a:r>
                        <a:rPr lang="fr-FR" sz="1400" b="1" noProof="0" dirty="0">
                          <a:solidFill>
                            <a:schemeClr val="tx2"/>
                          </a:solidFill>
                        </a:rPr>
                        <a:t>Grade ≥3</a:t>
                      </a:r>
                    </a:p>
                  </a:txBody>
                  <a:tcPr marL="45720" marR="45720" anchor="ctr" horzOverflow="overflow">
                    <a:solidFill>
                      <a:schemeClr val="bg2"/>
                    </a:solidFill>
                  </a:tcPr>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Fatigue</a:t>
                      </a:r>
                      <a:endParaRPr kumimoji="0" lang="fr-FR" sz="1400" b="0" i="0" u="none" strike="noStrike" cap="none" normalizeH="0" baseline="0" noProof="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53 (43,1)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 (2,4)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Diarrhée</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39 (31,7)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8 (6,5)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Prurit</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29 (23,6)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chemeClr val="tx1"/>
                          </a:solidFill>
                          <a:effectLst/>
                          <a:latin typeface="+mn-lt"/>
                          <a:ea typeface="+mn-ea"/>
                          <a:cs typeface="+mn-cs"/>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Nausées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17 (13,8)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1 (0,8)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0004"/>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EIs cutanés et sous-cutanés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11 (8,9)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Hypothyroïdie</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12 (9,8)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1 (0,8)</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781956106"/>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271727059"/>
              </p:ext>
            </p:extLst>
          </p:nvPr>
        </p:nvGraphicFramePr>
        <p:xfrm>
          <a:off x="104891" y="1613447"/>
          <a:ext cx="4894400" cy="2804160"/>
        </p:xfrm>
        <a:graphic>
          <a:graphicData uri="http://schemas.openxmlformats.org/drawingml/2006/table">
            <a:tbl>
              <a:tblPr firstRow="1" bandRow="1">
                <a:tableStyleId>{5202B0CA-FC54-4496-8BCA-5EF66A818D29}</a:tableStyleId>
              </a:tblPr>
              <a:tblGrid>
                <a:gridCol w="1046267">
                  <a:extLst>
                    <a:ext uri="{9D8B030D-6E8A-4147-A177-3AD203B41FA5}">
                      <a16:colId xmlns:a16="http://schemas.microsoft.com/office/drawing/2014/main" val="20000"/>
                    </a:ext>
                  </a:extLst>
                </a:gridCol>
                <a:gridCol w="390133">
                  <a:extLst>
                    <a:ext uri="{9D8B030D-6E8A-4147-A177-3AD203B41FA5}">
                      <a16:colId xmlns:a16="http://schemas.microsoft.com/office/drawing/2014/main" val="4229783491"/>
                    </a:ext>
                  </a:extLst>
                </a:gridCol>
                <a:gridCol w="1005356">
                  <a:extLst>
                    <a:ext uri="{9D8B030D-6E8A-4147-A177-3AD203B41FA5}">
                      <a16:colId xmlns:a16="http://schemas.microsoft.com/office/drawing/2014/main" val="4171655121"/>
                    </a:ext>
                  </a:extLst>
                </a:gridCol>
                <a:gridCol w="1110953">
                  <a:extLst>
                    <a:ext uri="{9D8B030D-6E8A-4147-A177-3AD203B41FA5}">
                      <a16:colId xmlns:a16="http://schemas.microsoft.com/office/drawing/2014/main" val="733438635"/>
                    </a:ext>
                  </a:extLst>
                </a:gridCol>
                <a:gridCol w="1341691">
                  <a:extLst>
                    <a:ext uri="{9D8B030D-6E8A-4147-A177-3AD203B41FA5}">
                      <a16:colId xmlns:a16="http://schemas.microsoft.com/office/drawing/2014/main" val="845446411"/>
                    </a:ext>
                  </a:extLst>
                </a:gridCol>
              </a:tblGrid>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2"/>
                          </a:solidFill>
                          <a:effectLst/>
                        </a:rPr>
                        <a:t>n</a:t>
                      </a:r>
                      <a:endParaRPr kumimoji="0" lang="fr-FR" sz="1400" b="1" i="0" u="none" strike="noStrike" cap="none" normalizeH="0" baseline="0" noProof="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2"/>
                          </a:solidFill>
                          <a:effectLst/>
                        </a:rPr>
                        <a:t>TRO (RECIST), %</a:t>
                      </a:r>
                      <a:endParaRPr kumimoji="0" lang="fr-FR"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TRO (</a:t>
                      </a:r>
                      <a:r>
                        <a:rPr kumimoji="0" lang="fr-FR" sz="1400" b="1" i="0" u="none" strike="noStrike" cap="none" normalizeH="0" baseline="0" noProof="0" dirty="0" err="1">
                          <a:ln>
                            <a:noFill/>
                          </a:ln>
                          <a:solidFill>
                            <a:schemeClr val="tx2"/>
                          </a:solidFill>
                          <a:effectLst/>
                          <a:latin typeface="+mn-lt"/>
                          <a:cs typeface="Arial" charset="0"/>
                        </a:rPr>
                        <a:t>irRECIST</a:t>
                      </a:r>
                      <a:r>
                        <a:rPr kumimoji="0" lang="fr-FR" sz="1400" b="1" i="0" u="none" strike="noStrike" cap="none" normalizeH="0" baseline="0" noProof="0" dirty="0">
                          <a:ln>
                            <a:noFill/>
                          </a:ln>
                          <a:solidFill>
                            <a:schemeClr val="tx2"/>
                          </a:solidFill>
                          <a:effectLst/>
                          <a:latin typeface="+mn-lt"/>
                          <a:cs typeface="Arial" charset="0"/>
                        </a:rPr>
                        <a:t>), %</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mn-lt"/>
                          <a:cs typeface="Arial" charset="0"/>
                        </a:rPr>
                        <a:t>SSP, mois (IC95%)</a:t>
                      </a:r>
                    </a:p>
                  </a:txBody>
                  <a:tcPr marL="45720" marR="4572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Cohorte 1 </a:t>
                      </a:r>
                      <a:r>
                        <a:rPr kumimoji="0" lang="fr-FR" sz="1400" b="0" i="0" u="none" strike="noStrike" cap="none" normalizeH="0" baseline="0" noProof="0" dirty="0">
                          <a:ln>
                            <a:noFill/>
                          </a:ln>
                          <a:solidFill>
                            <a:schemeClr val="tx1"/>
                          </a:solidFill>
                          <a:effectLst/>
                          <a:latin typeface="+mn-lt"/>
                          <a:cs typeface="Arial" charset="0"/>
                        </a:rPr>
                        <a:t>Poumon</a:t>
                      </a:r>
                      <a:endParaRPr kumimoji="0" lang="fr-FR" sz="1400" u="none" strike="noStrike" cap="none" normalizeH="0" baseline="0" noProof="0" dirty="0">
                        <a:ln>
                          <a:noFill/>
                        </a:ln>
                        <a:solidFill>
                          <a:schemeClr val="tx1"/>
                        </a:solidFill>
                        <a:effectLst/>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chemeClr val="tx1"/>
                          </a:solidFill>
                          <a:effectLst/>
                          <a:latin typeface="+mn-lt"/>
                          <a:ea typeface="+mn-ea"/>
                          <a:cs typeface="Arial" charset="0"/>
                        </a:rPr>
                        <a:t>7,4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chemeClr val="tx1"/>
                          </a:solidFill>
                          <a:effectLst/>
                          <a:latin typeface="+mn-lt"/>
                          <a:ea typeface="+mn-ea"/>
                          <a:cs typeface="Arial" charset="0"/>
                        </a:rPr>
                        <a:t>5,3 (4,5 - 6,1)</a:t>
                      </a: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Cohorte 2 </a:t>
                      </a:r>
                      <a:br>
                        <a:rPr kumimoji="0" lang="fr-FR" sz="1400" u="none" strike="noStrike" cap="none" normalizeH="0" baseline="0" noProof="0">
                          <a:ln>
                            <a:noFill/>
                          </a:ln>
                          <a:solidFill>
                            <a:schemeClr val="tx1"/>
                          </a:solidFill>
                          <a:effectLst/>
                        </a:rPr>
                      </a:br>
                      <a:r>
                        <a:rPr kumimoji="0" lang="fr-FR" sz="1400" u="none" strike="noStrike" cap="none" normalizeH="0" baseline="0" noProof="0">
                          <a:ln>
                            <a:noFill/>
                          </a:ln>
                          <a:solidFill>
                            <a:schemeClr val="tx1"/>
                          </a:solidFill>
                          <a:effectLst/>
                        </a:rPr>
                        <a:t>GI</a:t>
                      </a:r>
                      <a:endParaRPr kumimoji="0" lang="fr-FR" sz="1400" b="0" i="0" u="none" strike="noStrike" cap="none" normalizeH="0" baseline="0" noProof="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chemeClr val="tx1"/>
                          </a:solidFill>
                          <a:effectLst/>
                          <a:latin typeface="+mn-lt"/>
                          <a:ea typeface="+mn-ea"/>
                          <a:cs typeface="Arial" charset="0"/>
                        </a:rPr>
                        <a:t>0</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chemeClr val="tx1"/>
                          </a:solidFill>
                          <a:effectLst/>
                          <a:latin typeface="+mn-lt"/>
                          <a:ea typeface="+mn-ea"/>
                          <a:cs typeface="Arial" charset="0"/>
                        </a:rPr>
                        <a:t>8,0 (4,9 - 11,2)</a:t>
                      </a: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Cohorte 3 </a:t>
                      </a:r>
                      <a:br>
                        <a:rPr kumimoji="0" lang="fr-FR" sz="1400" u="none" strike="noStrike" cap="none" normalizeH="0" baseline="0" noProof="0" dirty="0">
                          <a:ln>
                            <a:noFill/>
                          </a:ln>
                          <a:solidFill>
                            <a:schemeClr val="tx1"/>
                          </a:solidFill>
                          <a:effectLst/>
                        </a:rPr>
                      </a:br>
                      <a:r>
                        <a:rPr kumimoji="0" lang="fr-FR" sz="1400" u="none" strike="noStrike" cap="none" normalizeH="0" baseline="0" noProof="0" dirty="0">
                          <a:ln>
                            <a:noFill/>
                          </a:ln>
                          <a:solidFill>
                            <a:schemeClr val="tx1"/>
                          </a:solidFill>
                          <a:effectLst/>
                        </a:rPr>
                        <a:t>Pancréas</a:t>
                      </a:r>
                      <a:endParaRPr kumimoji="0" lang="fr-FR" sz="1400" b="0" i="0" u="none" strike="noStrike" cap="none" normalizeH="0" baseline="0" noProof="0" dirty="0">
                        <a:ln>
                          <a:noFill/>
                        </a:ln>
                        <a:solidFill>
                          <a:schemeClr val="tx1"/>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chemeClr val="tx1"/>
                          </a:solidFill>
                          <a:effectLst/>
                          <a:latin typeface="+mn-lt"/>
                          <a:ea typeface="+mn-ea"/>
                          <a:cs typeface="Arial" charset="0"/>
                        </a:rPr>
                        <a:t>6,3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chemeClr val="tx1"/>
                          </a:solidFill>
                          <a:effectLst/>
                          <a:latin typeface="+mn-lt"/>
                          <a:ea typeface="+mn-ea"/>
                          <a:cs typeface="Arial" charset="0"/>
                        </a:rPr>
                        <a:t>8,1 (3,8 - 12,5)</a:t>
                      </a:r>
                    </a:p>
                  </a:txBody>
                  <a:tcPr marL="45720" marR="4572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a:ln>
                            <a:noFill/>
                          </a:ln>
                          <a:solidFill>
                            <a:schemeClr val="tx1"/>
                          </a:solidFill>
                          <a:effectLst/>
                          <a:latin typeface="+mn-lt"/>
                          <a:cs typeface="Arial" charset="0"/>
                        </a:rPr>
                        <a:t>Cohorte 4</a:t>
                      </a:r>
                      <a:br>
                        <a:rPr kumimoji="0" lang="fr-FR" sz="1400" b="0" i="0" u="none" strike="noStrike" cap="none" normalizeH="0" baseline="0" noProof="0">
                          <a:ln>
                            <a:noFill/>
                          </a:ln>
                          <a:solidFill>
                            <a:schemeClr val="tx1"/>
                          </a:solidFill>
                          <a:effectLst/>
                          <a:latin typeface="+mn-lt"/>
                          <a:cs typeface="Arial" charset="0"/>
                        </a:rPr>
                      </a:br>
                      <a:r>
                        <a:rPr kumimoji="0" lang="fr-FR" sz="1400" b="0" i="0" u="none" strike="noStrike" cap="none" normalizeH="0" baseline="0" noProof="0">
                          <a:ln>
                            <a:noFill/>
                          </a:ln>
                          <a:solidFill>
                            <a:schemeClr val="tx1"/>
                          </a:solidFill>
                          <a:effectLst/>
                          <a:latin typeface="+mn-lt"/>
                          <a:cs typeface="Arial" charset="0"/>
                        </a:rPr>
                        <a:t>GEP</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chemeClr val="tx1"/>
                          </a:solidFill>
                          <a:effectLst/>
                          <a:latin typeface="+mn-lt"/>
                          <a:ea typeface="+mn-ea"/>
                          <a:cs typeface="Arial" charset="0"/>
                        </a:rPr>
                        <a:t>33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chemeClr val="tx1"/>
                          </a:solidFill>
                          <a:effectLst/>
                          <a:latin typeface="+mn-lt"/>
                          <a:ea typeface="+mn-ea"/>
                          <a:cs typeface="Arial" charset="0"/>
                        </a:rPr>
                        <a:t>7,2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chemeClr val="tx1"/>
                          </a:solidFill>
                          <a:effectLst/>
                          <a:latin typeface="+mn-lt"/>
                          <a:ea typeface="+mn-ea"/>
                          <a:cs typeface="Arial" charset="0"/>
                        </a:rPr>
                        <a:t>9,1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chemeClr val="tx1"/>
                          </a:solidFill>
                          <a:effectLst/>
                          <a:latin typeface="+mn-lt"/>
                          <a:ea typeface="+mn-ea"/>
                          <a:cs typeface="Arial" charset="0"/>
                        </a:rPr>
                        <a:t>2,5 (2,2 - 2,8)</a:t>
                      </a:r>
                    </a:p>
                  </a:txBody>
                  <a:tcPr marL="45720" marR="45720" anchor="ctr" horzOverflow="overflow"/>
                </a:tc>
                <a:extLst>
                  <a:ext uri="{0D108BD9-81ED-4DB2-BD59-A6C34878D82A}">
                    <a16:rowId xmlns:a16="http://schemas.microsoft.com/office/drawing/2014/main" val="286151835"/>
                  </a:ext>
                </a:extLst>
              </a:tr>
            </a:tbl>
          </a:graphicData>
        </a:graphic>
      </p:graphicFrame>
    </p:spTree>
    <p:extLst>
      <p:ext uri="{BB962C8B-B14F-4D97-AF65-F5344CB8AC3E}">
        <p14:creationId xmlns:p14="http://schemas.microsoft.com/office/powerpoint/2010/main" val="23336435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1159MO: Analyse de survie et facteurs pronostiques de 535 néoplasies neuroendocrines gastro-entéro-pancréatiques de grade 3: données du registre espagnol (R-GETNE) – Jiménez-Fonseca P, et al</a:t>
            </a:r>
          </a:p>
        </p:txBody>
      </p:sp>
      <p:sp>
        <p:nvSpPr>
          <p:cNvPr id="3" name="Content Placeholder 2"/>
          <p:cNvSpPr>
            <a:spLocks noGrp="1"/>
          </p:cNvSpPr>
          <p:nvPr>
            <p:ph idx="1"/>
          </p:nvPr>
        </p:nvSpPr>
        <p:spPr/>
        <p:txBody>
          <a:bodyPr/>
          <a:lstStyle/>
          <a:p>
            <a:pPr marL="0" indent="0">
              <a:buNone/>
            </a:pPr>
            <a:r>
              <a:rPr lang="fr-FR" b="1" dirty="0"/>
              <a:t>Objectifs</a:t>
            </a:r>
          </a:p>
          <a:p>
            <a:r>
              <a:rPr lang="fr-FR" dirty="0"/>
              <a:t>Analyser les facteurs pronostiques prédisant la survie chez les patients avec TNE GEP de grade 3</a:t>
            </a:r>
          </a:p>
        </p:txBody>
      </p:sp>
      <p:sp>
        <p:nvSpPr>
          <p:cNvPr id="4" name="Text Placeholder 3"/>
          <p:cNvSpPr>
            <a:spLocks noGrp="1"/>
          </p:cNvSpPr>
          <p:nvPr>
            <p:ph type="body" sz="quarter" idx="10"/>
          </p:nvPr>
        </p:nvSpPr>
        <p:spPr/>
        <p:txBody>
          <a:bodyPr/>
          <a:lstStyle/>
          <a:p>
            <a:r>
              <a:rPr lang="fr-FR" dirty="0"/>
              <a:t>*côlon/rectum (30%), pancréas (24%), inconnu (16%), estomac (13%) et intestin grêle (4</a:t>
            </a:r>
            <a:r>
              <a:rPr lang="fr-FR" dirty="0" smtClean="0"/>
              <a:t>%)</a:t>
            </a:r>
            <a:endParaRPr lang="fr-FR" dirty="0"/>
          </a:p>
        </p:txBody>
      </p:sp>
      <p:sp>
        <p:nvSpPr>
          <p:cNvPr id="5" name="Text Placeholder 4"/>
          <p:cNvSpPr>
            <a:spLocks noGrp="1"/>
          </p:cNvSpPr>
          <p:nvPr>
            <p:ph type="body" sz="quarter" idx="11"/>
          </p:nvPr>
        </p:nvSpPr>
        <p:spPr>
          <a:xfrm>
            <a:off x="4298400" y="6096000"/>
            <a:ext cx="4480475" cy="487363"/>
          </a:xfrm>
        </p:spPr>
        <p:txBody>
          <a:bodyPr/>
          <a:lstStyle/>
          <a:p>
            <a:r>
              <a:rPr lang="fr-FR" dirty="0"/>
              <a:t>Jiménez-Fonseca P, et al, Ann </a:t>
            </a:r>
            <a:r>
              <a:rPr lang="fr-FR" dirty="0" err="1"/>
              <a:t>Oncol</a:t>
            </a:r>
            <a:r>
              <a:rPr lang="fr-FR" dirty="0"/>
              <a:t> 2020;31(</a:t>
            </a:r>
            <a:r>
              <a:rPr lang="fr-FR" dirty="0" err="1"/>
              <a:t>suppl</a:t>
            </a:r>
            <a:r>
              <a:rPr lang="fr-FR" dirty="0"/>
              <a:t>):</a:t>
            </a:r>
            <a:r>
              <a:rPr lang="fr-FR" dirty="0" err="1"/>
              <a:t>abstr</a:t>
            </a:r>
            <a:r>
              <a:rPr lang="fr-FR" dirty="0"/>
              <a:t> 1159O</a:t>
            </a:r>
          </a:p>
        </p:txBody>
      </p:sp>
      <p:sp>
        <p:nvSpPr>
          <p:cNvPr id="7" name="Rectangle 9"/>
          <p:cNvSpPr txBox="1">
            <a:spLocks noChangeArrowheads="1"/>
          </p:cNvSpPr>
          <p:nvPr/>
        </p:nvSpPr>
        <p:spPr bwMode="auto">
          <a:xfrm>
            <a:off x="365124" y="5315698"/>
            <a:ext cx="4130676" cy="73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SG</a:t>
            </a:r>
            <a:endParaRPr lang="fr-FR" kern="0" dirty="0"/>
          </a:p>
          <a:p>
            <a:endParaRPr lang="fr-FR" kern="0" dirty="0"/>
          </a:p>
        </p:txBody>
      </p:sp>
      <p:sp>
        <p:nvSpPr>
          <p:cNvPr id="9" name="AutoShape 12"/>
          <p:cNvSpPr>
            <a:spLocks noChangeArrowheads="1"/>
          </p:cNvSpPr>
          <p:nvPr/>
        </p:nvSpPr>
        <p:spPr bwMode="auto">
          <a:xfrm>
            <a:off x="4197338" y="2965652"/>
            <a:ext cx="3238856" cy="1475523"/>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ea typeface="SimSun" pitchFamily="2" charset="-122"/>
              </a:rPr>
              <a:t>Résection (87%, avec</a:t>
            </a:r>
          </a:p>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noProof="0" dirty="0">
                <a:solidFill>
                  <a:srgbClr val="FFFFFF"/>
                </a:solidFill>
                <a:ea typeface="SimSun" pitchFamily="2" charset="-122"/>
              </a:rPr>
              <a:t>54% recevant une CT adjuvante)</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ea typeface="SimSun" pitchFamily="2" charset="-122"/>
              </a:rPr>
              <a:t>Platine +</a:t>
            </a:r>
            <a:r>
              <a:rPr kumimoji="0" lang="fr-FR" altLang="zh-CN" sz="1800" b="0" i="0" u="none" strike="noStrike" kern="1200" cap="none" spc="0" normalizeH="0" noProof="0" dirty="0">
                <a:ln>
                  <a:noFill/>
                </a:ln>
                <a:solidFill>
                  <a:srgbClr val="FFFFFF"/>
                </a:solidFill>
                <a:effectLst/>
                <a:uLnTx/>
                <a:uFillTx/>
                <a:ea typeface="SimSun" pitchFamily="2" charset="-122"/>
              </a:rPr>
              <a:t> étoposide (73%)</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0" name="AutoShape 19"/>
          <p:cNvCxnSpPr>
            <a:cxnSpLocks noChangeShapeType="1"/>
            <a:stCxn id="13" idx="3"/>
            <a:endCxn id="9" idx="1"/>
          </p:cNvCxnSpPr>
          <p:nvPr/>
        </p:nvCxnSpPr>
        <p:spPr bwMode="auto">
          <a:xfrm>
            <a:off x="3837214" y="3703413"/>
            <a:ext cx="360124" cy="1"/>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9" idx="3"/>
            <a:endCxn id="12" idx="1"/>
          </p:cNvCxnSpPr>
          <p:nvPr/>
        </p:nvCxnSpPr>
        <p:spPr bwMode="auto">
          <a:xfrm>
            <a:off x="7436194" y="3703414"/>
            <a:ext cx="382984" cy="0"/>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819178" y="3439095"/>
            <a:ext cx="1149531" cy="528637"/>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Survie</a:t>
            </a:r>
          </a:p>
        </p:txBody>
      </p:sp>
      <p:sp>
        <p:nvSpPr>
          <p:cNvPr id="13" name="AutoShape 9"/>
          <p:cNvSpPr>
            <a:spLocks noChangeArrowheads="1"/>
          </p:cNvSpPr>
          <p:nvPr/>
        </p:nvSpPr>
        <p:spPr bwMode="auto">
          <a:xfrm>
            <a:off x="228600" y="2425884"/>
            <a:ext cx="3608614" cy="25550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lang="fr-FR" altLang="zh-CN" dirty="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defRPr/>
            </a:pPr>
            <a:r>
              <a:rPr lang="fr-FR" altLang="zh-CN" dirty="0">
                <a:solidFill>
                  <a:srgbClr val="FFFFFF"/>
                </a:solidFill>
                <a:ea typeface="SimSun" pitchFamily="2" charset="-122"/>
              </a:rPr>
              <a:t>Cancer neuroendocrine indifférencié avec Ki-67 &gt; 20%*</a:t>
            </a:r>
          </a:p>
          <a:p>
            <a:pPr marL="228600" lvl="0" indent="-228600" defTabSz="892175" eaLnBrk="0" hangingPunct="0">
              <a:spcAft>
                <a:spcPct val="30000"/>
              </a:spcAft>
              <a:buFont typeface="Arial" pitchFamily="34" charset="0"/>
              <a:buChar char="•"/>
              <a:defRPr/>
            </a:pPr>
            <a:r>
              <a:rPr lang="fr-FR" altLang="zh-CN" dirty="0">
                <a:solidFill>
                  <a:srgbClr val="FFFFFF"/>
                </a:solidFill>
                <a:ea typeface="SimSun" pitchFamily="2" charset="-122"/>
              </a:rPr>
              <a:t>Patients diagnostiqués entre </a:t>
            </a:r>
            <a:br>
              <a:rPr lang="fr-FR" altLang="zh-CN" dirty="0">
                <a:solidFill>
                  <a:srgbClr val="FFFFFF"/>
                </a:solidFill>
                <a:ea typeface="SimSun" pitchFamily="2" charset="-122"/>
              </a:rPr>
            </a:br>
            <a:r>
              <a:rPr lang="fr-FR" altLang="zh-CN" dirty="0">
                <a:solidFill>
                  <a:srgbClr val="FFFFFF"/>
                </a:solidFill>
                <a:ea typeface="SimSun" pitchFamily="2" charset="-122"/>
              </a:rPr>
              <a:t>2004 et 2019 dans 58 centres du registre national espagnol des TNE GEP</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a:ln>
                  <a:noFill/>
                </a:ln>
                <a:solidFill>
                  <a:srgbClr val="FFFFFF"/>
                </a:solidFill>
                <a:effectLst/>
                <a:uLnTx/>
                <a:uFillTx/>
                <a:ea typeface="SimSun" pitchFamily="2" charset="-122"/>
              </a:rPr>
              <a:t>(n=535)</a:t>
            </a:r>
          </a:p>
        </p:txBody>
      </p:sp>
    </p:spTree>
    <p:extLst>
      <p:ext uri="{BB962C8B-B14F-4D97-AF65-F5344CB8AC3E}">
        <p14:creationId xmlns:p14="http://schemas.microsoft.com/office/powerpoint/2010/main" val="145426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1159MO: Analyse de survie et facteurs pronostiques de 535 néoplasies neuroendocrines gastro-entéro-pancréatiques de grade 3: données du registre espagnol (R-GETNE) – Jiménez-Fonseca P, et al</a:t>
            </a:r>
          </a:p>
        </p:txBody>
      </p:sp>
      <p:sp>
        <p:nvSpPr>
          <p:cNvPr id="3" name="Content Placeholder 2"/>
          <p:cNvSpPr>
            <a:spLocks noGrp="1"/>
          </p:cNvSpPr>
          <p:nvPr>
            <p:ph idx="1"/>
          </p:nvPr>
        </p:nvSpPr>
        <p:spPr/>
        <p:txBody>
          <a:bodyPr/>
          <a:lstStyle/>
          <a:p>
            <a:pPr marL="0" indent="0">
              <a:buNone/>
            </a:pPr>
            <a:r>
              <a:rPr lang="fr-FR" b="1" dirty="0"/>
              <a:t>Résultats</a:t>
            </a:r>
          </a:p>
          <a:p>
            <a:r>
              <a:rPr lang="fr-FR" dirty="0"/>
              <a:t>Suivi médian de 4 ans; SG médiane de 14 mois</a:t>
            </a:r>
          </a:p>
        </p:txBody>
      </p:sp>
      <p:sp>
        <p:nvSpPr>
          <p:cNvPr id="5" name="Text Placeholder 4"/>
          <p:cNvSpPr>
            <a:spLocks noGrp="1"/>
          </p:cNvSpPr>
          <p:nvPr>
            <p:ph type="body" sz="quarter" idx="11"/>
          </p:nvPr>
        </p:nvSpPr>
        <p:spPr>
          <a:xfrm>
            <a:off x="4312800" y="6096000"/>
            <a:ext cx="4466075" cy="487363"/>
          </a:xfrm>
        </p:spPr>
        <p:txBody>
          <a:bodyPr/>
          <a:lstStyle/>
          <a:p>
            <a:r>
              <a:rPr lang="fr-FR" dirty="0"/>
              <a:t>Jiménez-Fonseca P, et al, Ann </a:t>
            </a:r>
            <a:r>
              <a:rPr lang="fr-FR" dirty="0" err="1"/>
              <a:t>Oncol</a:t>
            </a:r>
            <a:r>
              <a:rPr lang="fr-FR" dirty="0"/>
              <a:t> 2020;31(</a:t>
            </a:r>
            <a:r>
              <a:rPr lang="fr-FR" dirty="0" err="1"/>
              <a:t>suppl</a:t>
            </a:r>
            <a:r>
              <a:rPr lang="fr-FR" dirty="0"/>
              <a:t>):</a:t>
            </a:r>
            <a:r>
              <a:rPr lang="fr-FR" dirty="0" err="1"/>
              <a:t>abstr</a:t>
            </a:r>
            <a:r>
              <a:rPr lang="fr-FR" dirty="0"/>
              <a:t> 1159O</a:t>
            </a:r>
          </a:p>
        </p:txBody>
      </p:sp>
      <p:graphicFrame>
        <p:nvGraphicFramePr>
          <p:cNvPr id="6" name="Group 88"/>
          <p:cNvGraphicFramePr>
            <a:graphicFrameLocks noGrp="1"/>
          </p:cNvGraphicFramePr>
          <p:nvPr>
            <p:extLst>
              <p:ext uri="{D42A27DB-BD31-4B8C-83A1-F6EECF244321}">
                <p14:modId xmlns:p14="http://schemas.microsoft.com/office/powerpoint/2010/main" val="2919634433"/>
              </p:ext>
            </p:extLst>
          </p:nvPr>
        </p:nvGraphicFramePr>
        <p:xfrm>
          <a:off x="1645634" y="1942378"/>
          <a:ext cx="5852732" cy="3923040"/>
        </p:xfrm>
        <a:graphic>
          <a:graphicData uri="http://schemas.openxmlformats.org/drawingml/2006/table">
            <a:tbl>
              <a:tblPr firstRow="1" bandRow="1">
                <a:tableStyleId>{5202B0CA-FC54-4496-8BCA-5EF66A818D29}</a:tableStyleId>
              </a:tblPr>
              <a:tblGrid>
                <a:gridCol w="3112667">
                  <a:extLst>
                    <a:ext uri="{9D8B030D-6E8A-4147-A177-3AD203B41FA5}">
                      <a16:colId xmlns:a16="http://schemas.microsoft.com/office/drawing/2014/main" val="20000"/>
                    </a:ext>
                  </a:extLst>
                </a:gridCol>
                <a:gridCol w="2740065">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Facteurs pronostiques de SG (analyse multivariée, p&lt;0,05)</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fr-FR" sz="1400" noProof="0">
                          <a:solidFill>
                            <a:schemeClr val="tx2"/>
                          </a:solidFill>
                        </a:rPr>
                        <a:t>HR (IC95%)</a:t>
                      </a:r>
                    </a:p>
                  </a:txBody>
                  <a:tcPr marL="36000" marR="36000" marT="36000" marB="36000" anchor="ct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Stade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IV</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Référence</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2"/>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I–III</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0,43 (0,27 - 0,81)</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Tumeur primitive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Autres</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Référence</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14043010"/>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Intestin, pancréas, rectum</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0,63 (0,44 - 0,92)</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781956106"/>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ECOG PS</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7"/>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Référence</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8"/>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0–1</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0,64 (0,37 - 0,77)</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262829782"/>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Genre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2290858617"/>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chemeClr val="tx1"/>
                          </a:solidFill>
                          <a:effectLst/>
                          <a:latin typeface="+mn-lt"/>
                          <a:cs typeface="Arial" charset="0"/>
                        </a:rPr>
                        <a:t>Hommes</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Référence</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77963513"/>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Femmes</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0,89 (0,74 - 0,95)</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3570289179"/>
                  </a:ext>
                </a:extLst>
              </a:tr>
            </a:tbl>
          </a:graphicData>
        </a:graphic>
      </p:graphicFrame>
    </p:spTree>
    <p:extLst>
      <p:ext uri="{BB962C8B-B14F-4D97-AF65-F5344CB8AC3E}">
        <p14:creationId xmlns:p14="http://schemas.microsoft.com/office/powerpoint/2010/main" val="27557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Cancers de l’œsophage et de l’estomac</a:t>
            </a:r>
          </a:p>
        </p:txBody>
      </p:sp>
    </p:spTree>
    <p:extLst>
      <p:ext uri="{BB962C8B-B14F-4D97-AF65-F5344CB8AC3E}">
        <p14:creationId xmlns:p14="http://schemas.microsoft.com/office/powerpoint/2010/main" val="2912716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1159MO: Analyse de survie et facteurs pronostiques de 535 néoplasies neuroendocrines gastro-entéro-pancréatiques de grade 3: données du registre espagnol (R-GETNE) – Jiménez-Fonseca P, et al</a:t>
            </a:r>
          </a:p>
        </p:txBody>
      </p:sp>
      <p:sp>
        <p:nvSpPr>
          <p:cNvPr id="3" name="Content Placeholder 2"/>
          <p:cNvSpPr>
            <a:spLocks noGrp="1"/>
          </p:cNvSpPr>
          <p:nvPr>
            <p:ph idx="1"/>
          </p:nvPr>
        </p:nvSpPr>
        <p:spPr/>
        <p:txBody>
          <a:bodyPr/>
          <a:lstStyle/>
          <a:p>
            <a:pPr marL="0" indent="0">
              <a:spcBef>
                <a:spcPts val="1200"/>
              </a:spcBef>
              <a:buNone/>
            </a:pPr>
            <a:r>
              <a:rPr lang="fr-FR" b="1" dirty="0"/>
              <a:t>Conclusions</a:t>
            </a:r>
          </a:p>
          <a:p>
            <a:r>
              <a:rPr lang="fr-FR" b="1" dirty="0"/>
              <a:t>Chez ces patients avec TNE GEP de grade 3, le stade, la localisation de la tumeur primitive, le statut de performance et le sexe ont tous été identifiés comme facteurs pronostiques de la survie</a:t>
            </a:r>
          </a:p>
        </p:txBody>
      </p:sp>
      <p:sp>
        <p:nvSpPr>
          <p:cNvPr id="5" name="Text Placeholder 4"/>
          <p:cNvSpPr>
            <a:spLocks noGrp="1"/>
          </p:cNvSpPr>
          <p:nvPr>
            <p:ph type="body" sz="quarter" idx="11"/>
          </p:nvPr>
        </p:nvSpPr>
        <p:spPr>
          <a:xfrm>
            <a:off x="4298400" y="6096000"/>
            <a:ext cx="4480475" cy="487363"/>
          </a:xfrm>
        </p:spPr>
        <p:txBody>
          <a:bodyPr/>
          <a:lstStyle/>
          <a:p>
            <a:r>
              <a:rPr lang="fr-FR" dirty="0"/>
              <a:t>Jiménez-Fonseca P, et al, Ann </a:t>
            </a:r>
            <a:r>
              <a:rPr lang="fr-FR" dirty="0" err="1"/>
              <a:t>Oncol</a:t>
            </a:r>
            <a:r>
              <a:rPr lang="fr-FR" dirty="0"/>
              <a:t> 2020;31(</a:t>
            </a:r>
            <a:r>
              <a:rPr lang="fr-FR" dirty="0" err="1"/>
              <a:t>suppl</a:t>
            </a:r>
            <a:r>
              <a:rPr lang="fr-FR" dirty="0"/>
              <a:t>):</a:t>
            </a:r>
            <a:r>
              <a:rPr lang="fr-FR" dirty="0" err="1"/>
              <a:t>abstr</a:t>
            </a:r>
            <a:r>
              <a:rPr lang="fr-FR" dirty="0"/>
              <a:t> 1159O</a:t>
            </a:r>
          </a:p>
        </p:txBody>
      </p:sp>
    </p:spTree>
    <p:extLst>
      <p:ext uri="{BB962C8B-B14F-4D97-AF65-F5344CB8AC3E}">
        <p14:creationId xmlns:p14="http://schemas.microsoft.com/office/powerpoint/2010/main" val="175240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Cancers du côlon, rectum et anus</a:t>
            </a:r>
          </a:p>
        </p:txBody>
      </p:sp>
    </p:spTree>
    <p:extLst>
      <p:ext uri="{BB962C8B-B14F-4D97-AF65-F5344CB8AC3E}">
        <p14:creationId xmlns:p14="http://schemas.microsoft.com/office/powerpoint/2010/main" val="21042958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125" y="6096000"/>
            <a:ext cx="4984115" cy="487363"/>
          </a:xfrm>
        </p:spPr>
        <p:txBody>
          <a:bodyPr/>
          <a:lstStyle/>
          <a:p>
            <a:r>
              <a:rPr lang="fr-FR" dirty="0" smtClean="0"/>
              <a:t>*</a:t>
            </a:r>
            <a:r>
              <a:rPr lang="fr-FR" dirty="0" err="1" smtClean="0"/>
              <a:t>oxaliplatine</a:t>
            </a:r>
            <a:r>
              <a:rPr lang="fr-FR" dirty="0" smtClean="0"/>
              <a:t> 85 mg/m</a:t>
            </a:r>
            <a:r>
              <a:rPr lang="fr-FR" baseline="30000" dirty="0" smtClean="0"/>
              <a:t>2</a:t>
            </a:r>
            <a:r>
              <a:rPr lang="fr-FR" dirty="0" smtClean="0"/>
              <a:t> + </a:t>
            </a:r>
            <a:r>
              <a:rPr lang="fr-FR" dirty="0" err="1" smtClean="0"/>
              <a:t>leucovorine</a:t>
            </a:r>
            <a:r>
              <a:rPr lang="fr-FR" dirty="0" smtClean="0"/>
              <a:t> 400 mg/m</a:t>
            </a:r>
            <a:r>
              <a:rPr lang="fr-FR" baseline="30000" dirty="0" smtClean="0"/>
              <a:t>2</a:t>
            </a:r>
            <a:r>
              <a:rPr lang="fr-FR" dirty="0" smtClean="0"/>
              <a:t> + </a:t>
            </a:r>
            <a:r>
              <a:rPr lang="fr-FR" dirty="0" err="1" smtClean="0"/>
              <a:t>irinotécan</a:t>
            </a:r>
            <a:r>
              <a:rPr lang="fr-FR" dirty="0" smtClean="0"/>
              <a:t> 180 mg/m</a:t>
            </a:r>
            <a:r>
              <a:rPr lang="fr-FR" baseline="30000" dirty="0" smtClean="0"/>
              <a:t>2</a:t>
            </a:r>
            <a:r>
              <a:rPr lang="fr-FR" dirty="0" smtClean="0"/>
              <a:t> </a:t>
            </a:r>
            <a:br>
              <a:rPr lang="fr-FR" dirty="0" smtClean="0"/>
            </a:br>
            <a:r>
              <a:rPr lang="fr-FR" dirty="0" smtClean="0"/>
              <a:t>+ 5FU 2,4 g/m</a:t>
            </a:r>
            <a:r>
              <a:rPr lang="fr-FR" baseline="30000" dirty="0"/>
              <a:t>2</a:t>
            </a:r>
            <a:r>
              <a:rPr lang="fr-FR" dirty="0" smtClean="0"/>
              <a:t> sur 46 h /2S; </a:t>
            </a:r>
            <a:r>
              <a:rPr lang="fr-FR" altLang="zh-CN" baseline="30000" dirty="0" smtClean="0"/>
              <a:t>†</a:t>
            </a:r>
            <a:r>
              <a:rPr lang="fr-FR" dirty="0" smtClean="0"/>
              <a:t>mFOLFOX6, 6 cycles; ou capécitabine, </a:t>
            </a:r>
            <a:br>
              <a:rPr lang="fr-FR" dirty="0" smtClean="0"/>
            </a:br>
            <a:r>
              <a:rPr lang="fr-FR" dirty="0" smtClean="0"/>
              <a:t>4 cycles; </a:t>
            </a:r>
            <a:r>
              <a:rPr lang="fr-FR" altLang="zh-CN" baseline="30000" dirty="0" smtClean="0"/>
              <a:t>‡</a:t>
            </a:r>
            <a:r>
              <a:rPr lang="fr-FR" dirty="0" smtClean="0"/>
              <a:t>mFOLFOX6, 12 cycles; ou capécitabine, 8 cycles</a:t>
            </a:r>
            <a:endParaRPr lang="fr-FR" dirty="0"/>
          </a:p>
        </p:txBody>
      </p:sp>
      <p:sp>
        <p:nvSpPr>
          <p:cNvPr id="23" name="Title 1"/>
          <p:cNvSpPr>
            <a:spLocks noGrp="1"/>
          </p:cNvSpPr>
          <p:nvPr>
            <p:ph type="title"/>
          </p:nvPr>
        </p:nvSpPr>
        <p:spPr>
          <a:xfrm>
            <a:off x="365124" y="179614"/>
            <a:ext cx="8238945" cy="807720"/>
          </a:xfrm>
        </p:spPr>
        <p:txBody>
          <a:bodyPr/>
          <a:lstStyle/>
          <a:p>
            <a:r>
              <a:rPr lang="fr-FR" dirty="0"/>
              <a:t>LBA21: mFOLFIRINOX néoadjuvant et radiochimiothérapie (RCT) préopératoire versus RCT préopératoire chez les patients avec cancer du rectum T3-4 : résultats chirurgicaux et de qualité de vie de l’étude de phase III PRODIGE 23 – Borg C, et al</a:t>
            </a:r>
          </a:p>
        </p:txBody>
      </p:sp>
      <p:sp>
        <p:nvSpPr>
          <p:cNvPr id="24" name="Content Placeholder 2"/>
          <p:cNvSpPr>
            <a:spLocks noGrp="1"/>
          </p:cNvSpPr>
          <p:nvPr>
            <p:ph idx="1"/>
          </p:nvPr>
        </p:nvSpPr>
        <p:spPr>
          <a:xfrm>
            <a:off x="365124" y="1254035"/>
            <a:ext cx="8413751" cy="4746172"/>
          </a:xfrm>
        </p:spPr>
        <p:txBody>
          <a:bodyPr/>
          <a:lstStyle/>
          <a:p>
            <a:pPr marL="0" indent="0">
              <a:buNone/>
            </a:pPr>
            <a:r>
              <a:rPr lang="fr-FR" b="1" dirty="0"/>
              <a:t>Objectifs</a:t>
            </a:r>
          </a:p>
          <a:p>
            <a:r>
              <a:rPr lang="fr-FR" dirty="0"/>
              <a:t>Evaluer les résultats chirurgicaux et la QoL de patients avec cancer du rectum localement avancé recevant mFOLFIRINOX néoadjuvant comparativement à une RCT préopératoire</a:t>
            </a:r>
          </a:p>
        </p:txBody>
      </p:sp>
      <p:sp>
        <p:nvSpPr>
          <p:cNvPr id="25" name="Text Placeholder 4"/>
          <p:cNvSpPr>
            <a:spLocks noGrp="1"/>
          </p:cNvSpPr>
          <p:nvPr>
            <p:ph type="body" sz="quarter" idx="11"/>
          </p:nvPr>
        </p:nvSpPr>
        <p:spPr>
          <a:xfrm>
            <a:off x="4648200" y="6096000"/>
            <a:ext cx="4130675" cy="487363"/>
          </a:xfrm>
        </p:spPr>
        <p:txBody>
          <a:bodyPr/>
          <a:lstStyle/>
          <a:p>
            <a:r>
              <a:rPr lang="fr-FR" dirty="0"/>
              <a:t>Borg C, et al, Ann </a:t>
            </a:r>
            <a:r>
              <a:rPr lang="fr-FR" dirty="0" err="1"/>
              <a:t>Oncol</a:t>
            </a:r>
            <a:r>
              <a:rPr lang="fr-FR" dirty="0"/>
              <a:t> 2020;31(</a:t>
            </a:r>
            <a:r>
              <a:rPr lang="fr-FR" dirty="0" err="1"/>
              <a:t>suppl</a:t>
            </a:r>
            <a:r>
              <a:rPr lang="fr-FR" dirty="0"/>
              <a:t>):</a:t>
            </a:r>
            <a:r>
              <a:rPr lang="fr-FR" dirty="0" err="1"/>
              <a:t>abstr</a:t>
            </a:r>
            <a:r>
              <a:rPr lang="fr-FR" dirty="0"/>
              <a:t> LBA21</a:t>
            </a:r>
          </a:p>
        </p:txBody>
      </p:sp>
      <p:sp>
        <p:nvSpPr>
          <p:cNvPr id="26" name="AutoShape 9"/>
          <p:cNvSpPr>
            <a:spLocks noChangeArrowheads="1"/>
          </p:cNvSpPr>
          <p:nvPr/>
        </p:nvSpPr>
        <p:spPr bwMode="auto">
          <a:xfrm>
            <a:off x="146899" y="2575954"/>
            <a:ext cx="2791490" cy="17886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sz="1600" b="0" i="0" u="none" strike="noStrike" kern="1200" cap="none" spc="0" normalizeH="0" baseline="0" dirty="0">
                <a:ln>
                  <a:noFill/>
                </a:ln>
                <a:solidFill>
                  <a:srgbClr val="FFFFFF"/>
                </a:solidFill>
                <a:effectLst/>
                <a:uLnTx/>
                <a:uFillTx/>
                <a:latin typeface="Arial" charset="0"/>
                <a:cs typeface="Arial" charset="0"/>
              </a:rPr>
              <a:t>Adénocarcinome du rectum cT3 ou cT4, M0 &lt;15 cm de la marge anale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sz="1600" dirty="0">
                <a:solidFill>
                  <a:srgbClr val="FFFFFF"/>
                </a:solidFill>
              </a:rPr>
              <a:t>OMS</a:t>
            </a:r>
            <a:r>
              <a:rPr kumimoji="0" lang="fr-FR" sz="1600" b="0" i="0" u="none" strike="noStrike" kern="1200" cap="none" spc="0" normalizeH="0" baseline="0" dirty="0">
                <a:ln>
                  <a:noFill/>
                </a:ln>
                <a:solidFill>
                  <a:srgbClr val="FFFFFF"/>
                </a:solidFill>
                <a:effectLst/>
                <a:uLnTx/>
                <a:uFillTx/>
                <a:latin typeface="Arial" charset="0"/>
                <a:cs typeface="Arial" charset="0"/>
              </a:rPr>
              <a:t>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(n=461)</a:t>
            </a:r>
          </a:p>
        </p:txBody>
      </p:sp>
      <p:sp>
        <p:nvSpPr>
          <p:cNvPr id="27" name="Oval 14"/>
          <p:cNvSpPr>
            <a:spLocks noChangeArrowheads="1"/>
          </p:cNvSpPr>
          <p:nvPr/>
        </p:nvSpPr>
        <p:spPr bwMode="auto">
          <a:xfrm>
            <a:off x="3097899" y="317820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t>R</a:t>
            </a:r>
            <a:br>
              <a:rPr kumimoji="0" lang="fr-FR"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br>
            <a:r>
              <a:rPr kumimoji="0" lang="fr-FR"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t>1:1</a:t>
            </a:r>
          </a:p>
        </p:txBody>
      </p:sp>
      <p:cxnSp>
        <p:nvCxnSpPr>
          <p:cNvPr id="28" name="AutoShape 15"/>
          <p:cNvCxnSpPr>
            <a:cxnSpLocks noChangeShapeType="1"/>
            <a:stCxn id="27" idx="0"/>
            <a:endCxn id="30" idx="1"/>
          </p:cNvCxnSpPr>
          <p:nvPr/>
        </p:nvCxnSpPr>
        <p:spPr bwMode="auto">
          <a:xfrm rot="5400000" flipH="1" flipV="1">
            <a:off x="3364240" y="2758546"/>
            <a:ext cx="445113" cy="394199"/>
          </a:xfrm>
          <a:prstGeom prst="bentConnector2">
            <a:avLst/>
          </a:prstGeom>
          <a:noFill/>
          <a:ln w="57150">
            <a:solidFill>
              <a:schemeClr val="bg2">
                <a:lumMod val="60000"/>
                <a:lumOff val="40000"/>
              </a:schemeClr>
            </a:solidFill>
            <a:round/>
            <a:headEnd/>
            <a:tailEnd type="triangle" w="med" len="med"/>
          </a:ln>
        </p:spPr>
      </p:cxnSp>
      <p:cxnSp>
        <p:nvCxnSpPr>
          <p:cNvPr id="29" name="AutoShape 19"/>
          <p:cNvCxnSpPr>
            <a:cxnSpLocks noChangeShapeType="1"/>
            <a:stCxn id="26" idx="3"/>
            <a:endCxn id="27" idx="2"/>
          </p:cNvCxnSpPr>
          <p:nvPr/>
        </p:nvCxnSpPr>
        <p:spPr bwMode="auto">
          <a:xfrm flipV="1">
            <a:off x="2938389" y="3470301"/>
            <a:ext cx="159510" cy="1"/>
          </a:xfrm>
          <a:prstGeom prst="straightConnector1">
            <a:avLst/>
          </a:prstGeom>
          <a:noFill/>
          <a:ln w="57150">
            <a:solidFill>
              <a:schemeClr val="bg2">
                <a:lumMod val="60000"/>
                <a:lumOff val="40000"/>
              </a:schemeClr>
            </a:solidFill>
            <a:round/>
            <a:headEnd type="none" w="med" len="med"/>
            <a:tailEnd type="none" w="med" len="med"/>
          </a:ln>
        </p:spPr>
      </p:cxnSp>
      <p:sp>
        <p:nvSpPr>
          <p:cNvPr id="30" name="AutoShape 8"/>
          <p:cNvSpPr>
            <a:spLocks noChangeArrowheads="1"/>
          </p:cNvSpPr>
          <p:nvPr/>
        </p:nvSpPr>
        <p:spPr bwMode="auto">
          <a:xfrm>
            <a:off x="3783896" y="2132233"/>
            <a:ext cx="5223849" cy="1201710"/>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fr-FR" altLang="zh-CN" sz="1800" b="0" i="0" u="none" strike="noStrike" kern="1200" cap="none" spc="0" normalizeH="0" baseline="0" dirty="0">
                <a:ln>
                  <a:noFill/>
                </a:ln>
                <a:solidFill>
                  <a:srgbClr val="FFFFFF"/>
                </a:solidFill>
                <a:effectLst/>
                <a:uLnTx/>
                <a:uFillTx/>
                <a:ea typeface="SimSun" pitchFamily="2" charset="-122"/>
              </a:rPr>
              <a:t>mFOLFIRINOX* (6 cycles) puis RCT préopératoire (50,4 Gy, 2 Gy/fraction; 25 fractions + capécitabine) puis chirurgie suivie </a:t>
            </a:r>
            <a:r>
              <a:rPr lang="fr-FR" altLang="zh-CN" dirty="0">
                <a:solidFill>
                  <a:srgbClr val="FFFFFF"/>
                </a:solidFill>
                <a:ea typeface="SimSun" pitchFamily="2" charset="-122"/>
              </a:rPr>
              <a:t>de chimiothérapie adjuvante</a:t>
            </a:r>
            <a:r>
              <a:rPr kumimoji="0" lang="fr-FR" altLang="zh-CN" sz="1800" b="0" i="0" u="none" strike="noStrike" kern="1200" cap="none" spc="0" normalizeH="0" baseline="3000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baseline="0" dirty="0">
                <a:ln>
                  <a:noFill/>
                </a:ln>
                <a:solidFill>
                  <a:srgbClr val="FFFFFF"/>
                </a:solidFill>
                <a:effectLst/>
                <a:uLnTx/>
                <a:uFillTx/>
                <a:ea typeface="SimSun" pitchFamily="2" charset="-122"/>
              </a:rPr>
              <a:t> (3 mois) (n=231)</a:t>
            </a:r>
          </a:p>
        </p:txBody>
      </p:sp>
      <p:cxnSp>
        <p:nvCxnSpPr>
          <p:cNvPr id="31" name="AutoShape 16"/>
          <p:cNvCxnSpPr>
            <a:cxnSpLocks noChangeShapeType="1"/>
            <a:stCxn id="27" idx="4"/>
            <a:endCxn id="32" idx="1"/>
          </p:cNvCxnSpPr>
          <p:nvPr/>
        </p:nvCxnSpPr>
        <p:spPr bwMode="auto">
          <a:xfrm rot="16200000" flipH="1">
            <a:off x="3369020" y="3783078"/>
            <a:ext cx="435553" cy="394198"/>
          </a:xfrm>
          <a:prstGeom prst="bentConnector2">
            <a:avLst/>
          </a:prstGeom>
          <a:noFill/>
          <a:ln w="57150">
            <a:solidFill>
              <a:schemeClr val="bg2">
                <a:lumMod val="60000"/>
                <a:lumOff val="40000"/>
              </a:schemeClr>
            </a:solidFill>
            <a:round/>
            <a:headEnd/>
            <a:tailEnd type="triangle" w="med" len="med"/>
          </a:ln>
        </p:spPr>
      </p:cxnSp>
      <p:sp>
        <p:nvSpPr>
          <p:cNvPr id="32" name="AutoShape 12"/>
          <p:cNvSpPr>
            <a:spLocks noChangeArrowheads="1"/>
          </p:cNvSpPr>
          <p:nvPr/>
        </p:nvSpPr>
        <p:spPr bwMode="auto">
          <a:xfrm>
            <a:off x="3783895" y="3610547"/>
            <a:ext cx="5223849" cy="1174813"/>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RCT préopératoire (50,4 Gy, </a:t>
            </a:r>
            <a:b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2 Gy/fraction; 25 fractions + capécitabine) puis chirurgie suivie </a:t>
            </a:r>
            <a:r>
              <a:rPr lang="fr-FR" altLang="zh-CN" dirty="0">
                <a:solidFill>
                  <a:srgbClr val="4D4D4D"/>
                </a:solidFill>
                <a:ea typeface="SimSun" pitchFamily="2" charset="-122"/>
              </a:rPr>
              <a:t>de chimiothérapie adjuvante</a:t>
            </a:r>
            <a:r>
              <a:rPr kumimoji="0" lang="fr-FR" altLang="zh-CN" sz="1800" b="0" i="0" u="none" strike="noStrike" kern="1200" cap="none" spc="0" normalizeH="0" baseline="30000" dirty="0">
                <a:ln>
                  <a:noFill/>
                </a:ln>
                <a:solidFill>
                  <a:srgbClr val="4D4D4D"/>
                </a:solidFill>
                <a:effectLst/>
                <a:uLnTx/>
                <a:uFillTx/>
                <a:latin typeface="Arial" charset="0"/>
                <a:ea typeface="SimSun" pitchFamily="2" charset="-122"/>
                <a:cs typeface="Arial" charset="0"/>
              </a:rPr>
              <a:t>‡</a:t>
            </a: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 </a:t>
            </a:r>
            <a:b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(6 mois), (n=230)</a:t>
            </a:r>
          </a:p>
        </p:txBody>
      </p:sp>
      <p:sp>
        <p:nvSpPr>
          <p:cNvPr id="33" name="Rectangle 9"/>
          <p:cNvSpPr txBox="1">
            <a:spLocks noChangeArrowheads="1"/>
          </p:cNvSpPr>
          <p:nvPr/>
        </p:nvSpPr>
        <p:spPr bwMode="auto">
          <a:xfrm>
            <a:off x="365125" y="5101513"/>
            <a:ext cx="4130676" cy="86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0" cap="none" spc="0" normalizeH="0" baseline="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0" cap="none" spc="0" normalizeH="0" baseline="0" dirty="0" smtClean="0">
                <a:ln>
                  <a:noFill/>
                </a:ln>
                <a:solidFill>
                  <a:srgbClr val="4D4D4D"/>
                </a:solidFill>
                <a:effectLst/>
                <a:uLnTx/>
                <a:uFillTx/>
                <a:latin typeface="Arial"/>
                <a:ea typeface="+mn-ea"/>
                <a:cs typeface="Arial"/>
              </a:rPr>
              <a:t>SSM </a:t>
            </a:r>
            <a:r>
              <a:rPr kumimoji="0" lang="fr-FR" sz="1600" b="0" i="0" u="none" strike="noStrike" kern="0" cap="none" spc="0" normalizeH="0" baseline="0" dirty="0">
                <a:ln>
                  <a:noFill/>
                </a:ln>
                <a:solidFill>
                  <a:srgbClr val="4D4D4D"/>
                </a:solidFill>
                <a:effectLst/>
                <a:uLnTx/>
                <a:uFillTx/>
                <a:latin typeface="Arial"/>
                <a:ea typeface="+mn-ea"/>
                <a:cs typeface="Arial"/>
              </a:rPr>
              <a:t>à 3 ans</a:t>
            </a:r>
          </a:p>
        </p:txBody>
      </p:sp>
      <p:sp>
        <p:nvSpPr>
          <p:cNvPr id="34" name="Content Placeholder 26"/>
          <p:cNvSpPr txBox="1">
            <a:spLocks/>
          </p:cNvSpPr>
          <p:nvPr/>
        </p:nvSpPr>
        <p:spPr>
          <a:xfrm>
            <a:off x="4741925" y="5101513"/>
            <a:ext cx="4330476" cy="77505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0" cap="none" spc="0" normalizeH="0" baseline="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0" cap="none" spc="0" normalizeH="0" baseline="0" dirty="0" smtClean="0">
                <a:ln>
                  <a:noFill/>
                </a:ln>
                <a:solidFill>
                  <a:srgbClr val="4D4D4D"/>
                </a:solidFill>
                <a:effectLst/>
                <a:uLnTx/>
                <a:uFillTx/>
                <a:latin typeface="Arial"/>
                <a:ea typeface="+mn-ea"/>
                <a:cs typeface="Arial"/>
              </a:rPr>
              <a:t>Taux </a:t>
            </a:r>
            <a:r>
              <a:rPr kumimoji="0" lang="fr-FR" sz="1600" b="0" i="0" u="none" strike="noStrike" kern="0" cap="none" spc="0" normalizeH="0" baseline="0" dirty="0">
                <a:ln>
                  <a:noFill/>
                </a:ln>
                <a:solidFill>
                  <a:srgbClr val="4D4D4D"/>
                </a:solidFill>
                <a:effectLst/>
                <a:uLnTx/>
                <a:uFillTx/>
                <a:latin typeface="Arial"/>
                <a:ea typeface="+mn-ea"/>
                <a:cs typeface="Arial"/>
              </a:rPr>
              <a:t>de pCR (ypT0N0), SG, survie sans métastases, tolérance, QoL</a:t>
            </a:r>
          </a:p>
        </p:txBody>
      </p:sp>
      <p:sp>
        <p:nvSpPr>
          <p:cNvPr id="35" name="Content Placeholder 26"/>
          <p:cNvSpPr txBox="1">
            <a:spLocks/>
          </p:cNvSpPr>
          <p:nvPr/>
        </p:nvSpPr>
        <p:spPr bwMode="auto">
          <a:xfrm>
            <a:off x="146898" y="4354640"/>
            <a:ext cx="5636682"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dirty="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dirty="0">
                <a:ln>
                  <a:noFill/>
                </a:ln>
                <a:solidFill>
                  <a:srgbClr val="4D4D4D"/>
                </a:solidFill>
                <a:effectLst/>
                <a:uLnTx/>
                <a:uFillTx/>
                <a:latin typeface="Arial"/>
                <a:ea typeface="+mn-ea"/>
                <a:cs typeface="Arial"/>
              </a:rPr>
              <a:t>Centre, stade T, statut N, localisation </a:t>
            </a:r>
            <a:br>
              <a:rPr kumimoji="0" lang="fr-FR" sz="1400" b="0" i="0" u="none" strike="noStrike" kern="1200" cap="none" spc="0" normalizeH="0" baseline="0" dirty="0">
                <a:ln>
                  <a:noFill/>
                </a:ln>
                <a:solidFill>
                  <a:srgbClr val="4D4D4D"/>
                </a:solidFill>
                <a:effectLst/>
                <a:uLnTx/>
                <a:uFillTx/>
                <a:latin typeface="Arial"/>
                <a:ea typeface="+mn-ea"/>
                <a:cs typeface="Arial"/>
              </a:rPr>
            </a:br>
            <a:r>
              <a:rPr kumimoji="0" lang="fr-FR" sz="1400" b="0" i="0" u="none" strike="noStrike" kern="1200" cap="none" spc="0" normalizeH="0" baseline="0" dirty="0">
                <a:ln>
                  <a:noFill/>
                </a:ln>
                <a:solidFill>
                  <a:srgbClr val="4D4D4D"/>
                </a:solidFill>
                <a:effectLst/>
                <a:uLnTx/>
                <a:uFillTx/>
                <a:latin typeface="Arial"/>
                <a:ea typeface="+mn-ea"/>
                <a:cs typeface="Arial"/>
              </a:rPr>
              <a:t>tumorale, extension extramurale de la </a:t>
            </a:r>
            <a:r>
              <a:rPr kumimoji="0" lang="fr-FR" sz="1400" b="0" i="0" u="none" strike="noStrike" kern="1200" cap="none" spc="0" normalizeH="0" baseline="0" dirty="0" smtClean="0">
                <a:ln>
                  <a:noFill/>
                </a:ln>
                <a:solidFill>
                  <a:srgbClr val="4D4D4D"/>
                </a:solidFill>
                <a:effectLst/>
                <a:uLnTx/>
                <a:uFillTx/>
                <a:latin typeface="Arial"/>
                <a:ea typeface="+mn-ea"/>
                <a:cs typeface="Arial"/>
              </a:rPr>
              <a:t>graisse </a:t>
            </a:r>
            <a:r>
              <a:rPr kumimoji="0" lang="fr-FR" sz="1400" b="0" i="0" u="none" strike="noStrike" kern="1200" cap="none" spc="0" normalizeH="0" baseline="0" dirty="0">
                <a:ln>
                  <a:noFill/>
                </a:ln>
                <a:solidFill>
                  <a:srgbClr val="4D4D4D"/>
                </a:solidFill>
                <a:effectLst/>
                <a:uLnTx/>
                <a:uFillTx/>
                <a:latin typeface="Arial"/>
                <a:ea typeface="+mn-ea"/>
                <a:cs typeface="Arial"/>
              </a:rPr>
              <a:t>périrectale</a:t>
            </a:r>
          </a:p>
        </p:txBody>
      </p:sp>
    </p:spTree>
    <p:extLst>
      <p:ext uri="{BB962C8B-B14F-4D97-AF65-F5344CB8AC3E}">
        <p14:creationId xmlns:p14="http://schemas.microsoft.com/office/powerpoint/2010/main" val="6390146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LBA21: mFOLFIRINOX néoadjuvant et radiochimiothérapie (RCT) préopératoire versus RCT préopératoire chez les patients avec cancer du rectum T3-4 : résultats chirurgicaux et de qualité de vie de l’étude de phase III PRODIGE 23 – Borg C,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Borg C, et al, Ann </a:t>
            </a:r>
            <a:r>
              <a:rPr lang="fr-FR" dirty="0" err="1"/>
              <a:t>Oncol</a:t>
            </a:r>
            <a:r>
              <a:rPr lang="fr-FR" dirty="0"/>
              <a:t> 2020;31(</a:t>
            </a:r>
            <a:r>
              <a:rPr lang="fr-FR" dirty="0" err="1"/>
              <a:t>suppl</a:t>
            </a:r>
            <a:r>
              <a:rPr lang="fr-FR" dirty="0"/>
              <a:t>):</a:t>
            </a:r>
            <a:r>
              <a:rPr lang="fr-FR" dirty="0" err="1"/>
              <a:t>abstr</a:t>
            </a:r>
            <a:r>
              <a:rPr lang="fr-FR" dirty="0"/>
              <a:t> LBA21</a:t>
            </a:r>
          </a:p>
        </p:txBody>
      </p:sp>
      <p:sp>
        <p:nvSpPr>
          <p:cNvPr id="8" name="TextBox 7"/>
          <p:cNvSpPr txBox="1"/>
          <p:nvPr/>
        </p:nvSpPr>
        <p:spPr>
          <a:xfrm>
            <a:off x="3880945" y="1510145"/>
            <a:ext cx="1382109" cy="338554"/>
          </a:xfrm>
          <a:prstGeom prst="rect">
            <a:avLst/>
          </a:prstGeom>
          <a:noFill/>
        </p:spPr>
        <p:txBody>
          <a:bodyPr wrap="none" rtlCol="0">
            <a:spAutoFit/>
          </a:bodyPr>
          <a:lstStyle/>
          <a:p>
            <a:pPr algn="ctr"/>
            <a:r>
              <a:rPr lang="fr-FR" sz="1600" b="1" dirty="0"/>
              <a:t>SSM à 3 ans</a:t>
            </a:r>
          </a:p>
        </p:txBody>
      </p:sp>
      <p:graphicFrame>
        <p:nvGraphicFramePr>
          <p:cNvPr id="9" name="Group 88"/>
          <p:cNvGraphicFramePr>
            <a:graphicFrameLocks noGrp="1"/>
          </p:cNvGraphicFramePr>
          <p:nvPr>
            <p:extLst>
              <p:ext uri="{D42A27DB-BD31-4B8C-83A1-F6EECF244321}">
                <p14:modId xmlns:p14="http://schemas.microsoft.com/office/powerpoint/2010/main" val="1940467199"/>
              </p:ext>
            </p:extLst>
          </p:nvPr>
        </p:nvGraphicFramePr>
        <p:xfrm>
          <a:off x="382390" y="1904458"/>
          <a:ext cx="8379221" cy="1640160"/>
        </p:xfrm>
        <a:graphic>
          <a:graphicData uri="http://schemas.openxmlformats.org/drawingml/2006/table">
            <a:tbl>
              <a:tblPr firstRow="1" bandRow="1">
                <a:tableStyleId>{5202B0CA-FC54-4496-8BCA-5EF66A818D29}</a:tableStyleId>
              </a:tblPr>
              <a:tblGrid>
                <a:gridCol w="3326243">
                  <a:extLst>
                    <a:ext uri="{9D8B030D-6E8A-4147-A177-3AD203B41FA5}">
                      <a16:colId xmlns:a16="http://schemas.microsoft.com/office/drawing/2014/main" val="20000"/>
                    </a:ext>
                  </a:extLst>
                </a:gridCol>
                <a:gridCol w="2526489">
                  <a:extLst>
                    <a:ext uri="{9D8B030D-6E8A-4147-A177-3AD203B41FA5}">
                      <a16:colId xmlns:a16="http://schemas.microsoft.com/office/drawing/2014/main" val="2666128884"/>
                    </a:ext>
                  </a:extLst>
                </a:gridCol>
                <a:gridCol w="2526489">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tc>
                <a:tc>
                  <a:txBody>
                    <a:bodyPr/>
                    <a:lstStyle/>
                    <a:p>
                      <a:pPr algn="ctr"/>
                      <a:r>
                        <a:rPr lang="fr-FR" sz="1400" noProof="0">
                          <a:solidFill>
                            <a:schemeClr val="tx2"/>
                          </a:solidFill>
                        </a:rPr>
                        <a:t>mFOLFIRINOX</a:t>
                      </a:r>
                    </a:p>
                    <a:p>
                      <a:pPr algn="ctr"/>
                      <a:r>
                        <a:rPr lang="fr-FR" sz="1400" noProof="0">
                          <a:solidFill>
                            <a:schemeClr val="tx2"/>
                          </a:solidFill>
                        </a:rPr>
                        <a:t>(n=231)</a:t>
                      </a:r>
                    </a:p>
                  </a:txBody>
                  <a:tcPr marL="36000" marR="36000" marT="36000" marB="36000"/>
                </a:tc>
                <a:tc>
                  <a:txBody>
                    <a:bodyPr/>
                    <a:lstStyle/>
                    <a:p>
                      <a:pPr algn="ctr"/>
                      <a:r>
                        <a:rPr lang="fr-FR" sz="1400" noProof="0" dirty="0">
                          <a:solidFill>
                            <a:schemeClr val="tx2"/>
                          </a:solidFill>
                        </a:rPr>
                        <a:t>RCT</a:t>
                      </a:r>
                    </a:p>
                    <a:p>
                      <a:pPr algn="ctr"/>
                      <a:r>
                        <a:rPr lang="fr-FR" sz="1400" noProof="0" dirty="0">
                          <a:solidFill>
                            <a:schemeClr val="tx2"/>
                          </a:solidFill>
                        </a:rPr>
                        <a:t>(n=230)</a:t>
                      </a:r>
                    </a:p>
                  </a:txBody>
                  <a:tcPr marL="36000" marR="36000" marT="36000" marB="36000"/>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SSM à 3 ans,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75,7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68,5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chemeClr val="tx1"/>
                          </a:solidFill>
                          <a:effectLst/>
                          <a:latin typeface="+mn-lt"/>
                          <a:cs typeface="Arial" charset="0"/>
                        </a:rPr>
                        <a:t>HR (IC95%); p</a:t>
                      </a: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0,69 (0,49 - 0,97); 0,034</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Survie sans métastases à 3 ans,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78,8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71,7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chemeClr val="tx1"/>
                          </a:solidFill>
                          <a:effectLst/>
                          <a:latin typeface="+mn-lt"/>
                          <a:cs typeface="Arial" charset="0"/>
                        </a:rPr>
                        <a:t>HR (IC95%); p</a:t>
                      </a: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0,64 (0,44 - 0,93); &lt;0,02</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extLst>
                  <a:ext uri="{0D108BD9-81ED-4DB2-BD59-A6C34878D82A}">
                    <a16:rowId xmlns:a16="http://schemas.microsoft.com/office/drawing/2014/main" val="10004"/>
                  </a:ext>
                </a:extLst>
              </a:tr>
            </a:tbl>
          </a:graphicData>
        </a:graphic>
      </p:graphicFrame>
      <p:sp>
        <p:nvSpPr>
          <p:cNvPr id="10" name="TextBox 9"/>
          <p:cNvSpPr txBox="1"/>
          <p:nvPr/>
        </p:nvSpPr>
        <p:spPr>
          <a:xfrm>
            <a:off x="3254171" y="3634271"/>
            <a:ext cx="2635657" cy="338554"/>
          </a:xfrm>
          <a:prstGeom prst="rect">
            <a:avLst/>
          </a:prstGeom>
          <a:noFill/>
        </p:spPr>
        <p:txBody>
          <a:bodyPr wrap="none" rtlCol="0">
            <a:spAutoFit/>
          </a:bodyPr>
          <a:lstStyle/>
          <a:p>
            <a:pPr algn="ctr"/>
            <a:r>
              <a:rPr lang="fr-FR" sz="1600" b="1" dirty="0"/>
              <a:t>Résultats pathologiques</a:t>
            </a:r>
          </a:p>
        </p:txBody>
      </p:sp>
      <p:graphicFrame>
        <p:nvGraphicFramePr>
          <p:cNvPr id="11" name="Group 88"/>
          <p:cNvGraphicFramePr>
            <a:graphicFrameLocks noGrp="1"/>
          </p:cNvGraphicFramePr>
          <p:nvPr>
            <p:extLst>
              <p:ext uri="{D42A27DB-BD31-4B8C-83A1-F6EECF244321}">
                <p14:modId xmlns:p14="http://schemas.microsoft.com/office/powerpoint/2010/main" val="1469846404"/>
              </p:ext>
            </p:extLst>
          </p:nvPr>
        </p:nvGraphicFramePr>
        <p:xfrm>
          <a:off x="382390" y="4028584"/>
          <a:ext cx="8379221" cy="1640160"/>
        </p:xfrm>
        <a:graphic>
          <a:graphicData uri="http://schemas.openxmlformats.org/drawingml/2006/table">
            <a:tbl>
              <a:tblPr firstRow="1" bandRow="1">
                <a:tableStyleId>{5202B0CA-FC54-4496-8BCA-5EF66A818D29}</a:tableStyleId>
              </a:tblPr>
              <a:tblGrid>
                <a:gridCol w="3326243">
                  <a:extLst>
                    <a:ext uri="{9D8B030D-6E8A-4147-A177-3AD203B41FA5}">
                      <a16:colId xmlns:a16="http://schemas.microsoft.com/office/drawing/2014/main" val="20000"/>
                    </a:ext>
                  </a:extLst>
                </a:gridCol>
                <a:gridCol w="2526489">
                  <a:extLst>
                    <a:ext uri="{9D8B030D-6E8A-4147-A177-3AD203B41FA5}">
                      <a16:colId xmlns:a16="http://schemas.microsoft.com/office/drawing/2014/main" val="2666128884"/>
                    </a:ext>
                  </a:extLst>
                </a:gridCol>
                <a:gridCol w="2526489">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tc>
                <a:tc>
                  <a:txBody>
                    <a:bodyPr/>
                    <a:lstStyle/>
                    <a:p>
                      <a:pPr algn="ctr"/>
                      <a:r>
                        <a:rPr lang="fr-FR" sz="1400" noProof="0">
                          <a:solidFill>
                            <a:schemeClr val="tx2"/>
                          </a:solidFill>
                        </a:rPr>
                        <a:t>mFOLFIRINOX</a:t>
                      </a:r>
                    </a:p>
                    <a:p>
                      <a:pPr algn="ctr"/>
                      <a:r>
                        <a:rPr lang="fr-FR" sz="1400" noProof="0">
                          <a:solidFill>
                            <a:schemeClr val="tx2"/>
                          </a:solidFill>
                        </a:rPr>
                        <a:t>(n=231)</a:t>
                      </a:r>
                    </a:p>
                  </a:txBody>
                  <a:tcPr marL="36000" marR="36000" marT="36000" marB="36000"/>
                </a:tc>
                <a:tc>
                  <a:txBody>
                    <a:bodyPr/>
                    <a:lstStyle/>
                    <a:p>
                      <a:pPr algn="ctr"/>
                      <a:r>
                        <a:rPr lang="fr-FR" sz="1400" noProof="0" dirty="0">
                          <a:solidFill>
                            <a:schemeClr val="tx2"/>
                          </a:solidFill>
                        </a:rPr>
                        <a:t>RCT</a:t>
                      </a:r>
                    </a:p>
                    <a:p>
                      <a:pPr algn="ctr"/>
                      <a:r>
                        <a:rPr lang="fr-FR" sz="1400" noProof="0" dirty="0">
                          <a:solidFill>
                            <a:schemeClr val="tx2"/>
                          </a:solidFill>
                        </a:rPr>
                        <a:t>(n=230)</a:t>
                      </a:r>
                    </a:p>
                  </a:txBody>
                  <a:tcPr marL="36000" marR="36000" marT="36000" marB="36000"/>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Opérés, n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218 (94,8)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213 (92,2)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ypN0, %</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82,6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67,4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ypT0N0, %</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27,8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12,1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3923418239"/>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Score NAR (néoadjuvant rectal)</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8,4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15</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437412908"/>
                  </a:ext>
                </a:extLst>
              </a:tr>
            </a:tbl>
          </a:graphicData>
        </a:graphic>
      </p:graphicFrame>
    </p:spTree>
    <p:extLst>
      <p:ext uri="{BB962C8B-B14F-4D97-AF65-F5344CB8AC3E}">
        <p14:creationId xmlns:p14="http://schemas.microsoft.com/office/powerpoint/2010/main" val="1600054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LBA21: </a:t>
            </a:r>
            <a:r>
              <a:rPr lang="fr-FR" dirty="0"/>
              <a:t>mFOLFIRINOX néoadjuvant et radiochimiothérapie (RCT) préopératoire versus RCT préopératoire chez les patients avec cancer du rectum T3-4 : résultats chirurgicaux et de qualité de vie de l’étude de phase III PRODIGE 23 – Borg C,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r>
              <a:rPr lang="en-GB" b="1" dirty="0"/>
              <a:t> </a:t>
            </a:r>
          </a:p>
        </p:txBody>
      </p:sp>
      <p:sp>
        <p:nvSpPr>
          <p:cNvPr id="5" name="Text Placeholder 4"/>
          <p:cNvSpPr>
            <a:spLocks noGrp="1"/>
          </p:cNvSpPr>
          <p:nvPr>
            <p:ph type="body" sz="quarter" idx="11"/>
          </p:nvPr>
        </p:nvSpPr>
        <p:spPr/>
        <p:txBody>
          <a:bodyPr/>
          <a:lstStyle/>
          <a:p>
            <a:r>
              <a:rPr lang="en-GB" dirty="0"/>
              <a:t>Borg C, et al, Ann Oncol 2020;31(</a:t>
            </a:r>
            <a:r>
              <a:rPr lang="en-GB" dirty="0" err="1"/>
              <a:t>suppl</a:t>
            </a:r>
            <a:r>
              <a:rPr lang="en-GB" dirty="0"/>
              <a:t>):</a:t>
            </a:r>
            <a:r>
              <a:rPr lang="en-GB" dirty="0" err="1"/>
              <a:t>abstr</a:t>
            </a:r>
            <a:r>
              <a:rPr lang="en-GB" dirty="0"/>
              <a:t> LBA21</a:t>
            </a:r>
          </a:p>
        </p:txBody>
      </p:sp>
      <p:graphicFrame>
        <p:nvGraphicFramePr>
          <p:cNvPr id="7" name="Group 88"/>
          <p:cNvGraphicFramePr>
            <a:graphicFrameLocks noGrp="1"/>
          </p:cNvGraphicFramePr>
          <p:nvPr>
            <p:extLst>
              <p:ext uri="{D42A27DB-BD31-4B8C-83A1-F6EECF244321}">
                <p14:modId xmlns:p14="http://schemas.microsoft.com/office/powerpoint/2010/main" val="1524869715"/>
              </p:ext>
            </p:extLst>
          </p:nvPr>
        </p:nvGraphicFramePr>
        <p:xfrm>
          <a:off x="382389" y="4037391"/>
          <a:ext cx="8379223" cy="2210880"/>
        </p:xfrm>
        <a:graphic>
          <a:graphicData uri="http://schemas.openxmlformats.org/drawingml/2006/table">
            <a:tbl>
              <a:tblPr firstRow="1" bandRow="1">
                <a:tableStyleId>{5202B0CA-FC54-4496-8BCA-5EF66A818D29}</a:tableStyleId>
              </a:tblPr>
              <a:tblGrid>
                <a:gridCol w="4301123">
                  <a:extLst>
                    <a:ext uri="{9D8B030D-6E8A-4147-A177-3AD203B41FA5}">
                      <a16:colId xmlns:a16="http://schemas.microsoft.com/office/drawing/2014/main" val="20000"/>
                    </a:ext>
                  </a:extLst>
                </a:gridCol>
                <a:gridCol w="1806498">
                  <a:extLst>
                    <a:ext uri="{9D8B030D-6E8A-4147-A177-3AD203B41FA5}">
                      <a16:colId xmlns:a16="http://schemas.microsoft.com/office/drawing/2014/main" val="2666128884"/>
                    </a:ext>
                  </a:extLst>
                </a:gridCol>
                <a:gridCol w="1416205">
                  <a:extLst>
                    <a:ext uri="{9D8B030D-6E8A-4147-A177-3AD203B41FA5}">
                      <a16:colId xmlns:a16="http://schemas.microsoft.com/office/drawing/2014/main" val="4171655121"/>
                    </a:ext>
                  </a:extLst>
                </a:gridCol>
                <a:gridCol w="855397">
                  <a:extLst>
                    <a:ext uri="{9D8B030D-6E8A-4147-A177-3AD203B41FA5}">
                      <a16:colId xmlns:a16="http://schemas.microsoft.com/office/drawing/2014/main" val="338000097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Traitement adjuvant </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fr-FR" sz="1400" noProof="0">
                          <a:solidFill>
                            <a:schemeClr val="tx2"/>
                          </a:solidFill>
                        </a:rPr>
                        <a:t>mFOLFIRINOX</a:t>
                      </a:r>
                    </a:p>
                    <a:p>
                      <a:pPr algn="ctr"/>
                      <a:r>
                        <a:rPr lang="fr-FR" sz="1400" noProof="0">
                          <a:solidFill>
                            <a:schemeClr val="tx2"/>
                          </a:solidFill>
                        </a:rPr>
                        <a:t>(n=213)</a:t>
                      </a:r>
                    </a:p>
                  </a:txBody>
                  <a:tcPr marL="36000" marR="36000" marT="36000" marB="36000"/>
                </a:tc>
                <a:tc>
                  <a:txBody>
                    <a:bodyPr/>
                    <a:lstStyle/>
                    <a:p>
                      <a:pPr algn="ctr"/>
                      <a:r>
                        <a:rPr lang="fr-FR" sz="1400" noProof="0" dirty="0">
                          <a:solidFill>
                            <a:schemeClr val="tx2"/>
                          </a:solidFill>
                        </a:rPr>
                        <a:t>RCT</a:t>
                      </a:r>
                    </a:p>
                    <a:p>
                      <a:pPr algn="ctr"/>
                      <a:r>
                        <a:rPr lang="fr-FR" sz="1400" noProof="0" dirty="0">
                          <a:solidFill>
                            <a:schemeClr val="tx2"/>
                          </a:solidFill>
                        </a:rPr>
                        <a:t>(n=218)</a:t>
                      </a:r>
                    </a:p>
                  </a:txBody>
                  <a:tcPr marL="36000" marR="36000" marT="36000" marB="36000"/>
                </a:tc>
                <a:tc>
                  <a:txBody>
                    <a:bodyPr/>
                    <a:lstStyle/>
                    <a:p>
                      <a:pPr algn="ctr"/>
                      <a:r>
                        <a:rPr lang="fr-FR" sz="1400" noProof="0" dirty="0">
                          <a:solidFill>
                            <a:schemeClr val="tx2"/>
                          </a:solidFill>
                        </a:rPr>
                        <a:t>p</a:t>
                      </a:r>
                    </a:p>
                  </a:txBody>
                  <a:tcPr marL="36000" marR="36000" marT="36000" marB="36000" anchor="ct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Eligible à la chimiothérapie adjuvante, n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207 (97,2)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201 (92,2)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0,021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Administration de tous les cycles adjuvants, n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130 (80,3)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119 (75,3)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0,346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437412908"/>
                  </a:ext>
                </a:extLst>
              </a:tr>
              <a:tr h="253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Au moins 1 administration retardée, n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64 (39,5)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100 (63,3)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&lt;0,001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350188363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EIs grade 3–4,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44,4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74,1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&lt;0,001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73077975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Neutropénie grade 3–4,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18,1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&lt;0,001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2888783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Neuropathie périphérique,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11,7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20,7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0,033</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267126210"/>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1727037534"/>
              </p:ext>
            </p:extLst>
          </p:nvPr>
        </p:nvGraphicFramePr>
        <p:xfrm>
          <a:off x="382389" y="1667090"/>
          <a:ext cx="8379223" cy="2210880"/>
        </p:xfrm>
        <a:graphic>
          <a:graphicData uri="http://schemas.openxmlformats.org/drawingml/2006/table">
            <a:tbl>
              <a:tblPr firstRow="1" bandRow="1">
                <a:tableStyleId>{5202B0CA-FC54-4496-8BCA-5EF66A818D29}</a:tableStyleId>
              </a:tblPr>
              <a:tblGrid>
                <a:gridCol w="3684667">
                  <a:extLst>
                    <a:ext uri="{9D8B030D-6E8A-4147-A177-3AD203B41FA5}">
                      <a16:colId xmlns:a16="http://schemas.microsoft.com/office/drawing/2014/main" val="20000"/>
                    </a:ext>
                  </a:extLst>
                </a:gridCol>
                <a:gridCol w="1872343">
                  <a:extLst>
                    <a:ext uri="{9D8B030D-6E8A-4147-A177-3AD203B41FA5}">
                      <a16:colId xmlns:a16="http://schemas.microsoft.com/office/drawing/2014/main" val="2666128884"/>
                    </a:ext>
                  </a:extLst>
                </a:gridCol>
                <a:gridCol w="1872343">
                  <a:extLst>
                    <a:ext uri="{9D8B030D-6E8A-4147-A177-3AD203B41FA5}">
                      <a16:colId xmlns:a16="http://schemas.microsoft.com/office/drawing/2014/main" val="4171655121"/>
                    </a:ext>
                  </a:extLst>
                </a:gridCol>
                <a:gridCol w="949870">
                  <a:extLst>
                    <a:ext uri="{9D8B030D-6E8A-4147-A177-3AD203B41FA5}">
                      <a16:colId xmlns:a16="http://schemas.microsoft.com/office/drawing/2014/main" val="338000097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Résultats chirurgicaux</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fr-FR" sz="1400" noProof="0">
                          <a:solidFill>
                            <a:schemeClr val="tx2"/>
                          </a:solidFill>
                        </a:rPr>
                        <a:t>mFOLFIRINOX</a:t>
                      </a:r>
                    </a:p>
                    <a:p>
                      <a:pPr algn="ctr"/>
                      <a:r>
                        <a:rPr lang="fr-FR" sz="1400" noProof="0">
                          <a:solidFill>
                            <a:schemeClr val="tx2"/>
                          </a:solidFill>
                        </a:rPr>
                        <a:t>(n=231)</a:t>
                      </a:r>
                    </a:p>
                  </a:txBody>
                  <a:tcPr marL="36000" marR="36000" marT="36000" marB="36000"/>
                </a:tc>
                <a:tc>
                  <a:txBody>
                    <a:bodyPr/>
                    <a:lstStyle/>
                    <a:p>
                      <a:pPr algn="ctr"/>
                      <a:r>
                        <a:rPr lang="fr-FR" sz="1400" noProof="0" dirty="0">
                          <a:solidFill>
                            <a:schemeClr val="tx2"/>
                          </a:solidFill>
                        </a:rPr>
                        <a:t>RCT</a:t>
                      </a:r>
                    </a:p>
                    <a:p>
                      <a:pPr algn="ctr"/>
                      <a:r>
                        <a:rPr lang="fr-FR" sz="1400" noProof="0" dirty="0">
                          <a:solidFill>
                            <a:schemeClr val="tx2"/>
                          </a:solidFill>
                        </a:rPr>
                        <a:t>(n=230)</a:t>
                      </a:r>
                    </a:p>
                  </a:txBody>
                  <a:tcPr marL="36000" marR="36000" marT="36000" marB="36000"/>
                </a:tc>
                <a:tc>
                  <a:txBody>
                    <a:bodyPr/>
                    <a:lstStyle/>
                    <a:p>
                      <a:pPr algn="ctr"/>
                      <a:r>
                        <a:rPr lang="fr-FR" sz="1400" noProof="0" dirty="0">
                          <a:solidFill>
                            <a:schemeClr val="tx2"/>
                          </a:solidFill>
                        </a:rPr>
                        <a:t>p</a:t>
                      </a:r>
                    </a:p>
                  </a:txBody>
                  <a:tcPr marL="36000" marR="36000" marT="36000" marB="36000" anchor="ct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Opérés, n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213 (92,2)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218 (94,8)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chemeClr val="tx1"/>
                          </a:solidFill>
                          <a:effectLst/>
                          <a:latin typeface="+mn-lt"/>
                          <a:ea typeface="+mn-ea"/>
                          <a:cs typeface="Arial" charset="0"/>
                        </a:rPr>
                        <a:t>0,262</a:t>
                      </a: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Morbidité postopératoire, n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62 (29,3)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67 (31,2)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0,666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Mortalité, n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3923418239"/>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Pendant l’hospitalisation</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(0,9)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437412908"/>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Postopératoire (≤30 jours)</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 (2,3)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0,061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153000988"/>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Postopératoire (≤60 jours)</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 (2,8)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0,030</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911835944"/>
                  </a:ext>
                </a:extLst>
              </a:tr>
            </a:tbl>
          </a:graphicData>
        </a:graphic>
      </p:graphicFrame>
    </p:spTree>
    <p:extLst>
      <p:ext uri="{BB962C8B-B14F-4D97-AF65-F5344CB8AC3E}">
        <p14:creationId xmlns:p14="http://schemas.microsoft.com/office/powerpoint/2010/main" val="2227138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LBA21: mFOLFIRINOX néoadjuvant et radiochimiothérapie (RCT) préopératoire versus RCT préopératoire chez les patients avec cancer du rectum T3-4 : résultats chirurgicaux et de qualité de vie de l’étude de phase III PRODIGE 23 – Borg C,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Borg C, et al, Ann </a:t>
            </a:r>
            <a:r>
              <a:rPr lang="fr-FR" dirty="0" err="1"/>
              <a:t>Oncol</a:t>
            </a:r>
            <a:r>
              <a:rPr lang="fr-FR" dirty="0"/>
              <a:t> 2020;31(</a:t>
            </a:r>
            <a:r>
              <a:rPr lang="fr-FR" dirty="0" err="1"/>
              <a:t>suppl</a:t>
            </a:r>
            <a:r>
              <a:rPr lang="fr-FR" dirty="0"/>
              <a:t>):</a:t>
            </a:r>
            <a:r>
              <a:rPr lang="fr-FR" dirty="0" err="1"/>
              <a:t>abstr</a:t>
            </a:r>
            <a:r>
              <a:rPr lang="fr-FR" dirty="0"/>
              <a:t> LBA21</a:t>
            </a:r>
          </a:p>
        </p:txBody>
      </p:sp>
      <p:sp>
        <p:nvSpPr>
          <p:cNvPr id="7" name="TextBox 6"/>
          <p:cNvSpPr txBox="1"/>
          <p:nvPr/>
        </p:nvSpPr>
        <p:spPr>
          <a:xfrm>
            <a:off x="1962149" y="1510145"/>
            <a:ext cx="5219699" cy="338554"/>
          </a:xfrm>
          <a:prstGeom prst="rect">
            <a:avLst/>
          </a:prstGeom>
          <a:noFill/>
        </p:spPr>
        <p:txBody>
          <a:bodyPr wrap="none" rtlCol="0">
            <a:spAutoFit/>
          </a:bodyPr>
          <a:lstStyle/>
          <a:p>
            <a:pPr algn="ctr"/>
            <a:r>
              <a:rPr lang="fr-FR" sz="1600" b="1" dirty="0"/>
              <a:t>Qualité de vie liée au cancer du rectum (QLQ-CR29)</a:t>
            </a:r>
          </a:p>
        </p:txBody>
      </p:sp>
      <p:sp>
        <p:nvSpPr>
          <p:cNvPr id="12" name="TextBox 11">
            <a:extLst>
              <a:ext uri="{FF2B5EF4-FFF2-40B4-BE49-F238E27FC236}">
                <a16:creationId xmlns:a16="http://schemas.microsoft.com/office/drawing/2014/main" id="{263F0703-24B0-49E8-98EB-2A3B042B7058}"/>
              </a:ext>
            </a:extLst>
          </p:cNvPr>
          <p:cNvSpPr txBox="1"/>
          <p:nvPr/>
        </p:nvSpPr>
        <p:spPr>
          <a:xfrm>
            <a:off x="217715" y="4176745"/>
            <a:ext cx="2297620" cy="1600438"/>
          </a:xfrm>
          <a:prstGeom prst="rect">
            <a:avLst/>
          </a:prstGeom>
          <a:noFill/>
        </p:spPr>
        <p:txBody>
          <a:bodyPr wrap="square" rtlCol="0">
            <a:spAutoFit/>
          </a:bodyPr>
          <a:lstStyle/>
          <a:p>
            <a:pPr algn="ctr"/>
            <a:r>
              <a:rPr lang="fr-FR" sz="1400" dirty="0">
                <a:solidFill>
                  <a:srgbClr val="4D4D4D"/>
                </a:solidFill>
              </a:rPr>
              <a:t>Pas de différence statistique de QoL à l’inclusion</a:t>
            </a:r>
          </a:p>
          <a:p>
            <a:pPr algn="ctr"/>
            <a:endParaRPr lang="fr-FR" sz="1400" dirty="0">
              <a:solidFill>
                <a:srgbClr val="4D4D4D"/>
              </a:solidFill>
            </a:endParaRPr>
          </a:p>
          <a:p>
            <a:pPr algn="ctr"/>
            <a:r>
              <a:rPr lang="fr-FR" sz="1400" dirty="0">
                <a:solidFill>
                  <a:srgbClr val="4D4D4D"/>
                </a:solidFill>
              </a:rPr>
              <a:t>L’état de santé global s’est amélioré au cours du temps dans les 2 bras</a:t>
            </a:r>
          </a:p>
        </p:txBody>
      </p:sp>
      <p:grpSp>
        <p:nvGrpSpPr>
          <p:cNvPr id="41" name="Group 40">
            <a:extLst>
              <a:ext uri="{FF2B5EF4-FFF2-40B4-BE49-F238E27FC236}">
                <a16:creationId xmlns:a16="http://schemas.microsoft.com/office/drawing/2014/main" id="{EED1B7BA-3606-42FF-A37D-4F537C5E4839}"/>
              </a:ext>
            </a:extLst>
          </p:cNvPr>
          <p:cNvGrpSpPr/>
          <p:nvPr/>
        </p:nvGrpSpPr>
        <p:grpSpPr>
          <a:xfrm>
            <a:off x="3060441" y="5824454"/>
            <a:ext cx="3743307" cy="276999"/>
            <a:chOff x="2584580" y="5796462"/>
            <a:chExt cx="3743307" cy="276999"/>
          </a:xfrm>
        </p:grpSpPr>
        <p:sp>
          <p:nvSpPr>
            <p:cNvPr id="37" name="Rectangle 36">
              <a:extLst>
                <a:ext uri="{FF2B5EF4-FFF2-40B4-BE49-F238E27FC236}">
                  <a16:creationId xmlns:a16="http://schemas.microsoft.com/office/drawing/2014/main" id="{7F24A556-DBBA-44B6-AC15-89AEB693F9FC}"/>
                </a:ext>
              </a:extLst>
            </p:cNvPr>
            <p:cNvSpPr/>
            <p:nvPr/>
          </p:nvSpPr>
          <p:spPr>
            <a:xfrm>
              <a:off x="2584580" y="5828275"/>
              <a:ext cx="196259" cy="21337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rgbClr val="FFFFFF"/>
                </a:solidFill>
                <a:latin typeface="Arial"/>
                <a:cs typeface="Arial"/>
              </a:endParaRPr>
            </a:p>
          </p:txBody>
        </p:sp>
        <p:sp>
          <p:nvSpPr>
            <p:cNvPr id="38" name="Rectangle 37">
              <a:extLst>
                <a:ext uri="{FF2B5EF4-FFF2-40B4-BE49-F238E27FC236}">
                  <a16:creationId xmlns:a16="http://schemas.microsoft.com/office/drawing/2014/main" id="{A26B8D88-8879-4E3C-BBEC-7C1690A91B4A}"/>
                </a:ext>
              </a:extLst>
            </p:cNvPr>
            <p:cNvSpPr/>
            <p:nvPr/>
          </p:nvSpPr>
          <p:spPr>
            <a:xfrm>
              <a:off x="4913657" y="5828275"/>
              <a:ext cx="196259" cy="2133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rgbClr val="4D4D4D"/>
                </a:solidFill>
                <a:latin typeface="Arial"/>
                <a:cs typeface="Arial"/>
              </a:endParaRPr>
            </a:p>
          </p:txBody>
        </p:sp>
        <p:sp>
          <p:nvSpPr>
            <p:cNvPr id="39" name="TextBox 38">
              <a:extLst>
                <a:ext uri="{FF2B5EF4-FFF2-40B4-BE49-F238E27FC236}">
                  <a16:creationId xmlns:a16="http://schemas.microsoft.com/office/drawing/2014/main" id="{6FBC3DCD-F23A-4BDD-9419-9CD57064A4DF}"/>
                </a:ext>
              </a:extLst>
            </p:cNvPr>
            <p:cNvSpPr txBox="1"/>
            <p:nvPr/>
          </p:nvSpPr>
          <p:spPr>
            <a:xfrm>
              <a:off x="2783460" y="5796462"/>
              <a:ext cx="2029723" cy="276999"/>
            </a:xfrm>
            <a:prstGeom prst="rect">
              <a:avLst/>
            </a:prstGeom>
            <a:noFill/>
          </p:spPr>
          <p:txBody>
            <a:bodyPr wrap="none" rtlCol="0">
              <a:spAutoFit/>
            </a:bodyPr>
            <a:lstStyle/>
            <a:p>
              <a:r>
                <a:rPr lang="fr-FR" sz="1200" dirty="0"/>
                <a:t>FOLFIRINOX néoadjuvant </a:t>
              </a:r>
            </a:p>
          </p:txBody>
        </p:sp>
        <p:sp>
          <p:nvSpPr>
            <p:cNvPr id="40" name="TextBox 39">
              <a:extLst>
                <a:ext uri="{FF2B5EF4-FFF2-40B4-BE49-F238E27FC236}">
                  <a16:creationId xmlns:a16="http://schemas.microsoft.com/office/drawing/2014/main" id="{74C594B7-CE35-4535-828C-DFC041EFFF31}"/>
                </a:ext>
              </a:extLst>
            </p:cNvPr>
            <p:cNvSpPr txBox="1"/>
            <p:nvPr/>
          </p:nvSpPr>
          <p:spPr>
            <a:xfrm>
              <a:off x="5114093" y="5796462"/>
              <a:ext cx="1213794" cy="276999"/>
            </a:xfrm>
            <a:prstGeom prst="rect">
              <a:avLst/>
            </a:prstGeom>
            <a:noFill/>
          </p:spPr>
          <p:txBody>
            <a:bodyPr wrap="none" rtlCol="0">
              <a:spAutoFit/>
            </a:bodyPr>
            <a:lstStyle/>
            <a:p>
              <a:r>
                <a:rPr lang="fr-FR" sz="1200" dirty="0"/>
                <a:t>Chimiothérapie</a:t>
              </a:r>
            </a:p>
          </p:txBody>
        </p:sp>
      </p:grpSp>
      <p:grpSp>
        <p:nvGrpSpPr>
          <p:cNvPr id="87" name="Group 86">
            <a:extLst>
              <a:ext uri="{FF2B5EF4-FFF2-40B4-BE49-F238E27FC236}">
                <a16:creationId xmlns:a16="http://schemas.microsoft.com/office/drawing/2014/main" id="{CA2F6F99-57AF-44F0-A4B5-D6C6F4ED060F}"/>
              </a:ext>
            </a:extLst>
          </p:cNvPr>
          <p:cNvGrpSpPr/>
          <p:nvPr/>
        </p:nvGrpSpPr>
        <p:grpSpPr>
          <a:xfrm>
            <a:off x="42772" y="1926771"/>
            <a:ext cx="2679204" cy="2105994"/>
            <a:chOff x="-4853" y="1926771"/>
            <a:chExt cx="2679204" cy="2105994"/>
          </a:xfrm>
        </p:grpSpPr>
        <p:grpSp>
          <p:nvGrpSpPr>
            <p:cNvPr id="55" name="Group 54">
              <a:extLst>
                <a:ext uri="{FF2B5EF4-FFF2-40B4-BE49-F238E27FC236}">
                  <a16:creationId xmlns:a16="http://schemas.microsoft.com/office/drawing/2014/main" id="{6768B554-05FD-4590-B027-F2D0E67BB98C}"/>
                </a:ext>
              </a:extLst>
            </p:cNvPr>
            <p:cNvGrpSpPr/>
            <p:nvPr/>
          </p:nvGrpSpPr>
          <p:grpSpPr>
            <a:xfrm>
              <a:off x="57996" y="2262815"/>
              <a:ext cx="399382" cy="1710000"/>
              <a:chOff x="1584973" y="1246268"/>
              <a:chExt cx="399382" cy="2908623"/>
            </a:xfrm>
          </p:grpSpPr>
          <p:sp>
            <p:nvSpPr>
              <p:cNvPr id="74" name="Line 6">
                <a:extLst>
                  <a:ext uri="{FF2B5EF4-FFF2-40B4-BE49-F238E27FC236}">
                    <a16:creationId xmlns:a16="http://schemas.microsoft.com/office/drawing/2014/main" id="{A2007BBD-3852-4FC6-8B8E-1ADC88B369C8}"/>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75" name="Line 7">
                <a:extLst>
                  <a:ext uri="{FF2B5EF4-FFF2-40B4-BE49-F238E27FC236}">
                    <a16:creationId xmlns:a16="http://schemas.microsoft.com/office/drawing/2014/main" id="{D8225EA5-33DF-4167-8902-35EBFBA4DC74}"/>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76" name="Line 8">
                <a:extLst>
                  <a:ext uri="{FF2B5EF4-FFF2-40B4-BE49-F238E27FC236}">
                    <a16:creationId xmlns:a16="http://schemas.microsoft.com/office/drawing/2014/main" id="{DDA0EB12-14ED-487A-B427-CCABE0013E9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77" name="Line 9">
                <a:extLst>
                  <a:ext uri="{FF2B5EF4-FFF2-40B4-BE49-F238E27FC236}">
                    <a16:creationId xmlns:a16="http://schemas.microsoft.com/office/drawing/2014/main" id="{2A0AC088-7AEC-40F3-A7A8-2F1344712968}"/>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78" name="Line 10">
                <a:extLst>
                  <a:ext uri="{FF2B5EF4-FFF2-40B4-BE49-F238E27FC236}">
                    <a16:creationId xmlns:a16="http://schemas.microsoft.com/office/drawing/2014/main" id="{49D00E24-22DE-4BD4-AAEA-A3D8997B21E6}"/>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79" name="Line 11">
                <a:extLst>
                  <a:ext uri="{FF2B5EF4-FFF2-40B4-BE49-F238E27FC236}">
                    <a16:creationId xmlns:a16="http://schemas.microsoft.com/office/drawing/2014/main" id="{6170F101-B8EE-43EC-AF78-95805CF92ACC}"/>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80" name="TextBox 79">
                <a:extLst>
                  <a:ext uri="{FF2B5EF4-FFF2-40B4-BE49-F238E27FC236}">
                    <a16:creationId xmlns:a16="http://schemas.microsoft.com/office/drawing/2014/main" id="{068495A6-511D-4F26-8059-6C0DD27C940C}"/>
                  </a:ext>
                </a:extLst>
              </p:cNvPr>
              <p:cNvSpPr txBox="1"/>
              <p:nvPr/>
            </p:nvSpPr>
            <p:spPr>
              <a:xfrm>
                <a:off x="1642681" y="1759303"/>
                <a:ext cx="300082" cy="369224"/>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80</a:t>
                </a:r>
              </a:p>
            </p:txBody>
          </p:sp>
          <p:sp>
            <p:nvSpPr>
              <p:cNvPr id="81" name="TextBox 80">
                <a:extLst>
                  <a:ext uri="{FF2B5EF4-FFF2-40B4-BE49-F238E27FC236}">
                    <a16:creationId xmlns:a16="http://schemas.microsoft.com/office/drawing/2014/main" id="{D104A411-ED31-4E47-8517-728E34DE5FD1}"/>
                  </a:ext>
                </a:extLst>
              </p:cNvPr>
              <p:cNvSpPr txBox="1"/>
              <p:nvPr/>
            </p:nvSpPr>
            <p:spPr>
              <a:xfrm>
                <a:off x="1642681" y="2257835"/>
                <a:ext cx="300082" cy="369224"/>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60</a:t>
                </a:r>
              </a:p>
            </p:txBody>
          </p:sp>
          <p:sp>
            <p:nvSpPr>
              <p:cNvPr id="82" name="TextBox 81">
                <a:extLst>
                  <a:ext uri="{FF2B5EF4-FFF2-40B4-BE49-F238E27FC236}">
                    <a16:creationId xmlns:a16="http://schemas.microsoft.com/office/drawing/2014/main" id="{5BC606DC-4EEC-42A8-BF25-5D16C66DC8D4}"/>
                  </a:ext>
                </a:extLst>
              </p:cNvPr>
              <p:cNvSpPr txBox="1"/>
              <p:nvPr/>
            </p:nvSpPr>
            <p:spPr>
              <a:xfrm>
                <a:off x="1642681" y="2772487"/>
                <a:ext cx="300082" cy="369224"/>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40</a:t>
                </a:r>
              </a:p>
            </p:txBody>
          </p:sp>
          <p:sp>
            <p:nvSpPr>
              <p:cNvPr id="83" name="TextBox 82">
                <a:extLst>
                  <a:ext uri="{FF2B5EF4-FFF2-40B4-BE49-F238E27FC236}">
                    <a16:creationId xmlns:a16="http://schemas.microsoft.com/office/drawing/2014/main" id="{748AC2EC-0BC0-4FE1-ABF7-53D571E2381C}"/>
                  </a:ext>
                </a:extLst>
              </p:cNvPr>
              <p:cNvSpPr txBox="1"/>
              <p:nvPr/>
            </p:nvSpPr>
            <p:spPr>
              <a:xfrm>
                <a:off x="1642681" y="3276390"/>
                <a:ext cx="300082" cy="369224"/>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20</a:t>
                </a:r>
              </a:p>
            </p:txBody>
          </p:sp>
          <p:sp>
            <p:nvSpPr>
              <p:cNvPr id="84" name="TextBox 83">
                <a:extLst>
                  <a:ext uri="{FF2B5EF4-FFF2-40B4-BE49-F238E27FC236}">
                    <a16:creationId xmlns:a16="http://schemas.microsoft.com/office/drawing/2014/main" id="{18DDE836-B886-4F71-B30B-20BB3FA5D4D3}"/>
                  </a:ext>
                </a:extLst>
              </p:cNvPr>
              <p:cNvSpPr txBox="1"/>
              <p:nvPr/>
            </p:nvSpPr>
            <p:spPr>
              <a:xfrm>
                <a:off x="1700397" y="3785667"/>
                <a:ext cx="242374" cy="369224"/>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0</a:t>
                </a:r>
              </a:p>
            </p:txBody>
          </p:sp>
          <p:sp>
            <p:nvSpPr>
              <p:cNvPr id="85" name="TextBox 84">
                <a:extLst>
                  <a:ext uri="{FF2B5EF4-FFF2-40B4-BE49-F238E27FC236}">
                    <a16:creationId xmlns:a16="http://schemas.microsoft.com/office/drawing/2014/main" id="{4A746BBE-A0A6-4C71-A2B4-2F8677229C0C}"/>
                  </a:ext>
                </a:extLst>
              </p:cNvPr>
              <p:cNvSpPr txBox="1"/>
              <p:nvPr/>
            </p:nvSpPr>
            <p:spPr>
              <a:xfrm>
                <a:off x="1584973" y="1246268"/>
                <a:ext cx="357790" cy="369224"/>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100</a:t>
                </a:r>
              </a:p>
            </p:txBody>
          </p:sp>
        </p:grpSp>
        <p:sp>
          <p:nvSpPr>
            <p:cNvPr id="62" name="TextBox 61">
              <a:extLst>
                <a:ext uri="{FF2B5EF4-FFF2-40B4-BE49-F238E27FC236}">
                  <a16:creationId xmlns:a16="http://schemas.microsoft.com/office/drawing/2014/main" id="{D86BE6BA-AFA5-4704-A1C8-65AD2FBEF94F}"/>
                </a:ext>
              </a:extLst>
            </p:cNvPr>
            <p:cNvSpPr txBox="1"/>
            <p:nvPr/>
          </p:nvSpPr>
          <p:spPr>
            <a:xfrm rot="16200000">
              <a:off x="-447121" y="3012808"/>
              <a:ext cx="1099980" cy="215444"/>
            </a:xfrm>
            <a:prstGeom prst="rect">
              <a:avLst/>
            </a:prstGeom>
            <a:noFill/>
          </p:spPr>
          <p:txBody>
            <a:bodyPr wrap="none" rtlCol="0">
              <a:spAutoFit/>
            </a:bodyPr>
            <a:lstStyle/>
            <a:p>
              <a:pPr algn="ctr"/>
              <a:r>
                <a:rPr lang="fr-FR" sz="800" dirty="0">
                  <a:solidFill>
                    <a:srgbClr val="4D4D4D"/>
                  </a:solidFill>
                </a:rPr>
                <a:t>Etat de santé global</a:t>
              </a:r>
            </a:p>
          </p:txBody>
        </p:sp>
        <p:grpSp>
          <p:nvGrpSpPr>
            <p:cNvPr id="86" name="Group 85">
              <a:extLst>
                <a:ext uri="{FF2B5EF4-FFF2-40B4-BE49-F238E27FC236}">
                  <a16:creationId xmlns:a16="http://schemas.microsoft.com/office/drawing/2014/main" id="{73EF402F-0F5A-4D04-8BAF-B150DCCE103A}"/>
                </a:ext>
              </a:extLst>
            </p:cNvPr>
            <p:cNvGrpSpPr/>
            <p:nvPr/>
          </p:nvGrpSpPr>
          <p:grpSpPr>
            <a:xfrm>
              <a:off x="454119" y="1926771"/>
              <a:ext cx="2220232" cy="2105994"/>
              <a:chOff x="8512307" y="3429000"/>
              <a:chExt cx="2220232" cy="2105994"/>
            </a:xfrm>
          </p:grpSpPr>
          <p:sp>
            <p:nvSpPr>
              <p:cNvPr id="56" name="TextBox 55">
                <a:extLst>
                  <a:ext uri="{FF2B5EF4-FFF2-40B4-BE49-F238E27FC236}">
                    <a16:creationId xmlns:a16="http://schemas.microsoft.com/office/drawing/2014/main" id="{38BC2B90-F2FB-4E66-AD9D-20FB2A0B8AF2}"/>
                  </a:ext>
                </a:extLst>
              </p:cNvPr>
              <p:cNvSpPr txBox="1"/>
              <p:nvPr/>
            </p:nvSpPr>
            <p:spPr>
              <a:xfrm>
                <a:off x="8852721" y="3429000"/>
                <a:ext cx="1584087" cy="400110"/>
              </a:xfrm>
              <a:prstGeom prst="rect">
                <a:avLst/>
              </a:prstGeom>
              <a:noFill/>
            </p:spPr>
            <p:txBody>
              <a:bodyPr wrap="none" rtlCol="0">
                <a:spAutoFit/>
              </a:bodyPr>
              <a:lstStyle/>
              <a:p>
                <a:pPr algn="ctr"/>
                <a:r>
                  <a:rPr lang="fr-FR" sz="1000" dirty="0"/>
                  <a:t>QLQ-C30: </a:t>
                </a:r>
              </a:p>
              <a:p>
                <a:pPr algn="ctr"/>
                <a:r>
                  <a:rPr lang="fr-FR" sz="1000" dirty="0"/>
                  <a:t>Etat de santé global/QoL</a:t>
                </a:r>
              </a:p>
            </p:txBody>
          </p:sp>
          <p:sp>
            <p:nvSpPr>
              <p:cNvPr id="57" name="TextBox 56">
                <a:extLst>
                  <a:ext uri="{FF2B5EF4-FFF2-40B4-BE49-F238E27FC236}">
                    <a16:creationId xmlns:a16="http://schemas.microsoft.com/office/drawing/2014/main" id="{55394B48-9026-43EC-8682-6E0D0012D91D}"/>
                  </a:ext>
                </a:extLst>
              </p:cNvPr>
              <p:cNvSpPr txBox="1"/>
              <p:nvPr/>
            </p:nvSpPr>
            <p:spPr>
              <a:xfrm>
                <a:off x="8513742" y="5350328"/>
                <a:ext cx="490840" cy="184666"/>
              </a:xfrm>
              <a:prstGeom prst="rect">
                <a:avLst/>
              </a:prstGeom>
              <a:noFill/>
            </p:spPr>
            <p:txBody>
              <a:bodyPr wrap="none" rtlCol="0">
                <a:spAutoFit/>
              </a:bodyPr>
              <a:lstStyle/>
              <a:p>
                <a:pPr algn="ctr"/>
                <a:r>
                  <a:rPr lang="fr-FR" sz="600" dirty="0">
                    <a:solidFill>
                      <a:srgbClr val="4D4D4D"/>
                    </a:solidFill>
                  </a:rPr>
                  <a:t>Inclusion</a:t>
                </a:r>
              </a:p>
            </p:txBody>
          </p:sp>
          <p:sp>
            <p:nvSpPr>
              <p:cNvPr id="58" name="TextBox 57">
                <a:extLst>
                  <a:ext uri="{FF2B5EF4-FFF2-40B4-BE49-F238E27FC236}">
                    <a16:creationId xmlns:a16="http://schemas.microsoft.com/office/drawing/2014/main" id="{73BB6C99-2750-4D0F-BFA9-D3EAB937D681}"/>
                  </a:ext>
                </a:extLst>
              </p:cNvPr>
              <p:cNvSpPr txBox="1"/>
              <p:nvPr/>
            </p:nvSpPr>
            <p:spPr>
              <a:xfrm>
                <a:off x="8954709" y="5350328"/>
                <a:ext cx="455573" cy="184666"/>
              </a:xfrm>
              <a:prstGeom prst="rect">
                <a:avLst/>
              </a:prstGeom>
              <a:noFill/>
            </p:spPr>
            <p:txBody>
              <a:bodyPr wrap="none" rtlCol="0">
                <a:spAutoFit/>
              </a:bodyPr>
              <a:lstStyle/>
              <a:p>
                <a:pPr algn="ctr"/>
                <a:r>
                  <a:rPr lang="fr-FR" sz="600" dirty="0">
                    <a:solidFill>
                      <a:srgbClr val="4D4D4D"/>
                    </a:solidFill>
                  </a:rPr>
                  <a:t>4e mois</a:t>
                </a:r>
              </a:p>
            </p:txBody>
          </p:sp>
          <p:sp>
            <p:nvSpPr>
              <p:cNvPr id="59" name="TextBox 58">
                <a:extLst>
                  <a:ext uri="{FF2B5EF4-FFF2-40B4-BE49-F238E27FC236}">
                    <a16:creationId xmlns:a16="http://schemas.microsoft.com/office/drawing/2014/main" id="{4F782080-5E96-4F72-9AAF-02DA00E403E3}"/>
                  </a:ext>
                </a:extLst>
              </p:cNvPr>
              <p:cNvSpPr txBox="1"/>
              <p:nvPr/>
            </p:nvSpPr>
            <p:spPr>
              <a:xfrm>
                <a:off x="9385073" y="5350328"/>
                <a:ext cx="455573" cy="184666"/>
              </a:xfrm>
              <a:prstGeom prst="rect">
                <a:avLst/>
              </a:prstGeom>
              <a:noFill/>
            </p:spPr>
            <p:txBody>
              <a:bodyPr wrap="none" rtlCol="0">
                <a:spAutoFit/>
              </a:bodyPr>
              <a:lstStyle/>
              <a:p>
                <a:pPr algn="ctr"/>
                <a:r>
                  <a:rPr lang="fr-FR" sz="600" dirty="0">
                    <a:solidFill>
                      <a:srgbClr val="4D4D4D"/>
                    </a:solidFill>
                  </a:rPr>
                  <a:t>8e mois</a:t>
                </a:r>
              </a:p>
            </p:txBody>
          </p:sp>
          <p:sp>
            <p:nvSpPr>
              <p:cNvPr id="60" name="TextBox 59">
                <a:extLst>
                  <a:ext uri="{FF2B5EF4-FFF2-40B4-BE49-F238E27FC236}">
                    <a16:creationId xmlns:a16="http://schemas.microsoft.com/office/drawing/2014/main" id="{85C96395-5BF7-4593-9186-F68CBD802644}"/>
                  </a:ext>
                </a:extLst>
              </p:cNvPr>
              <p:cNvSpPr txBox="1"/>
              <p:nvPr/>
            </p:nvSpPr>
            <p:spPr>
              <a:xfrm>
                <a:off x="9798031" y="5350328"/>
                <a:ext cx="498855" cy="184666"/>
              </a:xfrm>
              <a:prstGeom prst="rect">
                <a:avLst/>
              </a:prstGeom>
              <a:noFill/>
            </p:spPr>
            <p:txBody>
              <a:bodyPr wrap="none" rtlCol="0">
                <a:spAutoFit/>
              </a:bodyPr>
              <a:lstStyle/>
              <a:p>
                <a:pPr algn="ctr"/>
                <a:r>
                  <a:rPr lang="fr-FR" sz="600" dirty="0">
                    <a:solidFill>
                      <a:srgbClr val="4D4D4D"/>
                    </a:solidFill>
                  </a:rPr>
                  <a:t>12e mois</a:t>
                </a:r>
              </a:p>
            </p:txBody>
          </p:sp>
          <p:sp>
            <p:nvSpPr>
              <p:cNvPr id="61" name="TextBox 60">
                <a:extLst>
                  <a:ext uri="{FF2B5EF4-FFF2-40B4-BE49-F238E27FC236}">
                    <a16:creationId xmlns:a16="http://schemas.microsoft.com/office/drawing/2014/main" id="{1EDCE6BB-B410-4B58-9FD7-3C9169611FF7}"/>
                  </a:ext>
                </a:extLst>
              </p:cNvPr>
              <p:cNvSpPr txBox="1"/>
              <p:nvPr/>
            </p:nvSpPr>
            <p:spPr>
              <a:xfrm>
                <a:off x="10224161" y="5350328"/>
                <a:ext cx="498855" cy="184666"/>
              </a:xfrm>
              <a:prstGeom prst="rect">
                <a:avLst/>
              </a:prstGeom>
              <a:noFill/>
            </p:spPr>
            <p:txBody>
              <a:bodyPr wrap="none" rtlCol="0">
                <a:spAutoFit/>
              </a:bodyPr>
              <a:lstStyle/>
              <a:p>
                <a:pPr algn="ctr"/>
                <a:r>
                  <a:rPr lang="fr-FR" sz="600" dirty="0">
                    <a:solidFill>
                      <a:srgbClr val="4D4D4D"/>
                    </a:solidFill>
                  </a:rPr>
                  <a:t>20e mois</a:t>
                </a:r>
              </a:p>
            </p:txBody>
          </p:sp>
          <p:sp>
            <p:nvSpPr>
              <p:cNvPr id="63" name="Rectangle 62">
                <a:extLst>
                  <a:ext uri="{FF2B5EF4-FFF2-40B4-BE49-F238E27FC236}">
                    <a16:creationId xmlns:a16="http://schemas.microsoft.com/office/drawing/2014/main" id="{22DCA59C-9D08-4890-8F2D-B70EB96FC8AF}"/>
                  </a:ext>
                </a:extLst>
              </p:cNvPr>
              <p:cNvSpPr/>
              <p:nvPr/>
            </p:nvSpPr>
            <p:spPr>
              <a:xfrm rot="10800000">
                <a:off x="8592757" y="4281655"/>
                <a:ext cx="164431" cy="10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64" name="Rectangle 63">
                <a:extLst>
                  <a:ext uri="{FF2B5EF4-FFF2-40B4-BE49-F238E27FC236}">
                    <a16:creationId xmlns:a16="http://schemas.microsoft.com/office/drawing/2014/main" id="{8C9E03AF-2697-443A-90A8-F3A81EBB57BA}"/>
                  </a:ext>
                </a:extLst>
              </p:cNvPr>
              <p:cNvSpPr/>
              <p:nvPr/>
            </p:nvSpPr>
            <p:spPr>
              <a:xfrm rot="10800000">
                <a:off x="8757044" y="4317655"/>
                <a:ext cx="164431" cy="10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65" name="Rectangle 64">
                <a:extLst>
                  <a:ext uri="{FF2B5EF4-FFF2-40B4-BE49-F238E27FC236}">
                    <a16:creationId xmlns:a16="http://schemas.microsoft.com/office/drawing/2014/main" id="{730DA704-41F8-4E86-9F7F-ADCAAD1B5AA2}"/>
                  </a:ext>
                </a:extLst>
              </p:cNvPr>
              <p:cNvSpPr/>
              <p:nvPr/>
            </p:nvSpPr>
            <p:spPr>
              <a:xfrm rot="10800000">
                <a:off x="9020022" y="4289819"/>
                <a:ext cx="164431" cy="10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66" name="Rectangle 65">
                <a:extLst>
                  <a:ext uri="{FF2B5EF4-FFF2-40B4-BE49-F238E27FC236}">
                    <a16:creationId xmlns:a16="http://schemas.microsoft.com/office/drawing/2014/main" id="{9C6C0D0E-B0B7-4A26-B9A7-DFF797214190}"/>
                  </a:ext>
                </a:extLst>
              </p:cNvPr>
              <p:cNvSpPr/>
              <p:nvPr/>
            </p:nvSpPr>
            <p:spPr>
              <a:xfrm rot="10800000">
                <a:off x="9184309" y="4271819"/>
                <a:ext cx="164431" cy="10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67" name="Rectangle 66">
                <a:extLst>
                  <a:ext uri="{FF2B5EF4-FFF2-40B4-BE49-F238E27FC236}">
                    <a16:creationId xmlns:a16="http://schemas.microsoft.com/office/drawing/2014/main" id="{69C4DD00-DA2E-4F2E-B59C-A418696BB0DB}"/>
                  </a:ext>
                </a:extLst>
              </p:cNvPr>
              <p:cNvSpPr/>
              <p:nvPr/>
            </p:nvSpPr>
            <p:spPr>
              <a:xfrm rot="10800000">
                <a:off x="9447286" y="4266372"/>
                <a:ext cx="164431" cy="109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68" name="Rectangle 67">
                <a:extLst>
                  <a:ext uri="{FF2B5EF4-FFF2-40B4-BE49-F238E27FC236}">
                    <a16:creationId xmlns:a16="http://schemas.microsoft.com/office/drawing/2014/main" id="{658FE66E-B6A2-4660-AD00-3B54743A50A9}"/>
                  </a:ext>
                </a:extLst>
              </p:cNvPr>
              <p:cNvSpPr/>
              <p:nvPr/>
            </p:nvSpPr>
            <p:spPr>
              <a:xfrm rot="10800000">
                <a:off x="9611573" y="4248372"/>
                <a:ext cx="164431" cy="11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69" name="Rectangle 68">
                <a:extLst>
                  <a:ext uri="{FF2B5EF4-FFF2-40B4-BE49-F238E27FC236}">
                    <a16:creationId xmlns:a16="http://schemas.microsoft.com/office/drawing/2014/main" id="{9D6F3623-D245-48E6-ADA6-404C43441D05}"/>
                  </a:ext>
                </a:extLst>
              </p:cNvPr>
              <p:cNvSpPr/>
              <p:nvPr/>
            </p:nvSpPr>
            <p:spPr>
              <a:xfrm rot="10800000">
                <a:off x="9874550" y="4266372"/>
                <a:ext cx="164431" cy="109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70" name="Rectangle 69">
                <a:extLst>
                  <a:ext uri="{FF2B5EF4-FFF2-40B4-BE49-F238E27FC236}">
                    <a16:creationId xmlns:a16="http://schemas.microsoft.com/office/drawing/2014/main" id="{93292A59-B68C-4830-A095-55E71B367039}"/>
                  </a:ext>
                </a:extLst>
              </p:cNvPr>
              <p:cNvSpPr/>
              <p:nvPr/>
            </p:nvSpPr>
            <p:spPr>
              <a:xfrm rot="10800000">
                <a:off x="10038837" y="4248372"/>
                <a:ext cx="164431" cy="11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71" name="Rectangle 70">
                <a:extLst>
                  <a:ext uri="{FF2B5EF4-FFF2-40B4-BE49-F238E27FC236}">
                    <a16:creationId xmlns:a16="http://schemas.microsoft.com/office/drawing/2014/main" id="{5F697A55-D4BD-4B7F-A13C-6A53C59BFE09}"/>
                  </a:ext>
                </a:extLst>
              </p:cNvPr>
              <p:cNvSpPr/>
              <p:nvPr/>
            </p:nvSpPr>
            <p:spPr>
              <a:xfrm rot="10800000">
                <a:off x="10304536" y="4199814"/>
                <a:ext cx="164431" cy="117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72" name="Rectangle 71">
                <a:extLst>
                  <a:ext uri="{FF2B5EF4-FFF2-40B4-BE49-F238E27FC236}">
                    <a16:creationId xmlns:a16="http://schemas.microsoft.com/office/drawing/2014/main" id="{15F7330A-28DC-4840-8B59-E6C34BAD0D47}"/>
                  </a:ext>
                </a:extLst>
              </p:cNvPr>
              <p:cNvSpPr/>
              <p:nvPr/>
            </p:nvSpPr>
            <p:spPr>
              <a:xfrm rot="10800000">
                <a:off x="10468823" y="4217814"/>
                <a:ext cx="164431" cy="11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73" name="Freeform 21">
                <a:extLst>
                  <a:ext uri="{FF2B5EF4-FFF2-40B4-BE49-F238E27FC236}">
                    <a16:creationId xmlns:a16="http://schemas.microsoft.com/office/drawing/2014/main" id="{F7DC2756-F182-4153-8ADE-F0C37DBB8546}"/>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grpSp>
      <p:grpSp>
        <p:nvGrpSpPr>
          <p:cNvPr id="190" name="Group 189">
            <a:extLst>
              <a:ext uri="{FF2B5EF4-FFF2-40B4-BE49-F238E27FC236}">
                <a16:creationId xmlns:a16="http://schemas.microsoft.com/office/drawing/2014/main" id="{E0DE8EAF-CE1B-472E-A98C-F34D2B59EDBD}"/>
              </a:ext>
            </a:extLst>
          </p:cNvPr>
          <p:cNvGrpSpPr/>
          <p:nvPr/>
        </p:nvGrpSpPr>
        <p:grpSpPr>
          <a:xfrm>
            <a:off x="2623485" y="2159006"/>
            <a:ext cx="6461691" cy="1779389"/>
            <a:chOff x="2629706" y="2159006"/>
            <a:chExt cx="6461691" cy="1779389"/>
          </a:xfrm>
        </p:grpSpPr>
        <p:grpSp>
          <p:nvGrpSpPr>
            <p:cNvPr id="88" name="Group 87">
              <a:extLst>
                <a:ext uri="{FF2B5EF4-FFF2-40B4-BE49-F238E27FC236}">
                  <a16:creationId xmlns:a16="http://schemas.microsoft.com/office/drawing/2014/main" id="{19D2FDA0-E62C-411D-B2E3-A38FD28A503F}"/>
                </a:ext>
              </a:extLst>
            </p:cNvPr>
            <p:cNvGrpSpPr/>
            <p:nvPr/>
          </p:nvGrpSpPr>
          <p:grpSpPr>
            <a:xfrm>
              <a:off x="2629706" y="2159006"/>
              <a:ext cx="2264622" cy="1779389"/>
              <a:chOff x="27410" y="2147921"/>
              <a:chExt cx="2751170" cy="1897055"/>
            </a:xfrm>
          </p:grpSpPr>
          <p:grpSp>
            <p:nvGrpSpPr>
              <p:cNvPr id="89" name="Group 88">
                <a:extLst>
                  <a:ext uri="{FF2B5EF4-FFF2-40B4-BE49-F238E27FC236}">
                    <a16:creationId xmlns:a16="http://schemas.microsoft.com/office/drawing/2014/main" id="{2D8B80DD-F1C8-4511-A9D1-2A1B6E3E28FF}"/>
                  </a:ext>
                </a:extLst>
              </p:cNvPr>
              <p:cNvGrpSpPr/>
              <p:nvPr/>
            </p:nvGrpSpPr>
            <p:grpSpPr>
              <a:xfrm>
                <a:off x="27410" y="2256505"/>
                <a:ext cx="438874" cy="1722621"/>
                <a:chOff x="1554387" y="1235534"/>
                <a:chExt cx="438874" cy="2930090"/>
              </a:xfrm>
            </p:grpSpPr>
            <p:sp>
              <p:nvSpPr>
                <p:cNvPr id="109" name="Line 6">
                  <a:extLst>
                    <a:ext uri="{FF2B5EF4-FFF2-40B4-BE49-F238E27FC236}">
                      <a16:creationId xmlns:a16="http://schemas.microsoft.com/office/drawing/2014/main" id="{F6AB4097-8349-4658-9542-4473ADDFD0DA}"/>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10" name="Line 7">
                  <a:extLst>
                    <a:ext uri="{FF2B5EF4-FFF2-40B4-BE49-F238E27FC236}">
                      <a16:creationId xmlns:a16="http://schemas.microsoft.com/office/drawing/2014/main" id="{45DE4494-62F7-4967-AEE8-4A53057AB8AE}"/>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11" name="Line 8">
                  <a:extLst>
                    <a:ext uri="{FF2B5EF4-FFF2-40B4-BE49-F238E27FC236}">
                      <a16:creationId xmlns:a16="http://schemas.microsoft.com/office/drawing/2014/main" id="{AC5AFE4C-9B6E-420D-941F-1BD0433671CE}"/>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12" name="Line 9">
                  <a:extLst>
                    <a:ext uri="{FF2B5EF4-FFF2-40B4-BE49-F238E27FC236}">
                      <a16:creationId xmlns:a16="http://schemas.microsoft.com/office/drawing/2014/main" id="{5AFAD79F-8E27-47E9-9B6A-0507754F20A6}"/>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13" name="Line 10">
                  <a:extLst>
                    <a:ext uri="{FF2B5EF4-FFF2-40B4-BE49-F238E27FC236}">
                      <a16:creationId xmlns:a16="http://schemas.microsoft.com/office/drawing/2014/main" id="{405344C9-2E18-4B82-BA64-B2C6C49EE7AF}"/>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14" name="Line 11">
                  <a:extLst>
                    <a:ext uri="{FF2B5EF4-FFF2-40B4-BE49-F238E27FC236}">
                      <a16:creationId xmlns:a16="http://schemas.microsoft.com/office/drawing/2014/main" id="{71D833E7-788B-4AC9-BFE5-0F15CB2F6103}"/>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15" name="TextBox 114">
                  <a:extLst>
                    <a:ext uri="{FF2B5EF4-FFF2-40B4-BE49-F238E27FC236}">
                      <a16:creationId xmlns:a16="http://schemas.microsoft.com/office/drawing/2014/main" id="{1E6449BB-DB9B-4B96-967E-820D3C7AD9BC}"/>
                    </a:ext>
                  </a:extLst>
                </p:cNvPr>
                <p:cNvSpPr txBox="1"/>
                <p:nvPr/>
              </p:nvSpPr>
              <p:spPr>
                <a:xfrm>
                  <a:off x="1624508" y="1748570"/>
                  <a:ext cx="364554"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80</a:t>
                  </a:r>
                </a:p>
              </p:txBody>
            </p:sp>
            <p:sp>
              <p:nvSpPr>
                <p:cNvPr id="116" name="TextBox 115">
                  <a:extLst>
                    <a:ext uri="{FF2B5EF4-FFF2-40B4-BE49-F238E27FC236}">
                      <a16:creationId xmlns:a16="http://schemas.microsoft.com/office/drawing/2014/main" id="{AEB8417D-0538-488D-9C7A-4B6878E20D72}"/>
                    </a:ext>
                  </a:extLst>
                </p:cNvPr>
                <p:cNvSpPr txBox="1"/>
                <p:nvPr/>
              </p:nvSpPr>
              <p:spPr>
                <a:xfrm>
                  <a:off x="1628707" y="2247101"/>
                  <a:ext cx="364554"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60</a:t>
                  </a:r>
                </a:p>
              </p:txBody>
            </p:sp>
            <p:sp>
              <p:nvSpPr>
                <p:cNvPr id="117" name="TextBox 116">
                  <a:extLst>
                    <a:ext uri="{FF2B5EF4-FFF2-40B4-BE49-F238E27FC236}">
                      <a16:creationId xmlns:a16="http://schemas.microsoft.com/office/drawing/2014/main" id="{934AE583-4F62-45AE-87B4-AE0C3C6F22A0}"/>
                    </a:ext>
                  </a:extLst>
                </p:cNvPr>
                <p:cNvSpPr txBox="1"/>
                <p:nvPr/>
              </p:nvSpPr>
              <p:spPr>
                <a:xfrm>
                  <a:off x="1624497" y="2761754"/>
                  <a:ext cx="364554"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40</a:t>
                  </a:r>
                </a:p>
              </p:txBody>
            </p:sp>
            <p:sp>
              <p:nvSpPr>
                <p:cNvPr id="118" name="TextBox 117">
                  <a:extLst>
                    <a:ext uri="{FF2B5EF4-FFF2-40B4-BE49-F238E27FC236}">
                      <a16:creationId xmlns:a16="http://schemas.microsoft.com/office/drawing/2014/main" id="{7A5846C3-87D7-466B-8781-8FD2B3F2CA0B}"/>
                    </a:ext>
                  </a:extLst>
                </p:cNvPr>
                <p:cNvSpPr txBox="1"/>
                <p:nvPr/>
              </p:nvSpPr>
              <p:spPr>
                <a:xfrm>
                  <a:off x="1624497" y="3265656"/>
                  <a:ext cx="364553"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20</a:t>
                  </a:r>
                </a:p>
              </p:txBody>
            </p:sp>
            <p:sp>
              <p:nvSpPr>
                <p:cNvPr id="119" name="TextBox 118">
                  <a:extLst>
                    <a:ext uri="{FF2B5EF4-FFF2-40B4-BE49-F238E27FC236}">
                      <a16:creationId xmlns:a16="http://schemas.microsoft.com/office/drawing/2014/main" id="{4AB506A8-9458-4399-9344-DF63233F2D3D}"/>
                    </a:ext>
                  </a:extLst>
                </p:cNvPr>
                <p:cNvSpPr txBox="1"/>
                <p:nvPr/>
              </p:nvSpPr>
              <p:spPr>
                <a:xfrm>
                  <a:off x="1694613" y="3774932"/>
                  <a:ext cx="294447"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0</a:t>
                  </a:r>
                </a:p>
              </p:txBody>
            </p:sp>
            <p:sp>
              <p:nvSpPr>
                <p:cNvPr id="120" name="TextBox 119">
                  <a:extLst>
                    <a:ext uri="{FF2B5EF4-FFF2-40B4-BE49-F238E27FC236}">
                      <a16:creationId xmlns:a16="http://schemas.microsoft.com/office/drawing/2014/main" id="{D5D126DE-09BD-45E3-B879-46CB05EB48CC}"/>
                    </a:ext>
                  </a:extLst>
                </p:cNvPr>
                <p:cNvSpPr txBox="1"/>
                <p:nvPr/>
              </p:nvSpPr>
              <p:spPr>
                <a:xfrm>
                  <a:off x="1554387" y="1235534"/>
                  <a:ext cx="434660"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100</a:t>
                  </a:r>
                </a:p>
              </p:txBody>
            </p:sp>
          </p:grpSp>
          <p:grpSp>
            <p:nvGrpSpPr>
              <p:cNvPr id="91" name="Group 90">
                <a:extLst>
                  <a:ext uri="{FF2B5EF4-FFF2-40B4-BE49-F238E27FC236}">
                    <a16:creationId xmlns:a16="http://schemas.microsoft.com/office/drawing/2014/main" id="{855F889F-4C91-4C92-8A06-CC8C30607904}"/>
                  </a:ext>
                </a:extLst>
              </p:cNvPr>
              <p:cNvGrpSpPr/>
              <p:nvPr/>
            </p:nvGrpSpPr>
            <p:grpSpPr>
              <a:xfrm>
                <a:off x="402828" y="2147921"/>
                <a:ext cx="2375752" cy="1897055"/>
                <a:chOff x="8461016" y="3650150"/>
                <a:chExt cx="2375752" cy="1897055"/>
              </a:xfrm>
            </p:grpSpPr>
            <p:sp>
              <p:nvSpPr>
                <p:cNvPr id="92" name="TextBox 91">
                  <a:extLst>
                    <a:ext uri="{FF2B5EF4-FFF2-40B4-BE49-F238E27FC236}">
                      <a16:creationId xmlns:a16="http://schemas.microsoft.com/office/drawing/2014/main" id="{AA0FC5C5-0089-4D4C-9176-D9C4DDE594F1}"/>
                    </a:ext>
                  </a:extLst>
                </p:cNvPr>
                <p:cNvSpPr txBox="1"/>
                <p:nvPr/>
              </p:nvSpPr>
              <p:spPr>
                <a:xfrm>
                  <a:off x="8520915" y="3650150"/>
                  <a:ext cx="2315853" cy="262503"/>
                </a:xfrm>
                <a:prstGeom prst="rect">
                  <a:avLst/>
                </a:prstGeom>
                <a:noFill/>
              </p:spPr>
              <p:txBody>
                <a:bodyPr wrap="none" rtlCol="0">
                  <a:spAutoFit/>
                </a:bodyPr>
                <a:lstStyle/>
                <a:p>
                  <a:pPr algn="ctr"/>
                  <a:r>
                    <a:rPr lang="fr-FR" sz="1000" dirty="0"/>
                    <a:t>Sang et mucus dans les selles</a:t>
                  </a:r>
                </a:p>
              </p:txBody>
            </p:sp>
            <p:sp>
              <p:nvSpPr>
                <p:cNvPr id="93" name="TextBox 92">
                  <a:extLst>
                    <a:ext uri="{FF2B5EF4-FFF2-40B4-BE49-F238E27FC236}">
                      <a16:creationId xmlns:a16="http://schemas.microsoft.com/office/drawing/2014/main" id="{FBAB8A4D-A6B5-4EAB-9168-02A0231919E4}"/>
                    </a:ext>
                  </a:extLst>
                </p:cNvPr>
                <p:cNvSpPr txBox="1"/>
                <p:nvPr/>
              </p:nvSpPr>
              <p:spPr>
                <a:xfrm>
                  <a:off x="8461016" y="5350328"/>
                  <a:ext cx="596296" cy="196877"/>
                </a:xfrm>
                <a:prstGeom prst="rect">
                  <a:avLst/>
                </a:prstGeom>
                <a:noFill/>
              </p:spPr>
              <p:txBody>
                <a:bodyPr wrap="none" rtlCol="0">
                  <a:spAutoFit/>
                </a:bodyPr>
                <a:lstStyle/>
                <a:p>
                  <a:pPr algn="ctr"/>
                  <a:r>
                    <a:rPr lang="fr-FR" sz="600" dirty="0">
                      <a:solidFill>
                        <a:srgbClr val="4D4D4D"/>
                      </a:solidFill>
                    </a:rPr>
                    <a:t>Inclusion</a:t>
                  </a:r>
                </a:p>
              </p:txBody>
            </p:sp>
            <p:sp>
              <p:nvSpPr>
                <p:cNvPr id="94" name="TextBox 93">
                  <a:extLst>
                    <a:ext uri="{FF2B5EF4-FFF2-40B4-BE49-F238E27FC236}">
                      <a16:creationId xmlns:a16="http://schemas.microsoft.com/office/drawing/2014/main" id="{71124118-2146-4E45-8DDB-969B6DC041F8}"/>
                    </a:ext>
                  </a:extLst>
                </p:cNvPr>
                <p:cNvSpPr txBox="1"/>
                <p:nvPr/>
              </p:nvSpPr>
              <p:spPr>
                <a:xfrm>
                  <a:off x="8905769" y="5350328"/>
                  <a:ext cx="553452" cy="196877"/>
                </a:xfrm>
                <a:prstGeom prst="rect">
                  <a:avLst/>
                </a:prstGeom>
                <a:noFill/>
              </p:spPr>
              <p:txBody>
                <a:bodyPr wrap="none" rtlCol="0">
                  <a:spAutoFit/>
                </a:bodyPr>
                <a:lstStyle/>
                <a:p>
                  <a:pPr algn="ctr"/>
                  <a:r>
                    <a:rPr lang="fr-FR" sz="600" dirty="0">
                      <a:solidFill>
                        <a:srgbClr val="4D4D4D"/>
                      </a:solidFill>
                    </a:rPr>
                    <a:t>4e mois</a:t>
                  </a:r>
                </a:p>
              </p:txBody>
            </p:sp>
            <p:sp>
              <p:nvSpPr>
                <p:cNvPr id="95" name="TextBox 94">
                  <a:extLst>
                    <a:ext uri="{FF2B5EF4-FFF2-40B4-BE49-F238E27FC236}">
                      <a16:creationId xmlns:a16="http://schemas.microsoft.com/office/drawing/2014/main" id="{7C609537-E0E2-4F42-AC01-99946491EAC9}"/>
                    </a:ext>
                  </a:extLst>
                </p:cNvPr>
                <p:cNvSpPr txBox="1"/>
                <p:nvPr/>
              </p:nvSpPr>
              <p:spPr>
                <a:xfrm>
                  <a:off x="9336135" y="5350328"/>
                  <a:ext cx="553452" cy="196877"/>
                </a:xfrm>
                <a:prstGeom prst="rect">
                  <a:avLst/>
                </a:prstGeom>
                <a:noFill/>
              </p:spPr>
              <p:txBody>
                <a:bodyPr wrap="none" rtlCol="0">
                  <a:spAutoFit/>
                </a:bodyPr>
                <a:lstStyle/>
                <a:p>
                  <a:pPr algn="ctr"/>
                  <a:r>
                    <a:rPr lang="fr-FR" sz="600" dirty="0">
                      <a:solidFill>
                        <a:srgbClr val="4D4D4D"/>
                      </a:solidFill>
                    </a:rPr>
                    <a:t>8e mois</a:t>
                  </a:r>
                </a:p>
              </p:txBody>
            </p:sp>
            <p:sp>
              <p:nvSpPr>
                <p:cNvPr id="96" name="TextBox 95">
                  <a:extLst>
                    <a:ext uri="{FF2B5EF4-FFF2-40B4-BE49-F238E27FC236}">
                      <a16:creationId xmlns:a16="http://schemas.microsoft.com/office/drawing/2014/main" id="{6F521CFC-68CE-4A3A-9E45-3E8613F5D245}"/>
                    </a:ext>
                  </a:extLst>
                </p:cNvPr>
                <p:cNvSpPr txBox="1"/>
                <p:nvPr/>
              </p:nvSpPr>
              <p:spPr>
                <a:xfrm>
                  <a:off x="9727914" y="5350328"/>
                  <a:ext cx="606033" cy="196877"/>
                </a:xfrm>
                <a:prstGeom prst="rect">
                  <a:avLst/>
                </a:prstGeom>
                <a:noFill/>
              </p:spPr>
              <p:txBody>
                <a:bodyPr wrap="none" rtlCol="0">
                  <a:spAutoFit/>
                </a:bodyPr>
                <a:lstStyle/>
                <a:p>
                  <a:pPr algn="ctr"/>
                  <a:r>
                    <a:rPr lang="fr-FR" sz="600" dirty="0">
                      <a:solidFill>
                        <a:srgbClr val="4D4D4D"/>
                      </a:solidFill>
                    </a:rPr>
                    <a:t>12e mois</a:t>
                  </a:r>
                </a:p>
              </p:txBody>
            </p:sp>
            <p:sp>
              <p:nvSpPr>
                <p:cNvPr id="97" name="TextBox 96">
                  <a:extLst>
                    <a:ext uri="{FF2B5EF4-FFF2-40B4-BE49-F238E27FC236}">
                      <a16:creationId xmlns:a16="http://schemas.microsoft.com/office/drawing/2014/main" id="{19064285-5CA2-474F-A591-C0B6217C8A84}"/>
                    </a:ext>
                  </a:extLst>
                </p:cNvPr>
                <p:cNvSpPr txBox="1"/>
                <p:nvPr/>
              </p:nvSpPr>
              <p:spPr>
                <a:xfrm>
                  <a:off x="10187099" y="5350328"/>
                  <a:ext cx="606033" cy="196877"/>
                </a:xfrm>
                <a:prstGeom prst="rect">
                  <a:avLst/>
                </a:prstGeom>
                <a:noFill/>
              </p:spPr>
              <p:txBody>
                <a:bodyPr wrap="none" rtlCol="0">
                  <a:spAutoFit/>
                </a:bodyPr>
                <a:lstStyle/>
                <a:p>
                  <a:pPr algn="ctr"/>
                  <a:r>
                    <a:rPr lang="fr-FR" sz="600" dirty="0">
                      <a:solidFill>
                        <a:srgbClr val="4D4D4D"/>
                      </a:solidFill>
                    </a:rPr>
                    <a:t>20e mois</a:t>
                  </a:r>
                </a:p>
              </p:txBody>
            </p:sp>
            <p:sp>
              <p:nvSpPr>
                <p:cNvPr id="98" name="Rectangle 97">
                  <a:extLst>
                    <a:ext uri="{FF2B5EF4-FFF2-40B4-BE49-F238E27FC236}">
                      <a16:creationId xmlns:a16="http://schemas.microsoft.com/office/drawing/2014/main" id="{ED7C23D9-76DC-4ACB-9447-340C12236C34}"/>
                    </a:ext>
                  </a:extLst>
                </p:cNvPr>
                <p:cNvSpPr/>
                <p:nvPr/>
              </p:nvSpPr>
              <p:spPr>
                <a:xfrm rot="10800000">
                  <a:off x="8592757" y="4862707"/>
                  <a:ext cx="164431" cy="49894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99" name="Rectangle 98">
                  <a:extLst>
                    <a:ext uri="{FF2B5EF4-FFF2-40B4-BE49-F238E27FC236}">
                      <a16:creationId xmlns:a16="http://schemas.microsoft.com/office/drawing/2014/main" id="{7261508E-0AB2-4745-B184-DE6EB2A93D07}"/>
                    </a:ext>
                  </a:extLst>
                </p:cNvPr>
                <p:cNvSpPr/>
                <p:nvPr/>
              </p:nvSpPr>
              <p:spPr>
                <a:xfrm rot="10800000">
                  <a:off x="8757044" y="4824325"/>
                  <a:ext cx="164431" cy="537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100" name="Rectangle 99">
                  <a:extLst>
                    <a:ext uri="{FF2B5EF4-FFF2-40B4-BE49-F238E27FC236}">
                      <a16:creationId xmlns:a16="http://schemas.microsoft.com/office/drawing/2014/main" id="{2F5F6903-3342-4126-A940-B07A9A5872F3}"/>
                    </a:ext>
                  </a:extLst>
                </p:cNvPr>
                <p:cNvSpPr/>
                <p:nvPr/>
              </p:nvSpPr>
              <p:spPr>
                <a:xfrm rot="10800000">
                  <a:off x="9020022" y="5273867"/>
                  <a:ext cx="164431" cy="9595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101" name="Rectangle 100">
                  <a:extLst>
                    <a:ext uri="{FF2B5EF4-FFF2-40B4-BE49-F238E27FC236}">
                      <a16:creationId xmlns:a16="http://schemas.microsoft.com/office/drawing/2014/main" id="{6CBED013-F033-4F6F-A57F-40005F3F4A71}"/>
                    </a:ext>
                  </a:extLst>
                </p:cNvPr>
                <p:cNvSpPr/>
                <p:nvPr/>
              </p:nvSpPr>
              <p:spPr>
                <a:xfrm rot="10800000">
                  <a:off x="9184309" y="5312248"/>
                  <a:ext cx="164431" cy="57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102" name="Rectangle 101">
                  <a:extLst>
                    <a:ext uri="{FF2B5EF4-FFF2-40B4-BE49-F238E27FC236}">
                      <a16:creationId xmlns:a16="http://schemas.microsoft.com/office/drawing/2014/main" id="{D82E34FD-34B6-467D-BC03-DB852218A8AA}"/>
                    </a:ext>
                  </a:extLst>
                </p:cNvPr>
                <p:cNvSpPr/>
                <p:nvPr/>
              </p:nvSpPr>
              <p:spPr>
                <a:xfrm rot="10800000">
                  <a:off x="9447286" y="5325991"/>
                  <a:ext cx="164431" cy="3838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103" name="Rectangle 102">
                  <a:extLst>
                    <a:ext uri="{FF2B5EF4-FFF2-40B4-BE49-F238E27FC236}">
                      <a16:creationId xmlns:a16="http://schemas.microsoft.com/office/drawing/2014/main" id="{765378D5-56CA-4308-BBE4-0AC7B6B6EA74}"/>
                    </a:ext>
                  </a:extLst>
                </p:cNvPr>
                <p:cNvSpPr/>
                <p:nvPr/>
              </p:nvSpPr>
              <p:spPr>
                <a:xfrm rot="10800000">
                  <a:off x="9611573" y="5314476"/>
                  <a:ext cx="164431" cy="498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104" name="Rectangle 103">
                  <a:extLst>
                    <a:ext uri="{FF2B5EF4-FFF2-40B4-BE49-F238E27FC236}">
                      <a16:creationId xmlns:a16="http://schemas.microsoft.com/office/drawing/2014/main" id="{EE1F52C8-DA0E-4E35-89CA-DD03005DEEC1}"/>
                    </a:ext>
                  </a:extLst>
                </p:cNvPr>
                <p:cNvSpPr/>
                <p:nvPr/>
              </p:nvSpPr>
              <p:spPr>
                <a:xfrm rot="10800000">
                  <a:off x="9874550" y="5310639"/>
                  <a:ext cx="164431" cy="5373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105" name="Rectangle 104">
                  <a:extLst>
                    <a:ext uri="{FF2B5EF4-FFF2-40B4-BE49-F238E27FC236}">
                      <a16:creationId xmlns:a16="http://schemas.microsoft.com/office/drawing/2014/main" id="{28405C38-7F22-4AB0-8432-8B9580DF90BB}"/>
                    </a:ext>
                  </a:extLst>
                </p:cNvPr>
                <p:cNvSpPr/>
                <p:nvPr/>
              </p:nvSpPr>
              <p:spPr>
                <a:xfrm rot="10800000">
                  <a:off x="10038837" y="5325990"/>
                  <a:ext cx="164431" cy="38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106" name="Rectangle 105">
                  <a:extLst>
                    <a:ext uri="{FF2B5EF4-FFF2-40B4-BE49-F238E27FC236}">
                      <a16:creationId xmlns:a16="http://schemas.microsoft.com/office/drawing/2014/main" id="{F7360EE7-6F54-4C62-8CB5-FFCEABF1D7C3}"/>
                    </a:ext>
                  </a:extLst>
                </p:cNvPr>
                <p:cNvSpPr/>
                <p:nvPr/>
              </p:nvSpPr>
              <p:spPr>
                <a:xfrm rot="10800000">
                  <a:off x="10304535" y="5312244"/>
                  <a:ext cx="164431" cy="5757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107" name="Rectangle 106">
                  <a:extLst>
                    <a:ext uri="{FF2B5EF4-FFF2-40B4-BE49-F238E27FC236}">
                      <a16:creationId xmlns:a16="http://schemas.microsoft.com/office/drawing/2014/main" id="{D142D6F9-B39E-460D-B2C9-F0A5148E2CDA}"/>
                    </a:ext>
                  </a:extLst>
                </p:cNvPr>
                <p:cNvSpPr/>
                <p:nvPr/>
              </p:nvSpPr>
              <p:spPr>
                <a:xfrm rot="10800000">
                  <a:off x="10468823" y="5331433"/>
                  <a:ext cx="164431" cy="38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108" name="Freeform 21">
                  <a:extLst>
                    <a:ext uri="{FF2B5EF4-FFF2-40B4-BE49-F238E27FC236}">
                      <a16:creationId xmlns:a16="http://schemas.microsoft.com/office/drawing/2014/main" id="{4BCB2376-2A50-493A-A41D-3F788A28AB30}"/>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grpSp>
        <p:grpSp>
          <p:nvGrpSpPr>
            <p:cNvPr id="121" name="Group 120">
              <a:extLst>
                <a:ext uri="{FF2B5EF4-FFF2-40B4-BE49-F238E27FC236}">
                  <a16:creationId xmlns:a16="http://schemas.microsoft.com/office/drawing/2014/main" id="{E0F78E29-D4E6-4734-865E-DAD767BF502F}"/>
                </a:ext>
              </a:extLst>
            </p:cNvPr>
            <p:cNvGrpSpPr/>
            <p:nvPr/>
          </p:nvGrpSpPr>
          <p:grpSpPr>
            <a:xfrm>
              <a:off x="4816180" y="2159006"/>
              <a:ext cx="2228703" cy="1779389"/>
              <a:chOff x="27410" y="2147921"/>
              <a:chExt cx="2707534" cy="1897055"/>
            </a:xfrm>
          </p:grpSpPr>
          <p:grpSp>
            <p:nvGrpSpPr>
              <p:cNvPr id="122" name="Group 121">
                <a:extLst>
                  <a:ext uri="{FF2B5EF4-FFF2-40B4-BE49-F238E27FC236}">
                    <a16:creationId xmlns:a16="http://schemas.microsoft.com/office/drawing/2014/main" id="{5A72DA63-DB88-49EE-92BB-6FD3E4F3C7A2}"/>
                  </a:ext>
                </a:extLst>
              </p:cNvPr>
              <p:cNvGrpSpPr/>
              <p:nvPr/>
            </p:nvGrpSpPr>
            <p:grpSpPr>
              <a:xfrm>
                <a:off x="27410" y="2256505"/>
                <a:ext cx="438874" cy="1722621"/>
                <a:chOff x="1554387" y="1235534"/>
                <a:chExt cx="438874" cy="2930090"/>
              </a:xfrm>
            </p:grpSpPr>
            <p:sp>
              <p:nvSpPr>
                <p:cNvPr id="142" name="Line 6">
                  <a:extLst>
                    <a:ext uri="{FF2B5EF4-FFF2-40B4-BE49-F238E27FC236}">
                      <a16:creationId xmlns:a16="http://schemas.microsoft.com/office/drawing/2014/main" id="{3D7188AE-B1F1-4FDF-AC2E-C10C90E286F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43" name="Line 7">
                  <a:extLst>
                    <a:ext uri="{FF2B5EF4-FFF2-40B4-BE49-F238E27FC236}">
                      <a16:creationId xmlns:a16="http://schemas.microsoft.com/office/drawing/2014/main" id="{C2619C10-AE4B-49B1-B55B-0E7759E5F7D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44" name="Line 8">
                  <a:extLst>
                    <a:ext uri="{FF2B5EF4-FFF2-40B4-BE49-F238E27FC236}">
                      <a16:creationId xmlns:a16="http://schemas.microsoft.com/office/drawing/2014/main" id="{8EF9EC37-5C4D-4D73-B40F-8E13695FFA76}"/>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45" name="Line 9">
                  <a:extLst>
                    <a:ext uri="{FF2B5EF4-FFF2-40B4-BE49-F238E27FC236}">
                      <a16:creationId xmlns:a16="http://schemas.microsoft.com/office/drawing/2014/main" id="{8B16ADEB-7B64-41D1-B440-E963ABED0435}"/>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46" name="Line 10">
                  <a:extLst>
                    <a:ext uri="{FF2B5EF4-FFF2-40B4-BE49-F238E27FC236}">
                      <a16:creationId xmlns:a16="http://schemas.microsoft.com/office/drawing/2014/main" id="{11C7652C-0078-49A1-A008-604F618E5741}"/>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47" name="Line 11">
                  <a:extLst>
                    <a:ext uri="{FF2B5EF4-FFF2-40B4-BE49-F238E27FC236}">
                      <a16:creationId xmlns:a16="http://schemas.microsoft.com/office/drawing/2014/main" id="{F6059935-C2B8-4AF2-A2F1-14538DE9CE1D}"/>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48" name="TextBox 147">
                  <a:extLst>
                    <a:ext uri="{FF2B5EF4-FFF2-40B4-BE49-F238E27FC236}">
                      <a16:creationId xmlns:a16="http://schemas.microsoft.com/office/drawing/2014/main" id="{D00362F9-A631-47FD-B316-040350E3E7D3}"/>
                    </a:ext>
                  </a:extLst>
                </p:cNvPr>
                <p:cNvSpPr txBox="1"/>
                <p:nvPr/>
              </p:nvSpPr>
              <p:spPr>
                <a:xfrm>
                  <a:off x="1624508" y="1748570"/>
                  <a:ext cx="364554"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80</a:t>
                  </a:r>
                </a:p>
              </p:txBody>
            </p:sp>
            <p:sp>
              <p:nvSpPr>
                <p:cNvPr id="149" name="TextBox 148">
                  <a:extLst>
                    <a:ext uri="{FF2B5EF4-FFF2-40B4-BE49-F238E27FC236}">
                      <a16:creationId xmlns:a16="http://schemas.microsoft.com/office/drawing/2014/main" id="{ADD81414-5C38-4A4F-A3D7-9D00AAC85581}"/>
                    </a:ext>
                  </a:extLst>
                </p:cNvPr>
                <p:cNvSpPr txBox="1"/>
                <p:nvPr/>
              </p:nvSpPr>
              <p:spPr>
                <a:xfrm>
                  <a:off x="1628707" y="2247101"/>
                  <a:ext cx="364554"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60</a:t>
                  </a:r>
                </a:p>
              </p:txBody>
            </p:sp>
            <p:sp>
              <p:nvSpPr>
                <p:cNvPr id="150" name="TextBox 149">
                  <a:extLst>
                    <a:ext uri="{FF2B5EF4-FFF2-40B4-BE49-F238E27FC236}">
                      <a16:creationId xmlns:a16="http://schemas.microsoft.com/office/drawing/2014/main" id="{B4175F57-DC16-4AA7-8E0C-0FC1A0F3D5F6}"/>
                    </a:ext>
                  </a:extLst>
                </p:cNvPr>
                <p:cNvSpPr txBox="1"/>
                <p:nvPr/>
              </p:nvSpPr>
              <p:spPr>
                <a:xfrm>
                  <a:off x="1624497" y="2761754"/>
                  <a:ext cx="364554"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40</a:t>
                  </a:r>
                </a:p>
              </p:txBody>
            </p:sp>
            <p:sp>
              <p:nvSpPr>
                <p:cNvPr id="151" name="TextBox 150">
                  <a:extLst>
                    <a:ext uri="{FF2B5EF4-FFF2-40B4-BE49-F238E27FC236}">
                      <a16:creationId xmlns:a16="http://schemas.microsoft.com/office/drawing/2014/main" id="{7EA63B1B-A594-4D2E-A332-972A74FF1B91}"/>
                    </a:ext>
                  </a:extLst>
                </p:cNvPr>
                <p:cNvSpPr txBox="1"/>
                <p:nvPr/>
              </p:nvSpPr>
              <p:spPr>
                <a:xfrm>
                  <a:off x="1624497" y="3265656"/>
                  <a:ext cx="364553"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20</a:t>
                  </a:r>
                </a:p>
              </p:txBody>
            </p:sp>
            <p:sp>
              <p:nvSpPr>
                <p:cNvPr id="152" name="TextBox 151">
                  <a:extLst>
                    <a:ext uri="{FF2B5EF4-FFF2-40B4-BE49-F238E27FC236}">
                      <a16:creationId xmlns:a16="http://schemas.microsoft.com/office/drawing/2014/main" id="{C92FC9E7-E773-4E3C-B257-B45AAB7B3270}"/>
                    </a:ext>
                  </a:extLst>
                </p:cNvPr>
                <p:cNvSpPr txBox="1"/>
                <p:nvPr/>
              </p:nvSpPr>
              <p:spPr>
                <a:xfrm>
                  <a:off x="1694613" y="3774932"/>
                  <a:ext cx="294447"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0</a:t>
                  </a:r>
                </a:p>
              </p:txBody>
            </p:sp>
            <p:sp>
              <p:nvSpPr>
                <p:cNvPr id="153" name="TextBox 152">
                  <a:extLst>
                    <a:ext uri="{FF2B5EF4-FFF2-40B4-BE49-F238E27FC236}">
                      <a16:creationId xmlns:a16="http://schemas.microsoft.com/office/drawing/2014/main" id="{85AEE1A6-384B-49FA-A10E-50EB01101277}"/>
                    </a:ext>
                  </a:extLst>
                </p:cNvPr>
                <p:cNvSpPr txBox="1"/>
                <p:nvPr/>
              </p:nvSpPr>
              <p:spPr>
                <a:xfrm>
                  <a:off x="1554387" y="1235534"/>
                  <a:ext cx="434660"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100</a:t>
                  </a:r>
                </a:p>
              </p:txBody>
            </p:sp>
          </p:grpSp>
          <p:grpSp>
            <p:nvGrpSpPr>
              <p:cNvPr id="124" name="Group 123">
                <a:extLst>
                  <a:ext uri="{FF2B5EF4-FFF2-40B4-BE49-F238E27FC236}">
                    <a16:creationId xmlns:a16="http://schemas.microsoft.com/office/drawing/2014/main" id="{ACD0CF09-B8F3-460A-9C69-BEDFF639B26B}"/>
                  </a:ext>
                </a:extLst>
              </p:cNvPr>
              <p:cNvGrpSpPr/>
              <p:nvPr/>
            </p:nvGrpSpPr>
            <p:grpSpPr>
              <a:xfrm>
                <a:off x="402827" y="2147921"/>
                <a:ext cx="2332117" cy="1897055"/>
                <a:chOff x="8461015" y="3650150"/>
                <a:chExt cx="2332117" cy="1897055"/>
              </a:xfrm>
            </p:grpSpPr>
            <p:sp>
              <p:nvSpPr>
                <p:cNvPr id="125" name="TextBox 124">
                  <a:extLst>
                    <a:ext uri="{FF2B5EF4-FFF2-40B4-BE49-F238E27FC236}">
                      <a16:creationId xmlns:a16="http://schemas.microsoft.com/office/drawing/2014/main" id="{545E2211-444F-4405-8B6F-BB4BBFA972F0}"/>
                    </a:ext>
                  </a:extLst>
                </p:cNvPr>
                <p:cNvSpPr txBox="1"/>
                <p:nvPr/>
              </p:nvSpPr>
              <p:spPr>
                <a:xfrm>
                  <a:off x="9183800" y="3650150"/>
                  <a:ext cx="767667" cy="262503"/>
                </a:xfrm>
                <a:prstGeom prst="rect">
                  <a:avLst/>
                </a:prstGeom>
                <a:noFill/>
              </p:spPr>
              <p:txBody>
                <a:bodyPr wrap="none" rtlCol="0">
                  <a:spAutoFit/>
                </a:bodyPr>
                <a:lstStyle/>
                <a:p>
                  <a:pPr algn="ctr"/>
                  <a:r>
                    <a:rPr lang="fr-FR" sz="1000" dirty="0"/>
                    <a:t>Douleur</a:t>
                  </a:r>
                </a:p>
              </p:txBody>
            </p:sp>
            <p:sp>
              <p:nvSpPr>
                <p:cNvPr id="126" name="TextBox 125">
                  <a:extLst>
                    <a:ext uri="{FF2B5EF4-FFF2-40B4-BE49-F238E27FC236}">
                      <a16:creationId xmlns:a16="http://schemas.microsoft.com/office/drawing/2014/main" id="{23EF8140-C056-487B-ADDA-3ABCE4291F51}"/>
                    </a:ext>
                  </a:extLst>
                </p:cNvPr>
                <p:cNvSpPr txBox="1"/>
                <p:nvPr/>
              </p:nvSpPr>
              <p:spPr>
                <a:xfrm>
                  <a:off x="8461015" y="5350328"/>
                  <a:ext cx="596296" cy="196877"/>
                </a:xfrm>
                <a:prstGeom prst="rect">
                  <a:avLst/>
                </a:prstGeom>
                <a:noFill/>
              </p:spPr>
              <p:txBody>
                <a:bodyPr wrap="none" rtlCol="0">
                  <a:spAutoFit/>
                </a:bodyPr>
                <a:lstStyle/>
                <a:p>
                  <a:pPr algn="ctr"/>
                  <a:r>
                    <a:rPr lang="fr-FR" sz="600" dirty="0">
                      <a:solidFill>
                        <a:srgbClr val="4D4D4D"/>
                      </a:solidFill>
                    </a:rPr>
                    <a:t>Inclusion</a:t>
                  </a:r>
                </a:p>
              </p:txBody>
            </p:sp>
            <p:sp>
              <p:nvSpPr>
                <p:cNvPr id="127" name="TextBox 126">
                  <a:extLst>
                    <a:ext uri="{FF2B5EF4-FFF2-40B4-BE49-F238E27FC236}">
                      <a16:creationId xmlns:a16="http://schemas.microsoft.com/office/drawing/2014/main" id="{563A6D52-3853-4F88-8E32-3317E0A83EB9}"/>
                    </a:ext>
                  </a:extLst>
                </p:cNvPr>
                <p:cNvSpPr txBox="1"/>
                <p:nvPr/>
              </p:nvSpPr>
              <p:spPr>
                <a:xfrm>
                  <a:off x="8905770" y="5350328"/>
                  <a:ext cx="553452" cy="196877"/>
                </a:xfrm>
                <a:prstGeom prst="rect">
                  <a:avLst/>
                </a:prstGeom>
                <a:noFill/>
              </p:spPr>
              <p:txBody>
                <a:bodyPr wrap="none" rtlCol="0">
                  <a:spAutoFit/>
                </a:bodyPr>
                <a:lstStyle/>
                <a:p>
                  <a:pPr algn="ctr"/>
                  <a:r>
                    <a:rPr lang="fr-FR" sz="600" dirty="0">
                      <a:solidFill>
                        <a:srgbClr val="4D4D4D"/>
                      </a:solidFill>
                    </a:rPr>
                    <a:t>4e mois</a:t>
                  </a:r>
                </a:p>
              </p:txBody>
            </p:sp>
            <p:sp>
              <p:nvSpPr>
                <p:cNvPr id="128" name="TextBox 127">
                  <a:extLst>
                    <a:ext uri="{FF2B5EF4-FFF2-40B4-BE49-F238E27FC236}">
                      <a16:creationId xmlns:a16="http://schemas.microsoft.com/office/drawing/2014/main" id="{D3754353-7F09-4240-9B7E-D1E646B6252D}"/>
                    </a:ext>
                  </a:extLst>
                </p:cNvPr>
                <p:cNvSpPr txBox="1"/>
                <p:nvPr/>
              </p:nvSpPr>
              <p:spPr>
                <a:xfrm>
                  <a:off x="9336134" y="5350328"/>
                  <a:ext cx="553452" cy="196877"/>
                </a:xfrm>
                <a:prstGeom prst="rect">
                  <a:avLst/>
                </a:prstGeom>
                <a:noFill/>
              </p:spPr>
              <p:txBody>
                <a:bodyPr wrap="none" rtlCol="0">
                  <a:spAutoFit/>
                </a:bodyPr>
                <a:lstStyle/>
                <a:p>
                  <a:pPr algn="ctr"/>
                  <a:r>
                    <a:rPr lang="fr-FR" sz="600" dirty="0">
                      <a:solidFill>
                        <a:srgbClr val="4D4D4D"/>
                      </a:solidFill>
                    </a:rPr>
                    <a:t>8e mois</a:t>
                  </a:r>
                </a:p>
              </p:txBody>
            </p:sp>
            <p:sp>
              <p:nvSpPr>
                <p:cNvPr id="129" name="TextBox 128">
                  <a:extLst>
                    <a:ext uri="{FF2B5EF4-FFF2-40B4-BE49-F238E27FC236}">
                      <a16:creationId xmlns:a16="http://schemas.microsoft.com/office/drawing/2014/main" id="{F413292F-6E0B-4C27-8F1B-031A3FEA4C86}"/>
                    </a:ext>
                  </a:extLst>
                </p:cNvPr>
                <p:cNvSpPr txBox="1"/>
                <p:nvPr/>
              </p:nvSpPr>
              <p:spPr>
                <a:xfrm>
                  <a:off x="9727914" y="5350328"/>
                  <a:ext cx="606033" cy="196877"/>
                </a:xfrm>
                <a:prstGeom prst="rect">
                  <a:avLst/>
                </a:prstGeom>
                <a:noFill/>
              </p:spPr>
              <p:txBody>
                <a:bodyPr wrap="none" rtlCol="0">
                  <a:spAutoFit/>
                </a:bodyPr>
                <a:lstStyle/>
                <a:p>
                  <a:pPr algn="ctr"/>
                  <a:r>
                    <a:rPr lang="fr-FR" sz="600" dirty="0">
                      <a:solidFill>
                        <a:srgbClr val="4D4D4D"/>
                      </a:solidFill>
                    </a:rPr>
                    <a:t>12e mois</a:t>
                  </a:r>
                </a:p>
              </p:txBody>
            </p:sp>
            <p:sp>
              <p:nvSpPr>
                <p:cNvPr id="130" name="TextBox 129">
                  <a:extLst>
                    <a:ext uri="{FF2B5EF4-FFF2-40B4-BE49-F238E27FC236}">
                      <a16:creationId xmlns:a16="http://schemas.microsoft.com/office/drawing/2014/main" id="{DAB85EC6-96D6-4242-B48B-C8BF9301A387}"/>
                    </a:ext>
                  </a:extLst>
                </p:cNvPr>
                <p:cNvSpPr txBox="1"/>
                <p:nvPr/>
              </p:nvSpPr>
              <p:spPr>
                <a:xfrm>
                  <a:off x="10187099" y="5350328"/>
                  <a:ext cx="606033" cy="196877"/>
                </a:xfrm>
                <a:prstGeom prst="rect">
                  <a:avLst/>
                </a:prstGeom>
                <a:noFill/>
              </p:spPr>
              <p:txBody>
                <a:bodyPr wrap="none" rtlCol="0">
                  <a:spAutoFit/>
                </a:bodyPr>
                <a:lstStyle/>
                <a:p>
                  <a:pPr algn="ctr"/>
                  <a:r>
                    <a:rPr lang="fr-FR" sz="600" dirty="0">
                      <a:solidFill>
                        <a:srgbClr val="4D4D4D"/>
                      </a:solidFill>
                    </a:rPr>
                    <a:t>20e mois</a:t>
                  </a:r>
                </a:p>
              </p:txBody>
            </p:sp>
            <p:sp>
              <p:nvSpPr>
                <p:cNvPr id="131" name="Rectangle 130">
                  <a:extLst>
                    <a:ext uri="{FF2B5EF4-FFF2-40B4-BE49-F238E27FC236}">
                      <a16:creationId xmlns:a16="http://schemas.microsoft.com/office/drawing/2014/main" id="{4EFBD62D-8375-4516-8F2F-1E7110433335}"/>
                    </a:ext>
                  </a:extLst>
                </p:cNvPr>
                <p:cNvSpPr/>
                <p:nvPr/>
              </p:nvSpPr>
              <p:spPr>
                <a:xfrm rot="10800000">
                  <a:off x="8592757" y="4939468"/>
                  <a:ext cx="164431" cy="42218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132" name="Rectangle 131">
                  <a:extLst>
                    <a:ext uri="{FF2B5EF4-FFF2-40B4-BE49-F238E27FC236}">
                      <a16:creationId xmlns:a16="http://schemas.microsoft.com/office/drawing/2014/main" id="{91301ED1-4CD5-40B5-AFC6-1C7529601D22}"/>
                    </a:ext>
                  </a:extLst>
                </p:cNvPr>
                <p:cNvSpPr/>
                <p:nvPr/>
              </p:nvSpPr>
              <p:spPr>
                <a:xfrm rot="10800000">
                  <a:off x="8757044" y="4939467"/>
                  <a:ext cx="164431" cy="422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133" name="Rectangle 132">
                  <a:extLst>
                    <a:ext uri="{FF2B5EF4-FFF2-40B4-BE49-F238E27FC236}">
                      <a16:creationId xmlns:a16="http://schemas.microsoft.com/office/drawing/2014/main" id="{89D43C1D-9493-442D-907A-1B580F9D14EC}"/>
                    </a:ext>
                  </a:extLst>
                </p:cNvPr>
                <p:cNvSpPr/>
                <p:nvPr/>
              </p:nvSpPr>
              <p:spPr>
                <a:xfrm rot="10800000">
                  <a:off x="9020022" y="5024394"/>
                  <a:ext cx="164431" cy="34542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134" name="Rectangle 133">
                  <a:extLst>
                    <a:ext uri="{FF2B5EF4-FFF2-40B4-BE49-F238E27FC236}">
                      <a16:creationId xmlns:a16="http://schemas.microsoft.com/office/drawing/2014/main" id="{E40E12B7-C415-4ADB-897F-AFCC7A4CFE3F}"/>
                    </a:ext>
                  </a:extLst>
                </p:cNvPr>
                <p:cNvSpPr/>
                <p:nvPr/>
              </p:nvSpPr>
              <p:spPr>
                <a:xfrm rot="10800000">
                  <a:off x="9184309" y="5101155"/>
                  <a:ext cx="164431" cy="268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135" name="Rectangle 134">
                  <a:extLst>
                    <a:ext uri="{FF2B5EF4-FFF2-40B4-BE49-F238E27FC236}">
                      <a16:creationId xmlns:a16="http://schemas.microsoft.com/office/drawing/2014/main" id="{58395F88-05A0-4F1A-A091-F704EB4E13CD}"/>
                    </a:ext>
                  </a:extLst>
                </p:cNvPr>
                <p:cNvSpPr/>
                <p:nvPr/>
              </p:nvSpPr>
              <p:spPr>
                <a:xfrm rot="10800000">
                  <a:off x="9447286" y="5172469"/>
                  <a:ext cx="164431" cy="19190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136" name="Rectangle 135">
                  <a:extLst>
                    <a:ext uri="{FF2B5EF4-FFF2-40B4-BE49-F238E27FC236}">
                      <a16:creationId xmlns:a16="http://schemas.microsoft.com/office/drawing/2014/main" id="{6CF9977D-20C7-4FA4-9EE6-C5CE839A8B69}"/>
                    </a:ext>
                  </a:extLst>
                </p:cNvPr>
                <p:cNvSpPr/>
                <p:nvPr/>
              </p:nvSpPr>
              <p:spPr>
                <a:xfrm rot="10800000">
                  <a:off x="9611573" y="5134087"/>
                  <a:ext cx="164431" cy="230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137" name="Rectangle 136">
                  <a:extLst>
                    <a:ext uri="{FF2B5EF4-FFF2-40B4-BE49-F238E27FC236}">
                      <a16:creationId xmlns:a16="http://schemas.microsoft.com/office/drawing/2014/main" id="{9491A70C-2370-4B4B-981F-8B6F4219C994}"/>
                    </a:ext>
                  </a:extLst>
                </p:cNvPr>
                <p:cNvSpPr/>
                <p:nvPr/>
              </p:nvSpPr>
              <p:spPr>
                <a:xfrm rot="10800000">
                  <a:off x="9874550" y="5172469"/>
                  <a:ext cx="164431" cy="19190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138" name="Rectangle 137">
                  <a:extLst>
                    <a:ext uri="{FF2B5EF4-FFF2-40B4-BE49-F238E27FC236}">
                      <a16:creationId xmlns:a16="http://schemas.microsoft.com/office/drawing/2014/main" id="{69DADA8F-8D5C-411B-BDDA-FD8D5FA8DDC1}"/>
                    </a:ext>
                  </a:extLst>
                </p:cNvPr>
                <p:cNvSpPr/>
                <p:nvPr/>
              </p:nvSpPr>
              <p:spPr>
                <a:xfrm rot="10800000">
                  <a:off x="10038837" y="5172468"/>
                  <a:ext cx="164431" cy="191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139" name="Rectangle 138">
                  <a:extLst>
                    <a:ext uri="{FF2B5EF4-FFF2-40B4-BE49-F238E27FC236}">
                      <a16:creationId xmlns:a16="http://schemas.microsoft.com/office/drawing/2014/main" id="{0631F579-A382-4327-8B36-981301914405}"/>
                    </a:ext>
                  </a:extLst>
                </p:cNvPr>
                <p:cNvSpPr/>
                <p:nvPr/>
              </p:nvSpPr>
              <p:spPr>
                <a:xfrm rot="10800000">
                  <a:off x="10304535" y="5254673"/>
                  <a:ext cx="164431" cy="115142"/>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140" name="Rectangle 139">
                  <a:extLst>
                    <a:ext uri="{FF2B5EF4-FFF2-40B4-BE49-F238E27FC236}">
                      <a16:creationId xmlns:a16="http://schemas.microsoft.com/office/drawing/2014/main" id="{027807E3-355B-481B-A700-B5D8727F32F9}"/>
                    </a:ext>
                  </a:extLst>
                </p:cNvPr>
                <p:cNvSpPr/>
                <p:nvPr/>
              </p:nvSpPr>
              <p:spPr>
                <a:xfrm rot="10800000">
                  <a:off x="10468822" y="5216291"/>
                  <a:ext cx="164431" cy="153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141" name="Freeform 21">
                  <a:extLst>
                    <a:ext uri="{FF2B5EF4-FFF2-40B4-BE49-F238E27FC236}">
                      <a16:creationId xmlns:a16="http://schemas.microsoft.com/office/drawing/2014/main" id="{4172E9C6-6E3A-4F68-A377-F90DEA14804E}"/>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grpSp>
        <p:grpSp>
          <p:nvGrpSpPr>
            <p:cNvPr id="189" name="Group 188">
              <a:extLst>
                <a:ext uri="{FF2B5EF4-FFF2-40B4-BE49-F238E27FC236}">
                  <a16:creationId xmlns:a16="http://schemas.microsoft.com/office/drawing/2014/main" id="{6EDC2D53-49E1-4E57-9D5C-988D5DFF31A9}"/>
                </a:ext>
              </a:extLst>
            </p:cNvPr>
            <p:cNvGrpSpPr/>
            <p:nvPr/>
          </p:nvGrpSpPr>
          <p:grpSpPr>
            <a:xfrm>
              <a:off x="6855185" y="2159006"/>
              <a:ext cx="2236212" cy="1779389"/>
              <a:chOff x="6855185" y="2159006"/>
              <a:chExt cx="2236212" cy="1779389"/>
            </a:xfrm>
          </p:grpSpPr>
          <p:grpSp>
            <p:nvGrpSpPr>
              <p:cNvPr id="154" name="Group 153">
                <a:extLst>
                  <a:ext uri="{FF2B5EF4-FFF2-40B4-BE49-F238E27FC236}">
                    <a16:creationId xmlns:a16="http://schemas.microsoft.com/office/drawing/2014/main" id="{847AFE52-8331-49A4-8F91-5D4CD2100DDB}"/>
                  </a:ext>
                </a:extLst>
              </p:cNvPr>
              <p:cNvGrpSpPr/>
              <p:nvPr/>
            </p:nvGrpSpPr>
            <p:grpSpPr>
              <a:xfrm>
                <a:off x="6855185" y="2159006"/>
                <a:ext cx="2236212" cy="1779389"/>
                <a:chOff x="18288" y="2147921"/>
                <a:chExt cx="2716656" cy="1897055"/>
              </a:xfrm>
            </p:grpSpPr>
            <p:grpSp>
              <p:nvGrpSpPr>
                <p:cNvPr id="155" name="Group 154">
                  <a:extLst>
                    <a:ext uri="{FF2B5EF4-FFF2-40B4-BE49-F238E27FC236}">
                      <a16:creationId xmlns:a16="http://schemas.microsoft.com/office/drawing/2014/main" id="{E9866A5F-9FBC-40D3-9367-D934FE08211F}"/>
                    </a:ext>
                  </a:extLst>
                </p:cNvPr>
                <p:cNvGrpSpPr/>
                <p:nvPr/>
              </p:nvGrpSpPr>
              <p:grpSpPr>
                <a:xfrm>
                  <a:off x="27410" y="2256505"/>
                  <a:ext cx="438874" cy="1722621"/>
                  <a:chOff x="1554387" y="1235534"/>
                  <a:chExt cx="438874" cy="2930090"/>
                </a:xfrm>
              </p:grpSpPr>
              <p:sp>
                <p:nvSpPr>
                  <p:cNvPr id="175" name="Line 6">
                    <a:extLst>
                      <a:ext uri="{FF2B5EF4-FFF2-40B4-BE49-F238E27FC236}">
                        <a16:creationId xmlns:a16="http://schemas.microsoft.com/office/drawing/2014/main" id="{375E0972-6B2E-4E74-9336-62204748EFA9}"/>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76" name="Line 7">
                    <a:extLst>
                      <a:ext uri="{FF2B5EF4-FFF2-40B4-BE49-F238E27FC236}">
                        <a16:creationId xmlns:a16="http://schemas.microsoft.com/office/drawing/2014/main" id="{34CFD450-E58A-4125-B77E-97FB6C43922C}"/>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77" name="Line 8">
                    <a:extLst>
                      <a:ext uri="{FF2B5EF4-FFF2-40B4-BE49-F238E27FC236}">
                        <a16:creationId xmlns:a16="http://schemas.microsoft.com/office/drawing/2014/main" id="{D9BD1DB8-79CE-453E-A9D9-7363986732F7}"/>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78" name="Line 9">
                    <a:extLst>
                      <a:ext uri="{FF2B5EF4-FFF2-40B4-BE49-F238E27FC236}">
                        <a16:creationId xmlns:a16="http://schemas.microsoft.com/office/drawing/2014/main" id="{133AFA8F-1316-4897-BD73-4F029730A5CC}"/>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79" name="Line 10">
                    <a:extLst>
                      <a:ext uri="{FF2B5EF4-FFF2-40B4-BE49-F238E27FC236}">
                        <a16:creationId xmlns:a16="http://schemas.microsoft.com/office/drawing/2014/main" id="{4B65C05C-2FF4-4395-BF99-DFC4FBAE10B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80" name="Line 11">
                    <a:extLst>
                      <a:ext uri="{FF2B5EF4-FFF2-40B4-BE49-F238E27FC236}">
                        <a16:creationId xmlns:a16="http://schemas.microsoft.com/office/drawing/2014/main" id="{193BF9D7-1E6E-4837-A4EC-2D333FB30076}"/>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181" name="TextBox 180">
                    <a:extLst>
                      <a:ext uri="{FF2B5EF4-FFF2-40B4-BE49-F238E27FC236}">
                        <a16:creationId xmlns:a16="http://schemas.microsoft.com/office/drawing/2014/main" id="{A4762DCF-99C7-4253-BE77-BB35DBD30378}"/>
                      </a:ext>
                    </a:extLst>
                  </p:cNvPr>
                  <p:cNvSpPr txBox="1"/>
                  <p:nvPr/>
                </p:nvSpPr>
                <p:spPr>
                  <a:xfrm>
                    <a:off x="1624508" y="1748570"/>
                    <a:ext cx="364554"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80</a:t>
                    </a:r>
                  </a:p>
                </p:txBody>
              </p:sp>
              <p:sp>
                <p:nvSpPr>
                  <p:cNvPr id="182" name="TextBox 181">
                    <a:extLst>
                      <a:ext uri="{FF2B5EF4-FFF2-40B4-BE49-F238E27FC236}">
                        <a16:creationId xmlns:a16="http://schemas.microsoft.com/office/drawing/2014/main" id="{C0A7B594-0773-42BC-B1EB-ABC4AE1CF016}"/>
                      </a:ext>
                    </a:extLst>
                  </p:cNvPr>
                  <p:cNvSpPr txBox="1"/>
                  <p:nvPr/>
                </p:nvSpPr>
                <p:spPr>
                  <a:xfrm>
                    <a:off x="1628708" y="2247101"/>
                    <a:ext cx="364553"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60</a:t>
                    </a:r>
                  </a:p>
                </p:txBody>
              </p:sp>
              <p:sp>
                <p:nvSpPr>
                  <p:cNvPr id="183" name="TextBox 182">
                    <a:extLst>
                      <a:ext uri="{FF2B5EF4-FFF2-40B4-BE49-F238E27FC236}">
                        <a16:creationId xmlns:a16="http://schemas.microsoft.com/office/drawing/2014/main" id="{0711DED3-3EBD-4719-BE08-08FAC0A5DCAB}"/>
                      </a:ext>
                    </a:extLst>
                  </p:cNvPr>
                  <p:cNvSpPr txBox="1"/>
                  <p:nvPr/>
                </p:nvSpPr>
                <p:spPr>
                  <a:xfrm>
                    <a:off x="1624497" y="2761754"/>
                    <a:ext cx="364553"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40</a:t>
                    </a:r>
                  </a:p>
                </p:txBody>
              </p:sp>
              <p:sp>
                <p:nvSpPr>
                  <p:cNvPr id="184" name="TextBox 183">
                    <a:extLst>
                      <a:ext uri="{FF2B5EF4-FFF2-40B4-BE49-F238E27FC236}">
                        <a16:creationId xmlns:a16="http://schemas.microsoft.com/office/drawing/2014/main" id="{1B31F216-41C3-42AF-94C9-BC5B7E07B4E4}"/>
                      </a:ext>
                    </a:extLst>
                  </p:cNvPr>
                  <p:cNvSpPr txBox="1"/>
                  <p:nvPr/>
                </p:nvSpPr>
                <p:spPr>
                  <a:xfrm>
                    <a:off x="1624497" y="3265656"/>
                    <a:ext cx="364553"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20</a:t>
                    </a:r>
                  </a:p>
                </p:txBody>
              </p:sp>
              <p:sp>
                <p:nvSpPr>
                  <p:cNvPr id="185" name="TextBox 184">
                    <a:extLst>
                      <a:ext uri="{FF2B5EF4-FFF2-40B4-BE49-F238E27FC236}">
                        <a16:creationId xmlns:a16="http://schemas.microsoft.com/office/drawing/2014/main" id="{8933FC5C-A774-45C5-8BA3-53D180171081}"/>
                      </a:ext>
                    </a:extLst>
                  </p:cNvPr>
                  <p:cNvSpPr txBox="1"/>
                  <p:nvPr/>
                </p:nvSpPr>
                <p:spPr>
                  <a:xfrm>
                    <a:off x="1694613" y="3774932"/>
                    <a:ext cx="294447"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0</a:t>
                    </a:r>
                  </a:p>
                </p:txBody>
              </p:sp>
              <p:sp>
                <p:nvSpPr>
                  <p:cNvPr id="186" name="TextBox 185">
                    <a:extLst>
                      <a:ext uri="{FF2B5EF4-FFF2-40B4-BE49-F238E27FC236}">
                        <a16:creationId xmlns:a16="http://schemas.microsoft.com/office/drawing/2014/main" id="{015E49AD-778C-4902-A778-A2AB966AA83E}"/>
                      </a:ext>
                    </a:extLst>
                  </p:cNvPr>
                  <p:cNvSpPr txBox="1"/>
                  <p:nvPr/>
                </p:nvSpPr>
                <p:spPr>
                  <a:xfrm>
                    <a:off x="1554387" y="1235534"/>
                    <a:ext cx="434660"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100</a:t>
                    </a:r>
                  </a:p>
                </p:txBody>
              </p:sp>
            </p:grpSp>
            <p:sp>
              <p:nvSpPr>
                <p:cNvPr id="156" name="TextBox 155">
                  <a:extLst>
                    <a:ext uri="{FF2B5EF4-FFF2-40B4-BE49-F238E27FC236}">
                      <a16:creationId xmlns:a16="http://schemas.microsoft.com/office/drawing/2014/main" id="{013D9BBE-6738-434B-B720-097DF06E5A4F}"/>
                    </a:ext>
                  </a:extLst>
                </p:cNvPr>
                <p:cNvSpPr txBox="1"/>
                <p:nvPr/>
              </p:nvSpPr>
              <p:spPr>
                <a:xfrm rot="16200000">
                  <a:off x="50680" y="2989665"/>
                  <a:ext cx="196947" cy="261732"/>
                </a:xfrm>
                <a:prstGeom prst="rect">
                  <a:avLst/>
                </a:prstGeom>
                <a:noFill/>
              </p:spPr>
              <p:txBody>
                <a:bodyPr wrap="none" rtlCol="0">
                  <a:spAutoFit/>
                </a:bodyPr>
                <a:lstStyle/>
                <a:p>
                  <a:pPr algn="ctr"/>
                  <a:endParaRPr lang="fr-FR" sz="800" dirty="0">
                    <a:solidFill>
                      <a:srgbClr val="4D4D4D"/>
                    </a:solidFill>
                  </a:endParaRPr>
                </a:p>
              </p:txBody>
            </p:sp>
            <p:grpSp>
              <p:nvGrpSpPr>
                <p:cNvPr id="157" name="Group 156">
                  <a:extLst>
                    <a:ext uri="{FF2B5EF4-FFF2-40B4-BE49-F238E27FC236}">
                      <a16:creationId xmlns:a16="http://schemas.microsoft.com/office/drawing/2014/main" id="{07C3A28A-3FE3-44F8-9219-8B898B7AAB57}"/>
                    </a:ext>
                  </a:extLst>
                </p:cNvPr>
                <p:cNvGrpSpPr/>
                <p:nvPr/>
              </p:nvGrpSpPr>
              <p:grpSpPr>
                <a:xfrm>
                  <a:off x="402827" y="2147921"/>
                  <a:ext cx="2332117" cy="1897055"/>
                  <a:chOff x="8461015" y="3650150"/>
                  <a:chExt cx="2332117" cy="1897055"/>
                </a:xfrm>
              </p:grpSpPr>
              <p:sp>
                <p:nvSpPr>
                  <p:cNvPr id="158" name="TextBox 157">
                    <a:extLst>
                      <a:ext uri="{FF2B5EF4-FFF2-40B4-BE49-F238E27FC236}">
                        <a16:creationId xmlns:a16="http://schemas.microsoft.com/office/drawing/2014/main" id="{AA3D4FF3-E01C-45F2-961B-B3D303F4E864}"/>
                      </a:ext>
                    </a:extLst>
                  </p:cNvPr>
                  <p:cNvSpPr txBox="1"/>
                  <p:nvPr/>
                </p:nvSpPr>
                <p:spPr>
                  <a:xfrm>
                    <a:off x="8700848" y="3650150"/>
                    <a:ext cx="1733580" cy="262503"/>
                  </a:xfrm>
                  <a:prstGeom prst="rect">
                    <a:avLst/>
                  </a:prstGeom>
                  <a:noFill/>
                </p:spPr>
                <p:txBody>
                  <a:bodyPr wrap="none" rtlCol="0">
                    <a:spAutoFit/>
                  </a:bodyPr>
                  <a:lstStyle/>
                  <a:p>
                    <a:pPr algn="ctr"/>
                    <a:r>
                      <a:rPr lang="fr-FR" sz="1000" dirty="0"/>
                      <a:t>Impuissance/hommes</a:t>
                    </a:r>
                  </a:p>
                </p:txBody>
              </p:sp>
              <p:sp>
                <p:nvSpPr>
                  <p:cNvPr id="159" name="TextBox 158">
                    <a:extLst>
                      <a:ext uri="{FF2B5EF4-FFF2-40B4-BE49-F238E27FC236}">
                        <a16:creationId xmlns:a16="http://schemas.microsoft.com/office/drawing/2014/main" id="{CBD6E472-1474-4578-9F88-D12F0C6D5E3E}"/>
                      </a:ext>
                    </a:extLst>
                  </p:cNvPr>
                  <p:cNvSpPr txBox="1"/>
                  <p:nvPr/>
                </p:nvSpPr>
                <p:spPr>
                  <a:xfrm>
                    <a:off x="8461015" y="5350328"/>
                    <a:ext cx="596296" cy="196877"/>
                  </a:xfrm>
                  <a:prstGeom prst="rect">
                    <a:avLst/>
                  </a:prstGeom>
                  <a:noFill/>
                </p:spPr>
                <p:txBody>
                  <a:bodyPr wrap="none" rtlCol="0">
                    <a:spAutoFit/>
                  </a:bodyPr>
                  <a:lstStyle/>
                  <a:p>
                    <a:pPr algn="ctr"/>
                    <a:r>
                      <a:rPr lang="fr-FR" sz="600" dirty="0">
                        <a:solidFill>
                          <a:srgbClr val="4D4D4D"/>
                        </a:solidFill>
                      </a:rPr>
                      <a:t>Inclusion</a:t>
                    </a:r>
                  </a:p>
                </p:txBody>
              </p:sp>
              <p:sp>
                <p:nvSpPr>
                  <p:cNvPr id="160" name="TextBox 159">
                    <a:extLst>
                      <a:ext uri="{FF2B5EF4-FFF2-40B4-BE49-F238E27FC236}">
                        <a16:creationId xmlns:a16="http://schemas.microsoft.com/office/drawing/2014/main" id="{4503E180-D1A8-480D-85A4-A32AFD353141}"/>
                      </a:ext>
                    </a:extLst>
                  </p:cNvPr>
                  <p:cNvSpPr txBox="1"/>
                  <p:nvPr/>
                </p:nvSpPr>
                <p:spPr>
                  <a:xfrm>
                    <a:off x="8905770" y="5350328"/>
                    <a:ext cx="553452" cy="196877"/>
                  </a:xfrm>
                  <a:prstGeom prst="rect">
                    <a:avLst/>
                  </a:prstGeom>
                  <a:noFill/>
                </p:spPr>
                <p:txBody>
                  <a:bodyPr wrap="none" rtlCol="0">
                    <a:spAutoFit/>
                  </a:bodyPr>
                  <a:lstStyle/>
                  <a:p>
                    <a:pPr algn="ctr"/>
                    <a:r>
                      <a:rPr lang="fr-FR" sz="600" dirty="0">
                        <a:solidFill>
                          <a:srgbClr val="4D4D4D"/>
                        </a:solidFill>
                      </a:rPr>
                      <a:t>4e mois</a:t>
                    </a:r>
                  </a:p>
                </p:txBody>
              </p:sp>
              <p:sp>
                <p:nvSpPr>
                  <p:cNvPr id="161" name="TextBox 160">
                    <a:extLst>
                      <a:ext uri="{FF2B5EF4-FFF2-40B4-BE49-F238E27FC236}">
                        <a16:creationId xmlns:a16="http://schemas.microsoft.com/office/drawing/2014/main" id="{39AAB3EF-FB65-4932-B4FC-9F17B53B93DF}"/>
                      </a:ext>
                    </a:extLst>
                  </p:cNvPr>
                  <p:cNvSpPr txBox="1"/>
                  <p:nvPr/>
                </p:nvSpPr>
                <p:spPr>
                  <a:xfrm>
                    <a:off x="9336134" y="5350328"/>
                    <a:ext cx="553452" cy="196877"/>
                  </a:xfrm>
                  <a:prstGeom prst="rect">
                    <a:avLst/>
                  </a:prstGeom>
                  <a:noFill/>
                </p:spPr>
                <p:txBody>
                  <a:bodyPr wrap="none" rtlCol="0">
                    <a:spAutoFit/>
                  </a:bodyPr>
                  <a:lstStyle/>
                  <a:p>
                    <a:pPr algn="ctr"/>
                    <a:r>
                      <a:rPr lang="fr-FR" sz="600" dirty="0">
                        <a:solidFill>
                          <a:srgbClr val="4D4D4D"/>
                        </a:solidFill>
                      </a:rPr>
                      <a:t>8e mois</a:t>
                    </a:r>
                  </a:p>
                </p:txBody>
              </p:sp>
              <p:sp>
                <p:nvSpPr>
                  <p:cNvPr id="162" name="TextBox 161">
                    <a:extLst>
                      <a:ext uri="{FF2B5EF4-FFF2-40B4-BE49-F238E27FC236}">
                        <a16:creationId xmlns:a16="http://schemas.microsoft.com/office/drawing/2014/main" id="{F3E6930D-EDF2-43FB-B1A0-B847EAC7CA5A}"/>
                      </a:ext>
                    </a:extLst>
                  </p:cNvPr>
                  <p:cNvSpPr txBox="1"/>
                  <p:nvPr/>
                </p:nvSpPr>
                <p:spPr>
                  <a:xfrm>
                    <a:off x="9727913" y="5350328"/>
                    <a:ext cx="606033" cy="196877"/>
                  </a:xfrm>
                  <a:prstGeom prst="rect">
                    <a:avLst/>
                  </a:prstGeom>
                  <a:noFill/>
                </p:spPr>
                <p:txBody>
                  <a:bodyPr wrap="none" rtlCol="0">
                    <a:spAutoFit/>
                  </a:bodyPr>
                  <a:lstStyle/>
                  <a:p>
                    <a:pPr algn="ctr"/>
                    <a:r>
                      <a:rPr lang="fr-FR" sz="600" dirty="0">
                        <a:solidFill>
                          <a:srgbClr val="4D4D4D"/>
                        </a:solidFill>
                      </a:rPr>
                      <a:t>12e mois</a:t>
                    </a:r>
                  </a:p>
                </p:txBody>
              </p:sp>
              <p:sp>
                <p:nvSpPr>
                  <p:cNvPr id="163" name="TextBox 162">
                    <a:extLst>
                      <a:ext uri="{FF2B5EF4-FFF2-40B4-BE49-F238E27FC236}">
                        <a16:creationId xmlns:a16="http://schemas.microsoft.com/office/drawing/2014/main" id="{0AC45FA3-C12C-46DA-AEB1-C520DA14D74C}"/>
                      </a:ext>
                    </a:extLst>
                  </p:cNvPr>
                  <p:cNvSpPr txBox="1"/>
                  <p:nvPr/>
                </p:nvSpPr>
                <p:spPr>
                  <a:xfrm>
                    <a:off x="10187099" y="5350328"/>
                    <a:ext cx="606033" cy="196877"/>
                  </a:xfrm>
                  <a:prstGeom prst="rect">
                    <a:avLst/>
                  </a:prstGeom>
                  <a:noFill/>
                </p:spPr>
                <p:txBody>
                  <a:bodyPr wrap="none" rtlCol="0">
                    <a:spAutoFit/>
                  </a:bodyPr>
                  <a:lstStyle/>
                  <a:p>
                    <a:pPr algn="ctr"/>
                    <a:r>
                      <a:rPr lang="fr-FR" sz="600" dirty="0">
                        <a:solidFill>
                          <a:srgbClr val="4D4D4D"/>
                        </a:solidFill>
                      </a:rPr>
                      <a:t>20e mois</a:t>
                    </a:r>
                  </a:p>
                </p:txBody>
              </p:sp>
              <p:sp>
                <p:nvSpPr>
                  <p:cNvPr id="164" name="Rectangle 163">
                    <a:extLst>
                      <a:ext uri="{FF2B5EF4-FFF2-40B4-BE49-F238E27FC236}">
                        <a16:creationId xmlns:a16="http://schemas.microsoft.com/office/drawing/2014/main" id="{62DD6679-2150-471F-B3BE-ECF6EF8C2B86}"/>
                      </a:ext>
                    </a:extLst>
                  </p:cNvPr>
                  <p:cNvSpPr/>
                  <p:nvPr/>
                </p:nvSpPr>
                <p:spPr>
                  <a:xfrm rot="10800000">
                    <a:off x="8592757" y="5092990"/>
                    <a:ext cx="164431" cy="26866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165" name="Rectangle 164">
                    <a:extLst>
                      <a:ext uri="{FF2B5EF4-FFF2-40B4-BE49-F238E27FC236}">
                        <a16:creationId xmlns:a16="http://schemas.microsoft.com/office/drawing/2014/main" id="{4B8B7247-7955-446C-9398-417F4E4BC01F}"/>
                      </a:ext>
                    </a:extLst>
                  </p:cNvPr>
                  <p:cNvSpPr/>
                  <p:nvPr/>
                </p:nvSpPr>
                <p:spPr>
                  <a:xfrm rot="10800000">
                    <a:off x="8757044" y="5169750"/>
                    <a:ext cx="164431" cy="191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166" name="Rectangle 165">
                    <a:extLst>
                      <a:ext uri="{FF2B5EF4-FFF2-40B4-BE49-F238E27FC236}">
                        <a16:creationId xmlns:a16="http://schemas.microsoft.com/office/drawing/2014/main" id="{F7438E22-32F7-4F26-A991-DF7D90A763EC}"/>
                      </a:ext>
                    </a:extLst>
                  </p:cNvPr>
                  <p:cNvSpPr/>
                  <p:nvPr/>
                </p:nvSpPr>
                <p:spPr>
                  <a:xfrm rot="10800000">
                    <a:off x="9020022" y="4774920"/>
                    <a:ext cx="164431" cy="59489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167" name="Rectangle 166">
                    <a:extLst>
                      <a:ext uri="{FF2B5EF4-FFF2-40B4-BE49-F238E27FC236}">
                        <a16:creationId xmlns:a16="http://schemas.microsoft.com/office/drawing/2014/main" id="{1835F59D-CAE7-4101-B837-9E7828886853}"/>
                      </a:ext>
                    </a:extLst>
                  </p:cNvPr>
                  <p:cNvSpPr/>
                  <p:nvPr/>
                </p:nvSpPr>
                <p:spPr>
                  <a:xfrm rot="10800000">
                    <a:off x="9184309" y="4947632"/>
                    <a:ext cx="164431" cy="422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168" name="Rectangle 167">
                    <a:extLst>
                      <a:ext uri="{FF2B5EF4-FFF2-40B4-BE49-F238E27FC236}">
                        <a16:creationId xmlns:a16="http://schemas.microsoft.com/office/drawing/2014/main" id="{FC872836-CB26-4267-BAC5-CC39B6FF7753}"/>
                      </a:ext>
                    </a:extLst>
                  </p:cNvPr>
                  <p:cNvSpPr/>
                  <p:nvPr/>
                </p:nvSpPr>
                <p:spPr>
                  <a:xfrm rot="10800000">
                    <a:off x="9447286" y="4692712"/>
                    <a:ext cx="164431" cy="67166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169" name="Rectangle 168">
                    <a:extLst>
                      <a:ext uri="{FF2B5EF4-FFF2-40B4-BE49-F238E27FC236}">
                        <a16:creationId xmlns:a16="http://schemas.microsoft.com/office/drawing/2014/main" id="{F0D96E60-914F-4854-A455-AEF301DF03B5}"/>
                      </a:ext>
                    </a:extLst>
                  </p:cNvPr>
                  <p:cNvSpPr/>
                  <p:nvPr/>
                </p:nvSpPr>
                <p:spPr>
                  <a:xfrm rot="10800000">
                    <a:off x="9611573" y="4865423"/>
                    <a:ext cx="164431" cy="498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170" name="Rectangle 169">
                    <a:extLst>
                      <a:ext uri="{FF2B5EF4-FFF2-40B4-BE49-F238E27FC236}">
                        <a16:creationId xmlns:a16="http://schemas.microsoft.com/office/drawing/2014/main" id="{19612545-7CD7-40DE-A825-478DBD333AD7}"/>
                      </a:ext>
                    </a:extLst>
                  </p:cNvPr>
                  <p:cNvSpPr/>
                  <p:nvPr/>
                </p:nvSpPr>
                <p:spPr>
                  <a:xfrm rot="10800000">
                    <a:off x="9874550" y="4750283"/>
                    <a:ext cx="164431" cy="61408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171" name="Rectangle 170">
                    <a:extLst>
                      <a:ext uri="{FF2B5EF4-FFF2-40B4-BE49-F238E27FC236}">
                        <a16:creationId xmlns:a16="http://schemas.microsoft.com/office/drawing/2014/main" id="{91000050-A063-47F4-8334-6A5AE94E2B88}"/>
                      </a:ext>
                    </a:extLst>
                  </p:cNvPr>
                  <p:cNvSpPr/>
                  <p:nvPr/>
                </p:nvSpPr>
                <p:spPr>
                  <a:xfrm rot="10800000">
                    <a:off x="10038837" y="4903804"/>
                    <a:ext cx="164431" cy="460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172" name="Rectangle 171">
                    <a:extLst>
                      <a:ext uri="{FF2B5EF4-FFF2-40B4-BE49-F238E27FC236}">
                        <a16:creationId xmlns:a16="http://schemas.microsoft.com/office/drawing/2014/main" id="{2369C7BF-0602-46AD-A73C-312B1A681794}"/>
                      </a:ext>
                    </a:extLst>
                  </p:cNvPr>
                  <p:cNvSpPr/>
                  <p:nvPr/>
                </p:nvSpPr>
                <p:spPr>
                  <a:xfrm rot="10800000">
                    <a:off x="10304535" y="4717345"/>
                    <a:ext cx="164431" cy="65247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173" name="Rectangle 172">
                    <a:extLst>
                      <a:ext uri="{FF2B5EF4-FFF2-40B4-BE49-F238E27FC236}">
                        <a16:creationId xmlns:a16="http://schemas.microsoft.com/office/drawing/2014/main" id="{915344BF-11CB-4B7E-A6E3-86DBB5523EAF}"/>
                      </a:ext>
                    </a:extLst>
                  </p:cNvPr>
                  <p:cNvSpPr/>
                  <p:nvPr/>
                </p:nvSpPr>
                <p:spPr>
                  <a:xfrm rot="10800000">
                    <a:off x="10468822" y="4909246"/>
                    <a:ext cx="164431" cy="460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174" name="Freeform 21">
                    <a:extLst>
                      <a:ext uri="{FF2B5EF4-FFF2-40B4-BE49-F238E27FC236}">
                        <a16:creationId xmlns:a16="http://schemas.microsoft.com/office/drawing/2014/main" id="{63F2599B-8801-4B10-815A-130A4F812B66}"/>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grpSp>
          <p:sp>
            <p:nvSpPr>
              <p:cNvPr id="187" name="TextBox 186">
                <a:extLst>
                  <a:ext uri="{FF2B5EF4-FFF2-40B4-BE49-F238E27FC236}">
                    <a16:creationId xmlns:a16="http://schemas.microsoft.com/office/drawing/2014/main" id="{DE519C95-A481-44D0-B6F9-90F7EABFA9B3}"/>
                  </a:ext>
                </a:extLst>
              </p:cNvPr>
              <p:cNvSpPr txBox="1"/>
              <p:nvPr/>
            </p:nvSpPr>
            <p:spPr>
              <a:xfrm>
                <a:off x="8482960" y="2628900"/>
                <a:ext cx="585417" cy="246221"/>
              </a:xfrm>
              <a:prstGeom prst="rect">
                <a:avLst/>
              </a:prstGeom>
              <a:noFill/>
            </p:spPr>
            <p:txBody>
              <a:bodyPr wrap="none" rtlCol="0">
                <a:spAutoFit/>
              </a:bodyPr>
              <a:lstStyle/>
              <a:p>
                <a:r>
                  <a:rPr lang="fr-FR" sz="1000" dirty="0"/>
                  <a:t>p=0,03</a:t>
                </a:r>
              </a:p>
            </p:txBody>
          </p:sp>
        </p:grpSp>
      </p:grpSp>
      <p:grpSp>
        <p:nvGrpSpPr>
          <p:cNvPr id="191" name="Group 190">
            <a:extLst>
              <a:ext uri="{FF2B5EF4-FFF2-40B4-BE49-F238E27FC236}">
                <a16:creationId xmlns:a16="http://schemas.microsoft.com/office/drawing/2014/main" id="{23BAE8FD-EE93-4D00-85C9-4EAD39952ADE}"/>
              </a:ext>
            </a:extLst>
          </p:cNvPr>
          <p:cNvGrpSpPr/>
          <p:nvPr/>
        </p:nvGrpSpPr>
        <p:grpSpPr>
          <a:xfrm>
            <a:off x="2623485" y="3897611"/>
            <a:ext cx="6461691" cy="1779389"/>
            <a:chOff x="2629706" y="2159006"/>
            <a:chExt cx="6461691" cy="1779389"/>
          </a:xfrm>
        </p:grpSpPr>
        <p:grpSp>
          <p:nvGrpSpPr>
            <p:cNvPr id="192" name="Group 191">
              <a:extLst>
                <a:ext uri="{FF2B5EF4-FFF2-40B4-BE49-F238E27FC236}">
                  <a16:creationId xmlns:a16="http://schemas.microsoft.com/office/drawing/2014/main" id="{2AE015EB-A2FD-4E11-839F-13999F4BE86B}"/>
                </a:ext>
              </a:extLst>
            </p:cNvPr>
            <p:cNvGrpSpPr/>
            <p:nvPr/>
          </p:nvGrpSpPr>
          <p:grpSpPr>
            <a:xfrm>
              <a:off x="2629706" y="2159006"/>
              <a:ext cx="2228702" cy="1779389"/>
              <a:chOff x="27410" y="2147921"/>
              <a:chExt cx="2707533" cy="1897055"/>
            </a:xfrm>
          </p:grpSpPr>
          <p:grpSp>
            <p:nvGrpSpPr>
              <p:cNvPr id="262" name="Group 261">
                <a:extLst>
                  <a:ext uri="{FF2B5EF4-FFF2-40B4-BE49-F238E27FC236}">
                    <a16:creationId xmlns:a16="http://schemas.microsoft.com/office/drawing/2014/main" id="{B080AA81-846E-4814-9531-9B13402055BD}"/>
                  </a:ext>
                </a:extLst>
              </p:cNvPr>
              <p:cNvGrpSpPr/>
              <p:nvPr/>
            </p:nvGrpSpPr>
            <p:grpSpPr>
              <a:xfrm>
                <a:off x="27410" y="2256505"/>
                <a:ext cx="438874" cy="1722621"/>
                <a:chOff x="1554387" y="1235534"/>
                <a:chExt cx="438874" cy="2930090"/>
              </a:xfrm>
            </p:grpSpPr>
            <p:sp>
              <p:nvSpPr>
                <p:cNvPr id="282" name="Line 6">
                  <a:extLst>
                    <a:ext uri="{FF2B5EF4-FFF2-40B4-BE49-F238E27FC236}">
                      <a16:creationId xmlns:a16="http://schemas.microsoft.com/office/drawing/2014/main" id="{D103F391-91F1-49B7-9DAA-18B7A4D9562E}"/>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83" name="Line 7">
                  <a:extLst>
                    <a:ext uri="{FF2B5EF4-FFF2-40B4-BE49-F238E27FC236}">
                      <a16:creationId xmlns:a16="http://schemas.microsoft.com/office/drawing/2014/main" id="{92F9FEF3-1278-4A58-BC18-5C2D5A75B1F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84" name="Line 8">
                  <a:extLst>
                    <a:ext uri="{FF2B5EF4-FFF2-40B4-BE49-F238E27FC236}">
                      <a16:creationId xmlns:a16="http://schemas.microsoft.com/office/drawing/2014/main" id="{F1725C4B-F234-4CD1-B287-1D02C5ED4CCF}"/>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85" name="Line 9">
                  <a:extLst>
                    <a:ext uri="{FF2B5EF4-FFF2-40B4-BE49-F238E27FC236}">
                      <a16:creationId xmlns:a16="http://schemas.microsoft.com/office/drawing/2014/main" id="{5A244B8D-FD12-4DDB-90BF-21374BA241FA}"/>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86" name="Line 10">
                  <a:extLst>
                    <a:ext uri="{FF2B5EF4-FFF2-40B4-BE49-F238E27FC236}">
                      <a16:creationId xmlns:a16="http://schemas.microsoft.com/office/drawing/2014/main" id="{06504793-1097-4D09-845A-0AB77583343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87" name="Line 11">
                  <a:extLst>
                    <a:ext uri="{FF2B5EF4-FFF2-40B4-BE49-F238E27FC236}">
                      <a16:creationId xmlns:a16="http://schemas.microsoft.com/office/drawing/2014/main" id="{7ED2FE30-0DA3-4B03-A194-4C02164D4D3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88" name="TextBox 287">
                  <a:extLst>
                    <a:ext uri="{FF2B5EF4-FFF2-40B4-BE49-F238E27FC236}">
                      <a16:creationId xmlns:a16="http://schemas.microsoft.com/office/drawing/2014/main" id="{7B1ADD90-5CF7-4312-AC3E-BE46A4DBBDD2}"/>
                    </a:ext>
                  </a:extLst>
                </p:cNvPr>
                <p:cNvSpPr txBox="1"/>
                <p:nvPr/>
              </p:nvSpPr>
              <p:spPr>
                <a:xfrm>
                  <a:off x="1624508" y="1748570"/>
                  <a:ext cx="364554"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80</a:t>
                  </a:r>
                </a:p>
              </p:txBody>
            </p:sp>
            <p:sp>
              <p:nvSpPr>
                <p:cNvPr id="289" name="TextBox 288">
                  <a:extLst>
                    <a:ext uri="{FF2B5EF4-FFF2-40B4-BE49-F238E27FC236}">
                      <a16:creationId xmlns:a16="http://schemas.microsoft.com/office/drawing/2014/main" id="{129AFB98-DCE0-4732-9ACD-2C803A727DD2}"/>
                    </a:ext>
                  </a:extLst>
                </p:cNvPr>
                <p:cNvSpPr txBox="1"/>
                <p:nvPr/>
              </p:nvSpPr>
              <p:spPr>
                <a:xfrm>
                  <a:off x="1628707" y="2247101"/>
                  <a:ext cx="364554"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60</a:t>
                  </a:r>
                </a:p>
              </p:txBody>
            </p:sp>
            <p:sp>
              <p:nvSpPr>
                <p:cNvPr id="290" name="TextBox 289">
                  <a:extLst>
                    <a:ext uri="{FF2B5EF4-FFF2-40B4-BE49-F238E27FC236}">
                      <a16:creationId xmlns:a16="http://schemas.microsoft.com/office/drawing/2014/main" id="{DEB6493E-861F-4D77-A6B8-60D6B345696E}"/>
                    </a:ext>
                  </a:extLst>
                </p:cNvPr>
                <p:cNvSpPr txBox="1"/>
                <p:nvPr/>
              </p:nvSpPr>
              <p:spPr>
                <a:xfrm>
                  <a:off x="1624497" y="2761754"/>
                  <a:ext cx="364554"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40</a:t>
                  </a:r>
                </a:p>
              </p:txBody>
            </p:sp>
            <p:sp>
              <p:nvSpPr>
                <p:cNvPr id="291" name="TextBox 290">
                  <a:extLst>
                    <a:ext uri="{FF2B5EF4-FFF2-40B4-BE49-F238E27FC236}">
                      <a16:creationId xmlns:a16="http://schemas.microsoft.com/office/drawing/2014/main" id="{9AD1B7F4-7BCE-4A5E-B9E8-FCB1E4A02C88}"/>
                    </a:ext>
                  </a:extLst>
                </p:cNvPr>
                <p:cNvSpPr txBox="1"/>
                <p:nvPr/>
              </p:nvSpPr>
              <p:spPr>
                <a:xfrm>
                  <a:off x="1624497" y="3265656"/>
                  <a:ext cx="364553"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20</a:t>
                  </a:r>
                </a:p>
              </p:txBody>
            </p:sp>
            <p:sp>
              <p:nvSpPr>
                <p:cNvPr id="292" name="TextBox 291">
                  <a:extLst>
                    <a:ext uri="{FF2B5EF4-FFF2-40B4-BE49-F238E27FC236}">
                      <a16:creationId xmlns:a16="http://schemas.microsoft.com/office/drawing/2014/main" id="{3CD81A8C-088E-4BD4-A239-97EF65888603}"/>
                    </a:ext>
                  </a:extLst>
                </p:cNvPr>
                <p:cNvSpPr txBox="1"/>
                <p:nvPr/>
              </p:nvSpPr>
              <p:spPr>
                <a:xfrm>
                  <a:off x="1694613" y="3774932"/>
                  <a:ext cx="294447"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0</a:t>
                  </a:r>
                </a:p>
              </p:txBody>
            </p:sp>
            <p:sp>
              <p:nvSpPr>
                <p:cNvPr id="293" name="TextBox 292">
                  <a:extLst>
                    <a:ext uri="{FF2B5EF4-FFF2-40B4-BE49-F238E27FC236}">
                      <a16:creationId xmlns:a16="http://schemas.microsoft.com/office/drawing/2014/main" id="{41DC7270-AEA4-42FF-94F1-70120A4D659B}"/>
                    </a:ext>
                  </a:extLst>
                </p:cNvPr>
                <p:cNvSpPr txBox="1"/>
                <p:nvPr/>
              </p:nvSpPr>
              <p:spPr>
                <a:xfrm>
                  <a:off x="1554387" y="1235534"/>
                  <a:ext cx="434660"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100</a:t>
                  </a:r>
                </a:p>
              </p:txBody>
            </p:sp>
          </p:grpSp>
          <p:grpSp>
            <p:nvGrpSpPr>
              <p:cNvPr id="264" name="Group 263">
                <a:extLst>
                  <a:ext uri="{FF2B5EF4-FFF2-40B4-BE49-F238E27FC236}">
                    <a16:creationId xmlns:a16="http://schemas.microsoft.com/office/drawing/2014/main" id="{F500BF44-4C9B-4055-BA89-868002E984BA}"/>
                  </a:ext>
                </a:extLst>
              </p:cNvPr>
              <p:cNvGrpSpPr/>
              <p:nvPr/>
            </p:nvGrpSpPr>
            <p:grpSpPr>
              <a:xfrm>
                <a:off x="402829" y="2147921"/>
                <a:ext cx="2332114" cy="1897055"/>
                <a:chOff x="8461017" y="3650150"/>
                <a:chExt cx="2332114" cy="1897055"/>
              </a:xfrm>
            </p:grpSpPr>
            <p:sp>
              <p:nvSpPr>
                <p:cNvPr id="265" name="TextBox 264">
                  <a:extLst>
                    <a:ext uri="{FF2B5EF4-FFF2-40B4-BE49-F238E27FC236}">
                      <a16:creationId xmlns:a16="http://schemas.microsoft.com/office/drawing/2014/main" id="{FBE07583-9671-48EA-9E19-56AB55EFE4FF}"/>
                    </a:ext>
                  </a:extLst>
                </p:cNvPr>
                <p:cNvSpPr txBox="1"/>
                <p:nvPr/>
              </p:nvSpPr>
              <p:spPr>
                <a:xfrm>
                  <a:off x="9266567" y="3650150"/>
                  <a:ext cx="602138" cy="262503"/>
                </a:xfrm>
                <a:prstGeom prst="rect">
                  <a:avLst/>
                </a:prstGeom>
                <a:noFill/>
              </p:spPr>
              <p:txBody>
                <a:bodyPr wrap="none" rtlCol="0">
                  <a:spAutoFit/>
                </a:bodyPr>
                <a:lstStyle/>
                <a:p>
                  <a:pPr algn="ctr"/>
                  <a:r>
                    <a:rPr lang="fr-FR" sz="1000" dirty="0"/>
                    <a:t>Gêne</a:t>
                  </a:r>
                </a:p>
              </p:txBody>
            </p:sp>
            <p:sp>
              <p:nvSpPr>
                <p:cNvPr id="266" name="TextBox 265">
                  <a:extLst>
                    <a:ext uri="{FF2B5EF4-FFF2-40B4-BE49-F238E27FC236}">
                      <a16:creationId xmlns:a16="http://schemas.microsoft.com/office/drawing/2014/main" id="{ECBEAD98-8B0A-4295-A97B-021F92958008}"/>
                    </a:ext>
                  </a:extLst>
                </p:cNvPr>
                <p:cNvSpPr txBox="1"/>
                <p:nvPr/>
              </p:nvSpPr>
              <p:spPr>
                <a:xfrm>
                  <a:off x="8461017" y="5350328"/>
                  <a:ext cx="596295" cy="196877"/>
                </a:xfrm>
                <a:prstGeom prst="rect">
                  <a:avLst/>
                </a:prstGeom>
                <a:noFill/>
              </p:spPr>
              <p:txBody>
                <a:bodyPr wrap="none" rtlCol="0">
                  <a:spAutoFit/>
                </a:bodyPr>
                <a:lstStyle/>
                <a:p>
                  <a:pPr algn="ctr"/>
                  <a:r>
                    <a:rPr lang="fr-FR" sz="600" dirty="0">
                      <a:solidFill>
                        <a:srgbClr val="4D4D4D"/>
                      </a:solidFill>
                    </a:rPr>
                    <a:t>Inclusion</a:t>
                  </a:r>
                </a:p>
              </p:txBody>
            </p:sp>
            <p:sp>
              <p:nvSpPr>
                <p:cNvPr id="267" name="TextBox 266">
                  <a:extLst>
                    <a:ext uri="{FF2B5EF4-FFF2-40B4-BE49-F238E27FC236}">
                      <a16:creationId xmlns:a16="http://schemas.microsoft.com/office/drawing/2014/main" id="{BD87016E-DB6F-4AAF-8602-16A45FA7D497}"/>
                    </a:ext>
                  </a:extLst>
                </p:cNvPr>
                <p:cNvSpPr txBox="1"/>
                <p:nvPr/>
              </p:nvSpPr>
              <p:spPr>
                <a:xfrm>
                  <a:off x="8905769" y="5350328"/>
                  <a:ext cx="553452" cy="196877"/>
                </a:xfrm>
                <a:prstGeom prst="rect">
                  <a:avLst/>
                </a:prstGeom>
                <a:noFill/>
              </p:spPr>
              <p:txBody>
                <a:bodyPr wrap="none" rtlCol="0">
                  <a:spAutoFit/>
                </a:bodyPr>
                <a:lstStyle/>
                <a:p>
                  <a:pPr algn="ctr"/>
                  <a:r>
                    <a:rPr lang="fr-FR" sz="600" dirty="0">
                      <a:solidFill>
                        <a:srgbClr val="4D4D4D"/>
                      </a:solidFill>
                    </a:rPr>
                    <a:t>4e mois</a:t>
                  </a:r>
                </a:p>
              </p:txBody>
            </p:sp>
            <p:sp>
              <p:nvSpPr>
                <p:cNvPr id="268" name="TextBox 267">
                  <a:extLst>
                    <a:ext uri="{FF2B5EF4-FFF2-40B4-BE49-F238E27FC236}">
                      <a16:creationId xmlns:a16="http://schemas.microsoft.com/office/drawing/2014/main" id="{D8D52C86-396D-4785-BFC4-231B374AB368}"/>
                    </a:ext>
                  </a:extLst>
                </p:cNvPr>
                <p:cNvSpPr txBox="1"/>
                <p:nvPr/>
              </p:nvSpPr>
              <p:spPr>
                <a:xfrm>
                  <a:off x="9336134" y="5350328"/>
                  <a:ext cx="553452" cy="196877"/>
                </a:xfrm>
                <a:prstGeom prst="rect">
                  <a:avLst/>
                </a:prstGeom>
                <a:noFill/>
              </p:spPr>
              <p:txBody>
                <a:bodyPr wrap="none" rtlCol="0">
                  <a:spAutoFit/>
                </a:bodyPr>
                <a:lstStyle/>
                <a:p>
                  <a:pPr algn="ctr"/>
                  <a:r>
                    <a:rPr lang="fr-FR" sz="600" dirty="0">
                      <a:solidFill>
                        <a:srgbClr val="4D4D4D"/>
                      </a:solidFill>
                    </a:rPr>
                    <a:t>8e mois</a:t>
                  </a:r>
                </a:p>
              </p:txBody>
            </p:sp>
            <p:sp>
              <p:nvSpPr>
                <p:cNvPr id="269" name="TextBox 268">
                  <a:extLst>
                    <a:ext uri="{FF2B5EF4-FFF2-40B4-BE49-F238E27FC236}">
                      <a16:creationId xmlns:a16="http://schemas.microsoft.com/office/drawing/2014/main" id="{AC54E24B-35A8-4739-B63F-FEB12000D0D2}"/>
                    </a:ext>
                  </a:extLst>
                </p:cNvPr>
                <p:cNvSpPr txBox="1"/>
                <p:nvPr/>
              </p:nvSpPr>
              <p:spPr>
                <a:xfrm>
                  <a:off x="9727914" y="5350328"/>
                  <a:ext cx="606033" cy="196877"/>
                </a:xfrm>
                <a:prstGeom prst="rect">
                  <a:avLst/>
                </a:prstGeom>
                <a:noFill/>
              </p:spPr>
              <p:txBody>
                <a:bodyPr wrap="none" rtlCol="0">
                  <a:spAutoFit/>
                </a:bodyPr>
                <a:lstStyle/>
                <a:p>
                  <a:pPr algn="ctr"/>
                  <a:r>
                    <a:rPr lang="fr-FR" sz="600" dirty="0">
                      <a:solidFill>
                        <a:srgbClr val="4D4D4D"/>
                      </a:solidFill>
                    </a:rPr>
                    <a:t>12e mois</a:t>
                  </a:r>
                </a:p>
              </p:txBody>
            </p:sp>
            <p:sp>
              <p:nvSpPr>
                <p:cNvPr id="270" name="TextBox 269">
                  <a:extLst>
                    <a:ext uri="{FF2B5EF4-FFF2-40B4-BE49-F238E27FC236}">
                      <a16:creationId xmlns:a16="http://schemas.microsoft.com/office/drawing/2014/main" id="{F5A2A032-7EDC-4B21-99DF-0B2C50E354F1}"/>
                    </a:ext>
                  </a:extLst>
                </p:cNvPr>
                <p:cNvSpPr txBox="1"/>
                <p:nvPr/>
              </p:nvSpPr>
              <p:spPr>
                <a:xfrm>
                  <a:off x="10187098" y="5350328"/>
                  <a:ext cx="606033" cy="196877"/>
                </a:xfrm>
                <a:prstGeom prst="rect">
                  <a:avLst/>
                </a:prstGeom>
                <a:noFill/>
              </p:spPr>
              <p:txBody>
                <a:bodyPr wrap="none" rtlCol="0">
                  <a:spAutoFit/>
                </a:bodyPr>
                <a:lstStyle/>
                <a:p>
                  <a:pPr algn="ctr"/>
                  <a:r>
                    <a:rPr lang="fr-FR" sz="600" dirty="0">
                      <a:solidFill>
                        <a:srgbClr val="4D4D4D"/>
                      </a:solidFill>
                    </a:rPr>
                    <a:t>20e mois</a:t>
                  </a:r>
                </a:p>
              </p:txBody>
            </p:sp>
            <p:sp>
              <p:nvSpPr>
                <p:cNvPr id="271" name="Rectangle 270">
                  <a:extLst>
                    <a:ext uri="{FF2B5EF4-FFF2-40B4-BE49-F238E27FC236}">
                      <a16:creationId xmlns:a16="http://schemas.microsoft.com/office/drawing/2014/main" id="{EF02F6F6-9015-4A85-B578-E5BB64F9B992}"/>
                    </a:ext>
                  </a:extLst>
                </p:cNvPr>
                <p:cNvSpPr/>
                <p:nvPr/>
              </p:nvSpPr>
              <p:spPr>
                <a:xfrm rot="10800000">
                  <a:off x="8592757" y="4901087"/>
                  <a:ext cx="164431" cy="460567"/>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272" name="Rectangle 271">
                  <a:extLst>
                    <a:ext uri="{FF2B5EF4-FFF2-40B4-BE49-F238E27FC236}">
                      <a16:creationId xmlns:a16="http://schemas.microsoft.com/office/drawing/2014/main" id="{3A8DC27D-9EB6-462B-A4A9-8AB4A0A5C5BA}"/>
                    </a:ext>
                  </a:extLst>
                </p:cNvPr>
                <p:cNvSpPr/>
                <p:nvPr/>
              </p:nvSpPr>
              <p:spPr>
                <a:xfrm rot="10800000">
                  <a:off x="8757044" y="4901086"/>
                  <a:ext cx="164431" cy="460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273" name="Rectangle 272">
                  <a:extLst>
                    <a:ext uri="{FF2B5EF4-FFF2-40B4-BE49-F238E27FC236}">
                      <a16:creationId xmlns:a16="http://schemas.microsoft.com/office/drawing/2014/main" id="{A0448F49-079C-48D4-AA1F-1604A709ACA8}"/>
                    </a:ext>
                  </a:extLst>
                </p:cNvPr>
                <p:cNvSpPr/>
                <p:nvPr/>
              </p:nvSpPr>
              <p:spPr>
                <a:xfrm rot="10800000">
                  <a:off x="9020022" y="4986013"/>
                  <a:ext cx="164431" cy="38380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274" name="Rectangle 273">
                  <a:extLst>
                    <a:ext uri="{FF2B5EF4-FFF2-40B4-BE49-F238E27FC236}">
                      <a16:creationId xmlns:a16="http://schemas.microsoft.com/office/drawing/2014/main" id="{E9BF8418-2FBE-4FC0-9251-E8268BE3776E}"/>
                    </a:ext>
                  </a:extLst>
                </p:cNvPr>
                <p:cNvSpPr/>
                <p:nvPr/>
              </p:nvSpPr>
              <p:spPr>
                <a:xfrm rot="10800000">
                  <a:off x="9184309" y="4909252"/>
                  <a:ext cx="164431" cy="460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275" name="Rectangle 274">
                  <a:extLst>
                    <a:ext uri="{FF2B5EF4-FFF2-40B4-BE49-F238E27FC236}">
                      <a16:creationId xmlns:a16="http://schemas.microsoft.com/office/drawing/2014/main" id="{A0E65BD9-4A99-4018-8ADC-E6AF971EEB04}"/>
                    </a:ext>
                  </a:extLst>
                </p:cNvPr>
                <p:cNvSpPr/>
                <p:nvPr/>
              </p:nvSpPr>
              <p:spPr>
                <a:xfrm rot="10800000">
                  <a:off x="9447286" y="5057327"/>
                  <a:ext cx="164431" cy="30704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276" name="Rectangle 275">
                  <a:extLst>
                    <a:ext uri="{FF2B5EF4-FFF2-40B4-BE49-F238E27FC236}">
                      <a16:creationId xmlns:a16="http://schemas.microsoft.com/office/drawing/2014/main" id="{F586B1DD-1F09-4169-B75B-50B3DC9B8165}"/>
                    </a:ext>
                  </a:extLst>
                </p:cNvPr>
                <p:cNvSpPr/>
                <p:nvPr/>
              </p:nvSpPr>
              <p:spPr>
                <a:xfrm rot="10800000">
                  <a:off x="9611573" y="4980565"/>
                  <a:ext cx="164431" cy="383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277" name="Rectangle 276">
                  <a:extLst>
                    <a:ext uri="{FF2B5EF4-FFF2-40B4-BE49-F238E27FC236}">
                      <a16:creationId xmlns:a16="http://schemas.microsoft.com/office/drawing/2014/main" id="{EC56C4AB-289F-4C5E-8194-95FF90C7CF22}"/>
                    </a:ext>
                  </a:extLst>
                </p:cNvPr>
                <p:cNvSpPr/>
                <p:nvPr/>
              </p:nvSpPr>
              <p:spPr>
                <a:xfrm rot="10800000">
                  <a:off x="9874550" y="5057327"/>
                  <a:ext cx="164431" cy="30704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278" name="Rectangle 277">
                  <a:extLst>
                    <a:ext uri="{FF2B5EF4-FFF2-40B4-BE49-F238E27FC236}">
                      <a16:creationId xmlns:a16="http://schemas.microsoft.com/office/drawing/2014/main" id="{87AC7A33-070F-4F99-9061-28F2100DD4F3}"/>
                    </a:ext>
                  </a:extLst>
                </p:cNvPr>
                <p:cNvSpPr/>
                <p:nvPr/>
              </p:nvSpPr>
              <p:spPr>
                <a:xfrm rot="10800000">
                  <a:off x="10038837" y="5095707"/>
                  <a:ext cx="164431" cy="268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279" name="Rectangle 278">
                  <a:extLst>
                    <a:ext uri="{FF2B5EF4-FFF2-40B4-BE49-F238E27FC236}">
                      <a16:creationId xmlns:a16="http://schemas.microsoft.com/office/drawing/2014/main" id="{78961E6B-EF09-4073-893C-6EBC62868606}"/>
                    </a:ext>
                  </a:extLst>
                </p:cNvPr>
                <p:cNvSpPr/>
                <p:nvPr/>
              </p:nvSpPr>
              <p:spPr>
                <a:xfrm rot="10800000">
                  <a:off x="10304535" y="5024389"/>
                  <a:ext cx="164431" cy="34542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280" name="Rectangle 279">
                  <a:extLst>
                    <a:ext uri="{FF2B5EF4-FFF2-40B4-BE49-F238E27FC236}">
                      <a16:creationId xmlns:a16="http://schemas.microsoft.com/office/drawing/2014/main" id="{ABD6C7D3-2606-4CD6-863F-9247468247ED}"/>
                    </a:ext>
                  </a:extLst>
                </p:cNvPr>
                <p:cNvSpPr/>
                <p:nvPr/>
              </p:nvSpPr>
              <p:spPr>
                <a:xfrm rot="10800000">
                  <a:off x="10468822" y="5101149"/>
                  <a:ext cx="164431" cy="268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281" name="Freeform 21">
                  <a:extLst>
                    <a:ext uri="{FF2B5EF4-FFF2-40B4-BE49-F238E27FC236}">
                      <a16:creationId xmlns:a16="http://schemas.microsoft.com/office/drawing/2014/main" id="{5E8A055A-B57C-46A3-98FA-94E45B7E83B8}"/>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grpSp>
        <p:grpSp>
          <p:nvGrpSpPr>
            <p:cNvPr id="193" name="Group 192">
              <a:extLst>
                <a:ext uri="{FF2B5EF4-FFF2-40B4-BE49-F238E27FC236}">
                  <a16:creationId xmlns:a16="http://schemas.microsoft.com/office/drawing/2014/main" id="{2321CD16-9388-4636-B298-5CECBC3056DE}"/>
                </a:ext>
              </a:extLst>
            </p:cNvPr>
            <p:cNvGrpSpPr/>
            <p:nvPr/>
          </p:nvGrpSpPr>
          <p:grpSpPr>
            <a:xfrm>
              <a:off x="4816180" y="2159006"/>
              <a:ext cx="2228703" cy="1779389"/>
              <a:chOff x="27410" y="2147921"/>
              <a:chExt cx="2707533" cy="1897055"/>
            </a:xfrm>
          </p:grpSpPr>
          <p:grpSp>
            <p:nvGrpSpPr>
              <p:cNvPr id="230" name="Group 229">
                <a:extLst>
                  <a:ext uri="{FF2B5EF4-FFF2-40B4-BE49-F238E27FC236}">
                    <a16:creationId xmlns:a16="http://schemas.microsoft.com/office/drawing/2014/main" id="{8829F7BE-40FF-4A5B-80C0-B3C478EB77D4}"/>
                  </a:ext>
                </a:extLst>
              </p:cNvPr>
              <p:cNvGrpSpPr/>
              <p:nvPr/>
            </p:nvGrpSpPr>
            <p:grpSpPr>
              <a:xfrm>
                <a:off x="27410" y="2256505"/>
                <a:ext cx="438874" cy="1722621"/>
                <a:chOff x="1554387" y="1235534"/>
                <a:chExt cx="438874" cy="2930090"/>
              </a:xfrm>
            </p:grpSpPr>
            <p:sp>
              <p:nvSpPr>
                <p:cNvPr id="250" name="Line 6">
                  <a:extLst>
                    <a:ext uri="{FF2B5EF4-FFF2-40B4-BE49-F238E27FC236}">
                      <a16:creationId xmlns:a16="http://schemas.microsoft.com/office/drawing/2014/main" id="{34133BBA-9356-4056-8CAA-BFBC7C15D3C2}"/>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51" name="Line 7">
                  <a:extLst>
                    <a:ext uri="{FF2B5EF4-FFF2-40B4-BE49-F238E27FC236}">
                      <a16:creationId xmlns:a16="http://schemas.microsoft.com/office/drawing/2014/main" id="{288512B6-751E-4EEB-A7BF-BEACBE13B6A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52" name="Line 8">
                  <a:extLst>
                    <a:ext uri="{FF2B5EF4-FFF2-40B4-BE49-F238E27FC236}">
                      <a16:creationId xmlns:a16="http://schemas.microsoft.com/office/drawing/2014/main" id="{B308BD1D-E956-41CC-9458-DC43E3AEB9E4}"/>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53" name="Line 9">
                  <a:extLst>
                    <a:ext uri="{FF2B5EF4-FFF2-40B4-BE49-F238E27FC236}">
                      <a16:creationId xmlns:a16="http://schemas.microsoft.com/office/drawing/2014/main" id="{7037D6F9-BEE1-44D3-BD5D-2A9F8089B8D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54" name="Line 10">
                  <a:extLst>
                    <a:ext uri="{FF2B5EF4-FFF2-40B4-BE49-F238E27FC236}">
                      <a16:creationId xmlns:a16="http://schemas.microsoft.com/office/drawing/2014/main" id="{AA707EBC-AD47-4EFA-BA6F-F8DAD9510A8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55" name="Line 11">
                  <a:extLst>
                    <a:ext uri="{FF2B5EF4-FFF2-40B4-BE49-F238E27FC236}">
                      <a16:creationId xmlns:a16="http://schemas.microsoft.com/office/drawing/2014/main" id="{F8E426A7-8314-4F37-B9DD-436697FCA8C2}"/>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56" name="TextBox 255">
                  <a:extLst>
                    <a:ext uri="{FF2B5EF4-FFF2-40B4-BE49-F238E27FC236}">
                      <a16:creationId xmlns:a16="http://schemas.microsoft.com/office/drawing/2014/main" id="{733E35E3-42BF-4D3E-B553-48E21A674930}"/>
                    </a:ext>
                  </a:extLst>
                </p:cNvPr>
                <p:cNvSpPr txBox="1"/>
                <p:nvPr/>
              </p:nvSpPr>
              <p:spPr>
                <a:xfrm>
                  <a:off x="1624508" y="1748570"/>
                  <a:ext cx="364554"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80</a:t>
                  </a:r>
                </a:p>
              </p:txBody>
            </p:sp>
            <p:sp>
              <p:nvSpPr>
                <p:cNvPr id="257" name="TextBox 256">
                  <a:extLst>
                    <a:ext uri="{FF2B5EF4-FFF2-40B4-BE49-F238E27FC236}">
                      <a16:creationId xmlns:a16="http://schemas.microsoft.com/office/drawing/2014/main" id="{C32D7E63-EF51-418A-850B-CA1FE0BC1715}"/>
                    </a:ext>
                  </a:extLst>
                </p:cNvPr>
                <p:cNvSpPr txBox="1"/>
                <p:nvPr/>
              </p:nvSpPr>
              <p:spPr>
                <a:xfrm>
                  <a:off x="1628708" y="2247101"/>
                  <a:ext cx="364553"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60</a:t>
                  </a:r>
                </a:p>
              </p:txBody>
            </p:sp>
            <p:sp>
              <p:nvSpPr>
                <p:cNvPr id="258" name="TextBox 257">
                  <a:extLst>
                    <a:ext uri="{FF2B5EF4-FFF2-40B4-BE49-F238E27FC236}">
                      <a16:creationId xmlns:a16="http://schemas.microsoft.com/office/drawing/2014/main" id="{4D917D6B-9CED-48F0-9EC7-AFA3603ABD83}"/>
                    </a:ext>
                  </a:extLst>
                </p:cNvPr>
                <p:cNvSpPr txBox="1"/>
                <p:nvPr/>
              </p:nvSpPr>
              <p:spPr>
                <a:xfrm>
                  <a:off x="1624497" y="2761754"/>
                  <a:ext cx="364553"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40</a:t>
                  </a:r>
                </a:p>
              </p:txBody>
            </p:sp>
            <p:sp>
              <p:nvSpPr>
                <p:cNvPr id="259" name="TextBox 258">
                  <a:extLst>
                    <a:ext uri="{FF2B5EF4-FFF2-40B4-BE49-F238E27FC236}">
                      <a16:creationId xmlns:a16="http://schemas.microsoft.com/office/drawing/2014/main" id="{00C0BDC5-AC67-46A5-AB64-D31B9B7D9468}"/>
                    </a:ext>
                  </a:extLst>
                </p:cNvPr>
                <p:cNvSpPr txBox="1"/>
                <p:nvPr/>
              </p:nvSpPr>
              <p:spPr>
                <a:xfrm>
                  <a:off x="1624497" y="3265656"/>
                  <a:ext cx="364553"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20</a:t>
                  </a:r>
                </a:p>
              </p:txBody>
            </p:sp>
            <p:sp>
              <p:nvSpPr>
                <p:cNvPr id="260" name="TextBox 259">
                  <a:extLst>
                    <a:ext uri="{FF2B5EF4-FFF2-40B4-BE49-F238E27FC236}">
                      <a16:creationId xmlns:a16="http://schemas.microsoft.com/office/drawing/2014/main" id="{0D6E5C24-9E84-4A6A-937D-445F195C6D8E}"/>
                    </a:ext>
                  </a:extLst>
                </p:cNvPr>
                <p:cNvSpPr txBox="1"/>
                <p:nvPr/>
              </p:nvSpPr>
              <p:spPr>
                <a:xfrm>
                  <a:off x="1694613" y="3774932"/>
                  <a:ext cx="294447"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0</a:t>
                  </a:r>
                </a:p>
              </p:txBody>
            </p:sp>
            <p:sp>
              <p:nvSpPr>
                <p:cNvPr id="261" name="TextBox 260">
                  <a:extLst>
                    <a:ext uri="{FF2B5EF4-FFF2-40B4-BE49-F238E27FC236}">
                      <a16:creationId xmlns:a16="http://schemas.microsoft.com/office/drawing/2014/main" id="{8C4D406C-CDC6-4411-BC7D-5518C78BE355}"/>
                    </a:ext>
                  </a:extLst>
                </p:cNvPr>
                <p:cNvSpPr txBox="1"/>
                <p:nvPr/>
              </p:nvSpPr>
              <p:spPr>
                <a:xfrm>
                  <a:off x="1554387" y="1235534"/>
                  <a:ext cx="434660"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100</a:t>
                  </a:r>
                </a:p>
              </p:txBody>
            </p:sp>
          </p:grpSp>
          <p:grpSp>
            <p:nvGrpSpPr>
              <p:cNvPr id="232" name="Group 231">
                <a:extLst>
                  <a:ext uri="{FF2B5EF4-FFF2-40B4-BE49-F238E27FC236}">
                    <a16:creationId xmlns:a16="http://schemas.microsoft.com/office/drawing/2014/main" id="{C14B0CBB-2BA3-4F9B-925A-8611767D9401}"/>
                  </a:ext>
                </a:extLst>
              </p:cNvPr>
              <p:cNvGrpSpPr/>
              <p:nvPr/>
            </p:nvGrpSpPr>
            <p:grpSpPr>
              <a:xfrm>
                <a:off x="402827" y="2147921"/>
                <a:ext cx="2332116" cy="1897055"/>
                <a:chOff x="8461015" y="3650150"/>
                <a:chExt cx="2332116" cy="1897055"/>
              </a:xfrm>
            </p:grpSpPr>
            <p:sp>
              <p:nvSpPr>
                <p:cNvPr id="233" name="TextBox 232">
                  <a:extLst>
                    <a:ext uri="{FF2B5EF4-FFF2-40B4-BE49-F238E27FC236}">
                      <a16:creationId xmlns:a16="http://schemas.microsoft.com/office/drawing/2014/main" id="{9D879DDB-9E4B-4E70-9748-B63402BE9178}"/>
                    </a:ext>
                  </a:extLst>
                </p:cNvPr>
                <p:cNvSpPr txBox="1"/>
                <p:nvPr/>
              </p:nvSpPr>
              <p:spPr>
                <a:xfrm>
                  <a:off x="8789451" y="3650150"/>
                  <a:ext cx="1556365" cy="262503"/>
                </a:xfrm>
                <a:prstGeom prst="rect">
                  <a:avLst/>
                </a:prstGeom>
                <a:noFill/>
              </p:spPr>
              <p:txBody>
                <a:bodyPr wrap="none" rtlCol="0">
                  <a:spAutoFit/>
                </a:bodyPr>
                <a:lstStyle/>
                <a:p>
                  <a:pPr algn="ctr"/>
                  <a:r>
                    <a:rPr lang="fr-FR" sz="1000" dirty="0"/>
                    <a:t>Incontinence fécale</a:t>
                  </a:r>
                </a:p>
              </p:txBody>
            </p:sp>
            <p:sp>
              <p:nvSpPr>
                <p:cNvPr id="234" name="TextBox 233">
                  <a:extLst>
                    <a:ext uri="{FF2B5EF4-FFF2-40B4-BE49-F238E27FC236}">
                      <a16:creationId xmlns:a16="http://schemas.microsoft.com/office/drawing/2014/main" id="{23492E44-D6EF-4054-9EBD-2BB8F845267C}"/>
                    </a:ext>
                  </a:extLst>
                </p:cNvPr>
                <p:cNvSpPr txBox="1"/>
                <p:nvPr/>
              </p:nvSpPr>
              <p:spPr>
                <a:xfrm>
                  <a:off x="8461015" y="5350328"/>
                  <a:ext cx="596296" cy="196877"/>
                </a:xfrm>
                <a:prstGeom prst="rect">
                  <a:avLst/>
                </a:prstGeom>
                <a:noFill/>
              </p:spPr>
              <p:txBody>
                <a:bodyPr wrap="none" rtlCol="0">
                  <a:spAutoFit/>
                </a:bodyPr>
                <a:lstStyle/>
                <a:p>
                  <a:pPr algn="ctr"/>
                  <a:r>
                    <a:rPr lang="fr-FR" sz="600" dirty="0">
                      <a:solidFill>
                        <a:srgbClr val="4D4D4D"/>
                      </a:solidFill>
                    </a:rPr>
                    <a:t>Inclusion</a:t>
                  </a:r>
                </a:p>
              </p:txBody>
            </p:sp>
            <p:sp>
              <p:nvSpPr>
                <p:cNvPr id="235" name="TextBox 234">
                  <a:extLst>
                    <a:ext uri="{FF2B5EF4-FFF2-40B4-BE49-F238E27FC236}">
                      <a16:creationId xmlns:a16="http://schemas.microsoft.com/office/drawing/2014/main" id="{42005963-FBCA-4C37-AFBA-A45531345C19}"/>
                    </a:ext>
                  </a:extLst>
                </p:cNvPr>
                <p:cNvSpPr txBox="1"/>
                <p:nvPr/>
              </p:nvSpPr>
              <p:spPr>
                <a:xfrm>
                  <a:off x="8905769" y="5350328"/>
                  <a:ext cx="553452" cy="196877"/>
                </a:xfrm>
                <a:prstGeom prst="rect">
                  <a:avLst/>
                </a:prstGeom>
                <a:noFill/>
              </p:spPr>
              <p:txBody>
                <a:bodyPr wrap="none" rtlCol="0">
                  <a:spAutoFit/>
                </a:bodyPr>
                <a:lstStyle/>
                <a:p>
                  <a:pPr algn="ctr"/>
                  <a:r>
                    <a:rPr lang="fr-FR" sz="600" dirty="0">
                      <a:solidFill>
                        <a:srgbClr val="4D4D4D"/>
                      </a:solidFill>
                    </a:rPr>
                    <a:t>4e mois</a:t>
                  </a:r>
                </a:p>
              </p:txBody>
            </p:sp>
            <p:sp>
              <p:nvSpPr>
                <p:cNvPr id="236" name="TextBox 235">
                  <a:extLst>
                    <a:ext uri="{FF2B5EF4-FFF2-40B4-BE49-F238E27FC236}">
                      <a16:creationId xmlns:a16="http://schemas.microsoft.com/office/drawing/2014/main" id="{7625AA99-A78E-43D1-86F6-D989E4EF1BB6}"/>
                    </a:ext>
                  </a:extLst>
                </p:cNvPr>
                <p:cNvSpPr txBox="1"/>
                <p:nvPr/>
              </p:nvSpPr>
              <p:spPr>
                <a:xfrm>
                  <a:off x="9336134" y="5350328"/>
                  <a:ext cx="553452" cy="196877"/>
                </a:xfrm>
                <a:prstGeom prst="rect">
                  <a:avLst/>
                </a:prstGeom>
                <a:noFill/>
              </p:spPr>
              <p:txBody>
                <a:bodyPr wrap="none" rtlCol="0">
                  <a:spAutoFit/>
                </a:bodyPr>
                <a:lstStyle/>
                <a:p>
                  <a:pPr algn="ctr"/>
                  <a:r>
                    <a:rPr lang="fr-FR" sz="600" dirty="0">
                      <a:solidFill>
                        <a:srgbClr val="4D4D4D"/>
                      </a:solidFill>
                    </a:rPr>
                    <a:t>8e mois</a:t>
                  </a:r>
                </a:p>
              </p:txBody>
            </p:sp>
            <p:sp>
              <p:nvSpPr>
                <p:cNvPr id="237" name="TextBox 236">
                  <a:extLst>
                    <a:ext uri="{FF2B5EF4-FFF2-40B4-BE49-F238E27FC236}">
                      <a16:creationId xmlns:a16="http://schemas.microsoft.com/office/drawing/2014/main" id="{D2CD3F80-FFD6-43CE-B5E7-C0777A648127}"/>
                    </a:ext>
                  </a:extLst>
                </p:cNvPr>
                <p:cNvSpPr txBox="1"/>
                <p:nvPr/>
              </p:nvSpPr>
              <p:spPr>
                <a:xfrm>
                  <a:off x="9727914" y="5350328"/>
                  <a:ext cx="606033" cy="196877"/>
                </a:xfrm>
                <a:prstGeom prst="rect">
                  <a:avLst/>
                </a:prstGeom>
                <a:noFill/>
              </p:spPr>
              <p:txBody>
                <a:bodyPr wrap="none" rtlCol="0">
                  <a:spAutoFit/>
                </a:bodyPr>
                <a:lstStyle/>
                <a:p>
                  <a:pPr algn="ctr"/>
                  <a:r>
                    <a:rPr lang="fr-FR" sz="600" dirty="0">
                      <a:solidFill>
                        <a:srgbClr val="4D4D4D"/>
                      </a:solidFill>
                    </a:rPr>
                    <a:t>12e mois</a:t>
                  </a:r>
                </a:p>
              </p:txBody>
            </p:sp>
            <p:sp>
              <p:nvSpPr>
                <p:cNvPr id="238" name="TextBox 237">
                  <a:extLst>
                    <a:ext uri="{FF2B5EF4-FFF2-40B4-BE49-F238E27FC236}">
                      <a16:creationId xmlns:a16="http://schemas.microsoft.com/office/drawing/2014/main" id="{C54202E6-ECD7-40AA-86B7-5AF71D7C6494}"/>
                    </a:ext>
                  </a:extLst>
                </p:cNvPr>
                <p:cNvSpPr txBox="1"/>
                <p:nvPr/>
              </p:nvSpPr>
              <p:spPr>
                <a:xfrm>
                  <a:off x="10187098" y="5350328"/>
                  <a:ext cx="606033" cy="196877"/>
                </a:xfrm>
                <a:prstGeom prst="rect">
                  <a:avLst/>
                </a:prstGeom>
                <a:noFill/>
              </p:spPr>
              <p:txBody>
                <a:bodyPr wrap="none" rtlCol="0">
                  <a:spAutoFit/>
                </a:bodyPr>
                <a:lstStyle/>
                <a:p>
                  <a:pPr algn="ctr"/>
                  <a:r>
                    <a:rPr lang="fr-FR" sz="600" dirty="0">
                      <a:solidFill>
                        <a:srgbClr val="4D4D4D"/>
                      </a:solidFill>
                    </a:rPr>
                    <a:t>20e mois</a:t>
                  </a:r>
                </a:p>
              </p:txBody>
            </p:sp>
            <p:sp>
              <p:nvSpPr>
                <p:cNvPr id="239" name="Rectangle 238">
                  <a:extLst>
                    <a:ext uri="{FF2B5EF4-FFF2-40B4-BE49-F238E27FC236}">
                      <a16:creationId xmlns:a16="http://schemas.microsoft.com/office/drawing/2014/main" id="{1D346C32-43F0-4DA4-B57D-F2AA684E2270}"/>
                    </a:ext>
                  </a:extLst>
                </p:cNvPr>
                <p:cNvSpPr/>
                <p:nvPr/>
              </p:nvSpPr>
              <p:spPr>
                <a:xfrm rot="10800000">
                  <a:off x="8592757" y="5169752"/>
                  <a:ext cx="164431" cy="19190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240" name="Rectangle 239">
                  <a:extLst>
                    <a:ext uri="{FF2B5EF4-FFF2-40B4-BE49-F238E27FC236}">
                      <a16:creationId xmlns:a16="http://schemas.microsoft.com/office/drawing/2014/main" id="{C55EC01B-F022-4E5E-BB20-3E4C93B4D2C5}"/>
                    </a:ext>
                  </a:extLst>
                </p:cNvPr>
                <p:cNvSpPr/>
                <p:nvPr/>
              </p:nvSpPr>
              <p:spPr>
                <a:xfrm rot="10800000">
                  <a:off x="8757044" y="5112180"/>
                  <a:ext cx="164431" cy="249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241" name="Rectangle 240">
                  <a:extLst>
                    <a:ext uri="{FF2B5EF4-FFF2-40B4-BE49-F238E27FC236}">
                      <a16:creationId xmlns:a16="http://schemas.microsoft.com/office/drawing/2014/main" id="{A19F090B-2481-4075-9056-7BF9EFEB5DB7}"/>
                    </a:ext>
                  </a:extLst>
                </p:cNvPr>
                <p:cNvSpPr/>
                <p:nvPr/>
              </p:nvSpPr>
              <p:spPr>
                <a:xfrm rot="10800000">
                  <a:off x="9020022" y="4947632"/>
                  <a:ext cx="164431" cy="42218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242" name="Rectangle 241">
                  <a:extLst>
                    <a:ext uri="{FF2B5EF4-FFF2-40B4-BE49-F238E27FC236}">
                      <a16:creationId xmlns:a16="http://schemas.microsoft.com/office/drawing/2014/main" id="{467A51EA-2E92-47F2-9628-9309E6A69869}"/>
                    </a:ext>
                  </a:extLst>
                </p:cNvPr>
                <p:cNvSpPr/>
                <p:nvPr/>
              </p:nvSpPr>
              <p:spPr>
                <a:xfrm rot="10800000">
                  <a:off x="9184309" y="5062774"/>
                  <a:ext cx="164431" cy="3070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243" name="Rectangle 242">
                  <a:extLst>
                    <a:ext uri="{FF2B5EF4-FFF2-40B4-BE49-F238E27FC236}">
                      <a16:creationId xmlns:a16="http://schemas.microsoft.com/office/drawing/2014/main" id="{AA0329DF-AE2B-4873-98B2-49BF10EB5ED7}"/>
                    </a:ext>
                  </a:extLst>
                </p:cNvPr>
                <p:cNvSpPr/>
                <p:nvPr/>
              </p:nvSpPr>
              <p:spPr>
                <a:xfrm rot="10800000">
                  <a:off x="9447286" y="4980566"/>
                  <a:ext cx="164431" cy="38380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244" name="Rectangle 243">
                  <a:extLst>
                    <a:ext uri="{FF2B5EF4-FFF2-40B4-BE49-F238E27FC236}">
                      <a16:creationId xmlns:a16="http://schemas.microsoft.com/office/drawing/2014/main" id="{ABAA8813-5D79-4221-AFB1-0FFC4D002D05}"/>
                    </a:ext>
                  </a:extLst>
                </p:cNvPr>
                <p:cNvSpPr/>
                <p:nvPr/>
              </p:nvSpPr>
              <p:spPr>
                <a:xfrm rot="10800000">
                  <a:off x="9611573" y="5038136"/>
                  <a:ext cx="164431" cy="3262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245" name="Rectangle 244">
                  <a:extLst>
                    <a:ext uri="{FF2B5EF4-FFF2-40B4-BE49-F238E27FC236}">
                      <a16:creationId xmlns:a16="http://schemas.microsoft.com/office/drawing/2014/main" id="{3D0C9CC2-B66B-414D-950E-F88FA3C66333}"/>
                    </a:ext>
                  </a:extLst>
                </p:cNvPr>
                <p:cNvSpPr/>
                <p:nvPr/>
              </p:nvSpPr>
              <p:spPr>
                <a:xfrm rot="10800000">
                  <a:off x="9874550" y="4942186"/>
                  <a:ext cx="164431" cy="42218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246" name="Rectangle 245">
                  <a:extLst>
                    <a:ext uri="{FF2B5EF4-FFF2-40B4-BE49-F238E27FC236}">
                      <a16:creationId xmlns:a16="http://schemas.microsoft.com/office/drawing/2014/main" id="{368E6B9F-1956-4033-9B33-BEEBB3DFDD5A}"/>
                    </a:ext>
                  </a:extLst>
                </p:cNvPr>
                <p:cNvSpPr/>
                <p:nvPr/>
              </p:nvSpPr>
              <p:spPr>
                <a:xfrm rot="10800000">
                  <a:off x="10038837" y="4980565"/>
                  <a:ext cx="164431" cy="383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247" name="Rectangle 246">
                  <a:extLst>
                    <a:ext uri="{FF2B5EF4-FFF2-40B4-BE49-F238E27FC236}">
                      <a16:creationId xmlns:a16="http://schemas.microsoft.com/office/drawing/2014/main" id="{32EEFD02-0518-4B74-988D-D2928D8D882E}"/>
                    </a:ext>
                  </a:extLst>
                </p:cNvPr>
                <p:cNvSpPr/>
                <p:nvPr/>
              </p:nvSpPr>
              <p:spPr>
                <a:xfrm rot="10800000">
                  <a:off x="10304535" y="4986009"/>
                  <a:ext cx="164431" cy="38380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248" name="Rectangle 247">
                  <a:extLst>
                    <a:ext uri="{FF2B5EF4-FFF2-40B4-BE49-F238E27FC236}">
                      <a16:creationId xmlns:a16="http://schemas.microsoft.com/office/drawing/2014/main" id="{D66933CD-9767-4351-887B-85DE24A4F66A}"/>
                    </a:ext>
                  </a:extLst>
                </p:cNvPr>
                <p:cNvSpPr/>
                <p:nvPr/>
              </p:nvSpPr>
              <p:spPr>
                <a:xfrm rot="10800000">
                  <a:off x="10468822" y="5062769"/>
                  <a:ext cx="164431" cy="3070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249" name="Freeform 21">
                  <a:extLst>
                    <a:ext uri="{FF2B5EF4-FFF2-40B4-BE49-F238E27FC236}">
                      <a16:creationId xmlns:a16="http://schemas.microsoft.com/office/drawing/2014/main" id="{FC49A6C8-0471-4B14-8288-70CA4C904C27}"/>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grpSp>
        <p:grpSp>
          <p:nvGrpSpPr>
            <p:cNvPr id="195" name="Group 194">
              <a:extLst>
                <a:ext uri="{FF2B5EF4-FFF2-40B4-BE49-F238E27FC236}">
                  <a16:creationId xmlns:a16="http://schemas.microsoft.com/office/drawing/2014/main" id="{8E77816A-6830-4882-9E25-070478AC284E}"/>
                </a:ext>
              </a:extLst>
            </p:cNvPr>
            <p:cNvGrpSpPr/>
            <p:nvPr/>
          </p:nvGrpSpPr>
          <p:grpSpPr>
            <a:xfrm>
              <a:off x="6855185" y="2159006"/>
              <a:ext cx="2236212" cy="1779389"/>
              <a:chOff x="18288" y="2147921"/>
              <a:chExt cx="2716656" cy="1897055"/>
            </a:xfrm>
          </p:grpSpPr>
          <p:grpSp>
            <p:nvGrpSpPr>
              <p:cNvPr id="198" name="Group 197">
                <a:extLst>
                  <a:ext uri="{FF2B5EF4-FFF2-40B4-BE49-F238E27FC236}">
                    <a16:creationId xmlns:a16="http://schemas.microsoft.com/office/drawing/2014/main" id="{4D4F37C3-3D5F-4CC6-AF93-A1D012BE92E7}"/>
                  </a:ext>
                </a:extLst>
              </p:cNvPr>
              <p:cNvGrpSpPr/>
              <p:nvPr/>
            </p:nvGrpSpPr>
            <p:grpSpPr>
              <a:xfrm>
                <a:off x="27410" y="2256505"/>
                <a:ext cx="438874" cy="1722621"/>
                <a:chOff x="1554387" y="1235534"/>
                <a:chExt cx="438874" cy="2930090"/>
              </a:xfrm>
            </p:grpSpPr>
            <p:sp>
              <p:nvSpPr>
                <p:cNvPr id="218" name="Line 6">
                  <a:extLst>
                    <a:ext uri="{FF2B5EF4-FFF2-40B4-BE49-F238E27FC236}">
                      <a16:creationId xmlns:a16="http://schemas.microsoft.com/office/drawing/2014/main" id="{608620AD-F9E6-4CB0-BA1D-4674F7A1A224}"/>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19" name="Line 7">
                  <a:extLst>
                    <a:ext uri="{FF2B5EF4-FFF2-40B4-BE49-F238E27FC236}">
                      <a16:creationId xmlns:a16="http://schemas.microsoft.com/office/drawing/2014/main" id="{09E7D345-0656-4005-8B74-0AF504DC54AB}"/>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20" name="Line 8">
                  <a:extLst>
                    <a:ext uri="{FF2B5EF4-FFF2-40B4-BE49-F238E27FC236}">
                      <a16:creationId xmlns:a16="http://schemas.microsoft.com/office/drawing/2014/main" id="{47FC9712-30E9-4BD2-8D96-4C5244DCC413}"/>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21" name="Line 9">
                  <a:extLst>
                    <a:ext uri="{FF2B5EF4-FFF2-40B4-BE49-F238E27FC236}">
                      <a16:creationId xmlns:a16="http://schemas.microsoft.com/office/drawing/2014/main" id="{953E81A7-FBD0-4BF9-B3E7-9A8B71913F8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22" name="Line 10">
                  <a:extLst>
                    <a:ext uri="{FF2B5EF4-FFF2-40B4-BE49-F238E27FC236}">
                      <a16:creationId xmlns:a16="http://schemas.microsoft.com/office/drawing/2014/main" id="{71B78309-5EC2-427D-8C33-A8278C5A4D2E}"/>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23" name="Line 11">
                  <a:extLst>
                    <a:ext uri="{FF2B5EF4-FFF2-40B4-BE49-F238E27FC236}">
                      <a16:creationId xmlns:a16="http://schemas.microsoft.com/office/drawing/2014/main" id="{D10371D4-D18B-47E6-9C12-FF619D6D420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4D4D4D"/>
                    </a:solidFill>
                  </a:endParaRPr>
                </a:p>
              </p:txBody>
            </p:sp>
            <p:sp>
              <p:nvSpPr>
                <p:cNvPr id="224" name="TextBox 223">
                  <a:extLst>
                    <a:ext uri="{FF2B5EF4-FFF2-40B4-BE49-F238E27FC236}">
                      <a16:creationId xmlns:a16="http://schemas.microsoft.com/office/drawing/2014/main" id="{707405CC-3523-464B-8ED8-0AF698905501}"/>
                    </a:ext>
                  </a:extLst>
                </p:cNvPr>
                <p:cNvSpPr txBox="1"/>
                <p:nvPr/>
              </p:nvSpPr>
              <p:spPr>
                <a:xfrm>
                  <a:off x="1624508" y="1748570"/>
                  <a:ext cx="364554"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80</a:t>
                  </a:r>
                </a:p>
              </p:txBody>
            </p:sp>
            <p:sp>
              <p:nvSpPr>
                <p:cNvPr id="225" name="TextBox 224">
                  <a:extLst>
                    <a:ext uri="{FF2B5EF4-FFF2-40B4-BE49-F238E27FC236}">
                      <a16:creationId xmlns:a16="http://schemas.microsoft.com/office/drawing/2014/main" id="{6B9D76F4-D164-4BBB-AFC9-EDF8FB64EFAA}"/>
                    </a:ext>
                  </a:extLst>
                </p:cNvPr>
                <p:cNvSpPr txBox="1"/>
                <p:nvPr/>
              </p:nvSpPr>
              <p:spPr>
                <a:xfrm>
                  <a:off x="1628708" y="2247101"/>
                  <a:ext cx="364553"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60</a:t>
                  </a:r>
                </a:p>
              </p:txBody>
            </p:sp>
            <p:sp>
              <p:nvSpPr>
                <p:cNvPr id="226" name="TextBox 225">
                  <a:extLst>
                    <a:ext uri="{FF2B5EF4-FFF2-40B4-BE49-F238E27FC236}">
                      <a16:creationId xmlns:a16="http://schemas.microsoft.com/office/drawing/2014/main" id="{F7718CEC-8D3F-4CF5-9F3C-E810EBA41512}"/>
                    </a:ext>
                  </a:extLst>
                </p:cNvPr>
                <p:cNvSpPr txBox="1"/>
                <p:nvPr/>
              </p:nvSpPr>
              <p:spPr>
                <a:xfrm>
                  <a:off x="1624497" y="2761754"/>
                  <a:ext cx="364553"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40</a:t>
                  </a:r>
                </a:p>
              </p:txBody>
            </p:sp>
            <p:sp>
              <p:nvSpPr>
                <p:cNvPr id="227" name="TextBox 226">
                  <a:extLst>
                    <a:ext uri="{FF2B5EF4-FFF2-40B4-BE49-F238E27FC236}">
                      <a16:creationId xmlns:a16="http://schemas.microsoft.com/office/drawing/2014/main" id="{61471E01-A631-4A14-820A-645CE31376E5}"/>
                    </a:ext>
                  </a:extLst>
                </p:cNvPr>
                <p:cNvSpPr txBox="1"/>
                <p:nvPr/>
              </p:nvSpPr>
              <p:spPr>
                <a:xfrm>
                  <a:off x="1624497" y="3265656"/>
                  <a:ext cx="364553"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20</a:t>
                  </a:r>
                </a:p>
              </p:txBody>
            </p:sp>
            <p:sp>
              <p:nvSpPr>
                <p:cNvPr id="228" name="TextBox 227">
                  <a:extLst>
                    <a:ext uri="{FF2B5EF4-FFF2-40B4-BE49-F238E27FC236}">
                      <a16:creationId xmlns:a16="http://schemas.microsoft.com/office/drawing/2014/main" id="{E5FE3C99-460B-42BC-9BB3-A0634E9D674A}"/>
                    </a:ext>
                  </a:extLst>
                </p:cNvPr>
                <p:cNvSpPr txBox="1"/>
                <p:nvPr/>
              </p:nvSpPr>
              <p:spPr>
                <a:xfrm>
                  <a:off x="1694613" y="3774932"/>
                  <a:ext cx="294447"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0</a:t>
                  </a:r>
                </a:p>
              </p:txBody>
            </p:sp>
            <p:sp>
              <p:nvSpPr>
                <p:cNvPr id="229" name="TextBox 228">
                  <a:extLst>
                    <a:ext uri="{FF2B5EF4-FFF2-40B4-BE49-F238E27FC236}">
                      <a16:creationId xmlns:a16="http://schemas.microsoft.com/office/drawing/2014/main" id="{08AF6329-549D-4C36-99DA-B8E92C393584}"/>
                    </a:ext>
                  </a:extLst>
                </p:cNvPr>
                <p:cNvSpPr txBox="1"/>
                <p:nvPr/>
              </p:nvSpPr>
              <p:spPr>
                <a:xfrm>
                  <a:off x="1554387" y="1235534"/>
                  <a:ext cx="434660" cy="390692"/>
                </a:xfrm>
                <a:prstGeom prst="rect">
                  <a:avLst/>
                </a:prstGeom>
                <a:noFill/>
              </p:spPr>
              <p:txBody>
                <a:bodyPr wrap="none" rtlCol="0" anchor="ctr" anchorCtr="0">
                  <a:spAutoFit/>
                </a:bodyPr>
                <a:lstStyle/>
                <a:p>
                  <a:pPr algn="r"/>
                  <a:r>
                    <a:rPr lang="fr-FR" sz="800" dirty="0">
                      <a:solidFill>
                        <a:srgbClr val="4D4D4D"/>
                      </a:solidFill>
                      <a:latin typeface="Arial" panose="020B0604020202020204" pitchFamily="34" charset="0"/>
                      <a:cs typeface="Arial" panose="020B0604020202020204" pitchFamily="34" charset="0"/>
                    </a:rPr>
                    <a:t>100</a:t>
                  </a:r>
                </a:p>
              </p:txBody>
            </p:sp>
          </p:grpSp>
          <p:sp>
            <p:nvSpPr>
              <p:cNvPr id="199" name="TextBox 198">
                <a:extLst>
                  <a:ext uri="{FF2B5EF4-FFF2-40B4-BE49-F238E27FC236}">
                    <a16:creationId xmlns:a16="http://schemas.microsoft.com/office/drawing/2014/main" id="{8BEF8EE0-D156-4D3F-A4A8-8F5870BF72BF}"/>
                  </a:ext>
                </a:extLst>
              </p:cNvPr>
              <p:cNvSpPr txBox="1"/>
              <p:nvPr/>
            </p:nvSpPr>
            <p:spPr>
              <a:xfrm rot="16200000">
                <a:off x="50680" y="2989665"/>
                <a:ext cx="196947" cy="261732"/>
              </a:xfrm>
              <a:prstGeom prst="rect">
                <a:avLst/>
              </a:prstGeom>
              <a:noFill/>
            </p:spPr>
            <p:txBody>
              <a:bodyPr wrap="none" rtlCol="0">
                <a:spAutoFit/>
              </a:bodyPr>
              <a:lstStyle/>
              <a:p>
                <a:pPr algn="ctr"/>
                <a:endParaRPr lang="fr-FR" sz="800" dirty="0">
                  <a:solidFill>
                    <a:srgbClr val="4D4D4D"/>
                  </a:solidFill>
                </a:endParaRPr>
              </a:p>
            </p:txBody>
          </p:sp>
          <p:grpSp>
            <p:nvGrpSpPr>
              <p:cNvPr id="200" name="Group 199">
                <a:extLst>
                  <a:ext uri="{FF2B5EF4-FFF2-40B4-BE49-F238E27FC236}">
                    <a16:creationId xmlns:a16="http://schemas.microsoft.com/office/drawing/2014/main" id="{DF48EB64-C73F-4743-9BE5-74FEC2A6C48D}"/>
                  </a:ext>
                </a:extLst>
              </p:cNvPr>
              <p:cNvGrpSpPr/>
              <p:nvPr/>
            </p:nvGrpSpPr>
            <p:grpSpPr>
              <a:xfrm>
                <a:off x="402827" y="2147921"/>
                <a:ext cx="2332117" cy="1897055"/>
                <a:chOff x="8461015" y="3650150"/>
                <a:chExt cx="2332117" cy="1897055"/>
              </a:xfrm>
            </p:grpSpPr>
            <p:sp>
              <p:nvSpPr>
                <p:cNvPr id="201" name="TextBox 200">
                  <a:extLst>
                    <a:ext uri="{FF2B5EF4-FFF2-40B4-BE49-F238E27FC236}">
                      <a16:creationId xmlns:a16="http://schemas.microsoft.com/office/drawing/2014/main" id="{F19D23BF-07AD-4B83-87DD-0623977FA338}"/>
                    </a:ext>
                  </a:extLst>
                </p:cNvPr>
                <p:cNvSpPr txBox="1"/>
                <p:nvPr/>
              </p:nvSpPr>
              <p:spPr>
                <a:xfrm>
                  <a:off x="8722269" y="3650150"/>
                  <a:ext cx="1690737" cy="262503"/>
                </a:xfrm>
                <a:prstGeom prst="rect">
                  <a:avLst/>
                </a:prstGeom>
                <a:noFill/>
              </p:spPr>
              <p:txBody>
                <a:bodyPr wrap="none" rtlCol="0">
                  <a:spAutoFit/>
                </a:bodyPr>
                <a:lstStyle/>
                <a:p>
                  <a:pPr algn="ctr"/>
                  <a:r>
                    <a:rPr lang="fr-FR" sz="1000" dirty="0"/>
                    <a:t>Dyspareunie/femmes</a:t>
                  </a:r>
                </a:p>
              </p:txBody>
            </p:sp>
            <p:sp>
              <p:nvSpPr>
                <p:cNvPr id="202" name="TextBox 201">
                  <a:extLst>
                    <a:ext uri="{FF2B5EF4-FFF2-40B4-BE49-F238E27FC236}">
                      <a16:creationId xmlns:a16="http://schemas.microsoft.com/office/drawing/2014/main" id="{08779D83-D331-419D-8CB7-667558984318}"/>
                    </a:ext>
                  </a:extLst>
                </p:cNvPr>
                <p:cNvSpPr txBox="1"/>
                <p:nvPr/>
              </p:nvSpPr>
              <p:spPr>
                <a:xfrm>
                  <a:off x="8461015" y="5350328"/>
                  <a:ext cx="596296" cy="196877"/>
                </a:xfrm>
                <a:prstGeom prst="rect">
                  <a:avLst/>
                </a:prstGeom>
                <a:noFill/>
              </p:spPr>
              <p:txBody>
                <a:bodyPr wrap="none" rtlCol="0">
                  <a:spAutoFit/>
                </a:bodyPr>
                <a:lstStyle/>
                <a:p>
                  <a:pPr algn="ctr"/>
                  <a:r>
                    <a:rPr lang="fr-FR" sz="600" dirty="0">
                      <a:solidFill>
                        <a:srgbClr val="4D4D4D"/>
                      </a:solidFill>
                    </a:rPr>
                    <a:t>Inclusion</a:t>
                  </a:r>
                </a:p>
              </p:txBody>
            </p:sp>
            <p:sp>
              <p:nvSpPr>
                <p:cNvPr id="203" name="TextBox 202">
                  <a:extLst>
                    <a:ext uri="{FF2B5EF4-FFF2-40B4-BE49-F238E27FC236}">
                      <a16:creationId xmlns:a16="http://schemas.microsoft.com/office/drawing/2014/main" id="{819E625F-EFE0-4CE5-9311-E4DC6052F00B}"/>
                    </a:ext>
                  </a:extLst>
                </p:cNvPr>
                <p:cNvSpPr txBox="1"/>
                <p:nvPr/>
              </p:nvSpPr>
              <p:spPr>
                <a:xfrm>
                  <a:off x="8905770" y="5350328"/>
                  <a:ext cx="553452" cy="196877"/>
                </a:xfrm>
                <a:prstGeom prst="rect">
                  <a:avLst/>
                </a:prstGeom>
                <a:noFill/>
              </p:spPr>
              <p:txBody>
                <a:bodyPr wrap="none" rtlCol="0">
                  <a:spAutoFit/>
                </a:bodyPr>
                <a:lstStyle/>
                <a:p>
                  <a:pPr algn="ctr"/>
                  <a:r>
                    <a:rPr lang="fr-FR" sz="600" dirty="0">
                      <a:solidFill>
                        <a:srgbClr val="4D4D4D"/>
                      </a:solidFill>
                    </a:rPr>
                    <a:t>4e mois</a:t>
                  </a:r>
                </a:p>
              </p:txBody>
            </p:sp>
            <p:sp>
              <p:nvSpPr>
                <p:cNvPr id="204" name="TextBox 203">
                  <a:extLst>
                    <a:ext uri="{FF2B5EF4-FFF2-40B4-BE49-F238E27FC236}">
                      <a16:creationId xmlns:a16="http://schemas.microsoft.com/office/drawing/2014/main" id="{1D2C18AA-610E-4A4F-B99D-A80BA30BDBE0}"/>
                    </a:ext>
                  </a:extLst>
                </p:cNvPr>
                <p:cNvSpPr txBox="1"/>
                <p:nvPr/>
              </p:nvSpPr>
              <p:spPr>
                <a:xfrm>
                  <a:off x="9336134" y="5350328"/>
                  <a:ext cx="553452" cy="196877"/>
                </a:xfrm>
                <a:prstGeom prst="rect">
                  <a:avLst/>
                </a:prstGeom>
                <a:noFill/>
              </p:spPr>
              <p:txBody>
                <a:bodyPr wrap="none" rtlCol="0">
                  <a:spAutoFit/>
                </a:bodyPr>
                <a:lstStyle/>
                <a:p>
                  <a:pPr algn="ctr"/>
                  <a:r>
                    <a:rPr lang="fr-FR" sz="600" dirty="0">
                      <a:solidFill>
                        <a:srgbClr val="4D4D4D"/>
                      </a:solidFill>
                    </a:rPr>
                    <a:t>8e mois</a:t>
                  </a:r>
                </a:p>
              </p:txBody>
            </p:sp>
            <p:sp>
              <p:nvSpPr>
                <p:cNvPr id="205" name="TextBox 204">
                  <a:extLst>
                    <a:ext uri="{FF2B5EF4-FFF2-40B4-BE49-F238E27FC236}">
                      <a16:creationId xmlns:a16="http://schemas.microsoft.com/office/drawing/2014/main" id="{1F3BD4F5-3B9F-423E-B1DE-BB7C847AC350}"/>
                    </a:ext>
                  </a:extLst>
                </p:cNvPr>
                <p:cNvSpPr txBox="1"/>
                <p:nvPr/>
              </p:nvSpPr>
              <p:spPr>
                <a:xfrm>
                  <a:off x="9727914" y="5350328"/>
                  <a:ext cx="606033" cy="196877"/>
                </a:xfrm>
                <a:prstGeom prst="rect">
                  <a:avLst/>
                </a:prstGeom>
                <a:noFill/>
              </p:spPr>
              <p:txBody>
                <a:bodyPr wrap="none" rtlCol="0">
                  <a:spAutoFit/>
                </a:bodyPr>
                <a:lstStyle/>
                <a:p>
                  <a:pPr algn="ctr"/>
                  <a:r>
                    <a:rPr lang="fr-FR" sz="600" dirty="0">
                      <a:solidFill>
                        <a:srgbClr val="4D4D4D"/>
                      </a:solidFill>
                    </a:rPr>
                    <a:t>12e mois</a:t>
                  </a:r>
                </a:p>
              </p:txBody>
            </p:sp>
            <p:sp>
              <p:nvSpPr>
                <p:cNvPr id="206" name="TextBox 205">
                  <a:extLst>
                    <a:ext uri="{FF2B5EF4-FFF2-40B4-BE49-F238E27FC236}">
                      <a16:creationId xmlns:a16="http://schemas.microsoft.com/office/drawing/2014/main" id="{99CB458D-40E6-4682-AEDD-A31C595FC836}"/>
                    </a:ext>
                  </a:extLst>
                </p:cNvPr>
                <p:cNvSpPr txBox="1"/>
                <p:nvPr/>
              </p:nvSpPr>
              <p:spPr>
                <a:xfrm>
                  <a:off x="10187099" y="5350328"/>
                  <a:ext cx="606033" cy="196877"/>
                </a:xfrm>
                <a:prstGeom prst="rect">
                  <a:avLst/>
                </a:prstGeom>
                <a:noFill/>
              </p:spPr>
              <p:txBody>
                <a:bodyPr wrap="none" rtlCol="0">
                  <a:spAutoFit/>
                </a:bodyPr>
                <a:lstStyle/>
                <a:p>
                  <a:pPr algn="ctr"/>
                  <a:r>
                    <a:rPr lang="fr-FR" sz="600" dirty="0">
                      <a:solidFill>
                        <a:srgbClr val="4D4D4D"/>
                      </a:solidFill>
                    </a:rPr>
                    <a:t>20e mois</a:t>
                  </a:r>
                </a:p>
              </p:txBody>
            </p:sp>
            <p:sp>
              <p:nvSpPr>
                <p:cNvPr id="207" name="Rectangle 206">
                  <a:extLst>
                    <a:ext uri="{FF2B5EF4-FFF2-40B4-BE49-F238E27FC236}">
                      <a16:creationId xmlns:a16="http://schemas.microsoft.com/office/drawing/2014/main" id="{8B23D9E8-1E75-49E2-82B6-8D1DE2C906C9}"/>
                    </a:ext>
                  </a:extLst>
                </p:cNvPr>
                <p:cNvSpPr/>
                <p:nvPr/>
              </p:nvSpPr>
              <p:spPr>
                <a:xfrm rot="10800000">
                  <a:off x="8592757" y="5284893"/>
                  <a:ext cx="164431" cy="7676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208" name="Rectangle 207">
                  <a:extLst>
                    <a:ext uri="{FF2B5EF4-FFF2-40B4-BE49-F238E27FC236}">
                      <a16:creationId xmlns:a16="http://schemas.microsoft.com/office/drawing/2014/main" id="{DC8CAE98-3014-40AB-99A4-0D31BC2C4B36}"/>
                    </a:ext>
                  </a:extLst>
                </p:cNvPr>
                <p:cNvSpPr/>
                <p:nvPr/>
              </p:nvSpPr>
              <p:spPr>
                <a:xfrm rot="10800000">
                  <a:off x="8757044" y="5131370"/>
                  <a:ext cx="164431" cy="230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209" name="Rectangle 208">
                  <a:extLst>
                    <a:ext uri="{FF2B5EF4-FFF2-40B4-BE49-F238E27FC236}">
                      <a16:creationId xmlns:a16="http://schemas.microsoft.com/office/drawing/2014/main" id="{33E8F220-FFCE-4428-8E08-BC9EF7308218}"/>
                    </a:ext>
                  </a:extLst>
                </p:cNvPr>
                <p:cNvSpPr/>
                <p:nvPr/>
              </p:nvSpPr>
              <p:spPr>
                <a:xfrm rot="10800000">
                  <a:off x="9020022" y="4870871"/>
                  <a:ext cx="164431" cy="49894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210" name="Rectangle 209">
                  <a:extLst>
                    <a:ext uri="{FF2B5EF4-FFF2-40B4-BE49-F238E27FC236}">
                      <a16:creationId xmlns:a16="http://schemas.microsoft.com/office/drawing/2014/main" id="{F5082B93-61F2-4A63-936D-2484F92C2B0D}"/>
                    </a:ext>
                  </a:extLst>
                </p:cNvPr>
                <p:cNvSpPr/>
                <p:nvPr/>
              </p:nvSpPr>
              <p:spPr>
                <a:xfrm rot="10800000">
                  <a:off x="9184309" y="4986013"/>
                  <a:ext cx="164431" cy="383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211" name="Rectangle 210">
                  <a:extLst>
                    <a:ext uri="{FF2B5EF4-FFF2-40B4-BE49-F238E27FC236}">
                      <a16:creationId xmlns:a16="http://schemas.microsoft.com/office/drawing/2014/main" id="{DA396673-C5C8-4AF4-B346-8015B127168D}"/>
                    </a:ext>
                  </a:extLst>
                </p:cNvPr>
                <p:cNvSpPr/>
                <p:nvPr/>
              </p:nvSpPr>
              <p:spPr>
                <a:xfrm rot="10800000">
                  <a:off x="9447286" y="5018947"/>
                  <a:ext cx="164431" cy="34542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212" name="Rectangle 211">
                  <a:extLst>
                    <a:ext uri="{FF2B5EF4-FFF2-40B4-BE49-F238E27FC236}">
                      <a16:creationId xmlns:a16="http://schemas.microsoft.com/office/drawing/2014/main" id="{82DBDD09-BDD8-4C22-B888-355A0DDB8278}"/>
                    </a:ext>
                  </a:extLst>
                </p:cNvPr>
                <p:cNvSpPr/>
                <p:nvPr/>
              </p:nvSpPr>
              <p:spPr>
                <a:xfrm rot="10800000">
                  <a:off x="9611573" y="5018946"/>
                  <a:ext cx="164431" cy="345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213" name="Rectangle 212">
                  <a:extLst>
                    <a:ext uri="{FF2B5EF4-FFF2-40B4-BE49-F238E27FC236}">
                      <a16:creationId xmlns:a16="http://schemas.microsoft.com/office/drawing/2014/main" id="{8ECB32C0-9AEA-4550-9CE4-FA49C20BEEF6}"/>
                    </a:ext>
                  </a:extLst>
                </p:cNvPr>
                <p:cNvSpPr/>
                <p:nvPr/>
              </p:nvSpPr>
              <p:spPr>
                <a:xfrm rot="10800000">
                  <a:off x="9874550" y="4942186"/>
                  <a:ext cx="164431" cy="42218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214" name="Rectangle 213">
                  <a:extLst>
                    <a:ext uri="{FF2B5EF4-FFF2-40B4-BE49-F238E27FC236}">
                      <a16:creationId xmlns:a16="http://schemas.microsoft.com/office/drawing/2014/main" id="{C79DFDA1-F146-4D48-8D22-5F16B7C4D214}"/>
                    </a:ext>
                  </a:extLst>
                </p:cNvPr>
                <p:cNvSpPr/>
                <p:nvPr/>
              </p:nvSpPr>
              <p:spPr>
                <a:xfrm rot="10800000">
                  <a:off x="10038837" y="4961375"/>
                  <a:ext cx="164431" cy="4029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215" name="Rectangle 214">
                  <a:extLst>
                    <a:ext uri="{FF2B5EF4-FFF2-40B4-BE49-F238E27FC236}">
                      <a16:creationId xmlns:a16="http://schemas.microsoft.com/office/drawing/2014/main" id="{FF92527B-327B-41C6-98EE-39A569940138}"/>
                    </a:ext>
                  </a:extLst>
                </p:cNvPr>
                <p:cNvSpPr/>
                <p:nvPr/>
              </p:nvSpPr>
              <p:spPr>
                <a:xfrm rot="10800000">
                  <a:off x="10304535" y="4986009"/>
                  <a:ext cx="164431" cy="38380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FFFFFF"/>
                    </a:solidFill>
                    <a:latin typeface="Arial"/>
                    <a:cs typeface="Arial"/>
                  </a:endParaRPr>
                </a:p>
              </p:txBody>
            </p:sp>
            <p:sp>
              <p:nvSpPr>
                <p:cNvPr id="216" name="Rectangle 215">
                  <a:extLst>
                    <a:ext uri="{FF2B5EF4-FFF2-40B4-BE49-F238E27FC236}">
                      <a16:creationId xmlns:a16="http://schemas.microsoft.com/office/drawing/2014/main" id="{6067567F-F0D3-49C6-B17F-68E2FCDBF577}"/>
                    </a:ext>
                  </a:extLst>
                </p:cNvPr>
                <p:cNvSpPr/>
                <p:nvPr/>
              </p:nvSpPr>
              <p:spPr>
                <a:xfrm rot="10800000">
                  <a:off x="10468822" y="5177911"/>
                  <a:ext cx="164431" cy="191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a:solidFill>
                      <a:srgbClr val="4D4D4D"/>
                    </a:solidFill>
                    <a:latin typeface="Arial"/>
                    <a:cs typeface="Arial"/>
                  </a:endParaRPr>
                </a:p>
              </p:txBody>
            </p:sp>
            <p:sp>
              <p:nvSpPr>
                <p:cNvPr id="217" name="Freeform 21">
                  <a:extLst>
                    <a:ext uri="{FF2B5EF4-FFF2-40B4-BE49-F238E27FC236}">
                      <a16:creationId xmlns:a16="http://schemas.microsoft.com/office/drawing/2014/main" id="{3EA401F9-17C2-4E2F-9BC8-52AA9EE9CE99}"/>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grpSp>
      </p:grpSp>
    </p:spTree>
    <p:extLst>
      <p:ext uri="{BB962C8B-B14F-4D97-AF65-F5344CB8AC3E}">
        <p14:creationId xmlns:p14="http://schemas.microsoft.com/office/powerpoint/2010/main" val="17688399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LBA21: mFOLFIRINOX néoadjuvant et radiochimiothérapie (RCT) préopératoire versus RCT préopératoire chez les patients avec cancer du rectum T3-4 : résultats chirurgicaux et de qualité de vie de l’étude de phase III PRODIGE 23 – Borg C, et al</a:t>
            </a:r>
          </a:p>
        </p:txBody>
      </p:sp>
      <p:sp>
        <p:nvSpPr>
          <p:cNvPr id="3" name="Content Placeholder 2"/>
          <p:cNvSpPr>
            <a:spLocks noGrp="1"/>
          </p:cNvSpPr>
          <p:nvPr>
            <p:ph idx="1"/>
          </p:nvPr>
        </p:nvSpPr>
        <p:spPr/>
        <p:txBody>
          <a:bodyPr/>
          <a:lstStyle/>
          <a:p>
            <a:pPr marL="0" indent="0">
              <a:spcBef>
                <a:spcPts val="1200"/>
              </a:spcBef>
              <a:buNone/>
            </a:pPr>
            <a:r>
              <a:rPr lang="fr-FR" b="1" dirty="0"/>
              <a:t>Conclusions</a:t>
            </a:r>
          </a:p>
          <a:p>
            <a:r>
              <a:rPr lang="fr-FR" b="1" dirty="0"/>
              <a:t>Chez ces patients avec cancer du rectum stade II/III, </a:t>
            </a:r>
            <a:r>
              <a:rPr lang="fr-FR" b="1" dirty="0" err="1"/>
              <a:t>mFOLFORINOX</a:t>
            </a:r>
            <a:r>
              <a:rPr lang="fr-FR" b="1" dirty="0"/>
              <a:t> a montré un profil de toxicité gérable et n’a pas compromis la faisabilité de la totalité du traitement ni de sa tolérance</a:t>
            </a:r>
          </a:p>
          <a:p>
            <a:r>
              <a:rPr lang="fr-FR" b="1" dirty="0"/>
              <a:t>Chez les patients qui ont reçu FOLFORINOX néoadjuvant, il y a eu moins de toxicités après la chirurgie ou la chimiothérapie adjuvante</a:t>
            </a:r>
          </a:p>
          <a:p>
            <a:r>
              <a:rPr lang="fr-FR" b="1" dirty="0"/>
              <a:t>Il n’y a pas eu de différence significative dans les scores globaux de QoL entre les 2 bras de traitement</a:t>
            </a:r>
          </a:p>
        </p:txBody>
      </p:sp>
      <p:sp>
        <p:nvSpPr>
          <p:cNvPr id="5" name="Text Placeholder 4"/>
          <p:cNvSpPr>
            <a:spLocks noGrp="1"/>
          </p:cNvSpPr>
          <p:nvPr>
            <p:ph type="body" sz="quarter" idx="11"/>
          </p:nvPr>
        </p:nvSpPr>
        <p:spPr/>
        <p:txBody>
          <a:bodyPr/>
          <a:lstStyle/>
          <a:p>
            <a:r>
              <a:rPr lang="fr-FR" dirty="0"/>
              <a:t>Borg C, et al, Ann </a:t>
            </a:r>
            <a:r>
              <a:rPr lang="fr-FR" dirty="0" err="1"/>
              <a:t>Oncol</a:t>
            </a:r>
            <a:r>
              <a:rPr lang="fr-FR" dirty="0"/>
              <a:t> 2020;31(</a:t>
            </a:r>
            <a:r>
              <a:rPr lang="fr-FR" dirty="0" err="1"/>
              <a:t>suppl</a:t>
            </a:r>
            <a:r>
              <a:rPr lang="fr-FR" dirty="0"/>
              <a:t>):</a:t>
            </a:r>
            <a:r>
              <a:rPr lang="fr-FR" dirty="0" err="1"/>
              <a:t>abstr</a:t>
            </a:r>
            <a:r>
              <a:rPr lang="fr-FR" dirty="0"/>
              <a:t> LBA21</a:t>
            </a:r>
          </a:p>
        </p:txBody>
      </p:sp>
    </p:spTree>
    <p:extLst>
      <p:ext uri="{BB962C8B-B14F-4D97-AF65-F5344CB8AC3E}">
        <p14:creationId xmlns:p14="http://schemas.microsoft.com/office/powerpoint/2010/main" val="2354543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LBA42: POD1UM-202: étude de phase 2 évaluant le </a:t>
            </a:r>
            <a:r>
              <a:rPr lang="fr-FR" dirty="0" err="1"/>
              <a:t>rétifanlimab</a:t>
            </a:r>
            <a:r>
              <a:rPr lang="fr-FR" dirty="0"/>
              <a:t> chez les patients avec carcinome épidermoïde du canal anal (CECA) ayant progressé après chimiothérapie à base de </a:t>
            </a:r>
            <a:r>
              <a:rPr lang="fr-FR" dirty="0" smtClean="0"/>
              <a:t>platine – </a:t>
            </a:r>
            <a:r>
              <a:rPr lang="fr-FR" dirty="0"/>
              <a:t>Rao S, et al</a:t>
            </a:r>
          </a:p>
        </p:txBody>
      </p:sp>
      <p:sp>
        <p:nvSpPr>
          <p:cNvPr id="3" name="Content Placeholder 2"/>
          <p:cNvSpPr>
            <a:spLocks noGrp="1"/>
          </p:cNvSpPr>
          <p:nvPr>
            <p:ph idx="1"/>
          </p:nvPr>
        </p:nvSpPr>
        <p:spPr/>
        <p:txBody>
          <a:bodyPr/>
          <a:lstStyle/>
          <a:p>
            <a:pPr marL="0" indent="0">
              <a:buNone/>
            </a:pPr>
            <a:r>
              <a:rPr lang="fr-FR" b="1" dirty="0"/>
              <a:t>Objectifs</a:t>
            </a:r>
          </a:p>
          <a:p>
            <a:r>
              <a:rPr lang="fr-FR" dirty="0"/>
              <a:t>Evaluer l'efficacité et la tolérance du </a:t>
            </a:r>
            <a:r>
              <a:rPr lang="fr-FR" dirty="0" err="1"/>
              <a:t>rétifanlimab</a:t>
            </a:r>
            <a:r>
              <a:rPr lang="fr-FR" dirty="0"/>
              <a:t> chez des patients avec CECA après CT à base de platine </a:t>
            </a:r>
          </a:p>
        </p:txBody>
      </p:sp>
      <p:sp>
        <p:nvSpPr>
          <p:cNvPr id="4" name="Text Placeholder 3"/>
          <p:cNvSpPr>
            <a:spLocks noGrp="1"/>
          </p:cNvSpPr>
          <p:nvPr>
            <p:ph type="body" sz="quarter" idx="10"/>
          </p:nvPr>
        </p:nvSpPr>
        <p:spPr/>
        <p:txBody>
          <a:bodyPr/>
          <a:lstStyle/>
          <a:p>
            <a:r>
              <a:rPr lang="fr-FR" dirty="0"/>
              <a:t>Date de clôture: 8 juin </a:t>
            </a:r>
            <a:r>
              <a:rPr lang="fr-FR" dirty="0" smtClean="0"/>
              <a:t>2020</a:t>
            </a:r>
            <a:endParaRPr lang="fr-FR" dirty="0"/>
          </a:p>
        </p:txBody>
      </p:sp>
      <p:sp>
        <p:nvSpPr>
          <p:cNvPr id="5" name="Text Placeholder 4"/>
          <p:cNvSpPr>
            <a:spLocks noGrp="1"/>
          </p:cNvSpPr>
          <p:nvPr>
            <p:ph type="body" sz="quarter" idx="11"/>
          </p:nvPr>
        </p:nvSpPr>
        <p:spPr/>
        <p:txBody>
          <a:bodyPr/>
          <a:lstStyle/>
          <a:p>
            <a:r>
              <a:rPr lang="fr-FR" dirty="0"/>
              <a:t>Rao S, et al, Ann </a:t>
            </a:r>
            <a:r>
              <a:rPr lang="fr-FR" dirty="0" err="1"/>
              <a:t>Oncol</a:t>
            </a:r>
            <a:r>
              <a:rPr lang="fr-FR" dirty="0"/>
              <a:t> 2020;31(</a:t>
            </a:r>
            <a:r>
              <a:rPr lang="fr-FR" dirty="0" err="1"/>
              <a:t>suppl</a:t>
            </a:r>
            <a:r>
              <a:rPr lang="fr-FR" dirty="0"/>
              <a:t>):</a:t>
            </a:r>
            <a:r>
              <a:rPr lang="fr-FR" dirty="0" err="1"/>
              <a:t>abstr</a:t>
            </a:r>
            <a:r>
              <a:rPr lang="fr-FR" dirty="0"/>
              <a:t> LBA42</a:t>
            </a:r>
          </a:p>
        </p:txBody>
      </p:sp>
      <p:sp>
        <p:nvSpPr>
          <p:cNvPr id="7" name="Rectangle 9"/>
          <p:cNvSpPr txBox="1">
            <a:spLocks noChangeArrowheads="1"/>
          </p:cNvSpPr>
          <p:nvPr/>
        </p:nvSpPr>
        <p:spPr bwMode="auto">
          <a:xfrm>
            <a:off x="365124" y="5058346"/>
            <a:ext cx="4130676" cy="113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PRINCIPAL(S)</a:t>
            </a:r>
          </a:p>
          <a:p>
            <a:r>
              <a:rPr lang="fr-FR" kern="0" dirty="0" smtClean="0"/>
              <a:t>TRO </a:t>
            </a:r>
            <a:r>
              <a:rPr lang="fr-FR" kern="0" dirty="0"/>
              <a:t>(revue centralisée indépendante, </a:t>
            </a:r>
            <a:br>
              <a:rPr lang="fr-FR" kern="0" dirty="0"/>
            </a:br>
            <a:r>
              <a:rPr lang="fr-FR" kern="0" dirty="0"/>
              <a:t>RECIST v1.1)</a:t>
            </a:r>
          </a:p>
          <a:p>
            <a:endParaRPr lang="fr-FR" kern="0" dirty="0"/>
          </a:p>
        </p:txBody>
      </p:sp>
      <p:sp>
        <p:nvSpPr>
          <p:cNvPr id="8" name="Content Placeholder 26"/>
          <p:cNvSpPr txBox="1">
            <a:spLocks/>
          </p:cNvSpPr>
          <p:nvPr/>
        </p:nvSpPr>
        <p:spPr>
          <a:xfrm>
            <a:off x="4648200" y="5058346"/>
            <a:ext cx="4130675" cy="11390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Durée </a:t>
            </a:r>
            <a:r>
              <a:rPr lang="fr-FR" kern="0" dirty="0"/>
              <a:t>de réponse, TCM, SSP, SG, tolérance </a:t>
            </a:r>
          </a:p>
        </p:txBody>
      </p:sp>
      <p:sp>
        <p:nvSpPr>
          <p:cNvPr id="9" name="AutoShape 12"/>
          <p:cNvSpPr>
            <a:spLocks noChangeArrowheads="1"/>
          </p:cNvSpPr>
          <p:nvPr/>
        </p:nvSpPr>
        <p:spPr bwMode="auto">
          <a:xfrm>
            <a:off x="4908798" y="2938110"/>
            <a:ext cx="3628776" cy="1168400"/>
          </a:xfrm>
          <a:prstGeom prst="roundRect">
            <a:avLst>
              <a:gd name="adj" fmla="val 0"/>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dirty="0" err="1">
                <a:solidFill>
                  <a:schemeClr val="tx2"/>
                </a:solidFill>
              </a:rPr>
              <a:t>Rétifanlimab</a:t>
            </a:r>
            <a:r>
              <a:rPr lang="fr-FR" dirty="0">
                <a:solidFill>
                  <a:schemeClr val="tx2"/>
                </a:solidFill>
              </a:rPr>
              <a:t> 500 mg iv /4S </a:t>
            </a:r>
            <a:br>
              <a:rPr lang="fr-FR" dirty="0">
                <a:solidFill>
                  <a:schemeClr val="tx2"/>
                </a:solidFill>
              </a:rPr>
            </a:br>
            <a:r>
              <a:rPr lang="fr-FR" dirty="0">
                <a:solidFill>
                  <a:schemeClr val="tx2"/>
                </a:solidFill>
              </a:rPr>
              <a:t>pour un maximum de 2 ans</a:t>
            </a:r>
            <a:endParaRPr kumimoji="0" lang="fr-FR" altLang="zh-CN" sz="1800" b="0" i="0" u="none" strike="noStrike" kern="1200" cap="none" spc="0" normalizeH="0" baseline="0" noProof="0" dirty="0">
              <a:ln>
                <a:noFill/>
              </a:ln>
              <a:solidFill>
                <a:schemeClr val="tx2"/>
              </a:solidFill>
              <a:effectLst/>
              <a:uLnTx/>
              <a:uFillTx/>
              <a:ea typeface="SimSun" pitchFamily="2" charset="-122"/>
            </a:endParaRPr>
          </a:p>
        </p:txBody>
      </p:sp>
      <p:cxnSp>
        <p:nvCxnSpPr>
          <p:cNvPr id="10" name="AutoShape 19"/>
          <p:cNvCxnSpPr>
            <a:cxnSpLocks noChangeShapeType="1"/>
            <a:stCxn id="13" idx="3"/>
            <a:endCxn id="9" idx="1"/>
          </p:cNvCxnSpPr>
          <p:nvPr/>
        </p:nvCxnSpPr>
        <p:spPr bwMode="auto">
          <a:xfrm flipV="1">
            <a:off x="4340043" y="3522310"/>
            <a:ext cx="568755" cy="1"/>
          </a:xfrm>
          <a:prstGeom prst="straightConnector1">
            <a:avLst/>
          </a:prstGeom>
          <a:noFill/>
          <a:ln w="57150">
            <a:solidFill>
              <a:schemeClr val="bg2">
                <a:lumMod val="60000"/>
                <a:lumOff val="40000"/>
              </a:schemeClr>
            </a:solidFill>
            <a:round/>
            <a:headEnd/>
            <a:tailEnd type="triangle" w="med" len="med"/>
          </a:ln>
        </p:spPr>
      </p:cxnSp>
      <p:sp>
        <p:nvSpPr>
          <p:cNvPr id="13" name="AutoShape 9"/>
          <p:cNvSpPr>
            <a:spLocks noChangeArrowheads="1"/>
          </p:cNvSpPr>
          <p:nvPr/>
        </p:nvSpPr>
        <p:spPr bwMode="auto">
          <a:xfrm>
            <a:off x="655681" y="2184765"/>
            <a:ext cx="3684362"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err="1">
                <a:ln>
                  <a:noFill/>
                </a:ln>
                <a:solidFill>
                  <a:srgbClr val="FFFFFF"/>
                </a:solidFill>
                <a:effectLst/>
                <a:uLnTx/>
                <a:uFillTx/>
                <a:ea typeface="SimSun" pitchFamily="2" charset="-122"/>
              </a:rPr>
              <a:t>Critères</a:t>
            </a:r>
            <a:r>
              <a:rPr kumimoji="0" lang="fr-FR" altLang="zh-CN" sz="1600" b="0" i="0" u="none" strike="noStrike" kern="1200" cap="none" spc="0" normalizeH="0" baseline="0" noProof="0" dirty="0">
                <a:ln>
                  <a:noFill/>
                </a:ln>
                <a:solidFill>
                  <a:srgbClr val="FFFFFF"/>
                </a:solidFill>
                <a:effectLst/>
                <a:uLnTx/>
                <a:uFillTx/>
                <a:ea typeface="SimSun" pitchFamily="2" charset="-122"/>
              </a:rPr>
              <a:t> </a:t>
            </a:r>
            <a:r>
              <a:rPr kumimoji="0" lang="fr-FR" altLang="zh-CN" sz="1600" b="0" i="0" u="none" strike="noStrike" kern="1200" cap="none" spc="0" normalizeH="0" baseline="0" noProof="0" dirty="0" err="1">
                <a:ln>
                  <a:noFill/>
                </a:ln>
                <a:solidFill>
                  <a:srgbClr val="FFFFFF"/>
                </a:solidFill>
                <a:effectLst/>
                <a:uLnTx/>
                <a:uFillTx/>
                <a:ea typeface="SimSun" pitchFamily="2" charset="-122"/>
              </a:rPr>
              <a:t>d'inclusion</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CECA localement avancé ou métastatique </a:t>
            </a:r>
            <a:endParaRPr kumimoji="0" lang="fr-FR" altLang="zh-CN" sz="1600" b="0" i="1"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Progression sous ou après CT à base de </a:t>
            </a:r>
            <a:r>
              <a:rPr kumimoji="0" lang="fr-FR" altLang="zh-CN" sz="1600" b="0" i="0" u="none" strike="noStrike" kern="1200" cap="none" spc="0" normalizeH="0" noProof="0" dirty="0">
                <a:ln>
                  <a:noFill/>
                </a:ln>
                <a:solidFill>
                  <a:srgbClr val="FFFFFF"/>
                </a:solidFill>
                <a:effectLst/>
                <a:uLnTx/>
                <a:uFillTx/>
                <a:ea typeface="SimSun" pitchFamily="2" charset="-122"/>
              </a:rPr>
              <a:t>platine (≤2 lignes)</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a:p>
            <a:pPr marL="228600" indent="-228600" defTabSz="892175" eaLnBrk="0" hangingPunct="0">
              <a:spcAft>
                <a:spcPct val="30000"/>
              </a:spcAft>
              <a:buFont typeface="Arial" pitchFamily="34" charset="0"/>
              <a:buChar char="•"/>
              <a:defRPr/>
            </a:pPr>
            <a:r>
              <a:rPr lang="fr-FR" altLang="zh-CN" sz="1600" dirty="0">
                <a:solidFill>
                  <a:srgbClr val="FFFFFF"/>
                </a:solidFill>
                <a:ea typeface="SimSun" pitchFamily="2" charset="-122"/>
              </a:rPr>
              <a:t>HIV+ éligibles si CD4+ ≥300/</a:t>
            </a:r>
            <a:r>
              <a:rPr lang="fr-FR" altLang="zh-CN" sz="1600" dirty="0" err="1">
                <a:solidFill>
                  <a:srgbClr val="FFFFFF"/>
                </a:solidFill>
                <a:ea typeface="SimSun" pitchFamily="2" charset="-122"/>
              </a:rPr>
              <a:t>uL</a:t>
            </a:r>
            <a:r>
              <a:rPr lang="fr-FR" altLang="zh-CN" sz="1600" dirty="0">
                <a:solidFill>
                  <a:srgbClr val="FFFFFF"/>
                </a:solidFill>
                <a:ea typeface="SimSun" pitchFamily="2" charset="-122"/>
              </a:rPr>
              <a:t> et recevant </a:t>
            </a:r>
            <a:r>
              <a:rPr lang="fr-FR" altLang="zh-CN" sz="1600" dirty="0" smtClean="0">
                <a:solidFill>
                  <a:srgbClr val="FFFFFF"/>
                </a:solidFill>
                <a:ea typeface="SimSun" pitchFamily="2" charset="-122"/>
              </a:rPr>
              <a:t>HAART</a:t>
            </a:r>
            <a:endParaRPr lang="fr-FR" altLang="zh-CN" sz="1600" dirty="0">
              <a:solidFill>
                <a:srgbClr val="FFFFFF"/>
              </a:solidFill>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(n=94)</a:t>
            </a:r>
          </a:p>
        </p:txBody>
      </p:sp>
    </p:spTree>
    <p:extLst>
      <p:ext uri="{BB962C8B-B14F-4D97-AF65-F5344CB8AC3E}">
        <p14:creationId xmlns:p14="http://schemas.microsoft.com/office/powerpoint/2010/main" val="8329413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LBA42: POD1UM-202: étude de phase 2 évaluant le retifanlimab chez les patients avec carcinome épidermoïde du canal anal (CECA) ayant progressé après chimiothérapie à base de </a:t>
            </a:r>
            <a:r>
              <a:rPr lang="fr-FR" dirty="0" smtClean="0"/>
              <a:t>platine – </a:t>
            </a:r>
            <a:r>
              <a:rPr lang="fr-FR" dirty="0"/>
              <a:t>Rao S, et al</a:t>
            </a:r>
          </a:p>
        </p:txBody>
      </p:sp>
      <p:sp>
        <p:nvSpPr>
          <p:cNvPr id="3" name="Content Placeholder 2"/>
          <p:cNvSpPr>
            <a:spLocks noGrp="1"/>
          </p:cNvSpPr>
          <p:nvPr>
            <p:ph idx="1"/>
          </p:nvPr>
        </p:nvSpPr>
        <p:spPr>
          <a:xfrm>
            <a:off x="365125" y="1254035"/>
            <a:ext cx="8413751" cy="4746172"/>
          </a:xfrm>
        </p:spPr>
        <p:txBody>
          <a:bodyPr/>
          <a:lstStyle/>
          <a:p>
            <a:pPr marL="0" indent="0">
              <a:buNone/>
            </a:pPr>
            <a:r>
              <a:rPr lang="fr-FR" b="1" dirty="0"/>
              <a:t>Résultats</a:t>
            </a:r>
          </a:p>
        </p:txBody>
      </p:sp>
      <p:sp>
        <p:nvSpPr>
          <p:cNvPr id="4" name="Text Placeholder 3"/>
          <p:cNvSpPr>
            <a:spLocks noGrp="1"/>
          </p:cNvSpPr>
          <p:nvPr>
            <p:ph type="body" sz="quarter" idx="10"/>
          </p:nvPr>
        </p:nvSpPr>
        <p:spPr/>
        <p:txBody>
          <a:bodyPr/>
          <a:lstStyle/>
          <a:p>
            <a:r>
              <a:rPr lang="fr-FR" dirty="0"/>
              <a:t>Suivi médian de 7,1 </a:t>
            </a:r>
            <a:r>
              <a:rPr lang="fr-FR" dirty="0" smtClean="0"/>
              <a:t>mois</a:t>
            </a:r>
            <a:endParaRPr lang="fr-FR" dirty="0"/>
          </a:p>
        </p:txBody>
      </p:sp>
      <p:sp>
        <p:nvSpPr>
          <p:cNvPr id="5" name="Text Placeholder 4"/>
          <p:cNvSpPr>
            <a:spLocks noGrp="1"/>
          </p:cNvSpPr>
          <p:nvPr>
            <p:ph type="body" sz="quarter" idx="11"/>
          </p:nvPr>
        </p:nvSpPr>
        <p:spPr/>
        <p:txBody>
          <a:bodyPr/>
          <a:lstStyle/>
          <a:p>
            <a:r>
              <a:rPr lang="fr-FR" dirty="0"/>
              <a:t>Rao S, et al, Ann </a:t>
            </a:r>
            <a:r>
              <a:rPr lang="fr-FR" dirty="0" err="1"/>
              <a:t>Oncol</a:t>
            </a:r>
            <a:r>
              <a:rPr lang="fr-FR" dirty="0"/>
              <a:t> 2020;31(</a:t>
            </a:r>
            <a:r>
              <a:rPr lang="fr-FR" dirty="0" err="1"/>
              <a:t>suppl</a:t>
            </a:r>
            <a:r>
              <a:rPr lang="fr-FR" dirty="0"/>
              <a:t>):</a:t>
            </a:r>
            <a:r>
              <a:rPr lang="fr-FR" dirty="0" err="1"/>
              <a:t>abstr</a:t>
            </a:r>
            <a:r>
              <a:rPr lang="fr-FR" dirty="0"/>
              <a:t> LBA42</a:t>
            </a:r>
          </a:p>
        </p:txBody>
      </p:sp>
      <p:graphicFrame>
        <p:nvGraphicFramePr>
          <p:cNvPr id="7" name="Group 88"/>
          <p:cNvGraphicFramePr>
            <a:graphicFrameLocks noGrp="1"/>
          </p:cNvGraphicFramePr>
          <p:nvPr>
            <p:extLst>
              <p:ext uri="{D42A27DB-BD31-4B8C-83A1-F6EECF244321}">
                <p14:modId xmlns:p14="http://schemas.microsoft.com/office/powerpoint/2010/main" val="1422811242"/>
              </p:ext>
            </p:extLst>
          </p:nvPr>
        </p:nvGraphicFramePr>
        <p:xfrm>
          <a:off x="382390" y="1665579"/>
          <a:ext cx="8379221" cy="3424320"/>
        </p:xfrm>
        <a:graphic>
          <a:graphicData uri="http://schemas.openxmlformats.org/drawingml/2006/table">
            <a:tbl>
              <a:tblPr firstRow="1" bandRow="1">
                <a:tableStyleId>{5202B0CA-FC54-4496-8BCA-5EF66A818D29}</a:tableStyleId>
              </a:tblPr>
              <a:tblGrid>
                <a:gridCol w="4762105">
                  <a:extLst>
                    <a:ext uri="{9D8B030D-6E8A-4147-A177-3AD203B41FA5}">
                      <a16:colId xmlns:a16="http://schemas.microsoft.com/office/drawing/2014/main" val="20000"/>
                    </a:ext>
                  </a:extLst>
                </a:gridCol>
                <a:gridCol w="3617116">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Variable</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tc>
                <a:tc>
                  <a:txBody>
                    <a:bodyPr/>
                    <a:lstStyle/>
                    <a:p>
                      <a:pPr algn="ctr"/>
                      <a:r>
                        <a:rPr lang="fr-FR" sz="1400" noProof="0">
                          <a:solidFill>
                            <a:schemeClr val="tx2"/>
                          </a:solidFill>
                        </a:rPr>
                        <a:t>n=94</a:t>
                      </a:r>
                    </a:p>
                  </a:txBody>
                  <a:tcPr marL="36000" marR="36000" marT="36000" marB="36000"/>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TRO par revue centralisée indépendante, % (IC95%)</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13,8 (7,6 - 22,5)</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Meilleure réponse, n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2"/>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RC</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 (1,1)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RP</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12 (12,8)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MS</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33 (35,1)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14043010"/>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Progression</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43 (45,7)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781956106"/>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Donnée manquante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 (5,3)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7"/>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TCM, n (%)</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46 (48,9)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8"/>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chemeClr val="tx1"/>
                          </a:solidFill>
                          <a:effectLst/>
                          <a:latin typeface="+mn-lt"/>
                          <a:cs typeface="Arial" charset="0"/>
                        </a:rPr>
                        <a:t>Durée de réponse médiane, mois (IC95%)</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chemeClr val="tx1"/>
                          </a:solidFill>
                          <a:effectLst/>
                          <a:latin typeface="+mn-lt"/>
                          <a:ea typeface="+mn-ea"/>
                          <a:cs typeface="Arial" charset="0"/>
                        </a:rPr>
                        <a:t>9,5 (5,6 - NE)</a:t>
                      </a:r>
                    </a:p>
                  </a:txBody>
                  <a:tcPr marT="36000" marB="36000" anchor="ctr" horzOverflow="overflow"/>
                </a:tc>
                <a:extLst>
                  <a:ext uri="{0D108BD9-81ED-4DB2-BD59-A6C34878D82A}">
                    <a16:rowId xmlns:a16="http://schemas.microsoft.com/office/drawing/2014/main" val="2628205964"/>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chemeClr val="tx1"/>
                          </a:solidFill>
                          <a:effectLst/>
                          <a:latin typeface="+mn-lt"/>
                          <a:cs typeface="Arial" charset="0"/>
                        </a:rPr>
                        <a:t>SSP médiane, mois (IC95%)</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chemeClr val="tx1"/>
                          </a:solidFill>
                          <a:effectLst/>
                          <a:latin typeface="+mn-lt"/>
                          <a:ea typeface="+mn-ea"/>
                          <a:cs typeface="Arial" charset="0"/>
                        </a:rPr>
                        <a:t>2,3 (1,9 - 3,6)</a:t>
                      </a:r>
                    </a:p>
                  </a:txBody>
                  <a:tcPr marT="36000" marB="36000" anchor="ctr" horzOverflow="overflow"/>
                </a:tc>
                <a:extLst>
                  <a:ext uri="{0D108BD9-81ED-4DB2-BD59-A6C34878D82A}">
                    <a16:rowId xmlns:a16="http://schemas.microsoft.com/office/drawing/2014/main" val="774506444"/>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a:ln>
                            <a:noFill/>
                          </a:ln>
                          <a:solidFill>
                            <a:schemeClr val="tx1"/>
                          </a:solidFill>
                          <a:effectLst/>
                          <a:latin typeface="+mn-lt"/>
                          <a:cs typeface="Arial" charset="0"/>
                        </a:rPr>
                        <a:t>SG médiane, mois (IC95%)</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chemeClr val="tx1"/>
                          </a:solidFill>
                          <a:effectLst/>
                          <a:latin typeface="+mn-lt"/>
                          <a:ea typeface="+mn-ea"/>
                          <a:cs typeface="Arial" charset="0"/>
                        </a:rPr>
                        <a:t>10,1 (7,9 - NE)</a:t>
                      </a:r>
                    </a:p>
                  </a:txBody>
                  <a:tcPr marT="36000" marB="36000" anchor="ctr" horzOverflow="overflow"/>
                </a:tc>
                <a:extLst>
                  <a:ext uri="{0D108BD9-81ED-4DB2-BD59-A6C34878D82A}">
                    <a16:rowId xmlns:a16="http://schemas.microsoft.com/office/drawing/2014/main" val="566975666"/>
                  </a:ext>
                </a:extLst>
              </a:tr>
            </a:tbl>
          </a:graphicData>
        </a:graphic>
      </p:graphicFrame>
    </p:spTree>
    <p:extLst>
      <p:ext uri="{BB962C8B-B14F-4D97-AF65-F5344CB8AC3E}">
        <p14:creationId xmlns:p14="http://schemas.microsoft.com/office/powerpoint/2010/main" val="2546805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LBA42: POD1UM-202: étude de phase 2 évaluant le retifanlimab chez les patients avec carcinome épidermoïde du canal anal (CECA) ayant progressé après chimiothérapie à base de </a:t>
            </a:r>
            <a:r>
              <a:rPr lang="fr-FR" dirty="0" smtClean="0"/>
              <a:t>platine – </a:t>
            </a:r>
            <a:r>
              <a:rPr lang="fr-FR" dirty="0"/>
              <a:t>Rao S, et al</a:t>
            </a:r>
          </a:p>
        </p:txBody>
      </p:sp>
      <p:sp>
        <p:nvSpPr>
          <p:cNvPr id="3" name="Content Placeholder 2"/>
          <p:cNvSpPr>
            <a:spLocks noGrp="1"/>
          </p:cNvSpPr>
          <p:nvPr>
            <p:ph idx="1"/>
          </p:nvPr>
        </p:nvSpPr>
        <p:spPr/>
        <p:txBody>
          <a:bodyPr/>
          <a:lstStyle/>
          <a:p>
            <a:pPr marL="0" indent="0">
              <a:buNone/>
            </a:pPr>
            <a:r>
              <a:rPr lang="fr-FR" b="1" dirty="0"/>
              <a:t>Résultats</a:t>
            </a:r>
          </a:p>
          <a:p>
            <a:pPr marL="0" indent="0">
              <a:spcBef>
                <a:spcPts val="19200"/>
              </a:spcBef>
              <a:buNone/>
            </a:pPr>
            <a:r>
              <a:rPr lang="fr-FR" b="1" dirty="0"/>
              <a:t>Conclusion</a:t>
            </a:r>
          </a:p>
          <a:p>
            <a:r>
              <a:rPr lang="fr-FR" b="1" dirty="0"/>
              <a:t>Chez ces patients avec CECA réfractaire au platine, incluant des patients HIV </a:t>
            </a:r>
            <a:r>
              <a:rPr lang="fr-FR" b="1" dirty="0" smtClean="0"/>
              <a:t>positifs</a:t>
            </a:r>
            <a:r>
              <a:rPr lang="fr-FR" b="1" dirty="0"/>
              <a:t>, le </a:t>
            </a:r>
            <a:r>
              <a:rPr lang="fr-FR" b="1" dirty="0" err="1"/>
              <a:t>rétifanlimab</a:t>
            </a:r>
            <a:r>
              <a:rPr lang="fr-FR" b="1" dirty="0"/>
              <a:t> a démontré une activité encourageante avec un profil de tolérance </a:t>
            </a:r>
            <a:r>
              <a:rPr lang="fr-FR" b="1" dirty="0" smtClean="0"/>
              <a:t>compatible </a:t>
            </a:r>
            <a:r>
              <a:rPr lang="fr-FR" b="1" dirty="0"/>
              <a:t>avec celui d’autres inhibiteurs de PD-1</a:t>
            </a:r>
          </a:p>
        </p:txBody>
      </p:sp>
      <p:sp>
        <p:nvSpPr>
          <p:cNvPr id="5" name="Text Placeholder 4"/>
          <p:cNvSpPr>
            <a:spLocks noGrp="1"/>
          </p:cNvSpPr>
          <p:nvPr>
            <p:ph type="body" sz="quarter" idx="11"/>
          </p:nvPr>
        </p:nvSpPr>
        <p:spPr/>
        <p:txBody>
          <a:bodyPr/>
          <a:lstStyle/>
          <a:p>
            <a:r>
              <a:rPr lang="fr-FR" dirty="0"/>
              <a:t>Rao S, et al, Ann </a:t>
            </a:r>
            <a:r>
              <a:rPr lang="fr-FR" dirty="0" err="1"/>
              <a:t>Oncol</a:t>
            </a:r>
            <a:r>
              <a:rPr lang="fr-FR" dirty="0"/>
              <a:t> 2020;31(</a:t>
            </a:r>
            <a:r>
              <a:rPr lang="fr-FR" dirty="0" err="1"/>
              <a:t>suppl</a:t>
            </a:r>
            <a:r>
              <a:rPr lang="fr-FR" dirty="0"/>
              <a:t>):</a:t>
            </a:r>
            <a:r>
              <a:rPr lang="fr-FR" dirty="0" err="1"/>
              <a:t>abstr</a:t>
            </a:r>
            <a:r>
              <a:rPr lang="fr-FR" dirty="0"/>
              <a:t> LBA42</a:t>
            </a:r>
          </a:p>
        </p:txBody>
      </p:sp>
      <p:graphicFrame>
        <p:nvGraphicFramePr>
          <p:cNvPr id="8" name="Group 88"/>
          <p:cNvGraphicFramePr>
            <a:graphicFrameLocks noGrp="1"/>
          </p:cNvGraphicFramePr>
          <p:nvPr>
            <p:extLst>
              <p:ext uri="{D42A27DB-BD31-4B8C-83A1-F6EECF244321}">
                <p14:modId xmlns:p14="http://schemas.microsoft.com/office/powerpoint/2010/main" val="2536023374"/>
              </p:ext>
            </p:extLst>
          </p:nvPr>
        </p:nvGraphicFramePr>
        <p:xfrm>
          <a:off x="382390" y="1577630"/>
          <a:ext cx="8379221" cy="2282880"/>
        </p:xfrm>
        <a:graphic>
          <a:graphicData uri="http://schemas.openxmlformats.org/drawingml/2006/table">
            <a:tbl>
              <a:tblPr firstRow="1" bandRow="1">
                <a:tableStyleId>{5202B0CA-FC54-4496-8BCA-5EF66A818D29}</a:tableStyleId>
              </a:tblPr>
              <a:tblGrid>
                <a:gridCol w="4762105">
                  <a:extLst>
                    <a:ext uri="{9D8B030D-6E8A-4147-A177-3AD203B41FA5}">
                      <a16:colId xmlns:a16="http://schemas.microsoft.com/office/drawing/2014/main" val="20000"/>
                    </a:ext>
                  </a:extLst>
                </a:gridCol>
                <a:gridCol w="3617116">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EIs, n (%)</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tc>
                <a:tc>
                  <a:txBody>
                    <a:bodyPr/>
                    <a:lstStyle/>
                    <a:p>
                      <a:pPr algn="ctr"/>
                      <a:r>
                        <a:rPr lang="fr-FR" sz="1400" noProof="0">
                          <a:solidFill>
                            <a:schemeClr val="tx2"/>
                          </a:solidFill>
                        </a:rPr>
                        <a:t>n=94</a:t>
                      </a:r>
                    </a:p>
                  </a:txBody>
                  <a:tcPr marL="36000" marR="36000" marT="36000" marB="36000"/>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Tous EILTs</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55 (58,5)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Grade ≥3</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11 (11,7)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2"/>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Provoquant l’arrêt de traitement</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 (4,2)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Tout EI lié à l’immunité</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24 (25,5)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Grade ≥3</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 (6,4)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14043010"/>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Provoquant l’arrêt de traitement</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(2,1)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781956106"/>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Réactions à la perfusion (aucune de grade ≥3)</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4 (4,3)</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056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LBA6: Nivolumab plus chimiothérapie versus chimiothérapie en traitement de 1</a:t>
            </a:r>
            <a:r>
              <a:rPr lang="fr-FR" baseline="30000" dirty="0"/>
              <a:t>e</a:t>
            </a:r>
            <a:r>
              <a:rPr lang="fr-FR" dirty="0"/>
              <a:t> ligne du cancer avancé de l’estomac/jonction œsogastrique/ adénocarcinome œsophagien: premiers résultats de l’étude </a:t>
            </a:r>
            <a:r>
              <a:rPr lang="fr-FR" dirty="0" smtClean="0"/>
              <a:t>CheckMate </a:t>
            </a:r>
            <a:r>
              <a:rPr lang="fr-FR" dirty="0"/>
              <a:t>649 – Moehler M, et al</a:t>
            </a:r>
          </a:p>
        </p:txBody>
      </p:sp>
      <p:sp>
        <p:nvSpPr>
          <p:cNvPr id="3" name="Content Placeholder 2"/>
          <p:cNvSpPr>
            <a:spLocks noGrp="1"/>
          </p:cNvSpPr>
          <p:nvPr>
            <p:ph idx="1"/>
          </p:nvPr>
        </p:nvSpPr>
        <p:spPr/>
        <p:txBody>
          <a:bodyPr/>
          <a:lstStyle/>
          <a:p>
            <a:pPr marL="0" indent="0">
              <a:buNone/>
            </a:pPr>
            <a:r>
              <a:rPr lang="fr-FR" b="1" dirty="0"/>
              <a:t>Objectifs</a:t>
            </a:r>
          </a:p>
          <a:p>
            <a:r>
              <a:rPr lang="fr-FR" dirty="0"/>
              <a:t>Evaluer l'efficacité et la tolérance du nivolumab en traitement de 1</a:t>
            </a:r>
            <a:r>
              <a:rPr lang="fr-FR" baseline="30000" dirty="0"/>
              <a:t>e</a:t>
            </a:r>
            <a:r>
              <a:rPr lang="fr-FR" dirty="0"/>
              <a:t> ligne chez des patients avec cancer de l’estomac ou JOG ou adénocarcinome œsophagien (ADCO)</a:t>
            </a:r>
          </a:p>
        </p:txBody>
      </p:sp>
      <p:sp>
        <p:nvSpPr>
          <p:cNvPr id="4" name="Text Placeholder 3"/>
          <p:cNvSpPr>
            <a:spLocks noGrp="1"/>
          </p:cNvSpPr>
          <p:nvPr>
            <p:ph type="body" sz="quarter" idx="10"/>
          </p:nvPr>
        </p:nvSpPr>
        <p:spPr>
          <a:xfrm>
            <a:off x="365124" y="6096000"/>
            <a:ext cx="4839335" cy="487363"/>
          </a:xfrm>
        </p:spPr>
        <p:txBody>
          <a:bodyPr/>
          <a:lstStyle/>
          <a:p>
            <a:r>
              <a:rPr lang="fr-FR" dirty="0"/>
              <a:t>*oxaliplatine 130 mg/m</a:t>
            </a:r>
            <a:r>
              <a:rPr lang="fr-FR" baseline="30000" dirty="0"/>
              <a:t>2</a:t>
            </a:r>
            <a:r>
              <a:rPr lang="fr-FR" dirty="0"/>
              <a:t> iv J1 + capécitabine 1000 mg/m</a:t>
            </a:r>
            <a:r>
              <a:rPr lang="fr-FR" baseline="30000" dirty="0"/>
              <a:t>2</a:t>
            </a:r>
            <a:r>
              <a:rPr lang="fr-FR" dirty="0"/>
              <a:t> po 2x/j </a:t>
            </a:r>
            <a:br>
              <a:rPr lang="fr-FR" dirty="0"/>
            </a:br>
            <a:r>
              <a:rPr lang="fr-FR" dirty="0"/>
              <a:t>J1–14; </a:t>
            </a:r>
            <a:r>
              <a:rPr lang="fr-FR" baseline="30000"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oxaliplatine 85 mg/m</a:t>
            </a:r>
            <a:r>
              <a:rPr lang="fr-FR" baseline="30000" dirty="0"/>
              <a:t>2</a:t>
            </a:r>
            <a:r>
              <a:rPr lang="fr-FR" dirty="0">
                <a:latin typeface="Arial" panose="020B0604020202020204" pitchFamily="34" charset="0"/>
                <a:cs typeface="Arial" panose="020B0604020202020204" pitchFamily="34" charset="0"/>
              </a:rPr>
              <a:t>, leucovorine 400 mg/m</a:t>
            </a:r>
            <a:r>
              <a:rPr lang="fr-FR" baseline="30000" dirty="0"/>
              <a:t>2</a:t>
            </a:r>
            <a:r>
              <a:rPr lang="fr-FR" dirty="0">
                <a:latin typeface="Arial" panose="020B0604020202020204" pitchFamily="34" charset="0"/>
                <a:cs typeface="Arial" panose="020B0604020202020204" pitchFamily="34" charset="0"/>
              </a:rPr>
              <a:t> + FU 400 mg/m</a:t>
            </a:r>
            <a:r>
              <a:rPr lang="fr-FR" baseline="30000" dirty="0"/>
              <a:t>2</a:t>
            </a:r>
            <a:r>
              <a:rPr lang="fr-FR" dirty="0">
                <a:latin typeface="Arial" panose="020B0604020202020204" pitchFamily="34" charset="0"/>
                <a:cs typeface="Arial" panose="020B0604020202020204" pitchFamily="34" charset="0"/>
              </a:rPr>
              <a:t> J1 puis FU 1200 mg/m</a:t>
            </a:r>
            <a:r>
              <a:rPr lang="fr-FR" baseline="30000" dirty="0"/>
              <a:t>2</a:t>
            </a:r>
            <a:r>
              <a:rPr lang="fr-FR" dirty="0">
                <a:latin typeface="Arial" panose="020B0604020202020204" pitchFamily="34" charset="0"/>
                <a:cs typeface="Arial" panose="020B0604020202020204" pitchFamily="34" charset="0"/>
              </a:rPr>
              <a:t> iv J1–2, date de clôture</a:t>
            </a:r>
            <a:r>
              <a:rPr lang="fr-FR" dirty="0"/>
              <a:t> 27 mai </a:t>
            </a:r>
            <a:r>
              <a:rPr lang="fr-FR" dirty="0" smtClean="0"/>
              <a:t>2020</a:t>
            </a:r>
            <a:endParaRPr lang="fr-FR" dirty="0"/>
          </a:p>
        </p:txBody>
      </p:sp>
      <p:sp>
        <p:nvSpPr>
          <p:cNvPr id="5" name="Text Placeholder 4"/>
          <p:cNvSpPr>
            <a:spLocks noGrp="1"/>
          </p:cNvSpPr>
          <p:nvPr>
            <p:ph type="body" sz="quarter" idx="11"/>
          </p:nvPr>
        </p:nvSpPr>
        <p:spPr/>
        <p:txBody>
          <a:bodyPr/>
          <a:lstStyle/>
          <a:p>
            <a:r>
              <a:rPr lang="fr-FR" dirty="0" err="1"/>
              <a:t>Moehler</a:t>
            </a:r>
            <a:r>
              <a:rPr lang="fr-FR" dirty="0"/>
              <a:t> M, et al, Ann </a:t>
            </a:r>
            <a:r>
              <a:rPr lang="fr-FR" dirty="0" err="1"/>
              <a:t>Oncol</a:t>
            </a:r>
            <a:r>
              <a:rPr lang="fr-FR" dirty="0"/>
              <a:t> 2020;31(</a:t>
            </a:r>
            <a:r>
              <a:rPr lang="fr-FR" dirty="0" err="1"/>
              <a:t>suppl</a:t>
            </a:r>
            <a:r>
              <a:rPr lang="fr-FR" dirty="0"/>
              <a:t>):</a:t>
            </a:r>
            <a:r>
              <a:rPr lang="fr-FR" dirty="0" err="1"/>
              <a:t>abstr</a:t>
            </a:r>
            <a:r>
              <a:rPr lang="fr-FR" dirty="0"/>
              <a:t> LBA6</a:t>
            </a:r>
          </a:p>
        </p:txBody>
      </p:sp>
      <p:sp>
        <p:nvSpPr>
          <p:cNvPr id="7" name="Rectangle 9"/>
          <p:cNvSpPr txBox="1">
            <a:spLocks noChangeArrowheads="1"/>
          </p:cNvSpPr>
          <p:nvPr/>
        </p:nvSpPr>
        <p:spPr bwMode="auto">
          <a:xfrm>
            <a:off x="365124" y="5265505"/>
            <a:ext cx="4130676" cy="74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CO-CRITÈRES PRINCIPAUX</a:t>
            </a:r>
          </a:p>
          <a:p>
            <a:r>
              <a:rPr lang="fr-FR" kern="0" dirty="0" smtClean="0"/>
              <a:t>SG </a:t>
            </a:r>
            <a:r>
              <a:rPr lang="fr-FR" kern="0" dirty="0"/>
              <a:t>et SSP (PD-L1 CPS ≥5)</a:t>
            </a:r>
          </a:p>
        </p:txBody>
      </p:sp>
      <p:sp>
        <p:nvSpPr>
          <p:cNvPr id="8" name="Content Placeholder 26"/>
          <p:cNvSpPr txBox="1">
            <a:spLocks/>
          </p:cNvSpPr>
          <p:nvPr/>
        </p:nvSpPr>
        <p:spPr>
          <a:xfrm>
            <a:off x="4648200" y="5265505"/>
            <a:ext cx="4081904" cy="64753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endParaRPr lang="fr-FR" b="1" kern="0" dirty="0">
              <a:solidFill>
                <a:schemeClr val="bg2"/>
              </a:solidFill>
            </a:endParaRPr>
          </a:p>
          <a:p>
            <a:r>
              <a:rPr lang="fr-FR" kern="0" dirty="0"/>
              <a:t>SG, SSP, TRO, tolérance </a:t>
            </a:r>
          </a:p>
        </p:txBody>
      </p:sp>
      <p:sp>
        <p:nvSpPr>
          <p:cNvPr id="9" name="Oval 14"/>
          <p:cNvSpPr>
            <a:spLocks noChangeArrowheads="1"/>
          </p:cNvSpPr>
          <p:nvPr/>
        </p:nvSpPr>
        <p:spPr bwMode="auto">
          <a:xfrm>
            <a:off x="3040695" y="313585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1:1:1</a:t>
            </a:r>
          </a:p>
        </p:txBody>
      </p:sp>
      <p:cxnSp>
        <p:nvCxnSpPr>
          <p:cNvPr id="10" name="AutoShape 15"/>
          <p:cNvCxnSpPr>
            <a:cxnSpLocks noChangeShapeType="1"/>
            <a:stCxn id="9" idx="0"/>
            <a:endCxn id="15" idx="1"/>
          </p:cNvCxnSpPr>
          <p:nvPr/>
        </p:nvCxnSpPr>
        <p:spPr bwMode="auto">
          <a:xfrm rot="5400000" flipH="1" flipV="1">
            <a:off x="3310895" y="2563155"/>
            <a:ext cx="594297" cy="551100"/>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771033" y="3042098"/>
            <a:ext cx="1299639" cy="771711"/>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br>
              <a:rPr kumimoji="0" lang="fr-FR"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sortie étude</a:t>
            </a:r>
          </a:p>
        </p:txBody>
      </p:sp>
      <p:sp>
        <p:nvSpPr>
          <p:cNvPr id="12" name="Content Placeholder 26"/>
          <p:cNvSpPr txBox="1">
            <a:spLocks/>
          </p:cNvSpPr>
          <p:nvPr/>
        </p:nvSpPr>
        <p:spPr bwMode="auto">
          <a:xfrm>
            <a:off x="2875503" y="4710566"/>
            <a:ext cx="6258394"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a:ln>
                  <a:noFill/>
                </a:ln>
                <a:solidFill>
                  <a:srgbClr val="043882"/>
                </a:solidFill>
                <a:effectLst/>
                <a:uLnTx/>
                <a:uFillTx/>
                <a:latin typeface="Arial"/>
              </a:rPr>
              <a:t>Stratification</a:t>
            </a:r>
          </a:p>
          <a:p>
            <a:pPr marL="203200" indent="-203200">
              <a:spcBef>
                <a:spcPts val="0"/>
              </a:spcBef>
              <a:spcAft>
                <a:spcPts val="400"/>
              </a:spcAft>
              <a:buFont typeface="Arial" pitchFamily="34" charset="0"/>
              <a:buChar char="•"/>
              <a:defRPr/>
            </a:pPr>
            <a:r>
              <a:rPr lang="fr-FR" sz="1400" dirty="0">
                <a:solidFill>
                  <a:srgbClr val="4D4D4D"/>
                </a:solidFill>
                <a:latin typeface="Arial"/>
              </a:rPr>
              <a:t>Région, ECOG PS, type de chimiothérapie, expression </a:t>
            </a:r>
            <a:r>
              <a:rPr kumimoji="0" lang="fr-FR" sz="1400" b="0" i="0" u="none" strike="noStrike" kern="1200" cap="none" spc="0" normalizeH="0" baseline="0" noProof="0" dirty="0">
                <a:ln>
                  <a:noFill/>
                </a:ln>
                <a:solidFill>
                  <a:srgbClr val="4D4D4D"/>
                </a:solidFill>
                <a:effectLst/>
                <a:uLnTx/>
                <a:uFillTx/>
                <a:latin typeface="Arial"/>
              </a:rPr>
              <a:t>PD-L1</a:t>
            </a:r>
          </a:p>
        </p:txBody>
      </p:sp>
      <p:sp>
        <p:nvSpPr>
          <p:cNvPr id="15" name="AutoShape 8"/>
          <p:cNvSpPr>
            <a:spLocks noChangeArrowheads="1"/>
          </p:cNvSpPr>
          <p:nvPr/>
        </p:nvSpPr>
        <p:spPr bwMode="auto">
          <a:xfrm>
            <a:off x="3883593" y="2131187"/>
            <a:ext cx="3615275" cy="820737"/>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b="0" i="0" u="none" strike="noStrike" kern="1200" cap="none" spc="0" normalizeH="0" baseline="0" noProof="0" dirty="0">
                <a:ln>
                  <a:noFill/>
                </a:ln>
                <a:solidFill>
                  <a:srgbClr val="FFFFFF"/>
                </a:solidFill>
                <a:effectLst/>
                <a:uLnTx/>
                <a:uFillTx/>
                <a:ea typeface="SimSun" pitchFamily="2" charset="-122"/>
              </a:rPr>
              <a:t>Nivolumab 1 mg/kg + ipilimumab</a:t>
            </a:r>
            <a:r>
              <a:rPr kumimoji="0" lang="fr-FR" altLang="zh-CN" b="0" i="0" u="none" strike="noStrike" kern="1200" cap="none" spc="0" normalizeH="0" noProof="0" dirty="0">
                <a:ln>
                  <a:noFill/>
                </a:ln>
                <a:solidFill>
                  <a:srgbClr val="FFFFFF"/>
                </a:solidFill>
                <a:effectLst/>
                <a:uLnTx/>
                <a:uFillTx/>
                <a:ea typeface="SimSun" pitchFamily="2" charset="-122"/>
              </a:rPr>
              <a:t> </a:t>
            </a:r>
            <a:r>
              <a:rPr kumimoji="0" lang="fr-FR" altLang="zh-CN" b="0" i="0" u="none" strike="noStrike" kern="1200" cap="none" spc="0" normalizeH="0" baseline="0" noProof="0" dirty="0">
                <a:ln>
                  <a:noFill/>
                </a:ln>
                <a:solidFill>
                  <a:srgbClr val="FFFFFF"/>
                </a:solidFill>
                <a:effectLst/>
                <a:uLnTx/>
                <a:uFillTx/>
                <a:ea typeface="SimSun" pitchFamily="2" charset="-122"/>
              </a:rPr>
              <a:t>3 mg/kg /3S x4, puis </a:t>
            </a:r>
            <a:r>
              <a:rPr lang="fr-FR" altLang="zh-CN" dirty="0">
                <a:solidFill>
                  <a:srgbClr val="FFFFFF"/>
                </a:solidFill>
                <a:ea typeface="SimSun" pitchFamily="2" charset="-122"/>
              </a:rPr>
              <a:t>nivolumab 240 </a:t>
            </a:r>
            <a:r>
              <a:rPr kumimoji="0" lang="fr-FR" altLang="zh-CN" b="0" i="0" u="none" strike="noStrike" kern="1200" cap="none" spc="0" normalizeH="0" noProof="0" dirty="0">
                <a:ln>
                  <a:noFill/>
                </a:ln>
                <a:solidFill>
                  <a:srgbClr val="FFFFFF"/>
                </a:solidFill>
                <a:effectLst/>
                <a:uLnTx/>
                <a:uFillTx/>
                <a:ea typeface="SimSun" pitchFamily="2" charset="-122"/>
              </a:rPr>
              <a:t>mg /2S</a:t>
            </a:r>
            <a:endParaRPr kumimoji="0" lang="fr-FR" altLang="zh-CN" b="0" i="0" u="none" strike="noStrike" kern="1200" cap="none" spc="0" normalizeH="0" baseline="0" noProof="0" dirty="0">
              <a:ln>
                <a:noFill/>
              </a:ln>
              <a:solidFill>
                <a:srgbClr val="FFFFFF"/>
              </a:solidFill>
              <a:effectLst/>
              <a:uLnTx/>
              <a:uFillTx/>
              <a:ea typeface="SimSun" pitchFamily="2" charset="-122"/>
            </a:endParaRPr>
          </a:p>
        </p:txBody>
      </p:sp>
      <p:sp>
        <p:nvSpPr>
          <p:cNvPr id="16" name="AutoShape 9"/>
          <p:cNvSpPr>
            <a:spLocks noChangeArrowheads="1"/>
          </p:cNvSpPr>
          <p:nvPr/>
        </p:nvSpPr>
        <p:spPr bwMode="auto">
          <a:xfrm>
            <a:off x="87156" y="2127341"/>
            <a:ext cx="2853003" cy="260122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err="1">
                <a:ln>
                  <a:noFill/>
                </a:ln>
                <a:solidFill>
                  <a:srgbClr val="FFFFFF"/>
                </a:solidFill>
                <a:effectLst/>
                <a:uLnTx/>
                <a:uFillTx/>
                <a:ea typeface="SimSun" pitchFamily="2" charset="-122"/>
              </a:rPr>
              <a:t>Critères</a:t>
            </a:r>
            <a:r>
              <a:rPr kumimoji="0" lang="fr-FR" altLang="zh-CN" sz="1600" b="0" i="0" u="none" strike="noStrike" kern="1200" cap="none" spc="0" normalizeH="0" baseline="0" noProof="0" dirty="0">
                <a:ln>
                  <a:noFill/>
                </a:ln>
                <a:solidFill>
                  <a:srgbClr val="FFFFFF"/>
                </a:solidFill>
                <a:effectLst/>
                <a:uLnTx/>
                <a:uFillTx/>
                <a:ea typeface="SimSun" pitchFamily="2" charset="-122"/>
              </a:rPr>
              <a:t> </a:t>
            </a:r>
            <a:r>
              <a:rPr kumimoji="0" lang="fr-FR" altLang="zh-CN" sz="1600" b="0" i="0" u="none" strike="noStrike" kern="1200" cap="none" spc="0" normalizeH="0" baseline="0" noProof="0" dirty="0" err="1">
                <a:ln>
                  <a:noFill/>
                </a:ln>
                <a:solidFill>
                  <a:srgbClr val="FFFFFF"/>
                </a:solidFill>
                <a:effectLst/>
                <a:uLnTx/>
                <a:uFillTx/>
                <a:ea typeface="SimSun" pitchFamily="2" charset="-122"/>
              </a:rPr>
              <a:t>d'inclusion</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a:p>
            <a:pPr marL="228600" lvl="0" indent="-228600" defTabSz="892175" eaLnBrk="0" hangingPunct="0">
              <a:spcAft>
                <a:spcPct val="30000"/>
              </a:spcAft>
              <a:buFont typeface="Arial" pitchFamily="34" charset="0"/>
              <a:buChar char="•"/>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Cancer de l’estomac ou JOG ou ADCO non prétraité</a:t>
            </a:r>
            <a:r>
              <a:rPr lang="fr-FR" altLang="zh-CN" sz="1600" dirty="0">
                <a:solidFill>
                  <a:srgbClr val="FFFFFF"/>
                </a:solidFill>
                <a:ea typeface="SimSun" pitchFamily="2" charset="-122"/>
              </a:rPr>
              <a:t>, avancé non </a:t>
            </a:r>
            <a:r>
              <a:rPr kumimoji="0" lang="fr-FR" altLang="zh-CN" sz="1600" b="0" i="0" u="none" strike="noStrike" kern="1200" cap="none" spc="0" normalizeH="0" baseline="0" noProof="0" dirty="0">
                <a:ln>
                  <a:noFill/>
                </a:ln>
                <a:solidFill>
                  <a:srgbClr val="FFFFFF"/>
                </a:solidFill>
                <a:effectLst/>
                <a:uLnTx/>
                <a:uFillTx/>
                <a:ea typeface="SimSun" pitchFamily="2" charset="-122"/>
              </a:rPr>
              <a:t>résécable ou </a:t>
            </a:r>
            <a:r>
              <a:rPr kumimoji="0" lang="fr-FR" altLang="zh-CN" sz="1600" b="0" i="0" u="none" strike="noStrike" kern="1200" cap="none" spc="0" normalizeH="0" noProof="0" dirty="0">
                <a:ln>
                  <a:noFill/>
                </a:ln>
                <a:solidFill>
                  <a:srgbClr val="FFFFFF"/>
                </a:solidFill>
                <a:effectLst/>
                <a:uLnTx/>
                <a:uFillTx/>
                <a:ea typeface="SimSun" pitchFamily="2" charset="-122"/>
              </a:rPr>
              <a:t>métastatique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ea typeface="SimSun" pitchFamily="2" charset="-122"/>
              </a:rPr>
              <a:t>Pas </a:t>
            </a:r>
            <a:r>
              <a:rPr lang="fr-FR" altLang="zh-CN" sz="1600" dirty="0">
                <a:solidFill>
                  <a:srgbClr val="FFFFFF"/>
                </a:solidFill>
                <a:ea typeface="SimSun" pitchFamily="2" charset="-122"/>
              </a:rPr>
              <a:t>de statut HER2+ connu</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ECOG</a:t>
            </a:r>
            <a:r>
              <a:rPr kumimoji="0" lang="fr-FR" altLang="zh-CN" sz="1600" b="0" i="0" u="none" strike="noStrike" kern="1200" cap="none" spc="0" normalizeH="0" noProof="0" dirty="0">
                <a:ln>
                  <a:noFill/>
                </a:ln>
                <a:solidFill>
                  <a:srgbClr val="FFFFFF"/>
                </a:solidFill>
                <a:effectLst/>
                <a:uLnTx/>
                <a:uFillTx/>
                <a:ea typeface="SimSun" pitchFamily="2" charset="-122"/>
              </a:rPr>
              <a:t> PS 0–1</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(n=1581)</a:t>
            </a:r>
          </a:p>
        </p:txBody>
      </p:sp>
      <p:cxnSp>
        <p:nvCxnSpPr>
          <p:cNvPr id="17" name="AutoShape 16"/>
          <p:cNvCxnSpPr>
            <a:cxnSpLocks noChangeShapeType="1"/>
            <a:stCxn id="9" idx="4"/>
            <a:endCxn id="20" idx="1"/>
          </p:cNvCxnSpPr>
          <p:nvPr/>
        </p:nvCxnSpPr>
        <p:spPr bwMode="auto">
          <a:xfrm rot="16200000" flipH="1">
            <a:off x="3304082" y="3748464"/>
            <a:ext cx="607922" cy="551100"/>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3883593" y="3917607"/>
            <a:ext cx="3615276"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sz="1600" dirty="0">
                <a:solidFill>
                  <a:srgbClr val="4D4D4D"/>
                </a:solidFill>
                <a:ea typeface="SimSun" pitchFamily="2" charset="-122"/>
              </a:rPr>
              <a:t>XELOX* /3S ou </a:t>
            </a:r>
            <a:br>
              <a:rPr lang="fr-FR" altLang="zh-CN" sz="1600" dirty="0">
                <a:solidFill>
                  <a:srgbClr val="4D4D4D"/>
                </a:solidFill>
                <a:ea typeface="SimSun" pitchFamily="2" charset="-122"/>
              </a:rPr>
            </a:br>
            <a:r>
              <a:rPr lang="fr-FR" altLang="zh-CN" sz="1600" dirty="0">
                <a:solidFill>
                  <a:srgbClr val="4D4D4D"/>
                </a:solidFill>
                <a:ea typeface="SimSun" pitchFamily="2" charset="-122"/>
              </a:rPr>
              <a:t>FOLFOX</a:t>
            </a:r>
            <a:r>
              <a:rPr lang="fr-FR" altLang="zh-CN" sz="1600" baseline="30000" dirty="0">
                <a:solidFill>
                  <a:srgbClr val="4D4D4D"/>
                </a:solidFill>
                <a:latin typeface="Arial" panose="020B0604020202020204" pitchFamily="34" charset="0"/>
                <a:ea typeface="SimSun" pitchFamily="2" charset="-122"/>
                <a:cs typeface="Arial" panose="020B0604020202020204" pitchFamily="34" charset="0"/>
              </a:rPr>
              <a:t>†</a:t>
            </a:r>
            <a:r>
              <a:rPr lang="fr-FR" altLang="zh-CN" sz="1600" dirty="0">
                <a:solidFill>
                  <a:srgbClr val="4D4D4D"/>
                </a:solidFill>
                <a:ea typeface="SimSun" pitchFamily="2" charset="-122"/>
              </a:rPr>
              <a:t> /2S</a:t>
            </a:r>
          </a:p>
          <a:p>
            <a:pPr lvl="0" algn="ctr" defTabSz="892175" eaLnBrk="0" hangingPunct="0">
              <a:defRPr/>
            </a:pPr>
            <a:r>
              <a:rPr lang="fr-FR" altLang="zh-CN" sz="1600" dirty="0">
                <a:solidFill>
                  <a:srgbClr val="4D4D4D"/>
                </a:solidFill>
                <a:ea typeface="SimSun" pitchFamily="2" charset="-122"/>
              </a:rPr>
              <a:t>(n=792)</a:t>
            </a:r>
          </a:p>
        </p:txBody>
      </p:sp>
      <p:sp>
        <p:nvSpPr>
          <p:cNvPr id="24" name="AutoShape 8"/>
          <p:cNvSpPr>
            <a:spLocks noChangeArrowheads="1"/>
          </p:cNvSpPr>
          <p:nvPr/>
        </p:nvSpPr>
        <p:spPr bwMode="auto">
          <a:xfrm>
            <a:off x="3883592" y="3017585"/>
            <a:ext cx="3615277"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sz="1600" dirty="0">
                <a:solidFill>
                  <a:schemeClr val="tx2"/>
                </a:solidFill>
                <a:ea typeface="SimSun" pitchFamily="2" charset="-122"/>
              </a:rPr>
              <a:t>Nivolumab 360 mg + XELOX* /3S ou nivolumab 240 mg + FOLFOX</a:t>
            </a:r>
            <a:r>
              <a:rPr lang="fr-FR" altLang="zh-CN" sz="1600" baseline="30000" dirty="0">
                <a:solidFill>
                  <a:schemeClr val="tx2"/>
                </a:solidFill>
                <a:latin typeface="Arial" panose="020B0604020202020204" pitchFamily="34" charset="0"/>
                <a:ea typeface="SimSun" pitchFamily="2" charset="-122"/>
                <a:cs typeface="Arial" panose="020B0604020202020204" pitchFamily="34" charset="0"/>
              </a:rPr>
              <a:t>†</a:t>
            </a:r>
            <a:r>
              <a:rPr lang="fr-FR" altLang="zh-CN" sz="1600" dirty="0">
                <a:solidFill>
                  <a:schemeClr val="tx2"/>
                </a:solidFill>
                <a:ea typeface="SimSun" pitchFamily="2" charset="-122"/>
              </a:rPr>
              <a:t> /2S</a:t>
            </a:r>
            <a:endParaRPr kumimoji="0" lang="fr-FR" altLang="zh-CN" sz="1600" b="0" i="0" u="none" strike="noStrike" kern="1200" cap="none" spc="0" normalizeH="0" baseline="0" noProof="0" dirty="0">
              <a:ln>
                <a:noFill/>
              </a:ln>
              <a:solidFill>
                <a:schemeClr val="tx2"/>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noProof="0" dirty="0">
                <a:ln>
                  <a:noFill/>
                </a:ln>
                <a:solidFill>
                  <a:schemeClr val="tx2"/>
                </a:solidFill>
                <a:effectLst/>
                <a:uLnTx/>
                <a:uFillTx/>
                <a:ea typeface="SimSun" pitchFamily="2" charset="-122"/>
              </a:rPr>
              <a:t>(n=789)</a:t>
            </a:r>
          </a:p>
        </p:txBody>
      </p:sp>
      <p:cxnSp>
        <p:nvCxnSpPr>
          <p:cNvPr id="25" name="AutoShape 19"/>
          <p:cNvCxnSpPr>
            <a:cxnSpLocks noChangeShapeType="1"/>
            <a:stCxn id="9" idx="6"/>
            <a:endCxn id="24" idx="1"/>
          </p:cNvCxnSpPr>
          <p:nvPr/>
        </p:nvCxnSpPr>
        <p:spPr bwMode="auto">
          <a:xfrm>
            <a:off x="3624290" y="3427953"/>
            <a:ext cx="259302" cy="1"/>
          </a:xfrm>
          <a:prstGeom prst="straightConnector1">
            <a:avLst/>
          </a:prstGeom>
          <a:noFill/>
          <a:ln w="57150">
            <a:solidFill>
              <a:schemeClr val="bg2">
                <a:lumMod val="60000"/>
                <a:lumOff val="40000"/>
              </a:schemeClr>
            </a:solidFill>
            <a:round/>
            <a:headEnd/>
            <a:tailEnd type="triangle" w="med" len="med"/>
          </a:ln>
        </p:spPr>
      </p:cxnSp>
      <p:cxnSp>
        <p:nvCxnSpPr>
          <p:cNvPr id="21" name="Straight Connector 20"/>
          <p:cNvCxnSpPr>
            <a:stCxn id="16" idx="3"/>
            <a:endCxn id="9" idx="2"/>
          </p:cNvCxnSpPr>
          <p:nvPr/>
        </p:nvCxnSpPr>
        <p:spPr>
          <a:xfrm flipV="1">
            <a:off x="2940159" y="3427953"/>
            <a:ext cx="100536" cy="1"/>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AutoShape 15"/>
          <p:cNvCxnSpPr>
            <a:cxnSpLocks noChangeShapeType="1"/>
            <a:stCxn id="15" idx="3"/>
            <a:endCxn id="11" idx="0"/>
          </p:cNvCxnSpPr>
          <p:nvPr/>
        </p:nvCxnSpPr>
        <p:spPr bwMode="auto">
          <a:xfrm>
            <a:off x="7498868" y="2541556"/>
            <a:ext cx="921985" cy="500542"/>
          </a:xfrm>
          <a:prstGeom prst="bentConnector2">
            <a:avLst/>
          </a:prstGeom>
          <a:noFill/>
          <a:ln w="57150">
            <a:solidFill>
              <a:schemeClr val="bg2">
                <a:lumMod val="60000"/>
                <a:lumOff val="40000"/>
              </a:schemeClr>
            </a:solidFill>
            <a:round/>
            <a:headEnd/>
            <a:tailEnd type="triangle" w="med" len="med"/>
          </a:ln>
        </p:spPr>
      </p:cxnSp>
      <p:cxnSp>
        <p:nvCxnSpPr>
          <p:cNvPr id="83" name="AutoShape 15"/>
          <p:cNvCxnSpPr>
            <a:cxnSpLocks noChangeShapeType="1"/>
            <a:endCxn id="11" idx="2"/>
          </p:cNvCxnSpPr>
          <p:nvPr/>
        </p:nvCxnSpPr>
        <p:spPr bwMode="auto">
          <a:xfrm flipV="1">
            <a:off x="7498868" y="3813809"/>
            <a:ext cx="921985" cy="500542"/>
          </a:xfrm>
          <a:prstGeom prst="bentConnector2">
            <a:avLst/>
          </a:prstGeom>
          <a:noFill/>
          <a:ln w="57150">
            <a:solidFill>
              <a:schemeClr val="bg2">
                <a:lumMod val="60000"/>
                <a:lumOff val="40000"/>
              </a:schemeClr>
            </a:solidFill>
            <a:round/>
            <a:headEnd/>
            <a:tailEnd type="triangle" w="med" len="med"/>
          </a:ln>
        </p:spPr>
      </p:cxnSp>
      <p:cxnSp>
        <p:nvCxnSpPr>
          <p:cNvPr id="86" name="AutoShape 19"/>
          <p:cNvCxnSpPr>
            <a:cxnSpLocks noChangeShapeType="1"/>
            <a:stCxn id="24" idx="3"/>
            <a:endCxn id="11" idx="1"/>
          </p:cNvCxnSpPr>
          <p:nvPr/>
        </p:nvCxnSpPr>
        <p:spPr bwMode="auto">
          <a:xfrm>
            <a:off x="7498869" y="3427954"/>
            <a:ext cx="272164" cy="0"/>
          </a:xfrm>
          <a:prstGeom prst="straightConnector1">
            <a:avLst/>
          </a:prstGeom>
          <a:noFill/>
          <a:ln w="57150">
            <a:solidFill>
              <a:schemeClr val="bg2">
                <a:lumMod val="60000"/>
                <a:lumOff val="40000"/>
              </a:schemeClr>
            </a:solidFill>
            <a:round/>
            <a:headEnd/>
            <a:tailEnd type="triangle" w="med" len="med"/>
          </a:ln>
        </p:spPr>
      </p:cxnSp>
      <p:sp>
        <p:nvSpPr>
          <p:cNvPr id="89" name="Rectangle 88"/>
          <p:cNvSpPr/>
          <p:nvPr/>
        </p:nvSpPr>
        <p:spPr>
          <a:xfrm>
            <a:off x="3824576" y="2985780"/>
            <a:ext cx="3714047" cy="17705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4956894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125" y="6096000"/>
            <a:ext cx="4481195" cy="487363"/>
          </a:xfrm>
        </p:spPr>
        <p:txBody>
          <a:bodyPr/>
          <a:lstStyle/>
          <a:p>
            <a:r>
              <a:rPr lang="fr-FR" dirty="0" smtClean="0"/>
              <a:t>*mFOLFOX6 ou FOLFIRI seul ou plus </a:t>
            </a:r>
            <a:r>
              <a:rPr lang="fr-FR" dirty="0" err="1" smtClean="0"/>
              <a:t>bévacizumab</a:t>
            </a:r>
            <a:r>
              <a:rPr lang="fr-FR" dirty="0" smtClean="0"/>
              <a:t> 5 mg/kg ou plus </a:t>
            </a:r>
            <a:r>
              <a:rPr lang="fr-FR" dirty="0" err="1" smtClean="0"/>
              <a:t>cétuximab</a:t>
            </a:r>
            <a:r>
              <a:rPr lang="fr-FR" dirty="0" smtClean="0"/>
              <a:t> 400 mg/m</a:t>
            </a:r>
            <a:r>
              <a:rPr lang="fr-FR" baseline="30000" dirty="0" smtClean="0"/>
              <a:t>2</a:t>
            </a:r>
            <a:r>
              <a:rPr lang="fr-FR" dirty="0" smtClean="0"/>
              <a:t> sur 2 h puis 250 mg/m2 sur 1 h 1x/semaine; </a:t>
            </a:r>
            <a:r>
              <a:rPr lang="fr-FR" baseline="30000" dirty="0" smtClean="0"/>
              <a:t>†</a:t>
            </a:r>
            <a:r>
              <a:rPr lang="fr-FR" dirty="0" err="1" smtClean="0"/>
              <a:t>crossover</a:t>
            </a:r>
            <a:r>
              <a:rPr lang="fr-FR" dirty="0" smtClean="0"/>
              <a:t> possible pour pembrolizumab pour </a:t>
            </a:r>
            <a:br>
              <a:rPr lang="fr-FR" dirty="0" smtClean="0"/>
            </a:br>
            <a:r>
              <a:rPr lang="fr-FR" dirty="0" smtClean="0"/>
              <a:t>≤35 cycles après progression, date de clôture: 19 février, 2020</a:t>
            </a:r>
            <a:endParaRPr lang="fr-FR" dirty="0"/>
          </a:p>
        </p:txBody>
      </p:sp>
      <p:sp>
        <p:nvSpPr>
          <p:cNvPr id="27" name="Title 1"/>
          <p:cNvSpPr>
            <a:spLocks noGrp="1"/>
          </p:cNvSpPr>
          <p:nvPr>
            <p:ph type="title"/>
          </p:nvPr>
        </p:nvSpPr>
        <p:spPr>
          <a:xfrm>
            <a:off x="365124" y="179614"/>
            <a:ext cx="8238945" cy="807720"/>
          </a:xfrm>
        </p:spPr>
        <p:txBody>
          <a:bodyPr/>
          <a:lstStyle/>
          <a:p>
            <a:r>
              <a:rPr lang="fr-FR" sz="1600" dirty="0"/>
              <a:t>396O: Qualité de vie chez les patients traités par pembrolizumab vs chimiothérapie en traitement de 1</a:t>
            </a:r>
            <a:r>
              <a:rPr lang="fr-FR" sz="1600" baseline="30000" dirty="0"/>
              <a:t>e</a:t>
            </a:r>
            <a:r>
              <a:rPr lang="fr-FR" sz="1600" dirty="0"/>
              <a:t> ligne du cancer colorectal métastatique avec instabilité microsatellitaire (MSI-H) et/ou déficit de réparation des mésappariements de l’ADN (dMMR): l’étude de phase 3 KEYNOTE-177 – André </a:t>
            </a:r>
            <a:r>
              <a:rPr lang="fr-FR" sz="1600" dirty="0" err="1"/>
              <a:t>T</a:t>
            </a:r>
            <a:r>
              <a:rPr lang="fr-FR" sz="1600" dirty="0"/>
              <a:t>, et al</a:t>
            </a:r>
          </a:p>
        </p:txBody>
      </p:sp>
      <p:sp>
        <p:nvSpPr>
          <p:cNvPr id="28" name="Content Placeholder 2"/>
          <p:cNvSpPr>
            <a:spLocks noGrp="1"/>
          </p:cNvSpPr>
          <p:nvPr>
            <p:ph idx="1"/>
          </p:nvPr>
        </p:nvSpPr>
        <p:spPr>
          <a:xfrm>
            <a:off x="365124" y="1254035"/>
            <a:ext cx="8413751" cy="4746172"/>
          </a:xfrm>
        </p:spPr>
        <p:txBody>
          <a:bodyPr/>
          <a:lstStyle/>
          <a:p>
            <a:pPr marL="0" indent="0">
              <a:buNone/>
            </a:pPr>
            <a:r>
              <a:rPr lang="fr-FR" b="1" dirty="0"/>
              <a:t>Objectifs</a:t>
            </a:r>
          </a:p>
          <a:p>
            <a:r>
              <a:rPr lang="fr-FR" dirty="0"/>
              <a:t>Evaluer la QoL des patients avec CCRm MSI-H/dMMR recevant le pembrolizumab vs. chimiothérapie standard en 1</a:t>
            </a:r>
            <a:r>
              <a:rPr lang="fr-FR" baseline="30000" dirty="0"/>
              <a:t>e</a:t>
            </a:r>
            <a:r>
              <a:rPr lang="fr-FR" dirty="0"/>
              <a:t> ligne</a:t>
            </a:r>
          </a:p>
        </p:txBody>
      </p:sp>
      <p:sp>
        <p:nvSpPr>
          <p:cNvPr id="29" name="Text Placeholder 4"/>
          <p:cNvSpPr>
            <a:spLocks noGrp="1"/>
          </p:cNvSpPr>
          <p:nvPr>
            <p:ph type="body" sz="quarter" idx="11"/>
          </p:nvPr>
        </p:nvSpPr>
        <p:spPr>
          <a:xfrm>
            <a:off x="4648200" y="6096000"/>
            <a:ext cx="4130675" cy="487363"/>
          </a:xfrm>
        </p:spPr>
        <p:txBody>
          <a:bodyPr/>
          <a:lstStyle/>
          <a:p>
            <a:r>
              <a:rPr lang="fr-FR" dirty="0"/>
              <a:t>André </a:t>
            </a:r>
            <a:r>
              <a:rPr lang="fr-FR" dirty="0" err="1"/>
              <a:t>T</a:t>
            </a:r>
            <a:r>
              <a:rPr lang="fr-FR" dirty="0"/>
              <a:t>, et al, Ann </a:t>
            </a:r>
            <a:r>
              <a:rPr lang="fr-FR" dirty="0" err="1"/>
              <a:t>Oncol</a:t>
            </a:r>
            <a:r>
              <a:rPr lang="fr-FR" dirty="0"/>
              <a:t> 2020;31(</a:t>
            </a:r>
            <a:r>
              <a:rPr lang="fr-FR" dirty="0" err="1"/>
              <a:t>suppl</a:t>
            </a:r>
            <a:r>
              <a:rPr lang="fr-FR" dirty="0"/>
              <a:t>):</a:t>
            </a:r>
            <a:r>
              <a:rPr lang="fr-FR" dirty="0" err="1"/>
              <a:t>abstr</a:t>
            </a:r>
            <a:r>
              <a:rPr lang="fr-FR" dirty="0"/>
              <a:t> 396O</a:t>
            </a:r>
          </a:p>
        </p:txBody>
      </p:sp>
      <p:sp>
        <p:nvSpPr>
          <p:cNvPr id="30" name="Rectangle 9"/>
          <p:cNvSpPr txBox="1">
            <a:spLocks noChangeArrowheads="1"/>
          </p:cNvSpPr>
          <p:nvPr/>
        </p:nvSpPr>
        <p:spPr bwMode="auto">
          <a:xfrm>
            <a:off x="157772" y="4442128"/>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cs typeface="Arial"/>
              </a:rPr>
              <a:t>CO-CRITÈRES PRINCIPAUX</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400" b="0" i="0" u="none" strike="noStrike" kern="1200" cap="none" spc="0" normalizeH="0" baseline="0" dirty="0" smtClean="0">
                <a:ln>
                  <a:noFill/>
                </a:ln>
                <a:solidFill>
                  <a:srgbClr val="4D4D4D"/>
                </a:solidFill>
                <a:effectLst/>
                <a:uLnTx/>
                <a:uFillTx/>
                <a:latin typeface="Arial"/>
                <a:cs typeface="Arial"/>
              </a:rPr>
              <a:t>SSP </a:t>
            </a:r>
            <a:r>
              <a:rPr kumimoji="0" lang="fr-FR" sz="1400" b="0" i="0" u="none" strike="noStrike" kern="1200" cap="none" spc="0" normalizeH="0" baseline="0" dirty="0">
                <a:ln>
                  <a:noFill/>
                </a:ln>
                <a:solidFill>
                  <a:srgbClr val="4D4D4D"/>
                </a:solidFill>
                <a:effectLst/>
                <a:uLnTx/>
                <a:uFillTx/>
                <a:latin typeface="Arial"/>
                <a:cs typeface="Arial"/>
              </a:rPr>
              <a:t>(RECIST v1.1 par CIRA), SG</a:t>
            </a:r>
          </a:p>
          <a:p>
            <a:pPr marL="0" lvl="0" indent="0">
              <a:buClr>
                <a:srgbClr val="043882"/>
              </a:buClr>
              <a:buNone/>
              <a:defRPr/>
            </a:pPr>
            <a:r>
              <a:rPr lang="fr-FR" b="1" dirty="0" smtClean="0">
                <a:solidFill>
                  <a:srgbClr val="A0A0A0"/>
                </a:solidFill>
              </a:rPr>
              <a:t>CRITÈRES SECONDAIRES</a:t>
            </a:r>
          </a:p>
          <a:p>
            <a:pPr lvl="0">
              <a:buClr>
                <a:srgbClr val="043882"/>
              </a:buClr>
              <a:defRPr/>
            </a:pPr>
            <a:r>
              <a:rPr lang="fr-FR" sz="1400" dirty="0" smtClean="0"/>
              <a:t>TRO </a:t>
            </a:r>
            <a:r>
              <a:rPr lang="fr-FR" sz="1400" dirty="0"/>
              <a:t>(RECIST v1.1 par CIRA), durée de </a:t>
            </a:r>
            <a:br>
              <a:rPr lang="fr-FR" sz="1400" dirty="0"/>
            </a:br>
            <a:r>
              <a:rPr lang="fr-FR" sz="1400" dirty="0"/>
              <a:t>réponse, délai de réponse, tolérance </a:t>
            </a:r>
          </a:p>
        </p:txBody>
      </p:sp>
      <p:sp>
        <p:nvSpPr>
          <p:cNvPr id="31" name="AutoShape 9"/>
          <p:cNvSpPr>
            <a:spLocks noChangeArrowheads="1"/>
          </p:cNvSpPr>
          <p:nvPr/>
        </p:nvSpPr>
        <p:spPr bwMode="auto">
          <a:xfrm>
            <a:off x="121848" y="2491766"/>
            <a:ext cx="2740887"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Critères d'inclusion</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CCRm MSI-H/dMMR</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Naïf de traitement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(n=307)</a:t>
            </a:r>
          </a:p>
        </p:txBody>
      </p:sp>
      <p:sp>
        <p:nvSpPr>
          <p:cNvPr id="32" name="Content Placeholder 26"/>
          <p:cNvSpPr txBox="1">
            <a:spLocks/>
          </p:cNvSpPr>
          <p:nvPr/>
        </p:nvSpPr>
        <p:spPr>
          <a:xfrm>
            <a:off x="4105568" y="4442128"/>
            <a:ext cx="5038432"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cs typeface="Arial"/>
              </a:rPr>
              <a:t>ANALYSES EXPLORATOIRES PRÉSPÉCIFIÉES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400" b="0" i="0" u="none" strike="noStrike" kern="1200" cap="none" spc="0" normalizeH="0" baseline="0" dirty="0" smtClean="0">
                <a:ln>
                  <a:noFill/>
                </a:ln>
                <a:solidFill>
                  <a:srgbClr val="4D4D4D"/>
                </a:solidFill>
                <a:effectLst/>
                <a:uLnTx/>
                <a:uFillTx/>
                <a:latin typeface="Arial"/>
                <a:cs typeface="Arial"/>
              </a:rPr>
              <a:t>Variation </a:t>
            </a:r>
            <a:r>
              <a:rPr kumimoji="0" lang="fr-FR" sz="1400" b="0" i="0" u="none" strike="noStrike" kern="1200" cap="none" spc="0" normalizeH="0" baseline="0" dirty="0">
                <a:ln>
                  <a:noFill/>
                </a:ln>
                <a:solidFill>
                  <a:srgbClr val="4D4D4D"/>
                </a:solidFill>
                <a:effectLst/>
                <a:uLnTx/>
                <a:uFillTx/>
                <a:latin typeface="Arial"/>
                <a:cs typeface="Arial"/>
              </a:rPr>
              <a:t>moyenne entre l’inclusion et la semaine 18 de </a:t>
            </a:r>
            <a:r>
              <a:rPr kumimoji="0" lang="fr-FR" sz="1400" b="0" i="0" u="none" strike="noStrike" kern="1200" cap="none" spc="0" normalizeH="0" dirty="0">
                <a:ln>
                  <a:noFill/>
                </a:ln>
                <a:solidFill>
                  <a:srgbClr val="4D4D4D"/>
                </a:solidFill>
                <a:effectLst/>
                <a:uLnTx/>
                <a:uFillTx/>
                <a:latin typeface="Arial"/>
                <a:cs typeface="Arial"/>
              </a:rPr>
              <a:t>EORTC QLQ-C30, EORTC QLQ-CR29 et EQ-5D-3L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sz="1400" baseline="0" dirty="0">
                <a:latin typeface="Arial"/>
                <a:cs typeface="Arial"/>
              </a:rPr>
              <a:t>Délai jusqu’à dété</a:t>
            </a:r>
            <a:r>
              <a:rPr lang="fr-FR" sz="1400" dirty="0">
                <a:latin typeface="Arial"/>
                <a:cs typeface="Arial"/>
              </a:rPr>
              <a:t>rioration des échelles EORTC QLQ-C30 </a:t>
            </a:r>
            <a:endParaRPr kumimoji="0" lang="fr-FR" sz="1400" b="0" i="0" u="none" strike="noStrike" kern="1200" cap="none" spc="0" normalizeH="0" baseline="0" dirty="0">
              <a:ln>
                <a:noFill/>
              </a:ln>
              <a:solidFill>
                <a:srgbClr val="4D4D4D"/>
              </a:solidFill>
              <a:effectLst/>
              <a:uLnTx/>
              <a:uFillTx/>
              <a:latin typeface="Arial"/>
              <a:cs typeface="Arial"/>
            </a:endParaRPr>
          </a:p>
        </p:txBody>
      </p:sp>
      <p:sp>
        <p:nvSpPr>
          <p:cNvPr id="33" name="Oval 14"/>
          <p:cNvSpPr>
            <a:spLocks noChangeArrowheads="1"/>
          </p:cNvSpPr>
          <p:nvPr/>
        </p:nvSpPr>
        <p:spPr bwMode="auto">
          <a:xfrm>
            <a:off x="3040660" y="300783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t>R</a:t>
            </a:r>
            <a:br>
              <a:rPr kumimoji="0" lang="fr-FR"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br>
            <a:r>
              <a:rPr kumimoji="0" lang="fr-FR"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t>1:1</a:t>
            </a:r>
          </a:p>
        </p:txBody>
      </p:sp>
      <p:cxnSp>
        <p:nvCxnSpPr>
          <p:cNvPr id="34" name="AutoShape 15"/>
          <p:cNvCxnSpPr>
            <a:cxnSpLocks noChangeShapeType="1"/>
            <a:stCxn id="33" idx="0"/>
            <a:endCxn id="40" idx="1"/>
          </p:cNvCxnSpPr>
          <p:nvPr/>
        </p:nvCxnSpPr>
        <p:spPr bwMode="auto">
          <a:xfrm rot="5400000" flipH="1" flipV="1">
            <a:off x="3285038" y="2621054"/>
            <a:ext cx="434203" cy="339362"/>
          </a:xfrm>
          <a:prstGeom prst="bentConnector2">
            <a:avLst/>
          </a:prstGeom>
          <a:noFill/>
          <a:ln w="57150">
            <a:solidFill>
              <a:schemeClr val="bg2">
                <a:lumMod val="60000"/>
                <a:lumOff val="40000"/>
              </a:schemeClr>
            </a:solidFill>
            <a:round/>
            <a:headEnd/>
            <a:tailEnd type="triangle" w="med" len="med"/>
          </a:ln>
        </p:spPr>
      </p:cxnSp>
      <p:cxnSp>
        <p:nvCxnSpPr>
          <p:cNvPr id="35" name="AutoShape 16"/>
          <p:cNvCxnSpPr>
            <a:cxnSpLocks noChangeShapeType="1"/>
            <a:stCxn id="33" idx="4"/>
            <a:endCxn id="39" idx="1"/>
          </p:cNvCxnSpPr>
          <p:nvPr/>
        </p:nvCxnSpPr>
        <p:spPr bwMode="auto">
          <a:xfrm rot="16200000" flipH="1">
            <a:off x="3298659" y="3625835"/>
            <a:ext cx="405996" cy="338398"/>
          </a:xfrm>
          <a:prstGeom prst="bentConnector2">
            <a:avLst/>
          </a:prstGeom>
          <a:noFill/>
          <a:ln w="57150">
            <a:solidFill>
              <a:schemeClr val="bg2">
                <a:lumMod val="60000"/>
                <a:lumOff val="40000"/>
              </a:schemeClr>
            </a:solidFill>
            <a:round/>
            <a:headEnd/>
            <a:tailEnd type="triangle" w="med" len="med"/>
          </a:ln>
        </p:spPr>
      </p:cxnSp>
      <p:cxnSp>
        <p:nvCxnSpPr>
          <p:cNvPr id="36" name="AutoShape 19"/>
          <p:cNvCxnSpPr>
            <a:cxnSpLocks noChangeShapeType="1"/>
            <a:stCxn id="31" idx="3"/>
            <a:endCxn id="33" idx="2"/>
          </p:cNvCxnSpPr>
          <p:nvPr/>
        </p:nvCxnSpPr>
        <p:spPr bwMode="auto">
          <a:xfrm>
            <a:off x="2862735" y="3299936"/>
            <a:ext cx="177925" cy="0"/>
          </a:xfrm>
          <a:prstGeom prst="straightConnector1">
            <a:avLst/>
          </a:prstGeom>
          <a:noFill/>
          <a:ln w="57150">
            <a:solidFill>
              <a:schemeClr val="bg2">
                <a:lumMod val="60000"/>
                <a:lumOff val="40000"/>
              </a:schemeClr>
            </a:solidFill>
            <a:round/>
            <a:headEnd type="none" w="med" len="med"/>
            <a:tailEnd type="none" w="med" len="med"/>
          </a:ln>
        </p:spPr>
      </p:cxnSp>
      <p:cxnSp>
        <p:nvCxnSpPr>
          <p:cNvPr id="37" name="AutoShape 20"/>
          <p:cNvCxnSpPr>
            <a:cxnSpLocks noChangeShapeType="1"/>
            <a:stCxn id="39" idx="3"/>
            <a:endCxn id="42" idx="1"/>
          </p:cNvCxnSpPr>
          <p:nvPr/>
        </p:nvCxnSpPr>
        <p:spPr bwMode="auto">
          <a:xfrm flipV="1">
            <a:off x="7486694" y="3998031"/>
            <a:ext cx="249926" cy="1"/>
          </a:xfrm>
          <a:prstGeom prst="straightConnector1">
            <a:avLst/>
          </a:prstGeom>
          <a:noFill/>
          <a:ln w="57150">
            <a:solidFill>
              <a:schemeClr val="bg2">
                <a:lumMod val="60000"/>
                <a:lumOff val="40000"/>
              </a:schemeClr>
            </a:solidFill>
            <a:prstDash val="sysDot"/>
            <a:round/>
            <a:headEnd/>
            <a:tailEnd type="triangle" w="med" len="med"/>
          </a:ln>
        </p:spPr>
      </p:cxnSp>
      <p:cxnSp>
        <p:nvCxnSpPr>
          <p:cNvPr id="38" name="AutoShape 21"/>
          <p:cNvCxnSpPr>
            <a:cxnSpLocks noChangeShapeType="1"/>
            <a:stCxn id="40" idx="3"/>
            <a:endCxn id="41" idx="1"/>
          </p:cNvCxnSpPr>
          <p:nvPr/>
        </p:nvCxnSpPr>
        <p:spPr bwMode="auto">
          <a:xfrm>
            <a:off x="7486694" y="2573633"/>
            <a:ext cx="249927" cy="0"/>
          </a:xfrm>
          <a:prstGeom prst="straightConnector1">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3670856" y="3543439"/>
            <a:ext cx="3815838" cy="90918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Choix de l’investigateur:</a:t>
            </a:r>
            <a:r>
              <a:rPr lang="fr-FR" altLang="zh-CN" dirty="0">
                <a:solidFill>
                  <a:srgbClr val="4D4D4D"/>
                </a:solidFill>
                <a:ea typeface="SimSun" pitchFamily="2" charset="-122"/>
              </a:rPr>
              <a:t> schéma à base de</a:t>
            </a: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 mFOLFOX6 ou FOLFIRI* /2S, (n=154)</a:t>
            </a:r>
          </a:p>
        </p:txBody>
      </p:sp>
      <p:sp>
        <p:nvSpPr>
          <p:cNvPr id="40" name="AutoShape 8"/>
          <p:cNvSpPr>
            <a:spLocks noChangeArrowheads="1"/>
          </p:cNvSpPr>
          <p:nvPr/>
        </p:nvSpPr>
        <p:spPr bwMode="auto">
          <a:xfrm>
            <a:off x="3671820" y="2113230"/>
            <a:ext cx="3814874"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Pembrolizumab 200 mg /3S </a:t>
            </a:r>
            <a:b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jusqu’à 35 cycles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(n=153)</a:t>
            </a:r>
          </a:p>
        </p:txBody>
      </p:sp>
      <p:sp>
        <p:nvSpPr>
          <p:cNvPr id="41" name="AutoShape 12"/>
          <p:cNvSpPr>
            <a:spLocks noChangeArrowheads="1"/>
          </p:cNvSpPr>
          <p:nvPr/>
        </p:nvSpPr>
        <p:spPr bwMode="auto">
          <a:xfrm>
            <a:off x="7736621" y="2120438"/>
            <a:ext cx="1292180" cy="90639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Prog/</a:t>
            </a:r>
            <a:b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b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toxicité/ sortie d’étude</a:t>
            </a:r>
          </a:p>
        </p:txBody>
      </p:sp>
      <p:sp>
        <p:nvSpPr>
          <p:cNvPr id="42" name="AutoShape 12"/>
          <p:cNvSpPr>
            <a:spLocks noChangeArrowheads="1"/>
          </p:cNvSpPr>
          <p:nvPr/>
        </p:nvSpPr>
        <p:spPr bwMode="auto">
          <a:xfrm>
            <a:off x="7736620" y="3544836"/>
            <a:ext cx="1292180" cy="90639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Prog/</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toxicité/ sortie d’étude</a:t>
            </a:r>
            <a:r>
              <a:rPr kumimoji="0" lang="fr-FR" altLang="zh-CN" sz="1600" b="0" i="0" u="none" strike="noStrike" kern="1200" cap="none" spc="0" normalizeH="0" baseline="30000" dirty="0">
                <a:ln>
                  <a:noFill/>
                </a:ln>
                <a:solidFill>
                  <a:srgbClr val="FFFFFF"/>
                </a:solidFill>
                <a:effectLst/>
                <a:uLnTx/>
                <a:uFillTx/>
                <a:latin typeface="Arial" charset="0"/>
                <a:ea typeface="SimSun" pitchFamily="2" charset="-122"/>
                <a:cs typeface="Arial" charset="0"/>
              </a:rPr>
              <a:t>†</a:t>
            </a:r>
          </a:p>
        </p:txBody>
      </p:sp>
      <p:sp>
        <p:nvSpPr>
          <p:cNvPr id="43" name="Content Placeholder 26"/>
          <p:cNvSpPr txBox="1">
            <a:spLocks/>
          </p:cNvSpPr>
          <p:nvPr/>
        </p:nvSpPr>
        <p:spPr bwMode="auto">
          <a:xfrm>
            <a:off x="3764905" y="2986586"/>
            <a:ext cx="4807123" cy="643480"/>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fr-FR" sz="1400" b="1" i="0" u="none" strike="noStrike" kern="1200" cap="none" spc="0" normalizeH="0" baseline="0" dirty="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400" b="0" i="0" u="none" strike="noStrike" kern="1200" cap="none" spc="0" normalizeH="0" baseline="0" dirty="0">
                <a:ln>
                  <a:noFill/>
                </a:ln>
                <a:solidFill>
                  <a:srgbClr val="4D4D4D"/>
                </a:solidFill>
                <a:effectLst/>
                <a:uLnTx/>
                <a:uFillTx/>
                <a:latin typeface="Arial"/>
                <a:ea typeface="+mn-ea"/>
                <a:cs typeface="Arial"/>
              </a:rPr>
              <a:t>Traitement systémique préalable (≤1 vs. 2)</a:t>
            </a:r>
          </a:p>
        </p:txBody>
      </p:sp>
    </p:spTree>
    <p:extLst>
      <p:ext uri="{BB962C8B-B14F-4D97-AF65-F5344CB8AC3E}">
        <p14:creationId xmlns:p14="http://schemas.microsoft.com/office/powerpoint/2010/main" val="2818652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396O: </a:t>
            </a:r>
            <a:r>
              <a:rPr lang="fr-FR" sz="1600" dirty="0"/>
              <a:t>Qualité de vie chez les patients traités par pembrolizumab vs chimiothérapie en traitement de 1</a:t>
            </a:r>
            <a:r>
              <a:rPr lang="fr-FR" sz="1600" baseline="30000" dirty="0"/>
              <a:t>e</a:t>
            </a:r>
            <a:r>
              <a:rPr lang="fr-FR" sz="1600" dirty="0"/>
              <a:t> ligne du cancer colorectal métastatique avec instabilité microsatellitaire (MSI-H) et/ou déficit de réparation des mésappariements de l’ADN (dMMR): l’étude de phase 3 KEYNOTE-177 – André </a:t>
            </a:r>
            <a:r>
              <a:rPr lang="fr-FR" sz="1600" dirty="0" err="1"/>
              <a:t>T</a:t>
            </a:r>
            <a:r>
              <a:rPr lang="fr-FR" sz="1600" dirty="0"/>
              <a:t>, et al</a:t>
            </a:r>
            <a:endParaRPr lang="en-GB" sz="1600" dirty="0"/>
          </a:p>
        </p:txBody>
      </p:sp>
      <p:sp>
        <p:nvSpPr>
          <p:cNvPr id="3" name="Content Placeholder 2"/>
          <p:cNvSpPr>
            <a:spLocks noGrp="1"/>
          </p:cNvSpPr>
          <p:nvPr>
            <p:ph idx="1"/>
          </p:nvPr>
        </p:nvSpPr>
        <p:spPr/>
        <p:txBody>
          <a:bodyPr/>
          <a:lstStyle/>
          <a:p>
            <a:pPr marL="0" indent="0">
              <a:buNone/>
            </a:pPr>
            <a:r>
              <a:rPr lang="en-GB" b="1" dirty="0" err="1"/>
              <a:t>Résultats</a:t>
            </a:r>
            <a:endParaRPr lang="en-GB" b="1" dirty="0"/>
          </a:p>
        </p:txBody>
      </p:sp>
      <p:sp>
        <p:nvSpPr>
          <p:cNvPr id="5" name="Text Placeholder 4"/>
          <p:cNvSpPr>
            <a:spLocks noGrp="1"/>
          </p:cNvSpPr>
          <p:nvPr>
            <p:ph type="body" sz="quarter" idx="11"/>
          </p:nvPr>
        </p:nvSpPr>
        <p:spPr/>
        <p:txBody>
          <a:bodyPr/>
          <a:lstStyle/>
          <a:p>
            <a:r>
              <a:rPr lang="en-GB" dirty="0"/>
              <a:t>André T, et al, Ann Oncol 2020;31(</a:t>
            </a:r>
            <a:r>
              <a:rPr lang="en-GB" dirty="0" err="1"/>
              <a:t>suppl</a:t>
            </a:r>
            <a:r>
              <a:rPr lang="en-GB" dirty="0"/>
              <a:t>):</a:t>
            </a:r>
            <a:r>
              <a:rPr lang="en-GB" dirty="0" err="1"/>
              <a:t>abstr</a:t>
            </a:r>
            <a:r>
              <a:rPr lang="en-GB" dirty="0"/>
              <a:t> 396O</a:t>
            </a:r>
          </a:p>
        </p:txBody>
      </p:sp>
      <p:sp>
        <p:nvSpPr>
          <p:cNvPr id="8" name="TextBox 7"/>
          <p:cNvSpPr txBox="1"/>
          <p:nvPr/>
        </p:nvSpPr>
        <p:spPr>
          <a:xfrm>
            <a:off x="1611416" y="1510145"/>
            <a:ext cx="5921173" cy="338554"/>
          </a:xfrm>
          <a:prstGeom prst="rect">
            <a:avLst/>
          </a:prstGeom>
          <a:noFill/>
        </p:spPr>
        <p:txBody>
          <a:bodyPr wrap="none" rtlCol="0">
            <a:spAutoFit/>
          </a:bodyPr>
          <a:lstStyle/>
          <a:p>
            <a:pPr algn="ctr"/>
            <a:r>
              <a:rPr lang="en-GB" sz="1600" b="1" dirty="0"/>
              <a:t>Variation des scores de QoL entre inclusion et </a:t>
            </a:r>
            <a:r>
              <a:rPr lang="en-GB" sz="1600" b="1" dirty="0" err="1"/>
              <a:t>semaine</a:t>
            </a:r>
            <a:r>
              <a:rPr lang="en-GB" sz="1600" b="1" dirty="0"/>
              <a:t> 18</a:t>
            </a:r>
          </a:p>
        </p:txBody>
      </p:sp>
      <p:graphicFrame>
        <p:nvGraphicFramePr>
          <p:cNvPr id="9" name="Group 88"/>
          <p:cNvGraphicFramePr>
            <a:graphicFrameLocks noGrp="1"/>
          </p:cNvGraphicFramePr>
          <p:nvPr>
            <p:extLst>
              <p:ext uri="{D42A27DB-BD31-4B8C-83A1-F6EECF244321}">
                <p14:modId xmlns:p14="http://schemas.microsoft.com/office/powerpoint/2010/main" val="1875826062"/>
              </p:ext>
            </p:extLst>
          </p:nvPr>
        </p:nvGraphicFramePr>
        <p:xfrm>
          <a:off x="260610" y="1975260"/>
          <a:ext cx="8622780" cy="2778960"/>
        </p:xfrm>
        <a:graphic>
          <a:graphicData uri="http://schemas.openxmlformats.org/drawingml/2006/table">
            <a:tbl>
              <a:tblPr firstRow="1" bandRow="1">
                <a:tableStyleId>{5202B0CA-FC54-4496-8BCA-5EF66A818D29}</a:tableStyleId>
              </a:tblPr>
              <a:tblGrid>
                <a:gridCol w="1724556">
                  <a:extLst>
                    <a:ext uri="{9D8B030D-6E8A-4147-A177-3AD203B41FA5}">
                      <a16:colId xmlns:a16="http://schemas.microsoft.com/office/drawing/2014/main" val="20000"/>
                    </a:ext>
                  </a:extLst>
                </a:gridCol>
                <a:gridCol w="1724556">
                  <a:extLst>
                    <a:ext uri="{9D8B030D-6E8A-4147-A177-3AD203B41FA5}">
                      <a16:colId xmlns:a16="http://schemas.microsoft.com/office/drawing/2014/main" val="4171655121"/>
                    </a:ext>
                  </a:extLst>
                </a:gridCol>
                <a:gridCol w="1921458">
                  <a:extLst>
                    <a:ext uri="{9D8B030D-6E8A-4147-A177-3AD203B41FA5}">
                      <a16:colId xmlns:a16="http://schemas.microsoft.com/office/drawing/2014/main" val="2854571351"/>
                    </a:ext>
                  </a:extLst>
                </a:gridCol>
                <a:gridCol w="1527654">
                  <a:extLst>
                    <a:ext uri="{9D8B030D-6E8A-4147-A177-3AD203B41FA5}">
                      <a16:colId xmlns:a16="http://schemas.microsoft.com/office/drawing/2014/main" val="1509333573"/>
                    </a:ext>
                  </a:extLst>
                </a:gridCol>
                <a:gridCol w="1724556">
                  <a:extLst>
                    <a:ext uri="{9D8B030D-6E8A-4147-A177-3AD203B41FA5}">
                      <a16:colId xmlns:a16="http://schemas.microsoft.com/office/drawing/2014/main" val="3763606726"/>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1"/>
                        </a:solidFill>
                        <a:effectLst/>
                        <a:latin typeface="+mn-lt"/>
                        <a:cs typeface="Arial" charset="0"/>
                      </a:endParaRPr>
                    </a:p>
                  </a:txBody>
                  <a:tcPr marT="36000" marB="36000" anchor="ctr" horzOverflow="overflow"/>
                </a:tc>
                <a:tc gridSpan="2">
                  <a:txBody>
                    <a:bodyPr/>
                    <a:lstStyle/>
                    <a:p>
                      <a:pPr algn="ctr"/>
                      <a:r>
                        <a:rPr lang="fr-FR" sz="1400" noProof="0" dirty="0">
                          <a:solidFill>
                            <a:schemeClr val="tx2"/>
                          </a:solidFill>
                        </a:rPr>
                        <a:t>Score état de santé </a:t>
                      </a:r>
                      <a:r>
                        <a:rPr lang="fr-FR" sz="1400" noProof="0" dirty="0" smtClean="0">
                          <a:solidFill>
                            <a:schemeClr val="tx2"/>
                          </a:solidFill>
                        </a:rPr>
                        <a:t>global/</a:t>
                      </a:r>
                      <a:r>
                        <a:rPr lang="fr-FR" sz="1400" noProof="0" dirty="0" err="1" smtClean="0">
                          <a:solidFill>
                            <a:schemeClr val="tx2"/>
                          </a:solidFill>
                        </a:rPr>
                        <a:t>Qol</a:t>
                      </a:r>
                      <a:r>
                        <a:rPr lang="fr-FR" sz="1400" noProof="0" dirty="0" smtClean="0">
                          <a:solidFill>
                            <a:schemeClr val="tx2"/>
                          </a:solidFill>
                        </a:rPr>
                        <a:t> QLQ-C30</a:t>
                      </a:r>
                      <a:endParaRPr lang="fr-FR" sz="1400" noProof="0" dirty="0">
                        <a:solidFill>
                          <a:schemeClr val="tx2"/>
                        </a:solidFill>
                      </a:endParaRPr>
                    </a:p>
                  </a:txBody>
                  <a:tcPr marL="36000" marR="36000" marT="36000" marB="36000"/>
                </a:tc>
                <a:tc hMerge="1">
                  <a:txBody>
                    <a:bodyPr/>
                    <a:lstStyle/>
                    <a:p>
                      <a:pPr algn="ctr"/>
                      <a:endParaRPr lang="en-US" sz="1400" noProof="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400" noProof="0">
                          <a:solidFill>
                            <a:schemeClr val="tx2"/>
                          </a:solidFill>
                        </a:rPr>
                        <a:t>Score EVA EQ-5D VAS</a:t>
                      </a:r>
                    </a:p>
                  </a:txBody>
                  <a:tcPr marL="36000" marR="36000" marT="36000" marB="36000"/>
                </a:tc>
                <a:tc hMerge="1">
                  <a:txBody>
                    <a:bodyPr/>
                    <a:lstStyle/>
                    <a:p>
                      <a:pPr algn="ctr"/>
                      <a:endParaRPr lang="en-US" sz="1400" noProof="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kern="1200" cap="none" normalizeH="0" baseline="0" noProof="0">
                          <a:ln>
                            <a:noFill/>
                          </a:ln>
                          <a:solidFill>
                            <a:schemeClr val="tx2"/>
                          </a:solidFill>
                          <a:effectLst/>
                        </a:rPr>
                        <a:t>Pembrolizumab</a:t>
                      </a: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kern="1200" cap="none" normalizeH="0" baseline="0" noProof="0">
                          <a:ln>
                            <a:noFill/>
                          </a:ln>
                          <a:solidFill>
                            <a:schemeClr val="tx2"/>
                          </a:solidFill>
                          <a:effectLst/>
                        </a:rPr>
                        <a:t>Chimiothérapie</a:t>
                      </a: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kern="1200" cap="none" normalizeH="0" baseline="0" noProof="0">
                          <a:ln>
                            <a:noFill/>
                          </a:ln>
                          <a:solidFill>
                            <a:schemeClr val="tx2"/>
                          </a:solidFill>
                          <a:effectLst/>
                        </a:rPr>
                        <a:t>Pembrolizumab</a:t>
                      </a: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kern="1200" cap="none" normalizeH="0" baseline="0" noProof="0">
                          <a:ln>
                            <a:noFill/>
                          </a:ln>
                          <a:solidFill>
                            <a:schemeClr val="tx2"/>
                          </a:solidFill>
                          <a:effectLst/>
                        </a:rPr>
                        <a:t>Chimiothérapie</a:t>
                      </a:r>
                    </a:p>
                  </a:txBody>
                  <a:tcPr marT="36000" marB="36000" anchor="ctr" horzOverflow="overflow">
                    <a:solidFill>
                      <a:schemeClr val="bg2"/>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Score à l’inclusion, moyenne (ET)</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66,2 (21,0)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66,6 (20,7)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70,1 (18,9)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70,8 (19,8)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Score semaine 18, moyenne (ET)</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72,1 (20,5)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62,6 (17,7)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76,9 (17,9)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70,8 (18,2)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14043010"/>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Variation de la MMC à partir de l’inclusion (IC95%)</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3,3 (-0,05 - 6,7)</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-5,6 (-9,3 - -1,9)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4,5 (1,2 - 7,8)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-2,9 (-6,5 - 0,7)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781956106"/>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Différence de la MMC (IC95%)</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9,0 (4,2 - 13,7)</a:t>
                      </a:r>
                      <a:br>
                        <a:rPr kumimoji="0" lang="fr-FR" sz="1400" u="none" strike="noStrike" kern="1200" cap="none" normalizeH="0" baseline="0" noProof="0" dirty="0">
                          <a:ln>
                            <a:noFill/>
                          </a:ln>
                          <a:solidFill>
                            <a:schemeClr val="tx1"/>
                          </a:solidFill>
                          <a:effectLst/>
                        </a:rPr>
                      </a:br>
                      <a:r>
                        <a:rPr kumimoji="0" lang="fr-FR" sz="1400" u="none" strike="noStrike" kern="1200" cap="none" normalizeH="0" baseline="0" noProof="0" dirty="0">
                          <a:ln>
                            <a:noFill/>
                          </a:ln>
                          <a:solidFill>
                            <a:schemeClr val="tx1"/>
                          </a:solidFill>
                          <a:effectLst/>
                        </a:rPr>
                        <a:t>p=0,0002</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rgbClr val="B2C0D8"/>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7,4 (2,8 - 11,9)</a:t>
                      </a:r>
                      <a:br>
                        <a:rPr kumimoji="0" lang="fr-FR" sz="1400" u="none" strike="noStrike" kern="1200" cap="none" normalizeH="0" baseline="0" noProof="0" dirty="0">
                          <a:ln>
                            <a:noFill/>
                          </a:ln>
                          <a:solidFill>
                            <a:schemeClr val="tx1"/>
                          </a:solidFill>
                          <a:effectLst/>
                        </a:rPr>
                      </a:br>
                      <a:r>
                        <a:rPr kumimoji="0" lang="fr-FR" sz="1400" u="none" strike="noStrike" kern="1200" cap="none" normalizeH="0" baseline="0" noProof="0" dirty="0">
                          <a:ln>
                            <a:noFill/>
                          </a:ln>
                          <a:solidFill>
                            <a:schemeClr val="tx1"/>
                          </a:solidFill>
                          <a:effectLst/>
                        </a:rPr>
                        <a:t>p=0,0016</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rgbClr val="B2C0D8"/>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61723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125" y="6096000"/>
            <a:ext cx="4552679" cy="487363"/>
          </a:xfrm>
        </p:spPr>
        <p:txBody>
          <a:bodyPr/>
          <a:lstStyle/>
          <a:p>
            <a:r>
              <a:rPr lang="fr-FR" baseline="30000" dirty="0" smtClean="0"/>
              <a:t>a</a:t>
            </a:r>
            <a:r>
              <a:rPr lang="fr-FR" dirty="0" smtClean="0"/>
              <a:t> Les barres d’erreur indiquent les IC95%s autour des moyennes</a:t>
            </a:r>
            <a:endParaRPr lang="fr-FR" dirty="0"/>
          </a:p>
        </p:txBody>
      </p:sp>
      <p:sp>
        <p:nvSpPr>
          <p:cNvPr id="220" name="Title 1"/>
          <p:cNvSpPr>
            <a:spLocks noGrp="1"/>
          </p:cNvSpPr>
          <p:nvPr>
            <p:ph type="title"/>
          </p:nvPr>
        </p:nvSpPr>
        <p:spPr>
          <a:xfrm>
            <a:off x="365124" y="179614"/>
            <a:ext cx="8238945" cy="807720"/>
          </a:xfrm>
        </p:spPr>
        <p:txBody>
          <a:bodyPr/>
          <a:lstStyle/>
          <a:p>
            <a:r>
              <a:rPr lang="fr-FR" sz="1600" dirty="0"/>
              <a:t>396O: Qualité de vie chez les patients traités par pembrolizumab vs chimiothérapie en traitement de 1</a:t>
            </a:r>
            <a:r>
              <a:rPr lang="fr-FR" sz="1600" baseline="30000" dirty="0"/>
              <a:t>e</a:t>
            </a:r>
            <a:r>
              <a:rPr lang="fr-FR" sz="1600" dirty="0"/>
              <a:t> ligne du cancer colorectal métastatique avec instabilité microsatellitaire (MSI-H) et/ou déficit de réparation des mésappariements de l’ADN (dMMR): l’étude de phase 3 KEYNOTE-177 – André </a:t>
            </a:r>
            <a:r>
              <a:rPr lang="fr-FR" sz="1600" dirty="0" err="1"/>
              <a:t>T</a:t>
            </a:r>
            <a:r>
              <a:rPr lang="fr-FR" sz="1600" dirty="0"/>
              <a:t>, et al</a:t>
            </a:r>
          </a:p>
        </p:txBody>
      </p:sp>
      <p:sp>
        <p:nvSpPr>
          <p:cNvPr id="221" name="Content Placeholder 2"/>
          <p:cNvSpPr>
            <a:spLocks noGrp="1"/>
          </p:cNvSpPr>
          <p:nvPr>
            <p:ph idx="1"/>
          </p:nvPr>
        </p:nvSpPr>
        <p:spPr>
          <a:xfrm>
            <a:off x="365124" y="1254035"/>
            <a:ext cx="8413751" cy="4746172"/>
          </a:xfrm>
        </p:spPr>
        <p:txBody>
          <a:bodyPr/>
          <a:lstStyle/>
          <a:p>
            <a:pPr marL="0" indent="0">
              <a:buNone/>
            </a:pPr>
            <a:r>
              <a:rPr lang="fr-FR" b="1" dirty="0"/>
              <a:t>Résultats</a:t>
            </a:r>
          </a:p>
        </p:txBody>
      </p:sp>
      <p:sp>
        <p:nvSpPr>
          <p:cNvPr id="222" name="Text Placeholder 4"/>
          <p:cNvSpPr>
            <a:spLocks noGrp="1"/>
          </p:cNvSpPr>
          <p:nvPr>
            <p:ph type="body" sz="quarter" idx="11"/>
          </p:nvPr>
        </p:nvSpPr>
        <p:spPr>
          <a:xfrm>
            <a:off x="4648200" y="6096000"/>
            <a:ext cx="4130675" cy="487363"/>
          </a:xfrm>
        </p:spPr>
        <p:txBody>
          <a:bodyPr/>
          <a:lstStyle/>
          <a:p>
            <a:r>
              <a:rPr lang="fr-FR" dirty="0"/>
              <a:t>André </a:t>
            </a:r>
            <a:r>
              <a:rPr lang="fr-FR" dirty="0" err="1"/>
              <a:t>T</a:t>
            </a:r>
            <a:r>
              <a:rPr lang="fr-FR" dirty="0"/>
              <a:t>, et al, Ann </a:t>
            </a:r>
            <a:r>
              <a:rPr lang="fr-FR" dirty="0" err="1"/>
              <a:t>Oncol</a:t>
            </a:r>
            <a:r>
              <a:rPr lang="fr-FR" dirty="0"/>
              <a:t> 2020;31(</a:t>
            </a:r>
            <a:r>
              <a:rPr lang="fr-FR" dirty="0" err="1"/>
              <a:t>suppl</a:t>
            </a:r>
            <a:r>
              <a:rPr lang="fr-FR" dirty="0"/>
              <a:t>):</a:t>
            </a:r>
            <a:r>
              <a:rPr lang="fr-FR" dirty="0" err="1"/>
              <a:t>abstr</a:t>
            </a:r>
            <a:r>
              <a:rPr lang="fr-FR" dirty="0"/>
              <a:t> 396O</a:t>
            </a:r>
          </a:p>
        </p:txBody>
      </p:sp>
      <p:sp>
        <p:nvSpPr>
          <p:cNvPr id="223" name="TextBox 222"/>
          <p:cNvSpPr txBox="1"/>
          <p:nvPr/>
        </p:nvSpPr>
        <p:spPr>
          <a:xfrm>
            <a:off x="1991876" y="1504844"/>
            <a:ext cx="5160259" cy="338554"/>
          </a:xfrm>
          <a:prstGeom prst="rect">
            <a:avLst/>
          </a:prstGeom>
          <a:noFill/>
        </p:spPr>
        <p:txBody>
          <a:bodyPr wrap="none" rtlCol="0">
            <a:spAutoFit/>
          </a:bodyPr>
          <a:lstStyle/>
          <a:p>
            <a:pPr algn="ctr"/>
            <a:r>
              <a:rPr lang="fr-FR" sz="1600" b="1" dirty="0"/>
              <a:t>Variation des scores entre inclusion et semaine 18</a:t>
            </a:r>
          </a:p>
        </p:txBody>
      </p:sp>
      <p:sp>
        <p:nvSpPr>
          <p:cNvPr id="224" name="TextBox 223">
            <a:extLst>
              <a:ext uri="{FF2B5EF4-FFF2-40B4-BE49-F238E27FC236}">
                <a16:creationId xmlns:a16="http://schemas.microsoft.com/office/drawing/2014/main" id="{6F53AE40-53BF-4DBA-B809-ED2E810E45FD}"/>
              </a:ext>
            </a:extLst>
          </p:cNvPr>
          <p:cNvSpPr txBox="1"/>
          <p:nvPr/>
        </p:nvSpPr>
        <p:spPr>
          <a:xfrm rot="16200000">
            <a:off x="-1287106" y="3187929"/>
            <a:ext cx="3387466" cy="523220"/>
          </a:xfrm>
          <a:prstGeom prst="rect">
            <a:avLst/>
          </a:prstGeom>
          <a:noFill/>
        </p:spPr>
        <p:txBody>
          <a:bodyPr wrap="none" rtlCol="0">
            <a:spAutoFit/>
          </a:bodyPr>
          <a:lstStyle/>
          <a:p>
            <a:pPr algn="ctr"/>
            <a:r>
              <a:rPr lang="fr-FR" sz="1400" dirty="0">
                <a:solidFill>
                  <a:srgbClr val="4D4D4D"/>
                </a:solidFill>
              </a:rPr>
              <a:t>Variation des moyennes des moindres </a:t>
            </a:r>
            <a:br>
              <a:rPr lang="fr-FR" sz="1400" dirty="0">
                <a:solidFill>
                  <a:srgbClr val="4D4D4D"/>
                </a:solidFill>
              </a:rPr>
            </a:br>
            <a:r>
              <a:rPr lang="fr-FR" sz="1400" dirty="0">
                <a:solidFill>
                  <a:srgbClr val="4D4D4D"/>
                </a:solidFill>
              </a:rPr>
              <a:t>carrés (IC95%) par rapport à l’inclusion</a:t>
            </a:r>
          </a:p>
        </p:txBody>
      </p:sp>
      <p:sp>
        <p:nvSpPr>
          <p:cNvPr id="225" name="TextBox 224">
            <a:extLst>
              <a:ext uri="{FF2B5EF4-FFF2-40B4-BE49-F238E27FC236}">
                <a16:creationId xmlns:a16="http://schemas.microsoft.com/office/drawing/2014/main" id="{B98C0616-D0BE-4EE5-AEFA-FC96E404626D}"/>
              </a:ext>
            </a:extLst>
          </p:cNvPr>
          <p:cNvSpPr txBox="1"/>
          <p:nvPr/>
        </p:nvSpPr>
        <p:spPr>
          <a:xfrm>
            <a:off x="648054" y="1884463"/>
            <a:ext cx="4331122" cy="338554"/>
          </a:xfrm>
          <a:prstGeom prst="rect">
            <a:avLst/>
          </a:prstGeom>
          <a:noFill/>
        </p:spPr>
        <p:txBody>
          <a:bodyPr wrap="none" rtlCol="0">
            <a:spAutoFit/>
          </a:bodyPr>
          <a:lstStyle/>
          <a:p>
            <a:pPr algn="ctr"/>
            <a:r>
              <a:rPr lang="fr-FR" sz="1600" b="1" dirty="0"/>
              <a:t>Etat global/QoL et échelles </a:t>
            </a:r>
            <a:r>
              <a:rPr lang="fr-FR" sz="1600" b="1" dirty="0" err="1"/>
              <a:t>fonctionnelles</a:t>
            </a:r>
            <a:r>
              <a:rPr lang="fr-FR" sz="1600" b="1" baseline="30000" dirty="0" err="1"/>
              <a:t>a</a:t>
            </a:r>
            <a:endParaRPr lang="fr-FR" sz="1600" b="1" baseline="30000" dirty="0"/>
          </a:p>
        </p:txBody>
      </p:sp>
      <p:graphicFrame>
        <p:nvGraphicFramePr>
          <p:cNvPr id="226" name="Chart 225">
            <a:extLst>
              <a:ext uri="{FF2B5EF4-FFF2-40B4-BE49-F238E27FC236}">
                <a16:creationId xmlns:a16="http://schemas.microsoft.com/office/drawing/2014/main" id="{498E77A7-2E1E-4ADE-A069-5EF88D6FAE9D}"/>
              </a:ext>
            </a:extLst>
          </p:cNvPr>
          <p:cNvGraphicFramePr/>
          <p:nvPr>
            <p:extLst>
              <p:ext uri="{D42A27DB-BD31-4B8C-83A1-F6EECF244321}">
                <p14:modId xmlns:p14="http://schemas.microsoft.com/office/powerpoint/2010/main" val="4089056154"/>
              </p:ext>
            </p:extLst>
          </p:nvPr>
        </p:nvGraphicFramePr>
        <p:xfrm>
          <a:off x="626122" y="2212975"/>
          <a:ext cx="3945878" cy="2549525"/>
        </p:xfrm>
        <a:graphic>
          <a:graphicData uri="http://schemas.openxmlformats.org/drawingml/2006/chart">
            <c:chart xmlns:c="http://schemas.openxmlformats.org/drawingml/2006/chart" xmlns:r="http://schemas.openxmlformats.org/officeDocument/2006/relationships" r:id="rId2"/>
          </a:graphicData>
        </a:graphic>
      </p:graphicFrame>
      <p:grpSp>
        <p:nvGrpSpPr>
          <p:cNvPr id="227" name="Group 226">
            <a:extLst>
              <a:ext uri="{FF2B5EF4-FFF2-40B4-BE49-F238E27FC236}">
                <a16:creationId xmlns:a16="http://schemas.microsoft.com/office/drawing/2014/main" id="{FE235988-E4F0-46E9-8140-DF5B354BA24F}"/>
              </a:ext>
            </a:extLst>
          </p:cNvPr>
          <p:cNvGrpSpPr/>
          <p:nvPr/>
        </p:nvGrpSpPr>
        <p:grpSpPr>
          <a:xfrm>
            <a:off x="2971800" y="2219325"/>
            <a:ext cx="1600200" cy="698717"/>
            <a:chOff x="2971800" y="2219325"/>
            <a:chExt cx="1600200" cy="698717"/>
          </a:xfrm>
        </p:grpSpPr>
        <p:sp>
          <p:nvSpPr>
            <p:cNvPr id="228" name="TextBox 227">
              <a:extLst>
                <a:ext uri="{FF2B5EF4-FFF2-40B4-BE49-F238E27FC236}">
                  <a16:creationId xmlns:a16="http://schemas.microsoft.com/office/drawing/2014/main" id="{0F9AD6A3-2919-48FB-9E13-94AE30030AEC}"/>
                </a:ext>
              </a:extLst>
            </p:cNvPr>
            <p:cNvSpPr txBox="1"/>
            <p:nvPr/>
          </p:nvSpPr>
          <p:spPr>
            <a:xfrm>
              <a:off x="3143404" y="2219325"/>
              <a:ext cx="1428596" cy="698717"/>
            </a:xfrm>
            <a:prstGeom prst="rect">
              <a:avLst/>
            </a:prstGeom>
            <a:noFill/>
          </p:spPr>
          <p:txBody>
            <a:bodyPr wrap="none" rtlCol="0">
              <a:spAutoFit/>
            </a:bodyPr>
            <a:lstStyle/>
            <a:p>
              <a:pPr>
                <a:lnSpc>
                  <a:spcPct val="150000"/>
                </a:lnSpc>
              </a:pPr>
              <a:r>
                <a:rPr lang="fr-FR" sz="1400" dirty="0">
                  <a:solidFill>
                    <a:srgbClr val="4D4D4D"/>
                  </a:solidFill>
                </a:rPr>
                <a:t>Pembrolizumab</a:t>
              </a:r>
              <a:r>
                <a:rPr lang="fr-FR" sz="1400" dirty="0"/>
                <a:t/>
              </a:r>
              <a:br>
                <a:rPr lang="fr-FR" sz="1400" dirty="0"/>
              </a:br>
              <a:r>
                <a:rPr lang="fr-FR" sz="1400" dirty="0"/>
                <a:t>Chimiothérapie</a:t>
              </a:r>
            </a:p>
          </p:txBody>
        </p:sp>
        <p:sp>
          <p:nvSpPr>
            <p:cNvPr id="229" name="Rectangle 228">
              <a:extLst>
                <a:ext uri="{FF2B5EF4-FFF2-40B4-BE49-F238E27FC236}">
                  <a16:creationId xmlns:a16="http://schemas.microsoft.com/office/drawing/2014/main" id="{0EB8ADCC-F9C0-4E0A-A1E2-40D9D037F39C}"/>
                </a:ext>
              </a:extLst>
            </p:cNvPr>
            <p:cNvSpPr>
              <a:spLocks noChangeAspect="1"/>
            </p:cNvSpPr>
            <p:nvPr/>
          </p:nvSpPr>
          <p:spPr>
            <a:xfrm>
              <a:off x="2971800" y="2371725"/>
              <a:ext cx="144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0" name="Rectangle 229">
              <a:extLst>
                <a:ext uri="{FF2B5EF4-FFF2-40B4-BE49-F238E27FC236}">
                  <a16:creationId xmlns:a16="http://schemas.microsoft.com/office/drawing/2014/main" id="{69A7112A-5B39-4325-8BA4-0B29996CC1CB}"/>
                </a:ext>
              </a:extLst>
            </p:cNvPr>
            <p:cNvSpPr>
              <a:spLocks noChangeAspect="1"/>
            </p:cNvSpPr>
            <p:nvPr/>
          </p:nvSpPr>
          <p:spPr>
            <a:xfrm>
              <a:off x="2971800" y="2695575"/>
              <a:ext cx="1440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231" name="Straight Connector 230">
            <a:extLst>
              <a:ext uri="{FF2B5EF4-FFF2-40B4-BE49-F238E27FC236}">
                <a16:creationId xmlns:a16="http://schemas.microsoft.com/office/drawing/2014/main" id="{33E3055E-2E38-4F0E-B282-5097BC156C8E}"/>
              </a:ext>
            </a:extLst>
          </p:cNvPr>
          <p:cNvCxnSpPr/>
          <p:nvPr/>
        </p:nvCxnSpPr>
        <p:spPr>
          <a:xfrm>
            <a:off x="1076325" y="3486150"/>
            <a:ext cx="338137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32" name="Group 231">
            <a:extLst>
              <a:ext uri="{FF2B5EF4-FFF2-40B4-BE49-F238E27FC236}">
                <a16:creationId xmlns:a16="http://schemas.microsoft.com/office/drawing/2014/main" id="{E4F482ED-CEEF-4685-B518-12989D5A70DA}"/>
              </a:ext>
            </a:extLst>
          </p:cNvPr>
          <p:cNvGrpSpPr/>
          <p:nvPr/>
        </p:nvGrpSpPr>
        <p:grpSpPr>
          <a:xfrm>
            <a:off x="446825" y="4775347"/>
            <a:ext cx="3799930" cy="606328"/>
            <a:chOff x="446825" y="3784747"/>
            <a:chExt cx="3799930" cy="606328"/>
          </a:xfrm>
        </p:grpSpPr>
        <p:sp>
          <p:nvSpPr>
            <p:cNvPr id="233" name="TextBox 232">
              <a:extLst>
                <a:ext uri="{FF2B5EF4-FFF2-40B4-BE49-F238E27FC236}">
                  <a16:creationId xmlns:a16="http://schemas.microsoft.com/office/drawing/2014/main" id="{8CC80A48-08B8-4CD4-B35A-9B89C55CF109}"/>
                </a:ext>
              </a:extLst>
            </p:cNvPr>
            <p:cNvSpPr txBox="1"/>
            <p:nvPr/>
          </p:nvSpPr>
          <p:spPr>
            <a:xfrm rot="18900000">
              <a:off x="446825" y="3978668"/>
              <a:ext cx="1242648" cy="276999"/>
            </a:xfrm>
            <a:prstGeom prst="rect">
              <a:avLst/>
            </a:prstGeom>
            <a:noFill/>
          </p:spPr>
          <p:txBody>
            <a:bodyPr wrap="none" rtlCol="0">
              <a:spAutoFit/>
            </a:bodyPr>
            <a:lstStyle/>
            <a:p>
              <a:pPr algn="r"/>
              <a:r>
                <a:rPr lang="fr-FR" sz="1200" dirty="0"/>
                <a:t>Etat global/QoL</a:t>
              </a:r>
            </a:p>
          </p:txBody>
        </p:sp>
        <p:sp>
          <p:nvSpPr>
            <p:cNvPr id="234" name="TextBox 233">
              <a:extLst>
                <a:ext uri="{FF2B5EF4-FFF2-40B4-BE49-F238E27FC236}">
                  <a16:creationId xmlns:a16="http://schemas.microsoft.com/office/drawing/2014/main" id="{0CD37936-07B0-4F78-B503-78021A8D9945}"/>
                </a:ext>
              </a:extLst>
            </p:cNvPr>
            <p:cNvSpPr txBox="1"/>
            <p:nvPr/>
          </p:nvSpPr>
          <p:spPr>
            <a:xfrm rot="18900000">
              <a:off x="1296749" y="3866298"/>
              <a:ext cx="814647" cy="276999"/>
            </a:xfrm>
            <a:prstGeom prst="rect">
              <a:avLst/>
            </a:prstGeom>
            <a:noFill/>
          </p:spPr>
          <p:txBody>
            <a:bodyPr wrap="none" rtlCol="0">
              <a:spAutoFit/>
            </a:bodyPr>
            <a:lstStyle/>
            <a:p>
              <a:pPr algn="r"/>
              <a:r>
                <a:rPr lang="fr-FR" sz="1200" dirty="0"/>
                <a:t>Physique</a:t>
              </a:r>
            </a:p>
          </p:txBody>
        </p:sp>
        <p:sp>
          <p:nvSpPr>
            <p:cNvPr id="235" name="TextBox 234">
              <a:extLst>
                <a:ext uri="{FF2B5EF4-FFF2-40B4-BE49-F238E27FC236}">
                  <a16:creationId xmlns:a16="http://schemas.microsoft.com/office/drawing/2014/main" id="{5703EDB6-769B-4A52-A3C9-2E75197910A4}"/>
                </a:ext>
              </a:extLst>
            </p:cNvPr>
            <p:cNvSpPr txBox="1"/>
            <p:nvPr/>
          </p:nvSpPr>
          <p:spPr>
            <a:xfrm rot="18900000">
              <a:off x="1158155" y="4114076"/>
              <a:ext cx="1667443" cy="276999"/>
            </a:xfrm>
            <a:prstGeom prst="rect">
              <a:avLst/>
            </a:prstGeom>
            <a:noFill/>
          </p:spPr>
          <p:txBody>
            <a:bodyPr wrap="none" rtlCol="0">
              <a:spAutoFit/>
            </a:bodyPr>
            <a:lstStyle/>
            <a:p>
              <a:pPr algn="r"/>
              <a:r>
                <a:rPr lang="fr-FR" sz="1200" dirty="0"/>
                <a:t>Activités quotidiennes</a:t>
              </a:r>
            </a:p>
          </p:txBody>
        </p:sp>
        <p:sp>
          <p:nvSpPr>
            <p:cNvPr id="236" name="TextBox 235">
              <a:extLst>
                <a:ext uri="{FF2B5EF4-FFF2-40B4-BE49-F238E27FC236}">
                  <a16:creationId xmlns:a16="http://schemas.microsoft.com/office/drawing/2014/main" id="{1B877784-B0E1-4360-9FE7-267FD8569681}"/>
                </a:ext>
              </a:extLst>
            </p:cNvPr>
            <p:cNvSpPr txBox="1"/>
            <p:nvPr/>
          </p:nvSpPr>
          <p:spPr>
            <a:xfrm rot="18900000">
              <a:off x="2291561" y="3900101"/>
              <a:ext cx="950901" cy="276999"/>
            </a:xfrm>
            <a:prstGeom prst="rect">
              <a:avLst/>
            </a:prstGeom>
            <a:noFill/>
          </p:spPr>
          <p:txBody>
            <a:bodyPr wrap="none" rtlCol="0">
              <a:spAutoFit/>
            </a:bodyPr>
            <a:lstStyle/>
            <a:p>
              <a:pPr algn="r"/>
              <a:r>
                <a:rPr lang="fr-FR" sz="1200" dirty="0"/>
                <a:t>Emotionnel</a:t>
              </a:r>
            </a:p>
          </p:txBody>
        </p:sp>
        <p:sp>
          <p:nvSpPr>
            <p:cNvPr id="237" name="TextBox 236">
              <a:extLst>
                <a:ext uri="{FF2B5EF4-FFF2-40B4-BE49-F238E27FC236}">
                  <a16:creationId xmlns:a16="http://schemas.microsoft.com/office/drawing/2014/main" id="{CB8F72B7-C6F7-4F08-84D6-4B36697E913F}"/>
                </a:ext>
              </a:extLst>
            </p:cNvPr>
            <p:cNvSpPr txBox="1"/>
            <p:nvPr/>
          </p:nvSpPr>
          <p:spPr>
            <a:xfrm rot="18900000">
              <a:off x="3022459" y="3818325"/>
              <a:ext cx="704039" cy="276999"/>
            </a:xfrm>
            <a:prstGeom prst="rect">
              <a:avLst/>
            </a:prstGeom>
            <a:noFill/>
          </p:spPr>
          <p:txBody>
            <a:bodyPr wrap="none" rtlCol="0">
              <a:spAutoFit/>
            </a:bodyPr>
            <a:lstStyle/>
            <a:p>
              <a:pPr algn="r"/>
              <a:r>
                <a:rPr lang="fr-FR" sz="1200" dirty="0"/>
                <a:t>Cognitif</a:t>
              </a:r>
            </a:p>
          </p:txBody>
        </p:sp>
        <p:sp>
          <p:nvSpPr>
            <p:cNvPr id="238" name="TextBox 237">
              <a:extLst>
                <a:ext uri="{FF2B5EF4-FFF2-40B4-BE49-F238E27FC236}">
                  <a16:creationId xmlns:a16="http://schemas.microsoft.com/office/drawing/2014/main" id="{0288762C-00B6-4608-A642-03D62B40AFE4}"/>
                </a:ext>
              </a:extLst>
            </p:cNvPr>
            <p:cNvSpPr txBox="1"/>
            <p:nvPr/>
          </p:nvSpPr>
          <p:spPr>
            <a:xfrm rot="18900000">
              <a:off x="3645308" y="3784747"/>
              <a:ext cx="601447" cy="276999"/>
            </a:xfrm>
            <a:prstGeom prst="rect">
              <a:avLst/>
            </a:prstGeom>
            <a:noFill/>
          </p:spPr>
          <p:txBody>
            <a:bodyPr wrap="none" rtlCol="0">
              <a:spAutoFit/>
            </a:bodyPr>
            <a:lstStyle/>
            <a:p>
              <a:pPr algn="r"/>
              <a:r>
                <a:rPr lang="fr-FR" sz="1200" dirty="0"/>
                <a:t>Social</a:t>
              </a:r>
            </a:p>
          </p:txBody>
        </p:sp>
      </p:grpSp>
      <p:grpSp>
        <p:nvGrpSpPr>
          <p:cNvPr id="239" name="Group 238">
            <a:extLst>
              <a:ext uri="{FF2B5EF4-FFF2-40B4-BE49-F238E27FC236}">
                <a16:creationId xmlns:a16="http://schemas.microsoft.com/office/drawing/2014/main" id="{46A79E14-CF51-4E89-9557-825682B41EEA}"/>
              </a:ext>
            </a:extLst>
          </p:cNvPr>
          <p:cNvGrpSpPr/>
          <p:nvPr/>
        </p:nvGrpSpPr>
        <p:grpSpPr>
          <a:xfrm>
            <a:off x="1076325" y="4600575"/>
            <a:ext cx="3381375" cy="72000"/>
            <a:chOff x="1076325" y="4600575"/>
            <a:chExt cx="3381375" cy="72000"/>
          </a:xfrm>
        </p:grpSpPr>
        <p:cxnSp>
          <p:nvCxnSpPr>
            <p:cNvPr id="240" name="Straight Connector 239">
              <a:extLst>
                <a:ext uri="{FF2B5EF4-FFF2-40B4-BE49-F238E27FC236}">
                  <a16:creationId xmlns:a16="http://schemas.microsoft.com/office/drawing/2014/main" id="{EB92FA8C-6A20-4789-9566-92F9C1FFAE75}"/>
                </a:ext>
              </a:extLst>
            </p:cNvPr>
            <p:cNvCxnSpPr/>
            <p:nvPr/>
          </p:nvCxnSpPr>
          <p:spPr>
            <a:xfrm>
              <a:off x="1076325" y="4600575"/>
              <a:ext cx="338137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41" name="Group 240">
              <a:extLst>
                <a:ext uri="{FF2B5EF4-FFF2-40B4-BE49-F238E27FC236}">
                  <a16:creationId xmlns:a16="http://schemas.microsoft.com/office/drawing/2014/main" id="{DC0D7971-41F6-4159-90D6-1EF4035B4D36}"/>
                </a:ext>
              </a:extLst>
            </p:cNvPr>
            <p:cNvGrpSpPr/>
            <p:nvPr/>
          </p:nvGrpSpPr>
          <p:grpSpPr>
            <a:xfrm>
              <a:off x="1389832" y="4600575"/>
              <a:ext cx="2772000" cy="72000"/>
              <a:chOff x="1599383" y="4188565"/>
              <a:chExt cx="1881297" cy="72000"/>
            </a:xfrm>
          </p:grpSpPr>
          <p:sp>
            <p:nvSpPr>
              <p:cNvPr id="242" name="Line 21">
                <a:extLst>
                  <a:ext uri="{FF2B5EF4-FFF2-40B4-BE49-F238E27FC236}">
                    <a16:creationId xmlns:a16="http://schemas.microsoft.com/office/drawing/2014/main" id="{01EDF5C3-FE55-4A54-815A-54ECBAC6147F}"/>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43" name="Line 21">
                <a:extLst>
                  <a:ext uri="{FF2B5EF4-FFF2-40B4-BE49-F238E27FC236}">
                    <a16:creationId xmlns:a16="http://schemas.microsoft.com/office/drawing/2014/main" id="{21063D44-798B-4897-9B7D-D2416AAEB1FC}"/>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44" name="Line 21">
                <a:extLst>
                  <a:ext uri="{FF2B5EF4-FFF2-40B4-BE49-F238E27FC236}">
                    <a16:creationId xmlns:a16="http://schemas.microsoft.com/office/drawing/2014/main" id="{73E89914-A7FE-4A74-B8A8-7787EAB94DEC}"/>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45" name="Line 21">
                <a:extLst>
                  <a:ext uri="{FF2B5EF4-FFF2-40B4-BE49-F238E27FC236}">
                    <a16:creationId xmlns:a16="http://schemas.microsoft.com/office/drawing/2014/main" id="{DF1FC8B6-6162-40FC-B569-2FAD6AE95A37}"/>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46" name="Line 21">
                <a:extLst>
                  <a:ext uri="{FF2B5EF4-FFF2-40B4-BE49-F238E27FC236}">
                    <a16:creationId xmlns:a16="http://schemas.microsoft.com/office/drawing/2014/main" id="{BDCC7BA5-6572-4318-955E-44E3C75CB2B6}"/>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47" name="Line 21">
                <a:extLst>
                  <a:ext uri="{FF2B5EF4-FFF2-40B4-BE49-F238E27FC236}">
                    <a16:creationId xmlns:a16="http://schemas.microsoft.com/office/drawing/2014/main" id="{6CA7DD92-D484-4817-A2F9-C4D5897E4F44}"/>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grpSp>
      </p:grpSp>
      <p:grpSp>
        <p:nvGrpSpPr>
          <p:cNvPr id="248" name="Group 247">
            <a:extLst>
              <a:ext uri="{FF2B5EF4-FFF2-40B4-BE49-F238E27FC236}">
                <a16:creationId xmlns:a16="http://schemas.microsoft.com/office/drawing/2014/main" id="{4C188CE9-B31B-4462-87D9-B1329D814CEE}"/>
              </a:ext>
            </a:extLst>
          </p:cNvPr>
          <p:cNvGrpSpPr/>
          <p:nvPr/>
        </p:nvGrpSpPr>
        <p:grpSpPr>
          <a:xfrm>
            <a:off x="1204777" y="3155516"/>
            <a:ext cx="171450" cy="324000"/>
            <a:chOff x="10520362" y="638175"/>
            <a:chExt cx="171450" cy="520700"/>
          </a:xfrm>
        </p:grpSpPr>
        <p:cxnSp>
          <p:nvCxnSpPr>
            <p:cNvPr id="249" name="Straight Connector 248">
              <a:extLst>
                <a:ext uri="{FF2B5EF4-FFF2-40B4-BE49-F238E27FC236}">
                  <a16:creationId xmlns:a16="http://schemas.microsoft.com/office/drawing/2014/main" id="{33690A91-52C4-435D-A9B6-A0EBFD484B65}"/>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013B7079-AD32-429D-AE9F-92E4370FEE4C}"/>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5AB887F-2F85-46CD-AC3A-E73A3CCAD950}"/>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52" name="Group 251">
            <a:extLst>
              <a:ext uri="{FF2B5EF4-FFF2-40B4-BE49-F238E27FC236}">
                <a16:creationId xmlns:a16="http://schemas.microsoft.com/office/drawing/2014/main" id="{AF647518-36F1-4721-A7E1-21BB545344C9}"/>
              </a:ext>
            </a:extLst>
          </p:cNvPr>
          <p:cNvGrpSpPr/>
          <p:nvPr/>
        </p:nvGrpSpPr>
        <p:grpSpPr>
          <a:xfrm>
            <a:off x="1418546" y="3623599"/>
            <a:ext cx="171450" cy="371457"/>
            <a:chOff x="10520362" y="638175"/>
            <a:chExt cx="171450" cy="520700"/>
          </a:xfrm>
        </p:grpSpPr>
        <p:cxnSp>
          <p:nvCxnSpPr>
            <p:cNvPr id="253" name="Straight Connector 252">
              <a:extLst>
                <a:ext uri="{FF2B5EF4-FFF2-40B4-BE49-F238E27FC236}">
                  <a16:creationId xmlns:a16="http://schemas.microsoft.com/office/drawing/2014/main" id="{3EA6A27A-270B-456D-BE91-EE4CAA9B1A76}"/>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77163DBA-4371-44AA-8FD1-483509BCFAFA}"/>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276A1BF-11AC-4E6D-A5D9-5EAA417C75F2}"/>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56" name="Group 255">
            <a:extLst>
              <a:ext uri="{FF2B5EF4-FFF2-40B4-BE49-F238E27FC236}">
                <a16:creationId xmlns:a16="http://schemas.microsoft.com/office/drawing/2014/main" id="{BD4210E4-B52C-461A-8D8B-3E03C4D2BE73}"/>
              </a:ext>
            </a:extLst>
          </p:cNvPr>
          <p:cNvGrpSpPr/>
          <p:nvPr/>
        </p:nvGrpSpPr>
        <p:grpSpPr>
          <a:xfrm>
            <a:off x="1752342" y="3243272"/>
            <a:ext cx="171450" cy="345386"/>
            <a:chOff x="10520362" y="638175"/>
            <a:chExt cx="171450" cy="520700"/>
          </a:xfrm>
        </p:grpSpPr>
        <p:cxnSp>
          <p:nvCxnSpPr>
            <p:cNvPr id="257" name="Straight Connector 256">
              <a:extLst>
                <a:ext uri="{FF2B5EF4-FFF2-40B4-BE49-F238E27FC236}">
                  <a16:creationId xmlns:a16="http://schemas.microsoft.com/office/drawing/2014/main" id="{56D5FEA4-7DAA-4478-AE95-8A6E5745AE72}"/>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34B5951A-7B97-467E-9570-ADA14A067151}"/>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CE5E2B49-0D9A-4B3C-A3D5-DD28C523A750}"/>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0" name="Group 259">
            <a:extLst>
              <a:ext uri="{FF2B5EF4-FFF2-40B4-BE49-F238E27FC236}">
                <a16:creationId xmlns:a16="http://schemas.microsoft.com/office/drawing/2014/main" id="{270D13A7-9531-4F99-8DCB-B13B90A7B812}"/>
              </a:ext>
            </a:extLst>
          </p:cNvPr>
          <p:cNvGrpSpPr/>
          <p:nvPr/>
        </p:nvGrpSpPr>
        <p:grpSpPr>
          <a:xfrm>
            <a:off x="1974316" y="3737431"/>
            <a:ext cx="171450" cy="345386"/>
            <a:chOff x="10520362" y="638175"/>
            <a:chExt cx="171450" cy="520700"/>
          </a:xfrm>
        </p:grpSpPr>
        <p:cxnSp>
          <p:nvCxnSpPr>
            <p:cNvPr id="261" name="Straight Connector 260">
              <a:extLst>
                <a:ext uri="{FF2B5EF4-FFF2-40B4-BE49-F238E27FC236}">
                  <a16:creationId xmlns:a16="http://schemas.microsoft.com/office/drawing/2014/main" id="{1AFD7550-1752-4847-851E-529DF5E8AA71}"/>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AF3DB29D-C2FE-42D9-BCFF-73778C4A2851}"/>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F924369D-03C3-4BB9-9F38-BB81535C3F08}"/>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4" name="Group 263">
            <a:extLst>
              <a:ext uri="{FF2B5EF4-FFF2-40B4-BE49-F238E27FC236}">
                <a16:creationId xmlns:a16="http://schemas.microsoft.com/office/drawing/2014/main" id="{356174BC-30B3-4725-91C8-D1A29D2C2583}"/>
              </a:ext>
            </a:extLst>
          </p:cNvPr>
          <p:cNvGrpSpPr/>
          <p:nvPr/>
        </p:nvGrpSpPr>
        <p:grpSpPr>
          <a:xfrm>
            <a:off x="2300096" y="3083613"/>
            <a:ext cx="171450" cy="494157"/>
            <a:chOff x="10520362" y="638175"/>
            <a:chExt cx="171450" cy="520700"/>
          </a:xfrm>
        </p:grpSpPr>
        <p:cxnSp>
          <p:nvCxnSpPr>
            <p:cNvPr id="265" name="Straight Connector 264">
              <a:extLst>
                <a:ext uri="{FF2B5EF4-FFF2-40B4-BE49-F238E27FC236}">
                  <a16:creationId xmlns:a16="http://schemas.microsoft.com/office/drawing/2014/main" id="{3C52DE60-6EF1-4F11-8115-978557AC373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31D1E40E-1A44-4D0A-BED8-2C16E632D376}"/>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EB95589E-AD97-4254-9A72-3C89193DD599}"/>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B85A00B9-F54E-4D70-9E38-423FAE6A1DB1}"/>
              </a:ext>
            </a:extLst>
          </p:cNvPr>
          <p:cNvGrpSpPr/>
          <p:nvPr/>
        </p:nvGrpSpPr>
        <p:grpSpPr>
          <a:xfrm>
            <a:off x="2529262" y="3750595"/>
            <a:ext cx="171450" cy="534748"/>
            <a:chOff x="10520362" y="638175"/>
            <a:chExt cx="171450" cy="520700"/>
          </a:xfrm>
        </p:grpSpPr>
        <p:cxnSp>
          <p:nvCxnSpPr>
            <p:cNvPr id="269" name="Straight Connector 268">
              <a:extLst>
                <a:ext uri="{FF2B5EF4-FFF2-40B4-BE49-F238E27FC236}">
                  <a16:creationId xmlns:a16="http://schemas.microsoft.com/office/drawing/2014/main" id="{136AE85C-A3D3-4677-9CC3-456391C35B4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842BF01-60D4-4156-9033-5AEBC2D3F0E8}"/>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7039E0EE-6B7A-46D6-9DCF-4DBDB0AC0C34}"/>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72" name="Group 271">
            <a:extLst>
              <a:ext uri="{FF2B5EF4-FFF2-40B4-BE49-F238E27FC236}">
                <a16:creationId xmlns:a16="http://schemas.microsoft.com/office/drawing/2014/main" id="{D9BCD89A-4BF6-4CEA-921C-1E04F0BF85FF}"/>
              </a:ext>
            </a:extLst>
          </p:cNvPr>
          <p:cNvGrpSpPr/>
          <p:nvPr/>
        </p:nvGrpSpPr>
        <p:grpSpPr>
          <a:xfrm>
            <a:off x="2851352" y="2964543"/>
            <a:ext cx="171450" cy="322268"/>
            <a:chOff x="10520362" y="638175"/>
            <a:chExt cx="171450" cy="520700"/>
          </a:xfrm>
        </p:grpSpPr>
        <p:cxnSp>
          <p:nvCxnSpPr>
            <p:cNvPr id="273" name="Straight Connector 272">
              <a:extLst>
                <a:ext uri="{FF2B5EF4-FFF2-40B4-BE49-F238E27FC236}">
                  <a16:creationId xmlns:a16="http://schemas.microsoft.com/office/drawing/2014/main" id="{116C5502-5EEB-4119-A28B-2A23AC061A45}"/>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782F7AD5-4C39-4D82-8123-4D9402695199}"/>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F895F6C9-A5B1-463C-851D-0E67E194E55D}"/>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F6D9609F-167A-4664-8E41-CBFEEEDB0FC9}"/>
              </a:ext>
            </a:extLst>
          </p:cNvPr>
          <p:cNvGrpSpPr/>
          <p:nvPr/>
        </p:nvGrpSpPr>
        <p:grpSpPr>
          <a:xfrm>
            <a:off x="3076131" y="3165463"/>
            <a:ext cx="171450" cy="322268"/>
            <a:chOff x="10520362" y="638175"/>
            <a:chExt cx="171450" cy="520700"/>
          </a:xfrm>
        </p:grpSpPr>
        <p:cxnSp>
          <p:nvCxnSpPr>
            <p:cNvPr id="277" name="Straight Connector 276">
              <a:extLst>
                <a:ext uri="{FF2B5EF4-FFF2-40B4-BE49-F238E27FC236}">
                  <a16:creationId xmlns:a16="http://schemas.microsoft.com/office/drawing/2014/main" id="{896CA1FE-AF88-4C6B-BAA8-F7BDE9A0F4F2}"/>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188E7FF6-74C7-4CDB-AA14-85F5F9658623}"/>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29088B1D-0302-4E24-8839-4CB1D2ABAE57}"/>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80" name="Group 279">
            <a:extLst>
              <a:ext uri="{FF2B5EF4-FFF2-40B4-BE49-F238E27FC236}">
                <a16:creationId xmlns:a16="http://schemas.microsoft.com/office/drawing/2014/main" id="{5DCA3BF8-8522-4D4C-A200-5068758974E4}"/>
              </a:ext>
            </a:extLst>
          </p:cNvPr>
          <p:cNvGrpSpPr/>
          <p:nvPr/>
        </p:nvGrpSpPr>
        <p:grpSpPr>
          <a:xfrm>
            <a:off x="3406108" y="3391783"/>
            <a:ext cx="171450" cy="322268"/>
            <a:chOff x="10520362" y="638175"/>
            <a:chExt cx="171450" cy="520700"/>
          </a:xfrm>
        </p:grpSpPr>
        <p:cxnSp>
          <p:nvCxnSpPr>
            <p:cNvPr id="281" name="Straight Connector 280">
              <a:extLst>
                <a:ext uri="{FF2B5EF4-FFF2-40B4-BE49-F238E27FC236}">
                  <a16:creationId xmlns:a16="http://schemas.microsoft.com/office/drawing/2014/main" id="{721A79F4-41FB-40AC-BC41-968EA1A75090}"/>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C66231C5-6134-4F89-B89A-059CF4A78D81}"/>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B3208807-78F1-438F-A00E-ADBB4CD64F5E}"/>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50A477B1-B592-4076-87C7-1063670F8DF5}"/>
              </a:ext>
            </a:extLst>
          </p:cNvPr>
          <p:cNvGrpSpPr/>
          <p:nvPr/>
        </p:nvGrpSpPr>
        <p:grpSpPr>
          <a:xfrm>
            <a:off x="3630829" y="3603589"/>
            <a:ext cx="171450" cy="362440"/>
            <a:chOff x="10520362" y="638175"/>
            <a:chExt cx="171450" cy="520700"/>
          </a:xfrm>
        </p:grpSpPr>
        <p:cxnSp>
          <p:nvCxnSpPr>
            <p:cNvPr id="285" name="Straight Connector 284">
              <a:extLst>
                <a:ext uri="{FF2B5EF4-FFF2-40B4-BE49-F238E27FC236}">
                  <a16:creationId xmlns:a16="http://schemas.microsoft.com/office/drawing/2014/main" id="{EA9BED09-981C-43F4-B6A6-9882FF2A1B8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7ADDD4CF-293A-4A24-A235-27A32D1FB696}"/>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48E1DB8-A909-46A1-9201-1A2E2A1D7F0C}"/>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id="{321804D0-D451-4E05-B5D7-C3D2F1C741A1}"/>
              </a:ext>
            </a:extLst>
          </p:cNvPr>
          <p:cNvGrpSpPr/>
          <p:nvPr/>
        </p:nvGrpSpPr>
        <p:grpSpPr>
          <a:xfrm>
            <a:off x="3960754" y="3009851"/>
            <a:ext cx="171450" cy="448177"/>
            <a:chOff x="10520362" y="638175"/>
            <a:chExt cx="171450" cy="520700"/>
          </a:xfrm>
        </p:grpSpPr>
        <p:cxnSp>
          <p:nvCxnSpPr>
            <p:cNvPr id="289" name="Straight Connector 288">
              <a:extLst>
                <a:ext uri="{FF2B5EF4-FFF2-40B4-BE49-F238E27FC236}">
                  <a16:creationId xmlns:a16="http://schemas.microsoft.com/office/drawing/2014/main" id="{485BB6A4-E93F-4A4C-966D-7D740F9833DC}"/>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601299A8-CBAB-4B55-BFED-C8258AB5D5A8}"/>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A006864A-51D8-4673-B6A1-034EC4CBFF47}"/>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196B64B2-5081-49CC-9726-E70289B1E2CB}"/>
              </a:ext>
            </a:extLst>
          </p:cNvPr>
          <p:cNvGrpSpPr/>
          <p:nvPr/>
        </p:nvGrpSpPr>
        <p:grpSpPr>
          <a:xfrm>
            <a:off x="4178163" y="3624428"/>
            <a:ext cx="171450" cy="497629"/>
            <a:chOff x="10520362" y="638175"/>
            <a:chExt cx="171450" cy="520700"/>
          </a:xfrm>
        </p:grpSpPr>
        <p:cxnSp>
          <p:nvCxnSpPr>
            <p:cNvPr id="293" name="Straight Connector 292">
              <a:extLst>
                <a:ext uri="{FF2B5EF4-FFF2-40B4-BE49-F238E27FC236}">
                  <a16:creationId xmlns:a16="http://schemas.microsoft.com/office/drawing/2014/main" id="{579E0054-5FF1-42FA-A015-2DCF940AE2AC}"/>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655D5BF2-35AE-4684-AC57-FF42671DA3CC}"/>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B1F4FA3E-922A-418E-8D1A-9F5F2F3AE94A}"/>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96" name="Arrow: Down 89">
            <a:extLst>
              <a:ext uri="{FF2B5EF4-FFF2-40B4-BE49-F238E27FC236}">
                <a16:creationId xmlns:a16="http://schemas.microsoft.com/office/drawing/2014/main" id="{8EBA4AEB-15DB-4208-A7A5-B2E5083A4DBE}"/>
              </a:ext>
            </a:extLst>
          </p:cNvPr>
          <p:cNvSpPr/>
          <p:nvPr/>
        </p:nvSpPr>
        <p:spPr>
          <a:xfrm>
            <a:off x="4481512" y="3533775"/>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7" name="Arrow: Down 90">
            <a:extLst>
              <a:ext uri="{FF2B5EF4-FFF2-40B4-BE49-F238E27FC236}">
                <a16:creationId xmlns:a16="http://schemas.microsoft.com/office/drawing/2014/main" id="{3FC5888D-2377-4E9A-AB59-5DC7CAD6A14B}"/>
              </a:ext>
            </a:extLst>
          </p:cNvPr>
          <p:cNvSpPr/>
          <p:nvPr/>
        </p:nvSpPr>
        <p:spPr>
          <a:xfrm flipV="1">
            <a:off x="4481512" y="2983275"/>
            <a:ext cx="180975" cy="360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98" name="Group 297">
            <a:extLst>
              <a:ext uri="{FF2B5EF4-FFF2-40B4-BE49-F238E27FC236}">
                <a16:creationId xmlns:a16="http://schemas.microsoft.com/office/drawing/2014/main" id="{CC0D734D-4A42-492E-9726-0436A2BB121F}"/>
              </a:ext>
            </a:extLst>
          </p:cNvPr>
          <p:cNvGrpSpPr/>
          <p:nvPr/>
        </p:nvGrpSpPr>
        <p:grpSpPr>
          <a:xfrm>
            <a:off x="3144863" y="5935268"/>
            <a:ext cx="2754888" cy="360000"/>
            <a:chOff x="3986212" y="6030518"/>
            <a:chExt cx="2754888" cy="360000"/>
          </a:xfrm>
        </p:grpSpPr>
        <p:grpSp>
          <p:nvGrpSpPr>
            <p:cNvPr id="299" name="Group 298">
              <a:extLst>
                <a:ext uri="{FF2B5EF4-FFF2-40B4-BE49-F238E27FC236}">
                  <a16:creationId xmlns:a16="http://schemas.microsoft.com/office/drawing/2014/main" id="{2880F1C0-F7A8-41BB-84EC-C1F636621D25}"/>
                </a:ext>
              </a:extLst>
            </p:cNvPr>
            <p:cNvGrpSpPr/>
            <p:nvPr/>
          </p:nvGrpSpPr>
          <p:grpSpPr>
            <a:xfrm>
              <a:off x="5662612" y="6030518"/>
              <a:ext cx="1078488" cy="360000"/>
              <a:chOff x="6100762" y="6038008"/>
              <a:chExt cx="1078488" cy="360000"/>
            </a:xfrm>
          </p:grpSpPr>
          <p:sp>
            <p:nvSpPr>
              <p:cNvPr id="304" name="Arrow: Down 91">
                <a:extLst>
                  <a:ext uri="{FF2B5EF4-FFF2-40B4-BE49-F238E27FC236}">
                    <a16:creationId xmlns:a16="http://schemas.microsoft.com/office/drawing/2014/main" id="{3021A2DA-3E99-4982-8A4C-7702AE98EAF3}"/>
                  </a:ext>
                </a:extLst>
              </p:cNvPr>
              <p:cNvSpPr/>
              <p:nvPr/>
            </p:nvSpPr>
            <p:spPr>
              <a:xfrm>
                <a:off x="6100762" y="6038008"/>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305" name="TextBox 304">
                <a:extLst>
                  <a:ext uri="{FF2B5EF4-FFF2-40B4-BE49-F238E27FC236}">
                    <a16:creationId xmlns:a16="http://schemas.microsoft.com/office/drawing/2014/main" id="{2663F5D1-55B9-45E8-B133-7795FA8C94A9}"/>
                  </a:ext>
                </a:extLst>
              </p:cNvPr>
              <p:cNvSpPr txBox="1"/>
              <p:nvPr/>
            </p:nvSpPr>
            <p:spPr>
              <a:xfrm>
                <a:off x="6496050" y="6064120"/>
                <a:ext cx="683200" cy="307777"/>
              </a:xfrm>
              <a:prstGeom prst="rect">
                <a:avLst/>
              </a:prstGeom>
              <a:noFill/>
            </p:spPr>
            <p:txBody>
              <a:bodyPr wrap="none" rtlCol="0">
                <a:spAutoFit/>
              </a:bodyPr>
              <a:lstStyle/>
              <a:p>
                <a:r>
                  <a:rPr lang="fr-FR" sz="1400" dirty="0">
                    <a:latin typeface="+mn-lt"/>
                  </a:rPr>
                  <a:t>Déclin</a:t>
                </a:r>
              </a:p>
            </p:txBody>
          </p:sp>
          <p:sp>
            <p:nvSpPr>
              <p:cNvPr id="306" name="Arrow: Down 99">
                <a:extLst>
                  <a:ext uri="{FF2B5EF4-FFF2-40B4-BE49-F238E27FC236}">
                    <a16:creationId xmlns:a16="http://schemas.microsoft.com/office/drawing/2014/main" id="{E8A94E78-7E7C-44E7-9872-852D951F163D}"/>
                  </a:ext>
                </a:extLst>
              </p:cNvPr>
              <p:cNvSpPr/>
              <p:nvPr/>
            </p:nvSpPr>
            <p:spPr>
              <a:xfrm flipV="1">
                <a:off x="6338887" y="6038008"/>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grpSp>
        <p:grpSp>
          <p:nvGrpSpPr>
            <p:cNvPr id="300" name="Group 299">
              <a:extLst>
                <a:ext uri="{FF2B5EF4-FFF2-40B4-BE49-F238E27FC236}">
                  <a16:creationId xmlns:a16="http://schemas.microsoft.com/office/drawing/2014/main" id="{E9C4BE58-ABAE-42DB-86F6-E735AEA2AD8B}"/>
                </a:ext>
              </a:extLst>
            </p:cNvPr>
            <p:cNvGrpSpPr/>
            <p:nvPr/>
          </p:nvGrpSpPr>
          <p:grpSpPr>
            <a:xfrm>
              <a:off x="3986212" y="6048518"/>
              <a:ext cx="1623044" cy="324000"/>
              <a:chOff x="3986212" y="6025362"/>
              <a:chExt cx="1623044" cy="324000"/>
            </a:xfrm>
          </p:grpSpPr>
          <p:sp>
            <p:nvSpPr>
              <p:cNvPr id="301" name="Arrow: Down 92">
                <a:extLst>
                  <a:ext uri="{FF2B5EF4-FFF2-40B4-BE49-F238E27FC236}">
                    <a16:creationId xmlns:a16="http://schemas.microsoft.com/office/drawing/2014/main" id="{E985FEE3-CD3F-46F1-87F7-1E73BA0BB4A4}"/>
                  </a:ext>
                </a:extLst>
              </p:cNvPr>
              <p:cNvSpPr/>
              <p:nvPr/>
            </p:nvSpPr>
            <p:spPr>
              <a:xfrm flipV="1">
                <a:off x="3986212" y="6025362"/>
                <a:ext cx="180975" cy="324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302" name="TextBox 301">
                <a:extLst>
                  <a:ext uri="{FF2B5EF4-FFF2-40B4-BE49-F238E27FC236}">
                    <a16:creationId xmlns:a16="http://schemas.microsoft.com/office/drawing/2014/main" id="{880BE566-A845-41EE-900C-04B9191D0193}"/>
                  </a:ext>
                </a:extLst>
              </p:cNvPr>
              <p:cNvSpPr txBox="1"/>
              <p:nvPr/>
            </p:nvSpPr>
            <p:spPr>
              <a:xfrm>
                <a:off x="4429125" y="6033474"/>
                <a:ext cx="1180131" cy="307777"/>
              </a:xfrm>
              <a:prstGeom prst="rect">
                <a:avLst/>
              </a:prstGeom>
              <a:noFill/>
            </p:spPr>
            <p:txBody>
              <a:bodyPr wrap="none" rtlCol="0">
                <a:spAutoFit/>
              </a:bodyPr>
              <a:lstStyle/>
              <a:p>
                <a:r>
                  <a:rPr lang="fr-FR" sz="1400" dirty="0">
                    <a:latin typeface="+mn-lt"/>
                  </a:rPr>
                  <a:t>Amélioration</a:t>
                </a:r>
              </a:p>
            </p:txBody>
          </p:sp>
          <p:sp>
            <p:nvSpPr>
              <p:cNvPr id="303" name="Arrow: Down 100">
                <a:extLst>
                  <a:ext uri="{FF2B5EF4-FFF2-40B4-BE49-F238E27FC236}">
                    <a16:creationId xmlns:a16="http://schemas.microsoft.com/office/drawing/2014/main" id="{E66C1E87-687C-4CF7-AD05-59812FA17786}"/>
                  </a:ext>
                </a:extLst>
              </p:cNvPr>
              <p:cNvSpPr/>
              <p:nvPr/>
            </p:nvSpPr>
            <p:spPr>
              <a:xfrm>
                <a:off x="4214812" y="6025362"/>
                <a:ext cx="180975" cy="324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grpSp>
      </p:grpSp>
      <p:sp>
        <p:nvSpPr>
          <p:cNvPr id="307" name="TextBox 306">
            <a:extLst>
              <a:ext uri="{FF2B5EF4-FFF2-40B4-BE49-F238E27FC236}">
                <a16:creationId xmlns:a16="http://schemas.microsoft.com/office/drawing/2014/main" id="{FA2237FB-D5C7-4908-8468-BE4F3D4ACDE6}"/>
              </a:ext>
            </a:extLst>
          </p:cNvPr>
          <p:cNvSpPr txBox="1"/>
          <p:nvPr/>
        </p:nvSpPr>
        <p:spPr>
          <a:xfrm>
            <a:off x="5334898" y="1884463"/>
            <a:ext cx="3180679" cy="338554"/>
          </a:xfrm>
          <a:prstGeom prst="rect">
            <a:avLst/>
          </a:prstGeom>
          <a:noFill/>
        </p:spPr>
        <p:txBody>
          <a:bodyPr wrap="none" rtlCol="0">
            <a:spAutoFit/>
          </a:bodyPr>
          <a:lstStyle/>
          <a:p>
            <a:pPr algn="ctr"/>
            <a:r>
              <a:rPr lang="fr-FR" sz="1600" b="1" dirty="0"/>
              <a:t>Echelles/items de </a:t>
            </a:r>
            <a:r>
              <a:rPr lang="fr-FR" sz="1600" b="1" dirty="0" err="1"/>
              <a:t>symptômes</a:t>
            </a:r>
            <a:r>
              <a:rPr lang="fr-FR" sz="1600" b="1" baseline="30000" dirty="0" err="1"/>
              <a:t>a</a:t>
            </a:r>
            <a:endParaRPr lang="fr-FR" sz="1600" b="1" baseline="30000" dirty="0"/>
          </a:p>
        </p:txBody>
      </p:sp>
      <p:graphicFrame>
        <p:nvGraphicFramePr>
          <p:cNvPr id="308" name="Chart 307">
            <a:extLst>
              <a:ext uri="{FF2B5EF4-FFF2-40B4-BE49-F238E27FC236}">
                <a16:creationId xmlns:a16="http://schemas.microsoft.com/office/drawing/2014/main" id="{A059281E-F958-4D5E-8032-A587A564C76E}"/>
              </a:ext>
            </a:extLst>
          </p:cNvPr>
          <p:cNvGraphicFramePr/>
          <p:nvPr>
            <p:extLst>
              <p:ext uri="{D42A27DB-BD31-4B8C-83A1-F6EECF244321}">
                <p14:modId xmlns:p14="http://schemas.microsoft.com/office/powerpoint/2010/main" val="1478994002"/>
              </p:ext>
            </p:extLst>
          </p:nvPr>
        </p:nvGraphicFramePr>
        <p:xfrm>
          <a:off x="4737748" y="2212975"/>
          <a:ext cx="3945878" cy="2549525"/>
        </p:xfrm>
        <a:graphic>
          <a:graphicData uri="http://schemas.openxmlformats.org/drawingml/2006/chart">
            <c:chart xmlns:c="http://schemas.openxmlformats.org/drawingml/2006/chart" xmlns:r="http://schemas.openxmlformats.org/officeDocument/2006/relationships" r:id="rId3"/>
          </a:graphicData>
        </a:graphic>
      </p:graphicFrame>
      <p:grpSp>
        <p:nvGrpSpPr>
          <p:cNvPr id="309" name="Group 308">
            <a:extLst>
              <a:ext uri="{FF2B5EF4-FFF2-40B4-BE49-F238E27FC236}">
                <a16:creationId xmlns:a16="http://schemas.microsoft.com/office/drawing/2014/main" id="{9FCE5C3B-9519-4BE3-8C8B-F57ABE677FB6}"/>
              </a:ext>
            </a:extLst>
          </p:cNvPr>
          <p:cNvGrpSpPr/>
          <p:nvPr/>
        </p:nvGrpSpPr>
        <p:grpSpPr>
          <a:xfrm>
            <a:off x="7083426" y="2219325"/>
            <a:ext cx="1600200" cy="698717"/>
            <a:chOff x="7083426" y="2219325"/>
            <a:chExt cx="1600200" cy="698717"/>
          </a:xfrm>
        </p:grpSpPr>
        <p:sp>
          <p:nvSpPr>
            <p:cNvPr id="310" name="TextBox 309">
              <a:extLst>
                <a:ext uri="{FF2B5EF4-FFF2-40B4-BE49-F238E27FC236}">
                  <a16:creationId xmlns:a16="http://schemas.microsoft.com/office/drawing/2014/main" id="{7B2B990B-9F7B-42E5-98F3-0EE4B4F0F912}"/>
                </a:ext>
              </a:extLst>
            </p:cNvPr>
            <p:cNvSpPr txBox="1"/>
            <p:nvPr/>
          </p:nvSpPr>
          <p:spPr>
            <a:xfrm>
              <a:off x="7255030" y="2219325"/>
              <a:ext cx="1428596" cy="698717"/>
            </a:xfrm>
            <a:prstGeom prst="rect">
              <a:avLst/>
            </a:prstGeom>
            <a:noFill/>
          </p:spPr>
          <p:txBody>
            <a:bodyPr wrap="none" rtlCol="0">
              <a:spAutoFit/>
            </a:bodyPr>
            <a:lstStyle/>
            <a:p>
              <a:pPr>
                <a:lnSpc>
                  <a:spcPct val="150000"/>
                </a:lnSpc>
              </a:pPr>
              <a:r>
                <a:rPr lang="fr-FR" sz="1400" dirty="0"/>
                <a:t>Pembrolizumab</a:t>
              </a:r>
              <a:br>
                <a:rPr lang="fr-FR" sz="1400" dirty="0"/>
              </a:br>
              <a:r>
                <a:rPr lang="fr-FR" sz="1400" dirty="0"/>
                <a:t>Chimiothérapie</a:t>
              </a:r>
            </a:p>
          </p:txBody>
        </p:sp>
        <p:sp>
          <p:nvSpPr>
            <p:cNvPr id="311" name="Rectangle 310">
              <a:extLst>
                <a:ext uri="{FF2B5EF4-FFF2-40B4-BE49-F238E27FC236}">
                  <a16:creationId xmlns:a16="http://schemas.microsoft.com/office/drawing/2014/main" id="{51275C96-6FCD-4BE5-95F4-5EC2D26FF394}"/>
                </a:ext>
              </a:extLst>
            </p:cNvPr>
            <p:cNvSpPr>
              <a:spLocks noChangeAspect="1"/>
            </p:cNvSpPr>
            <p:nvPr/>
          </p:nvSpPr>
          <p:spPr>
            <a:xfrm>
              <a:off x="7083426" y="2371725"/>
              <a:ext cx="144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2" name="Rectangle 311">
              <a:extLst>
                <a:ext uri="{FF2B5EF4-FFF2-40B4-BE49-F238E27FC236}">
                  <a16:creationId xmlns:a16="http://schemas.microsoft.com/office/drawing/2014/main" id="{B1D4F92B-2C85-4EFB-9AE3-D165D0E1D215}"/>
                </a:ext>
              </a:extLst>
            </p:cNvPr>
            <p:cNvSpPr>
              <a:spLocks noChangeAspect="1"/>
            </p:cNvSpPr>
            <p:nvPr/>
          </p:nvSpPr>
          <p:spPr>
            <a:xfrm>
              <a:off x="7083426" y="2695575"/>
              <a:ext cx="1440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313" name="Straight Connector 312">
            <a:extLst>
              <a:ext uri="{FF2B5EF4-FFF2-40B4-BE49-F238E27FC236}">
                <a16:creationId xmlns:a16="http://schemas.microsoft.com/office/drawing/2014/main" id="{F70F971A-969F-46B4-8FF3-A8062F30FB93}"/>
              </a:ext>
            </a:extLst>
          </p:cNvPr>
          <p:cNvCxnSpPr/>
          <p:nvPr/>
        </p:nvCxnSpPr>
        <p:spPr>
          <a:xfrm>
            <a:off x="5187951" y="3486150"/>
            <a:ext cx="338137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314" name="Group 313">
            <a:extLst>
              <a:ext uri="{FF2B5EF4-FFF2-40B4-BE49-F238E27FC236}">
                <a16:creationId xmlns:a16="http://schemas.microsoft.com/office/drawing/2014/main" id="{0323E525-8E98-410C-B9FD-4DE8E830107E}"/>
              </a:ext>
            </a:extLst>
          </p:cNvPr>
          <p:cNvGrpSpPr/>
          <p:nvPr/>
        </p:nvGrpSpPr>
        <p:grpSpPr>
          <a:xfrm>
            <a:off x="4395638" y="4776143"/>
            <a:ext cx="4285212" cy="676966"/>
            <a:chOff x="284012" y="3785543"/>
            <a:chExt cx="4285212" cy="676966"/>
          </a:xfrm>
        </p:grpSpPr>
        <p:sp>
          <p:nvSpPr>
            <p:cNvPr id="315" name="TextBox 314">
              <a:extLst>
                <a:ext uri="{FF2B5EF4-FFF2-40B4-BE49-F238E27FC236}">
                  <a16:creationId xmlns:a16="http://schemas.microsoft.com/office/drawing/2014/main" id="{8E3E7300-1E86-4BE0-84A7-207F1D838622}"/>
                </a:ext>
              </a:extLst>
            </p:cNvPr>
            <p:cNvSpPr txBox="1"/>
            <p:nvPr/>
          </p:nvSpPr>
          <p:spPr>
            <a:xfrm rot="18900000">
              <a:off x="790274" y="3869422"/>
              <a:ext cx="696023" cy="276999"/>
            </a:xfrm>
            <a:prstGeom prst="rect">
              <a:avLst/>
            </a:prstGeom>
            <a:noFill/>
          </p:spPr>
          <p:txBody>
            <a:bodyPr wrap="none" rtlCol="0">
              <a:spAutoFit/>
            </a:bodyPr>
            <a:lstStyle/>
            <a:p>
              <a:pPr algn="r"/>
              <a:r>
                <a:rPr lang="fr-FR" sz="1200" dirty="0"/>
                <a:t>Fatigue</a:t>
              </a:r>
            </a:p>
          </p:txBody>
        </p:sp>
        <p:sp>
          <p:nvSpPr>
            <p:cNvPr id="316" name="TextBox 315">
              <a:extLst>
                <a:ext uri="{FF2B5EF4-FFF2-40B4-BE49-F238E27FC236}">
                  <a16:creationId xmlns:a16="http://schemas.microsoft.com/office/drawing/2014/main" id="{2AF2E599-8218-4ECF-BFDE-8C4064952DBC}"/>
                </a:ext>
              </a:extLst>
            </p:cNvPr>
            <p:cNvSpPr txBox="1"/>
            <p:nvPr/>
          </p:nvSpPr>
          <p:spPr>
            <a:xfrm rot="18900000">
              <a:off x="284012" y="4185510"/>
              <a:ext cx="1813317" cy="276999"/>
            </a:xfrm>
            <a:prstGeom prst="rect">
              <a:avLst/>
            </a:prstGeom>
            <a:noFill/>
          </p:spPr>
          <p:txBody>
            <a:bodyPr wrap="none" rtlCol="0">
              <a:spAutoFit/>
            </a:bodyPr>
            <a:lstStyle/>
            <a:p>
              <a:pPr algn="r"/>
              <a:r>
                <a:rPr lang="fr-FR" sz="1200" dirty="0"/>
                <a:t>Nausées/vomissements</a:t>
              </a:r>
            </a:p>
          </p:txBody>
        </p:sp>
        <p:sp>
          <p:nvSpPr>
            <p:cNvPr id="317" name="TextBox 316">
              <a:extLst>
                <a:ext uri="{FF2B5EF4-FFF2-40B4-BE49-F238E27FC236}">
                  <a16:creationId xmlns:a16="http://schemas.microsoft.com/office/drawing/2014/main" id="{2E0645AE-60AB-4772-B8B6-1641EFA043B5}"/>
                </a:ext>
              </a:extLst>
            </p:cNvPr>
            <p:cNvSpPr txBox="1"/>
            <p:nvPr/>
          </p:nvSpPr>
          <p:spPr>
            <a:xfrm rot="18900000">
              <a:off x="1608159" y="3785543"/>
              <a:ext cx="720069" cy="276999"/>
            </a:xfrm>
            <a:prstGeom prst="rect">
              <a:avLst/>
            </a:prstGeom>
            <a:noFill/>
          </p:spPr>
          <p:txBody>
            <a:bodyPr wrap="none" rtlCol="0">
              <a:spAutoFit/>
            </a:bodyPr>
            <a:lstStyle/>
            <a:p>
              <a:pPr algn="r"/>
              <a:r>
                <a:rPr lang="fr-FR" sz="1200" dirty="0"/>
                <a:t>Douleur</a:t>
              </a:r>
            </a:p>
          </p:txBody>
        </p:sp>
        <p:sp>
          <p:nvSpPr>
            <p:cNvPr id="318" name="TextBox 317">
              <a:extLst>
                <a:ext uri="{FF2B5EF4-FFF2-40B4-BE49-F238E27FC236}">
                  <a16:creationId xmlns:a16="http://schemas.microsoft.com/office/drawing/2014/main" id="{82998ED3-8381-409F-B056-60221CF154BE}"/>
                </a:ext>
              </a:extLst>
            </p:cNvPr>
            <p:cNvSpPr txBox="1"/>
            <p:nvPr/>
          </p:nvSpPr>
          <p:spPr>
            <a:xfrm rot="18900000">
              <a:off x="1826097" y="3908528"/>
              <a:ext cx="788999" cy="276999"/>
            </a:xfrm>
            <a:prstGeom prst="rect">
              <a:avLst/>
            </a:prstGeom>
            <a:noFill/>
          </p:spPr>
          <p:txBody>
            <a:bodyPr wrap="none" rtlCol="0">
              <a:spAutoFit/>
            </a:bodyPr>
            <a:lstStyle/>
            <a:p>
              <a:pPr algn="r"/>
              <a:r>
                <a:rPr lang="fr-FR" sz="1200" dirty="0"/>
                <a:t>Dyspnée</a:t>
              </a:r>
            </a:p>
          </p:txBody>
        </p:sp>
        <p:sp>
          <p:nvSpPr>
            <p:cNvPr id="319" name="TextBox 318">
              <a:extLst>
                <a:ext uri="{FF2B5EF4-FFF2-40B4-BE49-F238E27FC236}">
                  <a16:creationId xmlns:a16="http://schemas.microsoft.com/office/drawing/2014/main" id="{8AD808E9-F40F-4A2B-8E69-1106A2528B79}"/>
                </a:ext>
              </a:extLst>
            </p:cNvPr>
            <p:cNvSpPr txBox="1"/>
            <p:nvPr/>
          </p:nvSpPr>
          <p:spPr>
            <a:xfrm rot="18900000">
              <a:off x="2174472" y="3915329"/>
              <a:ext cx="806631" cy="276999"/>
            </a:xfrm>
            <a:prstGeom prst="rect">
              <a:avLst/>
            </a:prstGeom>
            <a:noFill/>
          </p:spPr>
          <p:txBody>
            <a:bodyPr wrap="none" rtlCol="0">
              <a:spAutoFit/>
            </a:bodyPr>
            <a:lstStyle/>
            <a:p>
              <a:pPr algn="r"/>
              <a:r>
                <a:rPr lang="fr-FR" sz="1200" dirty="0"/>
                <a:t>Insomnie</a:t>
              </a:r>
            </a:p>
          </p:txBody>
        </p:sp>
        <p:sp>
          <p:nvSpPr>
            <p:cNvPr id="320" name="TextBox 319">
              <a:extLst>
                <a:ext uri="{FF2B5EF4-FFF2-40B4-BE49-F238E27FC236}">
                  <a16:creationId xmlns:a16="http://schemas.microsoft.com/office/drawing/2014/main" id="{56D6A9E7-F762-4339-AE1C-4443292EF6C5}"/>
                </a:ext>
              </a:extLst>
            </p:cNvPr>
            <p:cNvSpPr txBox="1"/>
            <p:nvPr/>
          </p:nvSpPr>
          <p:spPr>
            <a:xfrm rot="18900000">
              <a:off x="2307420" y="4021310"/>
              <a:ext cx="1055097" cy="276999"/>
            </a:xfrm>
            <a:prstGeom prst="rect">
              <a:avLst/>
            </a:prstGeom>
            <a:noFill/>
          </p:spPr>
          <p:txBody>
            <a:bodyPr wrap="none" rtlCol="0">
              <a:spAutoFit/>
            </a:bodyPr>
            <a:lstStyle/>
            <a:p>
              <a:pPr algn="r"/>
              <a:r>
                <a:rPr lang="fr-FR" sz="1200" dirty="0"/>
                <a:t>Perte appétit</a:t>
              </a:r>
            </a:p>
          </p:txBody>
        </p:sp>
        <p:sp>
          <p:nvSpPr>
            <p:cNvPr id="321" name="TextBox 320">
              <a:extLst>
                <a:ext uri="{FF2B5EF4-FFF2-40B4-BE49-F238E27FC236}">
                  <a16:creationId xmlns:a16="http://schemas.microsoft.com/office/drawing/2014/main" id="{39C83CD1-CA46-4199-9F1F-D8E86E6C2B43}"/>
                </a:ext>
              </a:extLst>
            </p:cNvPr>
            <p:cNvSpPr txBox="1"/>
            <p:nvPr/>
          </p:nvSpPr>
          <p:spPr>
            <a:xfrm rot="18900000">
              <a:off x="2693287" y="4010542"/>
              <a:ext cx="1035860" cy="276999"/>
            </a:xfrm>
            <a:prstGeom prst="rect">
              <a:avLst/>
            </a:prstGeom>
            <a:noFill/>
          </p:spPr>
          <p:txBody>
            <a:bodyPr wrap="none" rtlCol="0">
              <a:spAutoFit/>
            </a:bodyPr>
            <a:lstStyle/>
            <a:p>
              <a:pPr algn="r"/>
              <a:r>
                <a:rPr lang="fr-FR" sz="1200" dirty="0"/>
                <a:t>Constipation</a:t>
              </a:r>
            </a:p>
          </p:txBody>
        </p:sp>
        <p:sp>
          <p:nvSpPr>
            <p:cNvPr id="322" name="TextBox 321">
              <a:extLst>
                <a:ext uri="{FF2B5EF4-FFF2-40B4-BE49-F238E27FC236}">
                  <a16:creationId xmlns:a16="http://schemas.microsoft.com/office/drawing/2014/main" id="{9053CB68-EC9E-4986-85BB-62D617ADBC01}"/>
                </a:ext>
              </a:extLst>
            </p:cNvPr>
            <p:cNvSpPr txBox="1"/>
            <p:nvPr/>
          </p:nvSpPr>
          <p:spPr>
            <a:xfrm rot="18900000">
              <a:off x="3301801" y="3901160"/>
              <a:ext cx="771365" cy="276999"/>
            </a:xfrm>
            <a:prstGeom prst="rect">
              <a:avLst/>
            </a:prstGeom>
            <a:noFill/>
          </p:spPr>
          <p:txBody>
            <a:bodyPr wrap="none" rtlCol="0">
              <a:spAutoFit/>
            </a:bodyPr>
            <a:lstStyle/>
            <a:p>
              <a:pPr algn="r"/>
              <a:r>
                <a:rPr lang="fr-FR" sz="1200" dirty="0"/>
                <a:t>Diarrhée</a:t>
              </a:r>
            </a:p>
          </p:txBody>
        </p:sp>
        <p:sp>
          <p:nvSpPr>
            <p:cNvPr id="323" name="TextBox 322">
              <a:extLst>
                <a:ext uri="{FF2B5EF4-FFF2-40B4-BE49-F238E27FC236}">
                  <a16:creationId xmlns:a16="http://schemas.microsoft.com/office/drawing/2014/main" id="{522379AE-D4A2-44F8-B406-A53B12F9728E}"/>
                </a:ext>
              </a:extLst>
            </p:cNvPr>
            <p:cNvSpPr txBox="1"/>
            <p:nvPr/>
          </p:nvSpPr>
          <p:spPr>
            <a:xfrm rot="18900000">
              <a:off x="3643971" y="3919546"/>
              <a:ext cx="925253" cy="461665"/>
            </a:xfrm>
            <a:prstGeom prst="rect">
              <a:avLst/>
            </a:prstGeom>
            <a:noFill/>
          </p:spPr>
          <p:txBody>
            <a:bodyPr wrap="none" rtlCol="0">
              <a:spAutoFit/>
            </a:bodyPr>
            <a:lstStyle/>
            <a:p>
              <a:pPr algn="r"/>
              <a:r>
                <a:rPr lang="fr-FR" sz="1200" dirty="0"/>
                <a:t>Difficultés</a:t>
              </a:r>
            </a:p>
            <a:p>
              <a:pPr algn="r"/>
              <a:r>
                <a:rPr lang="fr-FR" sz="1200" dirty="0"/>
                <a:t>financières</a:t>
              </a:r>
            </a:p>
          </p:txBody>
        </p:sp>
      </p:grpSp>
      <p:cxnSp>
        <p:nvCxnSpPr>
          <p:cNvPr id="324" name="Straight Connector 323">
            <a:extLst>
              <a:ext uri="{FF2B5EF4-FFF2-40B4-BE49-F238E27FC236}">
                <a16:creationId xmlns:a16="http://schemas.microsoft.com/office/drawing/2014/main" id="{308D3936-34C8-4C4C-9802-EA1BC614DBD7}"/>
              </a:ext>
            </a:extLst>
          </p:cNvPr>
          <p:cNvCxnSpPr/>
          <p:nvPr/>
        </p:nvCxnSpPr>
        <p:spPr>
          <a:xfrm>
            <a:off x="5187951" y="4600575"/>
            <a:ext cx="338137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325" name="Group 324">
            <a:extLst>
              <a:ext uri="{FF2B5EF4-FFF2-40B4-BE49-F238E27FC236}">
                <a16:creationId xmlns:a16="http://schemas.microsoft.com/office/drawing/2014/main" id="{125847F6-ACBD-4162-885C-4D723CEB9B5C}"/>
              </a:ext>
            </a:extLst>
          </p:cNvPr>
          <p:cNvGrpSpPr/>
          <p:nvPr/>
        </p:nvGrpSpPr>
        <p:grpSpPr>
          <a:xfrm>
            <a:off x="5286628" y="3367786"/>
            <a:ext cx="108000" cy="425885"/>
            <a:chOff x="10520362" y="638175"/>
            <a:chExt cx="171450" cy="520700"/>
          </a:xfrm>
        </p:grpSpPr>
        <p:cxnSp>
          <p:nvCxnSpPr>
            <p:cNvPr id="326" name="Straight Connector 325">
              <a:extLst>
                <a:ext uri="{FF2B5EF4-FFF2-40B4-BE49-F238E27FC236}">
                  <a16:creationId xmlns:a16="http://schemas.microsoft.com/office/drawing/2014/main" id="{B3BE93FB-1124-47E5-9F00-AA6B3A148CB3}"/>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6EC8CD3C-C773-4AE8-96F2-DDA6308AFD5D}"/>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627D2D20-37C6-41CC-B3E1-377B77E653C3}"/>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29" name="Group 328">
            <a:extLst>
              <a:ext uri="{FF2B5EF4-FFF2-40B4-BE49-F238E27FC236}">
                <a16:creationId xmlns:a16="http://schemas.microsoft.com/office/drawing/2014/main" id="{B8A36384-9208-4ABD-B39A-5AED67EE0403}"/>
              </a:ext>
            </a:extLst>
          </p:cNvPr>
          <p:cNvGrpSpPr/>
          <p:nvPr/>
        </p:nvGrpSpPr>
        <p:grpSpPr>
          <a:xfrm>
            <a:off x="5434708" y="2596244"/>
            <a:ext cx="108000" cy="555170"/>
            <a:chOff x="10520362" y="638175"/>
            <a:chExt cx="171450" cy="520700"/>
          </a:xfrm>
        </p:grpSpPr>
        <p:cxnSp>
          <p:nvCxnSpPr>
            <p:cNvPr id="330" name="Straight Connector 329">
              <a:extLst>
                <a:ext uri="{FF2B5EF4-FFF2-40B4-BE49-F238E27FC236}">
                  <a16:creationId xmlns:a16="http://schemas.microsoft.com/office/drawing/2014/main" id="{D5242173-97CD-4D5A-B545-C3750D5104B7}"/>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473C711A-2282-496F-8BB8-09D682A2EED4}"/>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92F8AF3A-7BDB-49AB-B2A8-2B9F5230EC24}"/>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33" name="Group 332">
            <a:extLst>
              <a:ext uri="{FF2B5EF4-FFF2-40B4-BE49-F238E27FC236}">
                <a16:creationId xmlns:a16="http://schemas.microsoft.com/office/drawing/2014/main" id="{7683FCFA-48C8-4EDB-8729-DB4FB723F55B}"/>
              </a:ext>
            </a:extLst>
          </p:cNvPr>
          <p:cNvGrpSpPr/>
          <p:nvPr/>
        </p:nvGrpSpPr>
        <p:grpSpPr>
          <a:xfrm>
            <a:off x="5651697" y="3499087"/>
            <a:ext cx="108000" cy="294584"/>
            <a:chOff x="10520362" y="638175"/>
            <a:chExt cx="171450" cy="520700"/>
          </a:xfrm>
        </p:grpSpPr>
        <p:cxnSp>
          <p:nvCxnSpPr>
            <p:cNvPr id="334" name="Straight Connector 333">
              <a:extLst>
                <a:ext uri="{FF2B5EF4-FFF2-40B4-BE49-F238E27FC236}">
                  <a16:creationId xmlns:a16="http://schemas.microsoft.com/office/drawing/2014/main" id="{21CBC43A-A101-4554-83A7-8879A0A7F036}"/>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F2AD3EA8-91D1-42D7-BFAE-F49291662105}"/>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B3E3D967-199D-421E-A4C3-6B72D142B7EB}"/>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37" name="Group 336">
            <a:extLst>
              <a:ext uri="{FF2B5EF4-FFF2-40B4-BE49-F238E27FC236}">
                <a16:creationId xmlns:a16="http://schemas.microsoft.com/office/drawing/2014/main" id="{C7C28E0C-B9BE-41D6-ACDB-66FB3618923D}"/>
              </a:ext>
            </a:extLst>
          </p:cNvPr>
          <p:cNvGrpSpPr/>
          <p:nvPr/>
        </p:nvGrpSpPr>
        <p:grpSpPr>
          <a:xfrm>
            <a:off x="5800405" y="3083614"/>
            <a:ext cx="108000" cy="345386"/>
            <a:chOff x="10520362" y="638175"/>
            <a:chExt cx="171450" cy="520700"/>
          </a:xfrm>
        </p:grpSpPr>
        <p:cxnSp>
          <p:nvCxnSpPr>
            <p:cNvPr id="338" name="Straight Connector 337">
              <a:extLst>
                <a:ext uri="{FF2B5EF4-FFF2-40B4-BE49-F238E27FC236}">
                  <a16:creationId xmlns:a16="http://schemas.microsoft.com/office/drawing/2014/main" id="{A8E7BA78-5519-41D5-BF7E-E7AE7A634BEB}"/>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733886A0-61B0-4688-9C3A-A06A72AA4030}"/>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29511B50-CCEF-4096-AC2B-8B6696CF0802}"/>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41" name="Group 340">
            <a:extLst>
              <a:ext uri="{FF2B5EF4-FFF2-40B4-BE49-F238E27FC236}">
                <a16:creationId xmlns:a16="http://schemas.microsoft.com/office/drawing/2014/main" id="{4DB3DADA-68E8-49FA-B776-187E6DBE1BF5}"/>
              </a:ext>
            </a:extLst>
          </p:cNvPr>
          <p:cNvGrpSpPr/>
          <p:nvPr/>
        </p:nvGrpSpPr>
        <p:grpSpPr>
          <a:xfrm>
            <a:off x="6395393" y="3214579"/>
            <a:ext cx="108000" cy="396000"/>
            <a:chOff x="10520362" y="638175"/>
            <a:chExt cx="171450" cy="520700"/>
          </a:xfrm>
        </p:grpSpPr>
        <p:cxnSp>
          <p:nvCxnSpPr>
            <p:cNvPr id="342" name="Straight Connector 341">
              <a:extLst>
                <a:ext uri="{FF2B5EF4-FFF2-40B4-BE49-F238E27FC236}">
                  <a16:creationId xmlns:a16="http://schemas.microsoft.com/office/drawing/2014/main" id="{1FCBFAA3-A37E-4A0E-B7CF-0D3E5C6EF42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E991B9FA-388A-47A5-9889-7EF3C233787D}"/>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3A12ED13-1BCE-4ECF-91E9-CD0E770D14A3}"/>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45" name="Group 344">
            <a:extLst>
              <a:ext uri="{FF2B5EF4-FFF2-40B4-BE49-F238E27FC236}">
                <a16:creationId xmlns:a16="http://schemas.microsoft.com/office/drawing/2014/main" id="{0FC91DF3-96E5-4C11-A4A5-96071EBAF182}"/>
              </a:ext>
            </a:extLst>
          </p:cNvPr>
          <p:cNvGrpSpPr/>
          <p:nvPr/>
        </p:nvGrpSpPr>
        <p:grpSpPr>
          <a:xfrm>
            <a:off x="6028779" y="3761480"/>
            <a:ext cx="108000" cy="534748"/>
            <a:chOff x="10520362" y="638175"/>
            <a:chExt cx="171450" cy="520700"/>
          </a:xfrm>
        </p:grpSpPr>
        <p:cxnSp>
          <p:nvCxnSpPr>
            <p:cNvPr id="346" name="Straight Connector 345">
              <a:extLst>
                <a:ext uri="{FF2B5EF4-FFF2-40B4-BE49-F238E27FC236}">
                  <a16:creationId xmlns:a16="http://schemas.microsoft.com/office/drawing/2014/main" id="{CC4AC44C-BB67-40B2-BE1E-B6225385D8C1}"/>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7E3AE28-41C0-4197-B727-C2B25DAFA01F}"/>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C47EC032-2C07-4B1A-8949-794B04DF040D}"/>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49" name="Group 348">
            <a:extLst>
              <a:ext uri="{FF2B5EF4-FFF2-40B4-BE49-F238E27FC236}">
                <a16:creationId xmlns:a16="http://schemas.microsoft.com/office/drawing/2014/main" id="{C38053FA-E99A-424A-9E3F-E64971DBF809}"/>
              </a:ext>
            </a:extLst>
          </p:cNvPr>
          <p:cNvGrpSpPr/>
          <p:nvPr/>
        </p:nvGrpSpPr>
        <p:grpSpPr>
          <a:xfrm>
            <a:off x="6750706" y="3590471"/>
            <a:ext cx="123622" cy="769257"/>
            <a:chOff x="10520362" y="638175"/>
            <a:chExt cx="171450" cy="520700"/>
          </a:xfrm>
        </p:grpSpPr>
        <p:cxnSp>
          <p:nvCxnSpPr>
            <p:cNvPr id="350" name="Straight Connector 349">
              <a:extLst>
                <a:ext uri="{FF2B5EF4-FFF2-40B4-BE49-F238E27FC236}">
                  <a16:creationId xmlns:a16="http://schemas.microsoft.com/office/drawing/2014/main" id="{EAD617D4-9F52-47A4-891A-95516F4D133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2300E340-E439-40F5-AD58-481D647A9C50}"/>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21FF1F37-F4A9-4AC6-80E0-B9472257E51A}"/>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53" name="Group 352">
            <a:extLst>
              <a:ext uri="{FF2B5EF4-FFF2-40B4-BE49-F238E27FC236}">
                <a16:creationId xmlns:a16="http://schemas.microsoft.com/office/drawing/2014/main" id="{615D4A72-4D81-4010-8EA9-17CB6B450065}"/>
              </a:ext>
            </a:extLst>
          </p:cNvPr>
          <p:cNvGrpSpPr/>
          <p:nvPr/>
        </p:nvGrpSpPr>
        <p:grpSpPr>
          <a:xfrm>
            <a:off x="7269399" y="3096986"/>
            <a:ext cx="176430" cy="555171"/>
            <a:chOff x="10520362" y="638175"/>
            <a:chExt cx="171450" cy="520700"/>
          </a:xfrm>
        </p:grpSpPr>
        <p:cxnSp>
          <p:nvCxnSpPr>
            <p:cNvPr id="354" name="Straight Connector 353">
              <a:extLst>
                <a:ext uri="{FF2B5EF4-FFF2-40B4-BE49-F238E27FC236}">
                  <a16:creationId xmlns:a16="http://schemas.microsoft.com/office/drawing/2014/main" id="{91EE43FE-A340-4862-A5F0-6912C26227C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7FCCDB4F-BA3C-4E9E-BD43-78656ABCDBCA}"/>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7BE6A857-75ED-4CB6-B50E-601BE4816CAF}"/>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57" name="Group 356">
            <a:extLst>
              <a:ext uri="{FF2B5EF4-FFF2-40B4-BE49-F238E27FC236}">
                <a16:creationId xmlns:a16="http://schemas.microsoft.com/office/drawing/2014/main" id="{C9F5B2D1-F89A-4A2B-91EA-920AB880C960}"/>
              </a:ext>
            </a:extLst>
          </p:cNvPr>
          <p:cNvGrpSpPr/>
          <p:nvPr/>
        </p:nvGrpSpPr>
        <p:grpSpPr>
          <a:xfrm>
            <a:off x="7495963" y="3625826"/>
            <a:ext cx="108000" cy="396000"/>
            <a:chOff x="10520362" y="638175"/>
            <a:chExt cx="171450" cy="520700"/>
          </a:xfrm>
        </p:grpSpPr>
        <p:cxnSp>
          <p:nvCxnSpPr>
            <p:cNvPr id="358" name="Straight Connector 357">
              <a:extLst>
                <a:ext uri="{FF2B5EF4-FFF2-40B4-BE49-F238E27FC236}">
                  <a16:creationId xmlns:a16="http://schemas.microsoft.com/office/drawing/2014/main" id="{55C0C6E1-031C-48E6-B9D1-4A79BB54BD5D}"/>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8C90C8C0-401C-4CE3-A1BF-53752B1C4B1C}"/>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19E56079-8A87-4FB5-AD9E-6DA446F4BC7F}"/>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61" name="Group 360">
            <a:extLst>
              <a:ext uri="{FF2B5EF4-FFF2-40B4-BE49-F238E27FC236}">
                <a16:creationId xmlns:a16="http://schemas.microsoft.com/office/drawing/2014/main" id="{8225AB68-6B0D-4F24-99E2-A523DBCAB268}"/>
              </a:ext>
            </a:extLst>
          </p:cNvPr>
          <p:cNvGrpSpPr/>
          <p:nvPr/>
        </p:nvGrpSpPr>
        <p:grpSpPr>
          <a:xfrm>
            <a:off x="7639041" y="3173603"/>
            <a:ext cx="108000" cy="362440"/>
            <a:chOff x="10520362" y="638175"/>
            <a:chExt cx="171450" cy="520700"/>
          </a:xfrm>
        </p:grpSpPr>
        <p:cxnSp>
          <p:nvCxnSpPr>
            <p:cNvPr id="362" name="Straight Connector 361">
              <a:extLst>
                <a:ext uri="{FF2B5EF4-FFF2-40B4-BE49-F238E27FC236}">
                  <a16:creationId xmlns:a16="http://schemas.microsoft.com/office/drawing/2014/main" id="{C9684F73-83CE-484B-971C-B0AD0DEED343}"/>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87FE2DC5-5D73-49D9-8D2B-0218C43E814F}"/>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3B2BADFA-340E-4F87-A693-AD6072B30324}"/>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65" name="Group 364">
            <a:extLst>
              <a:ext uri="{FF2B5EF4-FFF2-40B4-BE49-F238E27FC236}">
                <a16:creationId xmlns:a16="http://schemas.microsoft.com/office/drawing/2014/main" id="{DFBD8269-2A64-407C-AD76-EC6F6ED05B89}"/>
              </a:ext>
            </a:extLst>
          </p:cNvPr>
          <p:cNvGrpSpPr/>
          <p:nvPr/>
        </p:nvGrpSpPr>
        <p:grpSpPr>
          <a:xfrm>
            <a:off x="7957457" y="2944587"/>
            <a:ext cx="168494" cy="551542"/>
            <a:chOff x="10520362" y="638175"/>
            <a:chExt cx="171450" cy="520700"/>
          </a:xfrm>
        </p:grpSpPr>
        <p:cxnSp>
          <p:nvCxnSpPr>
            <p:cNvPr id="366" name="Straight Connector 365">
              <a:extLst>
                <a:ext uri="{FF2B5EF4-FFF2-40B4-BE49-F238E27FC236}">
                  <a16:creationId xmlns:a16="http://schemas.microsoft.com/office/drawing/2014/main" id="{C8403167-C82D-47C4-951F-F1E907A3D4B8}"/>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034FFB95-1A85-4923-BBDF-CF062B13F15D}"/>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3A1A3960-E18D-4F61-BFF2-B19D56B70565}"/>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69" name="Group 368">
            <a:extLst>
              <a:ext uri="{FF2B5EF4-FFF2-40B4-BE49-F238E27FC236}">
                <a16:creationId xmlns:a16="http://schemas.microsoft.com/office/drawing/2014/main" id="{ECE1D23D-EB4A-4AF0-9B92-064F50D91CAD}"/>
              </a:ext>
            </a:extLst>
          </p:cNvPr>
          <p:cNvGrpSpPr/>
          <p:nvPr/>
        </p:nvGrpSpPr>
        <p:grpSpPr>
          <a:xfrm>
            <a:off x="8235361" y="3624428"/>
            <a:ext cx="108000" cy="497629"/>
            <a:chOff x="10520362" y="638175"/>
            <a:chExt cx="171450" cy="520700"/>
          </a:xfrm>
        </p:grpSpPr>
        <p:cxnSp>
          <p:nvCxnSpPr>
            <p:cNvPr id="370" name="Straight Connector 369">
              <a:extLst>
                <a:ext uri="{FF2B5EF4-FFF2-40B4-BE49-F238E27FC236}">
                  <a16:creationId xmlns:a16="http://schemas.microsoft.com/office/drawing/2014/main" id="{9CFE59CC-64B8-4BD1-B901-10F9CE5EA87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3CE31405-C161-4106-9E3A-8D80F00F5745}"/>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5D16A4F9-F88B-4BAA-8DCE-F1A771E1A2B5}"/>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373" name="Arrow: Down 128">
            <a:extLst>
              <a:ext uri="{FF2B5EF4-FFF2-40B4-BE49-F238E27FC236}">
                <a16:creationId xmlns:a16="http://schemas.microsoft.com/office/drawing/2014/main" id="{FA01DAA2-367B-429C-8D90-D31F1457652D}"/>
              </a:ext>
            </a:extLst>
          </p:cNvPr>
          <p:cNvSpPr/>
          <p:nvPr/>
        </p:nvSpPr>
        <p:spPr>
          <a:xfrm>
            <a:off x="8593138" y="3533775"/>
            <a:ext cx="180975" cy="360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4" name="Arrow: Down 129">
            <a:extLst>
              <a:ext uri="{FF2B5EF4-FFF2-40B4-BE49-F238E27FC236}">
                <a16:creationId xmlns:a16="http://schemas.microsoft.com/office/drawing/2014/main" id="{6F1B0871-6206-4E7D-B1D4-9B63A8C59373}"/>
              </a:ext>
            </a:extLst>
          </p:cNvPr>
          <p:cNvSpPr/>
          <p:nvPr/>
        </p:nvSpPr>
        <p:spPr>
          <a:xfrm flipV="1">
            <a:off x="8593138" y="2983275"/>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75" name="Group 374">
            <a:extLst>
              <a:ext uri="{FF2B5EF4-FFF2-40B4-BE49-F238E27FC236}">
                <a16:creationId xmlns:a16="http://schemas.microsoft.com/office/drawing/2014/main" id="{1EC25095-3E0C-40B8-9752-478764EECBD7}"/>
              </a:ext>
            </a:extLst>
          </p:cNvPr>
          <p:cNvGrpSpPr/>
          <p:nvPr/>
        </p:nvGrpSpPr>
        <p:grpSpPr>
          <a:xfrm>
            <a:off x="6172200" y="3222170"/>
            <a:ext cx="108000" cy="474203"/>
            <a:chOff x="10520362" y="638175"/>
            <a:chExt cx="171450" cy="520700"/>
          </a:xfrm>
        </p:grpSpPr>
        <p:cxnSp>
          <p:nvCxnSpPr>
            <p:cNvPr id="376" name="Straight Connector 375">
              <a:extLst>
                <a:ext uri="{FF2B5EF4-FFF2-40B4-BE49-F238E27FC236}">
                  <a16:creationId xmlns:a16="http://schemas.microsoft.com/office/drawing/2014/main" id="{CEBF6B24-CF2E-44F1-AC9F-83320A168E7E}"/>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94A54669-D245-4D54-8245-E7DD9CE5F85B}"/>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AC487BF9-D044-47C6-A995-BCFFC30AB8AC}"/>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79" name="Group 378">
            <a:extLst>
              <a:ext uri="{FF2B5EF4-FFF2-40B4-BE49-F238E27FC236}">
                <a16:creationId xmlns:a16="http://schemas.microsoft.com/office/drawing/2014/main" id="{3EF0178B-1CE2-40D1-B63D-EBCED9ED43E5}"/>
              </a:ext>
            </a:extLst>
          </p:cNvPr>
          <p:cNvGrpSpPr/>
          <p:nvPr/>
        </p:nvGrpSpPr>
        <p:grpSpPr>
          <a:xfrm>
            <a:off x="6534399" y="2813957"/>
            <a:ext cx="108000" cy="491822"/>
            <a:chOff x="10520362" y="638175"/>
            <a:chExt cx="171450" cy="520700"/>
          </a:xfrm>
        </p:grpSpPr>
        <p:cxnSp>
          <p:nvCxnSpPr>
            <p:cNvPr id="380" name="Straight Connector 379">
              <a:extLst>
                <a:ext uri="{FF2B5EF4-FFF2-40B4-BE49-F238E27FC236}">
                  <a16:creationId xmlns:a16="http://schemas.microsoft.com/office/drawing/2014/main" id="{8D8CC906-F726-4BC2-83DF-E41B298EE5D3}"/>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DF9CAEF7-7A31-4BC9-866E-73F8FA37DC01}"/>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D00A8784-8664-4169-87D6-1D89A9298182}"/>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83" name="Group 382">
            <a:extLst>
              <a:ext uri="{FF2B5EF4-FFF2-40B4-BE49-F238E27FC236}">
                <a16:creationId xmlns:a16="http://schemas.microsoft.com/office/drawing/2014/main" id="{2EE8E9FD-1723-42D5-B12F-D25E7D88036D}"/>
              </a:ext>
            </a:extLst>
          </p:cNvPr>
          <p:cNvGrpSpPr/>
          <p:nvPr/>
        </p:nvGrpSpPr>
        <p:grpSpPr>
          <a:xfrm>
            <a:off x="6885214" y="3497942"/>
            <a:ext cx="136071" cy="714829"/>
            <a:chOff x="10520362" y="638175"/>
            <a:chExt cx="171450" cy="520700"/>
          </a:xfrm>
        </p:grpSpPr>
        <p:cxnSp>
          <p:nvCxnSpPr>
            <p:cNvPr id="384" name="Straight Connector 383">
              <a:extLst>
                <a:ext uri="{FF2B5EF4-FFF2-40B4-BE49-F238E27FC236}">
                  <a16:creationId xmlns:a16="http://schemas.microsoft.com/office/drawing/2014/main" id="{F653E285-B858-46B4-8176-72795805D0C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B14E8D43-41D2-48CC-8C1B-016329D7EF5D}"/>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3790CA49-28BE-4E93-858D-2E4124C2B454}"/>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87" name="Group 386">
            <a:extLst>
              <a:ext uri="{FF2B5EF4-FFF2-40B4-BE49-F238E27FC236}">
                <a16:creationId xmlns:a16="http://schemas.microsoft.com/office/drawing/2014/main" id="{3793F5F2-58E1-4752-A59A-609D7B9EEA0D}"/>
              </a:ext>
            </a:extLst>
          </p:cNvPr>
          <p:cNvGrpSpPr/>
          <p:nvPr/>
        </p:nvGrpSpPr>
        <p:grpSpPr>
          <a:xfrm>
            <a:off x="7102929" y="4049485"/>
            <a:ext cx="168728" cy="522514"/>
            <a:chOff x="10520362" y="638175"/>
            <a:chExt cx="171450" cy="520700"/>
          </a:xfrm>
        </p:grpSpPr>
        <p:cxnSp>
          <p:nvCxnSpPr>
            <p:cNvPr id="388" name="Straight Connector 387">
              <a:extLst>
                <a:ext uri="{FF2B5EF4-FFF2-40B4-BE49-F238E27FC236}">
                  <a16:creationId xmlns:a16="http://schemas.microsoft.com/office/drawing/2014/main" id="{4C1EB150-9148-4D79-A9EE-A6F6A24B34B3}"/>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C1493CDA-8817-4916-A51D-72E74372B680}"/>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FDA7AB50-1C08-4850-9542-7E3C04DC5039}"/>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91" name="Group 390">
            <a:extLst>
              <a:ext uri="{FF2B5EF4-FFF2-40B4-BE49-F238E27FC236}">
                <a16:creationId xmlns:a16="http://schemas.microsoft.com/office/drawing/2014/main" id="{3343920B-112F-4E8B-B495-977683F4A05B}"/>
              </a:ext>
            </a:extLst>
          </p:cNvPr>
          <p:cNvGrpSpPr/>
          <p:nvPr/>
        </p:nvGrpSpPr>
        <p:grpSpPr>
          <a:xfrm>
            <a:off x="7838338" y="3211236"/>
            <a:ext cx="135448" cy="528007"/>
            <a:chOff x="10520362" y="638175"/>
            <a:chExt cx="171450" cy="520700"/>
          </a:xfrm>
        </p:grpSpPr>
        <p:cxnSp>
          <p:nvCxnSpPr>
            <p:cNvPr id="392" name="Straight Connector 391">
              <a:extLst>
                <a:ext uri="{FF2B5EF4-FFF2-40B4-BE49-F238E27FC236}">
                  <a16:creationId xmlns:a16="http://schemas.microsoft.com/office/drawing/2014/main" id="{19DF778E-B69F-4ED7-B397-9085811F894B}"/>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FCEF560F-9DC4-4D58-9B74-EC62CF4F4CB8}"/>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621A58FC-309C-4D40-8667-11E0B24F2238}"/>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95" name="Group 394">
            <a:extLst>
              <a:ext uri="{FF2B5EF4-FFF2-40B4-BE49-F238E27FC236}">
                <a16:creationId xmlns:a16="http://schemas.microsoft.com/office/drawing/2014/main" id="{7BE5D8DD-5DB5-42C8-A9E8-4927DBCBEE70}"/>
              </a:ext>
            </a:extLst>
          </p:cNvPr>
          <p:cNvGrpSpPr/>
          <p:nvPr/>
        </p:nvGrpSpPr>
        <p:grpSpPr>
          <a:xfrm>
            <a:off x="8365671" y="2999015"/>
            <a:ext cx="140976" cy="678800"/>
            <a:chOff x="10520362" y="638175"/>
            <a:chExt cx="171450" cy="520700"/>
          </a:xfrm>
        </p:grpSpPr>
        <p:cxnSp>
          <p:nvCxnSpPr>
            <p:cNvPr id="396" name="Straight Connector 395">
              <a:extLst>
                <a:ext uri="{FF2B5EF4-FFF2-40B4-BE49-F238E27FC236}">
                  <a16:creationId xmlns:a16="http://schemas.microsoft.com/office/drawing/2014/main" id="{C7EF6D16-81EB-4723-BDC6-7798DCB96D46}"/>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D84B7E64-6E12-4AAB-897D-81113582C014}"/>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8FA03936-76CB-41EB-A3AF-6BBCA8F97F8E}"/>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99" name="Group 398">
            <a:extLst>
              <a:ext uri="{FF2B5EF4-FFF2-40B4-BE49-F238E27FC236}">
                <a16:creationId xmlns:a16="http://schemas.microsoft.com/office/drawing/2014/main" id="{31F7E1FC-40C3-4D8D-BB51-1EB0008AAD5F}"/>
              </a:ext>
            </a:extLst>
          </p:cNvPr>
          <p:cNvGrpSpPr/>
          <p:nvPr/>
        </p:nvGrpSpPr>
        <p:grpSpPr>
          <a:xfrm>
            <a:off x="5418908" y="4607665"/>
            <a:ext cx="2952000" cy="72000"/>
            <a:chOff x="1599383" y="4188565"/>
            <a:chExt cx="3008208" cy="72000"/>
          </a:xfrm>
        </p:grpSpPr>
        <p:sp>
          <p:nvSpPr>
            <p:cNvPr id="400" name="Line 21">
              <a:extLst>
                <a:ext uri="{FF2B5EF4-FFF2-40B4-BE49-F238E27FC236}">
                  <a16:creationId xmlns:a16="http://schemas.microsoft.com/office/drawing/2014/main" id="{18A8D1BD-FCA8-4F7E-B1E3-131EC88791C9}"/>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01" name="Line 21">
              <a:extLst>
                <a:ext uri="{FF2B5EF4-FFF2-40B4-BE49-F238E27FC236}">
                  <a16:creationId xmlns:a16="http://schemas.microsoft.com/office/drawing/2014/main" id="{8E549349-901F-4B11-92A8-7495BD181387}"/>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02" name="Line 21">
              <a:extLst>
                <a:ext uri="{FF2B5EF4-FFF2-40B4-BE49-F238E27FC236}">
                  <a16:creationId xmlns:a16="http://schemas.microsoft.com/office/drawing/2014/main" id="{E57464C6-50B2-4415-9698-75F9DE4103CE}"/>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03" name="Line 21">
              <a:extLst>
                <a:ext uri="{FF2B5EF4-FFF2-40B4-BE49-F238E27FC236}">
                  <a16:creationId xmlns:a16="http://schemas.microsoft.com/office/drawing/2014/main" id="{DFEA0899-1D66-4AD9-8061-F727A3C99B50}"/>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04" name="Line 21">
              <a:extLst>
                <a:ext uri="{FF2B5EF4-FFF2-40B4-BE49-F238E27FC236}">
                  <a16:creationId xmlns:a16="http://schemas.microsoft.com/office/drawing/2014/main" id="{E7EF32C4-382B-4B3C-847A-DE52B7387BEB}"/>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05" name="Line 21">
              <a:extLst>
                <a:ext uri="{FF2B5EF4-FFF2-40B4-BE49-F238E27FC236}">
                  <a16:creationId xmlns:a16="http://schemas.microsoft.com/office/drawing/2014/main" id="{12824535-6261-4D64-9DEB-3835616BD932}"/>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06" name="Line 21">
              <a:extLst>
                <a:ext uri="{FF2B5EF4-FFF2-40B4-BE49-F238E27FC236}">
                  <a16:creationId xmlns:a16="http://schemas.microsoft.com/office/drawing/2014/main" id="{F3F2B887-0144-4C0E-BD3A-29A83666A5D4}"/>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07" name="Line 21">
              <a:extLst>
                <a:ext uri="{FF2B5EF4-FFF2-40B4-BE49-F238E27FC236}">
                  <a16:creationId xmlns:a16="http://schemas.microsoft.com/office/drawing/2014/main" id="{15C5E3ED-F74C-4D4C-9B96-2659EA4B6A7A}"/>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08" name="Line 21">
              <a:extLst>
                <a:ext uri="{FF2B5EF4-FFF2-40B4-BE49-F238E27FC236}">
                  <a16:creationId xmlns:a16="http://schemas.microsoft.com/office/drawing/2014/main" id="{D101B206-C9E7-4137-A3E3-96AAB156B751}"/>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830866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a:t>396O: Qualité de vie chez les patients traités par pembrolizumab vs chimiothérapie en traitement de 1</a:t>
            </a:r>
            <a:r>
              <a:rPr lang="fr-FR" sz="1600" baseline="30000" dirty="0"/>
              <a:t>e</a:t>
            </a:r>
            <a:r>
              <a:rPr lang="fr-FR" sz="1600" dirty="0"/>
              <a:t> ligne du cancer colorectal métastatique avec instabilité microsatellitaire (MSI-H) et/ou déficit de réparation des mésappariements de l’ADN (dMMR): l’étude de phase 3 KEYNOTE-177 – André </a:t>
            </a:r>
            <a:r>
              <a:rPr lang="fr-FR" sz="1600" dirty="0" err="1"/>
              <a:t>T</a:t>
            </a:r>
            <a:r>
              <a:rPr lang="fr-FR" sz="1600" dirty="0"/>
              <a:t>, et al</a:t>
            </a:r>
          </a:p>
        </p:txBody>
      </p:sp>
      <p:sp>
        <p:nvSpPr>
          <p:cNvPr id="3" name="Content Placeholder 2"/>
          <p:cNvSpPr>
            <a:spLocks noGrp="1"/>
          </p:cNvSpPr>
          <p:nvPr>
            <p:ph idx="1"/>
          </p:nvPr>
        </p:nvSpPr>
        <p:spPr>
          <a:xfrm>
            <a:off x="365124" y="1254035"/>
            <a:ext cx="8413751" cy="341500"/>
          </a:xfrm>
        </p:spPr>
        <p:txBody>
          <a:bodyPr/>
          <a:lstStyle/>
          <a:p>
            <a:pPr marL="0" indent="0">
              <a:buNone/>
            </a:pPr>
            <a:r>
              <a:rPr lang="fr-FR" b="1" dirty="0"/>
              <a:t>Résultats </a:t>
            </a:r>
          </a:p>
        </p:txBody>
      </p:sp>
      <p:sp>
        <p:nvSpPr>
          <p:cNvPr id="5" name="Text Placeholder 4"/>
          <p:cNvSpPr>
            <a:spLocks noGrp="1"/>
          </p:cNvSpPr>
          <p:nvPr>
            <p:ph type="body" sz="quarter" idx="11"/>
          </p:nvPr>
        </p:nvSpPr>
        <p:spPr/>
        <p:txBody>
          <a:bodyPr/>
          <a:lstStyle/>
          <a:p>
            <a:r>
              <a:rPr lang="fr-FR" dirty="0"/>
              <a:t>André </a:t>
            </a:r>
            <a:r>
              <a:rPr lang="fr-FR" dirty="0" err="1"/>
              <a:t>T</a:t>
            </a:r>
            <a:r>
              <a:rPr lang="fr-FR" dirty="0"/>
              <a:t>, et al, Ann </a:t>
            </a:r>
            <a:r>
              <a:rPr lang="fr-FR" dirty="0" err="1"/>
              <a:t>Oncol</a:t>
            </a:r>
            <a:r>
              <a:rPr lang="fr-FR" dirty="0"/>
              <a:t> 2020;31(</a:t>
            </a:r>
            <a:r>
              <a:rPr lang="fr-FR" dirty="0" err="1"/>
              <a:t>suppl</a:t>
            </a:r>
            <a:r>
              <a:rPr lang="fr-FR" dirty="0"/>
              <a:t>):</a:t>
            </a:r>
            <a:r>
              <a:rPr lang="fr-FR" dirty="0" err="1"/>
              <a:t>abstr</a:t>
            </a:r>
            <a:r>
              <a:rPr lang="fr-FR" dirty="0"/>
              <a:t> 396O</a:t>
            </a:r>
          </a:p>
        </p:txBody>
      </p:sp>
      <p:sp>
        <p:nvSpPr>
          <p:cNvPr id="8" name="TextBox 7"/>
          <p:cNvSpPr txBox="1"/>
          <p:nvPr/>
        </p:nvSpPr>
        <p:spPr>
          <a:xfrm>
            <a:off x="1002433" y="1696320"/>
            <a:ext cx="3332633" cy="584775"/>
          </a:xfrm>
          <a:prstGeom prst="rect">
            <a:avLst/>
          </a:prstGeom>
          <a:noFill/>
        </p:spPr>
        <p:txBody>
          <a:bodyPr wrap="square" rtlCol="0">
            <a:spAutoFit/>
          </a:bodyPr>
          <a:lstStyle/>
          <a:p>
            <a:pPr algn="ctr"/>
            <a:r>
              <a:rPr lang="fr-FR" sz="1600" b="1" dirty="0"/>
              <a:t>Variation état global/QoL par</a:t>
            </a:r>
            <a:br>
              <a:rPr lang="fr-FR" sz="1600" b="1" dirty="0"/>
            </a:br>
            <a:r>
              <a:rPr lang="fr-FR" sz="1600" b="1" dirty="0"/>
              <a:t>rapport à l’inclusion</a:t>
            </a:r>
          </a:p>
        </p:txBody>
      </p:sp>
      <p:sp>
        <p:nvSpPr>
          <p:cNvPr id="9" name="TextBox 8"/>
          <p:cNvSpPr txBox="1"/>
          <p:nvPr/>
        </p:nvSpPr>
        <p:spPr>
          <a:xfrm>
            <a:off x="4694618" y="1512640"/>
            <a:ext cx="4449382" cy="338554"/>
          </a:xfrm>
          <a:prstGeom prst="rect">
            <a:avLst/>
          </a:prstGeom>
          <a:noFill/>
        </p:spPr>
        <p:txBody>
          <a:bodyPr wrap="square" rtlCol="0">
            <a:spAutoFit/>
          </a:bodyPr>
          <a:lstStyle/>
          <a:p>
            <a:pPr algn="ctr"/>
            <a:r>
              <a:rPr lang="fr-FR" sz="1600" b="1" dirty="0"/>
              <a:t>Etat global/QoL: délai jusqu’à détérioration</a:t>
            </a:r>
          </a:p>
        </p:txBody>
      </p:sp>
      <p:sp>
        <p:nvSpPr>
          <p:cNvPr id="23" name="Arrow: Down 22">
            <a:extLst>
              <a:ext uri="{FF2B5EF4-FFF2-40B4-BE49-F238E27FC236}">
                <a16:creationId xmlns:a16="http://schemas.microsoft.com/office/drawing/2014/main" id="{7657BAEF-D961-4695-8912-E57688632A6C}"/>
              </a:ext>
            </a:extLst>
          </p:cNvPr>
          <p:cNvSpPr/>
          <p:nvPr/>
        </p:nvSpPr>
        <p:spPr>
          <a:xfrm>
            <a:off x="3062287" y="5903399"/>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4" name="TextBox 23">
            <a:extLst>
              <a:ext uri="{FF2B5EF4-FFF2-40B4-BE49-F238E27FC236}">
                <a16:creationId xmlns:a16="http://schemas.microsoft.com/office/drawing/2014/main" id="{BDAF63DC-DE6B-4E3F-A499-51592549D47E}"/>
              </a:ext>
            </a:extLst>
          </p:cNvPr>
          <p:cNvSpPr txBox="1"/>
          <p:nvPr/>
        </p:nvSpPr>
        <p:spPr>
          <a:xfrm>
            <a:off x="3314700" y="5929511"/>
            <a:ext cx="683200" cy="307777"/>
          </a:xfrm>
          <a:prstGeom prst="rect">
            <a:avLst/>
          </a:prstGeom>
          <a:noFill/>
        </p:spPr>
        <p:txBody>
          <a:bodyPr wrap="none" rtlCol="0">
            <a:spAutoFit/>
          </a:bodyPr>
          <a:lstStyle/>
          <a:p>
            <a:r>
              <a:rPr lang="fr-FR" sz="1400" dirty="0">
                <a:latin typeface="+mn-lt"/>
              </a:rPr>
              <a:t>Déclin</a:t>
            </a:r>
          </a:p>
        </p:txBody>
      </p:sp>
      <p:sp>
        <p:nvSpPr>
          <p:cNvPr id="20" name="Arrow: Down 19">
            <a:extLst>
              <a:ext uri="{FF2B5EF4-FFF2-40B4-BE49-F238E27FC236}">
                <a16:creationId xmlns:a16="http://schemas.microsoft.com/office/drawing/2014/main" id="{EE9C161A-A016-42D6-B273-737D71D93345}"/>
              </a:ext>
            </a:extLst>
          </p:cNvPr>
          <p:cNvSpPr/>
          <p:nvPr/>
        </p:nvSpPr>
        <p:spPr>
          <a:xfrm flipV="1">
            <a:off x="1614487" y="5921399"/>
            <a:ext cx="180975" cy="324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1" name="TextBox 20">
            <a:extLst>
              <a:ext uri="{FF2B5EF4-FFF2-40B4-BE49-F238E27FC236}">
                <a16:creationId xmlns:a16="http://schemas.microsoft.com/office/drawing/2014/main" id="{B531F86A-4164-41C1-8ADC-C01B31102A74}"/>
              </a:ext>
            </a:extLst>
          </p:cNvPr>
          <p:cNvSpPr txBox="1"/>
          <p:nvPr/>
        </p:nvSpPr>
        <p:spPr>
          <a:xfrm>
            <a:off x="1769753" y="5955622"/>
            <a:ext cx="1180131" cy="307777"/>
          </a:xfrm>
          <a:prstGeom prst="rect">
            <a:avLst/>
          </a:prstGeom>
          <a:noFill/>
        </p:spPr>
        <p:txBody>
          <a:bodyPr wrap="none" rtlCol="0">
            <a:spAutoFit/>
          </a:bodyPr>
          <a:lstStyle/>
          <a:p>
            <a:r>
              <a:rPr lang="fr-FR" sz="1400" dirty="0">
                <a:latin typeface="+mn-lt"/>
              </a:rPr>
              <a:t>Amélioration</a:t>
            </a:r>
          </a:p>
        </p:txBody>
      </p:sp>
      <p:grpSp>
        <p:nvGrpSpPr>
          <p:cNvPr id="156" name="Group 155">
            <a:extLst>
              <a:ext uri="{FF2B5EF4-FFF2-40B4-BE49-F238E27FC236}">
                <a16:creationId xmlns:a16="http://schemas.microsoft.com/office/drawing/2014/main" id="{C6C66612-C5DE-4270-9A52-79A5A2A6EC69}"/>
              </a:ext>
            </a:extLst>
          </p:cNvPr>
          <p:cNvGrpSpPr/>
          <p:nvPr/>
        </p:nvGrpSpPr>
        <p:grpSpPr>
          <a:xfrm>
            <a:off x="1576" y="2138878"/>
            <a:ext cx="4570424" cy="3288080"/>
            <a:chOff x="1576" y="1948378"/>
            <a:chExt cx="4570424" cy="3288080"/>
          </a:xfrm>
        </p:grpSpPr>
        <p:grpSp>
          <p:nvGrpSpPr>
            <p:cNvPr id="13" name="Group 12">
              <a:extLst>
                <a:ext uri="{FF2B5EF4-FFF2-40B4-BE49-F238E27FC236}">
                  <a16:creationId xmlns:a16="http://schemas.microsoft.com/office/drawing/2014/main" id="{693288D7-3DF8-4A9E-B915-F675CD51D94B}"/>
                </a:ext>
              </a:extLst>
            </p:cNvPr>
            <p:cNvGrpSpPr/>
            <p:nvPr/>
          </p:nvGrpSpPr>
          <p:grpSpPr>
            <a:xfrm>
              <a:off x="2971800" y="2219325"/>
              <a:ext cx="1600200" cy="698717"/>
              <a:chOff x="2971800" y="2219325"/>
              <a:chExt cx="1600200" cy="698717"/>
            </a:xfrm>
          </p:grpSpPr>
          <p:sp>
            <p:nvSpPr>
              <p:cNvPr id="14" name="TextBox 13">
                <a:extLst>
                  <a:ext uri="{FF2B5EF4-FFF2-40B4-BE49-F238E27FC236}">
                    <a16:creationId xmlns:a16="http://schemas.microsoft.com/office/drawing/2014/main" id="{DF363083-7D51-4C20-B83A-209E90DEC194}"/>
                  </a:ext>
                </a:extLst>
              </p:cNvPr>
              <p:cNvSpPr txBox="1"/>
              <p:nvPr/>
            </p:nvSpPr>
            <p:spPr>
              <a:xfrm>
                <a:off x="3143404" y="2219325"/>
                <a:ext cx="1428596" cy="698717"/>
              </a:xfrm>
              <a:prstGeom prst="rect">
                <a:avLst/>
              </a:prstGeom>
              <a:noFill/>
            </p:spPr>
            <p:txBody>
              <a:bodyPr wrap="none" rtlCol="0">
                <a:spAutoFit/>
              </a:bodyPr>
              <a:lstStyle/>
              <a:p>
                <a:pPr>
                  <a:lnSpc>
                    <a:spcPct val="150000"/>
                  </a:lnSpc>
                </a:pPr>
                <a:r>
                  <a:rPr lang="fr-FR" sz="1400" dirty="0">
                    <a:solidFill>
                      <a:srgbClr val="4D4D4D"/>
                    </a:solidFill>
                  </a:rPr>
                  <a:t>Pembrolizumab</a:t>
                </a:r>
                <a:r>
                  <a:rPr lang="fr-FR" sz="1400" dirty="0"/>
                  <a:t/>
                </a:r>
                <a:br>
                  <a:rPr lang="fr-FR" sz="1400" dirty="0"/>
                </a:br>
                <a:r>
                  <a:rPr lang="fr-FR" sz="1400" dirty="0"/>
                  <a:t>Chimiothérapie</a:t>
                </a:r>
              </a:p>
            </p:txBody>
          </p:sp>
          <p:sp>
            <p:nvSpPr>
              <p:cNvPr id="15" name="Rectangle 14">
                <a:extLst>
                  <a:ext uri="{FF2B5EF4-FFF2-40B4-BE49-F238E27FC236}">
                    <a16:creationId xmlns:a16="http://schemas.microsoft.com/office/drawing/2014/main" id="{AC5C4FAF-08C6-4D7C-A044-03E2E50B103A}"/>
                  </a:ext>
                </a:extLst>
              </p:cNvPr>
              <p:cNvSpPr>
                <a:spLocks noChangeAspect="1"/>
              </p:cNvSpPr>
              <p:nvPr/>
            </p:nvSpPr>
            <p:spPr>
              <a:xfrm>
                <a:off x="2971800" y="2371725"/>
                <a:ext cx="144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E67EADF2-0A7C-4039-A054-9890CCAC5368}"/>
                  </a:ext>
                </a:extLst>
              </p:cNvPr>
              <p:cNvSpPr>
                <a:spLocks noChangeAspect="1"/>
              </p:cNvSpPr>
              <p:nvPr/>
            </p:nvSpPr>
            <p:spPr>
              <a:xfrm>
                <a:off x="2971800" y="2695575"/>
                <a:ext cx="1440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6" name="Freeform 21">
              <a:extLst>
                <a:ext uri="{FF2B5EF4-FFF2-40B4-BE49-F238E27FC236}">
                  <a16:creationId xmlns:a16="http://schemas.microsoft.com/office/drawing/2014/main" id="{01F19496-3934-4F3F-998E-53BBF489B289}"/>
                </a:ext>
              </a:extLst>
            </p:cNvPr>
            <p:cNvSpPr>
              <a:spLocks/>
            </p:cNvSpPr>
            <p:nvPr/>
          </p:nvSpPr>
          <p:spPr bwMode="auto">
            <a:xfrm>
              <a:off x="967226" y="2240583"/>
              <a:ext cx="3547624"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7" name="TextBox 26">
              <a:extLst>
                <a:ext uri="{FF2B5EF4-FFF2-40B4-BE49-F238E27FC236}">
                  <a16:creationId xmlns:a16="http://schemas.microsoft.com/office/drawing/2014/main" id="{B505F7AB-D7F4-4D76-9788-ADAA5C448298}"/>
                </a:ext>
              </a:extLst>
            </p:cNvPr>
            <p:cNvSpPr txBox="1"/>
            <p:nvPr/>
          </p:nvSpPr>
          <p:spPr>
            <a:xfrm rot="16200000">
              <a:off x="-1380854" y="3330808"/>
              <a:ext cx="3288080" cy="523220"/>
            </a:xfrm>
            <a:prstGeom prst="rect">
              <a:avLst/>
            </a:prstGeom>
            <a:noFill/>
          </p:spPr>
          <p:txBody>
            <a:bodyPr wrap="none" rtlCol="0">
              <a:spAutoFit/>
            </a:bodyPr>
            <a:lstStyle/>
            <a:p>
              <a:pPr algn="ctr"/>
              <a:r>
                <a:rPr lang="fr-FR" sz="1400" dirty="0">
                  <a:solidFill>
                    <a:srgbClr val="4D4D4D"/>
                  </a:solidFill>
                </a:rPr>
                <a:t>Variation des moyennes des moindres </a:t>
              </a:r>
              <a:br>
                <a:rPr lang="fr-FR" sz="1400" dirty="0">
                  <a:solidFill>
                    <a:srgbClr val="4D4D4D"/>
                  </a:solidFill>
                </a:rPr>
              </a:br>
              <a:r>
                <a:rPr lang="fr-FR" sz="1400" dirty="0">
                  <a:solidFill>
                    <a:srgbClr val="4D4D4D"/>
                  </a:solidFill>
                </a:rPr>
                <a:t>carrés (IC95%) par rapport à l’inclusion</a:t>
              </a:r>
            </a:p>
          </p:txBody>
        </p:sp>
        <p:grpSp>
          <p:nvGrpSpPr>
            <p:cNvPr id="39" name="Group 38">
              <a:extLst>
                <a:ext uri="{FF2B5EF4-FFF2-40B4-BE49-F238E27FC236}">
                  <a16:creationId xmlns:a16="http://schemas.microsoft.com/office/drawing/2014/main" id="{E2098B51-C3E1-4E36-988E-D5CD44592199}"/>
                </a:ext>
              </a:extLst>
            </p:cNvPr>
            <p:cNvGrpSpPr/>
            <p:nvPr/>
          </p:nvGrpSpPr>
          <p:grpSpPr>
            <a:xfrm>
              <a:off x="544342" y="2065083"/>
              <a:ext cx="425031" cy="1480894"/>
              <a:chOff x="1559324" y="1152009"/>
              <a:chExt cx="425031" cy="2576759"/>
            </a:xfrm>
          </p:grpSpPr>
          <p:sp>
            <p:nvSpPr>
              <p:cNvPr id="29" name="Line 6">
                <a:extLst>
                  <a:ext uri="{FF2B5EF4-FFF2-40B4-BE49-F238E27FC236}">
                    <a16:creationId xmlns:a16="http://schemas.microsoft.com/office/drawing/2014/main" id="{966284D4-882A-4735-A85D-ACB6B02EB619}"/>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0" name="Line 7">
                <a:extLst>
                  <a:ext uri="{FF2B5EF4-FFF2-40B4-BE49-F238E27FC236}">
                    <a16:creationId xmlns:a16="http://schemas.microsoft.com/office/drawing/2014/main" id="{7F06963D-A482-469F-A16E-D2C2EA92E35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1" name="Line 8">
                <a:extLst>
                  <a:ext uri="{FF2B5EF4-FFF2-40B4-BE49-F238E27FC236}">
                    <a16:creationId xmlns:a16="http://schemas.microsoft.com/office/drawing/2014/main" id="{6A1E8F45-D661-4B04-BE7C-11E0DC84B44F}"/>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2" name="Line 9">
                <a:extLst>
                  <a:ext uri="{FF2B5EF4-FFF2-40B4-BE49-F238E27FC236}">
                    <a16:creationId xmlns:a16="http://schemas.microsoft.com/office/drawing/2014/main" id="{4DDA480E-1AF0-4887-A6CE-A80F2F7AFCBA}"/>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3" name="Line 10">
                <a:extLst>
                  <a:ext uri="{FF2B5EF4-FFF2-40B4-BE49-F238E27FC236}">
                    <a16:creationId xmlns:a16="http://schemas.microsoft.com/office/drawing/2014/main" id="{F58F5CFD-0E20-4422-9FA7-6F235AEAAE5A}"/>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4" name="TextBox 33">
                <a:extLst>
                  <a:ext uri="{FF2B5EF4-FFF2-40B4-BE49-F238E27FC236}">
                    <a16:creationId xmlns:a16="http://schemas.microsoft.com/office/drawing/2014/main" id="{F4B54A4D-D048-47B7-A9F6-8D9503E96804}"/>
                  </a:ext>
                </a:extLst>
              </p:cNvPr>
              <p:cNvSpPr txBox="1"/>
              <p:nvPr/>
            </p:nvSpPr>
            <p:spPr>
              <a:xfrm>
                <a:off x="1559324" y="1152009"/>
                <a:ext cx="383439" cy="53553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25</a:t>
                </a:r>
              </a:p>
            </p:txBody>
          </p:sp>
          <p:sp>
            <p:nvSpPr>
              <p:cNvPr id="35" name="TextBox 34">
                <a:extLst>
                  <a:ext uri="{FF2B5EF4-FFF2-40B4-BE49-F238E27FC236}">
                    <a16:creationId xmlns:a16="http://schemas.microsoft.com/office/drawing/2014/main" id="{C36051C8-63F8-4C9B-840F-7F94BB75D340}"/>
                  </a:ext>
                </a:extLst>
              </p:cNvPr>
              <p:cNvSpPr txBox="1"/>
              <p:nvPr/>
            </p:nvSpPr>
            <p:spPr>
              <a:xfrm>
                <a:off x="1559325" y="1676148"/>
                <a:ext cx="383438" cy="53553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20</a:t>
                </a:r>
              </a:p>
            </p:txBody>
          </p:sp>
          <p:sp>
            <p:nvSpPr>
              <p:cNvPr id="36" name="TextBox 35">
                <a:extLst>
                  <a:ext uri="{FF2B5EF4-FFF2-40B4-BE49-F238E27FC236}">
                    <a16:creationId xmlns:a16="http://schemas.microsoft.com/office/drawing/2014/main" id="{971284C3-25B9-4887-96D4-52BA811A3AF2}"/>
                  </a:ext>
                </a:extLst>
              </p:cNvPr>
              <p:cNvSpPr txBox="1"/>
              <p:nvPr/>
            </p:nvSpPr>
            <p:spPr>
              <a:xfrm>
                <a:off x="1559324" y="2174680"/>
                <a:ext cx="383439" cy="53553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15</a:t>
                </a:r>
              </a:p>
            </p:txBody>
          </p:sp>
          <p:sp>
            <p:nvSpPr>
              <p:cNvPr id="37" name="TextBox 36">
                <a:extLst>
                  <a:ext uri="{FF2B5EF4-FFF2-40B4-BE49-F238E27FC236}">
                    <a16:creationId xmlns:a16="http://schemas.microsoft.com/office/drawing/2014/main" id="{1831857F-3190-461F-9BEA-ED8E9D9C9B07}"/>
                  </a:ext>
                </a:extLst>
              </p:cNvPr>
              <p:cNvSpPr txBox="1"/>
              <p:nvPr/>
            </p:nvSpPr>
            <p:spPr>
              <a:xfrm>
                <a:off x="1559324" y="2689332"/>
                <a:ext cx="383439" cy="53553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a:t>
                </a:r>
              </a:p>
            </p:txBody>
          </p:sp>
          <p:sp>
            <p:nvSpPr>
              <p:cNvPr id="38" name="TextBox 37">
                <a:extLst>
                  <a:ext uri="{FF2B5EF4-FFF2-40B4-BE49-F238E27FC236}">
                    <a16:creationId xmlns:a16="http://schemas.microsoft.com/office/drawing/2014/main" id="{072FFDBE-7672-4FA3-9E93-250422E57785}"/>
                  </a:ext>
                </a:extLst>
              </p:cNvPr>
              <p:cNvSpPr txBox="1"/>
              <p:nvPr/>
            </p:nvSpPr>
            <p:spPr>
              <a:xfrm>
                <a:off x="1658711" y="3193235"/>
                <a:ext cx="284052" cy="535533"/>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5</a:t>
                </a:r>
              </a:p>
            </p:txBody>
          </p:sp>
        </p:grpSp>
        <p:grpSp>
          <p:nvGrpSpPr>
            <p:cNvPr id="40" name="Group 39">
              <a:extLst>
                <a:ext uri="{FF2B5EF4-FFF2-40B4-BE49-F238E27FC236}">
                  <a16:creationId xmlns:a16="http://schemas.microsoft.com/office/drawing/2014/main" id="{1E9400EC-FCD2-49DA-A0F6-7EDA85A7119C}"/>
                </a:ext>
              </a:extLst>
            </p:cNvPr>
            <p:cNvGrpSpPr/>
            <p:nvPr/>
          </p:nvGrpSpPr>
          <p:grpSpPr>
            <a:xfrm>
              <a:off x="430440" y="3523954"/>
              <a:ext cx="524416" cy="1483417"/>
              <a:chOff x="1459939" y="1152583"/>
              <a:chExt cx="524416" cy="2575611"/>
            </a:xfrm>
          </p:grpSpPr>
          <p:sp>
            <p:nvSpPr>
              <p:cNvPr id="41" name="Line 6">
                <a:extLst>
                  <a:ext uri="{FF2B5EF4-FFF2-40B4-BE49-F238E27FC236}">
                    <a16:creationId xmlns:a16="http://schemas.microsoft.com/office/drawing/2014/main" id="{C6EF3950-F415-4D29-A771-B05D2F58265D}"/>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42" name="Line 7">
                <a:extLst>
                  <a:ext uri="{FF2B5EF4-FFF2-40B4-BE49-F238E27FC236}">
                    <a16:creationId xmlns:a16="http://schemas.microsoft.com/office/drawing/2014/main" id="{672B5EB7-26A7-4DAF-B416-2F90E38FD698}"/>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43" name="Line 8">
                <a:extLst>
                  <a:ext uri="{FF2B5EF4-FFF2-40B4-BE49-F238E27FC236}">
                    <a16:creationId xmlns:a16="http://schemas.microsoft.com/office/drawing/2014/main" id="{0385FEB2-186B-45B2-831E-6760B0DE0759}"/>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44" name="Line 9">
                <a:extLst>
                  <a:ext uri="{FF2B5EF4-FFF2-40B4-BE49-F238E27FC236}">
                    <a16:creationId xmlns:a16="http://schemas.microsoft.com/office/drawing/2014/main" id="{889F77CC-01F1-48F0-B1F5-33D4AAE0D6B6}"/>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45" name="Line 10">
                <a:extLst>
                  <a:ext uri="{FF2B5EF4-FFF2-40B4-BE49-F238E27FC236}">
                    <a16:creationId xmlns:a16="http://schemas.microsoft.com/office/drawing/2014/main" id="{C9FCF16D-446E-4FCF-93D1-B2FD1E0CE90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46" name="TextBox 45">
                <a:extLst>
                  <a:ext uri="{FF2B5EF4-FFF2-40B4-BE49-F238E27FC236}">
                    <a16:creationId xmlns:a16="http://schemas.microsoft.com/office/drawing/2014/main" id="{95C08F9A-7BA2-4DF8-9834-D627BE50FFD9}"/>
                  </a:ext>
                </a:extLst>
              </p:cNvPr>
              <p:cNvSpPr txBox="1"/>
              <p:nvPr/>
            </p:nvSpPr>
            <p:spPr>
              <a:xfrm>
                <a:off x="1658711" y="1152583"/>
                <a:ext cx="284052" cy="534384"/>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sp>
            <p:nvSpPr>
              <p:cNvPr id="47" name="TextBox 46">
                <a:extLst>
                  <a:ext uri="{FF2B5EF4-FFF2-40B4-BE49-F238E27FC236}">
                    <a16:creationId xmlns:a16="http://schemas.microsoft.com/office/drawing/2014/main" id="{7EBC9EF5-DD00-41E2-9548-A1C17EDA90CD}"/>
                  </a:ext>
                </a:extLst>
              </p:cNvPr>
              <p:cNvSpPr txBox="1"/>
              <p:nvPr/>
            </p:nvSpPr>
            <p:spPr>
              <a:xfrm>
                <a:off x="1559324" y="1676723"/>
                <a:ext cx="383439" cy="534384"/>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–5</a:t>
                </a:r>
              </a:p>
            </p:txBody>
          </p:sp>
          <p:sp>
            <p:nvSpPr>
              <p:cNvPr id="48" name="TextBox 47">
                <a:extLst>
                  <a:ext uri="{FF2B5EF4-FFF2-40B4-BE49-F238E27FC236}">
                    <a16:creationId xmlns:a16="http://schemas.microsoft.com/office/drawing/2014/main" id="{6E2EFB5D-6FB6-47FE-9082-D36837703DB1}"/>
                  </a:ext>
                </a:extLst>
              </p:cNvPr>
              <p:cNvSpPr txBox="1"/>
              <p:nvPr/>
            </p:nvSpPr>
            <p:spPr>
              <a:xfrm>
                <a:off x="1459939" y="2175254"/>
                <a:ext cx="482824" cy="534384"/>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a:t>
                </a:r>
              </a:p>
            </p:txBody>
          </p:sp>
          <p:sp>
            <p:nvSpPr>
              <p:cNvPr id="49" name="TextBox 48">
                <a:extLst>
                  <a:ext uri="{FF2B5EF4-FFF2-40B4-BE49-F238E27FC236}">
                    <a16:creationId xmlns:a16="http://schemas.microsoft.com/office/drawing/2014/main" id="{6652E9A2-D220-4B5B-9B46-7E4229294ACB}"/>
                  </a:ext>
                </a:extLst>
              </p:cNvPr>
              <p:cNvSpPr txBox="1"/>
              <p:nvPr/>
            </p:nvSpPr>
            <p:spPr>
              <a:xfrm>
                <a:off x="1459939" y="2689907"/>
                <a:ext cx="482824" cy="534384"/>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–15</a:t>
                </a:r>
              </a:p>
            </p:txBody>
          </p:sp>
          <p:sp>
            <p:nvSpPr>
              <p:cNvPr id="50" name="TextBox 49">
                <a:extLst>
                  <a:ext uri="{FF2B5EF4-FFF2-40B4-BE49-F238E27FC236}">
                    <a16:creationId xmlns:a16="http://schemas.microsoft.com/office/drawing/2014/main" id="{1C5DB0A9-CA83-4CE1-94BD-316F84FBD9AB}"/>
                  </a:ext>
                </a:extLst>
              </p:cNvPr>
              <p:cNvSpPr txBox="1"/>
              <p:nvPr/>
            </p:nvSpPr>
            <p:spPr>
              <a:xfrm>
                <a:off x="1459939" y="3193810"/>
                <a:ext cx="482824" cy="534384"/>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–20</a:t>
                </a:r>
              </a:p>
            </p:txBody>
          </p:sp>
        </p:grpSp>
        <p:cxnSp>
          <p:nvCxnSpPr>
            <p:cNvPr id="52" name="Straight Connector 51">
              <a:extLst>
                <a:ext uri="{FF2B5EF4-FFF2-40B4-BE49-F238E27FC236}">
                  <a16:creationId xmlns:a16="http://schemas.microsoft.com/office/drawing/2014/main" id="{A1D1758D-33FE-4FB9-B82F-D4C07B4EB9AB}"/>
                </a:ext>
              </a:extLst>
            </p:cNvPr>
            <p:cNvCxnSpPr>
              <a:stCxn id="41" idx="1"/>
            </p:cNvCxnSpPr>
            <p:nvPr/>
          </p:nvCxnSpPr>
          <p:spPr>
            <a:xfrm flipV="1">
              <a:off x="954856" y="3679371"/>
              <a:ext cx="3515544" cy="68"/>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F44FE849-BD8D-49F7-ACAA-5BE71DB4F6C9}"/>
                </a:ext>
              </a:extLst>
            </p:cNvPr>
            <p:cNvGrpSpPr/>
            <p:nvPr/>
          </p:nvGrpSpPr>
          <p:grpSpPr>
            <a:xfrm>
              <a:off x="876466" y="4874365"/>
              <a:ext cx="3541665" cy="360147"/>
              <a:chOff x="1521498" y="4188565"/>
              <a:chExt cx="3205848" cy="360147"/>
            </a:xfrm>
          </p:grpSpPr>
          <p:sp>
            <p:nvSpPr>
              <p:cNvPr id="53" name="Line 21">
                <a:extLst>
                  <a:ext uri="{FF2B5EF4-FFF2-40B4-BE49-F238E27FC236}">
                    <a16:creationId xmlns:a16="http://schemas.microsoft.com/office/drawing/2014/main" id="{1D8039A9-EBE0-4285-BE58-1B39057E5DA4}"/>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2E67E461-A901-4DCB-9DE5-0C557925FCB1}"/>
                  </a:ext>
                </a:extLst>
              </p:cNvPr>
              <p:cNvSpPr txBox="1"/>
              <p:nvPr/>
            </p:nvSpPr>
            <p:spPr>
              <a:xfrm>
                <a:off x="4481612" y="4260565"/>
                <a:ext cx="245734"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45</a:t>
                </a:r>
              </a:p>
            </p:txBody>
          </p:sp>
          <p:sp>
            <p:nvSpPr>
              <p:cNvPr id="55" name="Line 21">
                <a:extLst>
                  <a:ext uri="{FF2B5EF4-FFF2-40B4-BE49-F238E27FC236}">
                    <a16:creationId xmlns:a16="http://schemas.microsoft.com/office/drawing/2014/main" id="{410BCF80-6E73-49B2-BBD3-49C96B9E0A8E}"/>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D30EB6DF-CCCE-4AF8-BFB1-CDBA4643F7C1}"/>
                  </a:ext>
                </a:extLst>
              </p:cNvPr>
              <p:cNvSpPr txBox="1"/>
              <p:nvPr/>
            </p:nvSpPr>
            <p:spPr>
              <a:xfrm>
                <a:off x="4105975" y="4260565"/>
                <a:ext cx="245734"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36</a:t>
                </a:r>
              </a:p>
            </p:txBody>
          </p:sp>
          <p:sp>
            <p:nvSpPr>
              <p:cNvPr id="57" name="Line 21">
                <a:extLst>
                  <a:ext uri="{FF2B5EF4-FFF2-40B4-BE49-F238E27FC236}">
                    <a16:creationId xmlns:a16="http://schemas.microsoft.com/office/drawing/2014/main" id="{ACCDB9A2-F90F-4338-9CB3-2A5614440F10}"/>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E6A654E8-6971-4D18-BDDC-9FE74C661D02}"/>
                  </a:ext>
                </a:extLst>
              </p:cNvPr>
              <p:cNvSpPr txBox="1"/>
              <p:nvPr/>
            </p:nvSpPr>
            <p:spPr>
              <a:xfrm>
                <a:off x="3730338" y="4260565"/>
                <a:ext cx="245734"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27</a:t>
                </a:r>
              </a:p>
            </p:txBody>
          </p:sp>
          <p:sp>
            <p:nvSpPr>
              <p:cNvPr id="59" name="Line 21">
                <a:extLst>
                  <a:ext uri="{FF2B5EF4-FFF2-40B4-BE49-F238E27FC236}">
                    <a16:creationId xmlns:a16="http://schemas.microsoft.com/office/drawing/2014/main" id="{58EAB915-B8CC-4A85-995E-08CB22892017}"/>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CCC81306-3275-4153-95AE-0724EA133726}"/>
                  </a:ext>
                </a:extLst>
              </p:cNvPr>
              <p:cNvSpPr txBox="1"/>
              <p:nvPr/>
            </p:nvSpPr>
            <p:spPr>
              <a:xfrm>
                <a:off x="3354701" y="4260565"/>
                <a:ext cx="245734"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18</a:t>
                </a:r>
              </a:p>
            </p:txBody>
          </p:sp>
          <p:sp>
            <p:nvSpPr>
              <p:cNvPr id="61" name="Line 21">
                <a:extLst>
                  <a:ext uri="{FF2B5EF4-FFF2-40B4-BE49-F238E27FC236}">
                    <a16:creationId xmlns:a16="http://schemas.microsoft.com/office/drawing/2014/main" id="{5164636F-365E-4E27-B2AF-8E20AF83F782}"/>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A37725D7-8F52-4924-BD63-D90D7D35FCC5}"/>
                  </a:ext>
                </a:extLst>
              </p:cNvPr>
              <p:cNvSpPr txBox="1"/>
              <p:nvPr/>
            </p:nvSpPr>
            <p:spPr>
              <a:xfrm>
                <a:off x="2979064" y="4260565"/>
                <a:ext cx="245734"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a:t>
                </a:r>
              </a:p>
            </p:txBody>
          </p:sp>
          <p:sp>
            <p:nvSpPr>
              <p:cNvPr id="63" name="Line 21">
                <a:extLst>
                  <a:ext uri="{FF2B5EF4-FFF2-40B4-BE49-F238E27FC236}">
                    <a16:creationId xmlns:a16="http://schemas.microsoft.com/office/drawing/2014/main" id="{F4FC4FBB-8120-416E-BB12-A01AD578B24A}"/>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034D88B1-9B86-4E4B-9801-909D1578EEAF}"/>
                  </a:ext>
                </a:extLst>
              </p:cNvPr>
              <p:cNvSpPr txBox="1"/>
              <p:nvPr/>
            </p:nvSpPr>
            <p:spPr>
              <a:xfrm>
                <a:off x="2648409" y="4260565"/>
                <a:ext cx="15577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9</a:t>
                </a:r>
              </a:p>
            </p:txBody>
          </p:sp>
          <p:sp>
            <p:nvSpPr>
              <p:cNvPr id="65" name="Line 21">
                <a:extLst>
                  <a:ext uri="{FF2B5EF4-FFF2-40B4-BE49-F238E27FC236}">
                    <a16:creationId xmlns:a16="http://schemas.microsoft.com/office/drawing/2014/main" id="{384FB8AB-E59D-4B59-9B00-EFEDC8948317}"/>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032E974-45CA-4877-8803-B6C562F73564}"/>
                  </a:ext>
                </a:extLst>
              </p:cNvPr>
              <p:cNvSpPr txBox="1"/>
              <p:nvPr/>
            </p:nvSpPr>
            <p:spPr>
              <a:xfrm>
                <a:off x="2272772" y="4260565"/>
                <a:ext cx="15577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a:t>
                </a:r>
              </a:p>
            </p:txBody>
          </p:sp>
          <p:sp>
            <p:nvSpPr>
              <p:cNvPr id="67" name="Line 21">
                <a:extLst>
                  <a:ext uri="{FF2B5EF4-FFF2-40B4-BE49-F238E27FC236}">
                    <a16:creationId xmlns:a16="http://schemas.microsoft.com/office/drawing/2014/main" id="{6A0F1113-7D54-404C-BDE0-E060880C3CE9}"/>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DA2B9A4B-30F9-47F1-8087-79BDFF7A95AC}"/>
                  </a:ext>
                </a:extLst>
              </p:cNvPr>
              <p:cNvSpPr txBox="1"/>
              <p:nvPr/>
            </p:nvSpPr>
            <p:spPr>
              <a:xfrm>
                <a:off x="1829662" y="4260565"/>
                <a:ext cx="29071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2/3</a:t>
                </a:r>
              </a:p>
            </p:txBody>
          </p:sp>
          <p:sp>
            <p:nvSpPr>
              <p:cNvPr id="69" name="Line 21">
                <a:extLst>
                  <a:ext uri="{FF2B5EF4-FFF2-40B4-BE49-F238E27FC236}">
                    <a16:creationId xmlns:a16="http://schemas.microsoft.com/office/drawing/2014/main" id="{B342E99F-5AAA-45E0-AB56-6B2AE6138EA0}"/>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ADA37F02-FDA7-4042-B8B2-B3CB69115B66}"/>
                  </a:ext>
                </a:extLst>
              </p:cNvPr>
              <p:cNvSpPr txBox="1"/>
              <p:nvPr/>
            </p:nvSpPr>
            <p:spPr>
              <a:xfrm>
                <a:off x="1521498" y="4260565"/>
                <a:ext cx="15577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sp>
          <p:nvSpPr>
            <p:cNvPr id="75" name="Graphic 73">
              <a:extLst>
                <a:ext uri="{FF2B5EF4-FFF2-40B4-BE49-F238E27FC236}">
                  <a16:creationId xmlns:a16="http://schemas.microsoft.com/office/drawing/2014/main" id="{FB089F02-E7E4-483C-8F9D-85365E3E8217}"/>
                </a:ext>
              </a:extLst>
            </p:cNvPr>
            <p:cNvSpPr/>
            <p:nvPr/>
          </p:nvSpPr>
          <p:spPr>
            <a:xfrm>
              <a:off x="956189" y="3303036"/>
              <a:ext cx="3317231" cy="374583"/>
            </a:xfrm>
            <a:custGeom>
              <a:avLst/>
              <a:gdLst>
                <a:gd name="connsiteX0" fmla="*/ 0 w 5183148"/>
                <a:gd name="connsiteY0" fmla="*/ 609213 h 609212"/>
                <a:gd name="connsiteX1" fmla="*/ 667234 w 5183148"/>
                <a:gd name="connsiteY1" fmla="*/ 410978 h 609212"/>
                <a:gd name="connsiteX2" fmla="*/ 1286119 w 5183148"/>
                <a:gd name="connsiteY2" fmla="*/ 174061 h 609212"/>
                <a:gd name="connsiteX3" fmla="*/ 1953355 w 5183148"/>
                <a:gd name="connsiteY3" fmla="*/ 381967 h 609212"/>
                <a:gd name="connsiteX4" fmla="*/ 2596406 w 5183148"/>
                <a:gd name="connsiteY4" fmla="*/ 222411 h 609212"/>
                <a:gd name="connsiteX5" fmla="*/ 3253974 w 5183148"/>
                <a:gd name="connsiteY5" fmla="*/ 294937 h 609212"/>
                <a:gd name="connsiteX6" fmla="*/ 3901865 w 5183148"/>
                <a:gd name="connsiteY6" fmla="*/ 140216 h 609212"/>
                <a:gd name="connsiteX7" fmla="*/ 4525581 w 5183148"/>
                <a:gd name="connsiteY7" fmla="*/ 275597 h 609212"/>
                <a:gd name="connsiteX8" fmla="*/ 5183149 w 5183148"/>
                <a:gd name="connsiteY8" fmla="*/ 0 h 60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148" h="609212">
                  <a:moveTo>
                    <a:pt x="0" y="609213"/>
                  </a:moveTo>
                  <a:lnTo>
                    <a:pt x="667234" y="410978"/>
                  </a:lnTo>
                  <a:lnTo>
                    <a:pt x="1286119" y="174061"/>
                  </a:lnTo>
                  <a:lnTo>
                    <a:pt x="1953355" y="381967"/>
                  </a:lnTo>
                  <a:lnTo>
                    <a:pt x="2596406" y="222411"/>
                  </a:lnTo>
                  <a:lnTo>
                    <a:pt x="3253974" y="294937"/>
                  </a:lnTo>
                  <a:lnTo>
                    <a:pt x="3901865" y="140216"/>
                  </a:lnTo>
                  <a:lnTo>
                    <a:pt x="4525581" y="275597"/>
                  </a:lnTo>
                  <a:lnTo>
                    <a:pt x="5183149" y="0"/>
                  </a:lnTo>
                </a:path>
              </a:pathLst>
            </a:custGeom>
            <a:noFill/>
            <a:ln w="19050" cap="flat">
              <a:solidFill>
                <a:srgbClr val="B60D27"/>
              </a:solidFill>
              <a:prstDash val="solid"/>
              <a:miter/>
            </a:ln>
          </p:spPr>
          <p:txBody>
            <a:bodyPr rtlCol="0" anchor="ctr"/>
            <a:lstStyle/>
            <a:p>
              <a:endParaRPr lang="fr-FR" dirty="0"/>
            </a:p>
          </p:txBody>
        </p:sp>
        <p:sp>
          <p:nvSpPr>
            <p:cNvPr id="77" name="Graphic 75">
              <a:extLst>
                <a:ext uri="{FF2B5EF4-FFF2-40B4-BE49-F238E27FC236}">
                  <a16:creationId xmlns:a16="http://schemas.microsoft.com/office/drawing/2014/main" id="{7E63D6BA-CD62-4910-A3EE-8975BB99B1A5}"/>
                </a:ext>
              </a:extLst>
            </p:cNvPr>
            <p:cNvSpPr/>
            <p:nvPr/>
          </p:nvSpPr>
          <p:spPr>
            <a:xfrm>
              <a:off x="956189" y="3664206"/>
              <a:ext cx="3317231" cy="459925"/>
            </a:xfrm>
            <a:custGeom>
              <a:avLst/>
              <a:gdLst>
                <a:gd name="connsiteX0" fmla="*/ 5173473 w 5173473"/>
                <a:gd name="connsiteY0" fmla="*/ 667234 h 667234"/>
                <a:gd name="connsiteX1" fmla="*/ 4535251 w 5173473"/>
                <a:gd name="connsiteY1" fmla="*/ 614048 h 667234"/>
                <a:gd name="connsiteX2" fmla="*/ 3887360 w 5173473"/>
                <a:gd name="connsiteY2" fmla="*/ 430317 h 667234"/>
                <a:gd name="connsiteX3" fmla="*/ 3244299 w 5173473"/>
                <a:gd name="connsiteY3" fmla="*/ 531853 h 667234"/>
                <a:gd name="connsiteX4" fmla="*/ 2601247 w 5173473"/>
                <a:gd name="connsiteY4" fmla="*/ 468998 h 667234"/>
                <a:gd name="connsiteX5" fmla="*/ 1938841 w 5173473"/>
                <a:gd name="connsiteY5" fmla="*/ 599544 h 667234"/>
                <a:gd name="connsiteX6" fmla="*/ 1295789 w 5173473"/>
                <a:gd name="connsiteY6" fmla="*/ 232082 h 667234"/>
                <a:gd name="connsiteX7" fmla="*/ 647893 w 5173473"/>
                <a:gd name="connsiteY7" fmla="*/ 352957 h 667234"/>
                <a:gd name="connsiteX8" fmla="*/ 0 w 5173473"/>
                <a:gd name="connsiteY8" fmla="*/ 0 h 66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3473" h="667234">
                  <a:moveTo>
                    <a:pt x="5173473" y="667234"/>
                  </a:moveTo>
                  <a:lnTo>
                    <a:pt x="4535251" y="614048"/>
                  </a:lnTo>
                  <a:lnTo>
                    <a:pt x="3887360" y="430317"/>
                  </a:lnTo>
                  <a:lnTo>
                    <a:pt x="3244299" y="531853"/>
                  </a:lnTo>
                  <a:lnTo>
                    <a:pt x="2601247" y="468998"/>
                  </a:lnTo>
                  <a:lnTo>
                    <a:pt x="1938841" y="599544"/>
                  </a:lnTo>
                  <a:lnTo>
                    <a:pt x="1295789" y="232082"/>
                  </a:lnTo>
                  <a:lnTo>
                    <a:pt x="647893" y="352957"/>
                  </a:lnTo>
                  <a:lnTo>
                    <a:pt x="0" y="0"/>
                  </a:lnTo>
                </a:path>
              </a:pathLst>
            </a:custGeom>
            <a:noFill/>
            <a:ln w="19050" cap="flat">
              <a:solidFill>
                <a:srgbClr val="B2C0EC"/>
              </a:solidFill>
              <a:prstDash val="solid"/>
              <a:miter/>
            </a:ln>
          </p:spPr>
          <p:txBody>
            <a:bodyPr rtlCol="0" anchor="ctr"/>
            <a:lstStyle/>
            <a:p>
              <a:endParaRPr lang="fr-FR" dirty="0"/>
            </a:p>
          </p:txBody>
        </p:sp>
        <p:sp>
          <p:nvSpPr>
            <p:cNvPr id="78" name="Oval 77">
              <a:extLst>
                <a:ext uri="{FF2B5EF4-FFF2-40B4-BE49-F238E27FC236}">
                  <a16:creationId xmlns:a16="http://schemas.microsoft.com/office/drawing/2014/main" id="{8BD01324-7826-4F6D-A012-3974788AFE1B}"/>
                </a:ext>
              </a:extLst>
            </p:cNvPr>
            <p:cNvSpPr/>
            <p:nvPr/>
          </p:nvSpPr>
          <p:spPr>
            <a:xfrm>
              <a:off x="1339516" y="3521242"/>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Oval 78">
              <a:extLst>
                <a:ext uri="{FF2B5EF4-FFF2-40B4-BE49-F238E27FC236}">
                  <a16:creationId xmlns:a16="http://schemas.microsoft.com/office/drawing/2014/main" id="{8BE7CA28-D447-426E-888B-37B49D289396}"/>
                </a:ext>
              </a:extLst>
            </p:cNvPr>
            <p:cNvSpPr/>
            <p:nvPr/>
          </p:nvSpPr>
          <p:spPr>
            <a:xfrm>
              <a:off x="1752600" y="3376956"/>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Oval 79">
              <a:extLst>
                <a:ext uri="{FF2B5EF4-FFF2-40B4-BE49-F238E27FC236}">
                  <a16:creationId xmlns:a16="http://schemas.microsoft.com/office/drawing/2014/main" id="{24B7D6A2-1F76-4460-8BE8-0460171C70A2}"/>
                </a:ext>
              </a:extLst>
            </p:cNvPr>
            <p:cNvSpPr/>
            <p:nvPr/>
          </p:nvSpPr>
          <p:spPr>
            <a:xfrm>
              <a:off x="2165684" y="349738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Oval 80">
              <a:extLst>
                <a:ext uri="{FF2B5EF4-FFF2-40B4-BE49-F238E27FC236}">
                  <a16:creationId xmlns:a16="http://schemas.microsoft.com/office/drawing/2014/main" id="{6C5865B3-81B2-4925-8591-64D8FE47B491}"/>
                </a:ext>
              </a:extLst>
            </p:cNvPr>
            <p:cNvSpPr/>
            <p:nvPr/>
          </p:nvSpPr>
          <p:spPr>
            <a:xfrm>
              <a:off x="2578768" y="3409256"/>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Oval 81">
              <a:extLst>
                <a:ext uri="{FF2B5EF4-FFF2-40B4-BE49-F238E27FC236}">
                  <a16:creationId xmlns:a16="http://schemas.microsoft.com/office/drawing/2014/main" id="{27082134-F726-4EC9-BA22-C2FEE2FD5705}"/>
                </a:ext>
              </a:extLst>
            </p:cNvPr>
            <p:cNvSpPr/>
            <p:nvPr/>
          </p:nvSpPr>
          <p:spPr>
            <a:xfrm>
              <a:off x="2991852" y="3449474"/>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3" name="Oval 82">
              <a:extLst>
                <a:ext uri="{FF2B5EF4-FFF2-40B4-BE49-F238E27FC236}">
                  <a16:creationId xmlns:a16="http://schemas.microsoft.com/office/drawing/2014/main" id="{105ED2B8-8D7D-43D2-8482-D9B9D57D95DA}"/>
                </a:ext>
              </a:extLst>
            </p:cNvPr>
            <p:cNvSpPr/>
            <p:nvPr/>
          </p:nvSpPr>
          <p:spPr>
            <a:xfrm>
              <a:off x="3408947" y="3365359"/>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Oval 83">
              <a:extLst>
                <a:ext uri="{FF2B5EF4-FFF2-40B4-BE49-F238E27FC236}">
                  <a16:creationId xmlns:a16="http://schemas.microsoft.com/office/drawing/2014/main" id="{51948488-71E8-4D09-9330-1A5F94891DEC}"/>
                </a:ext>
              </a:extLst>
            </p:cNvPr>
            <p:cNvSpPr/>
            <p:nvPr/>
          </p:nvSpPr>
          <p:spPr>
            <a:xfrm>
              <a:off x="3826042" y="3429641"/>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5" name="Oval 84">
              <a:extLst>
                <a:ext uri="{FF2B5EF4-FFF2-40B4-BE49-F238E27FC236}">
                  <a16:creationId xmlns:a16="http://schemas.microsoft.com/office/drawing/2014/main" id="{75AEB21E-F0FE-4087-9EFF-F077C2B52828}"/>
                </a:ext>
              </a:extLst>
            </p:cNvPr>
            <p:cNvSpPr/>
            <p:nvPr/>
          </p:nvSpPr>
          <p:spPr>
            <a:xfrm>
              <a:off x="4239126" y="3269325"/>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3" name="Group 92">
              <a:extLst>
                <a:ext uri="{FF2B5EF4-FFF2-40B4-BE49-F238E27FC236}">
                  <a16:creationId xmlns:a16="http://schemas.microsoft.com/office/drawing/2014/main" id="{0E3E7B33-0FF0-4111-9641-B9F143D73C17}"/>
                </a:ext>
              </a:extLst>
            </p:cNvPr>
            <p:cNvGrpSpPr/>
            <p:nvPr/>
          </p:nvGrpSpPr>
          <p:grpSpPr>
            <a:xfrm>
              <a:off x="1345531" y="3364831"/>
              <a:ext cx="72000" cy="324000"/>
              <a:chOff x="2283994" y="2598821"/>
              <a:chExt cx="72000" cy="497305"/>
            </a:xfrm>
          </p:grpSpPr>
          <p:cxnSp>
            <p:nvCxnSpPr>
              <p:cNvPr id="87" name="Straight Connector 86">
                <a:extLst>
                  <a:ext uri="{FF2B5EF4-FFF2-40B4-BE49-F238E27FC236}">
                    <a16:creationId xmlns:a16="http://schemas.microsoft.com/office/drawing/2014/main" id="{E4AB512C-DD6A-44AB-BB2B-204C7D9E41D4}"/>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91" name="Straight Connector 90">
                <a:extLst>
                  <a:ext uri="{FF2B5EF4-FFF2-40B4-BE49-F238E27FC236}">
                    <a16:creationId xmlns:a16="http://schemas.microsoft.com/office/drawing/2014/main" id="{D0074EC5-86BF-4ECE-9CB6-A1910C580DBF}"/>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92" name="Straight Connector 91">
                <a:extLst>
                  <a:ext uri="{FF2B5EF4-FFF2-40B4-BE49-F238E27FC236}">
                    <a16:creationId xmlns:a16="http://schemas.microsoft.com/office/drawing/2014/main" id="{5927486C-A534-48EB-AE86-8801647ADB71}"/>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94" name="Group 93">
              <a:extLst>
                <a:ext uri="{FF2B5EF4-FFF2-40B4-BE49-F238E27FC236}">
                  <a16:creationId xmlns:a16="http://schemas.microsoft.com/office/drawing/2014/main" id="{6656BF9E-EA44-4D9F-858C-B531E2CE0BC4}"/>
                </a:ext>
              </a:extLst>
            </p:cNvPr>
            <p:cNvGrpSpPr/>
            <p:nvPr/>
          </p:nvGrpSpPr>
          <p:grpSpPr>
            <a:xfrm>
              <a:off x="1750595" y="3232483"/>
              <a:ext cx="72000" cy="360000"/>
              <a:chOff x="2283994" y="2598821"/>
              <a:chExt cx="72000" cy="497305"/>
            </a:xfrm>
          </p:grpSpPr>
          <p:cxnSp>
            <p:nvCxnSpPr>
              <p:cNvPr id="95" name="Straight Connector 94">
                <a:extLst>
                  <a:ext uri="{FF2B5EF4-FFF2-40B4-BE49-F238E27FC236}">
                    <a16:creationId xmlns:a16="http://schemas.microsoft.com/office/drawing/2014/main" id="{11BA18D0-8C80-4FD6-A8A7-E60CF3E3E7DA}"/>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96" name="Straight Connector 95">
                <a:extLst>
                  <a:ext uri="{FF2B5EF4-FFF2-40B4-BE49-F238E27FC236}">
                    <a16:creationId xmlns:a16="http://schemas.microsoft.com/office/drawing/2014/main" id="{82BB1B29-B5DB-4782-8B71-D7449BA3F224}"/>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97" name="Straight Connector 96">
                <a:extLst>
                  <a:ext uri="{FF2B5EF4-FFF2-40B4-BE49-F238E27FC236}">
                    <a16:creationId xmlns:a16="http://schemas.microsoft.com/office/drawing/2014/main" id="{84E31737-5999-42CE-A63C-CD68F834DCB7}"/>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98" name="Group 97">
              <a:extLst>
                <a:ext uri="{FF2B5EF4-FFF2-40B4-BE49-F238E27FC236}">
                  <a16:creationId xmlns:a16="http://schemas.microsoft.com/office/drawing/2014/main" id="{642F0E7C-4C92-49D7-AD6A-9DD8345F5561}"/>
                </a:ext>
              </a:extLst>
            </p:cNvPr>
            <p:cNvGrpSpPr/>
            <p:nvPr/>
          </p:nvGrpSpPr>
          <p:grpSpPr>
            <a:xfrm>
              <a:off x="2163681" y="3320721"/>
              <a:ext cx="72000" cy="432000"/>
              <a:chOff x="2283994" y="2598821"/>
              <a:chExt cx="72000" cy="497305"/>
            </a:xfrm>
          </p:grpSpPr>
          <p:cxnSp>
            <p:nvCxnSpPr>
              <p:cNvPr id="99" name="Straight Connector 98">
                <a:extLst>
                  <a:ext uri="{FF2B5EF4-FFF2-40B4-BE49-F238E27FC236}">
                    <a16:creationId xmlns:a16="http://schemas.microsoft.com/office/drawing/2014/main" id="{8F4939BE-5CA0-4AFA-AFEF-DBC6953B9B50}"/>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00" name="Straight Connector 99">
                <a:extLst>
                  <a:ext uri="{FF2B5EF4-FFF2-40B4-BE49-F238E27FC236}">
                    <a16:creationId xmlns:a16="http://schemas.microsoft.com/office/drawing/2014/main" id="{69B953B0-3048-4DF4-B567-58FD01A0BA2D}"/>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01" name="Straight Connector 100">
                <a:extLst>
                  <a:ext uri="{FF2B5EF4-FFF2-40B4-BE49-F238E27FC236}">
                    <a16:creationId xmlns:a16="http://schemas.microsoft.com/office/drawing/2014/main" id="{091DBBC3-DCB5-4593-A800-6DF23AE883DA}"/>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02" name="Group 101">
              <a:extLst>
                <a:ext uri="{FF2B5EF4-FFF2-40B4-BE49-F238E27FC236}">
                  <a16:creationId xmlns:a16="http://schemas.microsoft.com/office/drawing/2014/main" id="{83E2E77C-7A4D-4ED1-9957-AB2A252795CE}"/>
                </a:ext>
              </a:extLst>
            </p:cNvPr>
            <p:cNvGrpSpPr/>
            <p:nvPr/>
          </p:nvGrpSpPr>
          <p:grpSpPr>
            <a:xfrm>
              <a:off x="2576767" y="3240504"/>
              <a:ext cx="72000" cy="396000"/>
              <a:chOff x="2283994" y="2598821"/>
              <a:chExt cx="72000" cy="497305"/>
            </a:xfrm>
          </p:grpSpPr>
          <p:cxnSp>
            <p:nvCxnSpPr>
              <p:cNvPr id="103" name="Straight Connector 102">
                <a:extLst>
                  <a:ext uri="{FF2B5EF4-FFF2-40B4-BE49-F238E27FC236}">
                    <a16:creationId xmlns:a16="http://schemas.microsoft.com/office/drawing/2014/main" id="{D3C0399C-FAB6-4154-9692-D941102945AF}"/>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04" name="Straight Connector 103">
                <a:extLst>
                  <a:ext uri="{FF2B5EF4-FFF2-40B4-BE49-F238E27FC236}">
                    <a16:creationId xmlns:a16="http://schemas.microsoft.com/office/drawing/2014/main" id="{377F3102-6615-43CD-AE2B-2F6C182A6715}"/>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05" name="Straight Connector 104">
                <a:extLst>
                  <a:ext uri="{FF2B5EF4-FFF2-40B4-BE49-F238E27FC236}">
                    <a16:creationId xmlns:a16="http://schemas.microsoft.com/office/drawing/2014/main" id="{E2207D9D-EC85-46A0-81C4-9AB886574508}"/>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06" name="Group 105">
              <a:extLst>
                <a:ext uri="{FF2B5EF4-FFF2-40B4-BE49-F238E27FC236}">
                  <a16:creationId xmlns:a16="http://schemas.microsoft.com/office/drawing/2014/main" id="{CC651E15-118F-464F-B387-916C95DC9F30}"/>
                </a:ext>
              </a:extLst>
            </p:cNvPr>
            <p:cNvGrpSpPr/>
            <p:nvPr/>
          </p:nvGrpSpPr>
          <p:grpSpPr>
            <a:xfrm>
              <a:off x="2989853" y="3296649"/>
              <a:ext cx="72000" cy="396000"/>
              <a:chOff x="2283994" y="2598821"/>
              <a:chExt cx="72000" cy="497305"/>
            </a:xfrm>
          </p:grpSpPr>
          <p:cxnSp>
            <p:nvCxnSpPr>
              <p:cNvPr id="107" name="Straight Connector 106">
                <a:extLst>
                  <a:ext uri="{FF2B5EF4-FFF2-40B4-BE49-F238E27FC236}">
                    <a16:creationId xmlns:a16="http://schemas.microsoft.com/office/drawing/2014/main" id="{A6C72967-A1BB-4DB6-8073-41C3C9F08E3C}"/>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08" name="Straight Connector 107">
                <a:extLst>
                  <a:ext uri="{FF2B5EF4-FFF2-40B4-BE49-F238E27FC236}">
                    <a16:creationId xmlns:a16="http://schemas.microsoft.com/office/drawing/2014/main" id="{383421D1-A699-4D62-88EC-073F325A5852}"/>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09" name="Straight Connector 108">
                <a:extLst>
                  <a:ext uri="{FF2B5EF4-FFF2-40B4-BE49-F238E27FC236}">
                    <a16:creationId xmlns:a16="http://schemas.microsoft.com/office/drawing/2014/main" id="{C7D51304-7C5C-4A53-A0E0-0C54A9510ADF}"/>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10" name="Group 109">
              <a:extLst>
                <a:ext uri="{FF2B5EF4-FFF2-40B4-BE49-F238E27FC236}">
                  <a16:creationId xmlns:a16="http://schemas.microsoft.com/office/drawing/2014/main" id="{651A2B51-A397-44EC-B30F-62EE5A77917F}"/>
                </a:ext>
              </a:extLst>
            </p:cNvPr>
            <p:cNvGrpSpPr/>
            <p:nvPr/>
          </p:nvGrpSpPr>
          <p:grpSpPr>
            <a:xfrm>
              <a:off x="3410961" y="3140228"/>
              <a:ext cx="72000" cy="468000"/>
              <a:chOff x="2283994" y="2598821"/>
              <a:chExt cx="72000" cy="497305"/>
            </a:xfrm>
          </p:grpSpPr>
          <p:cxnSp>
            <p:nvCxnSpPr>
              <p:cNvPr id="111" name="Straight Connector 110">
                <a:extLst>
                  <a:ext uri="{FF2B5EF4-FFF2-40B4-BE49-F238E27FC236}">
                    <a16:creationId xmlns:a16="http://schemas.microsoft.com/office/drawing/2014/main" id="{3408D344-9C07-4976-A252-03731765B458}"/>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12" name="Straight Connector 111">
                <a:extLst>
                  <a:ext uri="{FF2B5EF4-FFF2-40B4-BE49-F238E27FC236}">
                    <a16:creationId xmlns:a16="http://schemas.microsoft.com/office/drawing/2014/main" id="{F796E6D5-04A3-4074-B7E1-8220A401FB18}"/>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13" name="Straight Connector 112">
                <a:extLst>
                  <a:ext uri="{FF2B5EF4-FFF2-40B4-BE49-F238E27FC236}">
                    <a16:creationId xmlns:a16="http://schemas.microsoft.com/office/drawing/2014/main" id="{96A84D23-F190-4226-B830-094A5E7CABC9}"/>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14" name="Group 113">
              <a:extLst>
                <a:ext uri="{FF2B5EF4-FFF2-40B4-BE49-F238E27FC236}">
                  <a16:creationId xmlns:a16="http://schemas.microsoft.com/office/drawing/2014/main" id="{385AE841-E23C-4A20-BF8C-8E4531F81620}"/>
                </a:ext>
              </a:extLst>
            </p:cNvPr>
            <p:cNvGrpSpPr/>
            <p:nvPr/>
          </p:nvGrpSpPr>
          <p:grpSpPr>
            <a:xfrm>
              <a:off x="3824047" y="3256517"/>
              <a:ext cx="72000" cy="432000"/>
              <a:chOff x="2283994" y="2598821"/>
              <a:chExt cx="72000" cy="497305"/>
            </a:xfrm>
          </p:grpSpPr>
          <p:cxnSp>
            <p:nvCxnSpPr>
              <p:cNvPr id="115" name="Straight Connector 114">
                <a:extLst>
                  <a:ext uri="{FF2B5EF4-FFF2-40B4-BE49-F238E27FC236}">
                    <a16:creationId xmlns:a16="http://schemas.microsoft.com/office/drawing/2014/main" id="{C6D0DF3F-9A40-46B7-92E8-B48B705A497C}"/>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16" name="Straight Connector 115">
                <a:extLst>
                  <a:ext uri="{FF2B5EF4-FFF2-40B4-BE49-F238E27FC236}">
                    <a16:creationId xmlns:a16="http://schemas.microsoft.com/office/drawing/2014/main" id="{34363306-43EC-43A3-975A-B369B3CC5A4C}"/>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17" name="Straight Connector 116">
                <a:extLst>
                  <a:ext uri="{FF2B5EF4-FFF2-40B4-BE49-F238E27FC236}">
                    <a16:creationId xmlns:a16="http://schemas.microsoft.com/office/drawing/2014/main" id="{C9AAF824-048C-410F-B266-3A8CB9B92CC0}"/>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18" name="Group 117">
              <a:extLst>
                <a:ext uri="{FF2B5EF4-FFF2-40B4-BE49-F238E27FC236}">
                  <a16:creationId xmlns:a16="http://schemas.microsoft.com/office/drawing/2014/main" id="{AA3FEE36-C9F2-4F54-B4C9-1B66EB5C7A4D}"/>
                </a:ext>
              </a:extLst>
            </p:cNvPr>
            <p:cNvGrpSpPr/>
            <p:nvPr/>
          </p:nvGrpSpPr>
          <p:grpSpPr>
            <a:xfrm>
              <a:off x="4237133" y="3043933"/>
              <a:ext cx="72000" cy="504000"/>
              <a:chOff x="2283994" y="2598821"/>
              <a:chExt cx="72000" cy="497305"/>
            </a:xfrm>
          </p:grpSpPr>
          <p:cxnSp>
            <p:nvCxnSpPr>
              <p:cNvPr id="119" name="Straight Connector 118">
                <a:extLst>
                  <a:ext uri="{FF2B5EF4-FFF2-40B4-BE49-F238E27FC236}">
                    <a16:creationId xmlns:a16="http://schemas.microsoft.com/office/drawing/2014/main" id="{9B54EDFE-6ACA-4105-9137-608A10151135}"/>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20" name="Straight Connector 119">
                <a:extLst>
                  <a:ext uri="{FF2B5EF4-FFF2-40B4-BE49-F238E27FC236}">
                    <a16:creationId xmlns:a16="http://schemas.microsoft.com/office/drawing/2014/main" id="{919EA8AA-D53A-4BA0-B963-AEC01A89B288}"/>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21" name="Straight Connector 120">
                <a:extLst>
                  <a:ext uri="{FF2B5EF4-FFF2-40B4-BE49-F238E27FC236}">
                    <a16:creationId xmlns:a16="http://schemas.microsoft.com/office/drawing/2014/main" id="{D3615E8A-B122-49C5-819C-5AA5E60AC443}"/>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22" name="Group 121">
              <a:extLst>
                <a:ext uri="{FF2B5EF4-FFF2-40B4-BE49-F238E27FC236}">
                  <a16:creationId xmlns:a16="http://schemas.microsoft.com/office/drawing/2014/main" id="{F9FBA90E-90A5-40AE-8FB8-0F517F8416B8}"/>
                </a:ext>
              </a:extLst>
            </p:cNvPr>
            <p:cNvGrpSpPr/>
            <p:nvPr/>
          </p:nvGrpSpPr>
          <p:grpSpPr>
            <a:xfrm>
              <a:off x="1341520" y="3761870"/>
              <a:ext cx="72000" cy="324000"/>
              <a:chOff x="2283994" y="2598821"/>
              <a:chExt cx="72000" cy="497305"/>
            </a:xfrm>
          </p:grpSpPr>
          <p:cxnSp>
            <p:nvCxnSpPr>
              <p:cNvPr id="123" name="Straight Connector 122">
                <a:extLst>
                  <a:ext uri="{FF2B5EF4-FFF2-40B4-BE49-F238E27FC236}">
                    <a16:creationId xmlns:a16="http://schemas.microsoft.com/office/drawing/2014/main" id="{3674AE4C-90AF-489C-AEC2-A4922199CFAB}"/>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24" name="Straight Connector 123">
                <a:extLst>
                  <a:ext uri="{FF2B5EF4-FFF2-40B4-BE49-F238E27FC236}">
                    <a16:creationId xmlns:a16="http://schemas.microsoft.com/office/drawing/2014/main" id="{240AA1CB-A06A-49E8-A95C-F89BA2CFB29B}"/>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25" name="Straight Connector 124">
                <a:extLst>
                  <a:ext uri="{FF2B5EF4-FFF2-40B4-BE49-F238E27FC236}">
                    <a16:creationId xmlns:a16="http://schemas.microsoft.com/office/drawing/2014/main" id="{8792CB34-D9F9-4FF5-8B20-9BF9F29480CF}"/>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26" name="Group 125">
              <a:extLst>
                <a:ext uri="{FF2B5EF4-FFF2-40B4-BE49-F238E27FC236}">
                  <a16:creationId xmlns:a16="http://schemas.microsoft.com/office/drawing/2014/main" id="{DA8E45E9-38B2-4983-AA48-DBACD4E05D6D}"/>
                </a:ext>
              </a:extLst>
            </p:cNvPr>
            <p:cNvGrpSpPr/>
            <p:nvPr/>
          </p:nvGrpSpPr>
          <p:grpSpPr>
            <a:xfrm>
              <a:off x="1746584" y="3653588"/>
              <a:ext cx="72000" cy="360000"/>
              <a:chOff x="2283994" y="2598821"/>
              <a:chExt cx="72000" cy="497305"/>
            </a:xfrm>
          </p:grpSpPr>
          <p:cxnSp>
            <p:nvCxnSpPr>
              <p:cNvPr id="127" name="Straight Connector 126">
                <a:extLst>
                  <a:ext uri="{FF2B5EF4-FFF2-40B4-BE49-F238E27FC236}">
                    <a16:creationId xmlns:a16="http://schemas.microsoft.com/office/drawing/2014/main" id="{0F8729C6-9B1D-41E7-8D8A-6FC6B5839585}"/>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28" name="Straight Connector 127">
                <a:extLst>
                  <a:ext uri="{FF2B5EF4-FFF2-40B4-BE49-F238E27FC236}">
                    <a16:creationId xmlns:a16="http://schemas.microsoft.com/office/drawing/2014/main" id="{8406E8F4-26E0-408E-80EB-898004C7FBA9}"/>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29" name="Straight Connector 128">
                <a:extLst>
                  <a:ext uri="{FF2B5EF4-FFF2-40B4-BE49-F238E27FC236}">
                    <a16:creationId xmlns:a16="http://schemas.microsoft.com/office/drawing/2014/main" id="{9300EF54-A4C1-4A6F-BC63-7912381EEEA2}"/>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30" name="Group 129">
              <a:extLst>
                <a:ext uri="{FF2B5EF4-FFF2-40B4-BE49-F238E27FC236}">
                  <a16:creationId xmlns:a16="http://schemas.microsoft.com/office/drawing/2014/main" id="{24F6F1E5-BFCA-4296-AD37-C03D048B711D}"/>
                </a:ext>
              </a:extLst>
            </p:cNvPr>
            <p:cNvGrpSpPr/>
            <p:nvPr/>
          </p:nvGrpSpPr>
          <p:grpSpPr>
            <a:xfrm>
              <a:off x="2159670" y="3785947"/>
              <a:ext cx="72000" cy="576000"/>
              <a:chOff x="2283994" y="2598821"/>
              <a:chExt cx="72000" cy="497305"/>
            </a:xfrm>
          </p:grpSpPr>
          <p:cxnSp>
            <p:nvCxnSpPr>
              <p:cNvPr id="131" name="Straight Connector 130">
                <a:extLst>
                  <a:ext uri="{FF2B5EF4-FFF2-40B4-BE49-F238E27FC236}">
                    <a16:creationId xmlns:a16="http://schemas.microsoft.com/office/drawing/2014/main" id="{5513C9EF-B284-4265-8488-7AB47B8F8CF0}"/>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32" name="Straight Connector 131">
                <a:extLst>
                  <a:ext uri="{FF2B5EF4-FFF2-40B4-BE49-F238E27FC236}">
                    <a16:creationId xmlns:a16="http://schemas.microsoft.com/office/drawing/2014/main" id="{F88FC9C5-8E6E-46FC-ABE4-DAD2F0BAE19D}"/>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33" name="Straight Connector 132">
                <a:extLst>
                  <a:ext uri="{FF2B5EF4-FFF2-40B4-BE49-F238E27FC236}">
                    <a16:creationId xmlns:a16="http://schemas.microsoft.com/office/drawing/2014/main" id="{4320A5A8-4A52-4185-96D6-73410D77712B}"/>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34" name="Group 133">
              <a:extLst>
                <a:ext uri="{FF2B5EF4-FFF2-40B4-BE49-F238E27FC236}">
                  <a16:creationId xmlns:a16="http://schemas.microsoft.com/office/drawing/2014/main" id="{A83F634C-5742-4402-A6E0-B9B91B668364}"/>
                </a:ext>
              </a:extLst>
            </p:cNvPr>
            <p:cNvGrpSpPr/>
            <p:nvPr/>
          </p:nvGrpSpPr>
          <p:grpSpPr>
            <a:xfrm>
              <a:off x="2572756" y="3761884"/>
              <a:ext cx="72000" cy="432000"/>
              <a:chOff x="2283994" y="2598821"/>
              <a:chExt cx="72000" cy="497305"/>
            </a:xfrm>
          </p:grpSpPr>
          <p:cxnSp>
            <p:nvCxnSpPr>
              <p:cNvPr id="135" name="Straight Connector 134">
                <a:extLst>
                  <a:ext uri="{FF2B5EF4-FFF2-40B4-BE49-F238E27FC236}">
                    <a16:creationId xmlns:a16="http://schemas.microsoft.com/office/drawing/2014/main" id="{CCF84786-5AE1-4870-82C0-CFC2C8750155}"/>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36" name="Straight Connector 135">
                <a:extLst>
                  <a:ext uri="{FF2B5EF4-FFF2-40B4-BE49-F238E27FC236}">
                    <a16:creationId xmlns:a16="http://schemas.microsoft.com/office/drawing/2014/main" id="{8FFE1893-21CE-422D-8318-8CBE9F3C85D8}"/>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37" name="Straight Connector 136">
                <a:extLst>
                  <a:ext uri="{FF2B5EF4-FFF2-40B4-BE49-F238E27FC236}">
                    <a16:creationId xmlns:a16="http://schemas.microsoft.com/office/drawing/2014/main" id="{ADE46247-CB72-4DA6-A0A6-92A90194317E}"/>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38" name="Group 137">
              <a:extLst>
                <a:ext uri="{FF2B5EF4-FFF2-40B4-BE49-F238E27FC236}">
                  <a16:creationId xmlns:a16="http://schemas.microsoft.com/office/drawing/2014/main" id="{AA096B26-4838-480D-B90C-B97D284A3740}"/>
                </a:ext>
              </a:extLst>
            </p:cNvPr>
            <p:cNvGrpSpPr/>
            <p:nvPr/>
          </p:nvGrpSpPr>
          <p:grpSpPr>
            <a:xfrm>
              <a:off x="2985842" y="3797971"/>
              <a:ext cx="72000" cy="432000"/>
              <a:chOff x="2283994" y="2598821"/>
              <a:chExt cx="72000" cy="497305"/>
            </a:xfrm>
          </p:grpSpPr>
          <p:cxnSp>
            <p:nvCxnSpPr>
              <p:cNvPr id="139" name="Straight Connector 138">
                <a:extLst>
                  <a:ext uri="{FF2B5EF4-FFF2-40B4-BE49-F238E27FC236}">
                    <a16:creationId xmlns:a16="http://schemas.microsoft.com/office/drawing/2014/main" id="{C1FFD4BA-5336-4FC5-B9B8-71781C5D4C01}"/>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40" name="Straight Connector 139">
                <a:extLst>
                  <a:ext uri="{FF2B5EF4-FFF2-40B4-BE49-F238E27FC236}">
                    <a16:creationId xmlns:a16="http://schemas.microsoft.com/office/drawing/2014/main" id="{1DDA3B1A-8512-40F0-9409-879FBD7FD0FE}"/>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41" name="Straight Connector 140">
                <a:extLst>
                  <a:ext uri="{FF2B5EF4-FFF2-40B4-BE49-F238E27FC236}">
                    <a16:creationId xmlns:a16="http://schemas.microsoft.com/office/drawing/2014/main" id="{8967A167-D6A1-4625-84E5-0A40C0D7A317}"/>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42" name="Group 141">
              <a:extLst>
                <a:ext uri="{FF2B5EF4-FFF2-40B4-BE49-F238E27FC236}">
                  <a16:creationId xmlns:a16="http://schemas.microsoft.com/office/drawing/2014/main" id="{4F668470-4A02-4D50-B36B-548E255CC707}"/>
                </a:ext>
              </a:extLst>
            </p:cNvPr>
            <p:cNvGrpSpPr/>
            <p:nvPr/>
          </p:nvGrpSpPr>
          <p:grpSpPr>
            <a:xfrm>
              <a:off x="3406950" y="3641551"/>
              <a:ext cx="72000" cy="684000"/>
              <a:chOff x="2283994" y="2598821"/>
              <a:chExt cx="72000" cy="497305"/>
            </a:xfrm>
          </p:grpSpPr>
          <p:cxnSp>
            <p:nvCxnSpPr>
              <p:cNvPr id="143" name="Straight Connector 142">
                <a:extLst>
                  <a:ext uri="{FF2B5EF4-FFF2-40B4-BE49-F238E27FC236}">
                    <a16:creationId xmlns:a16="http://schemas.microsoft.com/office/drawing/2014/main" id="{6BBE41E5-8957-4EB1-A434-FD298276163C}"/>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44" name="Straight Connector 143">
                <a:extLst>
                  <a:ext uri="{FF2B5EF4-FFF2-40B4-BE49-F238E27FC236}">
                    <a16:creationId xmlns:a16="http://schemas.microsoft.com/office/drawing/2014/main" id="{1BA504C3-8C3B-4FF9-9589-4D0D6D8129BE}"/>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45" name="Straight Connector 144">
                <a:extLst>
                  <a:ext uri="{FF2B5EF4-FFF2-40B4-BE49-F238E27FC236}">
                    <a16:creationId xmlns:a16="http://schemas.microsoft.com/office/drawing/2014/main" id="{F0758FF0-377B-438B-AC3E-A25B8B3AF07E}"/>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46" name="Group 145">
              <a:extLst>
                <a:ext uri="{FF2B5EF4-FFF2-40B4-BE49-F238E27FC236}">
                  <a16:creationId xmlns:a16="http://schemas.microsoft.com/office/drawing/2014/main" id="{22161A6C-135D-4AB8-BCD7-57C01D8A9849}"/>
                </a:ext>
              </a:extLst>
            </p:cNvPr>
            <p:cNvGrpSpPr/>
            <p:nvPr/>
          </p:nvGrpSpPr>
          <p:grpSpPr>
            <a:xfrm>
              <a:off x="3820036" y="3781907"/>
              <a:ext cx="72000" cy="612000"/>
              <a:chOff x="2283994" y="2598821"/>
              <a:chExt cx="72000" cy="497305"/>
            </a:xfrm>
          </p:grpSpPr>
          <p:cxnSp>
            <p:nvCxnSpPr>
              <p:cNvPr id="147" name="Straight Connector 146">
                <a:extLst>
                  <a:ext uri="{FF2B5EF4-FFF2-40B4-BE49-F238E27FC236}">
                    <a16:creationId xmlns:a16="http://schemas.microsoft.com/office/drawing/2014/main" id="{2DB580D4-5F4F-4AD7-9375-0F1202E617A7}"/>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48" name="Straight Connector 147">
                <a:extLst>
                  <a:ext uri="{FF2B5EF4-FFF2-40B4-BE49-F238E27FC236}">
                    <a16:creationId xmlns:a16="http://schemas.microsoft.com/office/drawing/2014/main" id="{00F5F2F7-B2AA-4C3F-9846-2A22EFD5CD9F}"/>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49" name="Straight Connector 148">
                <a:extLst>
                  <a:ext uri="{FF2B5EF4-FFF2-40B4-BE49-F238E27FC236}">
                    <a16:creationId xmlns:a16="http://schemas.microsoft.com/office/drawing/2014/main" id="{9977C154-1316-421B-B738-2DB87A224D94}"/>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50" name="Group 149">
              <a:extLst>
                <a:ext uri="{FF2B5EF4-FFF2-40B4-BE49-F238E27FC236}">
                  <a16:creationId xmlns:a16="http://schemas.microsoft.com/office/drawing/2014/main" id="{1C20198A-1E40-4596-9A23-1B65C1B58671}"/>
                </a:ext>
              </a:extLst>
            </p:cNvPr>
            <p:cNvGrpSpPr/>
            <p:nvPr/>
          </p:nvGrpSpPr>
          <p:grpSpPr>
            <a:xfrm>
              <a:off x="4233122" y="3745784"/>
              <a:ext cx="72000" cy="720000"/>
              <a:chOff x="2283994" y="2598821"/>
              <a:chExt cx="72000" cy="497305"/>
            </a:xfrm>
          </p:grpSpPr>
          <p:cxnSp>
            <p:nvCxnSpPr>
              <p:cNvPr id="151" name="Straight Connector 150">
                <a:extLst>
                  <a:ext uri="{FF2B5EF4-FFF2-40B4-BE49-F238E27FC236}">
                    <a16:creationId xmlns:a16="http://schemas.microsoft.com/office/drawing/2014/main" id="{26B3671B-34BC-4A14-A299-7F4E919CE493}"/>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52" name="Straight Connector 151">
                <a:extLst>
                  <a:ext uri="{FF2B5EF4-FFF2-40B4-BE49-F238E27FC236}">
                    <a16:creationId xmlns:a16="http://schemas.microsoft.com/office/drawing/2014/main" id="{79C52903-6A80-458D-8358-1FCEA2409798}"/>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53" name="Straight Connector 152">
                <a:extLst>
                  <a:ext uri="{FF2B5EF4-FFF2-40B4-BE49-F238E27FC236}">
                    <a16:creationId xmlns:a16="http://schemas.microsoft.com/office/drawing/2014/main" id="{C675D66A-CEF9-4A9F-9CA5-9ED54FF13EE1}"/>
                  </a:ext>
                </a:extLst>
              </p:cNvPr>
              <p:cNvCxnSpPr/>
              <p:nvPr/>
            </p:nvCxnSpPr>
            <p:spPr>
              <a:xfrm>
                <a:off x="2283994" y="3096126"/>
                <a:ext cx="72000" cy="0"/>
              </a:xfrm>
              <a:prstGeom prst="line">
                <a:avLst/>
              </a:prstGeom>
              <a:noFill/>
              <a:ln w="19050" cap="flat">
                <a:solidFill>
                  <a:srgbClr val="B2C0EC"/>
                </a:solidFill>
                <a:prstDash val="solid"/>
                <a:miter/>
              </a:ln>
            </p:spPr>
          </p:cxnSp>
        </p:grpSp>
        <p:sp>
          <p:nvSpPr>
            <p:cNvPr id="154" name="Arrow: Down 153">
              <a:extLst>
                <a:ext uri="{FF2B5EF4-FFF2-40B4-BE49-F238E27FC236}">
                  <a16:creationId xmlns:a16="http://schemas.microsoft.com/office/drawing/2014/main" id="{453BB12C-E057-45AB-AA57-6D1A38CB9716}"/>
                </a:ext>
              </a:extLst>
            </p:cNvPr>
            <p:cNvSpPr/>
            <p:nvPr/>
          </p:nvSpPr>
          <p:spPr>
            <a:xfrm flipV="1">
              <a:off x="4391025" y="3105000"/>
              <a:ext cx="180975" cy="324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55" name="Arrow: Down 154">
              <a:extLst>
                <a:ext uri="{FF2B5EF4-FFF2-40B4-BE49-F238E27FC236}">
                  <a16:creationId xmlns:a16="http://schemas.microsoft.com/office/drawing/2014/main" id="{55BC023C-EDE1-4191-92A5-DE99EF62E24A}"/>
                </a:ext>
              </a:extLst>
            </p:cNvPr>
            <p:cNvSpPr/>
            <p:nvPr/>
          </p:nvSpPr>
          <p:spPr>
            <a:xfrm>
              <a:off x="4391025" y="3792143"/>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grpSp>
      <p:grpSp>
        <p:nvGrpSpPr>
          <p:cNvPr id="220" name="Group 219">
            <a:extLst>
              <a:ext uri="{FF2B5EF4-FFF2-40B4-BE49-F238E27FC236}">
                <a16:creationId xmlns:a16="http://schemas.microsoft.com/office/drawing/2014/main" id="{B85DBB30-9F2B-49DA-B54B-1BDE28BAA14F}"/>
              </a:ext>
            </a:extLst>
          </p:cNvPr>
          <p:cNvGrpSpPr/>
          <p:nvPr/>
        </p:nvGrpSpPr>
        <p:grpSpPr>
          <a:xfrm>
            <a:off x="4561142" y="2897960"/>
            <a:ext cx="4355141" cy="3390930"/>
            <a:chOff x="4561142" y="2393135"/>
            <a:chExt cx="4355141" cy="3390930"/>
          </a:xfrm>
        </p:grpSpPr>
        <p:sp>
          <p:nvSpPr>
            <p:cNvPr id="157" name="Freeform 21">
              <a:extLst>
                <a:ext uri="{FF2B5EF4-FFF2-40B4-BE49-F238E27FC236}">
                  <a16:creationId xmlns:a16="http://schemas.microsoft.com/office/drawing/2014/main" id="{2610A7F1-287B-4018-BF02-EFC3BF33603B}"/>
                </a:ext>
              </a:extLst>
            </p:cNvPr>
            <p:cNvSpPr>
              <a:spLocks/>
            </p:cNvSpPr>
            <p:nvPr/>
          </p:nvSpPr>
          <p:spPr bwMode="auto">
            <a:xfrm>
              <a:off x="5463025" y="2497758"/>
              <a:ext cx="3315849" cy="20170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171" name="Group 170">
              <a:extLst>
                <a:ext uri="{FF2B5EF4-FFF2-40B4-BE49-F238E27FC236}">
                  <a16:creationId xmlns:a16="http://schemas.microsoft.com/office/drawing/2014/main" id="{2B4CA2FE-ABC9-4784-BF14-5CBABAFC98A8}"/>
                </a:ext>
              </a:extLst>
            </p:cNvPr>
            <p:cNvGrpSpPr/>
            <p:nvPr/>
          </p:nvGrpSpPr>
          <p:grpSpPr>
            <a:xfrm>
              <a:off x="4770047" y="2393135"/>
              <a:ext cx="686015" cy="2367317"/>
              <a:chOff x="4279445" y="1194226"/>
              <a:chExt cx="686015" cy="3056215"/>
            </a:xfrm>
          </p:grpSpPr>
          <p:sp>
            <p:nvSpPr>
              <p:cNvPr id="158" name="Line 6">
                <a:extLst>
                  <a:ext uri="{FF2B5EF4-FFF2-40B4-BE49-F238E27FC236}">
                    <a16:creationId xmlns:a16="http://schemas.microsoft.com/office/drawing/2014/main" id="{CC462E5B-C001-431A-8241-FB5CA3E80108}"/>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59" name="Line 7">
                <a:extLst>
                  <a:ext uri="{FF2B5EF4-FFF2-40B4-BE49-F238E27FC236}">
                    <a16:creationId xmlns:a16="http://schemas.microsoft.com/office/drawing/2014/main" id="{EE8FFFB2-ED07-413D-8F6E-FDCFF200A94B}"/>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0" name="Line 8">
                <a:extLst>
                  <a:ext uri="{FF2B5EF4-FFF2-40B4-BE49-F238E27FC236}">
                    <a16:creationId xmlns:a16="http://schemas.microsoft.com/office/drawing/2014/main" id="{1FC097B2-F491-4AA2-B85E-5A9484B14837}"/>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1" name="Line 9">
                <a:extLst>
                  <a:ext uri="{FF2B5EF4-FFF2-40B4-BE49-F238E27FC236}">
                    <a16:creationId xmlns:a16="http://schemas.microsoft.com/office/drawing/2014/main" id="{2950AC98-C3E8-458A-9917-7A367892FAA5}"/>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2" name="Line 10">
                <a:extLst>
                  <a:ext uri="{FF2B5EF4-FFF2-40B4-BE49-F238E27FC236}">
                    <a16:creationId xmlns:a16="http://schemas.microsoft.com/office/drawing/2014/main" id="{199B39E0-2B49-4B32-941D-AF5127718D13}"/>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3" name="Line 11">
                <a:extLst>
                  <a:ext uri="{FF2B5EF4-FFF2-40B4-BE49-F238E27FC236}">
                    <a16:creationId xmlns:a16="http://schemas.microsoft.com/office/drawing/2014/main" id="{EF59276B-3899-4CCD-AFC5-E09C04CE2E7E}"/>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4" name="TextBox 163">
                <a:extLst>
                  <a:ext uri="{FF2B5EF4-FFF2-40B4-BE49-F238E27FC236}">
                    <a16:creationId xmlns:a16="http://schemas.microsoft.com/office/drawing/2014/main" id="{A557F037-DB8C-47D0-9A5F-AFF3D09552C8}"/>
                  </a:ext>
                </a:extLst>
              </p:cNvPr>
              <p:cNvSpPr txBox="1"/>
              <p:nvPr/>
            </p:nvSpPr>
            <p:spPr>
              <a:xfrm rot="16200000">
                <a:off x="2933786" y="2597005"/>
                <a:ext cx="2999095"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Probabilité de détérioration</a:t>
                </a:r>
              </a:p>
            </p:txBody>
          </p:sp>
          <p:sp>
            <p:nvSpPr>
              <p:cNvPr id="165" name="TextBox 164">
                <a:extLst>
                  <a:ext uri="{FF2B5EF4-FFF2-40B4-BE49-F238E27FC236}">
                    <a16:creationId xmlns:a16="http://schemas.microsoft.com/office/drawing/2014/main" id="{AA37643E-7EEF-45EA-88B4-24E45D0F984F}"/>
                  </a:ext>
                </a:extLst>
              </p:cNvPr>
              <p:cNvSpPr txBox="1"/>
              <p:nvPr/>
            </p:nvSpPr>
            <p:spPr>
              <a:xfrm>
                <a:off x="4488901" y="1194226"/>
                <a:ext cx="433132" cy="397341"/>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a:t>
                </a:r>
              </a:p>
            </p:txBody>
          </p:sp>
          <p:sp>
            <p:nvSpPr>
              <p:cNvPr id="166" name="TextBox 165">
                <a:extLst>
                  <a:ext uri="{FF2B5EF4-FFF2-40B4-BE49-F238E27FC236}">
                    <a16:creationId xmlns:a16="http://schemas.microsoft.com/office/drawing/2014/main" id="{6D3DA411-E6C6-420B-BA16-F4D2E6CFD83D}"/>
                  </a:ext>
                </a:extLst>
              </p:cNvPr>
              <p:cNvSpPr txBox="1"/>
              <p:nvPr/>
            </p:nvSpPr>
            <p:spPr>
              <a:xfrm>
                <a:off x="4488901" y="1718365"/>
                <a:ext cx="433132" cy="397341"/>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0,8</a:t>
                </a:r>
              </a:p>
            </p:txBody>
          </p:sp>
          <p:sp>
            <p:nvSpPr>
              <p:cNvPr id="167" name="TextBox 166">
                <a:extLst>
                  <a:ext uri="{FF2B5EF4-FFF2-40B4-BE49-F238E27FC236}">
                    <a16:creationId xmlns:a16="http://schemas.microsoft.com/office/drawing/2014/main" id="{5E3B7FF5-378A-4313-9618-5E7FEC99CBF7}"/>
                  </a:ext>
                </a:extLst>
              </p:cNvPr>
              <p:cNvSpPr txBox="1"/>
              <p:nvPr/>
            </p:nvSpPr>
            <p:spPr>
              <a:xfrm>
                <a:off x="4488901" y="2216896"/>
                <a:ext cx="433132" cy="397341"/>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0,6</a:t>
                </a:r>
              </a:p>
            </p:txBody>
          </p:sp>
          <p:sp>
            <p:nvSpPr>
              <p:cNvPr id="168" name="TextBox 167">
                <a:extLst>
                  <a:ext uri="{FF2B5EF4-FFF2-40B4-BE49-F238E27FC236}">
                    <a16:creationId xmlns:a16="http://schemas.microsoft.com/office/drawing/2014/main" id="{4BEC0006-24B1-4694-9B1E-A0061D15FC11}"/>
                  </a:ext>
                </a:extLst>
              </p:cNvPr>
              <p:cNvSpPr txBox="1"/>
              <p:nvPr/>
            </p:nvSpPr>
            <p:spPr>
              <a:xfrm>
                <a:off x="4488901" y="2731548"/>
                <a:ext cx="433132" cy="397341"/>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0,4</a:t>
                </a:r>
              </a:p>
            </p:txBody>
          </p:sp>
          <p:sp>
            <p:nvSpPr>
              <p:cNvPr id="169" name="TextBox 168">
                <a:extLst>
                  <a:ext uri="{FF2B5EF4-FFF2-40B4-BE49-F238E27FC236}">
                    <a16:creationId xmlns:a16="http://schemas.microsoft.com/office/drawing/2014/main" id="{E877F750-5535-4A14-9129-81F1F5998ECF}"/>
                  </a:ext>
                </a:extLst>
              </p:cNvPr>
              <p:cNvSpPr txBox="1"/>
              <p:nvPr/>
            </p:nvSpPr>
            <p:spPr>
              <a:xfrm>
                <a:off x="4488901" y="3235452"/>
                <a:ext cx="433132" cy="397341"/>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0,2</a:t>
                </a:r>
              </a:p>
            </p:txBody>
          </p:sp>
          <p:sp>
            <p:nvSpPr>
              <p:cNvPr id="170" name="TextBox 169">
                <a:extLst>
                  <a:ext uri="{FF2B5EF4-FFF2-40B4-BE49-F238E27FC236}">
                    <a16:creationId xmlns:a16="http://schemas.microsoft.com/office/drawing/2014/main" id="{840C258C-5386-40FB-AA1C-C99871B9959A}"/>
                  </a:ext>
                </a:extLst>
              </p:cNvPr>
              <p:cNvSpPr txBox="1"/>
              <p:nvPr/>
            </p:nvSpPr>
            <p:spPr>
              <a:xfrm>
                <a:off x="4637989" y="3744727"/>
                <a:ext cx="284052" cy="397341"/>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grpSp>
          <p:nvGrpSpPr>
            <p:cNvPr id="188" name="Group 187">
              <a:extLst>
                <a:ext uri="{FF2B5EF4-FFF2-40B4-BE49-F238E27FC236}">
                  <a16:creationId xmlns:a16="http://schemas.microsoft.com/office/drawing/2014/main" id="{706334D4-D6B1-41FD-BFFA-E0B03BD005ED}"/>
                </a:ext>
              </a:extLst>
            </p:cNvPr>
            <p:cNvGrpSpPr/>
            <p:nvPr/>
          </p:nvGrpSpPr>
          <p:grpSpPr>
            <a:xfrm>
              <a:off x="5376759" y="4529241"/>
              <a:ext cx="3539524" cy="360147"/>
              <a:chOff x="1540524" y="4771176"/>
              <a:chExt cx="2805231" cy="360147"/>
            </a:xfrm>
          </p:grpSpPr>
          <p:sp>
            <p:nvSpPr>
              <p:cNvPr id="172" name="Line 21">
                <a:extLst>
                  <a:ext uri="{FF2B5EF4-FFF2-40B4-BE49-F238E27FC236}">
                    <a16:creationId xmlns:a16="http://schemas.microsoft.com/office/drawing/2014/main" id="{F92C290F-8486-485B-86E9-05B38A1AE21B}"/>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D3DFD6A1-685B-4FB4-A632-9C53F6569E39}"/>
                  </a:ext>
                </a:extLst>
              </p:cNvPr>
              <p:cNvSpPr txBox="1"/>
              <p:nvPr/>
            </p:nvSpPr>
            <p:spPr>
              <a:xfrm>
                <a:off x="4130599" y="4843176"/>
                <a:ext cx="21515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14</a:t>
                </a:r>
              </a:p>
            </p:txBody>
          </p:sp>
          <p:sp>
            <p:nvSpPr>
              <p:cNvPr id="174" name="Line 21">
                <a:extLst>
                  <a:ext uri="{FF2B5EF4-FFF2-40B4-BE49-F238E27FC236}">
                    <a16:creationId xmlns:a16="http://schemas.microsoft.com/office/drawing/2014/main" id="{01899F4D-7F8D-4ABF-BC8F-E5B386E58A07}"/>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517037A9-4D79-472F-A10B-A89C3E33663C}"/>
                  </a:ext>
                </a:extLst>
              </p:cNvPr>
              <p:cNvSpPr txBox="1"/>
              <p:nvPr/>
            </p:nvSpPr>
            <p:spPr>
              <a:xfrm>
                <a:off x="3754961" y="4843176"/>
                <a:ext cx="21515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a:t>
                </a:r>
              </a:p>
            </p:txBody>
          </p:sp>
          <p:sp>
            <p:nvSpPr>
              <p:cNvPr id="176" name="Line 21">
                <a:extLst>
                  <a:ext uri="{FF2B5EF4-FFF2-40B4-BE49-F238E27FC236}">
                    <a16:creationId xmlns:a16="http://schemas.microsoft.com/office/drawing/2014/main" id="{F63B80F9-0DD1-4340-A667-8198E8A8B739}"/>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0CFE6830-A562-4D60-93B5-15B4AA71ABBB}"/>
                  </a:ext>
                </a:extLst>
              </p:cNvPr>
              <p:cNvSpPr txBox="1"/>
              <p:nvPr/>
            </p:nvSpPr>
            <p:spPr>
              <a:xfrm>
                <a:off x="3379325" y="4843176"/>
                <a:ext cx="21515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10</a:t>
                </a:r>
              </a:p>
            </p:txBody>
          </p:sp>
          <p:sp>
            <p:nvSpPr>
              <p:cNvPr id="178" name="Line 21">
                <a:extLst>
                  <a:ext uri="{FF2B5EF4-FFF2-40B4-BE49-F238E27FC236}">
                    <a16:creationId xmlns:a16="http://schemas.microsoft.com/office/drawing/2014/main" id="{987A1280-1F13-49F3-B73E-D289C290C904}"/>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1C556541-E460-4FF6-9E47-C95D43B59910}"/>
                  </a:ext>
                </a:extLst>
              </p:cNvPr>
              <p:cNvSpPr txBox="1"/>
              <p:nvPr/>
            </p:nvSpPr>
            <p:spPr>
              <a:xfrm>
                <a:off x="3043072" y="4843176"/>
                <a:ext cx="13638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8</a:t>
                </a:r>
              </a:p>
            </p:txBody>
          </p:sp>
          <p:sp>
            <p:nvSpPr>
              <p:cNvPr id="180" name="Line 21">
                <a:extLst>
                  <a:ext uri="{FF2B5EF4-FFF2-40B4-BE49-F238E27FC236}">
                    <a16:creationId xmlns:a16="http://schemas.microsoft.com/office/drawing/2014/main" id="{C1B53372-A8AE-4732-B931-387C17E8657E}"/>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81" name="TextBox 180">
                <a:extLst>
                  <a:ext uri="{FF2B5EF4-FFF2-40B4-BE49-F238E27FC236}">
                    <a16:creationId xmlns:a16="http://schemas.microsoft.com/office/drawing/2014/main" id="{4A05DE31-FAB6-4173-B9A3-875BD6BAC8DF}"/>
                  </a:ext>
                </a:extLst>
              </p:cNvPr>
              <p:cNvSpPr txBox="1"/>
              <p:nvPr/>
            </p:nvSpPr>
            <p:spPr>
              <a:xfrm>
                <a:off x="2667435" y="4843176"/>
                <a:ext cx="13638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a:t>
                </a:r>
              </a:p>
            </p:txBody>
          </p:sp>
          <p:sp>
            <p:nvSpPr>
              <p:cNvPr id="182" name="Line 21">
                <a:extLst>
                  <a:ext uri="{FF2B5EF4-FFF2-40B4-BE49-F238E27FC236}">
                    <a16:creationId xmlns:a16="http://schemas.microsoft.com/office/drawing/2014/main" id="{11975679-2C87-454E-8FC8-C4FAA634B77F}"/>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id="{E083D3D8-49BD-42DC-8BF4-CF18474ED092}"/>
                  </a:ext>
                </a:extLst>
              </p:cNvPr>
              <p:cNvSpPr txBox="1"/>
              <p:nvPr/>
            </p:nvSpPr>
            <p:spPr>
              <a:xfrm>
                <a:off x="2291798" y="4843176"/>
                <a:ext cx="13638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a:t>
                </a:r>
              </a:p>
            </p:txBody>
          </p:sp>
          <p:sp>
            <p:nvSpPr>
              <p:cNvPr id="184" name="Line 21">
                <a:extLst>
                  <a:ext uri="{FF2B5EF4-FFF2-40B4-BE49-F238E27FC236}">
                    <a16:creationId xmlns:a16="http://schemas.microsoft.com/office/drawing/2014/main" id="{89E5805E-2813-4451-9E75-B28182F3DAAF}"/>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FF44C2C2-F0A2-4F04-B945-6905441A1A1F}"/>
                  </a:ext>
                </a:extLst>
              </p:cNvPr>
              <p:cNvSpPr txBox="1"/>
              <p:nvPr/>
            </p:nvSpPr>
            <p:spPr>
              <a:xfrm>
                <a:off x="1916161" y="4843176"/>
                <a:ext cx="13638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a:t>
                </a:r>
              </a:p>
            </p:txBody>
          </p:sp>
          <p:sp>
            <p:nvSpPr>
              <p:cNvPr id="186" name="Line 21">
                <a:extLst>
                  <a:ext uri="{FF2B5EF4-FFF2-40B4-BE49-F238E27FC236}">
                    <a16:creationId xmlns:a16="http://schemas.microsoft.com/office/drawing/2014/main" id="{B41E59E5-F9FA-429D-9D2F-5F4709D7F797}"/>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59F4CCC0-691C-457D-AE8A-4CE2CBCAEE36}"/>
                  </a:ext>
                </a:extLst>
              </p:cNvPr>
              <p:cNvSpPr txBox="1"/>
              <p:nvPr/>
            </p:nvSpPr>
            <p:spPr>
              <a:xfrm>
                <a:off x="1540524" y="4843176"/>
                <a:ext cx="13638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sp>
          <p:nvSpPr>
            <p:cNvPr id="189" name="TextBox 188">
              <a:extLst>
                <a:ext uri="{FF2B5EF4-FFF2-40B4-BE49-F238E27FC236}">
                  <a16:creationId xmlns:a16="http://schemas.microsoft.com/office/drawing/2014/main" id="{3AB33C38-5AB1-480A-90B7-1DF7F287EF6F}"/>
                </a:ext>
              </a:extLst>
            </p:cNvPr>
            <p:cNvSpPr txBox="1"/>
            <p:nvPr/>
          </p:nvSpPr>
          <p:spPr>
            <a:xfrm>
              <a:off x="6887792" y="4812586"/>
              <a:ext cx="562976"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Mois</a:t>
              </a:r>
            </a:p>
          </p:txBody>
        </p:sp>
        <p:grpSp>
          <p:nvGrpSpPr>
            <p:cNvPr id="207" name="Group 206">
              <a:extLst>
                <a:ext uri="{FF2B5EF4-FFF2-40B4-BE49-F238E27FC236}">
                  <a16:creationId xmlns:a16="http://schemas.microsoft.com/office/drawing/2014/main" id="{8DE87B0F-DD89-416E-9E2B-5B09EAD86EB8}"/>
                </a:ext>
              </a:extLst>
            </p:cNvPr>
            <p:cNvGrpSpPr/>
            <p:nvPr/>
          </p:nvGrpSpPr>
          <p:grpSpPr>
            <a:xfrm>
              <a:off x="5277373" y="5187605"/>
              <a:ext cx="3589217" cy="288147"/>
              <a:chOff x="5490110" y="5515641"/>
              <a:chExt cx="3589217" cy="288147"/>
            </a:xfrm>
          </p:grpSpPr>
          <p:sp>
            <p:nvSpPr>
              <p:cNvPr id="192" name="TextBox 191">
                <a:extLst>
                  <a:ext uri="{FF2B5EF4-FFF2-40B4-BE49-F238E27FC236}">
                    <a16:creationId xmlns:a16="http://schemas.microsoft.com/office/drawing/2014/main" id="{E2E8450E-AB76-4F53-9711-A8AD357360E5}"/>
                  </a:ext>
                </a:extLst>
              </p:cNvPr>
              <p:cNvSpPr txBox="1"/>
              <p:nvPr/>
            </p:nvSpPr>
            <p:spPr>
              <a:xfrm>
                <a:off x="8907238" y="5515641"/>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0</a:t>
                </a:r>
              </a:p>
            </p:txBody>
          </p:sp>
          <p:sp>
            <p:nvSpPr>
              <p:cNvPr id="194" name="TextBox 193">
                <a:extLst>
                  <a:ext uri="{FF2B5EF4-FFF2-40B4-BE49-F238E27FC236}">
                    <a16:creationId xmlns:a16="http://schemas.microsoft.com/office/drawing/2014/main" id="{7ED7C70B-2DCF-4876-A62B-5085C8C11D6F}"/>
                  </a:ext>
                </a:extLst>
              </p:cNvPr>
              <p:cNvSpPr txBox="1"/>
              <p:nvPr/>
            </p:nvSpPr>
            <p:spPr>
              <a:xfrm>
                <a:off x="8433274" y="5515641"/>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0</a:t>
                </a:r>
              </a:p>
            </p:txBody>
          </p:sp>
          <p:sp>
            <p:nvSpPr>
              <p:cNvPr id="196" name="TextBox 195">
                <a:extLst>
                  <a:ext uri="{FF2B5EF4-FFF2-40B4-BE49-F238E27FC236}">
                    <a16:creationId xmlns:a16="http://schemas.microsoft.com/office/drawing/2014/main" id="{0DFD77F8-1EF6-4BD0-AA9A-9C48D19BDC59}"/>
                  </a:ext>
                </a:extLst>
              </p:cNvPr>
              <p:cNvSpPr txBox="1"/>
              <p:nvPr/>
            </p:nvSpPr>
            <p:spPr>
              <a:xfrm>
                <a:off x="7909619" y="5515641"/>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42</a:t>
                </a:r>
              </a:p>
            </p:txBody>
          </p:sp>
          <p:sp>
            <p:nvSpPr>
              <p:cNvPr id="198" name="TextBox 197">
                <a:extLst>
                  <a:ext uri="{FF2B5EF4-FFF2-40B4-BE49-F238E27FC236}">
                    <a16:creationId xmlns:a16="http://schemas.microsoft.com/office/drawing/2014/main" id="{BA092516-8DA0-45D8-8516-75B08CE35180}"/>
                  </a:ext>
                </a:extLst>
              </p:cNvPr>
              <p:cNvSpPr txBox="1"/>
              <p:nvPr/>
            </p:nvSpPr>
            <p:spPr>
              <a:xfrm>
                <a:off x="7435656" y="5515641"/>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58</a:t>
                </a:r>
              </a:p>
            </p:txBody>
          </p:sp>
          <p:sp>
            <p:nvSpPr>
              <p:cNvPr id="200" name="TextBox 199">
                <a:extLst>
                  <a:ext uri="{FF2B5EF4-FFF2-40B4-BE49-F238E27FC236}">
                    <a16:creationId xmlns:a16="http://schemas.microsoft.com/office/drawing/2014/main" id="{828B5405-7492-41B9-811E-C3483FC5B188}"/>
                  </a:ext>
                </a:extLst>
              </p:cNvPr>
              <p:cNvSpPr txBox="1"/>
              <p:nvPr/>
            </p:nvSpPr>
            <p:spPr>
              <a:xfrm>
                <a:off x="6961693" y="5515641"/>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71</a:t>
                </a:r>
              </a:p>
            </p:txBody>
          </p:sp>
          <p:sp>
            <p:nvSpPr>
              <p:cNvPr id="202" name="TextBox 201">
                <a:extLst>
                  <a:ext uri="{FF2B5EF4-FFF2-40B4-BE49-F238E27FC236}">
                    <a16:creationId xmlns:a16="http://schemas.microsoft.com/office/drawing/2014/main" id="{7401646B-B417-457E-9682-89C4661A3246}"/>
                  </a:ext>
                </a:extLst>
              </p:cNvPr>
              <p:cNvSpPr txBox="1"/>
              <p:nvPr/>
            </p:nvSpPr>
            <p:spPr>
              <a:xfrm>
                <a:off x="6487729" y="5515641"/>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82</a:t>
                </a:r>
              </a:p>
            </p:txBody>
          </p:sp>
          <p:sp>
            <p:nvSpPr>
              <p:cNvPr id="204" name="TextBox 203">
                <a:extLst>
                  <a:ext uri="{FF2B5EF4-FFF2-40B4-BE49-F238E27FC236}">
                    <a16:creationId xmlns:a16="http://schemas.microsoft.com/office/drawing/2014/main" id="{960E4F77-1A91-48F3-8361-957EF994AFAF}"/>
                  </a:ext>
                </a:extLst>
              </p:cNvPr>
              <p:cNvSpPr txBox="1"/>
              <p:nvPr/>
            </p:nvSpPr>
            <p:spPr>
              <a:xfrm>
                <a:off x="5964073" y="5515641"/>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104</a:t>
                </a:r>
              </a:p>
            </p:txBody>
          </p:sp>
          <p:sp>
            <p:nvSpPr>
              <p:cNvPr id="206" name="TextBox 205">
                <a:extLst>
                  <a:ext uri="{FF2B5EF4-FFF2-40B4-BE49-F238E27FC236}">
                    <a16:creationId xmlns:a16="http://schemas.microsoft.com/office/drawing/2014/main" id="{5188EA9B-F541-44D8-B593-799D85E2F33A}"/>
                  </a:ext>
                </a:extLst>
              </p:cNvPr>
              <p:cNvSpPr txBox="1"/>
              <p:nvPr/>
            </p:nvSpPr>
            <p:spPr>
              <a:xfrm>
                <a:off x="5490110" y="5515641"/>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141</a:t>
                </a:r>
              </a:p>
            </p:txBody>
          </p:sp>
        </p:grpSp>
        <p:grpSp>
          <p:nvGrpSpPr>
            <p:cNvPr id="208" name="Group 207">
              <a:extLst>
                <a:ext uri="{FF2B5EF4-FFF2-40B4-BE49-F238E27FC236}">
                  <a16:creationId xmlns:a16="http://schemas.microsoft.com/office/drawing/2014/main" id="{BDA34A3C-C290-4C68-A823-1AF9B92081C3}"/>
                </a:ext>
              </a:extLst>
            </p:cNvPr>
            <p:cNvGrpSpPr/>
            <p:nvPr/>
          </p:nvGrpSpPr>
          <p:grpSpPr>
            <a:xfrm>
              <a:off x="5277373" y="5486103"/>
              <a:ext cx="3589217" cy="288147"/>
              <a:chOff x="5490110" y="5515641"/>
              <a:chExt cx="3589217" cy="288147"/>
            </a:xfrm>
          </p:grpSpPr>
          <p:sp>
            <p:nvSpPr>
              <p:cNvPr id="209" name="TextBox 208">
                <a:extLst>
                  <a:ext uri="{FF2B5EF4-FFF2-40B4-BE49-F238E27FC236}">
                    <a16:creationId xmlns:a16="http://schemas.microsoft.com/office/drawing/2014/main" id="{282B298D-6958-425A-8373-3503EC62F267}"/>
                  </a:ext>
                </a:extLst>
              </p:cNvPr>
              <p:cNvSpPr txBox="1"/>
              <p:nvPr/>
            </p:nvSpPr>
            <p:spPr>
              <a:xfrm>
                <a:off x="8907238" y="5515641"/>
                <a:ext cx="172089"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0</a:t>
                </a:r>
              </a:p>
            </p:txBody>
          </p:sp>
          <p:sp>
            <p:nvSpPr>
              <p:cNvPr id="210" name="TextBox 209">
                <a:extLst>
                  <a:ext uri="{FF2B5EF4-FFF2-40B4-BE49-F238E27FC236}">
                    <a16:creationId xmlns:a16="http://schemas.microsoft.com/office/drawing/2014/main" id="{EAB05DD8-EDAE-4BC9-8E68-4191464F0D76}"/>
                  </a:ext>
                </a:extLst>
              </p:cNvPr>
              <p:cNvSpPr txBox="1"/>
              <p:nvPr/>
            </p:nvSpPr>
            <p:spPr>
              <a:xfrm>
                <a:off x="8433274" y="5515641"/>
                <a:ext cx="172089"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0</a:t>
                </a:r>
              </a:p>
            </p:txBody>
          </p:sp>
          <p:sp>
            <p:nvSpPr>
              <p:cNvPr id="211" name="TextBox 210">
                <a:extLst>
                  <a:ext uri="{FF2B5EF4-FFF2-40B4-BE49-F238E27FC236}">
                    <a16:creationId xmlns:a16="http://schemas.microsoft.com/office/drawing/2014/main" id="{32F907A9-8D7B-45E2-B3B5-B4B425207EB5}"/>
                  </a:ext>
                </a:extLst>
              </p:cNvPr>
              <p:cNvSpPr txBox="1"/>
              <p:nvPr/>
            </p:nvSpPr>
            <p:spPr>
              <a:xfrm>
                <a:off x="7909619" y="5515641"/>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10</a:t>
                </a:r>
              </a:p>
            </p:txBody>
          </p:sp>
          <p:sp>
            <p:nvSpPr>
              <p:cNvPr id="212" name="TextBox 211">
                <a:extLst>
                  <a:ext uri="{FF2B5EF4-FFF2-40B4-BE49-F238E27FC236}">
                    <a16:creationId xmlns:a16="http://schemas.microsoft.com/office/drawing/2014/main" id="{245C5895-C256-4ED3-811A-D5C81EBE9C09}"/>
                  </a:ext>
                </a:extLst>
              </p:cNvPr>
              <p:cNvSpPr txBox="1"/>
              <p:nvPr/>
            </p:nvSpPr>
            <p:spPr>
              <a:xfrm>
                <a:off x="7435656" y="5515641"/>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25</a:t>
                </a:r>
              </a:p>
            </p:txBody>
          </p:sp>
          <p:sp>
            <p:nvSpPr>
              <p:cNvPr id="213" name="TextBox 212">
                <a:extLst>
                  <a:ext uri="{FF2B5EF4-FFF2-40B4-BE49-F238E27FC236}">
                    <a16:creationId xmlns:a16="http://schemas.microsoft.com/office/drawing/2014/main" id="{B7FC0A54-4601-4A2C-A7DC-A342CAF23451}"/>
                  </a:ext>
                </a:extLst>
              </p:cNvPr>
              <p:cNvSpPr txBox="1"/>
              <p:nvPr/>
            </p:nvSpPr>
            <p:spPr>
              <a:xfrm>
                <a:off x="6961693" y="5515641"/>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32</a:t>
                </a:r>
              </a:p>
            </p:txBody>
          </p:sp>
          <p:sp>
            <p:nvSpPr>
              <p:cNvPr id="214" name="TextBox 213">
                <a:extLst>
                  <a:ext uri="{FF2B5EF4-FFF2-40B4-BE49-F238E27FC236}">
                    <a16:creationId xmlns:a16="http://schemas.microsoft.com/office/drawing/2014/main" id="{63A8ADF8-91AA-4110-BFEE-193EB1326DB3}"/>
                  </a:ext>
                </a:extLst>
              </p:cNvPr>
              <p:cNvSpPr txBox="1"/>
              <p:nvPr/>
            </p:nvSpPr>
            <p:spPr>
              <a:xfrm>
                <a:off x="6487729" y="5515641"/>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57</a:t>
                </a:r>
              </a:p>
            </p:txBody>
          </p:sp>
          <p:sp>
            <p:nvSpPr>
              <p:cNvPr id="215" name="TextBox 214">
                <a:extLst>
                  <a:ext uri="{FF2B5EF4-FFF2-40B4-BE49-F238E27FC236}">
                    <a16:creationId xmlns:a16="http://schemas.microsoft.com/office/drawing/2014/main" id="{BA07FDCA-1C69-4F1A-981D-91041A90D8C8}"/>
                  </a:ext>
                </a:extLst>
              </p:cNvPr>
              <p:cNvSpPr txBox="1"/>
              <p:nvPr/>
            </p:nvSpPr>
            <p:spPr>
              <a:xfrm>
                <a:off x="6013766" y="5515641"/>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85</a:t>
                </a:r>
              </a:p>
            </p:txBody>
          </p:sp>
          <p:sp>
            <p:nvSpPr>
              <p:cNvPr id="216" name="TextBox 215">
                <a:extLst>
                  <a:ext uri="{FF2B5EF4-FFF2-40B4-BE49-F238E27FC236}">
                    <a16:creationId xmlns:a16="http://schemas.microsoft.com/office/drawing/2014/main" id="{6A8E0685-1E87-40E7-89D0-166EEE6CEE55}"/>
                  </a:ext>
                </a:extLst>
              </p:cNvPr>
              <p:cNvSpPr txBox="1"/>
              <p:nvPr/>
            </p:nvSpPr>
            <p:spPr>
              <a:xfrm>
                <a:off x="5490110" y="5515641"/>
                <a:ext cx="370862"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131</a:t>
                </a:r>
              </a:p>
            </p:txBody>
          </p:sp>
        </p:grpSp>
        <p:sp>
          <p:nvSpPr>
            <p:cNvPr id="217" name="TextBox 216">
              <a:extLst>
                <a:ext uri="{FF2B5EF4-FFF2-40B4-BE49-F238E27FC236}">
                  <a16:creationId xmlns:a16="http://schemas.microsoft.com/office/drawing/2014/main" id="{127E94A8-B7BE-4AA7-B46A-530425C51CF8}"/>
                </a:ext>
              </a:extLst>
            </p:cNvPr>
            <p:cNvSpPr txBox="1"/>
            <p:nvPr/>
          </p:nvSpPr>
          <p:spPr>
            <a:xfrm>
              <a:off x="5068033" y="4999352"/>
              <a:ext cx="314510" cy="307777"/>
            </a:xfrm>
            <a:prstGeom prst="rect">
              <a:avLst/>
            </a:prstGeom>
            <a:noFill/>
          </p:spPr>
          <p:txBody>
            <a:bodyPr wrap="none" rtlCol="0">
              <a:spAutoFit/>
            </a:bodyPr>
            <a:lstStyle/>
            <a:p>
              <a:pPr algn="r"/>
              <a:r>
                <a:rPr lang="fr-FR" sz="1400" dirty="0">
                  <a:solidFill>
                    <a:srgbClr val="4D4D4D"/>
                  </a:solidFill>
                </a:rPr>
                <a:t>N</a:t>
              </a:r>
            </a:p>
          </p:txBody>
        </p:sp>
        <p:sp>
          <p:nvSpPr>
            <p:cNvPr id="218" name="TextBox 217">
              <a:extLst>
                <a:ext uri="{FF2B5EF4-FFF2-40B4-BE49-F238E27FC236}">
                  <a16:creationId xmlns:a16="http://schemas.microsoft.com/office/drawing/2014/main" id="{2FD346F9-EC60-4C2F-BDBA-8E68618399E2}"/>
                </a:ext>
              </a:extLst>
            </p:cNvPr>
            <p:cNvSpPr txBox="1"/>
            <p:nvPr/>
          </p:nvSpPr>
          <p:spPr>
            <a:xfrm>
              <a:off x="4561142" y="5177790"/>
              <a:ext cx="811441" cy="307777"/>
            </a:xfrm>
            <a:prstGeom prst="rect">
              <a:avLst/>
            </a:prstGeom>
            <a:noFill/>
          </p:spPr>
          <p:txBody>
            <a:bodyPr wrap="none" rtlCol="0">
              <a:spAutoFit/>
            </a:bodyPr>
            <a:lstStyle/>
            <a:p>
              <a:pPr algn="r"/>
              <a:r>
                <a:rPr lang="fr-FR" sz="1400" dirty="0">
                  <a:solidFill>
                    <a:srgbClr val="B60D27"/>
                  </a:solidFill>
                </a:rPr>
                <a:t>Pembro</a:t>
              </a:r>
            </a:p>
          </p:txBody>
        </p:sp>
        <p:sp>
          <p:nvSpPr>
            <p:cNvPr id="219" name="TextBox 218">
              <a:extLst>
                <a:ext uri="{FF2B5EF4-FFF2-40B4-BE49-F238E27FC236}">
                  <a16:creationId xmlns:a16="http://schemas.microsoft.com/office/drawing/2014/main" id="{0A0D172F-865A-4240-9665-242B95BB1508}"/>
                </a:ext>
              </a:extLst>
            </p:cNvPr>
            <p:cNvSpPr txBox="1"/>
            <p:nvPr/>
          </p:nvSpPr>
          <p:spPr>
            <a:xfrm>
              <a:off x="4610836" y="5476288"/>
              <a:ext cx="761747" cy="307777"/>
            </a:xfrm>
            <a:prstGeom prst="rect">
              <a:avLst/>
            </a:prstGeom>
            <a:noFill/>
          </p:spPr>
          <p:txBody>
            <a:bodyPr wrap="none" rtlCol="0">
              <a:spAutoFit/>
            </a:bodyPr>
            <a:lstStyle/>
            <a:p>
              <a:pPr algn="r"/>
              <a:r>
                <a:rPr lang="fr-FR" sz="1400" dirty="0">
                  <a:solidFill>
                    <a:srgbClr val="B2C0EC"/>
                  </a:solidFill>
                </a:rPr>
                <a:t>Chimio</a:t>
              </a:r>
            </a:p>
          </p:txBody>
        </p:sp>
      </p:grpSp>
      <p:grpSp>
        <p:nvGrpSpPr>
          <p:cNvPr id="290" name="Group 289">
            <a:extLst>
              <a:ext uri="{FF2B5EF4-FFF2-40B4-BE49-F238E27FC236}">
                <a16:creationId xmlns:a16="http://schemas.microsoft.com/office/drawing/2014/main" id="{B2B559C4-06D2-40F1-A60A-22B11F1ECD06}"/>
              </a:ext>
            </a:extLst>
          </p:cNvPr>
          <p:cNvGrpSpPr/>
          <p:nvPr/>
        </p:nvGrpSpPr>
        <p:grpSpPr>
          <a:xfrm>
            <a:off x="5471550" y="3013572"/>
            <a:ext cx="2695297" cy="579766"/>
            <a:chOff x="6586732" y="3681121"/>
            <a:chExt cx="4190533" cy="891154"/>
          </a:xfrm>
        </p:grpSpPr>
        <p:sp>
          <p:nvSpPr>
            <p:cNvPr id="223" name="Freeform: Shape 222">
              <a:extLst>
                <a:ext uri="{FF2B5EF4-FFF2-40B4-BE49-F238E27FC236}">
                  <a16:creationId xmlns:a16="http://schemas.microsoft.com/office/drawing/2014/main" id="{18A9848E-B96D-4504-8162-A754E1D74464}"/>
                </a:ext>
              </a:extLst>
            </p:cNvPr>
            <p:cNvSpPr/>
            <p:nvPr/>
          </p:nvSpPr>
          <p:spPr>
            <a:xfrm>
              <a:off x="6586732" y="3734070"/>
              <a:ext cx="4183713" cy="829844"/>
            </a:xfrm>
            <a:custGeom>
              <a:avLst/>
              <a:gdLst>
                <a:gd name="connsiteX0" fmla="*/ 4183713 w 4183713"/>
                <a:gd name="connsiteY0" fmla="*/ 829844 h 829844"/>
                <a:gd name="connsiteX1" fmla="*/ 3093234 w 4183713"/>
                <a:gd name="connsiteY1" fmla="*/ 829844 h 829844"/>
                <a:gd name="connsiteX2" fmla="*/ 3093234 w 4183713"/>
                <a:gd name="connsiteY2" fmla="*/ 774266 h 829844"/>
                <a:gd name="connsiteX3" fmla="*/ 3056820 w 4183713"/>
                <a:gd name="connsiteY3" fmla="*/ 774266 h 829844"/>
                <a:gd name="connsiteX4" fmla="*/ 3056820 w 4183713"/>
                <a:gd name="connsiteY4" fmla="*/ 735935 h 829844"/>
                <a:gd name="connsiteX5" fmla="*/ 2320881 w 4183713"/>
                <a:gd name="connsiteY5" fmla="*/ 735935 h 829844"/>
                <a:gd name="connsiteX6" fmla="*/ 2320881 w 4183713"/>
                <a:gd name="connsiteY6" fmla="*/ 711021 h 829844"/>
                <a:gd name="connsiteX7" fmla="*/ 2295963 w 4183713"/>
                <a:gd name="connsiteY7" fmla="*/ 711021 h 829844"/>
                <a:gd name="connsiteX8" fmla="*/ 2295963 w 4183713"/>
                <a:gd name="connsiteY8" fmla="*/ 672691 h 829844"/>
                <a:gd name="connsiteX9" fmla="*/ 1540869 w 4183713"/>
                <a:gd name="connsiteY9" fmla="*/ 672691 h 829844"/>
                <a:gd name="connsiteX10" fmla="*/ 1540869 w 4183713"/>
                <a:gd name="connsiteY10" fmla="*/ 603697 h 829844"/>
                <a:gd name="connsiteX11" fmla="*/ 1368381 w 4183713"/>
                <a:gd name="connsiteY11" fmla="*/ 603697 h 829844"/>
                <a:gd name="connsiteX12" fmla="*/ 1368381 w 4183713"/>
                <a:gd name="connsiteY12" fmla="*/ 576866 h 829844"/>
                <a:gd name="connsiteX13" fmla="*/ 1021490 w 4183713"/>
                <a:gd name="connsiteY13" fmla="*/ 576866 h 829844"/>
                <a:gd name="connsiteX14" fmla="*/ 1021490 w 4183713"/>
                <a:gd name="connsiteY14" fmla="*/ 550035 h 829844"/>
                <a:gd name="connsiteX15" fmla="*/ 776182 w 4183713"/>
                <a:gd name="connsiteY15" fmla="*/ 550035 h 829844"/>
                <a:gd name="connsiteX16" fmla="*/ 776182 w 4183713"/>
                <a:gd name="connsiteY16" fmla="*/ 477209 h 829844"/>
                <a:gd name="connsiteX17" fmla="*/ 751267 w 4183713"/>
                <a:gd name="connsiteY17" fmla="*/ 477209 h 829844"/>
                <a:gd name="connsiteX18" fmla="*/ 751267 w 4183713"/>
                <a:gd name="connsiteY18" fmla="*/ 421629 h 829844"/>
                <a:gd name="connsiteX19" fmla="*/ 739769 w 4183713"/>
                <a:gd name="connsiteY19" fmla="*/ 421629 h 829844"/>
                <a:gd name="connsiteX20" fmla="*/ 739769 w 4183713"/>
                <a:gd name="connsiteY20" fmla="*/ 400549 h 829844"/>
                <a:gd name="connsiteX21" fmla="*/ 712938 w 4183713"/>
                <a:gd name="connsiteY21" fmla="*/ 400549 h 829844"/>
                <a:gd name="connsiteX22" fmla="*/ 712938 w 4183713"/>
                <a:gd name="connsiteY22" fmla="*/ 366051 h 829844"/>
                <a:gd name="connsiteX23" fmla="*/ 613280 w 4183713"/>
                <a:gd name="connsiteY23" fmla="*/ 366051 h 829844"/>
                <a:gd name="connsiteX24" fmla="*/ 613280 w 4183713"/>
                <a:gd name="connsiteY24" fmla="*/ 337304 h 829844"/>
                <a:gd name="connsiteX25" fmla="*/ 530870 w 4183713"/>
                <a:gd name="connsiteY25" fmla="*/ 337304 h 829844"/>
                <a:gd name="connsiteX26" fmla="*/ 530870 w 4183713"/>
                <a:gd name="connsiteY26" fmla="*/ 287475 h 829844"/>
                <a:gd name="connsiteX27" fmla="*/ 256811 w 4183713"/>
                <a:gd name="connsiteY27" fmla="*/ 287475 h 829844"/>
                <a:gd name="connsiteX28" fmla="*/ 256811 w 4183713"/>
                <a:gd name="connsiteY28" fmla="*/ 210815 h 829844"/>
                <a:gd name="connsiteX29" fmla="*/ 247228 w 4183713"/>
                <a:gd name="connsiteY29" fmla="*/ 210815 h 829844"/>
                <a:gd name="connsiteX30" fmla="*/ 247228 w 4183713"/>
                <a:gd name="connsiteY30" fmla="*/ 30664 h 829844"/>
                <a:gd name="connsiteX31" fmla="*/ 237646 w 4183713"/>
                <a:gd name="connsiteY31" fmla="*/ 30664 h 829844"/>
                <a:gd name="connsiteX32" fmla="*/ 237646 w 4183713"/>
                <a:gd name="connsiteY32" fmla="*/ 0 h 829844"/>
                <a:gd name="connsiteX33" fmla="*/ 0 w 4183713"/>
                <a:gd name="connsiteY33" fmla="*/ 0 h 8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83713" h="829844">
                  <a:moveTo>
                    <a:pt x="4183713" y="829844"/>
                  </a:moveTo>
                  <a:lnTo>
                    <a:pt x="3093234" y="829844"/>
                  </a:lnTo>
                  <a:lnTo>
                    <a:pt x="3093234" y="774266"/>
                  </a:lnTo>
                  <a:lnTo>
                    <a:pt x="3056820" y="774266"/>
                  </a:lnTo>
                  <a:lnTo>
                    <a:pt x="3056820" y="735935"/>
                  </a:lnTo>
                  <a:lnTo>
                    <a:pt x="2320881" y="735935"/>
                  </a:lnTo>
                  <a:lnTo>
                    <a:pt x="2320881" y="711021"/>
                  </a:lnTo>
                  <a:lnTo>
                    <a:pt x="2295963" y="711021"/>
                  </a:lnTo>
                  <a:lnTo>
                    <a:pt x="2295963" y="672691"/>
                  </a:lnTo>
                  <a:lnTo>
                    <a:pt x="1540869" y="672691"/>
                  </a:lnTo>
                  <a:lnTo>
                    <a:pt x="1540869" y="603697"/>
                  </a:lnTo>
                  <a:lnTo>
                    <a:pt x="1368381" y="603697"/>
                  </a:lnTo>
                  <a:lnTo>
                    <a:pt x="1368381" y="576866"/>
                  </a:lnTo>
                  <a:lnTo>
                    <a:pt x="1021490" y="576866"/>
                  </a:lnTo>
                  <a:lnTo>
                    <a:pt x="1021490" y="550035"/>
                  </a:lnTo>
                  <a:lnTo>
                    <a:pt x="776182" y="550035"/>
                  </a:lnTo>
                  <a:lnTo>
                    <a:pt x="776182" y="477209"/>
                  </a:lnTo>
                  <a:lnTo>
                    <a:pt x="751267" y="477209"/>
                  </a:lnTo>
                  <a:lnTo>
                    <a:pt x="751267" y="421629"/>
                  </a:lnTo>
                  <a:lnTo>
                    <a:pt x="739769" y="421629"/>
                  </a:lnTo>
                  <a:lnTo>
                    <a:pt x="739769" y="400549"/>
                  </a:lnTo>
                  <a:lnTo>
                    <a:pt x="712938" y="400549"/>
                  </a:lnTo>
                  <a:lnTo>
                    <a:pt x="712938" y="366051"/>
                  </a:lnTo>
                  <a:lnTo>
                    <a:pt x="613280" y="366051"/>
                  </a:lnTo>
                  <a:lnTo>
                    <a:pt x="613280" y="337304"/>
                  </a:lnTo>
                  <a:lnTo>
                    <a:pt x="530870" y="337304"/>
                  </a:lnTo>
                  <a:lnTo>
                    <a:pt x="530870" y="287475"/>
                  </a:lnTo>
                  <a:lnTo>
                    <a:pt x="256811" y="287475"/>
                  </a:lnTo>
                  <a:lnTo>
                    <a:pt x="256811" y="210815"/>
                  </a:lnTo>
                  <a:lnTo>
                    <a:pt x="247228" y="210815"/>
                  </a:lnTo>
                  <a:lnTo>
                    <a:pt x="247228" y="30664"/>
                  </a:lnTo>
                  <a:lnTo>
                    <a:pt x="237646" y="30664"/>
                  </a:lnTo>
                  <a:lnTo>
                    <a:pt x="237646" y="0"/>
                  </a:lnTo>
                  <a:lnTo>
                    <a:pt x="0" y="0"/>
                  </a:lnTo>
                </a:path>
              </a:pathLst>
            </a:custGeom>
            <a:noFill/>
            <a:ln w="22225" cap="flat">
              <a:solidFill>
                <a:srgbClr val="B60D27"/>
              </a:solidFill>
              <a:prstDash val="solid"/>
              <a:miter/>
            </a:ln>
          </p:spPr>
          <p:txBody>
            <a:bodyPr rtlCol="0" anchor="ctr"/>
            <a:lstStyle/>
            <a:p>
              <a:endParaRPr lang="fr-FR" dirty="0"/>
            </a:p>
          </p:txBody>
        </p:sp>
        <p:sp>
          <p:nvSpPr>
            <p:cNvPr id="224" name="Freeform: Shape 223">
              <a:extLst>
                <a:ext uri="{FF2B5EF4-FFF2-40B4-BE49-F238E27FC236}">
                  <a16:creationId xmlns:a16="http://schemas.microsoft.com/office/drawing/2014/main" id="{F5F5193A-04D8-451C-98D5-6BC5A6F7E410}"/>
                </a:ext>
              </a:extLst>
            </p:cNvPr>
            <p:cNvSpPr/>
            <p:nvPr/>
          </p:nvSpPr>
          <p:spPr>
            <a:xfrm>
              <a:off x="6824377" y="368112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25" name="Freeform: Shape 224">
              <a:extLst>
                <a:ext uri="{FF2B5EF4-FFF2-40B4-BE49-F238E27FC236}">
                  <a16:creationId xmlns:a16="http://schemas.microsoft.com/office/drawing/2014/main" id="{A78EDA1C-59BD-449D-ACAA-05FC02CBB666}"/>
                </a:ext>
              </a:extLst>
            </p:cNvPr>
            <p:cNvSpPr/>
            <p:nvPr/>
          </p:nvSpPr>
          <p:spPr>
            <a:xfrm>
              <a:off x="6900577" y="39478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26" name="Freeform: Shape 225">
              <a:extLst>
                <a:ext uri="{FF2B5EF4-FFF2-40B4-BE49-F238E27FC236}">
                  <a16:creationId xmlns:a16="http://schemas.microsoft.com/office/drawing/2014/main" id="{B635651C-7EF9-4DC9-8888-5AC9B2E36761}"/>
                </a:ext>
              </a:extLst>
            </p:cNvPr>
            <p:cNvSpPr/>
            <p:nvPr/>
          </p:nvSpPr>
          <p:spPr>
            <a:xfrm>
              <a:off x="6995827" y="39478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27" name="Freeform: Shape 226">
              <a:extLst>
                <a:ext uri="{FF2B5EF4-FFF2-40B4-BE49-F238E27FC236}">
                  <a16:creationId xmlns:a16="http://schemas.microsoft.com/office/drawing/2014/main" id="{1606F7B7-BCF9-4EDE-95C3-12424545E7D7}"/>
                </a:ext>
              </a:extLst>
            </p:cNvPr>
            <p:cNvSpPr/>
            <p:nvPr/>
          </p:nvSpPr>
          <p:spPr>
            <a:xfrm>
              <a:off x="7033927" y="39478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28" name="Freeform: Shape 227">
              <a:extLst>
                <a:ext uri="{FF2B5EF4-FFF2-40B4-BE49-F238E27FC236}">
                  <a16:creationId xmlns:a16="http://schemas.microsoft.com/office/drawing/2014/main" id="{8F365A0F-00AF-406B-8485-DD50086C16BA}"/>
                </a:ext>
              </a:extLst>
            </p:cNvPr>
            <p:cNvSpPr/>
            <p:nvPr/>
          </p:nvSpPr>
          <p:spPr>
            <a:xfrm>
              <a:off x="7091077" y="39478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29" name="Freeform: Shape 228">
              <a:extLst>
                <a:ext uri="{FF2B5EF4-FFF2-40B4-BE49-F238E27FC236}">
                  <a16:creationId xmlns:a16="http://schemas.microsoft.com/office/drawing/2014/main" id="{6F4E0447-BDAC-4070-9791-119EA8C74FFB}"/>
                </a:ext>
              </a:extLst>
            </p:cNvPr>
            <p:cNvSpPr/>
            <p:nvPr/>
          </p:nvSpPr>
          <p:spPr>
            <a:xfrm>
              <a:off x="7129177" y="40049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30" name="Freeform: Shape 229">
              <a:extLst>
                <a:ext uri="{FF2B5EF4-FFF2-40B4-BE49-F238E27FC236}">
                  <a16:creationId xmlns:a16="http://schemas.microsoft.com/office/drawing/2014/main" id="{6502B7B7-0141-4841-B9EF-87D1C3AF192D}"/>
                </a:ext>
              </a:extLst>
            </p:cNvPr>
            <p:cNvSpPr/>
            <p:nvPr/>
          </p:nvSpPr>
          <p:spPr>
            <a:xfrm>
              <a:off x="7510177" y="42145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31" name="Freeform: Shape 230">
              <a:extLst>
                <a:ext uri="{FF2B5EF4-FFF2-40B4-BE49-F238E27FC236}">
                  <a16:creationId xmlns:a16="http://schemas.microsoft.com/office/drawing/2014/main" id="{BFBADF0A-C12A-48BA-8D6D-B714F3C430E3}"/>
                </a:ext>
              </a:extLst>
            </p:cNvPr>
            <p:cNvSpPr/>
            <p:nvPr/>
          </p:nvSpPr>
          <p:spPr>
            <a:xfrm>
              <a:off x="7586380" y="42145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32" name="Freeform: Shape 231">
              <a:extLst>
                <a:ext uri="{FF2B5EF4-FFF2-40B4-BE49-F238E27FC236}">
                  <a16:creationId xmlns:a16="http://schemas.microsoft.com/office/drawing/2014/main" id="{86FC44C9-8810-49CF-8921-0AE13A1B6DE1}"/>
                </a:ext>
              </a:extLst>
            </p:cNvPr>
            <p:cNvSpPr/>
            <p:nvPr/>
          </p:nvSpPr>
          <p:spPr>
            <a:xfrm>
              <a:off x="7624480" y="42335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33" name="Freeform: Shape 232">
              <a:extLst>
                <a:ext uri="{FF2B5EF4-FFF2-40B4-BE49-F238E27FC236}">
                  <a16:creationId xmlns:a16="http://schemas.microsoft.com/office/drawing/2014/main" id="{AE498859-10DE-4488-8241-B409C0427233}"/>
                </a:ext>
              </a:extLst>
            </p:cNvPr>
            <p:cNvSpPr/>
            <p:nvPr/>
          </p:nvSpPr>
          <p:spPr>
            <a:xfrm>
              <a:off x="7700680" y="42335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34" name="Freeform: Shape 233">
              <a:extLst>
                <a:ext uri="{FF2B5EF4-FFF2-40B4-BE49-F238E27FC236}">
                  <a16:creationId xmlns:a16="http://schemas.microsoft.com/office/drawing/2014/main" id="{2D882075-B9BB-4280-99EE-8D1EB59AB058}"/>
                </a:ext>
              </a:extLst>
            </p:cNvPr>
            <p:cNvSpPr/>
            <p:nvPr/>
          </p:nvSpPr>
          <p:spPr>
            <a:xfrm>
              <a:off x="7700680" y="42335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35" name="Freeform: Shape 234">
              <a:extLst>
                <a:ext uri="{FF2B5EF4-FFF2-40B4-BE49-F238E27FC236}">
                  <a16:creationId xmlns:a16="http://schemas.microsoft.com/office/drawing/2014/main" id="{30ACAEB2-1954-4B76-B9D8-6AB60B21D471}"/>
                </a:ext>
              </a:extLst>
            </p:cNvPr>
            <p:cNvSpPr/>
            <p:nvPr/>
          </p:nvSpPr>
          <p:spPr>
            <a:xfrm>
              <a:off x="8100730" y="42716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36" name="Freeform: Shape 235">
              <a:extLst>
                <a:ext uri="{FF2B5EF4-FFF2-40B4-BE49-F238E27FC236}">
                  <a16:creationId xmlns:a16="http://schemas.microsoft.com/office/drawing/2014/main" id="{80E72931-19A2-4F19-9F4D-C70269EF79B9}"/>
                </a:ext>
              </a:extLst>
            </p:cNvPr>
            <p:cNvSpPr/>
            <p:nvPr/>
          </p:nvSpPr>
          <p:spPr>
            <a:xfrm>
              <a:off x="8519830" y="432882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37" name="Freeform: Shape 236">
              <a:extLst>
                <a:ext uri="{FF2B5EF4-FFF2-40B4-BE49-F238E27FC236}">
                  <a16:creationId xmlns:a16="http://schemas.microsoft.com/office/drawing/2014/main" id="{C11F0BA3-F7B5-42E5-BFA9-90BB87BE4E33}"/>
                </a:ext>
              </a:extLst>
            </p:cNvPr>
            <p:cNvSpPr/>
            <p:nvPr/>
          </p:nvSpPr>
          <p:spPr>
            <a:xfrm>
              <a:off x="8710330" y="432882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38" name="Freeform: Shape 237">
              <a:extLst>
                <a:ext uri="{FF2B5EF4-FFF2-40B4-BE49-F238E27FC236}">
                  <a16:creationId xmlns:a16="http://schemas.microsoft.com/office/drawing/2014/main" id="{5D6A500F-57A6-480F-A0D9-7A985DB576E0}"/>
                </a:ext>
              </a:extLst>
            </p:cNvPr>
            <p:cNvSpPr/>
            <p:nvPr/>
          </p:nvSpPr>
          <p:spPr>
            <a:xfrm>
              <a:off x="8748430" y="432882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39" name="Freeform: Shape 238">
              <a:extLst>
                <a:ext uri="{FF2B5EF4-FFF2-40B4-BE49-F238E27FC236}">
                  <a16:creationId xmlns:a16="http://schemas.microsoft.com/office/drawing/2014/main" id="{C90F4A72-CDA7-4F1E-89E8-5C53238454FE}"/>
                </a:ext>
              </a:extLst>
            </p:cNvPr>
            <p:cNvSpPr/>
            <p:nvPr/>
          </p:nvSpPr>
          <p:spPr>
            <a:xfrm>
              <a:off x="8862730" y="432882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40" name="Freeform: Shape 239">
              <a:extLst>
                <a:ext uri="{FF2B5EF4-FFF2-40B4-BE49-F238E27FC236}">
                  <a16:creationId xmlns:a16="http://schemas.microsoft.com/office/drawing/2014/main" id="{CAFF43D8-EBA3-4174-A6EC-A7AE860EFDED}"/>
                </a:ext>
              </a:extLst>
            </p:cNvPr>
            <p:cNvSpPr/>
            <p:nvPr/>
          </p:nvSpPr>
          <p:spPr>
            <a:xfrm>
              <a:off x="89579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41" name="Freeform: Shape 240">
              <a:extLst>
                <a:ext uri="{FF2B5EF4-FFF2-40B4-BE49-F238E27FC236}">
                  <a16:creationId xmlns:a16="http://schemas.microsoft.com/office/drawing/2014/main" id="{3DD8A156-D496-4C43-A92E-A100877DA9EE}"/>
                </a:ext>
              </a:extLst>
            </p:cNvPr>
            <p:cNvSpPr/>
            <p:nvPr/>
          </p:nvSpPr>
          <p:spPr>
            <a:xfrm>
              <a:off x="89770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42" name="Freeform: Shape 241">
              <a:extLst>
                <a:ext uri="{FF2B5EF4-FFF2-40B4-BE49-F238E27FC236}">
                  <a16:creationId xmlns:a16="http://schemas.microsoft.com/office/drawing/2014/main" id="{1FEAEE38-B3C1-430E-BDFE-9B490F24F751}"/>
                </a:ext>
              </a:extLst>
            </p:cNvPr>
            <p:cNvSpPr/>
            <p:nvPr/>
          </p:nvSpPr>
          <p:spPr>
            <a:xfrm>
              <a:off x="89960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43" name="Freeform: Shape 242">
              <a:extLst>
                <a:ext uri="{FF2B5EF4-FFF2-40B4-BE49-F238E27FC236}">
                  <a16:creationId xmlns:a16="http://schemas.microsoft.com/office/drawing/2014/main" id="{C442A89C-8B9C-4E61-B2D6-BBF0A9546039}"/>
                </a:ext>
              </a:extLst>
            </p:cNvPr>
            <p:cNvSpPr/>
            <p:nvPr/>
          </p:nvSpPr>
          <p:spPr>
            <a:xfrm>
              <a:off x="90151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44" name="Freeform: Shape 243">
              <a:extLst>
                <a:ext uri="{FF2B5EF4-FFF2-40B4-BE49-F238E27FC236}">
                  <a16:creationId xmlns:a16="http://schemas.microsoft.com/office/drawing/2014/main" id="{E93CD953-166D-4F64-974A-2E1015572DB6}"/>
                </a:ext>
              </a:extLst>
            </p:cNvPr>
            <p:cNvSpPr/>
            <p:nvPr/>
          </p:nvSpPr>
          <p:spPr>
            <a:xfrm>
              <a:off x="90532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45" name="Freeform: Shape 244">
              <a:extLst>
                <a:ext uri="{FF2B5EF4-FFF2-40B4-BE49-F238E27FC236}">
                  <a16:creationId xmlns:a16="http://schemas.microsoft.com/office/drawing/2014/main" id="{BA56F1E5-0F94-4661-B7F3-F4CCEBE7BB1B}"/>
                </a:ext>
              </a:extLst>
            </p:cNvPr>
            <p:cNvSpPr/>
            <p:nvPr/>
          </p:nvSpPr>
          <p:spPr>
            <a:xfrm>
              <a:off x="91675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46" name="Freeform: Shape 245">
              <a:extLst>
                <a:ext uri="{FF2B5EF4-FFF2-40B4-BE49-F238E27FC236}">
                  <a16:creationId xmlns:a16="http://schemas.microsoft.com/office/drawing/2014/main" id="{DC2862ED-6EDD-4B16-B6B7-6D54234484BE}"/>
                </a:ext>
              </a:extLst>
            </p:cNvPr>
            <p:cNvSpPr/>
            <p:nvPr/>
          </p:nvSpPr>
          <p:spPr>
            <a:xfrm>
              <a:off x="92056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47" name="Freeform: Shape 246">
              <a:extLst>
                <a:ext uri="{FF2B5EF4-FFF2-40B4-BE49-F238E27FC236}">
                  <a16:creationId xmlns:a16="http://schemas.microsoft.com/office/drawing/2014/main" id="{167F0ACE-3F51-40DE-86FE-A28A4480379C}"/>
                </a:ext>
              </a:extLst>
            </p:cNvPr>
            <p:cNvSpPr/>
            <p:nvPr/>
          </p:nvSpPr>
          <p:spPr>
            <a:xfrm>
              <a:off x="93008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48" name="Freeform: Shape 247">
              <a:extLst>
                <a:ext uri="{FF2B5EF4-FFF2-40B4-BE49-F238E27FC236}">
                  <a16:creationId xmlns:a16="http://schemas.microsoft.com/office/drawing/2014/main" id="{0F980C34-38CC-4ADB-BCBE-9D256C738E03}"/>
                </a:ext>
              </a:extLst>
            </p:cNvPr>
            <p:cNvSpPr/>
            <p:nvPr/>
          </p:nvSpPr>
          <p:spPr>
            <a:xfrm>
              <a:off x="93199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49" name="Freeform: Shape 248">
              <a:extLst>
                <a:ext uri="{FF2B5EF4-FFF2-40B4-BE49-F238E27FC236}">
                  <a16:creationId xmlns:a16="http://schemas.microsoft.com/office/drawing/2014/main" id="{D72B07FA-AE03-42B5-983D-A2180F7677AA}"/>
                </a:ext>
              </a:extLst>
            </p:cNvPr>
            <p:cNvSpPr/>
            <p:nvPr/>
          </p:nvSpPr>
          <p:spPr>
            <a:xfrm>
              <a:off x="93389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50" name="Freeform: Shape 249">
              <a:extLst>
                <a:ext uri="{FF2B5EF4-FFF2-40B4-BE49-F238E27FC236}">
                  <a16:creationId xmlns:a16="http://schemas.microsoft.com/office/drawing/2014/main" id="{140F9E1D-1EB9-4311-BFA2-A9F84DB5A96A}"/>
                </a:ext>
              </a:extLst>
            </p:cNvPr>
            <p:cNvSpPr/>
            <p:nvPr/>
          </p:nvSpPr>
          <p:spPr>
            <a:xfrm>
              <a:off x="93580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51" name="Freeform: Shape 250">
              <a:extLst>
                <a:ext uri="{FF2B5EF4-FFF2-40B4-BE49-F238E27FC236}">
                  <a16:creationId xmlns:a16="http://schemas.microsoft.com/office/drawing/2014/main" id="{395651B2-3E15-44A2-872A-A14B5BE24F98}"/>
                </a:ext>
              </a:extLst>
            </p:cNvPr>
            <p:cNvSpPr/>
            <p:nvPr/>
          </p:nvSpPr>
          <p:spPr>
            <a:xfrm>
              <a:off x="93770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52" name="Freeform: Shape 251">
              <a:extLst>
                <a:ext uri="{FF2B5EF4-FFF2-40B4-BE49-F238E27FC236}">
                  <a16:creationId xmlns:a16="http://schemas.microsoft.com/office/drawing/2014/main" id="{1A403777-1D66-4168-AF60-F4A3DCFF9C54}"/>
                </a:ext>
              </a:extLst>
            </p:cNvPr>
            <p:cNvSpPr/>
            <p:nvPr/>
          </p:nvSpPr>
          <p:spPr>
            <a:xfrm>
              <a:off x="94532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53" name="Freeform: Shape 252">
              <a:extLst>
                <a:ext uri="{FF2B5EF4-FFF2-40B4-BE49-F238E27FC236}">
                  <a16:creationId xmlns:a16="http://schemas.microsoft.com/office/drawing/2014/main" id="{130E1292-6B15-48FC-A7BE-A036E964734C}"/>
                </a:ext>
              </a:extLst>
            </p:cNvPr>
            <p:cNvSpPr/>
            <p:nvPr/>
          </p:nvSpPr>
          <p:spPr>
            <a:xfrm>
              <a:off x="94913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54" name="Freeform: Shape 253">
              <a:extLst>
                <a:ext uri="{FF2B5EF4-FFF2-40B4-BE49-F238E27FC236}">
                  <a16:creationId xmlns:a16="http://schemas.microsoft.com/office/drawing/2014/main" id="{476C94EB-9383-4194-9D8F-C2353FF73533}"/>
                </a:ext>
              </a:extLst>
            </p:cNvPr>
            <p:cNvSpPr/>
            <p:nvPr/>
          </p:nvSpPr>
          <p:spPr>
            <a:xfrm>
              <a:off x="95866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55" name="Freeform: Shape 254">
              <a:extLst>
                <a:ext uri="{FF2B5EF4-FFF2-40B4-BE49-F238E27FC236}">
                  <a16:creationId xmlns:a16="http://schemas.microsoft.com/office/drawing/2014/main" id="{7D31EC8C-9E77-4EF9-A1AC-C46D4529601D}"/>
                </a:ext>
              </a:extLst>
            </p:cNvPr>
            <p:cNvSpPr/>
            <p:nvPr/>
          </p:nvSpPr>
          <p:spPr>
            <a:xfrm>
              <a:off x="96056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56" name="Freeform: Shape 255">
              <a:extLst>
                <a:ext uri="{FF2B5EF4-FFF2-40B4-BE49-F238E27FC236}">
                  <a16:creationId xmlns:a16="http://schemas.microsoft.com/office/drawing/2014/main" id="{33537B4E-AA38-4FBB-9311-68A988B10F28}"/>
                </a:ext>
              </a:extLst>
            </p:cNvPr>
            <p:cNvSpPr/>
            <p:nvPr/>
          </p:nvSpPr>
          <p:spPr>
            <a:xfrm>
              <a:off x="96247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57" name="Freeform: Shape 256">
              <a:extLst>
                <a:ext uri="{FF2B5EF4-FFF2-40B4-BE49-F238E27FC236}">
                  <a16:creationId xmlns:a16="http://schemas.microsoft.com/office/drawing/2014/main" id="{5F8A404D-17BA-43A0-947F-3F2497D1F81F}"/>
                </a:ext>
              </a:extLst>
            </p:cNvPr>
            <p:cNvSpPr/>
            <p:nvPr/>
          </p:nvSpPr>
          <p:spPr>
            <a:xfrm>
              <a:off x="96437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258" name="Freeform: Shape 257">
              <a:extLst>
                <a:ext uri="{FF2B5EF4-FFF2-40B4-BE49-F238E27FC236}">
                  <a16:creationId xmlns:a16="http://schemas.microsoft.com/office/drawing/2014/main" id="{3CBCA572-0A9E-4B12-B5C3-C2163673FAE5}"/>
                </a:ext>
              </a:extLst>
            </p:cNvPr>
            <p:cNvSpPr/>
            <p:nvPr/>
          </p:nvSpPr>
          <p:spPr>
            <a:xfrm>
              <a:off x="9700930" y="45002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59" name="Freeform: Shape 258">
              <a:extLst>
                <a:ext uri="{FF2B5EF4-FFF2-40B4-BE49-F238E27FC236}">
                  <a16:creationId xmlns:a16="http://schemas.microsoft.com/office/drawing/2014/main" id="{06B33161-A1B5-4FB0-BFD7-7ABB8F958125}"/>
                </a:ext>
              </a:extLst>
            </p:cNvPr>
            <p:cNvSpPr/>
            <p:nvPr/>
          </p:nvSpPr>
          <p:spPr>
            <a:xfrm>
              <a:off x="975808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60" name="Freeform: Shape 259">
              <a:extLst>
                <a:ext uri="{FF2B5EF4-FFF2-40B4-BE49-F238E27FC236}">
                  <a16:creationId xmlns:a16="http://schemas.microsoft.com/office/drawing/2014/main" id="{A1294F10-0406-416B-A608-FBE0DDCC3A3E}"/>
                </a:ext>
              </a:extLst>
            </p:cNvPr>
            <p:cNvSpPr/>
            <p:nvPr/>
          </p:nvSpPr>
          <p:spPr>
            <a:xfrm>
              <a:off x="977713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61" name="Freeform: Shape 260">
              <a:extLst>
                <a:ext uri="{FF2B5EF4-FFF2-40B4-BE49-F238E27FC236}">
                  <a16:creationId xmlns:a16="http://schemas.microsoft.com/office/drawing/2014/main" id="{50ABC1FB-699E-4DC0-BB00-3539BAE17664}"/>
                </a:ext>
              </a:extLst>
            </p:cNvPr>
            <p:cNvSpPr/>
            <p:nvPr/>
          </p:nvSpPr>
          <p:spPr>
            <a:xfrm>
              <a:off x="979618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62" name="Freeform: Shape 261">
              <a:extLst>
                <a:ext uri="{FF2B5EF4-FFF2-40B4-BE49-F238E27FC236}">
                  <a16:creationId xmlns:a16="http://schemas.microsoft.com/office/drawing/2014/main" id="{0FC123F6-5DD4-4077-A88E-2354F1468E2A}"/>
                </a:ext>
              </a:extLst>
            </p:cNvPr>
            <p:cNvSpPr/>
            <p:nvPr/>
          </p:nvSpPr>
          <p:spPr>
            <a:xfrm>
              <a:off x="100628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63" name="Freeform: Shape 262">
              <a:extLst>
                <a:ext uri="{FF2B5EF4-FFF2-40B4-BE49-F238E27FC236}">
                  <a16:creationId xmlns:a16="http://schemas.microsoft.com/office/drawing/2014/main" id="{23FB33F9-9EC8-452A-B6CD-23C39F40FF53}"/>
                </a:ext>
              </a:extLst>
            </p:cNvPr>
            <p:cNvSpPr/>
            <p:nvPr/>
          </p:nvSpPr>
          <p:spPr>
            <a:xfrm>
              <a:off x="101009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64" name="Freeform: Shape 263">
              <a:extLst>
                <a:ext uri="{FF2B5EF4-FFF2-40B4-BE49-F238E27FC236}">
                  <a16:creationId xmlns:a16="http://schemas.microsoft.com/office/drawing/2014/main" id="{87D6E959-6963-4CF7-A275-73768247EBDB}"/>
                </a:ext>
              </a:extLst>
            </p:cNvPr>
            <p:cNvSpPr/>
            <p:nvPr/>
          </p:nvSpPr>
          <p:spPr>
            <a:xfrm>
              <a:off x="101581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65" name="Freeform: Shape 264">
              <a:extLst>
                <a:ext uri="{FF2B5EF4-FFF2-40B4-BE49-F238E27FC236}">
                  <a16:creationId xmlns:a16="http://schemas.microsoft.com/office/drawing/2014/main" id="{F34714E2-8C4E-471D-831C-137FE4F0A1FF}"/>
                </a:ext>
              </a:extLst>
            </p:cNvPr>
            <p:cNvSpPr/>
            <p:nvPr/>
          </p:nvSpPr>
          <p:spPr>
            <a:xfrm>
              <a:off x="101771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66" name="Freeform: Shape 265">
              <a:extLst>
                <a:ext uri="{FF2B5EF4-FFF2-40B4-BE49-F238E27FC236}">
                  <a16:creationId xmlns:a16="http://schemas.microsoft.com/office/drawing/2014/main" id="{A454472A-03BC-441C-8969-89FD5DF3D776}"/>
                </a:ext>
              </a:extLst>
            </p:cNvPr>
            <p:cNvSpPr/>
            <p:nvPr/>
          </p:nvSpPr>
          <p:spPr>
            <a:xfrm>
              <a:off x="101962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67" name="Freeform: Shape 266">
              <a:extLst>
                <a:ext uri="{FF2B5EF4-FFF2-40B4-BE49-F238E27FC236}">
                  <a16:creationId xmlns:a16="http://schemas.microsoft.com/office/drawing/2014/main" id="{442B4157-A50A-4AF0-8E22-61917BF01A8A}"/>
                </a:ext>
              </a:extLst>
            </p:cNvPr>
            <p:cNvSpPr/>
            <p:nvPr/>
          </p:nvSpPr>
          <p:spPr>
            <a:xfrm>
              <a:off x="102343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68" name="Freeform: Shape 267">
              <a:extLst>
                <a:ext uri="{FF2B5EF4-FFF2-40B4-BE49-F238E27FC236}">
                  <a16:creationId xmlns:a16="http://schemas.microsoft.com/office/drawing/2014/main" id="{D931767F-3879-4B0F-A404-4241C8CD2F52}"/>
                </a:ext>
              </a:extLst>
            </p:cNvPr>
            <p:cNvSpPr/>
            <p:nvPr/>
          </p:nvSpPr>
          <p:spPr>
            <a:xfrm>
              <a:off x="103105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69" name="Freeform: Shape 268">
              <a:extLst>
                <a:ext uri="{FF2B5EF4-FFF2-40B4-BE49-F238E27FC236}">
                  <a16:creationId xmlns:a16="http://schemas.microsoft.com/office/drawing/2014/main" id="{85B447EB-6D54-420A-AFBD-9737989A8130}"/>
                </a:ext>
              </a:extLst>
            </p:cNvPr>
            <p:cNvSpPr/>
            <p:nvPr/>
          </p:nvSpPr>
          <p:spPr>
            <a:xfrm>
              <a:off x="103295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70" name="Freeform: Shape 269">
              <a:extLst>
                <a:ext uri="{FF2B5EF4-FFF2-40B4-BE49-F238E27FC236}">
                  <a16:creationId xmlns:a16="http://schemas.microsoft.com/office/drawing/2014/main" id="{C2605E1A-7817-45C6-B176-AC29D72931E3}"/>
                </a:ext>
              </a:extLst>
            </p:cNvPr>
            <p:cNvSpPr/>
            <p:nvPr/>
          </p:nvSpPr>
          <p:spPr>
            <a:xfrm>
              <a:off x="103486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71" name="Freeform: Shape 270">
              <a:extLst>
                <a:ext uri="{FF2B5EF4-FFF2-40B4-BE49-F238E27FC236}">
                  <a16:creationId xmlns:a16="http://schemas.microsoft.com/office/drawing/2014/main" id="{8D3D2426-FE59-4768-A394-2721D7AED088}"/>
                </a:ext>
              </a:extLst>
            </p:cNvPr>
            <p:cNvSpPr/>
            <p:nvPr/>
          </p:nvSpPr>
          <p:spPr>
            <a:xfrm>
              <a:off x="103867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72" name="Freeform: Shape 271">
              <a:extLst>
                <a:ext uri="{FF2B5EF4-FFF2-40B4-BE49-F238E27FC236}">
                  <a16:creationId xmlns:a16="http://schemas.microsoft.com/office/drawing/2014/main" id="{E7F18F66-CE58-4ABC-B870-A187C6FBCF1E}"/>
                </a:ext>
              </a:extLst>
            </p:cNvPr>
            <p:cNvSpPr/>
            <p:nvPr/>
          </p:nvSpPr>
          <p:spPr>
            <a:xfrm>
              <a:off x="104057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73" name="Freeform: Shape 272">
              <a:extLst>
                <a:ext uri="{FF2B5EF4-FFF2-40B4-BE49-F238E27FC236}">
                  <a16:creationId xmlns:a16="http://schemas.microsoft.com/office/drawing/2014/main" id="{7169A3E0-CA41-4D33-A2A5-C6421E3C7356}"/>
                </a:ext>
              </a:extLst>
            </p:cNvPr>
            <p:cNvSpPr/>
            <p:nvPr/>
          </p:nvSpPr>
          <p:spPr>
            <a:xfrm>
              <a:off x="104248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74" name="Freeform: Shape 273">
              <a:extLst>
                <a:ext uri="{FF2B5EF4-FFF2-40B4-BE49-F238E27FC236}">
                  <a16:creationId xmlns:a16="http://schemas.microsoft.com/office/drawing/2014/main" id="{A5CEFE34-B931-4EE9-8E7D-30AE0E8BEB33}"/>
                </a:ext>
              </a:extLst>
            </p:cNvPr>
            <p:cNvSpPr/>
            <p:nvPr/>
          </p:nvSpPr>
          <p:spPr>
            <a:xfrm>
              <a:off x="104438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75" name="Freeform: Shape 274">
              <a:extLst>
                <a:ext uri="{FF2B5EF4-FFF2-40B4-BE49-F238E27FC236}">
                  <a16:creationId xmlns:a16="http://schemas.microsoft.com/office/drawing/2014/main" id="{9B6157D7-A0B4-4898-87D7-DF7E10CAF5E0}"/>
                </a:ext>
              </a:extLst>
            </p:cNvPr>
            <p:cNvSpPr/>
            <p:nvPr/>
          </p:nvSpPr>
          <p:spPr>
            <a:xfrm>
              <a:off x="104629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76" name="Freeform: Shape 275">
              <a:extLst>
                <a:ext uri="{FF2B5EF4-FFF2-40B4-BE49-F238E27FC236}">
                  <a16:creationId xmlns:a16="http://schemas.microsoft.com/office/drawing/2014/main" id="{0294ADFA-3CC8-46BA-8B39-C1BADCCD2F30}"/>
                </a:ext>
              </a:extLst>
            </p:cNvPr>
            <p:cNvSpPr/>
            <p:nvPr/>
          </p:nvSpPr>
          <p:spPr>
            <a:xfrm>
              <a:off x="104629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77" name="Freeform: Shape 276">
              <a:extLst>
                <a:ext uri="{FF2B5EF4-FFF2-40B4-BE49-F238E27FC236}">
                  <a16:creationId xmlns:a16="http://schemas.microsoft.com/office/drawing/2014/main" id="{4ECAA8EF-8036-415E-9127-C826E3A3B5C2}"/>
                </a:ext>
              </a:extLst>
            </p:cNvPr>
            <p:cNvSpPr/>
            <p:nvPr/>
          </p:nvSpPr>
          <p:spPr>
            <a:xfrm>
              <a:off x="104819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78" name="Freeform: Shape 277">
              <a:extLst>
                <a:ext uri="{FF2B5EF4-FFF2-40B4-BE49-F238E27FC236}">
                  <a16:creationId xmlns:a16="http://schemas.microsoft.com/office/drawing/2014/main" id="{5B2BAFDA-A0A4-4759-84E5-C953415E5824}"/>
                </a:ext>
              </a:extLst>
            </p:cNvPr>
            <p:cNvSpPr/>
            <p:nvPr/>
          </p:nvSpPr>
          <p:spPr>
            <a:xfrm>
              <a:off x="104819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79" name="Freeform: Shape 278">
              <a:extLst>
                <a:ext uri="{FF2B5EF4-FFF2-40B4-BE49-F238E27FC236}">
                  <a16:creationId xmlns:a16="http://schemas.microsoft.com/office/drawing/2014/main" id="{6CE6DC5F-17AF-4D45-8066-8344267D710C}"/>
                </a:ext>
              </a:extLst>
            </p:cNvPr>
            <p:cNvSpPr/>
            <p:nvPr/>
          </p:nvSpPr>
          <p:spPr>
            <a:xfrm>
              <a:off x="105010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80" name="Freeform: Shape 279">
              <a:extLst>
                <a:ext uri="{FF2B5EF4-FFF2-40B4-BE49-F238E27FC236}">
                  <a16:creationId xmlns:a16="http://schemas.microsoft.com/office/drawing/2014/main" id="{D4AC4230-073E-48F6-9FA7-E84F882FC24C}"/>
                </a:ext>
              </a:extLst>
            </p:cNvPr>
            <p:cNvSpPr/>
            <p:nvPr/>
          </p:nvSpPr>
          <p:spPr>
            <a:xfrm>
              <a:off x="105200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81" name="Freeform: Shape 280">
              <a:extLst>
                <a:ext uri="{FF2B5EF4-FFF2-40B4-BE49-F238E27FC236}">
                  <a16:creationId xmlns:a16="http://schemas.microsoft.com/office/drawing/2014/main" id="{028BD761-F188-4346-970B-DAD7E3957F02}"/>
                </a:ext>
              </a:extLst>
            </p:cNvPr>
            <p:cNvSpPr/>
            <p:nvPr/>
          </p:nvSpPr>
          <p:spPr>
            <a:xfrm>
              <a:off x="105391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82" name="Freeform: Shape 281">
              <a:extLst>
                <a:ext uri="{FF2B5EF4-FFF2-40B4-BE49-F238E27FC236}">
                  <a16:creationId xmlns:a16="http://schemas.microsoft.com/office/drawing/2014/main" id="{606D561D-B316-41C7-8053-D9F6B69B7906}"/>
                </a:ext>
              </a:extLst>
            </p:cNvPr>
            <p:cNvSpPr/>
            <p:nvPr/>
          </p:nvSpPr>
          <p:spPr>
            <a:xfrm>
              <a:off x="105581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83" name="Freeform: Shape 282">
              <a:extLst>
                <a:ext uri="{FF2B5EF4-FFF2-40B4-BE49-F238E27FC236}">
                  <a16:creationId xmlns:a16="http://schemas.microsoft.com/office/drawing/2014/main" id="{6AF3C0D8-373A-4F2F-BDA5-76999B0F8C68}"/>
                </a:ext>
              </a:extLst>
            </p:cNvPr>
            <p:cNvSpPr/>
            <p:nvPr/>
          </p:nvSpPr>
          <p:spPr>
            <a:xfrm>
              <a:off x="105772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84" name="Freeform: Shape 283">
              <a:extLst>
                <a:ext uri="{FF2B5EF4-FFF2-40B4-BE49-F238E27FC236}">
                  <a16:creationId xmlns:a16="http://schemas.microsoft.com/office/drawing/2014/main" id="{F1B63B1D-06AD-45A4-854C-8322338D0375}"/>
                </a:ext>
              </a:extLst>
            </p:cNvPr>
            <p:cNvSpPr/>
            <p:nvPr/>
          </p:nvSpPr>
          <p:spPr>
            <a:xfrm>
              <a:off x="105962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85" name="Freeform: Shape 284">
              <a:extLst>
                <a:ext uri="{FF2B5EF4-FFF2-40B4-BE49-F238E27FC236}">
                  <a16:creationId xmlns:a16="http://schemas.microsoft.com/office/drawing/2014/main" id="{304A35F7-9E94-4A10-8431-B208CC1F01F8}"/>
                </a:ext>
              </a:extLst>
            </p:cNvPr>
            <p:cNvSpPr/>
            <p:nvPr/>
          </p:nvSpPr>
          <p:spPr>
            <a:xfrm>
              <a:off x="106343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86" name="Freeform: Shape 285">
              <a:extLst>
                <a:ext uri="{FF2B5EF4-FFF2-40B4-BE49-F238E27FC236}">
                  <a16:creationId xmlns:a16="http://schemas.microsoft.com/office/drawing/2014/main" id="{B792EEEE-8CA2-4B01-994E-254EAA449472}"/>
                </a:ext>
              </a:extLst>
            </p:cNvPr>
            <p:cNvSpPr/>
            <p:nvPr/>
          </p:nvSpPr>
          <p:spPr>
            <a:xfrm>
              <a:off x="106534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87" name="Freeform: Shape 286">
              <a:extLst>
                <a:ext uri="{FF2B5EF4-FFF2-40B4-BE49-F238E27FC236}">
                  <a16:creationId xmlns:a16="http://schemas.microsoft.com/office/drawing/2014/main" id="{3F84D98B-B453-4C01-93A6-5623EBF88E41}"/>
                </a:ext>
              </a:extLst>
            </p:cNvPr>
            <p:cNvSpPr/>
            <p:nvPr/>
          </p:nvSpPr>
          <p:spPr>
            <a:xfrm>
              <a:off x="106724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88" name="Freeform: Shape 287">
              <a:extLst>
                <a:ext uri="{FF2B5EF4-FFF2-40B4-BE49-F238E27FC236}">
                  <a16:creationId xmlns:a16="http://schemas.microsoft.com/office/drawing/2014/main" id="{18545854-25D2-44AC-8050-B8DD93666D4B}"/>
                </a:ext>
              </a:extLst>
            </p:cNvPr>
            <p:cNvSpPr/>
            <p:nvPr/>
          </p:nvSpPr>
          <p:spPr>
            <a:xfrm>
              <a:off x="107486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289" name="Freeform: Shape 288">
              <a:extLst>
                <a:ext uri="{FF2B5EF4-FFF2-40B4-BE49-F238E27FC236}">
                  <a16:creationId xmlns:a16="http://schemas.microsoft.com/office/drawing/2014/main" id="{52212790-A00A-413F-8E1A-A195A95AE20A}"/>
                </a:ext>
              </a:extLst>
            </p:cNvPr>
            <p:cNvSpPr/>
            <p:nvPr/>
          </p:nvSpPr>
          <p:spPr>
            <a:xfrm>
              <a:off x="107677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grpSp>
      <p:grpSp>
        <p:nvGrpSpPr>
          <p:cNvPr id="392" name="Group 391">
            <a:extLst>
              <a:ext uri="{FF2B5EF4-FFF2-40B4-BE49-F238E27FC236}">
                <a16:creationId xmlns:a16="http://schemas.microsoft.com/office/drawing/2014/main" id="{0E73882B-7312-48CA-904C-115494221129}"/>
              </a:ext>
            </a:extLst>
          </p:cNvPr>
          <p:cNvGrpSpPr/>
          <p:nvPr/>
        </p:nvGrpSpPr>
        <p:grpSpPr>
          <a:xfrm>
            <a:off x="5471551" y="2973234"/>
            <a:ext cx="2686332" cy="817326"/>
            <a:chOff x="2476500" y="2814637"/>
            <a:chExt cx="4193295" cy="1222532"/>
          </a:xfrm>
        </p:grpSpPr>
        <p:sp>
          <p:nvSpPr>
            <p:cNvPr id="293" name="Freeform: Shape 292">
              <a:extLst>
                <a:ext uri="{FF2B5EF4-FFF2-40B4-BE49-F238E27FC236}">
                  <a16:creationId xmlns:a16="http://schemas.microsoft.com/office/drawing/2014/main" id="{D7176142-699A-4F32-B94B-3DF0B94F189B}"/>
                </a:ext>
              </a:extLst>
            </p:cNvPr>
            <p:cNvSpPr/>
            <p:nvPr/>
          </p:nvSpPr>
          <p:spPr>
            <a:xfrm>
              <a:off x="2476500" y="2923686"/>
              <a:ext cx="4193295" cy="1113483"/>
            </a:xfrm>
            <a:custGeom>
              <a:avLst/>
              <a:gdLst>
                <a:gd name="connsiteX0" fmla="*/ 4193296 w 4193295"/>
                <a:gd name="connsiteY0" fmla="*/ 1113484 h 1113483"/>
                <a:gd name="connsiteX1" fmla="*/ 1747847 w 4193295"/>
                <a:gd name="connsiteY1" fmla="*/ 1113484 h 1113483"/>
                <a:gd name="connsiteX2" fmla="*/ 1747847 w 4193295"/>
                <a:gd name="connsiteY2" fmla="*/ 1061744 h 1113483"/>
                <a:gd name="connsiteX3" fmla="*/ 1726768 w 4193295"/>
                <a:gd name="connsiteY3" fmla="*/ 1061744 h 1113483"/>
                <a:gd name="connsiteX4" fmla="*/ 1726768 w 4193295"/>
                <a:gd name="connsiteY4" fmla="*/ 1000413 h 1113483"/>
                <a:gd name="connsiteX5" fmla="*/ 1653940 w 4193295"/>
                <a:gd name="connsiteY5" fmla="*/ 1000413 h 1113483"/>
                <a:gd name="connsiteX6" fmla="*/ 1653940 w 4193295"/>
                <a:gd name="connsiteY6" fmla="*/ 954416 h 1113483"/>
                <a:gd name="connsiteX7" fmla="*/ 1588780 w 4193295"/>
                <a:gd name="connsiteY7" fmla="*/ 954416 h 1113483"/>
                <a:gd name="connsiteX8" fmla="*/ 1588780 w 4193295"/>
                <a:gd name="connsiteY8" fmla="*/ 931423 h 1113483"/>
                <a:gd name="connsiteX9" fmla="*/ 1272559 w 4193295"/>
                <a:gd name="connsiteY9" fmla="*/ 931423 h 1113483"/>
                <a:gd name="connsiteX10" fmla="*/ 1272559 w 4193295"/>
                <a:gd name="connsiteY10" fmla="*/ 898838 h 1113483"/>
                <a:gd name="connsiteX11" fmla="*/ 1052160 w 4193295"/>
                <a:gd name="connsiteY11" fmla="*/ 898838 h 1113483"/>
                <a:gd name="connsiteX12" fmla="*/ 1052160 w 4193295"/>
                <a:gd name="connsiteY12" fmla="*/ 864339 h 1113483"/>
                <a:gd name="connsiteX13" fmla="*/ 977417 w 4193295"/>
                <a:gd name="connsiteY13" fmla="*/ 864339 h 1113483"/>
                <a:gd name="connsiteX14" fmla="*/ 977417 w 4193295"/>
                <a:gd name="connsiteY14" fmla="*/ 831761 h 1113483"/>
                <a:gd name="connsiteX15" fmla="*/ 854758 w 4193295"/>
                <a:gd name="connsiteY15" fmla="*/ 831761 h 1113483"/>
                <a:gd name="connsiteX16" fmla="*/ 854758 w 4193295"/>
                <a:gd name="connsiteY16" fmla="*/ 801097 h 1113483"/>
                <a:gd name="connsiteX17" fmla="*/ 776182 w 4193295"/>
                <a:gd name="connsiteY17" fmla="*/ 801097 h 1113483"/>
                <a:gd name="connsiteX18" fmla="*/ 776182 w 4193295"/>
                <a:gd name="connsiteY18" fmla="*/ 745518 h 1113483"/>
                <a:gd name="connsiteX19" fmla="*/ 613280 w 4193295"/>
                <a:gd name="connsiteY19" fmla="*/ 745518 h 1113483"/>
                <a:gd name="connsiteX20" fmla="*/ 613280 w 4193295"/>
                <a:gd name="connsiteY20" fmla="*/ 709105 h 1113483"/>
                <a:gd name="connsiteX21" fmla="*/ 548119 w 4193295"/>
                <a:gd name="connsiteY21" fmla="*/ 709105 h 1113483"/>
                <a:gd name="connsiteX22" fmla="*/ 548119 w 4193295"/>
                <a:gd name="connsiteY22" fmla="*/ 688023 h 1113483"/>
                <a:gd name="connsiteX23" fmla="*/ 527037 w 4193295"/>
                <a:gd name="connsiteY23" fmla="*/ 688023 h 1113483"/>
                <a:gd name="connsiteX24" fmla="*/ 527037 w 4193295"/>
                <a:gd name="connsiteY24" fmla="*/ 622863 h 1113483"/>
                <a:gd name="connsiteX25" fmla="*/ 502123 w 4193295"/>
                <a:gd name="connsiteY25" fmla="*/ 622863 h 1113483"/>
                <a:gd name="connsiteX26" fmla="*/ 502123 w 4193295"/>
                <a:gd name="connsiteY26" fmla="*/ 601781 h 1113483"/>
                <a:gd name="connsiteX27" fmla="*/ 488707 w 4193295"/>
                <a:gd name="connsiteY27" fmla="*/ 601781 h 1113483"/>
                <a:gd name="connsiteX28" fmla="*/ 488707 w 4193295"/>
                <a:gd name="connsiteY28" fmla="*/ 565368 h 1113483"/>
                <a:gd name="connsiteX29" fmla="*/ 344970 w 4193295"/>
                <a:gd name="connsiteY29" fmla="*/ 565368 h 1113483"/>
                <a:gd name="connsiteX30" fmla="*/ 344970 w 4193295"/>
                <a:gd name="connsiteY30" fmla="*/ 528954 h 1113483"/>
                <a:gd name="connsiteX31" fmla="*/ 258728 w 4193295"/>
                <a:gd name="connsiteY31" fmla="*/ 528954 h 1113483"/>
                <a:gd name="connsiteX32" fmla="*/ 258728 w 4193295"/>
                <a:gd name="connsiteY32" fmla="*/ 450377 h 1113483"/>
                <a:gd name="connsiteX33" fmla="*/ 203149 w 4193295"/>
                <a:gd name="connsiteY33" fmla="*/ 450377 h 1113483"/>
                <a:gd name="connsiteX34" fmla="*/ 203149 w 4193295"/>
                <a:gd name="connsiteY34" fmla="*/ 400548 h 1113483"/>
                <a:gd name="connsiteX35" fmla="*/ 183984 w 4193295"/>
                <a:gd name="connsiteY35" fmla="*/ 400548 h 1113483"/>
                <a:gd name="connsiteX36" fmla="*/ 183984 w 4193295"/>
                <a:gd name="connsiteY36" fmla="*/ 291308 h 1113483"/>
                <a:gd name="connsiteX37" fmla="*/ 166735 w 4193295"/>
                <a:gd name="connsiteY37" fmla="*/ 291308 h 1113483"/>
                <a:gd name="connsiteX38" fmla="*/ 166735 w 4193295"/>
                <a:gd name="connsiteY38" fmla="*/ 44080 h 1113483"/>
                <a:gd name="connsiteX39" fmla="*/ 157153 w 4193295"/>
                <a:gd name="connsiteY39" fmla="*/ 44080 h 1113483"/>
                <a:gd name="connsiteX40" fmla="*/ 157153 w 4193295"/>
                <a:gd name="connsiteY40" fmla="*/ 0 h 1113483"/>
                <a:gd name="connsiteX41" fmla="*/ 0 w 4193295"/>
                <a:gd name="connsiteY41" fmla="*/ 0 h 111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93295" h="1113483">
                  <a:moveTo>
                    <a:pt x="4193296" y="1113484"/>
                  </a:moveTo>
                  <a:lnTo>
                    <a:pt x="1747847" y="1113484"/>
                  </a:lnTo>
                  <a:lnTo>
                    <a:pt x="1747847" y="1061744"/>
                  </a:lnTo>
                  <a:lnTo>
                    <a:pt x="1726768" y="1061744"/>
                  </a:lnTo>
                  <a:lnTo>
                    <a:pt x="1726768" y="1000413"/>
                  </a:lnTo>
                  <a:lnTo>
                    <a:pt x="1653940" y="1000413"/>
                  </a:lnTo>
                  <a:lnTo>
                    <a:pt x="1653940" y="954416"/>
                  </a:lnTo>
                  <a:lnTo>
                    <a:pt x="1588780" y="954416"/>
                  </a:lnTo>
                  <a:lnTo>
                    <a:pt x="1588780" y="931423"/>
                  </a:lnTo>
                  <a:lnTo>
                    <a:pt x="1272559" y="931423"/>
                  </a:lnTo>
                  <a:lnTo>
                    <a:pt x="1272559" y="898838"/>
                  </a:lnTo>
                  <a:lnTo>
                    <a:pt x="1052160" y="898838"/>
                  </a:lnTo>
                  <a:lnTo>
                    <a:pt x="1052160" y="864339"/>
                  </a:lnTo>
                  <a:lnTo>
                    <a:pt x="977417" y="864339"/>
                  </a:lnTo>
                  <a:lnTo>
                    <a:pt x="977417" y="831761"/>
                  </a:lnTo>
                  <a:lnTo>
                    <a:pt x="854758" y="831761"/>
                  </a:lnTo>
                  <a:lnTo>
                    <a:pt x="854758" y="801097"/>
                  </a:lnTo>
                  <a:lnTo>
                    <a:pt x="776182" y="801097"/>
                  </a:lnTo>
                  <a:lnTo>
                    <a:pt x="776182" y="745518"/>
                  </a:lnTo>
                  <a:lnTo>
                    <a:pt x="613280" y="745518"/>
                  </a:lnTo>
                  <a:lnTo>
                    <a:pt x="613280" y="709105"/>
                  </a:lnTo>
                  <a:lnTo>
                    <a:pt x="548119" y="709105"/>
                  </a:lnTo>
                  <a:lnTo>
                    <a:pt x="548119" y="688023"/>
                  </a:lnTo>
                  <a:lnTo>
                    <a:pt x="527037" y="688023"/>
                  </a:lnTo>
                  <a:lnTo>
                    <a:pt x="527037" y="622863"/>
                  </a:lnTo>
                  <a:lnTo>
                    <a:pt x="502123" y="622863"/>
                  </a:lnTo>
                  <a:lnTo>
                    <a:pt x="502123" y="601781"/>
                  </a:lnTo>
                  <a:lnTo>
                    <a:pt x="488707" y="601781"/>
                  </a:lnTo>
                  <a:lnTo>
                    <a:pt x="488707" y="565368"/>
                  </a:lnTo>
                  <a:lnTo>
                    <a:pt x="344970" y="565368"/>
                  </a:lnTo>
                  <a:lnTo>
                    <a:pt x="344970" y="528954"/>
                  </a:lnTo>
                  <a:lnTo>
                    <a:pt x="258728" y="528954"/>
                  </a:lnTo>
                  <a:lnTo>
                    <a:pt x="258728" y="450377"/>
                  </a:lnTo>
                  <a:lnTo>
                    <a:pt x="203149" y="450377"/>
                  </a:lnTo>
                  <a:lnTo>
                    <a:pt x="203149" y="400548"/>
                  </a:lnTo>
                  <a:lnTo>
                    <a:pt x="183984" y="400548"/>
                  </a:lnTo>
                  <a:lnTo>
                    <a:pt x="183984" y="291308"/>
                  </a:lnTo>
                  <a:lnTo>
                    <a:pt x="166735" y="291308"/>
                  </a:lnTo>
                  <a:lnTo>
                    <a:pt x="166735" y="44080"/>
                  </a:lnTo>
                  <a:lnTo>
                    <a:pt x="157153" y="44080"/>
                  </a:lnTo>
                  <a:lnTo>
                    <a:pt x="157153" y="0"/>
                  </a:lnTo>
                  <a:lnTo>
                    <a:pt x="0" y="0"/>
                  </a:lnTo>
                </a:path>
              </a:pathLst>
            </a:custGeom>
            <a:noFill/>
            <a:ln w="22225" cap="flat">
              <a:solidFill>
                <a:srgbClr val="B2C0EC"/>
              </a:solidFill>
              <a:prstDash val="solid"/>
              <a:miter/>
            </a:ln>
          </p:spPr>
          <p:txBody>
            <a:bodyPr rtlCol="0" anchor="ctr"/>
            <a:lstStyle/>
            <a:p>
              <a:endParaRPr lang="fr-FR" dirty="0"/>
            </a:p>
          </p:txBody>
        </p:sp>
        <p:sp>
          <p:nvSpPr>
            <p:cNvPr id="294" name="Freeform: Shape 293">
              <a:extLst>
                <a:ext uri="{FF2B5EF4-FFF2-40B4-BE49-F238E27FC236}">
                  <a16:creationId xmlns:a16="http://schemas.microsoft.com/office/drawing/2014/main" id="{2D9FAF69-CA69-47E1-835A-70584EB05521}"/>
                </a:ext>
              </a:extLst>
            </p:cNvPr>
            <p:cNvSpPr/>
            <p:nvPr/>
          </p:nvSpPr>
          <p:spPr>
            <a:xfrm>
              <a:off x="2633652" y="28146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rgbClr val="B2C0EC"/>
              </a:solidFill>
              <a:prstDash val="solid"/>
              <a:miter/>
            </a:ln>
          </p:spPr>
          <p:txBody>
            <a:bodyPr rtlCol="0" anchor="ctr"/>
            <a:lstStyle/>
            <a:p>
              <a:endParaRPr lang="fr-FR" dirty="0"/>
            </a:p>
          </p:txBody>
        </p:sp>
        <p:sp>
          <p:nvSpPr>
            <p:cNvPr id="295" name="Freeform: Shape 294">
              <a:extLst>
                <a:ext uri="{FF2B5EF4-FFF2-40B4-BE49-F238E27FC236}">
                  <a16:creationId xmlns:a16="http://schemas.microsoft.com/office/drawing/2014/main" id="{806CD94F-1FFE-4A12-94F1-B3054491143B}"/>
                </a:ext>
              </a:extLst>
            </p:cNvPr>
            <p:cNvSpPr/>
            <p:nvPr/>
          </p:nvSpPr>
          <p:spPr>
            <a:xfrm>
              <a:off x="2747952" y="33670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fr-FR" dirty="0"/>
            </a:p>
          </p:txBody>
        </p:sp>
        <p:sp>
          <p:nvSpPr>
            <p:cNvPr id="296" name="Freeform: Shape 295">
              <a:extLst>
                <a:ext uri="{FF2B5EF4-FFF2-40B4-BE49-F238E27FC236}">
                  <a16:creationId xmlns:a16="http://schemas.microsoft.com/office/drawing/2014/main" id="{0346540A-2B43-43DD-B4C6-2FC94D2D2DFA}"/>
                </a:ext>
              </a:extLst>
            </p:cNvPr>
            <p:cNvSpPr/>
            <p:nvPr/>
          </p:nvSpPr>
          <p:spPr>
            <a:xfrm>
              <a:off x="3033702" y="35385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fr-FR" dirty="0"/>
            </a:p>
          </p:txBody>
        </p:sp>
        <p:sp>
          <p:nvSpPr>
            <p:cNvPr id="297" name="Freeform: Shape 296">
              <a:extLst>
                <a:ext uri="{FF2B5EF4-FFF2-40B4-BE49-F238E27FC236}">
                  <a16:creationId xmlns:a16="http://schemas.microsoft.com/office/drawing/2014/main" id="{633C0FAE-04F0-4E3E-A196-35981A987799}"/>
                </a:ext>
              </a:extLst>
            </p:cNvPr>
            <p:cNvSpPr/>
            <p:nvPr/>
          </p:nvSpPr>
          <p:spPr>
            <a:xfrm>
              <a:off x="3052752" y="35385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fr-FR" dirty="0"/>
            </a:p>
          </p:txBody>
        </p:sp>
        <p:sp>
          <p:nvSpPr>
            <p:cNvPr id="298" name="Freeform: Shape 297">
              <a:extLst>
                <a:ext uri="{FF2B5EF4-FFF2-40B4-BE49-F238E27FC236}">
                  <a16:creationId xmlns:a16="http://schemas.microsoft.com/office/drawing/2014/main" id="{D97AC704-C58E-4399-B821-21938DA2F5C2}"/>
                </a:ext>
              </a:extLst>
            </p:cNvPr>
            <p:cNvSpPr/>
            <p:nvPr/>
          </p:nvSpPr>
          <p:spPr>
            <a:xfrm>
              <a:off x="3071802" y="35385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fr-FR" dirty="0"/>
            </a:p>
          </p:txBody>
        </p:sp>
        <p:sp>
          <p:nvSpPr>
            <p:cNvPr id="299" name="Freeform: Shape 298">
              <a:extLst>
                <a:ext uri="{FF2B5EF4-FFF2-40B4-BE49-F238E27FC236}">
                  <a16:creationId xmlns:a16="http://schemas.microsoft.com/office/drawing/2014/main" id="{BA85901E-66D7-460F-A23E-2058A2553A62}"/>
                </a:ext>
              </a:extLst>
            </p:cNvPr>
            <p:cNvSpPr/>
            <p:nvPr/>
          </p:nvSpPr>
          <p:spPr>
            <a:xfrm>
              <a:off x="3148002" y="35766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fr-FR" dirty="0"/>
            </a:p>
          </p:txBody>
        </p:sp>
        <p:sp>
          <p:nvSpPr>
            <p:cNvPr id="300" name="Freeform: Shape 299">
              <a:extLst>
                <a:ext uri="{FF2B5EF4-FFF2-40B4-BE49-F238E27FC236}">
                  <a16:creationId xmlns:a16="http://schemas.microsoft.com/office/drawing/2014/main" id="{B5B2BC6F-0319-4B70-9ABC-362D7CAF4D6D}"/>
                </a:ext>
              </a:extLst>
            </p:cNvPr>
            <p:cNvSpPr/>
            <p:nvPr/>
          </p:nvSpPr>
          <p:spPr>
            <a:xfrm>
              <a:off x="3167052" y="35766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fr-FR" dirty="0"/>
            </a:p>
          </p:txBody>
        </p:sp>
        <p:sp>
          <p:nvSpPr>
            <p:cNvPr id="301" name="Freeform: Shape 300">
              <a:extLst>
                <a:ext uri="{FF2B5EF4-FFF2-40B4-BE49-F238E27FC236}">
                  <a16:creationId xmlns:a16="http://schemas.microsoft.com/office/drawing/2014/main" id="{10F6FAA9-0AEE-4CB0-8C01-949E45D9F4A5}"/>
                </a:ext>
              </a:extLst>
            </p:cNvPr>
            <p:cNvSpPr/>
            <p:nvPr/>
          </p:nvSpPr>
          <p:spPr>
            <a:xfrm>
              <a:off x="3243252" y="35766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fr-FR" dirty="0"/>
            </a:p>
          </p:txBody>
        </p:sp>
        <p:sp>
          <p:nvSpPr>
            <p:cNvPr id="302" name="Freeform: Shape 301">
              <a:extLst>
                <a:ext uri="{FF2B5EF4-FFF2-40B4-BE49-F238E27FC236}">
                  <a16:creationId xmlns:a16="http://schemas.microsoft.com/office/drawing/2014/main" id="{631D9A87-00D3-494E-AA29-70A1BC6CC6A0}"/>
                </a:ext>
              </a:extLst>
            </p:cNvPr>
            <p:cNvSpPr/>
            <p:nvPr/>
          </p:nvSpPr>
          <p:spPr>
            <a:xfrm>
              <a:off x="3300402" y="363379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rgbClr val="B2C0EC"/>
              </a:solidFill>
              <a:prstDash val="solid"/>
              <a:miter/>
            </a:ln>
          </p:spPr>
          <p:txBody>
            <a:bodyPr rtlCol="0" anchor="ctr"/>
            <a:lstStyle/>
            <a:p>
              <a:endParaRPr lang="fr-FR" dirty="0"/>
            </a:p>
          </p:txBody>
        </p:sp>
        <p:sp>
          <p:nvSpPr>
            <p:cNvPr id="303" name="Freeform: Shape 302">
              <a:extLst>
                <a:ext uri="{FF2B5EF4-FFF2-40B4-BE49-F238E27FC236}">
                  <a16:creationId xmlns:a16="http://schemas.microsoft.com/office/drawing/2014/main" id="{F858274A-4E17-403B-B1A8-652EACD0DF65}"/>
                </a:ext>
              </a:extLst>
            </p:cNvPr>
            <p:cNvSpPr/>
            <p:nvPr/>
          </p:nvSpPr>
          <p:spPr>
            <a:xfrm>
              <a:off x="3357552" y="36718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fr-FR" dirty="0"/>
            </a:p>
          </p:txBody>
        </p:sp>
        <p:sp>
          <p:nvSpPr>
            <p:cNvPr id="304" name="Freeform: Shape 303">
              <a:extLst>
                <a:ext uri="{FF2B5EF4-FFF2-40B4-BE49-F238E27FC236}">
                  <a16:creationId xmlns:a16="http://schemas.microsoft.com/office/drawing/2014/main" id="{935E222C-DA50-4050-8724-A67E6AD4E931}"/>
                </a:ext>
              </a:extLst>
            </p:cNvPr>
            <p:cNvSpPr/>
            <p:nvPr/>
          </p:nvSpPr>
          <p:spPr>
            <a:xfrm>
              <a:off x="3376602" y="36718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fr-FR" dirty="0"/>
            </a:p>
          </p:txBody>
        </p:sp>
        <p:sp>
          <p:nvSpPr>
            <p:cNvPr id="305" name="Freeform: Shape 304">
              <a:extLst>
                <a:ext uri="{FF2B5EF4-FFF2-40B4-BE49-F238E27FC236}">
                  <a16:creationId xmlns:a16="http://schemas.microsoft.com/office/drawing/2014/main" id="{22D64F84-82C7-4CE2-82C5-AACDB7471C4A}"/>
                </a:ext>
              </a:extLst>
            </p:cNvPr>
            <p:cNvSpPr/>
            <p:nvPr/>
          </p:nvSpPr>
          <p:spPr>
            <a:xfrm>
              <a:off x="3395652" y="36718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fr-FR" dirty="0"/>
            </a:p>
          </p:txBody>
        </p:sp>
        <p:sp>
          <p:nvSpPr>
            <p:cNvPr id="306" name="Freeform: Shape 305">
              <a:extLst>
                <a:ext uri="{FF2B5EF4-FFF2-40B4-BE49-F238E27FC236}">
                  <a16:creationId xmlns:a16="http://schemas.microsoft.com/office/drawing/2014/main" id="{26FC5C80-4274-417C-9BB7-096E80AED777}"/>
                </a:ext>
              </a:extLst>
            </p:cNvPr>
            <p:cNvSpPr/>
            <p:nvPr/>
          </p:nvSpPr>
          <p:spPr>
            <a:xfrm>
              <a:off x="3414702" y="36718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fr-FR" dirty="0"/>
            </a:p>
          </p:txBody>
        </p:sp>
        <p:sp>
          <p:nvSpPr>
            <p:cNvPr id="307" name="Freeform: Shape 306">
              <a:extLst>
                <a:ext uri="{FF2B5EF4-FFF2-40B4-BE49-F238E27FC236}">
                  <a16:creationId xmlns:a16="http://schemas.microsoft.com/office/drawing/2014/main" id="{698D5259-AF3D-41CC-80B4-666808EC65B2}"/>
                </a:ext>
              </a:extLst>
            </p:cNvPr>
            <p:cNvSpPr/>
            <p:nvPr/>
          </p:nvSpPr>
          <p:spPr>
            <a:xfrm>
              <a:off x="3433752" y="36718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fr-FR" dirty="0"/>
            </a:p>
          </p:txBody>
        </p:sp>
        <p:sp>
          <p:nvSpPr>
            <p:cNvPr id="308" name="Freeform: Shape 307">
              <a:extLst>
                <a:ext uri="{FF2B5EF4-FFF2-40B4-BE49-F238E27FC236}">
                  <a16:creationId xmlns:a16="http://schemas.microsoft.com/office/drawing/2014/main" id="{D76D19D3-4FBB-416B-9E21-F76DF9B5D70D}"/>
                </a:ext>
              </a:extLst>
            </p:cNvPr>
            <p:cNvSpPr/>
            <p:nvPr/>
          </p:nvSpPr>
          <p:spPr>
            <a:xfrm>
              <a:off x="3471852" y="37099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fr-FR" dirty="0"/>
            </a:p>
          </p:txBody>
        </p:sp>
        <p:sp>
          <p:nvSpPr>
            <p:cNvPr id="309" name="Freeform: Shape 308">
              <a:extLst>
                <a:ext uri="{FF2B5EF4-FFF2-40B4-BE49-F238E27FC236}">
                  <a16:creationId xmlns:a16="http://schemas.microsoft.com/office/drawing/2014/main" id="{5DBC862B-5595-485E-BA69-5E42784EFE1C}"/>
                </a:ext>
              </a:extLst>
            </p:cNvPr>
            <p:cNvSpPr/>
            <p:nvPr/>
          </p:nvSpPr>
          <p:spPr>
            <a:xfrm>
              <a:off x="3490902" y="37099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fr-FR" dirty="0"/>
            </a:p>
          </p:txBody>
        </p:sp>
        <p:sp>
          <p:nvSpPr>
            <p:cNvPr id="310" name="Freeform: Shape 309">
              <a:extLst>
                <a:ext uri="{FF2B5EF4-FFF2-40B4-BE49-F238E27FC236}">
                  <a16:creationId xmlns:a16="http://schemas.microsoft.com/office/drawing/2014/main" id="{5DC6F867-6F66-467D-A5A4-7FD4ED6F8DEC}"/>
                </a:ext>
              </a:extLst>
            </p:cNvPr>
            <p:cNvSpPr/>
            <p:nvPr/>
          </p:nvSpPr>
          <p:spPr>
            <a:xfrm>
              <a:off x="3509952" y="37099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fr-FR" dirty="0"/>
            </a:p>
          </p:txBody>
        </p:sp>
        <p:sp>
          <p:nvSpPr>
            <p:cNvPr id="311" name="Freeform: Shape 310">
              <a:extLst>
                <a:ext uri="{FF2B5EF4-FFF2-40B4-BE49-F238E27FC236}">
                  <a16:creationId xmlns:a16="http://schemas.microsoft.com/office/drawing/2014/main" id="{FAD97801-3C20-4FD5-8316-29A96138B8F0}"/>
                </a:ext>
              </a:extLst>
            </p:cNvPr>
            <p:cNvSpPr/>
            <p:nvPr/>
          </p:nvSpPr>
          <p:spPr>
            <a:xfrm>
              <a:off x="354805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fr-FR" dirty="0"/>
            </a:p>
          </p:txBody>
        </p:sp>
        <p:sp>
          <p:nvSpPr>
            <p:cNvPr id="312" name="Freeform: Shape 311">
              <a:extLst>
                <a:ext uri="{FF2B5EF4-FFF2-40B4-BE49-F238E27FC236}">
                  <a16:creationId xmlns:a16="http://schemas.microsoft.com/office/drawing/2014/main" id="{22C92AD7-A713-4557-86C8-A4D6AC8A954F}"/>
                </a:ext>
              </a:extLst>
            </p:cNvPr>
            <p:cNvSpPr/>
            <p:nvPr/>
          </p:nvSpPr>
          <p:spPr>
            <a:xfrm>
              <a:off x="356710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fr-FR" dirty="0"/>
            </a:p>
          </p:txBody>
        </p:sp>
        <p:sp>
          <p:nvSpPr>
            <p:cNvPr id="313" name="Freeform: Shape 312">
              <a:extLst>
                <a:ext uri="{FF2B5EF4-FFF2-40B4-BE49-F238E27FC236}">
                  <a16:creationId xmlns:a16="http://schemas.microsoft.com/office/drawing/2014/main" id="{C352BAED-0E3B-4D04-90DB-00BF15C0B7D5}"/>
                </a:ext>
              </a:extLst>
            </p:cNvPr>
            <p:cNvSpPr/>
            <p:nvPr/>
          </p:nvSpPr>
          <p:spPr>
            <a:xfrm>
              <a:off x="358615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fr-FR" dirty="0"/>
            </a:p>
          </p:txBody>
        </p:sp>
        <p:sp>
          <p:nvSpPr>
            <p:cNvPr id="314" name="Freeform: Shape 313">
              <a:extLst>
                <a:ext uri="{FF2B5EF4-FFF2-40B4-BE49-F238E27FC236}">
                  <a16:creationId xmlns:a16="http://schemas.microsoft.com/office/drawing/2014/main" id="{EE164F40-2B5B-4995-8F11-A9CBAA6A698E}"/>
                </a:ext>
              </a:extLst>
            </p:cNvPr>
            <p:cNvSpPr/>
            <p:nvPr/>
          </p:nvSpPr>
          <p:spPr>
            <a:xfrm>
              <a:off x="360520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fr-FR" dirty="0"/>
            </a:p>
          </p:txBody>
        </p:sp>
        <p:sp>
          <p:nvSpPr>
            <p:cNvPr id="315" name="Freeform: Shape 314">
              <a:extLst>
                <a:ext uri="{FF2B5EF4-FFF2-40B4-BE49-F238E27FC236}">
                  <a16:creationId xmlns:a16="http://schemas.microsoft.com/office/drawing/2014/main" id="{7EE38874-3A8E-4280-88B4-97C0C51E69D8}"/>
                </a:ext>
              </a:extLst>
            </p:cNvPr>
            <p:cNvSpPr/>
            <p:nvPr/>
          </p:nvSpPr>
          <p:spPr>
            <a:xfrm>
              <a:off x="362425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fr-FR" dirty="0"/>
            </a:p>
          </p:txBody>
        </p:sp>
        <p:sp>
          <p:nvSpPr>
            <p:cNvPr id="316" name="Freeform: Shape 315">
              <a:extLst>
                <a:ext uri="{FF2B5EF4-FFF2-40B4-BE49-F238E27FC236}">
                  <a16:creationId xmlns:a16="http://schemas.microsoft.com/office/drawing/2014/main" id="{32596A21-1683-4F24-BC3D-BA81C164D96B}"/>
                </a:ext>
              </a:extLst>
            </p:cNvPr>
            <p:cNvSpPr/>
            <p:nvPr/>
          </p:nvSpPr>
          <p:spPr>
            <a:xfrm>
              <a:off x="364330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fr-FR" dirty="0"/>
            </a:p>
          </p:txBody>
        </p:sp>
        <p:sp>
          <p:nvSpPr>
            <p:cNvPr id="317" name="Freeform: Shape 316">
              <a:extLst>
                <a:ext uri="{FF2B5EF4-FFF2-40B4-BE49-F238E27FC236}">
                  <a16:creationId xmlns:a16="http://schemas.microsoft.com/office/drawing/2014/main" id="{E995C767-429C-414E-A304-1BEA4A678D0E}"/>
                </a:ext>
              </a:extLst>
            </p:cNvPr>
            <p:cNvSpPr/>
            <p:nvPr/>
          </p:nvSpPr>
          <p:spPr>
            <a:xfrm>
              <a:off x="366235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fr-FR" dirty="0"/>
            </a:p>
          </p:txBody>
        </p:sp>
        <p:sp>
          <p:nvSpPr>
            <p:cNvPr id="318" name="Freeform: Shape 317">
              <a:extLst>
                <a:ext uri="{FF2B5EF4-FFF2-40B4-BE49-F238E27FC236}">
                  <a16:creationId xmlns:a16="http://schemas.microsoft.com/office/drawing/2014/main" id="{54248C4E-DB31-4AFC-8691-A9AADB8B77B3}"/>
                </a:ext>
              </a:extLst>
            </p:cNvPr>
            <p:cNvSpPr/>
            <p:nvPr/>
          </p:nvSpPr>
          <p:spPr>
            <a:xfrm>
              <a:off x="368140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fr-FR" dirty="0"/>
            </a:p>
          </p:txBody>
        </p:sp>
        <p:sp>
          <p:nvSpPr>
            <p:cNvPr id="319" name="Freeform: Shape 318">
              <a:extLst>
                <a:ext uri="{FF2B5EF4-FFF2-40B4-BE49-F238E27FC236}">
                  <a16:creationId xmlns:a16="http://schemas.microsoft.com/office/drawing/2014/main" id="{D9154DD7-5D94-48FD-B047-DDA0FA5A1957}"/>
                </a:ext>
              </a:extLst>
            </p:cNvPr>
            <p:cNvSpPr/>
            <p:nvPr/>
          </p:nvSpPr>
          <p:spPr>
            <a:xfrm>
              <a:off x="370045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fr-FR" dirty="0"/>
            </a:p>
          </p:txBody>
        </p:sp>
        <p:sp>
          <p:nvSpPr>
            <p:cNvPr id="320" name="Freeform: Shape 319">
              <a:extLst>
                <a:ext uri="{FF2B5EF4-FFF2-40B4-BE49-F238E27FC236}">
                  <a16:creationId xmlns:a16="http://schemas.microsoft.com/office/drawing/2014/main" id="{AFB0F8A7-0B09-4348-A14E-C55466820101}"/>
                </a:ext>
              </a:extLst>
            </p:cNvPr>
            <p:cNvSpPr/>
            <p:nvPr/>
          </p:nvSpPr>
          <p:spPr>
            <a:xfrm>
              <a:off x="371950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fr-FR" dirty="0"/>
            </a:p>
          </p:txBody>
        </p:sp>
        <p:sp>
          <p:nvSpPr>
            <p:cNvPr id="321" name="Freeform: Shape 320">
              <a:extLst>
                <a:ext uri="{FF2B5EF4-FFF2-40B4-BE49-F238E27FC236}">
                  <a16:creationId xmlns:a16="http://schemas.microsoft.com/office/drawing/2014/main" id="{00D69B28-46E2-48AA-B56F-9334CFE7D185}"/>
                </a:ext>
              </a:extLst>
            </p:cNvPr>
            <p:cNvSpPr/>
            <p:nvPr/>
          </p:nvSpPr>
          <p:spPr>
            <a:xfrm>
              <a:off x="379570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fr-FR" dirty="0"/>
            </a:p>
          </p:txBody>
        </p:sp>
        <p:sp>
          <p:nvSpPr>
            <p:cNvPr id="322" name="Freeform: Shape 321">
              <a:extLst>
                <a:ext uri="{FF2B5EF4-FFF2-40B4-BE49-F238E27FC236}">
                  <a16:creationId xmlns:a16="http://schemas.microsoft.com/office/drawing/2014/main" id="{FC9BC4BB-001A-4516-B04F-24316905BCBE}"/>
                </a:ext>
              </a:extLst>
            </p:cNvPr>
            <p:cNvSpPr/>
            <p:nvPr/>
          </p:nvSpPr>
          <p:spPr>
            <a:xfrm>
              <a:off x="381475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fr-FR" dirty="0"/>
            </a:p>
          </p:txBody>
        </p:sp>
        <p:sp>
          <p:nvSpPr>
            <p:cNvPr id="323" name="Freeform: Shape 322">
              <a:extLst>
                <a:ext uri="{FF2B5EF4-FFF2-40B4-BE49-F238E27FC236}">
                  <a16:creationId xmlns:a16="http://schemas.microsoft.com/office/drawing/2014/main" id="{3C3C326E-462A-45F4-99FE-137B50091328}"/>
                </a:ext>
              </a:extLst>
            </p:cNvPr>
            <p:cNvSpPr/>
            <p:nvPr/>
          </p:nvSpPr>
          <p:spPr>
            <a:xfrm>
              <a:off x="385285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fr-FR" dirty="0"/>
            </a:p>
          </p:txBody>
        </p:sp>
        <p:sp>
          <p:nvSpPr>
            <p:cNvPr id="324" name="Freeform: Shape 323">
              <a:extLst>
                <a:ext uri="{FF2B5EF4-FFF2-40B4-BE49-F238E27FC236}">
                  <a16:creationId xmlns:a16="http://schemas.microsoft.com/office/drawing/2014/main" id="{40EAB85C-B531-4FA8-BA31-35480B35FA3A}"/>
                </a:ext>
              </a:extLst>
            </p:cNvPr>
            <p:cNvSpPr/>
            <p:nvPr/>
          </p:nvSpPr>
          <p:spPr>
            <a:xfrm>
              <a:off x="387190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fr-FR" dirty="0"/>
            </a:p>
          </p:txBody>
        </p:sp>
        <p:sp>
          <p:nvSpPr>
            <p:cNvPr id="325" name="Freeform: Shape 324">
              <a:extLst>
                <a:ext uri="{FF2B5EF4-FFF2-40B4-BE49-F238E27FC236}">
                  <a16:creationId xmlns:a16="http://schemas.microsoft.com/office/drawing/2014/main" id="{DB97BB29-EDD5-4C8C-9E00-8EEB9B1E0FDC}"/>
                </a:ext>
              </a:extLst>
            </p:cNvPr>
            <p:cNvSpPr/>
            <p:nvPr/>
          </p:nvSpPr>
          <p:spPr>
            <a:xfrm>
              <a:off x="391000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fr-FR" dirty="0"/>
            </a:p>
          </p:txBody>
        </p:sp>
        <p:sp>
          <p:nvSpPr>
            <p:cNvPr id="326" name="Freeform: Shape 325">
              <a:extLst>
                <a:ext uri="{FF2B5EF4-FFF2-40B4-BE49-F238E27FC236}">
                  <a16:creationId xmlns:a16="http://schemas.microsoft.com/office/drawing/2014/main" id="{19E9FA1E-240E-4E9D-A264-CA1E3EFC523A}"/>
                </a:ext>
              </a:extLst>
            </p:cNvPr>
            <p:cNvSpPr/>
            <p:nvPr/>
          </p:nvSpPr>
          <p:spPr>
            <a:xfrm>
              <a:off x="392905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fr-FR" dirty="0"/>
            </a:p>
          </p:txBody>
        </p:sp>
        <p:sp>
          <p:nvSpPr>
            <p:cNvPr id="327" name="Freeform: Shape 326">
              <a:extLst>
                <a:ext uri="{FF2B5EF4-FFF2-40B4-BE49-F238E27FC236}">
                  <a16:creationId xmlns:a16="http://schemas.microsoft.com/office/drawing/2014/main" id="{24A90ABF-23CC-4328-AF07-00F9FAA0CEB1}"/>
                </a:ext>
              </a:extLst>
            </p:cNvPr>
            <p:cNvSpPr/>
            <p:nvPr/>
          </p:nvSpPr>
          <p:spPr>
            <a:xfrm>
              <a:off x="396715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fr-FR" dirty="0"/>
            </a:p>
          </p:txBody>
        </p:sp>
        <p:sp>
          <p:nvSpPr>
            <p:cNvPr id="328" name="Freeform: Shape 327">
              <a:extLst>
                <a:ext uri="{FF2B5EF4-FFF2-40B4-BE49-F238E27FC236}">
                  <a16:creationId xmlns:a16="http://schemas.microsoft.com/office/drawing/2014/main" id="{A9158095-22EB-4B1D-9ECC-5A1FA12379FB}"/>
                </a:ext>
              </a:extLst>
            </p:cNvPr>
            <p:cNvSpPr/>
            <p:nvPr/>
          </p:nvSpPr>
          <p:spPr>
            <a:xfrm>
              <a:off x="398620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fr-FR" dirty="0"/>
            </a:p>
          </p:txBody>
        </p:sp>
        <p:sp>
          <p:nvSpPr>
            <p:cNvPr id="329" name="Freeform: Shape 328">
              <a:extLst>
                <a:ext uri="{FF2B5EF4-FFF2-40B4-BE49-F238E27FC236}">
                  <a16:creationId xmlns:a16="http://schemas.microsoft.com/office/drawing/2014/main" id="{976FE550-F89C-4071-823D-B9514EA2DB61}"/>
                </a:ext>
              </a:extLst>
            </p:cNvPr>
            <p:cNvSpPr/>
            <p:nvPr/>
          </p:nvSpPr>
          <p:spPr>
            <a:xfrm>
              <a:off x="400525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fr-FR" dirty="0"/>
            </a:p>
          </p:txBody>
        </p:sp>
        <p:sp>
          <p:nvSpPr>
            <p:cNvPr id="330" name="Freeform: Shape 329">
              <a:extLst>
                <a:ext uri="{FF2B5EF4-FFF2-40B4-BE49-F238E27FC236}">
                  <a16:creationId xmlns:a16="http://schemas.microsoft.com/office/drawing/2014/main" id="{A35E100D-8784-4D16-B30C-EA16EF9177BB}"/>
                </a:ext>
              </a:extLst>
            </p:cNvPr>
            <p:cNvSpPr/>
            <p:nvPr/>
          </p:nvSpPr>
          <p:spPr>
            <a:xfrm>
              <a:off x="402430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fr-FR" dirty="0"/>
            </a:p>
          </p:txBody>
        </p:sp>
        <p:sp>
          <p:nvSpPr>
            <p:cNvPr id="331" name="Freeform: Shape 330">
              <a:extLst>
                <a:ext uri="{FF2B5EF4-FFF2-40B4-BE49-F238E27FC236}">
                  <a16:creationId xmlns:a16="http://schemas.microsoft.com/office/drawing/2014/main" id="{9FC7A75B-A53F-43F4-BB68-A04C3DFCE5B1}"/>
                </a:ext>
              </a:extLst>
            </p:cNvPr>
            <p:cNvSpPr/>
            <p:nvPr/>
          </p:nvSpPr>
          <p:spPr>
            <a:xfrm>
              <a:off x="4062402" y="37861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fr-FR" dirty="0"/>
            </a:p>
          </p:txBody>
        </p:sp>
        <p:sp>
          <p:nvSpPr>
            <p:cNvPr id="332" name="Freeform: Shape 331">
              <a:extLst>
                <a:ext uri="{FF2B5EF4-FFF2-40B4-BE49-F238E27FC236}">
                  <a16:creationId xmlns:a16="http://schemas.microsoft.com/office/drawing/2014/main" id="{2005163D-5A66-4AD2-854F-BF67EFF2664D}"/>
                </a:ext>
              </a:extLst>
            </p:cNvPr>
            <p:cNvSpPr/>
            <p:nvPr/>
          </p:nvSpPr>
          <p:spPr>
            <a:xfrm>
              <a:off x="4081452" y="37861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fr-FR" dirty="0"/>
            </a:p>
          </p:txBody>
        </p:sp>
        <p:sp>
          <p:nvSpPr>
            <p:cNvPr id="333" name="Freeform: Shape 332">
              <a:extLst>
                <a:ext uri="{FF2B5EF4-FFF2-40B4-BE49-F238E27FC236}">
                  <a16:creationId xmlns:a16="http://schemas.microsoft.com/office/drawing/2014/main" id="{65195359-88D4-4693-9B29-A886384FF2CC}"/>
                </a:ext>
              </a:extLst>
            </p:cNvPr>
            <p:cNvSpPr/>
            <p:nvPr/>
          </p:nvSpPr>
          <p:spPr>
            <a:xfrm>
              <a:off x="4100502" y="37861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fr-FR" dirty="0"/>
            </a:p>
          </p:txBody>
        </p:sp>
        <p:sp>
          <p:nvSpPr>
            <p:cNvPr id="334" name="Freeform: Shape 333">
              <a:extLst>
                <a:ext uri="{FF2B5EF4-FFF2-40B4-BE49-F238E27FC236}">
                  <a16:creationId xmlns:a16="http://schemas.microsoft.com/office/drawing/2014/main" id="{36E876C8-D56C-4B6D-8A2C-F14584FEBD78}"/>
                </a:ext>
              </a:extLst>
            </p:cNvPr>
            <p:cNvSpPr/>
            <p:nvPr/>
          </p:nvSpPr>
          <p:spPr>
            <a:xfrm>
              <a:off x="4138602"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35" name="Freeform: Shape 334">
              <a:extLst>
                <a:ext uri="{FF2B5EF4-FFF2-40B4-BE49-F238E27FC236}">
                  <a16:creationId xmlns:a16="http://schemas.microsoft.com/office/drawing/2014/main" id="{718958A7-4056-46CF-92F2-E070760AA08B}"/>
                </a:ext>
              </a:extLst>
            </p:cNvPr>
            <p:cNvSpPr/>
            <p:nvPr/>
          </p:nvSpPr>
          <p:spPr>
            <a:xfrm>
              <a:off x="4157652"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36" name="Freeform: Shape 335">
              <a:extLst>
                <a:ext uri="{FF2B5EF4-FFF2-40B4-BE49-F238E27FC236}">
                  <a16:creationId xmlns:a16="http://schemas.microsoft.com/office/drawing/2014/main" id="{FAC12A98-5B7D-41F5-B920-04B408A2E201}"/>
                </a:ext>
              </a:extLst>
            </p:cNvPr>
            <p:cNvSpPr/>
            <p:nvPr/>
          </p:nvSpPr>
          <p:spPr>
            <a:xfrm>
              <a:off x="4176702"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37" name="Freeform: Shape 336">
              <a:extLst>
                <a:ext uri="{FF2B5EF4-FFF2-40B4-BE49-F238E27FC236}">
                  <a16:creationId xmlns:a16="http://schemas.microsoft.com/office/drawing/2014/main" id="{D2675A5B-D4D7-4CF0-84F5-61C7F21F54EE}"/>
                </a:ext>
              </a:extLst>
            </p:cNvPr>
            <p:cNvSpPr/>
            <p:nvPr/>
          </p:nvSpPr>
          <p:spPr>
            <a:xfrm>
              <a:off x="4214802"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38" name="Freeform: Shape 337">
              <a:extLst>
                <a:ext uri="{FF2B5EF4-FFF2-40B4-BE49-F238E27FC236}">
                  <a16:creationId xmlns:a16="http://schemas.microsoft.com/office/drawing/2014/main" id="{5AC947D1-199A-4559-A012-4B7A17AF1121}"/>
                </a:ext>
              </a:extLst>
            </p:cNvPr>
            <p:cNvSpPr/>
            <p:nvPr/>
          </p:nvSpPr>
          <p:spPr>
            <a:xfrm>
              <a:off x="42338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39" name="Freeform: Shape 338">
              <a:extLst>
                <a:ext uri="{FF2B5EF4-FFF2-40B4-BE49-F238E27FC236}">
                  <a16:creationId xmlns:a16="http://schemas.microsoft.com/office/drawing/2014/main" id="{ADFEFDB2-AF57-4B22-B241-9DFFE96609F5}"/>
                </a:ext>
              </a:extLst>
            </p:cNvPr>
            <p:cNvSpPr/>
            <p:nvPr/>
          </p:nvSpPr>
          <p:spPr>
            <a:xfrm>
              <a:off x="42529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40" name="Freeform: Shape 339">
              <a:extLst>
                <a:ext uri="{FF2B5EF4-FFF2-40B4-BE49-F238E27FC236}">
                  <a16:creationId xmlns:a16="http://schemas.microsoft.com/office/drawing/2014/main" id="{7B05E5C2-84CC-44E3-8C71-E44BD5078D3D}"/>
                </a:ext>
              </a:extLst>
            </p:cNvPr>
            <p:cNvSpPr/>
            <p:nvPr/>
          </p:nvSpPr>
          <p:spPr>
            <a:xfrm>
              <a:off x="42719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41" name="Freeform: Shape 340">
              <a:extLst>
                <a:ext uri="{FF2B5EF4-FFF2-40B4-BE49-F238E27FC236}">
                  <a16:creationId xmlns:a16="http://schemas.microsoft.com/office/drawing/2014/main" id="{868964F0-A5CC-478F-B578-DBE5CD6BBDFC}"/>
                </a:ext>
              </a:extLst>
            </p:cNvPr>
            <p:cNvSpPr/>
            <p:nvPr/>
          </p:nvSpPr>
          <p:spPr>
            <a:xfrm>
              <a:off x="43481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42" name="Freeform: Shape 341">
              <a:extLst>
                <a:ext uri="{FF2B5EF4-FFF2-40B4-BE49-F238E27FC236}">
                  <a16:creationId xmlns:a16="http://schemas.microsoft.com/office/drawing/2014/main" id="{C2CC7046-5127-450C-B464-462622EE4CCB}"/>
                </a:ext>
              </a:extLst>
            </p:cNvPr>
            <p:cNvSpPr/>
            <p:nvPr/>
          </p:nvSpPr>
          <p:spPr>
            <a:xfrm>
              <a:off x="43672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43" name="Freeform: Shape 342">
              <a:extLst>
                <a:ext uri="{FF2B5EF4-FFF2-40B4-BE49-F238E27FC236}">
                  <a16:creationId xmlns:a16="http://schemas.microsoft.com/office/drawing/2014/main" id="{07DD20C0-922F-442C-B18B-62C8AC0CEEC5}"/>
                </a:ext>
              </a:extLst>
            </p:cNvPr>
            <p:cNvSpPr/>
            <p:nvPr/>
          </p:nvSpPr>
          <p:spPr>
            <a:xfrm>
              <a:off x="44243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44" name="Freeform: Shape 343">
              <a:extLst>
                <a:ext uri="{FF2B5EF4-FFF2-40B4-BE49-F238E27FC236}">
                  <a16:creationId xmlns:a16="http://schemas.microsoft.com/office/drawing/2014/main" id="{81A7925D-3792-402E-A09D-BF1A21C53BDA}"/>
                </a:ext>
              </a:extLst>
            </p:cNvPr>
            <p:cNvSpPr/>
            <p:nvPr/>
          </p:nvSpPr>
          <p:spPr>
            <a:xfrm>
              <a:off x="44434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45" name="Freeform: Shape 344">
              <a:extLst>
                <a:ext uri="{FF2B5EF4-FFF2-40B4-BE49-F238E27FC236}">
                  <a16:creationId xmlns:a16="http://schemas.microsoft.com/office/drawing/2014/main" id="{9C098EAB-8FAA-457E-A5D2-C87F76A79A2F}"/>
                </a:ext>
              </a:extLst>
            </p:cNvPr>
            <p:cNvSpPr/>
            <p:nvPr/>
          </p:nvSpPr>
          <p:spPr>
            <a:xfrm>
              <a:off x="44815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46" name="Freeform: Shape 345">
              <a:extLst>
                <a:ext uri="{FF2B5EF4-FFF2-40B4-BE49-F238E27FC236}">
                  <a16:creationId xmlns:a16="http://schemas.microsoft.com/office/drawing/2014/main" id="{6040044B-C08E-45C6-946D-A09D5141633C}"/>
                </a:ext>
              </a:extLst>
            </p:cNvPr>
            <p:cNvSpPr/>
            <p:nvPr/>
          </p:nvSpPr>
          <p:spPr>
            <a:xfrm>
              <a:off x="45005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47" name="Freeform: Shape 346">
              <a:extLst>
                <a:ext uri="{FF2B5EF4-FFF2-40B4-BE49-F238E27FC236}">
                  <a16:creationId xmlns:a16="http://schemas.microsoft.com/office/drawing/2014/main" id="{ECC9D571-2D35-42B1-A447-196304B0AC3A}"/>
                </a:ext>
              </a:extLst>
            </p:cNvPr>
            <p:cNvSpPr/>
            <p:nvPr/>
          </p:nvSpPr>
          <p:spPr>
            <a:xfrm>
              <a:off x="45196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48" name="Freeform: Shape 347">
              <a:extLst>
                <a:ext uri="{FF2B5EF4-FFF2-40B4-BE49-F238E27FC236}">
                  <a16:creationId xmlns:a16="http://schemas.microsoft.com/office/drawing/2014/main" id="{289B6D54-08A4-4D3E-9C9B-B77C8F012896}"/>
                </a:ext>
              </a:extLst>
            </p:cNvPr>
            <p:cNvSpPr/>
            <p:nvPr/>
          </p:nvSpPr>
          <p:spPr>
            <a:xfrm>
              <a:off x="45386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49" name="Freeform: Shape 348">
              <a:extLst>
                <a:ext uri="{FF2B5EF4-FFF2-40B4-BE49-F238E27FC236}">
                  <a16:creationId xmlns:a16="http://schemas.microsoft.com/office/drawing/2014/main" id="{B1D90444-01BB-4CCA-84D7-26130AF9E00B}"/>
                </a:ext>
              </a:extLst>
            </p:cNvPr>
            <p:cNvSpPr/>
            <p:nvPr/>
          </p:nvSpPr>
          <p:spPr>
            <a:xfrm>
              <a:off x="45577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50" name="Freeform: Shape 349">
              <a:extLst>
                <a:ext uri="{FF2B5EF4-FFF2-40B4-BE49-F238E27FC236}">
                  <a16:creationId xmlns:a16="http://schemas.microsoft.com/office/drawing/2014/main" id="{75AAD291-3782-4B1F-A538-C0551B34872B}"/>
                </a:ext>
              </a:extLst>
            </p:cNvPr>
            <p:cNvSpPr/>
            <p:nvPr/>
          </p:nvSpPr>
          <p:spPr>
            <a:xfrm>
              <a:off x="47482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51" name="Freeform: Shape 350">
              <a:extLst>
                <a:ext uri="{FF2B5EF4-FFF2-40B4-BE49-F238E27FC236}">
                  <a16:creationId xmlns:a16="http://schemas.microsoft.com/office/drawing/2014/main" id="{C010F5B8-2696-4EF4-9436-97F287496A83}"/>
                </a:ext>
              </a:extLst>
            </p:cNvPr>
            <p:cNvSpPr/>
            <p:nvPr/>
          </p:nvSpPr>
          <p:spPr>
            <a:xfrm>
              <a:off x="47672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52" name="Freeform: Shape 351">
              <a:extLst>
                <a:ext uri="{FF2B5EF4-FFF2-40B4-BE49-F238E27FC236}">
                  <a16:creationId xmlns:a16="http://schemas.microsoft.com/office/drawing/2014/main" id="{8902B178-5983-44BA-A742-DF10E6B700D1}"/>
                </a:ext>
              </a:extLst>
            </p:cNvPr>
            <p:cNvSpPr/>
            <p:nvPr/>
          </p:nvSpPr>
          <p:spPr>
            <a:xfrm>
              <a:off x="48434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53" name="Freeform: Shape 352">
              <a:extLst>
                <a:ext uri="{FF2B5EF4-FFF2-40B4-BE49-F238E27FC236}">
                  <a16:creationId xmlns:a16="http://schemas.microsoft.com/office/drawing/2014/main" id="{14CA413A-B800-4193-ADDB-D68BD3D8F49C}"/>
                </a:ext>
              </a:extLst>
            </p:cNvPr>
            <p:cNvSpPr/>
            <p:nvPr/>
          </p:nvSpPr>
          <p:spPr>
            <a:xfrm>
              <a:off x="48625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54" name="Freeform: Shape 353">
              <a:extLst>
                <a:ext uri="{FF2B5EF4-FFF2-40B4-BE49-F238E27FC236}">
                  <a16:creationId xmlns:a16="http://schemas.microsoft.com/office/drawing/2014/main" id="{664C9C70-9985-4F2D-AE90-63AF35868744}"/>
                </a:ext>
              </a:extLst>
            </p:cNvPr>
            <p:cNvSpPr/>
            <p:nvPr/>
          </p:nvSpPr>
          <p:spPr>
            <a:xfrm>
              <a:off x="48815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55" name="Freeform: Shape 354">
              <a:extLst>
                <a:ext uri="{FF2B5EF4-FFF2-40B4-BE49-F238E27FC236}">
                  <a16:creationId xmlns:a16="http://schemas.microsoft.com/office/drawing/2014/main" id="{69C6B1C9-44B6-4F31-BEAF-1FBD65D80AED}"/>
                </a:ext>
              </a:extLst>
            </p:cNvPr>
            <p:cNvSpPr/>
            <p:nvPr/>
          </p:nvSpPr>
          <p:spPr>
            <a:xfrm>
              <a:off x="49006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56" name="Freeform: Shape 355">
              <a:extLst>
                <a:ext uri="{FF2B5EF4-FFF2-40B4-BE49-F238E27FC236}">
                  <a16:creationId xmlns:a16="http://schemas.microsoft.com/office/drawing/2014/main" id="{84BD18CE-F894-402D-B1C2-14A7F7FE4A22}"/>
                </a:ext>
              </a:extLst>
            </p:cNvPr>
            <p:cNvSpPr/>
            <p:nvPr/>
          </p:nvSpPr>
          <p:spPr>
            <a:xfrm>
              <a:off x="49196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57" name="Freeform: Shape 356">
              <a:extLst>
                <a:ext uri="{FF2B5EF4-FFF2-40B4-BE49-F238E27FC236}">
                  <a16:creationId xmlns:a16="http://schemas.microsoft.com/office/drawing/2014/main" id="{A888B863-490B-43B1-B518-87FA8025CEE9}"/>
                </a:ext>
              </a:extLst>
            </p:cNvPr>
            <p:cNvSpPr/>
            <p:nvPr/>
          </p:nvSpPr>
          <p:spPr>
            <a:xfrm>
              <a:off x="49387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58" name="Freeform: Shape 357">
              <a:extLst>
                <a:ext uri="{FF2B5EF4-FFF2-40B4-BE49-F238E27FC236}">
                  <a16:creationId xmlns:a16="http://schemas.microsoft.com/office/drawing/2014/main" id="{11F3F879-1659-450A-8132-95F6B5BF05BE}"/>
                </a:ext>
              </a:extLst>
            </p:cNvPr>
            <p:cNvSpPr/>
            <p:nvPr/>
          </p:nvSpPr>
          <p:spPr>
            <a:xfrm>
              <a:off x="51482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59" name="Freeform: Shape 358">
              <a:extLst>
                <a:ext uri="{FF2B5EF4-FFF2-40B4-BE49-F238E27FC236}">
                  <a16:creationId xmlns:a16="http://schemas.microsoft.com/office/drawing/2014/main" id="{4C62B761-913D-4A79-9BE9-3B19D7F58E57}"/>
                </a:ext>
              </a:extLst>
            </p:cNvPr>
            <p:cNvSpPr/>
            <p:nvPr/>
          </p:nvSpPr>
          <p:spPr>
            <a:xfrm>
              <a:off x="51673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60" name="Freeform: Shape 359">
              <a:extLst>
                <a:ext uri="{FF2B5EF4-FFF2-40B4-BE49-F238E27FC236}">
                  <a16:creationId xmlns:a16="http://schemas.microsoft.com/office/drawing/2014/main" id="{AF5D1A5F-5AF9-4CD6-A669-80037595252F}"/>
                </a:ext>
              </a:extLst>
            </p:cNvPr>
            <p:cNvSpPr/>
            <p:nvPr/>
          </p:nvSpPr>
          <p:spPr>
            <a:xfrm>
              <a:off x="51863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61" name="Freeform: Shape 360">
              <a:extLst>
                <a:ext uri="{FF2B5EF4-FFF2-40B4-BE49-F238E27FC236}">
                  <a16:creationId xmlns:a16="http://schemas.microsoft.com/office/drawing/2014/main" id="{7674D07B-3FC5-4FAC-BC22-34DC1DDC51D7}"/>
                </a:ext>
              </a:extLst>
            </p:cNvPr>
            <p:cNvSpPr/>
            <p:nvPr/>
          </p:nvSpPr>
          <p:spPr>
            <a:xfrm>
              <a:off x="52054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62" name="Freeform: Shape 361">
              <a:extLst>
                <a:ext uri="{FF2B5EF4-FFF2-40B4-BE49-F238E27FC236}">
                  <a16:creationId xmlns:a16="http://schemas.microsoft.com/office/drawing/2014/main" id="{791EFCE5-D5F0-474F-B9A9-111EA4FF555E}"/>
                </a:ext>
              </a:extLst>
            </p:cNvPr>
            <p:cNvSpPr/>
            <p:nvPr/>
          </p:nvSpPr>
          <p:spPr>
            <a:xfrm>
              <a:off x="52244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63" name="Freeform: Shape 362">
              <a:extLst>
                <a:ext uri="{FF2B5EF4-FFF2-40B4-BE49-F238E27FC236}">
                  <a16:creationId xmlns:a16="http://schemas.microsoft.com/office/drawing/2014/main" id="{C0431831-053C-4886-9CCF-AA7AC76E987F}"/>
                </a:ext>
              </a:extLst>
            </p:cNvPr>
            <p:cNvSpPr/>
            <p:nvPr/>
          </p:nvSpPr>
          <p:spPr>
            <a:xfrm>
              <a:off x="52244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64" name="Freeform: Shape 363">
              <a:extLst>
                <a:ext uri="{FF2B5EF4-FFF2-40B4-BE49-F238E27FC236}">
                  <a16:creationId xmlns:a16="http://schemas.microsoft.com/office/drawing/2014/main" id="{548622D8-C794-4860-A399-025D5C96657F}"/>
                </a:ext>
              </a:extLst>
            </p:cNvPr>
            <p:cNvSpPr/>
            <p:nvPr/>
          </p:nvSpPr>
          <p:spPr>
            <a:xfrm>
              <a:off x="55483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65" name="Freeform: Shape 364">
              <a:extLst>
                <a:ext uri="{FF2B5EF4-FFF2-40B4-BE49-F238E27FC236}">
                  <a16:creationId xmlns:a16="http://schemas.microsoft.com/office/drawing/2014/main" id="{4D6EDC13-7034-430A-BE90-6F881B75F6A8}"/>
                </a:ext>
              </a:extLst>
            </p:cNvPr>
            <p:cNvSpPr/>
            <p:nvPr/>
          </p:nvSpPr>
          <p:spPr>
            <a:xfrm>
              <a:off x="55864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66" name="Freeform: Shape 365">
              <a:extLst>
                <a:ext uri="{FF2B5EF4-FFF2-40B4-BE49-F238E27FC236}">
                  <a16:creationId xmlns:a16="http://schemas.microsoft.com/office/drawing/2014/main" id="{81C23FB2-8866-45EC-B724-75C3167BC322}"/>
                </a:ext>
              </a:extLst>
            </p:cNvPr>
            <p:cNvSpPr/>
            <p:nvPr/>
          </p:nvSpPr>
          <p:spPr>
            <a:xfrm>
              <a:off x="56245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67" name="Freeform: Shape 366">
              <a:extLst>
                <a:ext uri="{FF2B5EF4-FFF2-40B4-BE49-F238E27FC236}">
                  <a16:creationId xmlns:a16="http://schemas.microsoft.com/office/drawing/2014/main" id="{CAF31FBC-2FCA-4370-A3E7-E5930F8BC165}"/>
                </a:ext>
              </a:extLst>
            </p:cNvPr>
            <p:cNvSpPr/>
            <p:nvPr/>
          </p:nvSpPr>
          <p:spPr>
            <a:xfrm>
              <a:off x="56435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68" name="Freeform: Shape 367">
              <a:extLst>
                <a:ext uri="{FF2B5EF4-FFF2-40B4-BE49-F238E27FC236}">
                  <a16:creationId xmlns:a16="http://schemas.microsoft.com/office/drawing/2014/main" id="{6ACB22B5-D1B4-46DA-8889-06DBE5766F52}"/>
                </a:ext>
              </a:extLst>
            </p:cNvPr>
            <p:cNvSpPr/>
            <p:nvPr/>
          </p:nvSpPr>
          <p:spPr>
            <a:xfrm>
              <a:off x="57007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69" name="Freeform: Shape 368">
              <a:extLst>
                <a:ext uri="{FF2B5EF4-FFF2-40B4-BE49-F238E27FC236}">
                  <a16:creationId xmlns:a16="http://schemas.microsoft.com/office/drawing/2014/main" id="{6FBB4D64-1AC9-4CBE-BA9F-5AE8E401E5C2}"/>
                </a:ext>
              </a:extLst>
            </p:cNvPr>
            <p:cNvSpPr/>
            <p:nvPr/>
          </p:nvSpPr>
          <p:spPr>
            <a:xfrm>
              <a:off x="57197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70" name="Freeform: Shape 369">
              <a:extLst>
                <a:ext uri="{FF2B5EF4-FFF2-40B4-BE49-F238E27FC236}">
                  <a16:creationId xmlns:a16="http://schemas.microsoft.com/office/drawing/2014/main" id="{BE48B270-E456-4225-B8B9-4633F0EAC8E6}"/>
                </a:ext>
              </a:extLst>
            </p:cNvPr>
            <p:cNvSpPr/>
            <p:nvPr/>
          </p:nvSpPr>
          <p:spPr>
            <a:xfrm>
              <a:off x="58531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71" name="Freeform: Shape 370">
              <a:extLst>
                <a:ext uri="{FF2B5EF4-FFF2-40B4-BE49-F238E27FC236}">
                  <a16:creationId xmlns:a16="http://schemas.microsoft.com/office/drawing/2014/main" id="{759AECA6-D6D6-4C83-B32E-F8A30DA55563}"/>
                </a:ext>
              </a:extLst>
            </p:cNvPr>
            <p:cNvSpPr/>
            <p:nvPr/>
          </p:nvSpPr>
          <p:spPr>
            <a:xfrm>
              <a:off x="58912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72" name="Freeform: Shape 371">
              <a:extLst>
                <a:ext uri="{FF2B5EF4-FFF2-40B4-BE49-F238E27FC236}">
                  <a16:creationId xmlns:a16="http://schemas.microsoft.com/office/drawing/2014/main" id="{E51454E4-01F8-478B-BB24-14C43687C552}"/>
                </a:ext>
              </a:extLst>
            </p:cNvPr>
            <p:cNvSpPr/>
            <p:nvPr/>
          </p:nvSpPr>
          <p:spPr>
            <a:xfrm>
              <a:off x="59483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73" name="Freeform: Shape 372">
              <a:extLst>
                <a:ext uri="{FF2B5EF4-FFF2-40B4-BE49-F238E27FC236}">
                  <a16:creationId xmlns:a16="http://schemas.microsoft.com/office/drawing/2014/main" id="{234C66FA-B95C-4373-BF95-8C835BC8ABC5}"/>
                </a:ext>
              </a:extLst>
            </p:cNvPr>
            <p:cNvSpPr/>
            <p:nvPr/>
          </p:nvSpPr>
          <p:spPr>
            <a:xfrm>
              <a:off x="59674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74" name="Freeform: Shape 373">
              <a:extLst>
                <a:ext uri="{FF2B5EF4-FFF2-40B4-BE49-F238E27FC236}">
                  <a16:creationId xmlns:a16="http://schemas.microsoft.com/office/drawing/2014/main" id="{13E4E408-1EDD-439E-8FF7-636EFF72DD27}"/>
                </a:ext>
              </a:extLst>
            </p:cNvPr>
            <p:cNvSpPr/>
            <p:nvPr/>
          </p:nvSpPr>
          <p:spPr>
            <a:xfrm>
              <a:off x="59864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75" name="Freeform: Shape 374">
              <a:extLst>
                <a:ext uri="{FF2B5EF4-FFF2-40B4-BE49-F238E27FC236}">
                  <a16:creationId xmlns:a16="http://schemas.microsoft.com/office/drawing/2014/main" id="{9C5B5D0E-A11B-43DB-9885-7EF26532C9FB}"/>
                </a:ext>
              </a:extLst>
            </p:cNvPr>
            <p:cNvSpPr/>
            <p:nvPr/>
          </p:nvSpPr>
          <p:spPr>
            <a:xfrm>
              <a:off x="60055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76" name="Freeform: Shape 375">
              <a:extLst>
                <a:ext uri="{FF2B5EF4-FFF2-40B4-BE49-F238E27FC236}">
                  <a16:creationId xmlns:a16="http://schemas.microsoft.com/office/drawing/2014/main" id="{E0D07546-812D-4898-8A93-65858C344520}"/>
                </a:ext>
              </a:extLst>
            </p:cNvPr>
            <p:cNvSpPr/>
            <p:nvPr/>
          </p:nvSpPr>
          <p:spPr>
            <a:xfrm>
              <a:off x="61198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77" name="Freeform: Shape 376">
              <a:extLst>
                <a:ext uri="{FF2B5EF4-FFF2-40B4-BE49-F238E27FC236}">
                  <a16:creationId xmlns:a16="http://schemas.microsoft.com/office/drawing/2014/main" id="{16DFE74A-9C59-415E-BA45-6C5CC2F4FDB1}"/>
                </a:ext>
              </a:extLst>
            </p:cNvPr>
            <p:cNvSpPr/>
            <p:nvPr/>
          </p:nvSpPr>
          <p:spPr>
            <a:xfrm>
              <a:off x="61388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78" name="Freeform: Shape 377">
              <a:extLst>
                <a:ext uri="{FF2B5EF4-FFF2-40B4-BE49-F238E27FC236}">
                  <a16:creationId xmlns:a16="http://schemas.microsoft.com/office/drawing/2014/main" id="{CF10DFC5-495E-4A86-9D61-6E0CE103BCE3}"/>
                </a:ext>
              </a:extLst>
            </p:cNvPr>
            <p:cNvSpPr/>
            <p:nvPr/>
          </p:nvSpPr>
          <p:spPr>
            <a:xfrm>
              <a:off x="61579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79" name="Freeform: Shape 378">
              <a:extLst>
                <a:ext uri="{FF2B5EF4-FFF2-40B4-BE49-F238E27FC236}">
                  <a16:creationId xmlns:a16="http://schemas.microsoft.com/office/drawing/2014/main" id="{3F7849FC-A744-4DB5-8134-0877B73E15E0}"/>
                </a:ext>
              </a:extLst>
            </p:cNvPr>
            <p:cNvSpPr/>
            <p:nvPr/>
          </p:nvSpPr>
          <p:spPr>
            <a:xfrm>
              <a:off x="62341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80" name="Freeform: Shape 379">
              <a:extLst>
                <a:ext uri="{FF2B5EF4-FFF2-40B4-BE49-F238E27FC236}">
                  <a16:creationId xmlns:a16="http://schemas.microsoft.com/office/drawing/2014/main" id="{E81CDC19-5BBC-4142-9468-04689FF90596}"/>
                </a:ext>
              </a:extLst>
            </p:cNvPr>
            <p:cNvSpPr/>
            <p:nvPr/>
          </p:nvSpPr>
          <p:spPr>
            <a:xfrm>
              <a:off x="62531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81" name="Freeform: Shape 380">
              <a:extLst>
                <a:ext uri="{FF2B5EF4-FFF2-40B4-BE49-F238E27FC236}">
                  <a16:creationId xmlns:a16="http://schemas.microsoft.com/office/drawing/2014/main" id="{4924135B-BD41-4A88-9FEE-FF8FCCC82EB5}"/>
                </a:ext>
              </a:extLst>
            </p:cNvPr>
            <p:cNvSpPr/>
            <p:nvPr/>
          </p:nvSpPr>
          <p:spPr>
            <a:xfrm>
              <a:off x="62912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82" name="Freeform: Shape 381">
              <a:extLst>
                <a:ext uri="{FF2B5EF4-FFF2-40B4-BE49-F238E27FC236}">
                  <a16:creationId xmlns:a16="http://schemas.microsoft.com/office/drawing/2014/main" id="{8278408A-200E-4AF9-B809-05D9CE8D8BE2}"/>
                </a:ext>
              </a:extLst>
            </p:cNvPr>
            <p:cNvSpPr/>
            <p:nvPr/>
          </p:nvSpPr>
          <p:spPr>
            <a:xfrm>
              <a:off x="63103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83" name="Freeform: Shape 382">
              <a:extLst>
                <a:ext uri="{FF2B5EF4-FFF2-40B4-BE49-F238E27FC236}">
                  <a16:creationId xmlns:a16="http://schemas.microsoft.com/office/drawing/2014/main" id="{95266140-D43E-4D60-9AA9-1EB0E7BC7906}"/>
                </a:ext>
              </a:extLst>
            </p:cNvPr>
            <p:cNvSpPr/>
            <p:nvPr/>
          </p:nvSpPr>
          <p:spPr>
            <a:xfrm>
              <a:off x="63293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84" name="Freeform: Shape 383">
              <a:extLst>
                <a:ext uri="{FF2B5EF4-FFF2-40B4-BE49-F238E27FC236}">
                  <a16:creationId xmlns:a16="http://schemas.microsoft.com/office/drawing/2014/main" id="{1B2669B3-A36A-45B9-A327-239CC3F7F097}"/>
                </a:ext>
              </a:extLst>
            </p:cNvPr>
            <p:cNvSpPr/>
            <p:nvPr/>
          </p:nvSpPr>
          <p:spPr>
            <a:xfrm>
              <a:off x="63674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85" name="Freeform: Shape 384">
              <a:extLst>
                <a:ext uri="{FF2B5EF4-FFF2-40B4-BE49-F238E27FC236}">
                  <a16:creationId xmlns:a16="http://schemas.microsoft.com/office/drawing/2014/main" id="{222B130E-E38A-4DA6-B0A8-02C70B45FA8F}"/>
                </a:ext>
              </a:extLst>
            </p:cNvPr>
            <p:cNvSpPr/>
            <p:nvPr/>
          </p:nvSpPr>
          <p:spPr>
            <a:xfrm>
              <a:off x="63865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86" name="Freeform: Shape 385">
              <a:extLst>
                <a:ext uri="{FF2B5EF4-FFF2-40B4-BE49-F238E27FC236}">
                  <a16:creationId xmlns:a16="http://schemas.microsoft.com/office/drawing/2014/main" id="{82683E2F-3D46-41B2-A9D5-67177D53D098}"/>
                </a:ext>
              </a:extLst>
            </p:cNvPr>
            <p:cNvSpPr/>
            <p:nvPr/>
          </p:nvSpPr>
          <p:spPr>
            <a:xfrm>
              <a:off x="64055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87" name="Freeform: Shape 386">
              <a:extLst>
                <a:ext uri="{FF2B5EF4-FFF2-40B4-BE49-F238E27FC236}">
                  <a16:creationId xmlns:a16="http://schemas.microsoft.com/office/drawing/2014/main" id="{9B4DD00F-3414-4910-B00C-0D53B724E66B}"/>
                </a:ext>
              </a:extLst>
            </p:cNvPr>
            <p:cNvSpPr/>
            <p:nvPr/>
          </p:nvSpPr>
          <p:spPr>
            <a:xfrm>
              <a:off x="64246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88" name="Freeform: Shape 387">
              <a:extLst>
                <a:ext uri="{FF2B5EF4-FFF2-40B4-BE49-F238E27FC236}">
                  <a16:creationId xmlns:a16="http://schemas.microsoft.com/office/drawing/2014/main" id="{0E9BB37B-BA4A-432C-9E22-3F36FB90A910}"/>
                </a:ext>
              </a:extLst>
            </p:cNvPr>
            <p:cNvSpPr/>
            <p:nvPr/>
          </p:nvSpPr>
          <p:spPr>
            <a:xfrm>
              <a:off x="64817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89" name="Freeform: Shape 388">
              <a:extLst>
                <a:ext uri="{FF2B5EF4-FFF2-40B4-BE49-F238E27FC236}">
                  <a16:creationId xmlns:a16="http://schemas.microsoft.com/office/drawing/2014/main" id="{9D0C5AB2-625A-407A-A021-A890E85BEE52}"/>
                </a:ext>
              </a:extLst>
            </p:cNvPr>
            <p:cNvSpPr/>
            <p:nvPr/>
          </p:nvSpPr>
          <p:spPr>
            <a:xfrm>
              <a:off x="65008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90" name="Freeform: Shape 389">
              <a:extLst>
                <a:ext uri="{FF2B5EF4-FFF2-40B4-BE49-F238E27FC236}">
                  <a16:creationId xmlns:a16="http://schemas.microsoft.com/office/drawing/2014/main" id="{4F855616-3AFD-4B64-AC35-17B6B293A6C4}"/>
                </a:ext>
              </a:extLst>
            </p:cNvPr>
            <p:cNvSpPr/>
            <p:nvPr/>
          </p:nvSpPr>
          <p:spPr>
            <a:xfrm>
              <a:off x="65198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391" name="Freeform: Shape 390">
              <a:extLst>
                <a:ext uri="{FF2B5EF4-FFF2-40B4-BE49-F238E27FC236}">
                  <a16:creationId xmlns:a16="http://schemas.microsoft.com/office/drawing/2014/main" id="{80B1F97F-EEA3-4C96-9E6D-BDCFA78059D5}"/>
                </a:ext>
              </a:extLst>
            </p:cNvPr>
            <p:cNvSpPr/>
            <p:nvPr/>
          </p:nvSpPr>
          <p:spPr>
            <a:xfrm>
              <a:off x="66532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fr-FR" dirty="0"/>
            </a:p>
          </p:txBody>
        </p:sp>
      </p:grpSp>
      <p:sp>
        <p:nvSpPr>
          <p:cNvPr id="394" name="TextBox 393">
            <a:extLst>
              <a:ext uri="{FF2B5EF4-FFF2-40B4-BE49-F238E27FC236}">
                <a16:creationId xmlns:a16="http://schemas.microsoft.com/office/drawing/2014/main" id="{3AB33C38-5AB1-480A-90B7-1DF7F287EF6F}"/>
              </a:ext>
            </a:extLst>
          </p:cNvPr>
          <p:cNvSpPr txBox="1"/>
          <p:nvPr/>
        </p:nvSpPr>
        <p:spPr>
          <a:xfrm>
            <a:off x="2178069" y="5366183"/>
            <a:ext cx="981359"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Semaines</a:t>
            </a:r>
          </a:p>
        </p:txBody>
      </p:sp>
      <p:graphicFrame>
        <p:nvGraphicFramePr>
          <p:cNvPr id="395" name="Group 88"/>
          <p:cNvGraphicFramePr>
            <a:graphicFrameLocks noGrp="1"/>
          </p:cNvGraphicFramePr>
          <p:nvPr>
            <p:extLst>
              <p:ext uri="{D42A27DB-BD31-4B8C-83A1-F6EECF244321}">
                <p14:modId xmlns:p14="http://schemas.microsoft.com/office/powerpoint/2010/main" val="681123028"/>
              </p:ext>
            </p:extLst>
          </p:nvPr>
        </p:nvGraphicFramePr>
        <p:xfrm>
          <a:off x="4648201" y="1882963"/>
          <a:ext cx="4377173" cy="960120"/>
        </p:xfrm>
        <a:graphic>
          <a:graphicData uri="http://schemas.openxmlformats.org/drawingml/2006/table">
            <a:tbl>
              <a:tblPr firstRow="1" bandRow="1">
                <a:tableStyleId>{69012ECD-51FC-41F1-AA8D-1B2483CD663E}</a:tableStyleId>
              </a:tblPr>
              <a:tblGrid>
                <a:gridCol w="1167401">
                  <a:extLst>
                    <a:ext uri="{9D8B030D-6E8A-4147-A177-3AD203B41FA5}">
                      <a16:colId xmlns:a16="http://schemas.microsoft.com/office/drawing/2014/main" val="20000"/>
                    </a:ext>
                  </a:extLst>
                </a:gridCol>
                <a:gridCol w="486109">
                  <a:extLst>
                    <a:ext uri="{9D8B030D-6E8A-4147-A177-3AD203B41FA5}">
                      <a16:colId xmlns:a16="http://schemas.microsoft.com/office/drawing/2014/main" val="4171655121"/>
                    </a:ext>
                  </a:extLst>
                </a:gridCol>
                <a:gridCol w="1116402">
                  <a:extLst>
                    <a:ext uri="{9D8B030D-6E8A-4147-A177-3AD203B41FA5}">
                      <a16:colId xmlns:a16="http://schemas.microsoft.com/office/drawing/2014/main" val="2854571351"/>
                    </a:ext>
                  </a:extLst>
                </a:gridCol>
                <a:gridCol w="857925">
                  <a:extLst>
                    <a:ext uri="{9D8B030D-6E8A-4147-A177-3AD203B41FA5}">
                      <a16:colId xmlns:a16="http://schemas.microsoft.com/office/drawing/2014/main" val="1509333573"/>
                    </a:ext>
                  </a:extLst>
                </a:gridCol>
                <a:gridCol w="749336">
                  <a:extLst>
                    <a:ext uri="{9D8B030D-6E8A-4147-A177-3AD203B41FA5}">
                      <a16:colId xmlns:a16="http://schemas.microsoft.com/office/drawing/2014/main" val="3763606726"/>
                    </a:ext>
                  </a:extLst>
                </a:gridCol>
              </a:tblGrid>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050" b="0" i="0" u="none" strike="noStrike" cap="none" normalizeH="0" baseline="0" noProof="0">
                        <a:ln>
                          <a:noFill/>
                        </a:ln>
                        <a:solidFill>
                          <a:schemeClr val="tx1"/>
                        </a:solidFill>
                        <a:effectLst/>
                        <a:latin typeface="+mn-lt"/>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050" b="1" i="0" u="none" strike="noStrike" kern="1200" cap="none" normalizeH="0" baseline="0" noProof="0">
                          <a:ln>
                            <a:noFill/>
                          </a:ln>
                          <a:solidFill>
                            <a:schemeClr val="tx1"/>
                          </a:solidFill>
                          <a:effectLst/>
                          <a:latin typeface="+mn-lt"/>
                          <a:ea typeface="+mn-ea"/>
                          <a:cs typeface="Arial" charset="0"/>
                        </a:rPr>
                        <a:t>Events </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050" b="1" i="0" u="none" strike="noStrike" kern="1200" cap="none" normalizeH="0" baseline="0" noProof="0" dirty="0">
                          <a:ln>
                            <a:noFill/>
                          </a:ln>
                          <a:solidFill>
                            <a:schemeClr val="tx1"/>
                          </a:solidFill>
                          <a:effectLst/>
                          <a:latin typeface="+mn-lt"/>
                          <a:ea typeface="+mn-ea"/>
                          <a:cs typeface="Arial" charset="0"/>
                        </a:rPr>
                        <a:t>Médiane, mois (IC95%)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050" b="1" i="0" u="none" strike="noStrike" kern="1200" cap="none" normalizeH="0" baseline="0" noProof="0">
                          <a:ln>
                            <a:noFill/>
                          </a:ln>
                          <a:solidFill>
                            <a:schemeClr val="tx1"/>
                          </a:solidFill>
                          <a:effectLst/>
                          <a:latin typeface="+mn-lt"/>
                          <a:ea typeface="+mn-ea"/>
                          <a:cs typeface="Arial" charset="0"/>
                        </a:rPr>
                        <a:t>HR </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050" b="1" i="0" u="none" strike="noStrike" kern="1200" cap="none" normalizeH="0" baseline="0" noProof="0">
                          <a:ln>
                            <a:noFill/>
                          </a:ln>
                          <a:solidFill>
                            <a:schemeClr val="tx1"/>
                          </a:solidFill>
                          <a:effectLst/>
                          <a:latin typeface="+mn-lt"/>
                          <a:ea typeface="+mn-ea"/>
                          <a:cs typeface="Arial" charset="0"/>
                        </a:rPr>
                        <a:t>(IC95%)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050" b="1" i="0" u="none" strike="noStrike" kern="1200" cap="none" normalizeH="0" baseline="0" noProof="0" dirty="0">
                          <a:ln>
                            <a:noFill/>
                          </a:ln>
                          <a:solidFill>
                            <a:schemeClr val="tx1"/>
                          </a:solidFill>
                          <a:effectLst/>
                          <a:latin typeface="+mn-lt"/>
                          <a:ea typeface="+mn-ea"/>
                          <a:cs typeface="Arial" charset="0"/>
                        </a:rPr>
                        <a:t>p</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050" b="0" i="0" u="none" strike="noStrike" kern="1200" cap="none" normalizeH="0" baseline="0" noProof="0">
                          <a:ln>
                            <a:noFill/>
                          </a:ln>
                          <a:solidFill>
                            <a:schemeClr val="accent3"/>
                          </a:solidFill>
                          <a:effectLst/>
                          <a:latin typeface="+mn-lt"/>
                          <a:ea typeface="+mn-ea"/>
                          <a:cs typeface="Arial" charset="0"/>
                        </a:rPr>
                        <a:t>Pembrolizumab (n=153)</a:t>
                      </a:r>
                      <a:endParaRPr kumimoji="0" lang="fr-FR" sz="1050" b="0" i="0" u="none" strike="noStrike" cap="none" normalizeH="0" baseline="0" noProof="0">
                        <a:ln>
                          <a:noFill/>
                        </a:ln>
                        <a:solidFill>
                          <a:schemeClr val="tx1"/>
                        </a:solidFill>
                        <a:effectLst/>
                        <a:latin typeface="+mn-lt"/>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050" b="0" i="0" u="none" strike="noStrike" kern="1200" cap="none" normalizeH="0" baseline="0" noProof="0">
                          <a:ln>
                            <a:noFill/>
                          </a:ln>
                          <a:solidFill>
                            <a:schemeClr val="accent3"/>
                          </a:solidFill>
                          <a:effectLst/>
                          <a:latin typeface="+mn-lt"/>
                          <a:ea typeface="+mn-ea"/>
                          <a:cs typeface="Arial" charset="0"/>
                        </a:rPr>
                        <a:t>30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050" b="0" i="0" u="none" strike="noStrike" kern="1200" cap="none" normalizeH="0" baseline="0" noProof="0" dirty="0">
                          <a:ln>
                            <a:noFill/>
                          </a:ln>
                          <a:solidFill>
                            <a:schemeClr val="accent3"/>
                          </a:solidFill>
                          <a:effectLst/>
                          <a:latin typeface="+mn-lt"/>
                          <a:ea typeface="+mn-ea"/>
                          <a:cs typeface="Arial" charset="0"/>
                        </a:rPr>
                        <a:t>NA (NA - NA)</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050" b="0" i="0" u="none" strike="noStrike" kern="1200" cap="none" normalizeH="0" baseline="0" noProof="0" dirty="0">
                          <a:ln>
                            <a:noFill/>
                          </a:ln>
                          <a:solidFill>
                            <a:schemeClr val="accent3"/>
                          </a:solidFill>
                          <a:effectLst/>
                          <a:latin typeface="+mn-lt"/>
                          <a:ea typeface="+mn-ea"/>
                          <a:cs typeface="Arial" charset="0"/>
                        </a:rPr>
                        <a:t>0,61 </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050" b="0" i="0" u="none" strike="noStrike" kern="1200" cap="none" normalizeH="0" baseline="0" noProof="0" dirty="0">
                          <a:ln>
                            <a:noFill/>
                          </a:ln>
                          <a:solidFill>
                            <a:schemeClr val="accent3"/>
                          </a:solidFill>
                          <a:effectLst/>
                          <a:latin typeface="+mn-lt"/>
                          <a:ea typeface="+mn-ea"/>
                          <a:cs typeface="Arial" charset="0"/>
                        </a:rPr>
                        <a:t>(0,38 - 0,98)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050" b="0" i="0" u="none" strike="noStrike" kern="1200" cap="none" normalizeH="0" baseline="0" noProof="0">
                          <a:ln>
                            <a:noFill/>
                          </a:ln>
                          <a:solidFill>
                            <a:schemeClr val="accent3"/>
                          </a:solidFill>
                          <a:effectLst/>
                          <a:latin typeface="+mn-lt"/>
                          <a:ea typeface="+mn-ea"/>
                          <a:cs typeface="Arial" charset="0"/>
                        </a:rPr>
                        <a:t>0,0195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7367112"/>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050" b="0" i="0" u="none" strike="noStrike" kern="1200" cap="none" normalizeH="0" baseline="0" noProof="0" dirty="0">
                          <a:ln>
                            <a:noFill/>
                          </a:ln>
                          <a:solidFill>
                            <a:srgbClr val="B2C0D8"/>
                          </a:solidFill>
                          <a:effectLst/>
                          <a:latin typeface="+mn-lt"/>
                          <a:ea typeface="+mn-ea"/>
                          <a:cs typeface="Arial" charset="0"/>
                        </a:rPr>
                        <a:t>Chimiothérapie (n=154)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050" b="0" i="0" u="none" strike="noStrike" kern="1200" cap="none" normalizeH="0" baseline="0" noProof="0">
                          <a:ln>
                            <a:noFill/>
                          </a:ln>
                          <a:solidFill>
                            <a:schemeClr val="accent2"/>
                          </a:solidFill>
                          <a:effectLst/>
                          <a:latin typeface="+mn-lt"/>
                          <a:ea typeface="+mn-ea"/>
                          <a:cs typeface="Arial" charset="0"/>
                        </a:rPr>
                        <a:t>39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050" b="0" i="0" u="none" strike="noStrike" kern="1200" cap="none" normalizeH="0" baseline="0" noProof="0" dirty="0">
                          <a:ln>
                            <a:noFill/>
                          </a:ln>
                          <a:solidFill>
                            <a:srgbClr val="B2C0D8"/>
                          </a:solidFill>
                          <a:effectLst/>
                          <a:latin typeface="+mn-lt"/>
                          <a:ea typeface="+mn-ea"/>
                          <a:cs typeface="Arial" charset="0"/>
                        </a:rPr>
                        <a:t>NA (NA - NA)</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050" b="0" i="0" u="none" strike="noStrike" kern="1200" cap="none" normalizeH="0" baseline="0" noProof="0">
                        <a:ln>
                          <a:noFill/>
                        </a:ln>
                        <a:solidFill>
                          <a:schemeClr val="accent3"/>
                        </a:solidFill>
                        <a:effectLst/>
                        <a:latin typeface="+mn-lt"/>
                        <a:ea typeface="+mn-ea"/>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050" b="0" i="0" u="none" strike="noStrike" kern="1200" cap="none" normalizeH="0" baseline="0" noProof="0" dirty="0">
                        <a:ln>
                          <a:noFill/>
                        </a:ln>
                        <a:solidFill>
                          <a:srgbClr val="B2C0D8"/>
                        </a:solidFill>
                        <a:effectLst/>
                        <a:latin typeface="+mn-lt"/>
                        <a:ea typeface="+mn-ea"/>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211431"/>
                  </a:ext>
                </a:extLst>
              </a:tr>
            </a:tbl>
          </a:graphicData>
        </a:graphic>
      </p:graphicFrame>
    </p:spTree>
    <p:extLst>
      <p:ext uri="{BB962C8B-B14F-4D97-AF65-F5344CB8AC3E}">
        <p14:creationId xmlns:p14="http://schemas.microsoft.com/office/powerpoint/2010/main" val="5066484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a:t>396O: Qualité de vie chez les patients traités par pembrolizumab vs chimiothérapie en traitement de 1</a:t>
            </a:r>
            <a:r>
              <a:rPr lang="fr-FR" sz="1600" baseline="30000" dirty="0"/>
              <a:t>e</a:t>
            </a:r>
            <a:r>
              <a:rPr lang="fr-FR" sz="1600" dirty="0"/>
              <a:t> ligne du cancer colorectal métastatique avec instabilité microsatellitaire (MSI-H) et/ou déficit de réparation des mésappariements de l’ADN (dMMR): l’étude de phase 3 KEYNOTE-177 – André </a:t>
            </a:r>
            <a:r>
              <a:rPr lang="fr-FR" sz="1600" dirty="0" err="1"/>
              <a:t>T</a:t>
            </a:r>
            <a:r>
              <a:rPr lang="fr-FR" sz="1600" dirty="0"/>
              <a:t>, et al</a:t>
            </a:r>
          </a:p>
        </p:txBody>
      </p:sp>
      <p:sp>
        <p:nvSpPr>
          <p:cNvPr id="3" name="Content Placeholder 2"/>
          <p:cNvSpPr>
            <a:spLocks noGrp="1"/>
          </p:cNvSpPr>
          <p:nvPr>
            <p:ph idx="1"/>
          </p:nvPr>
        </p:nvSpPr>
        <p:spPr/>
        <p:txBody>
          <a:bodyPr/>
          <a:lstStyle/>
          <a:p>
            <a:pPr marL="0" indent="0">
              <a:buNone/>
            </a:pPr>
            <a:r>
              <a:rPr lang="fr-FR" b="1" dirty="0"/>
              <a:t>Résultats </a:t>
            </a:r>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endParaRPr lang="fr-FR" dirty="0"/>
          </a:p>
          <a:p>
            <a:pPr marL="0" indent="0">
              <a:spcBef>
                <a:spcPts val="2400"/>
              </a:spcBef>
              <a:buNone/>
            </a:pPr>
            <a:r>
              <a:rPr lang="fr-FR" b="1" dirty="0"/>
              <a:t>Conclusions</a:t>
            </a:r>
          </a:p>
          <a:p>
            <a:r>
              <a:rPr lang="fr-FR" b="1" dirty="0"/>
              <a:t>Chez les patients avec CCRm non prétraité MSI-H/dMMR, le pembrolizumab en monothérapie a démontré des améliorations cliniquement significatives des domaines de qualité de vie comparativement à la chimiothérapie</a:t>
            </a:r>
          </a:p>
        </p:txBody>
      </p:sp>
      <p:sp>
        <p:nvSpPr>
          <p:cNvPr id="5" name="Text Placeholder 4"/>
          <p:cNvSpPr>
            <a:spLocks noGrp="1"/>
          </p:cNvSpPr>
          <p:nvPr>
            <p:ph type="body" sz="quarter" idx="11"/>
          </p:nvPr>
        </p:nvSpPr>
        <p:spPr/>
        <p:txBody>
          <a:bodyPr/>
          <a:lstStyle/>
          <a:p>
            <a:r>
              <a:rPr lang="fr-FR" dirty="0"/>
              <a:t>André </a:t>
            </a:r>
            <a:r>
              <a:rPr lang="fr-FR" dirty="0" err="1"/>
              <a:t>T</a:t>
            </a:r>
            <a:r>
              <a:rPr lang="fr-FR" dirty="0"/>
              <a:t>, et al, Ann </a:t>
            </a:r>
            <a:r>
              <a:rPr lang="fr-FR" dirty="0" err="1"/>
              <a:t>Oncol</a:t>
            </a:r>
            <a:r>
              <a:rPr lang="fr-FR" dirty="0"/>
              <a:t> 2020;31(</a:t>
            </a:r>
            <a:r>
              <a:rPr lang="fr-FR" dirty="0" err="1"/>
              <a:t>suppl</a:t>
            </a:r>
            <a:r>
              <a:rPr lang="fr-FR" dirty="0"/>
              <a:t>):</a:t>
            </a:r>
            <a:r>
              <a:rPr lang="fr-FR" dirty="0" err="1"/>
              <a:t>abstr</a:t>
            </a:r>
            <a:r>
              <a:rPr lang="fr-FR" dirty="0"/>
              <a:t> 396O</a:t>
            </a:r>
          </a:p>
        </p:txBody>
      </p:sp>
      <p:graphicFrame>
        <p:nvGraphicFramePr>
          <p:cNvPr id="6" name="Group 88"/>
          <p:cNvGraphicFramePr>
            <a:graphicFrameLocks noGrp="1"/>
          </p:cNvGraphicFramePr>
          <p:nvPr>
            <p:extLst>
              <p:ext uri="{D42A27DB-BD31-4B8C-83A1-F6EECF244321}">
                <p14:modId xmlns:p14="http://schemas.microsoft.com/office/powerpoint/2010/main" val="2562311067"/>
              </p:ext>
            </p:extLst>
          </p:nvPr>
        </p:nvGraphicFramePr>
        <p:xfrm>
          <a:off x="260607" y="1564515"/>
          <a:ext cx="8622786" cy="2731680"/>
        </p:xfrm>
        <a:graphic>
          <a:graphicData uri="http://schemas.openxmlformats.org/drawingml/2006/table">
            <a:tbl>
              <a:tblPr firstRow="1" bandRow="1">
                <a:tableStyleId>{5202B0CA-FC54-4496-8BCA-5EF66A818D29}</a:tableStyleId>
              </a:tblPr>
              <a:tblGrid>
                <a:gridCol w="2299714">
                  <a:extLst>
                    <a:ext uri="{9D8B030D-6E8A-4147-A177-3AD203B41FA5}">
                      <a16:colId xmlns:a16="http://schemas.microsoft.com/office/drawing/2014/main" val="20000"/>
                    </a:ext>
                  </a:extLst>
                </a:gridCol>
                <a:gridCol w="1381759">
                  <a:extLst>
                    <a:ext uri="{9D8B030D-6E8A-4147-A177-3AD203B41FA5}">
                      <a16:colId xmlns:a16="http://schemas.microsoft.com/office/drawing/2014/main" val="4171655121"/>
                    </a:ext>
                  </a:extLst>
                </a:gridCol>
                <a:gridCol w="1775099">
                  <a:extLst>
                    <a:ext uri="{9D8B030D-6E8A-4147-A177-3AD203B41FA5}">
                      <a16:colId xmlns:a16="http://schemas.microsoft.com/office/drawing/2014/main" val="2854571351"/>
                    </a:ext>
                  </a:extLst>
                </a:gridCol>
                <a:gridCol w="2338252">
                  <a:extLst>
                    <a:ext uri="{9D8B030D-6E8A-4147-A177-3AD203B41FA5}">
                      <a16:colId xmlns:a16="http://schemas.microsoft.com/office/drawing/2014/main" val="1509333573"/>
                    </a:ext>
                  </a:extLst>
                </a:gridCol>
                <a:gridCol w="827962">
                  <a:extLst>
                    <a:ext uri="{9D8B030D-6E8A-4147-A177-3AD203B41FA5}">
                      <a16:colId xmlns:a16="http://schemas.microsoft.com/office/drawing/2014/main" val="3763606726"/>
                    </a:ext>
                  </a:extLst>
                </a:gridCol>
              </a:tblGrid>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b="1" i="0" u="none" strike="noStrike" cap="none" normalizeH="0" baseline="0" noProof="0" dirty="0">
                          <a:ln>
                            <a:noFill/>
                          </a:ln>
                          <a:solidFill>
                            <a:schemeClr val="tx2"/>
                          </a:solidFill>
                          <a:effectLst/>
                          <a:latin typeface="+mn-lt"/>
                          <a:cs typeface="Arial" charset="0"/>
                        </a:rPr>
                        <a:t>Délai jusqu’à détérioration</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2"/>
                          </a:solidFill>
                          <a:effectLst/>
                        </a:rPr>
                        <a:t>Evènements</a:t>
                      </a:r>
                      <a:endParaRPr kumimoji="0" lang="fr-FR" sz="1200" b="1" i="0" u="none" strike="noStrike" kern="1200" cap="none" normalizeH="0" baseline="0" noProof="0" dirty="0">
                        <a:ln>
                          <a:noFill/>
                        </a:ln>
                        <a:solidFill>
                          <a:schemeClr val="tx2"/>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2"/>
                          </a:solidFill>
                          <a:effectLst/>
                        </a:rPr>
                        <a:t>Médiane, mois (IC95%)</a:t>
                      </a:r>
                      <a:endParaRPr kumimoji="0" lang="fr-FR" sz="1200" b="1" i="0" u="none" strike="noStrike" kern="1200" cap="none" normalizeH="0" baseline="0" noProof="0" dirty="0">
                        <a:ln>
                          <a:noFill/>
                        </a:ln>
                        <a:solidFill>
                          <a:schemeClr val="tx2"/>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2"/>
                          </a:solidFill>
                          <a:effectLst/>
                        </a:rPr>
                        <a:t>HR (IC95%)</a:t>
                      </a:r>
                      <a:endParaRPr kumimoji="0" lang="fr-FR" sz="1200" b="1" i="0" u="none" strike="noStrike" kern="1200" cap="none" normalizeH="0" baseline="0" noProof="0">
                        <a:ln>
                          <a:noFill/>
                        </a:ln>
                        <a:solidFill>
                          <a:schemeClr val="tx2"/>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2"/>
                          </a:solidFill>
                          <a:effectLst/>
                        </a:rPr>
                        <a:t>p</a:t>
                      </a:r>
                      <a:endParaRPr kumimoji="0" lang="fr-FR" sz="1200" b="1" i="0" u="none" strike="noStrike" kern="1200" cap="none" normalizeH="0" baseline="0" noProof="0" dirty="0">
                        <a:ln>
                          <a:noFill/>
                        </a:ln>
                        <a:solidFill>
                          <a:schemeClr val="tx2"/>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1" u="none" strike="noStrike" cap="none" normalizeH="0" baseline="0" noProof="0" dirty="0">
                          <a:ln>
                            <a:noFill/>
                          </a:ln>
                          <a:solidFill>
                            <a:schemeClr val="tx1"/>
                          </a:solidFill>
                          <a:effectLst/>
                        </a:rPr>
                        <a:t>Fonctionnement physique</a:t>
                      </a:r>
                      <a:endParaRPr kumimoji="0" lang="fr-FR" sz="1200" b="1" i="0" u="none" strike="noStrike" cap="none" normalizeH="0" baseline="0" noProof="0" dirty="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3803481322"/>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Pembrolizumab</a:t>
                      </a:r>
                      <a:endParaRPr kumimoji="0" lang="fr-FR" sz="1200" b="1" i="0" u="none" strike="noStrike" cap="none" normalizeH="0" baseline="0" noProof="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29</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dirty="0">
                          <a:ln>
                            <a:noFill/>
                          </a:ln>
                          <a:solidFill>
                            <a:schemeClr val="tx1"/>
                          </a:solidFill>
                          <a:effectLst/>
                        </a:rPr>
                        <a:t>NA (NA - NA)</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dirty="0">
                          <a:ln>
                            <a:noFill/>
                          </a:ln>
                          <a:solidFill>
                            <a:schemeClr val="tx1"/>
                          </a:solidFill>
                          <a:effectLst/>
                        </a:rPr>
                        <a:t>0,50 (0,32 - 0,81)</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0,0016</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4017367112"/>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Chimiothérapie</a:t>
                      </a:r>
                      <a:endParaRPr kumimoji="0" lang="fr-FR" sz="1200" b="1"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45</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NA (5,2 - NA)</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340821143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1" u="none" strike="noStrike" cap="none" normalizeH="0" baseline="0" noProof="0" dirty="0">
                          <a:ln>
                            <a:noFill/>
                          </a:ln>
                          <a:solidFill>
                            <a:schemeClr val="tx1"/>
                          </a:solidFill>
                          <a:effectLst/>
                        </a:rPr>
                        <a:t>Fonctionnement social</a:t>
                      </a:r>
                      <a:endParaRPr kumimoji="0" lang="fr-FR" sz="1200" b="1" i="0" u="none" strike="noStrike" cap="none" normalizeH="0" baseline="0" noProof="0" dirty="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3444395976"/>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Pembrolizumab</a:t>
                      </a:r>
                      <a:endParaRPr kumimoji="0" lang="fr-FR" sz="1200" b="1" i="0" u="none" strike="noStrike" cap="none" normalizeH="0" baseline="0" noProof="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27</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dirty="0">
                          <a:ln>
                            <a:noFill/>
                          </a:ln>
                          <a:solidFill>
                            <a:schemeClr val="tx1"/>
                          </a:solidFill>
                          <a:effectLst/>
                        </a:rPr>
                        <a:t>NA (NA - NA)</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dirty="0">
                          <a:ln>
                            <a:noFill/>
                          </a:ln>
                          <a:solidFill>
                            <a:schemeClr val="tx1"/>
                          </a:solidFill>
                          <a:effectLst/>
                        </a:rPr>
                        <a:t>0,53 (0,32 - 0,87)</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0,0050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116407853"/>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Chimiothérapie </a:t>
                      </a:r>
                      <a:endParaRPr kumimoji="0" lang="fr-FR" sz="1200" b="1"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39</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NA (NA - NA)</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327489283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1" u="none" strike="noStrike" cap="none" normalizeH="0" baseline="0" noProof="0" dirty="0" smtClean="0">
                          <a:ln>
                            <a:noFill/>
                          </a:ln>
                          <a:solidFill>
                            <a:schemeClr val="tx1"/>
                          </a:solidFill>
                          <a:effectLst/>
                        </a:rPr>
                        <a:t>Fatigue</a:t>
                      </a:r>
                      <a:endParaRPr kumimoji="0" lang="fr-FR" sz="1200" b="1" i="0" u="none" strike="noStrike" cap="none" normalizeH="0" baseline="0" noProof="0" dirty="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2741776357"/>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Pembrolizumab </a:t>
                      </a:r>
                      <a:endParaRPr kumimoji="0" lang="fr-FR" sz="1200" b="1" i="0" u="none" strike="noStrike" cap="none" normalizeH="0" baseline="0" noProof="0">
                        <a:ln>
                          <a:noFill/>
                        </a:ln>
                        <a:solidFill>
                          <a:schemeClr val="tx1"/>
                        </a:solidFill>
                        <a:effectLst/>
                        <a:latin typeface="+mn-lt"/>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50</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dirty="0">
                          <a:ln>
                            <a:noFill/>
                          </a:ln>
                          <a:solidFill>
                            <a:schemeClr val="tx1"/>
                          </a:solidFill>
                          <a:effectLst/>
                        </a:rPr>
                        <a:t>NA (8,5 - NA)</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dirty="0">
                          <a:ln>
                            <a:noFill/>
                          </a:ln>
                          <a:solidFill>
                            <a:schemeClr val="tx1"/>
                          </a:solidFill>
                          <a:effectLst/>
                        </a:rPr>
                        <a:t>0,48 (0,33 - 0,69)</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a:ln>
                            <a:noFill/>
                          </a:ln>
                          <a:solidFill>
                            <a:schemeClr val="tx1"/>
                          </a:solidFill>
                          <a:effectLst/>
                        </a:rPr>
                        <a:t>&lt;0,0001</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308413838"/>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Chimiothérapie</a:t>
                      </a:r>
                      <a:endParaRPr kumimoji="0" lang="fr-FR" sz="1200" b="1"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a:ln>
                            <a:noFill/>
                          </a:ln>
                          <a:solidFill>
                            <a:schemeClr val="tx1"/>
                          </a:solidFill>
                          <a:effectLst/>
                        </a:rPr>
                        <a:t>72</a:t>
                      </a: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2,1 (1,6 - </a:t>
                      </a:r>
                      <a:r>
                        <a:rPr kumimoji="0" lang="fr-FR" sz="1200" u="none" strike="noStrike" kern="1200" cap="none" normalizeH="0" baseline="0" noProof="0" dirty="0" smtClean="0">
                          <a:ln>
                            <a:noFill/>
                          </a:ln>
                          <a:solidFill>
                            <a:schemeClr val="tx1"/>
                          </a:solidFill>
                          <a:effectLst/>
                        </a:rPr>
                        <a:t>4,4</a:t>
                      </a:r>
                      <a:r>
                        <a:rPr kumimoji="0" lang="fr-FR" sz="1200" u="none" strike="noStrike" kern="1200" cap="none" normalizeH="0" baseline="0" noProof="0" dirty="0">
                          <a:ln>
                            <a:noFill/>
                          </a:ln>
                          <a:solidFill>
                            <a:schemeClr val="tx1"/>
                          </a:solidFill>
                          <a:effectLst/>
                        </a:rPr>
                        <a:t>)</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0" i="0" u="none" strike="noStrike" kern="1200" cap="none" normalizeH="0" baseline="0" noProof="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942190540"/>
                  </a:ext>
                </a:extLst>
              </a:tr>
            </a:tbl>
          </a:graphicData>
        </a:graphic>
      </p:graphicFrame>
    </p:spTree>
    <p:extLst>
      <p:ext uri="{BB962C8B-B14F-4D97-AF65-F5344CB8AC3E}">
        <p14:creationId xmlns:p14="http://schemas.microsoft.com/office/powerpoint/2010/main" val="26804216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r-FR" b="1" dirty="0" smtClean="0"/>
              <a:t>Objectifs</a:t>
            </a:r>
          </a:p>
          <a:p>
            <a:r>
              <a:rPr lang="fr-FR" dirty="0" smtClean="0"/>
              <a:t>Evaluer l’efficacité de </a:t>
            </a:r>
            <a:r>
              <a:rPr lang="fr-FR" dirty="0" err="1" smtClean="0"/>
              <a:t>avélumab</a:t>
            </a:r>
            <a:r>
              <a:rPr lang="fr-FR" dirty="0" smtClean="0"/>
              <a:t> + </a:t>
            </a:r>
            <a:r>
              <a:rPr lang="fr-FR" dirty="0" err="1" smtClean="0"/>
              <a:t>cétuximab</a:t>
            </a:r>
            <a:r>
              <a:rPr lang="fr-FR" dirty="0" smtClean="0"/>
              <a:t> chez des patients avec </a:t>
            </a:r>
            <a:r>
              <a:rPr lang="fr-FR" dirty="0" err="1" smtClean="0"/>
              <a:t>CCRm</a:t>
            </a:r>
            <a:r>
              <a:rPr lang="fr-FR" dirty="0" smtClean="0"/>
              <a:t> RAS sauvage</a:t>
            </a:r>
            <a:endParaRPr lang="fr-FR" dirty="0"/>
          </a:p>
        </p:txBody>
      </p:sp>
      <p:sp>
        <p:nvSpPr>
          <p:cNvPr id="28" name="Title 1"/>
          <p:cNvSpPr>
            <a:spLocks noGrp="1"/>
          </p:cNvSpPr>
          <p:nvPr>
            <p:ph type="title"/>
          </p:nvPr>
        </p:nvSpPr>
        <p:spPr>
          <a:xfrm>
            <a:off x="365124" y="179614"/>
            <a:ext cx="8238945" cy="807720"/>
          </a:xfrm>
        </p:spPr>
        <p:txBody>
          <a:bodyPr/>
          <a:lstStyle/>
          <a:p>
            <a:r>
              <a:rPr lang="fr-FR" dirty="0"/>
              <a:t>397O: Avélumab plus cétuximab chez les patients avec cancer colorectal prétraité RAS sauvage métastatique en stratégie de rechallenge : l’étude de phase II CAVE (cétuximab-avélumab) – </a:t>
            </a:r>
            <a:r>
              <a:rPr lang="fr-FR" dirty="0" err="1"/>
              <a:t>Martinelli</a:t>
            </a:r>
            <a:r>
              <a:rPr lang="fr-FR" dirty="0"/>
              <a:t> E, et al</a:t>
            </a:r>
          </a:p>
        </p:txBody>
      </p:sp>
      <p:sp>
        <p:nvSpPr>
          <p:cNvPr id="29" name="Text Placeholder 4"/>
          <p:cNvSpPr>
            <a:spLocks noGrp="1"/>
          </p:cNvSpPr>
          <p:nvPr>
            <p:ph type="body" sz="quarter" idx="11"/>
          </p:nvPr>
        </p:nvSpPr>
        <p:spPr>
          <a:xfrm>
            <a:off x="4648200" y="6096000"/>
            <a:ext cx="4130675" cy="487363"/>
          </a:xfrm>
        </p:spPr>
        <p:txBody>
          <a:bodyPr/>
          <a:lstStyle/>
          <a:p>
            <a:r>
              <a:rPr lang="fr-FR" dirty="0" err="1"/>
              <a:t>Martinelli</a:t>
            </a:r>
            <a:r>
              <a:rPr lang="fr-FR" dirty="0"/>
              <a:t> E, et al, Ann </a:t>
            </a:r>
            <a:r>
              <a:rPr lang="fr-FR" dirty="0" err="1"/>
              <a:t>Oncol</a:t>
            </a:r>
            <a:r>
              <a:rPr lang="fr-FR" dirty="0"/>
              <a:t> 2020;31(</a:t>
            </a:r>
            <a:r>
              <a:rPr lang="fr-FR" dirty="0" err="1"/>
              <a:t>suppl</a:t>
            </a:r>
            <a:r>
              <a:rPr lang="fr-FR" dirty="0"/>
              <a:t>):</a:t>
            </a:r>
            <a:r>
              <a:rPr lang="fr-FR" dirty="0" err="1"/>
              <a:t>abstr</a:t>
            </a:r>
            <a:r>
              <a:rPr lang="fr-FR" dirty="0"/>
              <a:t> 397O</a:t>
            </a:r>
          </a:p>
        </p:txBody>
      </p:sp>
      <p:sp>
        <p:nvSpPr>
          <p:cNvPr id="30" name="Rectangle 9"/>
          <p:cNvSpPr txBox="1">
            <a:spLocks noChangeArrowheads="1"/>
          </p:cNvSpPr>
          <p:nvPr/>
        </p:nvSpPr>
        <p:spPr bwMode="auto">
          <a:xfrm>
            <a:off x="353920" y="5263870"/>
            <a:ext cx="4130676" cy="87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SG</a:t>
            </a:r>
            <a:endParaRPr lang="fr-FR" kern="0" dirty="0"/>
          </a:p>
          <a:p>
            <a:endParaRPr lang="fr-FR" kern="0" dirty="0"/>
          </a:p>
        </p:txBody>
      </p:sp>
      <p:sp>
        <p:nvSpPr>
          <p:cNvPr id="31" name="Content Placeholder 26"/>
          <p:cNvSpPr txBox="1">
            <a:spLocks/>
          </p:cNvSpPr>
          <p:nvPr/>
        </p:nvSpPr>
        <p:spPr>
          <a:xfrm>
            <a:off x="4648200" y="5263870"/>
            <a:ext cx="4130675" cy="8797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SSP</a:t>
            </a:r>
            <a:r>
              <a:rPr lang="fr-FR" kern="0" dirty="0"/>
              <a:t>, TRO, TCM, tolérance </a:t>
            </a:r>
          </a:p>
        </p:txBody>
      </p:sp>
      <p:sp>
        <p:nvSpPr>
          <p:cNvPr id="32" name="AutoShape 12"/>
          <p:cNvSpPr>
            <a:spLocks noChangeArrowheads="1"/>
          </p:cNvSpPr>
          <p:nvPr/>
        </p:nvSpPr>
        <p:spPr bwMode="auto">
          <a:xfrm>
            <a:off x="3967701" y="3028816"/>
            <a:ext cx="3211708" cy="1168400"/>
          </a:xfrm>
          <a:prstGeom prst="roundRect">
            <a:avLst>
              <a:gd name="adj" fmla="val 0"/>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dirty="0">
                <a:solidFill>
                  <a:srgbClr val="FFFFFF"/>
                </a:solidFill>
                <a:ea typeface="SimSun" pitchFamily="2" charset="-122"/>
              </a:rPr>
              <a:t>Avelumab 10 mg/kg iv /2S + cétuximab 400 mg/m</a:t>
            </a:r>
            <a:r>
              <a:rPr lang="fr-FR" altLang="zh-CN" baseline="30000" dirty="0">
                <a:solidFill>
                  <a:srgbClr val="FFFFFF"/>
                </a:solidFill>
                <a:ea typeface="SimSun" pitchFamily="2" charset="-122"/>
              </a:rPr>
              <a:t>2</a:t>
            </a:r>
            <a:r>
              <a:rPr lang="fr-FR" altLang="zh-CN" dirty="0">
                <a:solidFill>
                  <a:srgbClr val="FFFFFF"/>
                </a:solidFill>
                <a:ea typeface="SimSun" pitchFamily="2" charset="-122"/>
              </a:rPr>
              <a:t> iv (puis 250 mg/m</a:t>
            </a:r>
            <a:r>
              <a:rPr lang="fr-FR" altLang="zh-CN" baseline="30000" dirty="0">
                <a:solidFill>
                  <a:srgbClr val="FFFFFF"/>
                </a:solidFill>
                <a:ea typeface="SimSun" pitchFamily="2" charset="-122"/>
              </a:rPr>
              <a:t>2</a:t>
            </a:r>
            <a:r>
              <a:rPr lang="fr-FR" altLang="zh-CN" dirty="0">
                <a:solidFill>
                  <a:srgbClr val="FFFFFF"/>
                </a:solidFill>
                <a:ea typeface="SimSun" pitchFamily="2" charset="-122"/>
              </a:rPr>
              <a:t>) 1x/S</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33" name="AutoShape 19"/>
          <p:cNvCxnSpPr>
            <a:cxnSpLocks noChangeShapeType="1"/>
            <a:stCxn id="36" idx="3"/>
            <a:endCxn id="32" idx="1"/>
          </p:cNvCxnSpPr>
          <p:nvPr/>
        </p:nvCxnSpPr>
        <p:spPr bwMode="auto">
          <a:xfrm>
            <a:off x="3611880" y="3613016"/>
            <a:ext cx="355821" cy="0"/>
          </a:xfrm>
          <a:prstGeom prst="straightConnector1">
            <a:avLst/>
          </a:prstGeom>
          <a:noFill/>
          <a:ln w="57150">
            <a:solidFill>
              <a:schemeClr val="bg2">
                <a:lumMod val="60000"/>
                <a:lumOff val="40000"/>
              </a:schemeClr>
            </a:solidFill>
            <a:round/>
            <a:headEnd/>
            <a:tailEnd type="triangle" w="med" len="med"/>
          </a:ln>
        </p:spPr>
      </p:cxnSp>
      <p:cxnSp>
        <p:nvCxnSpPr>
          <p:cNvPr id="34" name="AutoShape 21"/>
          <p:cNvCxnSpPr>
            <a:cxnSpLocks noChangeShapeType="1"/>
            <a:stCxn id="32" idx="3"/>
            <a:endCxn id="35" idx="1"/>
          </p:cNvCxnSpPr>
          <p:nvPr/>
        </p:nvCxnSpPr>
        <p:spPr bwMode="auto">
          <a:xfrm>
            <a:off x="7179409" y="3613016"/>
            <a:ext cx="450678" cy="0"/>
          </a:xfrm>
          <a:prstGeom prst="straightConnector1">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7630087" y="3300706"/>
            <a:ext cx="1148788" cy="624620"/>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36" name="AutoShape 9"/>
          <p:cNvSpPr>
            <a:spLocks noChangeArrowheads="1"/>
          </p:cNvSpPr>
          <p:nvPr/>
        </p:nvSpPr>
        <p:spPr bwMode="auto">
          <a:xfrm>
            <a:off x="365124" y="2030788"/>
            <a:ext cx="3246756" cy="31644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err="1">
                <a:ln>
                  <a:noFill/>
                </a:ln>
                <a:solidFill>
                  <a:srgbClr val="FFFFFF"/>
                </a:solidFill>
                <a:effectLst/>
                <a:uLnTx/>
                <a:uFillTx/>
                <a:ea typeface="SimSun" pitchFamily="2" charset="-122"/>
              </a:rPr>
              <a:t>Critères</a:t>
            </a:r>
            <a:r>
              <a:rPr kumimoji="0" lang="fr-FR" altLang="zh-CN" sz="1800" b="0" i="0" u="none" strike="noStrike" kern="1200" cap="none" spc="0" normalizeH="0" baseline="0" noProof="0" dirty="0">
                <a:ln>
                  <a:noFill/>
                </a:ln>
                <a:solidFill>
                  <a:srgbClr val="FFFFFF"/>
                </a:solidFill>
                <a:effectLst/>
                <a:uLnTx/>
                <a:uFillTx/>
                <a:ea typeface="SimSun" pitchFamily="2" charset="-122"/>
              </a:rPr>
              <a:t> </a:t>
            </a:r>
            <a:r>
              <a:rPr kumimoji="0" lang="fr-FR" altLang="zh-CN" sz="1800" b="0" i="0" u="none" strike="noStrike" kern="1200" cap="none" spc="0" normalizeH="0" baseline="0" noProof="0" dirty="0" err="1">
                <a:ln>
                  <a:noFill/>
                </a:ln>
                <a:solidFill>
                  <a:srgbClr val="FFFFFF"/>
                </a:solidFill>
                <a:effectLst/>
                <a:uLnTx/>
                <a:uFillTx/>
                <a:ea typeface="SimSun" pitchFamily="2" charset="-122"/>
              </a:rPr>
              <a:t>d'inclusion</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a:p>
            <a:pPr marL="228600" indent="-228600" defTabSz="892175" eaLnBrk="0" hangingPunct="0">
              <a:spcAft>
                <a:spcPct val="30000"/>
              </a:spcAft>
              <a:buFont typeface="Arial" pitchFamily="34" charset="0"/>
              <a:buChar char="•"/>
              <a:defRPr/>
            </a:pPr>
            <a:r>
              <a:rPr lang="fr-FR" altLang="zh-CN" dirty="0">
                <a:solidFill>
                  <a:srgbClr val="FFFFFF"/>
                </a:solidFill>
                <a:ea typeface="SimSun" pitchFamily="2" charset="-122"/>
              </a:rPr>
              <a:t>CCRm</a:t>
            </a:r>
            <a:endParaRPr lang="fr-FR" altLang="zh-CN" i="1" dirty="0">
              <a:solidFill>
                <a:srgbClr val="FFFFFF"/>
              </a:solidFill>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ea typeface="SimSun" pitchFamily="2" charset="-122"/>
              </a:rPr>
              <a:t>RAS sauvage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a:solidFill>
                  <a:srgbClr val="FFFFFF"/>
                </a:solidFill>
                <a:ea typeface="SimSun" pitchFamily="2" charset="-122"/>
              </a:rPr>
              <a:t>CT + anti-EGFR en 1</a:t>
            </a:r>
            <a:r>
              <a:rPr lang="fr-FR" altLang="zh-CN" baseline="30000" dirty="0">
                <a:solidFill>
                  <a:srgbClr val="FFFFFF"/>
                </a:solidFill>
                <a:ea typeface="SimSun" pitchFamily="2" charset="-122"/>
              </a:rPr>
              <a:t>e</a:t>
            </a:r>
            <a:r>
              <a:rPr lang="fr-FR" altLang="zh-CN" dirty="0">
                <a:solidFill>
                  <a:srgbClr val="FFFFFF"/>
                </a:solidFill>
                <a:ea typeface="SimSun" pitchFamily="2" charset="-122"/>
              </a:rPr>
              <a:t> ligne</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a:solidFill>
                  <a:srgbClr val="FFFFFF"/>
                </a:solidFill>
                <a:ea typeface="SimSun" pitchFamily="2" charset="-122"/>
              </a:rPr>
              <a:t>RC ou RP en 1</a:t>
            </a:r>
            <a:r>
              <a:rPr lang="fr-FR" altLang="zh-CN" baseline="30000" dirty="0">
                <a:solidFill>
                  <a:srgbClr val="FFFFFF"/>
                </a:solidFill>
                <a:ea typeface="SimSun" pitchFamily="2" charset="-122"/>
              </a:rPr>
              <a:t>e</a:t>
            </a:r>
            <a:r>
              <a:rPr lang="fr-FR" altLang="zh-CN" dirty="0">
                <a:solidFill>
                  <a:srgbClr val="FFFFFF"/>
                </a:solidFill>
                <a:ea typeface="SimSun" pitchFamily="2" charset="-122"/>
              </a:rPr>
              <a:t> ligne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a:solidFill>
                  <a:srgbClr val="FFFFFF"/>
                </a:solidFill>
                <a:ea typeface="SimSun" pitchFamily="2" charset="-122"/>
              </a:rPr>
              <a:t>Ayant reçu un traitement de 2</a:t>
            </a:r>
            <a:r>
              <a:rPr lang="fr-FR" altLang="zh-CN" baseline="30000" dirty="0">
                <a:solidFill>
                  <a:srgbClr val="FFFFFF"/>
                </a:solidFill>
                <a:ea typeface="SimSun" pitchFamily="2" charset="-122"/>
              </a:rPr>
              <a:t>e</a:t>
            </a:r>
            <a:r>
              <a:rPr lang="fr-FR" altLang="zh-CN" dirty="0">
                <a:solidFill>
                  <a:srgbClr val="FFFFFF"/>
                </a:solidFill>
                <a:ea typeface="SimSun" pitchFamily="2" charset="-122"/>
              </a:rPr>
              <a:t> ligne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ea typeface="SimSun" pitchFamily="2" charset="-122"/>
              </a:rPr>
              <a:t>ECOG PS</a:t>
            </a:r>
            <a:r>
              <a:rPr kumimoji="0" lang="fr-FR" altLang="zh-CN" sz="1800" b="0" i="0" u="none" strike="noStrike" kern="1200" cap="none" spc="0" normalizeH="0" noProof="0" dirty="0">
                <a:ln>
                  <a:noFill/>
                </a:ln>
                <a:solidFill>
                  <a:srgbClr val="FFFFFF"/>
                </a:solidFill>
                <a:effectLst/>
                <a:uLnTx/>
                <a:uFillTx/>
                <a:ea typeface="SimSun" pitchFamily="2" charset="-122"/>
              </a:rPr>
              <a:t> 0–1</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a:ln>
                  <a:noFill/>
                </a:ln>
                <a:solidFill>
                  <a:srgbClr val="FFFFFF"/>
                </a:solidFill>
                <a:effectLst/>
                <a:uLnTx/>
                <a:uFillTx/>
                <a:ea typeface="SimSun" pitchFamily="2" charset="-122"/>
              </a:rPr>
              <a:t>(n=77)</a:t>
            </a:r>
          </a:p>
        </p:txBody>
      </p:sp>
    </p:spTree>
    <p:extLst>
      <p:ext uri="{BB962C8B-B14F-4D97-AF65-F5344CB8AC3E}">
        <p14:creationId xmlns:p14="http://schemas.microsoft.com/office/powerpoint/2010/main" val="21375218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397O: Avélumab plus cétuximab chez les patients avec cancer colorectal prétraité RAS sauvage métastatique en stratégie de rechallenge : l’étude de phase II CAVE (cétuximab-avélumab) – </a:t>
            </a:r>
            <a:r>
              <a:rPr lang="fr-FR" dirty="0" err="1"/>
              <a:t>Martinelli</a:t>
            </a:r>
            <a:r>
              <a:rPr lang="fr-FR" dirty="0"/>
              <a:t> E,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Martinelli</a:t>
            </a:r>
            <a:r>
              <a:rPr lang="fr-FR" dirty="0"/>
              <a:t> E, et al, Ann </a:t>
            </a:r>
            <a:r>
              <a:rPr lang="fr-FR" dirty="0" err="1"/>
              <a:t>Oncol</a:t>
            </a:r>
            <a:r>
              <a:rPr lang="fr-FR" dirty="0"/>
              <a:t> 2020;31(</a:t>
            </a:r>
            <a:r>
              <a:rPr lang="fr-FR" dirty="0" err="1"/>
              <a:t>suppl</a:t>
            </a:r>
            <a:r>
              <a:rPr lang="fr-FR" dirty="0"/>
              <a:t>):</a:t>
            </a:r>
            <a:r>
              <a:rPr lang="fr-FR" dirty="0" err="1"/>
              <a:t>abstr</a:t>
            </a:r>
            <a:r>
              <a:rPr lang="fr-FR" dirty="0"/>
              <a:t> 397O</a:t>
            </a:r>
          </a:p>
        </p:txBody>
      </p:sp>
      <p:sp>
        <p:nvSpPr>
          <p:cNvPr id="7" name="TextBox 6"/>
          <p:cNvSpPr txBox="1"/>
          <p:nvPr/>
        </p:nvSpPr>
        <p:spPr>
          <a:xfrm>
            <a:off x="3749497" y="1510145"/>
            <a:ext cx="1645002" cy="338554"/>
          </a:xfrm>
          <a:prstGeom prst="rect">
            <a:avLst/>
          </a:prstGeom>
          <a:noFill/>
        </p:spPr>
        <p:txBody>
          <a:bodyPr wrap="none" rtlCol="0">
            <a:spAutoFit/>
          </a:bodyPr>
          <a:lstStyle/>
          <a:p>
            <a:pPr algn="ctr"/>
            <a:r>
              <a:rPr lang="fr-FR" sz="1600" b="1" dirty="0"/>
              <a:t>Survie globale</a:t>
            </a:r>
          </a:p>
        </p:txBody>
      </p:sp>
      <p:sp>
        <p:nvSpPr>
          <p:cNvPr id="8" name="TextBox 7">
            <a:extLst>
              <a:ext uri="{FF2B5EF4-FFF2-40B4-BE49-F238E27FC236}">
                <a16:creationId xmlns:a16="http://schemas.microsoft.com/office/drawing/2014/main" id="{263F0703-24B0-49E8-98EB-2A3B042B7058}"/>
              </a:ext>
            </a:extLst>
          </p:cNvPr>
          <p:cNvSpPr txBox="1"/>
          <p:nvPr/>
        </p:nvSpPr>
        <p:spPr>
          <a:xfrm>
            <a:off x="4052100" y="2135587"/>
            <a:ext cx="4081705" cy="738664"/>
          </a:xfrm>
          <a:prstGeom prst="rect">
            <a:avLst/>
          </a:prstGeom>
          <a:solidFill>
            <a:schemeClr val="tx2"/>
          </a:solidFill>
        </p:spPr>
        <p:txBody>
          <a:bodyPr wrap="square" rtlCol="0">
            <a:spAutoFit/>
          </a:bodyPr>
          <a:lstStyle/>
          <a:p>
            <a:pPr algn="ctr"/>
            <a:r>
              <a:rPr lang="fr-FR" sz="1400" dirty="0">
                <a:solidFill>
                  <a:srgbClr val="4D4D4D"/>
                </a:solidFill>
              </a:rPr>
              <a:t>SG médiane: 13,1 mois (IC90% 8,1 - 18,0)</a:t>
            </a:r>
          </a:p>
          <a:p>
            <a:pPr algn="ctr"/>
            <a:endParaRPr lang="fr-FR" sz="1400" dirty="0">
              <a:solidFill>
                <a:srgbClr val="4D4D4D"/>
              </a:solidFill>
            </a:endParaRPr>
          </a:p>
          <a:p>
            <a:pPr algn="ctr"/>
            <a:r>
              <a:rPr lang="fr-FR" sz="1400" dirty="0">
                <a:solidFill>
                  <a:srgbClr val="4D4D4D"/>
                </a:solidFill>
              </a:rPr>
              <a:t>Suivi médian: 13,8 mois</a:t>
            </a:r>
          </a:p>
        </p:txBody>
      </p:sp>
      <p:sp>
        <p:nvSpPr>
          <p:cNvPr id="10" name="Freeform 21">
            <a:extLst>
              <a:ext uri="{FF2B5EF4-FFF2-40B4-BE49-F238E27FC236}">
                <a16:creationId xmlns:a16="http://schemas.microsoft.com/office/drawing/2014/main" id="{F1DA01BD-15C9-42C0-83FD-7933D9251143}"/>
              </a:ext>
            </a:extLst>
          </p:cNvPr>
          <p:cNvSpPr>
            <a:spLocks/>
          </p:cNvSpPr>
          <p:nvPr/>
        </p:nvSpPr>
        <p:spPr bwMode="auto">
          <a:xfrm>
            <a:off x="2291201" y="2135896"/>
            <a:ext cx="3528574" cy="273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24" name="Group 23">
            <a:extLst>
              <a:ext uri="{FF2B5EF4-FFF2-40B4-BE49-F238E27FC236}">
                <a16:creationId xmlns:a16="http://schemas.microsoft.com/office/drawing/2014/main" id="{387159D3-AA18-464C-A0E7-6809DD80DF1E}"/>
              </a:ext>
            </a:extLst>
          </p:cNvPr>
          <p:cNvGrpSpPr/>
          <p:nvPr/>
        </p:nvGrpSpPr>
        <p:grpSpPr>
          <a:xfrm>
            <a:off x="1565890" y="1972071"/>
            <a:ext cx="713740" cy="3038279"/>
            <a:chOff x="1270615" y="1276031"/>
            <a:chExt cx="713740" cy="2837990"/>
          </a:xfrm>
        </p:grpSpPr>
        <p:sp>
          <p:nvSpPr>
            <p:cNvPr id="11" name="Line 6">
              <a:extLst>
                <a:ext uri="{FF2B5EF4-FFF2-40B4-BE49-F238E27FC236}">
                  <a16:creationId xmlns:a16="http://schemas.microsoft.com/office/drawing/2014/main" id="{7F4D88F6-F3C9-4627-B6EC-68F99F1EC2E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2" name="Line 7">
              <a:extLst>
                <a:ext uri="{FF2B5EF4-FFF2-40B4-BE49-F238E27FC236}">
                  <a16:creationId xmlns:a16="http://schemas.microsoft.com/office/drawing/2014/main" id="{E11CB4A2-EBB2-4857-802C-1F28793B678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3" name="Line 8">
              <a:extLst>
                <a:ext uri="{FF2B5EF4-FFF2-40B4-BE49-F238E27FC236}">
                  <a16:creationId xmlns:a16="http://schemas.microsoft.com/office/drawing/2014/main" id="{A031CF1E-CE08-4981-9BDA-8AD59B365634}"/>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4" name="Line 9">
              <a:extLst>
                <a:ext uri="{FF2B5EF4-FFF2-40B4-BE49-F238E27FC236}">
                  <a16:creationId xmlns:a16="http://schemas.microsoft.com/office/drawing/2014/main" id="{924B98E7-7DD7-44B7-9380-845B08B4D737}"/>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5" name="Line 10">
              <a:extLst>
                <a:ext uri="{FF2B5EF4-FFF2-40B4-BE49-F238E27FC236}">
                  <a16:creationId xmlns:a16="http://schemas.microsoft.com/office/drawing/2014/main" id="{B8469A1B-E22A-4F89-88ED-7AEF1FD2FDC1}"/>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 name="Line 11">
              <a:extLst>
                <a:ext uri="{FF2B5EF4-FFF2-40B4-BE49-F238E27FC236}">
                  <a16:creationId xmlns:a16="http://schemas.microsoft.com/office/drawing/2014/main" id="{07979BED-8F42-454D-9F62-E2595DE9B684}"/>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7" name="TextBox 16">
              <a:extLst>
                <a:ext uri="{FF2B5EF4-FFF2-40B4-BE49-F238E27FC236}">
                  <a16:creationId xmlns:a16="http://schemas.microsoft.com/office/drawing/2014/main" id="{B13BF20E-A693-49C7-A87D-7140BD80A3ED}"/>
                </a:ext>
              </a:extLst>
            </p:cNvPr>
            <p:cNvSpPr txBox="1"/>
            <p:nvPr/>
          </p:nvSpPr>
          <p:spPr>
            <a:xfrm rot="16200000">
              <a:off x="1095690" y="2569414"/>
              <a:ext cx="657627"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SG, %</a:t>
              </a:r>
            </a:p>
          </p:txBody>
        </p:sp>
        <p:sp>
          <p:nvSpPr>
            <p:cNvPr id="18" name="TextBox 17">
              <a:extLst>
                <a:ext uri="{FF2B5EF4-FFF2-40B4-BE49-F238E27FC236}">
                  <a16:creationId xmlns:a16="http://schemas.microsoft.com/office/drawing/2014/main" id="{C5CF8733-9B5B-4815-BC62-2C45449A3700}"/>
                </a:ext>
              </a:extLst>
            </p:cNvPr>
            <p:cNvSpPr txBox="1"/>
            <p:nvPr/>
          </p:nvSpPr>
          <p:spPr>
            <a:xfrm>
              <a:off x="1459939" y="1276031"/>
              <a:ext cx="482824" cy="2874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100</a:t>
              </a:r>
            </a:p>
          </p:txBody>
        </p:sp>
        <p:sp>
          <p:nvSpPr>
            <p:cNvPr id="19" name="TextBox 18">
              <a:extLst>
                <a:ext uri="{FF2B5EF4-FFF2-40B4-BE49-F238E27FC236}">
                  <a16:creationId xmlns:a16="http://schemas.microsoft.com/office/drawing/2014/main" id="{95CF1730-3407-40AF-9A4D-5B6338A0849A}"/>
                </a:ext>
              </a:extLst>
            </p:cNvPr>
            <p:cNvSpPr txBox="1"/>
            <p:nvPr/>
          </p:nvSpPr>
          <p:spPr>
            <a:xfrm>
              <a:off x="1559325" y="1800170"/>
              <a:ext cx="383438" cy="2874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80</a:t>
              </a:r>
            </a:p>
          </p:txBody>
        </p:sp>
        <p:sp>
          <p:nvSpPr>
            <p:cNvPr id="20" name="TextBox 19">
              <a:extLst>
                <a:ext uri="{FF2B5EF4-FFF2-40B4-BE49-F238E27FC236}">
                  <a16:creationId xmlns:a16="http://schemas.microsoft.com/office/drawing/2014/main" id="{71DE12AA-E8F7-4900-8419-778665102164}"/>
                </a:ext>
              </a:extLst>
            </p:cNvPr>
            <p:cNvSpPr txBox="1"/>
            <p:nvPr/>
          </p:nvSpPr>
          <p:spPr>
            <a:xfrm>
              <a:off x="1559325" y="2298701"/>
              <a:ext cx="383438" cy="2874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60</a:t>
              </a:r>
            </a:p>
          </p:txBody>
        </p:sp>
        <p:sp>
          <p:nvSpPr>
            <p:cNvPr id="21" name="TextBox 20">
              <a:extLst>
                <a:ext uri="{FF2B5EF4-FFF2-40B4-BE49-F238E27FC236}">
                  <a16:creationId xmlns:a16="http://schemas.microsoft.com/office/drawing/2014/main" id="{AAACC9EF-B5F8-4C34-9E2E-57B791F590E2}"/>
                </a:ext>
              </a:extLst>
            </p:cNvPr>
            <p:cNvSpPr txBox="1"/>
            <p:nvPr/>
          </p:nvSpPr>
          <p:spPr>
            <a:xfrm>
              <a:off x="1559325" y="2813355"/>
              <a:ext cx="383438" cy="2874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40</a:t>
              </a:r>
            </a:p>
          </p:txBody>
        </p:sp>
        <p:sp>
          <p:nvSpPr>
            <p:cNvPr id="22" name="TextBox 21">
              <a:extLst>
                <a:ext uri="{FF2B5EF4-FFF2-40B4-BE49-F238E27FC236}">
                  <a16:creationId xmlns:a16="http://schemas.microsoft.com/office/drawing/2014/main" id="{FA1AA44A-6516-43EF-B03A-A8AEF2BE3AFE}"/>
                </a:ext>
              </a:extLst>
            </p:cNvPr>
            <p:cNvSpPr txBox="1"/>
            <p:nvPr/>
          </p:nvSpPr>
          <p:spPr>
            <a:xfrm>
              <a:off x="1559325" y="3317257"/>
              <a:ext cx="383438" cy="2874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20</a:t>
              </a:r>
            </a:p>
          </p:txBody>
        </p:sp>
        <p:sp>
          <p:nvSpPr>
            <p:cNvPr id="23" name="TextBox 22">
              <a:extLst>
                <a:ext uri="{FF2B5EF4-FFF2-40B4-BE49-F238E27FC236}">
                  <a16:creationId xmlns:a16="http://schemas.microsoft.com/office/drawing/2014/main" id="{7DF2E1F4-5FC0-450A-8EAD-A6864EBBFD3A}"/>
                </a:ext>
              </a:extLst>
            </p:cNvPr>
            <p:cNvSpPr txBox="1"/>
            <p:nvPr/>
          </p:nvSpPr>
          <p:spPr>
            <a:xfrm>
              <a:off x="1658719" y="3826533"/>
              <a:ext cx="284052" cy="2874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grpSp>
        <p:nvGrpSpPr>
          <p:cNvPr id="43" name="Group 42">
            <a:extLst>
              <a:ext uri="{FF2B5EF4-FFF2-40B4-BE49-F238E27FC236}">
                <a16:creationId xmlns:a16="http://schemas.microsoft.com/office/drawing/2014/main" id="{4AEB6730-02D6-45FD-ACD6-480136BC4C2B}"/>
              </a:ext>
            </a:extLst>
          </p:cNvPr>
          <p:cNvGrpSpPr/>
          <p:nvPr/>
        </p:nvGrpSpPr>
        <p:grpSpPr>
          <a:xfrm>
            <a:off x="2203093" y="4864610"/>
            <a:ext cx="3758746" cy="360147"/>
            <a:chOff x="1486844" y="5303149"/>
            <a:chExt cx="3193527" cy="360147"/>
          </a:xfrm>
        </p:grpSpPr>
        <p:sp>
          <p:nvSpPr>
            <p:cNvPr id="25" name="Line 21">
              <a:extLst>
                <a:ext uri="{FF2B5EF4-FFF2-40B4-BE49-F238E27FC236}">
                  <a16:creationId xmlns:a16="http://schemas.microsoft.com/office/drawing/2014/main" id="{4A790580-01C1-4E94-8362-24197312D854}"/>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70C2593-8376-4BC3-8AE5-7E41EC01B41C}"/>
                </a:ext>
              </a:extLst>
            </p:cNvPr>
            <p:cNvSpPr txBox="1"/>
            <p:nvPr/>
          </p:nvSpPr>
          <p:spPr>
            <a:xfrm>
              <a:off x="4449719" y="5375149"/>
              <a:ext cx="23065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24</a:t>
              </a:r>
            </a:p>
          </p:txBody>
        </p:sp>
        <p:sp>
          <p:nvSpPr>
            <p:cNvPr id="27" name="Line 21">
              <a:extLst>
                <a:ext uri="{FF2B5EF4-FFF2-40B4-BE49-F238E27FC236}">
                  <a16:creationId xmlns:a16="http://schemas.microsoft.com/office/drawing/2014/main" id="{F794469B-62B9-4816-BA14-4673C45CAADE}"/>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78B5979-0662-4D8F-B138-C28DEF5E6095}"/>
                </a:ext>
              </a:extLst>
            </p:cNvPr>
            <p:cNvSpPr txBox="1"/>
            <p:nvPr/>
          </p:nvSpPr>
          <p:spPr>
            <a:xfrm>
              <a:off x="4074082" y="5375149"/>
              <a:ext cx="23065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21</a:t>
              </a:r>
            </a:p>
          </p:txBody>
        </p:sp>
        <p:sp>
          <p:nvSpPr>
            <p:cNvPr id="29" name="Line 21">
              <a:extLst>
                <a:ext uri="{FF2B5EF4-FFF2-40B4-BE49-F238E27FC236}">
                  <a16:creationId xmlns:a16="http://schemas.microsoft.com/office/drawing/2014/main" id="{5869EDD1-0F39-47A3-849C-DDF3EFE6E500}"/>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EAF1AD6-7498-4DA1-986D-B2939B320555}"/>
                </a:ext>
              </a:extLst>
            </p:cNvPr>
            <p:cNvSpPr txBox="1"/>
            <p:nvPr/>
          </p:nvSpPr>
          <p:spPr>
            <a:xfrm>
              <a:off x="3698445" y="5375149"/>
              <a:ext cx="23065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18</a:t>
              </a:r>
            </a:p>
          </p:txBody>
        </p:sp>
        <p:sp>
          <p:nvSpPr>
            <p:cNvPr id="31" name="Line 21">
              <a:extLst>
                <a:ext uri="{FF2B5EF4-FFF2-40B4-BE49-F238E27FC236}">
                  <a16:creationId xmlns:a16="http://schemas.microsoft.com/office/drawing/2014/main" id="{88E3F67F-56C7-44BF-B6DD-E878DB41EEFD}"/>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D8C69F20-D491-41CC-B3C5-7FF2B5CED964}"/>
                </a:ext>
              </a:extLst>
            </p:cNvPr>
            <p:cNvSpPr txBox="1"/>
            <p:nvPr/>
          </p:nvSpPr>
          <p:spPr>
            <a:xfrm>
              <a:off x="3322809" y="5375149"/>
              <a:ext cx="23065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15</a:t>
              </a:r>
            </a:p>
          </p:txBody>
        </p:sp>
        <p:sp>
          <p:nvSpPr>
            <p:cNvPr id="33" name="Line 21">
              <a:extLst>
                <a:ext uri="{FF2B5EF4-FFF2-40B4-BE49-F238E27FC236}">
                  <a16:creationId xmlns:a16="http://schemas.microsoft.com/office/drawing/2014/main" id="{F0078BC3-3CF8-471C-9432-B81A7FC5727F}"/>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CDE0783-E586-45A9-91A8-8E51D42267E7}"/>
                </a:ext>
              </a:extLst>
            </p:cNvPr>
            <p:cNvSpPr txBox="1"/>
            <p:nvPr/>
          </p:nvSpPr>
          <p:spPr>
            <a:xfrm>
              <a:off x="2947171" y="5375149"/>
              <a:ext cx="23065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a:t>
              </a:r>
            </a:p>
          </p:txBody>
        </p:sp>
        <p:sp>
          <p:nvSpPr>
            <p:cNvPr id="35" name="Line 21">
              <a:extLst>
                <a:ext uri="{FF2B5EF4-FFF2-40B4-BE49-F238E27FC236}">
                  <a16:creationId xmlns:a16="http://schemas.microsoft.com/office/drawing/2014/main" id="{DCC586DE-839B-4FC6-8890-1D1B1B554C47}"/>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DCACC956-827D-49DE-BCF1-74226B35AC27}"/>
                </a:ext>
              </a:extLst>
            </p:cNvPr>
            <p:cNvSpPr txBox="1"/>
            <p:nvPr/>
          </p:nvSpPr>
          <p:spPr>
            <a:xfrm>
              <a:off x="2613755" y="5375149"/>
              <a:ext cx="146211"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9</a:t>
              </a:r>
            </a:p>
          </p:txBody>
        </p:sp>
        <p:sp>
          <p:nvSpPr>
            <p:cNvPr id="37" name="Line 21">
              <a:extLst>
                <a:ext uri="{FF2B5EF4-FFF2-40B4-BE49-F238E27FC236}">
                  <a16:creationId xmlns:a16="http://schemas.microsoft.com/office/drawing/2014/main" id="{9F3AD286-57FE-4CE5-9847-A20883178688}"/>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AD026746-885D-4309-AC75-44E639013EE7}"/>
                </a:ext>
              </a:extLst>
            </p:cNvPr>
            <p:cNvSpPr txBox="1"/>
            <p:nvPr/>
          </p:nvSpPr>
          <p:spPr>
            <a:xfrm>
              <a:off x="2238118" y="5375149"/>
              <a:ext cx="146211"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a:t>
              </a:r>
            </a:p>
          </p:txBody>
        </p:sp>
        <p:sp>
          <p:nvSpPr>
            <p:cNvPr id="39" name="Line 21">
              <a:extLst>
                <a:ext uri="{FF2B5EF4-FFF2-40B4-BE49-F238E27FC236}">
                  <a16:creationId xmlns:a16="http://schemas.microsoft.com/office/drawing/2014/main" id="{AD36E1FB-D2CA-4591-9133-619500CABEC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6659083-5037-4C27-9492-AC860F431537}"/>
                </a:ext>
              </a:extLst>
            </p:cNvPr>
            <p:cNvSpPr txBox="1"/>
            <p:nvPr/>
          </p:nvSpPr>
          <p:spPr>
            <a:xfrm>
              <a:off x="1862481" y="5375149"/>
              <a:ext cx="146211"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a:t>
              </a:r>
            </a:p>
          </p:txBody>
        </p:sp>
        <p:sp>
          <p:nvSpPr>
            <p:cNvPr id="41" name="Line 21">
              <a:extLst>
                <a:ext uri="{FF2B5EF4-FFF2-40B4-BE49-F238E27FC236}">
                  <a16:creationId xmlns:a16="http://schemas.microsoft.com/office/drawing/2014/main" id="{FAFC2CBD-66ED-40EB-8E46-F4B5750B539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7039EC94-8EB6-4F60-946B-84CB4645654F}"/>
                </a:ext>
              </a:extLst>
            </p:cNvPr>
            <p:cNvSpPr txBox="1"/>
            <p:nvPr/>
          </p:nvSpPr>
          <p:spPr>
            <a:xfrm>
              <a:off x="1486844" y="5375149"/>
              <a:ext cx="146211"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sp>
        <p:nvSpPr>
          <p:cNvPr id="44" name="TextBox 43">
            <a:extLst>
              <a:ext uri="{FF2B5EF4-FFF2-40B4-BE49-F238E27FC236}">
                <a16:creationId xmlns:a16="http://schemas.microsoft.com/office/drawing/2014/main" id="{5CBE6E93-290F-4803-8011-4F2454084D90}"/>
              </a:ext>
            </a:extLst>
          </p:cNvPr>
          <p:cNvSpPr txBox="1"/>
          <p:nvPr/>
        </p:nvSpPr>
        <p:spPr>
          <a:xfrm>
            <a:off x="3832172" y="5163115"/>
            <a:ext cx="562976"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Mois</a:t>
            </a:r>
          </a:p>
        </p:txBody>
      </p:sp>
      <p:sp>
        <p:nvSpPr>
          <p:cNvPr id="45" name="TextBox 44">
            <a:extLst>
              <a:ext uri="{FF2B5EF4-FFF2-40B4-BE49-F238E27FC236}">
                <a16:creationId xmlns:a16="http://schemas.microsoft.com/office/drawing/2014/main" id="{969E962C-5477-4765-B80E-02BD0E6C83CD}"/>
              </a:ext>
            </a:extLst>
          </p:cNvPr>
          <p:cNvSpPr txBox="1"/>
          <p:nvPr/>
        </p:nvSpPr>
        <p:spPr>
          <a:xfrm>
            <a:off x="1154069" y="5467654"/>
            <a:ext cx="1029449" cy="523220"/>
          </a:xfrm>
          <a:prstGeom prst="rect">
            <a:avLst/>
          </a:prstGeom>
          <a:noFill/>
        </p:spPr>
        <p:txBody>
          <a:bodyPr wrap="none" rtlCol="0">
            <a:spAutoFit/>
          </a:bodyPr>
          <a:lstStyle/>
          <a:p>
            <a:pPr algn="r"/>
            <a:r>
              <a:rPr lang="fr-FR" sz="1400" dirty="0"/>
              <a:t>N</a:t>
            </a:r>
          </a:p>
          <a:p>
            <a:pPr algn="r"/>
            <a:r>
              <a:rPr lang="fr-FR" sz="1400" dirty="0"/>
              <a:t>(censurés)</a:t>
            </a:r>
          </a:p>
        </p:txBody>
      </p:sp>
      <p:grpSp>
        <p:nvGrpSpPr>
          <p:cNvPr id="65" name="Group 64">
            <a:extLst>
              <a:ext uri="{FF2B5EF4-FFF2-40B4-BE49-F238E27FC236}">
                <a16:creationId xmlns:a16="http://schemas.microsoft.com/office/drawing/2014/main" id="{C99D43FB-82EC-4C11-8A85-4AA81F359A96}"/>
              </a:ext>
            </a:extLst>
          </p:cNvPr>
          <p:cNvGrpSpPr/>
          <p:nvPr/>
        </p:nvGrpSpPr>
        <p:grpSpPr>
          <a:xfrm>
            <a:off x="2187864" y="5474488"/>
            <a:ext cx="3758747" cy="288147"/>
            <a:chOff x="2170590" y="5756881"/>
            <a:chExt cx="3758747" cy="288147"/>
          </a:xfrm>
        </p:grpSpPr>
        <p:sp>
          <p:nvSpPr>
            <p:cNvPr id="48" name="TextBox 47">
              <a:extLst>
                <a:ext uri="{FF2B5EF4-FFF2-40B4-BE49-F238E27FC236}">
                  <a16:creationId xmlns:a16="http://schemas.microsoft.com/office/drawing/2014/main" id="{4C00334B-6A27-44AB-83E7-55BE3EF7614D}"/>
                </a:ext>
              </a:extLst>
            </p:cNvPr>
            <p:cNvSpPr txBox="1"/>
            <p:nvPr/>
          </p:nvSpPr>
          <p:spPr>
            <a:xfrm>
              <a:off x="5757248" y="5756881"/>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0</a:t>
              </a:r>
            </a:p>
          </p:txBody>
        </p:sp>
        <p:sp>
          <p:nvSpPr>
            <p:cNvPr id="50" name="TextBox 49">
              <a:extLst>
                <a:ext uri="{FF2B5EF4-FFF2-40B4-BE49-F238E27FC236}">
                  <a16:creationId xmlns:a16="http://schemas.microsoft.com/office/drawing/2014/main" id="{D49C3782-5346-44E5-A1A8-FBEACBAAAA33}"/>
                </a:ext>
              </a:extLst>
            </p:cNvPr>
            <p:cNvSpPr txBox="1"/>
            <p:nvPr/>
          </p:nvSpPr>
          <p:spPr>
            <a:xfrm>
              <a:off x="5315127" y="5756881"/>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a:t>
              </a:r>
            </a:p>
          </p:txBody>
        </p:sp>
        <p:sp>
          <p:nvSpPr>
            <p:cNvPr id="52" name="TextBox 51">
              <a:extLst>
                <a:ext uri="{FF2B5EF4-FFF2-40B4-BE49-F238E27FC236}">
                  <a16:creationId xmlns:a16="http://schemas.microsoft.com/office/drawing/2014/main" id="{1BB5E02F-2451-4943-8302-35B120E5BE01}"/>
                </a:ext>
              </a:extLst>
            </p:cNvPr>
            <p:cNvSpPr txBox="1"/>
            <p:nvPr/>
          </p:nvSpPr>
          <p:spPr>
            <a:xfrm>
              <a:off x="4873007" y="5756881"/>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5</a:t>
              </a:r>
            </a:p>
          </p:txBody>
        </p:sp>
        <p:sp>
          <p:nvSpPr>
            <p:cNvPr id="54" name="TextBox 53">
              <a:extLst>
                <a:ext uri="{FF2B5EF4-FFF2-40B4-BE49-F238E27FC236}">
                  <a16:creationId xmlns:a16="http://schemas.microsoft.com/office/drawing/2014/main" id="{4988B956-D82D-4C87-B56B-80172B663FA3}"/>
                </a:ext>
              </a:extLst>
            </p:cNvPr>
            <p:cNvSpPr txBox="1"/>
            <p:nvPr/>
          </p:nvSpPr>
          <p:spPr>
            <a:xfrm>
              <a:off x="4381193" y="5756881"/>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15</a:t>
              </a:r>
            </a:p>
          </p:txBody>
        </p:sp>
        <p:sp>
          <p:nvSpPr>
            <p:cNvPr id="56" name="TextBox 55">
              <a:extLst>
                <a:ext uri="{FF2B5EF4-FFF2-40B4-BE49-F238E27FC236}">
                  <a16:creationId xmlns:a16="http://schemas.microsoft.com/office/drawing/2014/main" id="{636ACFB0-8997-43FC-AD7B-D2F231DDB324}"/>
                </a:ext>
              </a:extLst>
            </p:cNvPr>
            <p:cNvSpPr txBox="1"/>
            <p:nvPr/>
          </p:nvSpPr>
          <p:spPr>
            <a:xfrm>
              <a:off x="3939072" y="5756881"/>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22</a:t>
              </a:r>
            </a:p>
          </p:txBody>
        </p:sp>
        <p:sp>
          <p:nvSpPr>
            <p:cNvPr id="58" name="TextBox 57">
              <a:extLst>
                <a:ext uri="{FF2B5EF4-FFF2-40B4-BE49-F238E27FC236}">
                  <a16:creationId xmlns:a16="http://schemas.microsoft.com/office/drawing/2014/main" id="{0147F7EC-4571-42FB-B4DB-983D5E881B2A}"/>
                </a:ext>
              </a:extLst>
            </p:cNvPr>
            <p:cNvSpPr txBox="1"/>
            <p:nvPr/>
          </p:nvSpPr>
          <p:spPr>
            <a:xfrm>
              <a:off x="3496952" y="5756881"/>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33</a:t>
              </a:r>
            </a:p>
          </p:txBody>
        </p:sp>
        <p:sp>
          <p:nvSpPr>
            <p:cNvPr id="60" name="TextBox 59">
              <a:extLst>
                <a:ext uri="{FF2B5EF4-FFF2-40B4-BE49-F238E27FC236}">
                  <a16:creationId xmlns:a16="http://schemas.microsoft.com/office/drawing/2014/main" id="{D209644A-8103-467D-A0F7-7687ED7530D8}"/>
                </a:ext>
              </a:extLst>
            </p:cNvPr>
            <p:cNvSpPr txBox="1"/>
            <p:nvPr/>
          </p:nvSpPr>
          <p:spPr>
            <a:xfrm>
              <a:off x="3054831" y="5756881"/>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60</a:t>
              </a:r>
            </a:p>
          </p:txBody>
        </p:sp>
        <p:sp>
          <p:nvSpPr>
            <p:cNvPr id="62" name="TextBox 61">
              <a:extLst>
                <a:ext uri="{FF2B5EF4-FFF2-40B4-BE49-F238E27FC236}">
                  <a16:creationId xmlns:a16="http://schemas.microsoft.com/office/drawing/2014/main" id="{C354F537-79ED-4ADD-BF47-5675F03F2BB3}"/>
                </a:ext>
              </a:extLst>
            </p:cNvPr>
            <p:cNvSpPr txBox="1"/>
            <p:nvPr/>
          </p:nvSpPr>
          <p:spPr>
            <a:xfrm>
              <a:off x="2612711" y="5756881"/>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72</a:t>
              </a:r>
            </a:p>
          </p:txBody>
        </p:sp>
        <p:sp>
          <p:nvSpPr>
            <p:cNvPr id="64" name="TextBox 63">
              <a:extLst>
                <a:ext uri="{FF2B5EF4-FFF2-40B4-BE49-F238E27FC236}">
                  <a16:creationId xmlns:a16="http://schemas.microsoft.com/office/drawing/2014/main" id="{3874DF13-3DCB-4522-83A4-7354BAEE276B}"/>
                </a:ext>
              </a:extLst>
            </p:cNvPr>
            <p:cNvSpPr txBox="1"/>
            <p:nvPr/>
          </p:nvSpPr>
          <p:spPr>
            <a:xfrm>
              <a:off x="2170590" y="5756881"/>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77</a:t>
              </a:r>
            </a:p>
          </p:txBody>
        </p:sp>
      </p:grpSp>
      <p:grpSp>
        <p:nvGrpSpPr>
          <p:cNvPr id="66" name="Group 65">
            <a:extLst>
              <a:ext uri="{FF2B5EF4-FFF2-40B4-BE49-F238E27FC236}">
                <a16:creationId xmlns:a16="http://schemas.microsoft.com/office/drawing/2014/main" id="{E9346F26-59F6-4C9E-8B18-8E611E431F64}"/>
              </a:ext>
            </a:extLst>
          </p:cNvPr>
          <p:cNvGrpSpPr/>
          <p:nvPr/>
        </p:nvGrpSpPr>
        <p:grpSpPr>
          <a:xfrm>
            <a:off x="2187864" y="5793300"/>
            <a:ext cx="3827677" cy="288147"/>
            <a:chOff x="2160972" y="5756881"/>
            <a:chExt cx="3827677" cy="288147"/>
          </a:xfrm>
        </p:grpSpPr>
        <p:sp>
          <p:nvSpPr>
            <p:cNvPr id="67" name="TextBox 66">
              <a:extLst>
                <a:ext uri="{FF2B5EF4-FFF2-40B4-BE49-F238E27FC236}">
                  <a16:creationId xmlns:a16="http://schemas.microsoft.com/office/drawing/2014/main" id="{A54DF10A-BA37-4089-9722-3D3C9276617C}"/>
                </a:ext>
              </a:extLst>
            </p:cNvPr>
            <p:cNvSpPr txBox="1"/>
            <p:nvPr/>
          </p:nvSpPr>
          <p:spPr>
            <a:xfrm>
              <a:off x="5697937" y="5756881"/>
              <a:ext cx="29071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a:t>
              </a:r>
            </a:p>
          </p:txBody>
        </p:sp>
        <p:sp>
          <p:nvSpPr>
            <p:cNvPr id="68" name="TextBox 67">
              <a:extLst>
                <a:ext uri="{FF2B5EF4-FFF2-40B4-BE49-F238E27FC236}">
                  <a16:creationId xmlns:a16="http://schemas.microsoft.com/office/drawing/2014/main" id="{684E8897-D467-4323-B46C-BEBE2124E6C6}"/>
                </a:ext>
              </a:extLst>
            </p:cNvPr>
            <p:cNvSpPr txBox="1"/>
            <p:nvPr/>
          </p:nvSpPr>
          <p:spPr>
            <a:xfrm>
              <a:off x="5255816" y="5756881"/>
              <a:ext cx="29071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(3)</a:t>
              </a:r>
            </a:p>
          </p:txBody>
        </p:sp>
        <p:sp>
          <p:nvSpPr>
            <p:cNvPr id="69" name="TextBox 68">
              <a:extLst>
                <a:ext uri="{FF2B5EF4-FFF2-40B4-BE49-F238E27FC236}">
                  <a16:creationId xmlns:a16="http://schemas.microsoft.com/office/drawing/2014/main" id="{5BFA4567-3011-4926-9612-6FD3DD275A1D}"/>
                </a:ext>
              </a:extLst>
            </p:cNvPr>
            <p:cNvSpPr txBox="1"/>
            <p:nvPr/>
          </p:nvSpPr>
          <p:spPr>
            <a:xfrm>
              <a:off x="4813696" y="5756881"/>
              <a:ext cx="29071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(6)</a:t>
              </a:r>
            </a:p>
          </p:txBody>
        </p:sp>
        <p:sp>
          <p:nvSpPr>
            <p:cNvPr id="70" name="TextBox 69">
              <a:extLst>
                <a:ext uri="{FF2B5EF4-FFF2-40B4-BE49-F238E27FC236}">
                  <a16:creationId xmlns:a16="http://schemas.microsoft.com/office/drawing/2014/main" id="{6D03C95E-FF37-4D4D-BAA2-0D5590DC71C6}"/>
                </a:ext>
              </a:extLst>
            </p:cNvPr>
            <p:cNvSpPr txBox="1"/>
            <p:nvPr/>
          </p:nvSpPr>
          <p:spPr>
            <a:xfrm>
              <a:off x="4371575" y="5756881"/>
              <a:ext cx="29071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(6)</a:t>
              </a:r>
            </a:p>
          </p:txBody>
        </p:sp>
        <p:sp>
          <p:nvSpPr>
            <p:cNvPr id="71" name="TextBox 70">
              <a:extLst>
                <a:ext uri="{FF2B5EF4-FFF2-40B4-BE49-F238E27FC236}">
                  <a16:creationId xmlns:a16="http://schemas.microsoft.com/office/drawing/2014/main" id="{EDB9304A-583D-435E-9EA4-CFE122A78927}"/>
                </a:ext>
              </a:extLst>
            </p:cNvPr>
            <p:cNvSpPr txBox="1"/>
            <p:nvPr/>
          </p:nvSpPr>
          <p:spPr>
            <a:xfrm>
              <a:off x="3929454" y="5756881"/>
              <a:ext cx="29071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(5)</a:t>
              </a:r>
            </a:p>
          </p:txBody>
        </p:sp>
        <p:sp>
          <p:nvSpPr>
            <p:cNvPr id="72" name="TextBox 71">
              <a:extLst>
                <a:ext uri="{FF2B5EF4-FFF2-40B4-BE49-F238E27FC236}">
                  <a16:creationId xmlns:a16="http://schemas.microsoft.com/office/drawing/2014/main" id="{693D78CF-DBB6-4558-A747-112411306DB1}"/>
                </a:ext>
              </a:extLst>
            </p:cNvPr>
            <p:cNvSpPr txBox="1"/>
            <p:nvPr/>
          </p:nvSpPr>
          <p:spPr>
            <a:xfrm>
              <a:off x="3437640" y="5756881"/>
              <a:ext cx="39009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(16)</a:t>
              </a:r>
            </a:p>
          </p:txBody>
        </p:sp>
        <p:sp>
          <p:nvSpPr>
            <p:cNvPr id="73" name="TextBox 72">
              <a:extLst>
                <a:ext uri="{FF2B5EF4-FFF2-40B4-BE49-F238E27FC236}">
                  <a16:creationId xmlns:a16="http://schemas.microsoft.com/office/drawing/2014/main" id="{597016FF-5B93-454B-BD23-ED03E0D6A3E6}"/>
                </a:ext>
              </a:extLst>
            </p:cNvPr>
            <p:cNvSpPr txBox="1"/>
            <p:nvPr/>
          </p:nvSpPr>
          <p:spPr>
            <a:xfrm>
              <a:off x="3045212" y="5756881"/>
              <a:ext cx="29071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(3)</a:t>
              </a:r>
            </a:p>
          </p:txBody>
        </p:sp>
        <p:sp>
          <p:nvSpPr>
            <p:cNvPr id="74" name="TextBox 73">
              <a:extLst>
                <a:ext uri="{FF2B5EF4-FFF2-40B4-BE49-F238E27FC236}">
                  <a16:creationId xmlns:a16="http://schemas.microsoft.com/office/drawing/2014/main" id="{403764D4-4F26-4AEC-A04D-0AC8069424C7}"/>
                </a:ext>
              </a:extLst>
            </p:cNvPr>
            <p:cNvSpPr txBox="1"/>
            <p:nvPr/>
          </p:nvSpPr>
          <p:spPr>
            <a:xfrm>
              <a:off x="2603092" y="5756881"/>
              <a:ext cx="29071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(0)</a:t>
              </a:r>
            </a:p>
          </p:txBody>
        </p:sp>
        <p:sp>
          <p:nvSpPr>
            <p:cNvPr id="75" name="TextBox 74">
              <a:extLst>
                <a:ext uri="{FF2B5EF4-FFF2-40B4-BE49-F238E27FC236}">
                  <a16:creationId xmlns:a16="http://schemas.microsoft.com/office/drawing/2014/main" id="{5084C53F-ED59-448F-879E-77543F68012E}"/>
                </a:ext>
              </a:extLst>
            </p:cNvPr>
            <p:cNvSpPr txBox="1"/>
            <p:nvPr/>
          </p:nvSpPr>
          <p:spPr>
            <a:xfrm>
              <a:off x="2160972" y="5756881"/>
              <a:ext cx="29071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(0)</a:t>
              </a:r>
            </a:p>
          </p:txBody>
        </p:sp>
      </p:grpSp>
      <p:grpSp>
        <p:nvGrpSpPr>
          <p:cNvPr id="111" name="Group 110">
            <a:extLst>
              <a:ext uri="{FF2B5EF4-FFF2-40B4-BE49-F238E27FC236}">
                <a16:creationId xmlns:a16="http://schemas.microsoft.com/office/drawing/2014/main" id="{77FF11A6-DCEB-459B-951A-4EFCFABE9FA3}"/>
              </a:ext>
            </a:extLst>
          </p:cNvPr>
          <p:cNvGrpSpPr/>
          <p:nvPr/>
        </p:nvGrpSpPr>
        <p:grpSpPr>
          <a:xfrm>
            <a:off x="2253634" y="2133794"/>
            <a:ext cx="3522015" cy="2232933"/>
            <a:chOff x="6713667" y="1685924"/>
            <a:chExt cx="5458558" cy="3487902"/>
          </a:xfrm>
        </p:grpSpPr>
        <p:sp>
          <p:nvSpPr>
            <p:cNvPr id="78" name="Freeform: Shape 77">
              <a:extLst>
                <a:ext uri="{FF2B5EF4-FFF2-40B4-BE49-F238E27FC236}">
                  <a16:creationId xmlns:a16="http://schemas.microsoft.com/office/drawing/2014/main" id="{4029D92F-0BE2-41F5-9BE3-7613F1904AE7}"/>
                </a:ext>
              </a:extLst>
            </p:cNvPr>
            <p:cNvSpPr/>
            <p:nvPr/>
          </p:nvSpPr>
          <p:spPr>
            <a:xfrm>
              <a:off x="6713667" y="1685924"/>
              <a:ext cx="5458558" cy="3443649"/>
            </a:xfrm>
            <a:custGeom>
              <a:avLst/>
              <a:gdLst>
                <a:gd name="connsiteX0" fmla="*/ 5458559 w 5458558"/>
                <a:gd name="connsiteY0" fmla="*/ 3443650 h 3443649"/>
                <a:gd name="connsiteX1" fmla="*/ 4316225 w 5458558"/>
                <a:gd name="connsiteY1" fmla="*/ 3443650 h 3443649"/>
                <a:gd name="connsiteX2" fmla="*/ 4316225 w 5458558"/>
                <a:gd name="connsiteY2" fmla="*/ 3027350 h 3443649"/>
                <a:gd name="connsiteX3" fmla="*/ 4129716 w 5458558"/>
                <a:gd name="connsiteY3" fmla="*/ 3027350 h 3443649"/>
                <a:gd name="connsiteX4" fmla="*/ 4129716 w 5458558"/>
                <a:gd name="connsiteY4" fmla="*/ 2760916 h 3443649"/>
                <a:gd name="connsiteX5" fmla="*/ 4089759 w 5458558"/>
                <a:gd name="connsiteY5" fmla="*/ 2760916 h 3443649"/>
                <a:gd name="connsiteX6" fmla="*/ 4089759 w 5458558"/>
                <a:gd name="connsiteY6" fmla="*/ 2517801 h 3443649"/>
                <a:gd name="connsiteX7" fmla="*/ 3949875 w 5458558"/>
                <a:gd name="connsiteY7" fmla="*/ 2517801 h 3443649"/>
                <a:gd name="connsiteX8" fmla="*/ 3949875 w 5458558"/>
                <a:gd name="connsiteY8" fmla="*/ 2337949 h 3443649"/>
                <a:gd name="connsiteX9" fmla="*/ 3826650 w 5458558"/>
                <a:gd name="connsiteY9" fmla="*/ 2337949 h 3443649"/>
                <a:gd name="connsiteX10" fmla="*/ 3826650 w 5458558"/>
                <a:gd name="connsiteY10" fmla="*/ 2178091 h 3443649"/>
                <a:gd name="connsiteX11" fmla="*/ 3024026 w 5458558"/>
                <a:gd name="connsiteY11" fmla="*/ 2178091 h 3443649"/>
                <a:gd name="connsiteX12" fmla="*/ 3024026 w 5458558"/>
                <a:gd name="connsiteY12" fmla="*/ 2078184 h 3443649"/>
                <a:gd name="connsiteX13" fmla="*/ 2661009 w 5458558"/>
                <a:gd name="connsiteY13" fmla="*/ 2078184 h 3443649"/>
                <a:gd name="connsiteX14" fmla="*/ 2661009 w 5458558"/>
                <a:gd name="connsiteY14" fmla="*/ 1888350 h 3443649"/>
                <a:gd name="connsiteX15" fmla="*/ 2434533 w 5458558"/>
                <a:gd name="connsiteY15" fmla="*/ 1888350 h 3443649"/>
                <a:gd name="connsiteX16" fmla="*/ 2434533 w 5458558"/>
                <a:gd name="connsiteY16" fmla="*/ 1691850 h 3443649"/>
                <a:gd name="connsiteX17" fmla="*/ 2164775 w 5458558"/>
                <a:gd name="connsiteY17" fmla="*/ 1691850 h 3443649"/>
                <a:gd name="connsiteX18" fmla="*/ 2164775 w 5458558"/>
                <a:gd name="connsiteY18" fmla="*/ 1615250 h 3443649"/>
                <a:gd name="connsiteX19" fmla="*/ 2134800 w 5458558"/>
                <a:gd name="connsiteY19" fmla="*/ 1615250 h 3443649"/>
                <a:gd name="connsiteX20" fmla="*/ 2134800 w 5458558"/>
                <a:gd name="connsiteY20" fmla="*/ 1522000 h 3443649"/>
                <a:gd name="connsiteX21" fmla="*/ 2078184 w 5458558"/>
                <a:gd name="connsiteY21" fmla="*/ 1522000 h 3443649"/>
                <a:gd name="connsiteX22" fmla="*/ 2078184 w 5458558"/>
                <a:gd name="connsiteY22" fmla="*/ 1452058 h 3443649"/>
                <a:gd name="connsiteX23" fmla="*/ 1911658 w 5458558"/>
                <a:gd name="connsiteY23" fmla="*/ 1452058 h 3443649"/>
                <a:gd name="connsiteX24" fmla="*/ 1911658 w 5458558"/>
                <a:gd name="connsiteY24" fmla="*/ 1368800 h 3443649"/>
                <a:gd name="connsiteX25" fmla="*/ 1801759 w 5458558"/>
                <a:gd name="connsiteY25" fmla="*/ 1368800 h 3443649"/>
                <a:gd name="connsiteX26" fmla="*/ 1801759 w 5458558"/>
                <a:gd name="connsiteY26" fmla="*/ 1292200 h 3443649"/>
                <a:gd name="connsiteX27" fmla="*/ 1738484 w 5458558"/>
                <a:gd name="connsiteY27" fmla="*/ 1292200 h 3443649"/>
                <a:gd name="connsiteX28" fmla="*/ 1738484 w 5458558"/>
                <a:gd name="connsiteY28" fmla="*/ 1218933 h 3443649"/>
                <a:gd name="connsiteX29" fmla="*/ 1681858 w 5458558"/>
                <a:gd name="connsiteY29" fmla="*/ 1218933 h 3443649"/>
                <a:gd name="connsiteX30" fmla="*/ 1681858 w 5458558"/>
                <a:gd name="connsiteY30" fmla="*/ 1162317 h 3443649"/>
                <a:gd name="connsiteX31" fmla="*/ 1628575 w 5458558"/>
                <a:gd name="connsiteY31" fmla="*/ 1162317 h 3443649"/>
                <a:gd name="connsiteX32" fmla="*/ 1628575 w 5458558"/>
                <a:gd name="connsiteY32" fmla="*/ 1095708 h 3443649"/>
                <a:gd name="connsiteX33" fmla="*/ 1561967 w 5458558"/>
                <a:gd name="connsiteY33" fmla="*/ 1095708 h 3443649"/>
                <a:gd name="connsiteX34" fmla="*/ 1561967 w 5458558"/>
                <a:gd name="connsiteY34" fmla="*/ 965826 h 3443649"/>
                <a:gd name="connsiteX35" fmla="*/ 1472041 w 5458558"/>
                <a:gd name="connsiteY35" fmla="*/ 965826 h 3443649"/>
                <a:gd name="connsiteX36" fmla="*/ 1472041 w 5458558"/>
                <a:gd name="connsiteY36" fmla="*/ 902543 h 3443649"/>
                <a:gd name="connsiteX37" fmla="*/ 1435408 w 5458558"/>
                <a:gd name="connsiteY37" fmla="*/ 902543 h 3443649"/>
                <a:gd name="connsiteX38" fmla="*/ 1435408 w 5458558"/>
                <a:gd name="connsiteY38" fmla="*/ 782648 h 3443649"/>
                <a:gd name="connsiteX39" fmla="*/ 1312183 w 5458558"/>
                <a:gd name="connsiteY39" fmla="*/ 782648 h 3443649"/>
                <a:gd name="connsiteX40" fmla="*/ 1312183 w 5458558"/>
                <a:gd name="connsiteY40" fmla="*/ 716040 h 3443649"/>
                <a:gd name="connsiteX41" fmla="*/ 1225591 w 5458558"/>
                <a:gd name="connsiteY41" fmla="*/ 716040 h 3443649"/>
                <a:gd name="connsiteX42" fmla="*/ 1225591 w 5458558"/>
                <a:gd name="connsiteY42" fmla="*/ 649432 h 3443649"/>
                <a:gd name="connsiteX43" fmla="*/ 1182300 w 5458558"/>
                <a:gd name="connsiteY43" fmla="*/ 649432 h 3443649"/>
                <a:gd name="connsiteX44" fmla="*/ 1182300 w 5458558"/>
                <a:gd name="connsiteY44" fmla="*/ 499562 h 3443649"/>
                <a:gd name="connsiteX45" fmla="*/ 1015775 w 5458558"/>
                <a:gd name="connsiteY45" fmla="*/ 499562 h 3443649"/>
                <a:gd name="connsiteX46" fmla="*/ 1015775 w 5458558"/>
                <a:gd name="connsiteY46" fmla="*/ 436284 h 3443649"/>
                <a:gd name="connsiteX47" fmla="*/ 942509 w 5458558"/>
                <a:gd name="connsiteY47" fmla="*/ 436284 h 3443649"/>
                <a:gd name="connsiteX48" fmla="*/ 942509 w 5458558"/>
                <a:gd name="connsiteY48" fmla="*/ 379667 h 3443649"/>
                <a:gd name="connsiteX49" fmla="*/ 869240 w 5458558"/>
                <a:gd name="connsiteY49" fmla="*/ 379667 h 3443649"/>
                <a:gd name="connsiteX50" fmla="*/ 869240 w 5458558"/>
                <a:gd name="connsiteY50" fmla="*/ 329711 h 3443649"/>
                <a:gd name="connsiteX51" fmla="*/ 762666 w 5458558"/>
                <a:gd name="connsiteY51" fmla="*/ 329711 h 3443649"/>
                <a:gd name="connsiteX52" fmla="*/ 762666 w 5458558"/>
                <a:gd name="connsiteY52" fmla="*/ 263102 h 3443649"/>
                <a:gd name="connsiteX53" fmla="*/ 649432 w 5458558"/>
                <a:gd name="connsiteY53" fmla="*/ 263102 h 3443649"/>
                <a:gd name="connsiteX54" fmla="*/ 649432 w 5458558"/>
                <a:gd name="connsiteY54" fmla="*/ 219807 h 3443649"/>
                <a:gd name="connsiteX55" fmla="*/ 592815 w 5458558"/>
                <a:gd name="connsiteY55" fmla="*/ 219807 h 3443649"/>
                <a:gd name="connsiteX56" fmla="*/ 592815 w 5458558"/>
                <a:gd name="connsiteY56" fmla="*/ 166521 h 3443649"/>
                <a:gd name="connsiteX57" fmla="*/ 439616 w 5458558"/>
                <a:gd name="connsiteY57" fmla="*/ 166521 h 3443649"/>
                <a:gd name="connsiteX58" fmla="*/ 439616 w 5458558"/>
                <a:gd name="connsiteY58" fmla="*/ 96582 h 3443649"/>
                <a:gd name="connsiteX59" fmla="*/ 336373 w 5458558"/>
                <a:gd name="connsiteY59" fmla="*/ 96582 h 3443649"/>
                <a:gd name="connsiteX60" fmla="*/ 336373 w 5458558"/>
                <a:gd name="connsiteY60" fmla="*/ 39965 h 3443649"/>
                <a:gd name="connsiteX61" fmla="*/ 266434 w 5458558"/>
                <a:gd name="connsiteY61" fmla="*/ 39965 h 3443649"/>
                <a:gd name="connsiteX62" fmla="*/ 266434 w 5458558"/>
                <a:gd name="connsiteY62" fmla="*/ 0 h 3443649"/>
                <a:gd name="connsiteX63" fmla="*/ 0 w 5458558"/>
                <a:gd name="connsiteY63" fmla="*/ 0 h 344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458558" h="3443649">
                  <a:moveTo>
                    <a:pt x="5458559" y="3443650"/>
                  </a:moveTo>
                  <a:lnTo>
                    <a:pt x="4316225" y="3443650"/>
                  </a:lnTo>
                  <a:lnTo>
                    <a:pt x="4316225" y="3027350"/>
                  </a:lnTo>
                  <a:lnTo>
                    <a:pt x="4129716" y="3027350"/>
                  </a:lnTo>
                  <a:lnTo>
                    <a:pt x="4129716" y="2760916"/>
                  </a:lnTo>
                  <a:lnTo>
                    <a:pt x="4089759" y="2760916"/>
                  </a:lnTo>
                  <a:lnTo>
                    <a:pt x="4089759" y="2517801"/>
                  </a:lnTo>
                  <a:lnTo>
                    <a:pt x="3949875" y="2517801"/>
                  </a:lnTo>
                  <a:lnTo>
                    <a:pt x="3949875" y="2337949"/>
                  </a:lnTo>
                  <a:lnTo>
                    <a:pt x="3826650" y="2337949"/>
                  </a:lnTo>
                  <a:lnTo>
                    <a:pt x="3826650" y="2178091"/>
                  </a:lnTo>
                  <a:lnTo>
                    <a:pt x="3024026" y="2178091"/>
                  </a:lnTo>
                  <a:lnTo>
                    <a:pt x="3024026" y="2078184"/>
                  </a:lnTo>
                  <a:lnTo>
                    <a:pt x="2661009" y="2078184"/>
                  </a:lnTo>
                  <a:lnTo>
                    <a:pt x="2661009" y="1888350"/>
                  </a:lnTo>
                  <a:lnTo>
                    <a:pt x="2434533" y="1888350"/>
                  </a:lnTo>
                  <a:lnTo>
                    <a:pt x="2434533" y="1691850"/>
                  </a:lnTo>
                  <a:lnTo>
                    <a:pt x="2164775" y="1691850"/>
                  </a:lnTo>
                  <a:lnTo>
                    <a:pt x="2164775" y="1615250"/>
                  </a:lnTo>
                  <a:lnTo>
                    <a:pt x="2134800" y="1615250"/>
                  </a:lnTo>
                  <a:lnTo>
                    <a:pt x="2134800" y="1522000"/>
                  </a:lnTo>
                  <a:lnTo>
                    <a:pt x="2078184" y="1522000"/>
                  </a:lnTo>
                  <a:lnTo>
                    <a:pt x="2078184" y="1452058"/>
                  </a:lnTo>
                  <a:lnTo>
                    <a:pt x="1911658" y="1452058"/>
                  </a:lnTo>
                  <a:lnTo>
                    <a:pt x="1911658" y="1368800"/>
                  </a:lnTo>
                  <a:lnTo>
                    <a:pt x="1801759" y="1368800"/>
                  </a:lnTo>
                  <a:lnTo>
                    <a:pt x="1801759" y="1292200"/>
                  </a:lnTo>
                  <a:lnTo>
                    <a:pt x="1738484" y="1292200"/>
                  </a:lnTo>
                  <a:lnTo>
                    <a:pt x="1738484" y="1218933"/>
                  </a:lnTo>
                  <a:lnTo>
                    <a:pt x="1681858" y="1218933"/>
                  </a:lnTo>
                  <a:lnTo>
                    <a:pt x="1681858" y="1162317"/>
                  </a:lnTo>
                  <a:lnTo>
                    <a:pt x="1628575" y="1162317"/>
                  </a:lnTo>
                  <a:lnTo>
                    <a:pt x="1628575" y="1095708"/>
                  </a:lnTo>
                  <a:lnTo>
                    <a:pt x="1561967" y="1095708"/>
                  </a:lnTo>
                  <a:lnTo>
                    <a:pt x="1561967" y="965826"/>
                  </a:lnTo>
                  <a:lnTo>
                    <a:pt x="1472041" y="965826"/>
                  </a:lnTo>
                  <a:lnTo>
                    <a:pt x="1472041" y="902543"/>
                  </a:lnTo>
                  <a:lnTo>
                    <a:pt x="1435408" y="902543"/>
                  </a:lnTo>
                  <a:lnTo>
                    <a:pt x="1435408" y="782648"/>
                  </a:lnTo>
                  <a:lnTo>
                    <a:pt x="1312183" y="782648"/>
                  </a:lnTo>
                  <a:lnTo>
                    <a:pt x="1312183" y="716040"/>
                  </a:lnTo>
                  <a:lnTo>
                    <a:pt x="1225591" y="716040"/>
                  </a:lnTo>
                  <a:lnTo>
                    <a:pt x="1225591" y="649432"/>
                  </a:lnTo>
                  <a:lnTo>
                    <a:pt x="1182300" y="649432"/>
                  </a:lnTo>
                  <a:lnTo>
                    <a:pt x="1182300" y="499562"/>
                  </a:lnTo>
                  <a:lnTo>
                    <a:pt x="1015775" y="499562"/>
                  </a:lnTo>
                  <a:lnTo>
                    <a:pt x="1015775" y="436284"/>
                  </a:lnTo>
                  <a:lnTo>
                    <a:pt x="942509" y="436284"/>
                  </a:lnTo>
                  <a:lnTo>
                    <a:pt x="942509" y="379667"/>
                  </a:lnTo>
                  <a:lnTo>
                    <a:pt x="869240" y="379667"/>
                  </a:lnTo>
                  <a:lnTo>
                    <a:pt x="869240" y="329711"/>
                  </a:lnTo>
                  <a:lnTo>
                    <a:pt x="762666" y="329711"/>
                  </a:lnTo>
                  <a:lnTo>
                    <a:pt x="762666" y="263102"/>
                  </a:lnTo>
                  <a:lnTo>
                    <a:pt x="649432" y="263102"/>
                  </a:lnTo>
                  <a:lnTo>
                    <a:pt x="649432" y="219807"/>
                  </a:lnTo>
                  <a:lnTo>
                    <a:pt x="592815" y="219807"/>
                  </a:lnTo>
                  <a:lnTo>
                    <a:pt x="592815" y="166521"/>
                  </a:lnTo>
                  <a:lnTo>
                    <a:pt x="439616" y="166521"/>
                  </a:lnTo>
                  <a:lnTo>
                    <a:pt x="439616" y="96582"/>
                  </a:lnTo>
                  <a:lnTo>
                    <a:pt x="336373" y="96582"/>
                  </a:lnTo>
                  <a:lnTo>
                    <a:pt x="336373" y="39965"/>
                  </a:lnTo>
                  <a:lnTo>
                    <a:pt x="266434" y="39965"/>
                  </a:lnTo>
                  <a:lnTo>
                    <a:pt x="266434" y="0"/>
                  </a:lnTo>
                  <a:lnTo>
                    <a:pt x="0" y="0"/>
                  </a:lnTo>
                </a:path>
              </a:pathLst>
            </a:custGeom>
            <a:noFill/>
            <a:ln w="22225" cap="flat">
              <a:solidFill>
                <a:srgbClr val="B60D27"/>
              </a:solidFill>
              <a:prstDash val="solid"/>
              <a:miter/>
            </a:ln>
          </p:spPr>
          <p:txBody>
            <a:bodyPr rtlCol="0" anchor="ctr"/>
            <a:lstStyle/>
            <a:p>
              <a:endParaRPr lang="fr-FR" dirty="0"/>
            </a:p>
          </p:txBody>
        </p:sp>
        <p:sp>
          <p:nvSpPr>
            <p:cNvPr id="79" name="Freeform: Shape 78">
              <a:extLst>
                <a:ext uri="{FF2B5EF4-FFF2-40B4-BE49-F238E27FC236}">
                  <a16:creationId xmlns:a16="http://schemas.microsoft.com/office/drawing/2014/main" id="{64D479BC-1C79-4AB7-8BF5-325D7CBD1392}"/>
                </a:ext>
              </a:extLst>
            </p:cNvPr>
            <p:cNvSpPr/>
            <p:nvPr/>
          </p:nvSpPr>
          <p:spPr>
            <a:xfrm>
              <a:off x="7939258" y="230145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80" name="Freeform: Shape 79">
              <a:extLst>
                <a:ext uri="{FF2B5EF4-FFF2-40B4-BE49-F238E27FC236}">
                  <a16:creationId xmlns:a16="http://schemas.microsoft.com/office/drawing/2014/main" id="{3B8EF69E-CC9A-4ADF-9D8D-F6CEFC55F034}"/>
                </a:ext>
              </a:extLst>
            </p:cNvPr>
            <p:cNvSpPr/>
            <p:nvPr/>
          </p:nvSpPr>
          <p:spPr>
            <a:xfrm>
              <a:off x="8053558" y="243480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81" name="Freeform: Shape 80">
              <a:extLst>
                <a:ext uri="{FF2B5EF4-FFF2-40B4-BE49-F238E27FC236}">
                  <a16:creationId xmlns:a16="http://schemas.microsoft.com/office/drawing/2014/main" id="{1D8A1B1E-89A9-4567-8582-BC803CDE95F9}"/>
                </a:ext>
              </a:extLst>
            </p:cNvPr>
            <p:cNvSpPr/>
            <p:nvPr/>
          </p:nvSpPr>
          <p:spPr>
            <a:xfrm>
              <a:off x="8110708" y="243480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82" name="Freeform: Shape 81">
              <a:extLst>
                <a:ext uri="{FF2B5EF4-FFF2-40B4-BE49-F238E27FC236}">
                  <a16:creationId xmlns:a16="http://schemas.microsoft.com/office/drawing/2014/main" id="{3B6920B7-B840-4ED6-8915-078CCBFD42C5}"/>
                </a:ext>
              </a:extLst>
            </p:cNvPr>
            <p:cNvSpPr/>
            <p:nvPr/>
          </p:nvSpPr>
          <p:spPr>
            <a:xfrm>
              <a:off x="8167858" y="254910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83" name="Freeform: Shape 82">
              <a:extLst>
                <a:ext uri="{FF2B5EF4-FFF2-40B4-BE49-F238E27FC236}">
                  <a16:creationId xmlns:a16="http://schemas.microsoft.com/office/drawing/2014/main" id="{FA33756A-3B89-4846-8793-BC8A392723DB}"/>
                </a:ext>
              </a:extLst>
            </p:cNvPr>
            <p:cNvSpPr/>
            <p:nvPr/>
          </p:nvSpPr>
          <p:spPr>
            <a:xfrm>
              <a:off x="8112813" y="2585107"/>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22225" cap="flat">
              <a:solidFill>
                <a:srgbClr val="B60D27"/>
              </a:solidFill>
              <a:prstDash val="solid"/>
              <a:miter/>
            </a:ln>
          </p:spPr>
          <p:txBody>
            <a:bodyPr rtlCol="0" anchor="ctr"/>
            <a:lstStyle/>
            <a:p>
              <a:endParaRPr lang="fr-FR" dirty="0"/>
            </a:p>
          </p:txBody>
        </p:sp>
        <p:sp>
          <p:nvSpPr>
            <p:cNvPr id="84" name="Freeform: Shape 83">
              <a:extLst>
                <a:ext uri="{FF2B5EF4-FFF2-40B4-BE49-F238E27FC236}">
                  <a16:creationId xmlns:a16="http://schemas.microsoft.com/office/drawing/2014/main" id="{18C46176-2157-4475-A15F-9B4729CE0E05}"/>
                </a:ext>
              </a:extLst>
            </p:cNvPr>
            <p:cNvSpPr/>
            <p:nvPr/>
          </p:nvSpPr>
          <p:spPr>
            <a:xfrm>
              <a:off x="8205967" y="262530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85" name="Freeform: Shape 84">
              <a:extLst>
                <a:ext uri="{FF2B5EF4-FFF2-40B4-BE49-F238E27FC236}">
                  <a16:creationId xmlns:a16="http://schemas.microsoft.com/office/drawing/2014/main" id="{82175830-FC81-4A5B-9E3E-D216A953AC9D}"/>
                </a:ext>
              </a:extLst>
            </p:cNvPr>
            <p:cNvSpPr/>
            <p:nvPr/>
          </p:nvSpPr>
          <p:spPr>
            <a:xfrm>
              <a:off x="8263117" y="262530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86" name="Freeform: Shape 85">
              <a:extLst>
                <a:ext uri="{FF2B5EF4-FFF2-40B4-BE49-F238E27FC236}">
                  <a16:creationId xmlns:a16="http://schemas.microsoft.com/office/drawing/2014/main" id="{01B48427-6D5E-42CE-BC9A-ED775F620D98}"/>
                </a:ext>
              </a:extLst>
            </p:cNvPr>
            <p:cNvSpPr/>
            <p:nvPr/>
          </p:nvSpPr>
          <p:spPr>
            <a:xfrm>
              <a:off x="8415517" y="28729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87" name="Freeform: Shape 86">
              <a:extLst>
                <a:ext uri="{FF2B5EF4-FFF2-40B4-BE49-F238E27FC236}">
                  <a16:creationId xmlns:a16="http://schemas.microsoft.com/office/drawing/2014/main" id="{EB3FFA0C-D23D-4C77-94F9-55546C7D36C7}"/>
                </a:ext>
              </a:extLst>
            </p:cNvPr>
            <p:cNvSpPr/>
            <p:nvPr/>
          </p:nvSpPr>
          <p:spPr>
            <a:xfrm>
              <a:off x="8434567" y="28729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88" name="Freeform: Shape 87">
              <a:extLst>
                <a:ext uri="{FF2B5EF4-FFF2-40B4-BE49-F238E27FC236}">
                  <a16:creationId xmlns:a16="http://schemas.microsoft.com/office/drawing/2014/main" id="{6DED4453-F13F-4FE7-AF4F-C1C13C0B46E8}"/>
                </a:ext>
              </a:extLst>
            </p:cNvPr>
            <p:cNvSpPr/>
            <p:nvPr/>
          </p:nvSpPr>
          <p:spPr>
            <a:xfrm>
              <a:off x="8491717" y="29491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89" name="Freeform: Shape 88">
              <a:extLst>
                <a:ext uri="{FF2B5EF4-FFF2-40B4-BE49-F238E27FC236}">
                  <a16:creationId xmlns:a16="http://schemas.microsoft.com/office/drawing/2014/main" id="{DE7B623D-BE79-49AD-BD17-0FEDF5A35BF1}"/>
                </a:ext>
              </a:extLst>
            </p:cNvPr>
            <p:cNvSpPr/>
            <p:nvPr/>
          </p:nvSpPr>
          <p:spPr>
            <a:xfrm>
              <a:off x="8644117" y="31015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90" name="Freeform: Shape 89">
              <a:extLst>
                <a:ext uri="{FF2B5EF4-FFF2-40B4-BE49-F238E27FC236}">
                  <a16:creationId xmlns:a16="http://schemas.microsoft.com/office/drawing/2014/main" id="{E830D6C0-3040-4D36-95C0-844279479934}"/>
                </a:ext>
              </a:extLst>
            </p:cNvPr>
            <p:cNvSpPr/>
            <p:nvPr/>
          </p:nvSpPr>
          <p:spPr>
            <a:xfrm>
              <a:off x="8720317" y="31015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91" name="Freeform: Shape 90">
              <a:extLst>
                <a:ext uri="{FF2B5EF4-FFF2-40B4-BE49-F238E27FC236}">
                  <a16:creationId xmlns:a16="http://schemas.microsoft.com/office/drawing/2014/main" id="{5061602F-3087-4541-9F33-0E666C66116F}"/>
                </a:ext>
              </a:extLst>
            </p:cNvPr>
            <p:cNvSpPr/>
            <p:nvPr/>
          </p:nvSpPr>
          <p:spPr>
            <a:xfrm>
              <a:off x="8834617" y="31777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92" name="Freeform: Shape 91">
              <a:extLst>
                <a:ext uri="{FF2B5EF4-FFF2-40B4-BE49-F238E27FC236}">
                  <a16:creationId xmlns:a16="http://schemas.microsoft.com/office/drawing/2014/main" id="{8607F58F-4D8F-4C11-9413-BEA3A41A06A0}"/>
                </a:ext>
              </a:extLst>
            </p:cNvPr>
            <p:cNvSpPr/>
            <p:nvPr/>
          </p:nvSpPr>
          <p:spPr>
            <a:xfrm>
              <a:off x="8760513" y="3213763"/>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22225" cap="flat">
              <a:solidFill>
                <a:srgbClr val="B60D27"/>
              </a:solidFill>
              <a:prstDash val="solid"/>
              <a:miter/>
            </a:ln>
          </p:spPr>
          <p:txBody>
            <a:bodyPr rtlCol="0" anchor="ctr"/>
            <a:lstStyle/>
            <a:p>
              <a:endParaRPr lang="fr-FR" dirty="0"/>
            </a:p>
          </p:txBody>
        </p:sp>
        <p:sp>
          <p:nvSpPr>
            <p:cNvPr id="93" name="Freeform: Shape 92">
              <a:extLst>
                <a:ext uri="{FF2B5EF4-FFF2-40B4-BE49-F238E27FC236}">
                  <a16:creationId xmlns:a16="http://schemas.microsoft.com/office/drawing/2014/main" id="{0AD4BE2C-B708-4695-8FE8-F468B978C9E9}"/>
                </a:ext>
              </a:extLst>
            </p:cNvPr>
            <p:cNvSpPr/>
            <p:nvPr/>
          </p:nvSpPr>
          <p:spPr>
            <a:xfrm>
              <a:off x="9044167" y="33492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94" name="Freeform: Shape 93">
              <a:extLst>
                <a:ext uri="{FF2B5EF4-FFF2-40B4-BE49-F238E27FC236}">
                  <a16:creationId xmlns:a16="http://schemas.microsoft.com/office/drawing/2014/main" id="{92B8CBFD-2C10-4CEB-B99E-1970DCCC47E4}"/>
                </a:ext>
              </a:extLst>
            </p:cNvPr>
            <p:cNvSpPr/>
            <p:nvPr/>
          </p:nvSpPr>
          <p:spPr>
            <a:xfrm>
              <a:off x="9463267" y="373021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95" name="Freeform: Shape 94">
              <a:extLst>
                <a:ext uri="{FF2B5EF4-FFF2-40B4-BE49-F238E27FC236}">
                  <a16:creationId xmlns:a16="http://schemas.microsoft.com/office/drawing/2014/main" id="{3D33B015-F62A-495F-BB80-2062A6B9A894}"/>
                </a:ext>
              </a:extLst>
            </p:cNvPr>
            <p:cNvSpPr/>
            <p:nvPr/>
          </p:nvSpPr>
          <p:spPr>
            <a:xfrm>
              <a:off x="9332022" y="3766213"/>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22225" cap="flat">
              <a:solidFill>
                <a:srgbClr val="B60D27"/>
              </a:solidFill>
              <a:prstDash val="solid"/>
              <a:miter/>
            </a:ln>
          </p:spPr>
          <p:txBody>
            <a:bodyPr rtlCol="0" anchor="ctr"/>
            <a:lstStyle/>
            <a:p>
              <a:endParaRPr lang="fr-FR" dirty="0"/>
            </a:p>
          </p:txBody>
        </p:sp>
        <p:sp>
          <p:nvSpPr>
            <p:cNvPr id="96" name="Freeform: Shape 95">
              <a:extLst>
                <a:ext uri="{FF2B5EF4-FFF2-40B4-BE49-F238E27FC236}">
                  <a16:creationId xmlns:a16="http://schemas.microsoft.com/office/drawing/2014/main" id="{9A7003CB-B94B-4ACF-A61D-8CFD02370FE1}"/>
                </a:ext>
              </a:extLst>
            </p:cNvPr>
            <p:cNvSpPr/>
            <p:nvPr/>
          </p:nvSpPr>
          <p:spPr>
            <a:xfrm>
              <a:off x="9596617" y="373021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97" name="Freeform: Shape 96">
              <a:extLst>
                <a:ext uri="{FF2B5EF4-FFF2-40B4-BE49-F238E27FC236}">
                  <a16:creationId xmlns:a16="http://schemas.microsoft.com/office/drawing/2014/main" id="{78D66C5A-96D2-4F74-8941-8511FE405E69}"/>
                </a:ext>
              </a:extLst>
            </p:cNvPr>
            <p:cNvSpPr/>
            <p:nvPr/>
          </p:nvSpPr>
          <p:spPr>
            <a:xfrm>
              <a:off x="978712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98" name="Freeform: Shape 97">
              <a:extLst>
                <a:ext uri="{FF2B5EF4-FFF2-40B4-BE49-F238E27FC236}">
                  <a16:creationId xmlns:a16="http://schemas.microsoft.com/office/drawing/2014/main" id="{FDA32BC6-FAC2-4D5C-942B-B6A0635A107A}"/>
                </a:ext>
              </a:extLst>
            </p:cNvPr>
            <p:cNvSpPr/>
            <p:nvPr/>
          </p:nvSpPr>
          <p:spPr>
            <a:xfrm>
              <a:off x="990142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99" name="Freeform: Shape 98">
              <a:extLst>
                <a:ext uri="{FF2B5EF4-FFF2-40B4-BE49-F238E27FC236}">
                  <a16:creationId xmlns:a16="http://schemas.microsoft.com/office/drawing/2014/main" id="{FABB28B8-AD69-4155-9957-9CB121536394}"/>
                </a:ext>
              </a:extLst>
            </p:cNvPr>
            <p:cNvSpPr/>
            <p:nvPr/>
          </p:nvSpPr>
          <p:spPr>
            <a:xfrm>
              <a:off x="999667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100" name="Freeform: Shape 99">
              <a:extLst>
                <a:ext uri="{FF2B5EF4-FFF2-40B4-BE49-F238E27FC236}">
                  <a16:creationId xmlns:a16="http://schemas.microsoft.com/office/drawing/2014/main" id="{08CD7F3D-E72E-4913-8798-C5B5FF4D4CC7}"/>
                </a:ext>
              </a:extLst>
            </p:cNvPr>
            <p:cNvSpPr/>
            <p:nvPr/>
          </p:nvSpPr>
          <p:spPr>
            <a:xfrm>
              <a:off x="1003477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101" name="Freeform: Shape 100">
              <a:extLst>
                <a:ext uri="{FF2B5EF4-FFF2-40B4-BE49-F238E27FC236}">
                  <a16:creationId xmlns:a16="http://schemas.microsoft.com/office/drawing/2014/main" id="{24782059-AB9E-470B-A7DC-8CAC3CF2CBAB}"/>
                </a:ext>
              </a:extLst>
            </p:cNvPr>
            <p:cNvSpPr/>
            <p:nvPr/>
          </p:nvSpPr>
          <p:spPr>
            <a:xfrm>
              <a:off x="1011097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102" name="Freeform: Shape 101">
              <a:extLst>
                <a:ext uri="{FF2B5EF4-FFF2-40B4-BE49-F238E27FC236}">
                  <a16:creationId xmlns:a16="http://schemas.microsoft.com/office/drawing/2014/main" id="{5920D51B-C6CA-47CE-ACB6-2B22118E9DF3}"/>
                </a:ext>
              </a:extLst>
            </p:cNvPr>
            <p:cNvSpPr/>
            <p:nvPr/>
          </p:nvSpPr>
          <p:spPr>
            <a:xfrm>
              <a:off x="1018717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103" name="Freeform: Shape 102">
              <a:extLst>
                <a:ext uri="{FF2B5EF4-FFF2-40B4-BE49-F238E27FC236}">
                  <a16:creationId xmlns:a16="http://schemas.microsoft.com/office/drawing/2014/main" id="{A74E019F-77ED-4A59-A069-81D8B755185E}"/>
                </a:ext>
              </a:extLst>
            </p:cNvPr>
            <p:cNvSpPr/>
            <p:nvPr/>
          </p:nvSpPr>
          <p:spPr>
            <a:xfrm>
              <a:off x="1043482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104" name="Freeform: Shape 103">
              <a:extLst>
                <a:ext uri="{FF2B5EF4-FFF2-40B4-BE49-F238E27FC236}">
                  <a16:creationId xmlns:a16="http://schemas.microsoft.com/office/drawing/2014/main" id="{565BA08E-05A1-4F71-885F-F033F0017F5B}"/>
                </a:ext>
              </a:extLst>
            </p:cNvPr>
            <p:cNvSpPr/>
            <p:nvPr/>
          </p:nvSpPr>
          <p:spPr>
            <a:xfrm>
              <a:off x="10625327" y="399691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105" name="Freeform: Shape 104">
              <a:extLst>
                <a:ext uri="{FF2B5EF4-FFF2-40B4-BE49-F238E27FC236}">
                  <a16:creationId xmlns:a16="http://schemas.microsoft.com/office/drawing/2014/main" id="{9E8344D2-8671-4535-86A5-B697E6A7D1C0}"/>
                </a:ext>
              </a:extLst>
            </p:cNvPr>
            <p:cNvSpPr/>
            <p:nvPr/>
          </p:nvSpPr>
          <p:spPr>
            <a:xfrm>
              <a:off x="10682477" y="41683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106" name="Freeform: Shape 105">
              <a:extLst>
                <a:ext uri="{FF2B5EF4-FFF2-40B4-BE49-F238E27FC236}">
                  <a16:creationId xmlns:a16="http://schemas.microsoft.com/office/drawing/2014/main" id="{30BF5EA9-87DE-44DB-A12B-56B8D9A754D7}"/>
                </a:ext>
              </a:extLst>
            </p:cNvPr>
            <p:cNvSpPr/>
            <p:nvPr/>
          </p:nvSpPr>
          <p:spPr>
            <a:xfrm>
              <a:off x="10796777" y="41683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107" name="Freeform: Shape 106">
              <a:extLst>
                <a:ext uri="{FF2B5EF4-FFF2-40B4-BE49-F238E27FC236}">
                  <a16:creationId xmlns:a16="http://schemas.microsoft.com/office/drawing/2014/main" id="{244E4A3F-9616-49D7-80EA-141E9CA2E209}"/>
                </a:ext>
              </a:extLst>
            </p:cNvPr>
            <p:cNvSpPr/>
            <p:nvPr/>
          </p:nvSpPr>
          <p:spPr>
            <a:xfrm>
              <a:off x="10760782" y="4204372"/>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22225" cap="flat">
              <a:solidFill>
                <a:srgbClr val="B60D27"/>
              </a:solidFill>
              <a:prstDash val="solid"/>
              <a:miter/>
            </a:ln>
          </p:spPr>
          <p:txBody>
            <a:bodyPr rtlCol="0" anchor="ctr"/>
            <a:lstStyle/>
            <a:p>
              <a:endParaRPr lang="fr-FR" dirty="0"/>
            </a:p>
          </p:txBody>
        </p:sp>
        <p:sp>
          <p:nvSpPr>
            <p:cNvPr id="108" name="Freeform: Shape 107">
              <a:extLst>
                <a:ext uri="{FF2B5EF4-FFF2-40B4-BE49-F238E27FC236}">
                  <a16:creationId xmlns:a16="http://schemas.microsoft.com/office/drawing/2014/main" id="{2CD32B45-2426-45B8-8339-D351B8BDD849}"/>
                </a:ext>
              </a:extLst>
            </p:cNvPr>
            <p:cNvSpPr/>
            <p:nvPr/>
          </p:nvSpPr>
          <p:spPr>
            <a:xfrm>
              <a:off x="10892027" y="468271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109" name="Freeform: Shape 108">
              <a:extLst>
                <a:ext uri="{FF2B5EF4-FFF2-40B4-BE49-F238E27FC236}">
                  <a16:creationId xmlns:a16="http://schemas.microsoft.com/office/drawing/2014/main" id="{E3ED175E-1AE3-4F28-83F2-7DD8B197548B}"/>
                </a:ext>
              </a:extLst>
            </p:cNvPr>
            <p:cNvSpPr/>
            <p:nvPr/>
          </p:nvSpPr>
          <p:spPr>
            <a:xfrm>
              <a:off x="11063477" y="51018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110" name="Freeform: Shape 109">
              <a:extLst>
                <a:ext uri="{FF2B5EF4-FFF2-40B4-BE49-F238E27FC236}">
                  <a16:creationId xmlns:a16="http://schemas.microsoft.com/office/drawing/2014/main" id="{46BE8147-D1EB-4837-8742-EBDD5F907A59}"/>
                </a:ext>
              </a:extLst>
            </p:cNvPr>
            <p:cNvSpPr/>
            <p:nvPr/>
          </p:nvSpPr>
          <p:spPr>
            <a:xfrm>
              <a:off x="12149336" y="51018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grpSp>
    </p:spTree>
    <p:extLst>
      <p:ext uri="{BB962C8B-B14F-4D97-AF65-F5344CB8AC3E}">
        <p14:creationId xmlns:p14="http://schemas.microsoft.com/office/powerpoint/2010/main" val="3652604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p:cNvSpPr>
            <a:spLocks noGrp="1"/>
          </p:cNvSpPr>
          <p:nvPr>
            <p:ph type="body" sz="quarter" idx="10"/>
          </p:nvPr>
        </p:nvSpPr>
        <p:spPr/>
        <p:txBody>
          <a:bodyPr/>
          <a:lstStyle/>
          <a:p>
            <a:r>
              <a:rPr lang="fr-FR" dirty="0"/>
              <a:t>*Domaine </a:t>
            </a:r>
            <a:r>
              <a:rPr lang="fr-FR" dirty="0" err="1"/>
              <a:t>extra-cellulaire</a:t>
            </a:r>
            <a:r>
              <a:rPr lang="fr-FR" dirty="0"/>
              <a:t> du </a:t>
            </a:r>
            <a:r>
              <a:rPr lang="fr-FR" dirty="0" smtClean="0"/>
              <a:t>récepteur</a:t>
            </a:r>
            <a:endParaRPr lang="fr-FR" dirty="0"/>
          </a:p>
        </p:txBody>
      </p:sp>
      <p:sp>
        <p:nvSpPr>
          <p:cNvPr id="61" name="Title 1"/>
          <p:cNvSpPr>
            <a:spLocks noGrp="1"/>
          </p:cNvSpPr>
          <p:nvPr>
            <p:ph type="title"/>
          </p:nvPr>
        </p:nvSpPr>
        <p:spPr>
          <a:xfrm>
            <a:off x="365124" y="179614"/>
            <a:ext cx="8238945" cy="807720"/>
          </a:xfrm>
        </p:spPr>
        <p:txBody>
          <a:bodyPr/>
          <a:lstStyle/>
          <a:p>
            <a:r>
              <a:rPr lang="fr-FR" dirty="0"/>
              <a:t>397O: Avélumab plus cétuximab chez les patients avec cancer colorectal prétraité RAS sauvage métastatique en stratégie de rechallenge : l’étude de phase II CAVE (cétuximab-avélumab) – </a:t>
            </a:r>
            <a:r>
              <a:rPr lang="fr-FR" dirty="0" err="1"/>
              <a:t>Martinelli</a:t>
            </a:r>
            <a:r>
              <a:rPr lang="fr-FR" dirty="0"/>
              <a:t> E, et al</a:t>
            </a:r>
          </a:p>
        </p:txBody>
      </p:sp>
      <p:sp>
        <p:nvSpPr>
          <p:cNvPr id="62" name="Content Placeholder 2"/>
          <p:cNvSpPr>
            <a:spLocks noGrp="1"/>
          </p:cNvSpPr>
          <p:nvPr>
            <p:ph idx="1"/>
          </p:nvPr>
        </p:nvSpPr>
        <p:spPr>
          <a:xfrm>
            <a:off x="365124" y="1254035"/>
            <a:ext cx="8413751" cy="4746172"/>
          </a:xfrm>
        </p:spPr>
        <p:txBody>
          <a:bodyPr/>
          <a:lstStyle/>
          <a:p>
            <a:pPr marL="0" indent="0">
              <a:buNone/>
            </a:pPr>
            <a:r>
              <a:rPr lang="fr-FR" b="1" dirty="0"/>
              <a:t>Résultats </a:t>
            </a:r>
          </a:p>
        </p:txBody>
      </p:sp>
      <p:sp>
        <p:nvSpPr>
          <p:cNvPr id="72" name="Text Placeholder 4"/>
          <p:cNvSpPr>
            <a:spLocks noGrp="1"/>
          </p:cNvSpPr>
          <p:nvPr>
            <p:ph type="body" sz="quarter" idx="11"/>
          </p:nvPr>
        </p:nvSpPr>
        <p:spPr>
          <a:xfrm>
            <a:off x="4648200" y="6096000"/>
            <a:ext cx="4130675" cy="487363"/>
          </a:xfrm>
        </p:spPr>
        <p:txBody>
          <a:bodyPr/>
          <a:lstStyle/>
          <a:p>
            <a:r>
              <a:rPr lang="fr-FR" dirty="0" err="1"/>
              <a:t>Martinelli</a:t>
            </a:r>
            <a:r>
              <a:rPr lang="fr-FR" dirty="0"/>
              <a:t> E, et al, Ann </a:t>
            </a:r>
            <a:r>
              <a:rPr lang="fr-FR" dirty="0" err="1"/>
              <a:t>Oncol</a:t>
            </a:r>
            <a:r>
              <a:rPr lang="fr-FR" dirty="0"/>
              <a:t> 2020;31(</a:t>
            </a:r>
            <a:r>
              <a:rPr lang="fr-FR" dirty="0" err="1"/>
              <a:t>suppl</a:t>
            </a:r>
            <a:r>
              <a:rPr lang="fr-FR" dirty="0"/>
              <a:t>):</a:t>
            </a:r>
            <a:r>
              <a:rPr lang="fr-FR" dirty="0" err="1"/>
              <a:t>abstr</a:t>
            </a:r>
            <a:r>
              <a:rPr lang="fr-FR" dirty="0"/>
              <a:t> 397O</a:t>
            </a:r>
          </a:p>
        </p:txBody>
      </p:sp>
      <p:graphicFrame>
        <p:nvGraphicFramePr>
          <p:cNvPr id="73" name="Group 88"/>
          <p:cNvGraphicFramePr>
            <a:graphicFrameLocks noGrp="1"/>
          </p:cNvGraphicFramePr>
          <p:nvPr>
            <p:extLst>
              <p:ext uri="{D42A27DB-BD31-4B8C-83A1-F6EECF244321}">
                <p14:modId xmlns:p14="http://schemas.microsoft.com/office/powerpoint/2010/main" val="3183762467"/>
              </p:ext>
            </p:extLst>
          </p:nvPr>
        </p:nvGraphicFramePr>
        <p:xfrm>
          <a:off x="260611" y="4465480"/>
          <a:ext cx="8622777" cy="1712160"/>
        </p:xfrm>
        <a:graphic>
          <a:graphicData uri="http://schemas.openxmlformats.org/drawingml/2006/table">
            <a:tbl>
              <a:tblPr firstRow="1" bandRow="1">
                <a:tableStyleId>{5202B0CA-FC54-4496-8BCA-5EF66A818D29}</a:tableStyleId>
              </a:tblPr>
              <a:tblGrid>
                <a:gridCol w="1972049">
                  <a:extLst>
                    <a:ext uri="{9D8B030D-6E8A-4147-A177-3AD203B41FA5}">
                      <a16:colId xmlns:a16="http://schemas.microsoft.com/office/drawing/2014/main" val="20000"/>
                    </a:ext>
                  </a:extLst>
                </a:gridCol>
                <a:gridCol w="1662682">
                  <a:extLst>
                    <a:ext uri="{9D8B030D-6E8A-4147-A177-3AD203B41FA5}">
                      <a16:colId xmlns:a16="http://schemas.microsoft.com/office/drawing/2014/main" val="4171655121"/>
                    </a:ext>
                  </a:extLst>
                </a:gridCol>
                <a:gridCol w="1662682">
                  <a:extLst>
                    <a:ext uri="{9D8B030D-6E8A-4147-A177-3AD203B41FA5}">
                      <a16:colId xmlns:a16="http://schemas.microsoft.com/office/drawing/2014/main" val="2854571351"/>
                    </a:ext>
                  </a:extLst>
                </a:gridCol>
                <a:gridCol w="1662682">
                  <a:extLst>
                    <a:ext uri="{9D8B030D-6E8A-4147-A177-3AD203B41FA5}">
                      <a16:colId xmlns:a16="http://schemas.microsoft.com/office/drawing/2014/main" val="1509333573"/>
                    </a:ext>
                  </a:extLst>
                </a:gridCol>
                <a:gridCol w="1662682">
                  <a:extLst>
                    <a:ext uri="{9D8B030D-6E8A-4147-A177-3AD203B41FA5}">
                      <a16:colId xmlns:a16="http://schemas.microsoft.com/office/drawing/2014/main" val="3763606726"/>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2"/>
                          </a:solidFill>
                          <a:effectLst/>
                        </a:rPr>
                        <a:t>Meilleure réponse, n (%) [IC95%]</a:t>
                      </a:r>
                      <a:endParaRPr kumimoji="0" lang="fr-FR" sz="12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fr-FR" sz="1200" noProof="0" dirty="0">
                          <a:solidFill>
                            <a:schemeClr val="tx2"/>
                          </a:solidFill>
                        </a:rPr>
                        <a:t>ITT</a:t>
                      </a:r>
                    </a:p>
                    <a:p>
                      <a:pPr algn="ctr"/>
                      <a:r>
                        <a:rPr lang="fr-FR" sz="1200" noProof="0" dirty="0">
                          <a:solidFill>
                            <a:schemeClr val="tx2"/>
                          </a:solidFill>
                        </a:rPr>
                        <a:t>(n=77)</a:t>
                      </a:r>
                    </a:p>
                  </a:txBody>
                  <a:tcPr marL="36000" marR="36000" marT="36000" marB="36000"/>
                </a:tc>
                <a:tc>
                  <a:txBody>
                    <a:bodyPr/>
                    <a:lstStyle/>
                    <a:p>
                      <a:pPr algn="ctr"/>
                      <a:r>
                        <a:rPr lang="fr-FR" sz="1200" noProof="0" dirty="0">
                          <a:solidFill>
                            <a:schemeClr val="tx2"/>
                          </a:solidFill>
                        </a:rPr>
                        <a:t>ADNtc basal</a:t>
                      </a:r>
                    </a:p>
                    <a:p>
                      <a:pPr algn="ctr"/>
                      <a:r>
                        <a:rPr lang="fr-FR" sz="1200" noProof="0" dirty="0">
                          <a:solidFill>
                            <a:schemeClr val="tx2"/>
                          </a:solidFill>
                        </a:rPr>
                        <a:t>(n=56)</a:t>
                      </a:r>
                    </a:p>
                  </a:txBody>
                  <a:tcPr marL="36000" marR="36000" marT="36000" marB="36000"/>
                </a:tc>
                <a:tc>
                  <a:txBody>
                    <a:bodyPr/>
                    <a:lstStyle/>
                    <a:p>
                      <a:pPr algn="ctr"/>
                      <a:r>
                        <a:rPr lang="fr-FR" sz="1200" noProof="0" dirty="0">
                          <a:solidFill>
                            <a:schemeClr val="tx2"/>
                          </a:solidFill>
                        </a:rPr>
                        <a:t>RAS/BRAF sauvage </a:t>
                      </a:r>
                      <a:r>
                        <a:rPr lang="fr-FR" sz="1200" noProof="0" dirty="0" smtClean="0">
                          <a:solidFill>
                            <a:schemeClr val="tx2"/>
                          </a:solidFill>
                        </a:rPr>
                        <a:t/>
                      </a:r>
                      <a:br>
                        <a:rPr lang="fr-FR" sz="1200" noProof="0" dirty="0" smtClean="0">
                          <a:solidFill>
                            <a:schemeClr val="tx2"/>
                          </a:solidFill>
                        </a:rPr>
                      </a:br>
                      <a:r>
                        <a:rPr lang="fr-FR" sz="1200" noProof="0" dirty="0" smtClean="0">
                          <a:solidFill>
                            <a:schemeClr val="tx2"/>
                          </a:solidFill>
                        </a:rPr>
                        <a:t>(</a:t>
                      </a:r>
                      <a:r>
                        <a:rPr lang="fr-FR" sz="1200" noProof="0" dirty="0">
                          <a:solidFill>
                            <a:schemeClr val="tx2"/>
                          </a:solidFill>
                        </a:rPr>
                        <a:t>n=41)</a:t>
                      </a:r>
                    </a:p>
                  </a:txBody>
                  <a:tcPr marL="36000" marR="36000" marT="36000" marB="36000"/>
                </a:tc>
                <a:tc>
                  <a:txBody>
                    <a:bodyPr/>
                    <a:lstStyle/>
                    <a:p>
                      <a:pPr algn="ctr"/>
                      <a:r>
                        <a:rPr lang="fr-FR" sz="1200" noProof="0" dirty="0">
                          <a:solidFill>
                            <a:schemeClr val="tx2"/>
                          </a:solidFill>
                        </a:rPr>
                        <a:t>RAS/BRAF muté</a:t>
                      </a:r>
                    </a:p>
                    <a:p>
                      <a:pPr algn="ctr"/>
                      <a:r>
                        <a:rPr lang="fr-FR" sz="1200" noProof="0" dirty="0">
                          <a:solidFill>
                            <a:schemeClr val="tx2"/>
                          </a:solidFill>
                        </a:rPr>
                        <a:t>(n=15)</a:t>
                      </a:r>
                    </a:p>
                  </a:txBody>
                  <a:tcPr marL="36000" marR="36000" marT="36000" marB="36000"/>
                </a:tc>
                <a:extLst>
                  <a:ext uri="{0D108BD9-81ED-4DB2-BD59-A6C34878D82A}">
                    <a16:rowId xmlns:a16="http://schemas.microsoft.com/office/drawing/2014/main" val="10000"/>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RC</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1 (1) [0 - 7]</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2 (2) [0 - 6,4]</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1 (2) [0 - 8,6]</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1 (0) [0 - 0,22]</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RP</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dirty="0">
                          <a:ln>
                            <a:noFill/>
                          </a:ln>
                          <a:solidFill>
                            <a:schemeClr val="tx1"/>
                          </a:solidFill>
                          <a:effectLst/>
                        </a:rPr>
                        <a:t>5 (6) [2 - 14]</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dirty="0">
                          <a:ln>
                            <a:noFill/>
                          </a:ln>
                          <a:solidFill>
                            <a:schemeClr val="tx1"/>
                          </a:solidFill>
                          <a:effectLst/>
                        </a:rPr>
                        <a:t>3 (5) [1,1 - 14,9]</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dirty="0">
                          <a:ln>
                            <a:noFill/>
                          </a:ln>
                          <a:solidFill>
                            <a:schemeClr val="tx1"/>
                          </a:solidFill>
                          <a:effectLst/>
                        </a:rPr>
                        <a:t>3 (7) [1,5 - 20]</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dirty="0">
                          <a:ln>
                            <a:noFill/>
                          </a:ln>
                          <a:solidFill>
                            <a:schemeClr val="tx1"/>
                          </a:solidFill>
                          <a:effectLst/>
                        </a:rPr>
                        <a:t>0 (0) [0 - 0,22]</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MS</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44 (57) [45 - 68]</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33 (59) [45 - 71,9]</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26 (63) [47 - 78]</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7 (47) [21,3 - 73,4]</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14043010"/>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Progression</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27 (35) [24 - 47]</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u="none" strike="noStrike" kern="1200" cap="none" normalizeH="0" baseline="0" noProof="0" dirty="0">
                          <a:ln>
                            <a:noFill/>
                          </a:ln>
                          <a:solidFill>
                            <a:schemeClr val="tx1"/>
                          </a:solidFill>
                          <a:effectLst/>
                        </a:rPr>
                        <a:t>19 (34) [21,8 - 47,8]</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11 (27) [14 - 43]</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8 (53) [26,6 - 78,7]</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781956106"/>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TCM, % (IC95%)</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50 (65) [53 - 75]</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37 (66) [55,2 - 78,2]</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30 (73) [57 - 85,8]</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kern="1200" cap="none" normalizeH="0" baseline="0" noProof="0" dirty="0">
                          <a:ln>
                            <a:noFill/>
                          </a:ln>
                          <a:solidFill>
                            <a:schemeClr val="tx1"/>
                          </a:solidFill>
                          <a:effectLst/>
                        </a:rPr>
                        <a:t>7 (47) [21,3 - 73,4]</a:t>
                      </a:r>
                      <a:endParaRPr kumimoji="0" lang="fr-FR" sz="12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8"/>
                  </a:ext>
                </a:extLst>
              </a:tr>
            </a:tbl>
          </a:graphicData>
        </a:graphic>
      </p:graphicFrame>
      <p:sp>
        <p:nvSpPr>
          <p:cNvPr id="74" name="TextBox 73">
            <a:extLst>
              <a:ext uri="{FF2B5EF4-FFF2-40B4-BE49-F238E27FC236}">
                <a16:creationId xmlns:a16="http://schemas.microsoft.com/office/drawing/2014/main" id="{263F0703-24B0-49E8-98EB-2A3B042B7058}"/>
              </a:ext>
            </a:extLst>
          </p:cNvPr>
          <p:cNvSpPr txBox="1"/>
          <p:nvPr/>
        </p:nvSpPr>
        <p:spPr>
          <a:xfrm>
            <a:off x="4360226" y="2139647"/>
            <a:ext cx="4394163" cy="1107996"/>
          </a:xfrm>
          <a:prstGeom prst="rect">
            <a:avLst/>
          </a:prstGeom>
          <a:noFill/>
        </p:spPr>
        <p:txBody>
          <a:bodyPr wrap="square" rtlCol="0">
            <a:spAutoFit/>
          </a:bodyPr>
          <a:lstStyle/>
          <a:p>
            <a:pPr algn="ctr">
              <a:spcAft>
                <a:spcPts val="1200"/>
              </a:spcAft>
            </a:pPr>
            <a:r>
              <a:rPr lang="fr-FR" sz="1400" dirty="0">
                <a:solidFill>
                  <a:srgbClr val="4D4D4D"/>
                </a:solidFill>
              </a:rPr>
              <a:t>SSP médiane 3,6 mois (IC95% 3,2 - 4,1)</a:t>
            </a:r>
          </a:p>
          <a:p>
            <a:pPr algn="ctr">
              <a:spcAft>
                <a:spcPts val="1200"/>
              </a:spcAft>
            </a:pPr>
            <a:r>
              <a:rPr lang="fr-FR" sz="1400" dirty="0">
                <a:solidFill>
                  <a:srgbClr val="4D4D4D"/>
                </a:solidFill>
              </a:rPr>
              <a:t>De l’ADNtc a été collecté à partir de 56 échantillons de plasma et analysé pour les mutations de RAS, RAF et EGFR-DER*</a:t>
            </a:r>
          </a:p>
        </p:txBody>
      </p:sp>
      <p:grpSp>
        <p:nvGrpSpPr>
          <p:cNvPr id="75" name="Group 74">
            <a:extLst>
              <a:ext uri="{FF2B5EF4-FFF2-40B4-BE49-F238E27FC236}">
                <a16:creationId xmlns:a16="http://schemas.microsoft.com/office/drawing/2014/main" id="{92D17689-C067-45AD-816D-5DB8F22E2544}"/>
              </a:ext>
            </a:extLst>
          </p:cNvPr>
          <p:cNvGrpSpPr/>
          <p:nvPr/>
        </p:nvGrpSpPr>
        <p:grpSpPr>
          <a:xfrm>
            <a:off x="573871" y="1534190"/>
            <a:ext cx="3350974" cy="2826641"/>
            <a:chOff x="1292963" y="1541513"/>
            <a:chExt cx="3350974" cy="2826641"/>
          </a:xfrm>
        </p:grpSpPr>
        <p:sp>
          <p:nvSpPr>
            <p:cNvPr id="76" name="Freeform 21">
              <a:extLst>
                <a:ext uri="{FF2B5EF4-FFF2-40B4-BE49-F238E27FC236}">
                  <a16:creationId xmlns:a16="http://schemas.microsoft.com/office/drawing/2014/main" id="{D7F32890-7ECE-4FD6-A425-6135094F2B2C}"/>
                </a:ext>
              </a:extLst>
            </p:cNvPr>
            <p:cNvSpPr>
              <a:spLocks/>
            </p:cNvSpPr>
            <p:nvPr/>
          </p:nvSpPr>
          <p:spPr bwMode="auto">
            <a:xfrm>
              <a:off x="2011866" y="1700768"/>
              <a:ext cx="2485490" cy="19381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77" name="Group 76">
              <a:extLst>
                <a:ext uri="{FF2B5EF4-FFF2-40B4-BE49-F238E27FC236}">
                  <a16:creationId xmlns:a16="http://schemas.microsoft.com/office/drawing/2014/main" id="{B1377707-0A15-40A7-B9D9-C21F1B4CBF64}"/>
                </a:ext>
              </a:extLst>
            </p:cNvPr>
            <p:cNvGrpSpPr/>
            <p:nvPr/>
          </p:nvGrpSpPr>
          <p:grpSpPr>
            <a:xfrm>
              <a:off x="1292963" y="1541513"/>
              <a:ext cx="713737" cy="2236598"/>
              <a:chOff x="1270618" y="1216829"/>
              <a:chExt cx="713737" cy="2949596"/>
            </a:xfrm>
          </p:grpSpPr>
          <p:sp>
            <p:nvSpPr>
              <p:cNvPr id="97" name="Line 6">
                <a:extLst>
                  <a:ext uri="{FF2B5EF4-FFF2-40B4-BE49-F238E27FC236}">
                    <a16:creationId xmlns:a16="http://schemas.microsoft.com/office/drawing/2014/main" id="{EF8F08C7-F4F6-4ABA-9425-1092057F2C1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98" name="Line 7">
                <a:extLst>
                  <a:ext uri="{FF2B5EF4-FFF2-40B4-BE49-F238E27FC236}">
                    <a16:creationId xmlns:a16="http://schemas.microsoft.com/office/drawing/2014/main" id="{956D8776-5B0F-4341-B8C5-BB4194112C63}"/>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99" name="Line 8">
                <a:extLst>
                  <a:ext uri="{FF2B5EF4-FFF2-40B4-BE49-F238E27FC236}">
                    <a16:creationId xmlns:a16="http://schemas.microsoft.com/office/drawing/2014/main" id="{EDEAEEAE-0FAB-4610-8118-37AA8616441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00" name="Line 9">
                <a:extLst>
                  <a:ext uri="{FF2B5EF4-FFF2-40B4-BE49-F238E27FC236}">
                    <a16:creationId xmlns:a16="http://schemas.microsoft.com/office/drawing/2014/main" id="{16DF13C1-2C2B-4D61-B75F-30CF3660A246}"/>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01" name="Line 10">
                <a:extLst>
                  <a:ext uri="{FF2B5EF4-FFF2-40B4-BE49-F238E27FC236}">
                    <a16:creationId xmlns:a16="http://schemas.microsoft.com/office/drawing/2014/main" id="{183A6164-730A-4EA1-9575-7980B1160B3A}"/>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02" name="Line 11">
                <a:extLst>
                  <a:ext uri="{FF2B5EF4-FFF2-40B4-BE49-F238E27FC236}">
                    <a16:creationId xmlns:a16="http://schemas.microsoft.com/office/drawing/2014/main" id="{B5DAE435-9575-46B8-82AF-2358A60F6B0B}"/>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03" name="TextBox 102">
                <a:extLst>
                  <a:ext uri="{FF2B5EF4-FFF2-40B4-BE49-F238E27FC236}">
                    <a16:creationId xmlns:a16="http://schemas.microsoft.com/office/drawing/2014/main" id="{58FB6C4D-C6D7-4C66-B553-C0A9AF4F6E4B}"/>
                  </a:ext>
                </a:extLst>
              </p:cNvPr>
              <p:cNvSpPr txBox="1"/>
              <p:nvPr/>
            </p:nvSpPr>
            <p:spPr>
              <a:xfrm rot="16200000">
                <a:off x="901076" y="2569414"/>
                <a:ext cx="1046862"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SSP, %</a:t>
                </a:r>
              </a:p>
            </p:txBody>
          </p:sp>
          <p:sp>
            <p:nvSpPr>
              <p:cNvPr id="104" name="TextBox 103">
                <a:extLst>
                  <a:ext uri="{FF2B5EF4-FFF2-40B4-BE49-F238E27FC236}">
                    <a16:creationId xmlns:a16="http://schemas.microsoft.com/office/drawing/2014/main" id="{6D31F19D-6174-4EF4-A876-946112334A14}"/>
                  </a:ext>
                </a:extLst>
              </p:cNvPr>
              <p:cNvSpPr txBox="1"/>
              <p:nvPr/>
            </p:nvSpPr>
            <p:spPr>
              <a:xfrm>
                <a:off x="1459939" y="1216829"/>
                <a:ext cx="482824" cy="40589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100</a:t>
                </a:r>
              </a:p>
            </p:txBody>
          </p:sp>
          <p:sp>
            <p:nvSpPr>
              <p:cNvPr id="105" name="TextBox 104">
                <a:extLst>
                  <a:ext uri="{FF2B5EF4-FFF2-40B4-BE49-F238E27FC236}">
                    <a16:creationId xmlns:a16="http://schemas.microsoft.com/office/drawing/2014/main" id="{D54D5F16-253A-4C8E-B2E0-479B868F6086}"/>
                  </a:ext>
                </a:extLst>
              </p:cNvPr>
              <p:cNvSpPr txBox="1"/>
              <p:nvPr/>
            </p:nvSpPr>
            <p:spPr>
              <a:xfrm>
                <a:off x="1559325" y="1740969"/>
                <a:ext cx="383438" cy="40589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80</a:t>
                </a:r>
              </a:p>
            </p:txBody>
          </p:sp>
          <p:sp>
            <p:nvSpPr>
              <p:cNvPr id="106" name="TextBox 105">
                <a:extLst>
                  <a:ext uri="{FF2B5EF4-FFF2-40B4-BE49-F238E27FC236}">
                    <a16:creationId xmlns:a16="http://schemas.microsoft.com/office/drawing/2014/main" id="{355937C4-2F12-41BE-9ACB-ADFBD731D199}"/>
                  </a:ext>
                </a:extLst>
              </p:cNvPr>
              <p:cNvSpPr txBox="1"/>
              <p:nvPr/>
            </p:nvSpPr>
            <p:spPr>
              <a:xfrm>
                <a:off x="1559325" y="2239499"/>
                <a:ext cx="383438" cy="40589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60</a:t>
                </a:r>
              </a:p>
            </p:txBody>
          </p:sp>
          <p:sp>
            <p:nvSpPr>
              <p:cNvPr id="107" name="TextBox 106">
                <a:extLst>
                  <a:ext uri="{FF2B5EF4-FFF2-40B4-BE49-F238E27FC236}">
                    <a16:creationId xmlns:a16="http://schemas.microsoft.com/office/drawing/2014/main" id="{41967123-4DB2-41A9-A279-6E5186BCA4C1}"/>
                  </a:ext>
                </a:extLst>
              </p:cNvPr>
              <p:cNvSpPr txBox="1"/>
              <p:nvPr/>
            </p:nvSpPr>
            <p:spPr>
              <a:xfrm>
                <a:off x="1559325" y="2754152"/>
                <a:ext cx="383438" cy="40589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40</a:t>
                </a:r>
              </a:p>
            </p:txBody>
          </p:sp>
          <p:sp>
            <p:nvSpPr>
              <p:cNvPr id="108" name="TextBox 107">
                <a:extLst>
                  <a:ext uri="{FF2B5EF4-FFF2-40B4-BE49-F238E27FC236}">
                    <a16:creationId xmlns:a16="http://schemas.microsoft.com/office/drawing/2014/main" id="{B158512A-4A90-4A6E-B794-013FC7D051A7}"/>
                  </a:ext>
                </a:extLst>
              </p:cNvPr>
              <p:cNvSpPr txBox="1"/>
              <p:nvPr/>
            </p:nvSpPr>
            <p:spPr>
              <a:xfrm>
                <a:off x="1559325" y="3258055"/>
                <a:ext cx="383438" cy="40589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20</a:t>
                </a:r>
              </a:p>
            </p:txBody>
          </p:sp>
          <p:sp>
            <p:nvSpPr>
              <p:cNvPr id="109" name="TextBox 108">
                <a:extLst>
                  <a:ext uri="{FF2B5EF4-FFF2-40B4-BE49-F238E27FC236}">
                    <a16:creationId xmlns:a16="http://schemas.microsoft.com/office/drawing/2014/main" id="{626719ED-1A26-4366-8F75-24FF89BFB739}"/>
                  </a:ext>
                </a:extLst>
              </p:cNvPr>
              <p:cNvSpPr txBox="1"/>
              <p:nvPr/>
            </p:nvSpPr>
            <p:spPr>
              <a:xfrm>
                <a:off x="1650690" y="3760533"/>
                <a:ext cx="284052" cy="40589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sp>
          <p:nvSpPr>
            <p:cNvPr id="78" name="TextBox 77">
              <a:extLst>
                <a:ext uri="{FF2B5EF4-FFF2-40B4-BE49-F238E27FC236}">
                  <a16:creationId xmlns:a16="http://schemas.microsoft.com/office/drawing/2014/main" id="{551AED33-74B3-4E75-9A6A-9C2CC46E2120}"/>
                </a:ext>
              </a:extLst>
            </p:cNvPr>
            <p:cNvSpPr txBox="1"/>
            <p:nvPr/>
          </p:nvSpPr>
          <p:spPr>
            <a:xfrm>
              <a:off x="2985258" y="3860896"/>
              <a:ext cx="562976"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Mois</a:t>
              </a:r>
            </a:p>
          </p:txBody>
        </p:sp>
        <p:sp>
          <p:nvSpPr>
            <p:cNvPr id="79" name="TextBox 78">
              <a:extLst>
                <a:ext uri="{FF2B5EF4-FFF2-40B4-BE49-F238E27FC236}">
                  <a16:creationId xmlns:a16="http://schemas.microsoft.com/office/drawing/2014/main" id="{66398432-7710-4F40-94F5-547E2C7703BA}"/>
                </a:ext>
              </a:extLst>
            </p:cNvPr>
            <p:cNvSpPr txBox="1"/>
            <p:nvPr/>
          </p:nvSpPr>
          <p:spPr>
            <a:xfrm>
              <a:off x="1561406" y="4060377"/>
              <a:ext cx="314510" cy="307777"/>
            </a:xfrm>
            <a:prstGeom prst="rect">
              <a:avLst/>
            </a:prstGeom>
            <a:noFill/>
          </p:spPr>
          <p:txBody>
            <a:bodyPr wrap="none" rtlCol="0">
              <a:spAutoFit/>
            </a:bodyPr>
            <a:lstStyle/>
            <a:p>
              <a:pPr algn="r"/>
              <a:r>
                <a:rPr lang="fr-FR" sz="1400" dirty="0"/>
                <a:t>N</a:t>
              </a:r>
            </a:p>
          </p:txBody>
        </p:sp>
        <p:grpSp>
          <p:nvGrpSpPr>
            <p:cNvPr id="80" name="Group 79">
              <a:extLst>
                <a:ext uri="{FF2B5EF4-FFF2-40B4-BE49-F238E27FC236}">
                  <a16:creationId xmlns:a16="http://schemas.microsoft.com/office/drawing/2014/main" id="{F3B97A8A-7D58-4D23-8B94-80C556978B27}"/>
                </a:ext>
              </a:extLst>
            </p:cNvPr>
            <p:cNvGrpSpPr/>
            <p:nvPr/>
          </p:nvGrpSpPr>
          <p:grpSpPr>
            <a:xfrm>
              <a:off x="1869908" y="4071447"/>
              <a:ext cx="2724334" cy="288147"/>
              <a:chOff x="1919800" y="4130329"/>
              <a:chExt cx="1888902" cy="288147"/>
            </a:xfrm>
          </p:grpSpPr>
          <p:sp>
            <p:nvSpPr>
              <p:cNvPr id="92" name="TextBox 91">
                <a:extLst>
                  <a:ext uri="{FF2B5EF4-FFF2-40B4-BE49-F238E27FC236}">
                    <a16:creationId xmlns:a16="http://schemas.microsoft.com/office/drawing/2014/main" id="{264746A2-B6FA-4462-ADC0-23E16A0A1B7D}"/>
                  </a:ext>
                </a:extLst>
              </p:cNvPr>
              <p:cNvSpPr txBox="1"/>
              <p:nvPr/>
            </p:nvSpPr>
            <p:spPr>
              <a:xfrm>
                <a:off x="3689385" y="4130329"/>
                <a:ext cx="119317"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0</a:t>
                </a:r>
              </a:p>
            </p:txBody>
          </p:sp>
          <p:sp>
            <p:nvSpPr>
              <p:cNvPr id="93" name="TextBox 92">
                <a:extLst>
                  <a:ext uri="{FF2B5EF4-FFF2-40B4-BE49-F238E27FC236}">
                    <a16:creationId xmlns:a16="http://schemas.microsoft.com/office/drawing/2014/main" id="{EFDB8058-105C-4895-AFAF-C97452340702}"/>
                  </a:ext>
                </a:extLst>
              </p:cNvPr>
              <p:cNvSpPr txBox="1"/>
              <p:nvPr/>
            </p:nvSpPr>
            <p:spPr>
              <a:xfrm>
                <a:off x="3280616" y="4130329"/>
                <a:ext cx="119317"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6</a:t>
                </a:r>
              </a:p>
            </p:txBody>
          </p:sp>
          <p:sp>
            <p:nvSpPr>
              <p:cNvPr id="94" name="TextBox 93">
                <a:extLst>
                  <a:ext uri="{FF2B5EF4-FFF2-40B4-BE49-F238E27FC236}">
                    <a16:creationId xmlns:a16="http://schemas.microsoft.com/office/drawing/2014/main" id="{468D8F52-7A97-4D72-8297-280130702F0E}"/>
                  </a:ext>
                </a:extLst>
              </p:cNvPr>
              <p:cNvSpPr txBox="1"/>
              <p:nvPr/>
            </p:nvSpPr>
            <p:spPr>
              <a:xfrm>
                <a:off x="2804040" y="4130329"/>
                <a:ext cx="188226"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17</a:t>
                </a:r>
              </a:p>
            </p:txBody>
          </p:sp>
          <p:sp>
            <p:nvSpPr>
              <p:cNvPr id="95" name="TextBox 94">
                <a:extLst>
                  <a:ext uri="{FF2B5EF4-FFF2-40B4-BE49-F238E27FC236}">
                    <a16:creationId xmlns:a16="http://schemas.microsoft.com/office/drawing/2014/main" id="{EA8729D5-A87F-4BF9-A447-C4F241AE26C4}"/>
                  </a:ext>
                </a:extLst>
              </p:cNvPr>
              <p:cNvSpPr txBox="1"/>
              <p:nvPr/>
            </p:nvSpPr>
            <p:spPr>
              <a:xfrm>
                <a:off x="2361921" y="4130329"/>
                <a:ext cx="188226"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50</a:t>
                </a:r>
              </a:p>
            </p:txBody>
          </p:sp>
          <p:sp>
            <p:nvSpPr>
              <p:cNvPr id="96" name="TextBox 95">
                <a:extLst>
                  <a:ext uri="{FF2B5EF4-FFF2-40B4-BE49-F238E27FC236}">
                    <a16:creationId xmlns:a16="http://schemas.microsoft.com/office/drawing/2014/main" id="{2DDE6E45-05EE-4EC0-A3B6-AB81D4224CD8}"/>
                  </a:ext>
                </a:extLst>
              </p:cNvPr>
              <p:cNvSpPr txBox="1"/>
              <p:nvPr/>
            </p:nvSpPr>
            <p:spPr>
              <a:xfrm>
                <a:off x="1919800" y="4130329"/>
                <a:ext cx="188226"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77</a:t>
                </a:r>
              </a:p>
            </p:txBody>
          </p:sp>
        </p:grpSp>
        <p:grpSp>
          <p:nvGrpSpPr>
            <p:cNvPr id="81" name="Group 80">
              <a:extLst>
                <a:ext uri="{FF2B5EF4-FFF2-40B4-BE49-F238E27FC236}">
                  <a16:creationId xmlns:a16="http://schemas.microsoft.com/office/drawing/2014/main" id="{FC7391FC-2106-4D8D-BF4E-E1DB5632E25E}"/>
                </a:ext>
              </a:extLst>
            </p:cNvPr>
            <p:cNvGrpSpPr/>
            <p:nvPr/>
          </p:nvGrpSpPr>
          <p:grpSpPr>
            <a:xfrm>
              <a:off x="1926433" y="3632970"/>
              <a:ext cx="2717504" cy="360147"/>
              <a:chOff x="1508432" y="5303149"/>
              <a:chExt cx="1627039" cy="360147"/>
            </a:xfrm>
          </p:grpSpPr>
          <p:sp>
            <p:nvSpPr>
              <p:cNvPr id="82" name="Line 21">
                <a:extLst>
                  <a:ext uri="{FF2B5EF4-FFF2-40B4-BE49-F238E27FC236}">
                    <a16:creationId xmlns:a16="http://schemas.microsoft.com/office/drawing/2014/main" id="{F29F11B9-B78B-4BB4-883D-71DECAA570A1}"/>
                  </a:ext>
                </a:extLst>
              </p:cNvPr>
              <p:cNvSpPr>
                <a:spLocks noChangeShapeType="1"/>
              </p:cNvSpPr>
              <p:nvPr/>
            </p:nvSpPr>
            <p:spPr bwMode="auto">
              <a:xfrm>
                <a:off x="305420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07ECD3D7-EF90-48BD-B500-CE28BA24DA37}"/>
                  </a:ext>
                </a:extLst>
              </p:cNvPr>
              <p:cNvSpPr txBox="1"/>
              <p:nvPr/>
            </p:nvSpPr>
            <p:spPr>
              <a:xfrm>
                <a:off x="2972932" y="5375149"/>
                <a:ext cx="16253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a:t>
                </a:r>
              </a:p>
            </p:txBody>
          </p:sp>
          <p:sp>
            <p:nvSpPr>
              <p:cNvPr id="84" name="Line 21">
                <a:extLst>
                  <a:ext uri="{FF2B5EF4-FFF2-40B4-BE49-F238E27FC236}">
                    <a16:creationId xmlns:a16="http://schemas.microsoft.com/office/drawing/2014/main" id="{C8D7E726-72BC-4CCF-9F3C-9875AA550A4F}"/>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B72499D0-3DF6-45F6-B83F-05F01994E981}"/>
                  </a:ext>
                </a:extLst>
              </p:cNvPr>
              <p:cNvSpPr txBox="1"/>
              <p:nvPr/>
            </p:nvSpPr>
            <p:spPr>
              <a:xfrm>
                <a:off x="2635344" y="5375149"/>
                <a:ext cx="103034"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9</a:t>
                </a:r>
              </a:p>
            </p:txBody>
          </p:sp>
          <p:sp>
            <p:nvSpPr>
              <p:cNvPr id="86" name="Line 21">
                <a:extLst>
                  <a:ext uri="{FF2B5EF4-FFF2-40B4-BE49-F238E27FC236}">
                    <a16:creationId xmlns:a16="http://schemas.microsoft.com/office/drawing/2014/main" id="{2172E864-6967-472C-A4CF-6B75BCE13C81}"/>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162882E0-8429-44D3-9EFA-3D95F3A38C31}"/>
                  </a:ext>
                </a:extLst>
              </p:cNvPr>
              <p:cNvSpPr txBox="1"/>
              <p:nvPr/>
            </p:nvSpPr>
            <p:spPr>
              <a:xfrm>
                <a:off x="2259706" y="5375149"/>
                <a:ext cx="103034"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a:t>
                </a:r>
              </a:p>
            </p:txBody>
          </p:sp>
          <p:sp>
            <p:nvSpPr>
              <p:cNvPr id="88" name="Line 21">
                <a:extLst>
                  <a:ext uri="{FF2B5EF4-FFF2-40B4-BE49-F238E27FC236}">
                    <a16:creationId xmlns:a16="http://schemas.microsoft.com/office/drawing/2014/main" id="{394F5344-0EE5-4974-B4CE-B6E15ADAACF8}"/>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2B47B6E6-E85B-4A10-9715-708FE0C8F83C}"/>
                  </a:ext>
                </a:extLst>
              </p:cNvPr>
              <p:cNvSpPr txBox="1"/>
              <p:nvPr/>
            </p:nvSpPr>
            <p:spPr>
              <a:xfrm>
                <a:off x="1884069" y="5375149"/>
                <a:ext cx="103034"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a:t>
                </a:r>
              </a:p>
            </p:txBody>
          </p:sp>
          <p:sp>
            <p:nvSpPr>
              <p:cNvPr id="90" name="Line 21">
                <a:extLst>
                  <a:ext uri="{FF2B5EF4-FFF2-40B4-BE49-F238E27FC236}">
                    <a16:creationId xmlns:a16="http://schemas.microsoft.com/office/drawing/2014/main" id="{D53E5E76-FD22-494E-8376-819B85D887E3}"/>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24EC8160-565A-4A59-85A1-44C1E6203092}"/>
                  </a:ext>
                </a:extLst>
              </p:cNvPr>
              <p:cNvSpPr txBox="1"/>
              <p:nvPr/>
            </p:nvSpPr>
            <p:spPr>
              <a:xfrm>
                <a:off x="1508432" y="5375149"/>
                <a:ext cx="103034"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grpSp>
      <p:grpSp>
        <p:nvGrpSpPr>
          <p:cNvPr id="110" name="Group 109">
            <a:extLst>
              <a:ext uri="{FF2B5EF4-FFF2-40B4-BE49-F238E27FC236}">
                <a16:creationId xmlns:a16="http://schemas.microsoft.com/office/drawing/2014/main" id="{FF6F074D-24C3-454F-9101-B15E76A0A134}"/>
              </a:ext>
            </a:extLst>
          </p:cNvPr>
          <p:cNvGrpSpPr/>
          <p:nvPr/>
        </p:nvGrpSpPr>
        <p:grpSpPr>
          <a:xfrm>
            <a:off x="1293988" y="1692986"/>
            <a:ext cx="2465614" cy="1919969"/>
            <a:chOff x="7378182" y="1383068"/>
            <a:chExt cx="3891124" cy="2997745"/>
          </a:xfrm>
        </p:grpSpPr>
        <p:sp>
          <p:nvSpPr>
            <p:cNvPr id="111" name="Freeform: Shape 62">
              <a:extLst>
                <a:ext uri="{FF2B5EF4-FFF2-40B4-BE49-F238E27FC236}">
                  <a16:creationId xmlns:a16="http://schemas.microsoft.com/office/drawing/2014/main" id="{6772282D-2BB0-496A-BEAD-6D41F9C9A500}"/>
                </a:ext>
              </a:extLst>
            </p:cNvPr>
            <p:cNvSpPr/>
            <p:nvPr/>
          </p:nvSpPr>
          <p:spPr>
            <a:xfrm>
              <a:off x="7378182" y="1383068"/>
              <a:ext cx="3885323" cy="2962532"/>
            </a:xfrm>
            <a:custGeom>
              <a:avLst/>
              <a:gdLst>
                <a:gd name="connsiteX0" fmla="*/ 3885324 w 3885323"/>
                <a:gd name="connsiteY0" fmla="*/ 2962532 h 2962532"/>
                <a:gd name="connsiteX1" fmla="*/ 3352943 w 3885323"/>
                <a:gd name="connsiteY1" fmla="*/ 2962532 h 2962532"/>
                <a:gd name="connsiteX2" fmla="*/ 3352943 w 3885323"/>
                <a:gd name="connsiteY2" fmla="*/ 2879017 h 2962532"/>
                <a:gd name="connsiteX3" fmla="*/ 3307013 w 3885323"/>
                <a:gd name="connsiteY3" fmla="*/ 2879017 h 2962532"/>
                <a:gd name="connsiteX4" fmla="*/ 3307013 w 3885323"/>
                <a:gd name="connsiteY4" fmla="*/ 2801779 h 2962532"/>
                <a:gd name="connsiteX5" fmla="*/ 3018901 w 3885323"/>
                <a:gd name="connsiteY5" fmla="*/ 2801779 h 2962532"/>
                <a:gd name="connsiteX6" fmla="*/ 3018901 w 3885323"/>
                <a:gd name="connsiteY6" fmla="*/ 2747496 h 2962532"/>
                <a:gd name="connsiteX7" fmla="*/ 2950007 w 3885323"/>
                <a:gd name="connsiteY7" fmla="*/ 2747496 h 2962532"/>
                <a:gd name="connsiteX8" fmla="*/ 2950007 w 3885323"/>
                <a:gd name="connsiteY8" fmla="*/ 2684860 h 2962532"/>
                <a:gd name="connsiteX9" fmla="*/ 2839355 w 3885323"/>
                <a:gd name="connsiteY9" fmla="*/ 2684860 h 2962532"/>
                <a:gd name="connsiteX10" fmla="*/ 2839355 w 3885323"/>
                <a:gd name="connsiteY10" fmla="*/ 2620137 h 2962532"/>
                <a:gd name="connsiteX11" fmla="*/ 2793426 w 3885323"/>
                <a:gd name="connsiteY11" fmla="*/ 2620137 h 2962532"/>
                <a:gd name="connsiteX12" fmla="*/ 2793426 w 3885323"/>
                <a:gd name="connsiteY12" fmla="*/ 2567950 h 2962532"/>
                <a:gd name="connsiteX13" fmla="*/ 2768365 w 3885323"/>
                <a:gd name="connsiteY13" fmla="*/ 2567950 h 2962532"/>
                <a:gd name="connsiteX14" fmla="*/ 2768365 w 3885323"/>
                <a:gd name="connsiteY14" fmla="*/ 2503227 h 2962532"/>
                <a:gd name="connsiteX15" fmla="*/ 2371696 w 3885323"/>
                <a:gd name="connsiteY15" fmla="*/ 2503227 h 2962532"/>
                <a:gd name="connsiteX16" fmla="*/ 2371696 w 3885323"/>
                <a:gd name="connsiteY16" fmla="*/ 2465641 h 2962532"/>
                <a:gd name="connsiteX17" fmla="*/ 2346646 w 3885323"/>
                <a:gd name="connsiteY17" fmla="*/ 2465641 h 2962532"/>
                <a:gd name="connsiteX18" fmla="*/ 2346646 w 3885323"/>
                <a:gd name="connsiteY18" fmla="*/ 2415540 h 2962532"/>
                <a:gd name="connsiteX19" fmla="*/ 2152479 w 3885323"/>
                <a:gd name="connsiteY19" fmla="*/ 2415540 h 2962532"/>
                <a:gd name="connsiteX20" fmla="*/ 2152479 w 3885323"/>
                <a:gd name="connsiteY20" fmla="*/ 2367525 h 2962532"/>
                <a:gd name="connsiteX21" fmla="*/ 1937442 w 3885323"/>
                <a:gd name="connsiteY21" fmla="*/ 2367525 h 2962532"/>
                <a:gd name="connsiteX22" fmla="*/ 1937442 w 3885323"/>
                <a:gd name="connsiteY22" fmla="*/ 2336206 h 2962532"/>
                <a:gd name="connsiteX23" fmla="*/ 1864366 w 3885323"/>
                <a:gd name="connsiteY23" fmla="*/ 2336206 h 2962532"/>
                <a:gd name="connsiteX24" fmla="*/ 1864366 w 3885323"/>
                <a:gd name="connsiteY24" fmla="*/ 2292363 h 2962532"/>
                <a:gd name="connsiteX25" fmla="*/ 1805911 w 3885323"/>
                <a:gd name="connsiteY25" fmla="*/ 2292363 h 2962532"/>
                <a:gd name="connsiteX26" fmla="*/ 1805911 w 3885323"/>
                <a:gd name="connsiteY26" fmla="*/ 2252691 h 2962532"/>
                <a:gd name="connsiteX27" fmla="*/ 1743275 w 3885323"/>
                <a:gd name="connsiteY27" fmla="*/ 2252691 h 2962532"/>
                <a:gd name="connsiteX28" fmla="*/ 1743275 w 3885323"/>
                <a:gd name="connsiteY28" fmla="*/ 2208848 h 2962532"/>
                <a:gd name="connsiteX29" fmla="*/ 1711966 w 3885323"/>
                <a:gd name="connsiteY29" fmla="*/ 2208848 h 2962532"/>
                <a:gd name="connsiteX30" fmla="*/ 1711966 w 3885323"/>
                <a:gd name="connsiteY30" fmla="*/ 2129514 h 2962532"/>
                <a:gd name="connsiteX31" fmla="*/ 1686906 w 3885323"/>
                <a:gd name="connsiteY31" fmla="*/ 2129514 h 2962532"/>
                <a:gd name="connsiteX32" fmla="*/ 1686906 w 3885323"/>
                <a:gd name="connsiteY32" fmla="*/ 2085670 h 2962532"/>
                <a:gd name="connsiteX33" fmla="*/ 1666037 w 3885323"/>
                <a:gd name="connsiteY33" fmla="*/ 2085670 h 2962532"/>
                <a:gd name="connsiteX34" fmla="*/ 1666037 w 3885323"/>
                <a:gd name="connsiteY34" fmla="*/ 2052266 h 2962532"/>
                <a:gd name="connsiteX35" fmla="*/ 1578350 w 3885323"/>
                <a:gd name="connsiteY35" fmla="*/ 2052266 h 2962532"/>
                <a:gd name="connsiteX36" fmla="*/ 1578350 w 3885323"/>
                <a:gd name="connsiteY36" fmla="*/ 2008423 h 2962532"/>
                <a:gd name="connsiteX37" fmla="*/ 1511541 w 3885323"/>
                <a:gd name="connsiteY37" fmla="*/ 2008423 h 2962532"/>
                <a:gd name="connsiteX38" fmla="*/ 1511541 w 3885323"/>
                <a:gd name="connsiteY38" fmla="*/ 1939528 h 2962532"/>
                <a:gd name="connsiteX39" fmla="*/ 1486481 w 3885323"/>
                <a:gd name="connsiteY39" fmla="*/ 1939528 h 2962532"/>
                <a:gd name="connsiteX40" fmla="*/ 1486481 w 3885323"/>
                <a:gd name="connsiteY40" fmla="*/ 1891513 h 2962532"/>
                <a:gd name="connsiteX41" fmla="*/ 1417587 w 3885323"/>
                <a:gd name="connsiteY41" fmla="*/ 1891513 h 2962532"/>
                <a:gd name="connsiteX42" fmla="*/ 1417587 w 3885323"/>
                <a:gd name="connsiteY42" fmla="*/ 1845583 h 2962532"/>
                <a:gd name="connsiteX43" fmla="*/ 1400889 w 3885323"/>
                <a:gd name="connsiteY43" fmla="*/ 1845583 h 2962532"/>
                <a:gd name="connsiteX44" fmla="*/ 1400889 w 3885323"/>
                <a:gd name="connsiteY44" fmla="*/ 1810093 h 2962532"/>
                <a:gd name="connsiteX45" fmla="*/ 1386268 w 3885323"/>
                <a:gd name="connsiteY45" fmla="*/ 1810093 h 2962532"/>
                <a:gd name="connsiteX46" fmla="*/ 1386268 w 3885323"/>
                <a:gd name="connsiteY46" fmla="*/ 1776689 h 2962532"/>
                <a:gd name="connsiteX47" fmla="*/ 1323642 w 3885323"/>
                <a:gd name="connsiteY47" fmla="*/ 1776689 h 2962532"/>
                <a:gd name="connsiteX48" fmla="*/ 1323642 w 3885323"/>
                <a:gd name="connsiteY48" fmla="*/ 1741189 h 2962532"/>
                <a:gd name="connsiteX49" fmla="*/ 1300677 w 3885323"/>
                <a:gd name="connsiteY49" fmla="*/ 1741189 h 2962532"/>
                <a:gd name="connsiteX50" fmla="*/ 1300677 w 3885323"/>
                <a:gd name="connsiteY50" fmla="*/ 1693174 h 2962532"/>
                <a:gd name="connsiteX51" fmla="*/ 1269359 w 3885323"/>
                <a:gd name="connsiteY51" fmla="*/ 1693174 h 2962532"/>
                <a:gd name="connsiteX52" fmla="*/ 1269359 w 3885323"/>
                <a:gd name="connsiteY52" fmla="*/ 1582522 h 2962532"/>
                <a:gd name="connsiteX53" fmla="*/ 1252652 w 3885323"/>
                <a:gd name="connsiteY53" fmla="*/ 1582522 h 2962532"/>
                <a:gd name="connsiteX54" fmla="*/ 1252652 w 3885323"/>
                <a:gd name="connsiteY54" fmla="*/ 1540764 h 2962532"/>
                <a:gd name="connsiteX55" fmla="*/ 1196283 w 3885323"/>
                <a:gd name="connsiteY55" fmla="*/ 1540764 h 2962532"/>
                <a:gd name="connsiteX56" fmla="*/ 1196283 w 3885323"/>
                <a:gd name="connsiteY56" fmla="*/ 1501102 h 2962532"/>
                <a:gd name="connsiteX57" fmla="*/ 1173318 w 3885323"/>
                <a:gd name="connsiteY57" fmla="*/ 1501102 h 2962532"/>
                <a:gd name="connsiteX58" fmla="*/ 1173318 w 3885323"/>
                <a:gd name="connsiteY58" fmla="*/ 1388364 h 2962532"/>
                <a:gd name="connsiteX59" fmla="*/ 1139914 w 3885323"/>
                <a:gd name="connsiteY59" fmla="*/ 1388364 h 2962532"/>
                <a:gd name="connsiteX60" fmla="*/ 1139914 w 3885323"/>
                <a:gd name="connsiteY60" fmla="*/ 1352874 h 2962532"/>
                <a:gd name="connsiteX61" fmla="*/ 1121131 w 3885323"/>
                <a:gd name="connsiteY61" fmla="*/ 1352874 h 2962532"/>
                <a:gd name="connsiteX62" fmla="*/ 1121131 w 3885323"/>
                <a:gd name="connsiteY62" fmla="*/ 1192111 h 2962532"/>
                <a:gd name="connsiteX63" fmla="*/ 1110691 w 3885323"/>
                <a:gd name="connsiteY63" fmla="*/ 1192111 h 2962532"/>
                <a:gd name="connsiteX64" fmla="*/ 1110691 w 3885323"/>
                <a:gd name="connsiteY64" fmla="*/ 1146181 h 2962532"/>
                <a:gd name="connsiteX65" fmla="*/ 985418 w 3885323"/>
                <a:gd name="connsiteY65" fmla="*/ 1146181 h 2962532"/>
                <a:gd name="connsiteX66" fmla="*/ 985418 w 3885323"/>
                <a:gd name="connsiteY66" fmla="*/ 1079373 h 2962532"/>
                <a:gd name="connsiteX67" fmla="*/ 964549 w 3885323"/>
                <a:gd name="connsiteY67" fmla="*/ 1079373 h 2962532"/>
                <a:gd name="connsiteX68" fmla="*/ 964549 w 3885323"/>
                <a:gd name="connsiteY68" fmla="*/ 1029262 h 2962532"/>
                <a:gd name="connsiteX69" fmla="*/ 897737 w 3885323"/>
                <a:gd name="connsiteY69" fmla="*/ 1029262 h 2962532"/>
                <a:gd name="connsiteX70" fmla="*/ 897737 w 3885323"/>
                <a:gd name="connsiteY70" fmla="*/ 947842 h 2962532"/>
                <a:gd name="connsiteX71" fmla="*/ 872683 w 3885323"/>
                <a:gd name="connsiteY71" fmla="*/ 947842 h 2962532"/>
                <a:gd name="connsiteX72" fmla="*/ 872683 w 3885323"/>
                <a:gd name="connsiteY72" fmla="*/ 912351 h 2962532"/>
                <a:gd name="connsiteX73" fmla="*/ 855982 w 3885323"/>
                <a:gd name="connsiteY73" fmla="*/ 912351 h 2962532"/>
                <a:gd name="connsiteX74" fmla="*/ 855982 w 3885323"/>
                <a:gd name="connsiteY74" fmla="*/ 864333 h 2962532"/>
                <a:gd name="connsiteX75" fmla="*/ 820489 w 3885323"/>
                <a:gd name="connsiteY75" fmla="*/ 864333 h 2962532"/>
                <a:gd name="connsiteX76" fmla="*/ 820489 w 3885323"/>
                <a:gd name="connsiteY76" fmla="*/ 837192 h 2962532"/>
                <a:gd name="connsiteX77" fmla="*/ 768296 w 3885323"/>
                <a:gd name="connsiteY77" fmla="*/ 837192 h 2962532"/>
                <a:gd name="connsiteX78" fmla="*/ 768296 w 3885323"/>
                <a:gd name="connsiteY78" fmla="*/ 789174 h 2962532"/>
                <a:gd name="connsiteX79" fmla="*/ 745330 w 3885323"/>
                <a:gd name="connsiteY79" fmla="*/ 789174 h 2962532"/>
                <a:gd name="connsiteX80" fmla="*/ 745330 w 3885323"/>
                <a:gd name="connsiteY80" fmla="*/ 753682 h 2962532"/>
                <a:gd name="connsiteX81" fmla="*/ 686874 w 3885323"/>
                <a:gd name="connsiteY81" fmla="*/ 753682 h 2962532"/>
                <a:gd name="connsiteX82" fmla="*/ 686874 w 3885323"/>
                <a:gd name="connsiteY82" fmla="*/ 709839 h 2962532"/>
                <a:gd name="connsiteX83" fmla="*/ 670171 w 3885323"/>
                <a:gd name="connsiteY83" fmla="*/ 709839 h 2962532"/>
                <a:gd name="connsiteX84" fmla="*/ 670171 w 3885323"/>
                <a:gd name="connsiteY84" fmla="*/ 678522 h 2962532"/>
                <a:gd name="connsiteX85" fmla="*/ 640942 w 3885323"/>
                <a:gd name="connsiteY85" fmla="*/ 678522 h 2962532"/>
                <a:gd name="connsiteX86" fmla="*/ 640942 w 3885323"/>
                <a:gd name="connsiteY86" fmla="*/ 636767 h 2962532"/>
                <a:gd name="connsiteX87" fmla="*/ 601275 w 3885323"/>
                <a:gd name="connsiteY87" fmla="*/ 636767 h 2962532"/>
                <a:gd name="connsiteX88" fmla="*/ 601275 w 3885323"/>
                <a:gd name="connsiteY88" fmla="*/ 565783 h 2962532"/>
                <a:gd name="connsiteX89" fmla="*/ 549081 w 3885323"/>
                <a:gd name="connsiteY89" fmla="*/ 565783 h 2962532"/>
                <a:gd name="connsiteX90" fmla="*/ 549081 w 3885323"/>
                <a:gd name="connsiteY90" fmla="*/ 488536 h 2962532"/>
                <a:gd name="connsiteX91" fmla="*/ 528203 w 3885323"/>
                <a:gd name="connsiteY91" fmla="*/ 488536 h 2962532"/>
                <a:gd name="connsiteX92" fmla="*/ 528203 w 3885323"/>
                <a:gd name="connsiteY92" fmla="*/ 400850 h 2962532"/>
                <a:gd name="connsiteX93" fmla="*/ 480185 w 3885323"/>
                <a:gd name="connsiteY93" fmla="*/ 400850 h 2962532"/>
                <a:gd name="connsiteX94" fmla="*/ 480185 w 3885323"/>
                <a:gd name="connsiteY94" fmla="*/ 363271 h 2962532"/>
                <a:gd name="connsiteX95" fmla="*/ 440517 w 3885323"/>
                <a:gd name="connsiteY95" fmla="*/ 363271 h 2962532"/>
                <a:gd name="connsiteX96" fmla="*/ 440517 w 3885323"/>
                <a:gd name="connsiteY96" fmla="*/ 323603 h 2962532"/>
                <a:gd name="connsiteX97" fmla="*/ 382060 w 3885323"/>
                <a:gd name="connsiteY97" fmla="*/ 323603 h 2962532"/>
                <a:gd name="connsiteX98" fmla="*/ 382060 w 3885323"/>
                <a:gd name="connsiteY98" fmla="*/ 242181 h 2962532"/>
                <a:gd name="connsiteX99" fmla="*/ 342392 w 3885323"/>
                <a:gd name="connsiteY99" fmla="*/ 242181 h 2962532"/>
                <a:gd name="connsiteX100" fmla="*/ 342392 w 3885323"/>
                <a:gd name="connsiteY100" fmla="*/ 206689 h 2962532"/>
                <a:gd name="connsiteX101" fmla="*/ 308988 w 3885323"/>
                <a:gd name="connsiteY101" fmla="*/ 206689 h 2962532"/>
                <a:gd name="connsiteX102" fmla="*/ 308988 w 3885323"/>
                <a:gd name="connsiteY102" fmla="*/ 162846 h 2962532"/>
                <a:gd name="connsiteX103" fmla="*/ 233829 w 3885323"/>
                <a:gd name="connsiteY103" fmla="*/ 162846 h 2962532"/>
                <a:gd name="connsiteX104" fmla="*/ 233829 w 3885323"/>
                <a:gd name="connsiteY104" fmla="*/ 79336 h 2962532"/>
                <a:gd name="connsiteX105" fmla="*/ 208776 w 3885323"/>
                <a:gd name="connsiteY105" fmla="*/ 79336 h 2962532"/>
                <a:gd name="connsiteX106" fmla="*/ 208776 w 3885323"/>
                <a:gd name="connsiteY106" fmla="*/ 0 h 2962532"/>
                <a:gd name="connsiteX107" fmla="*/ 0 w 3885323"/>
                <a:gd name="connsiteY107" fmla="*/ 0 h 29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885323" h="2962532">
                  <a:moveTo>
                    <a:pt x="3885324" y="2962532"/>
                  </a:moveTo>
                  <a:lnTo>
                    <a:pt x="3352943" y="2962532"/>
                  </a:lnTo>
                  <a:lnTo>
                    <a:pt x="3352943" y="2879017"/>
                  </a:lnTo>
                  <a:lnTo>
                    <a:pt x="3307013" y="2879017"/>
                  </a:lnTo>
                  <a:lnTo>
                    <a:pt x="3307013" y="2801779"/>
                  </a:lnTo>
                  <a:lnTo>
                    <a:pt x="3018901" y="2801779"/>
                  </a:lnTo>
                  <a:lnTo>
                    <a:pt x="3018901" y="2747496"/>
                  </a:lnTo>
                  <a:lnTo>
                    <a:pt x="2950007" y="2747496"/>
                  </a:lnTo>
                  <a:lnTo>
                    <a:pt x="2950007" y="2684860"/>
                  </a:lnTo>
                  <a:lnTo>
                    <a:pt x="2839355" y="2684860"/>
                  </a:lnTo>
                  <a:lnTo>
                    <a:pt x="2839355" y="2620137"/>
                  </a:lnTo>
                  <a:lnTo>
                    <a:pt x="2793426" y="2620137"/>
                  </a:lnTo>
                  <a:lnTo>
                    <a:pt x="2793426" y="2567950"/>
                  </a:lnTo>
                  <a:lnTo>
                    <a:pt x="2768365" y="2567950"/>
                  </a:lnTo>
                  <a:lnTo>
                    <a:pt x="2768365" y="2503227"/>
                  </a:lnTo>
                  <a:lnTo>
                    <a:pt x="2371696" y="2503227"/>
                  </a:lnTo>
                  <a:lnTo>
                    <a:pt x="2371696" y="2465641"/>
                  </a:lnTo>
                  <a:lnTo>
                    <a:pt x="2346646" y="2465641"/>
                  </a:lnTo>
                  <a:lnTo>
                    <a:pt x="2346646" y="2415540"/>
                  </a:lnTo>
                  <a:lnTo>
                    <a:pt x="2152479" y="2415540"/>
                  </a:lnTo>
                  <a:lnTo>
                    <a:pt x="2152479" y="2367525"/>
                  </a:lnTo>
                  <a:lnTo>
                    <a:pt x="1937442" y="2367525"/>
                  </a:lnTo>
                  <a:lnTo>
                    <a:pt x="1937442" y="2336206"/>
                  </a:lnTo>
                  <a:lnTo>
                    <a:pt x="1864366" y="2336206"/>
                  </a:lnTo>
                  <a:lnTo>
                    <a:pt x="1864366" y="2292363"/>
                  </a:lnTo>
                  <a:lnTo>
                    <a:pt x="1805911" y="2292363"/>
                  </a:lnTo>
                  <a:lnTo>
                    <a:pt x="1805911" y="2252691"/>
                  </a:lnTo>
                  <a:lnTo>
                    <a:pt x="1743275" y="2252691"/>
                  </a:lnTo>
                  <a:lnTo>
                    <a:pt x="1743275" y="2208848"/>
                  </a:lnTo>
                  <a:lnTo>
                    <a:pt x="1711966" y="2208848"/>
                  </a:lnTo>
                  <a:lnTo>
                    <a:pt x="1711966" y="2129514"/>
                  </a:lnTo>
                  <a:lnTo>
                    <a:pt x="1686906" y="2129514"/>
                  </a:lnTo>
                  <a:lnTo>
                    <a:pt x="1686906" y="2085670"/>
                  </a:lnTo>
                  <a:lnTo>
                    <a:pt x="1666037" y="2085670"/>
                  </a:lnTo>
                  <a:lnTo>
                    <a:pt x="1666037" y="2052266"/>
                  </a:lnTo>
                  <a:lnTo>
                    <a:pt x="1578350" y="2052266"/>
                  </a:lnTo>
                  <a:lnTo>
                    <a:pt x="1578350" y="2008423"/>
                  </a:lnTo>
                  <a:lnTo>
                    <a:pt x="1511541" y="2008423"/>
                  </a:lnTo>
                  <a:lnTo>
                    <a:pt x="1511541" y="1939528"/>
                  </a:lnTo>
                  <a:lnTo>
                    <a:pt x="1486481" y="1939528"/>
                  </a:lnTo>
                  <a:lnTo>
                    <a:pt x="1486481" y="1891513"/>
                  </a:lnTo>
                  <a:lnTo>
                    <a:pt x="1417587" y="1891513"/>
                  </a:lnTo>
                  <a:lnTo>
                    <a:pt x="1417587" y="1845583"/>
                  </a:lnTo>
                  <a:lnTo>
                    <a:pt x="1400889" y="1845583"/>
                  </a:lnTo>
                  <a:lnTo>
                    <a:pt x="1400889" y="1810093"/>
                  </a:lnTo>
                  <a:lnTo>
                    <a:pt x="1386268" y="1810093"/>
                  </a:lnTo>
                  <a:lnTo>
                    <a:pt x="1386268" y="1776689"/>
                  </a:lnTo>
                  <a:lnTo>
                    <a:pt x="1323642" y="1776689"/>
                  </a:lnTo>
                  <a:lnTo>
                    <a:pt x="1323642" y="1741189"/>
                  </a:lnTo>
                  <a:lnTo>
                    <a:pt x="1300677" y="1741189"/>
                  </a:lnTo>
                  <a:lnTo>
                    <a:pt x="1300677" y="1693174"/>
                  </a:lnTo>
                  <a:lnTo>
                    <a:pt x="1269359" y="1693174"/>
                  </a:lnTo>
                  <a:lnTo>
                    <a:pt x="1269359" y="1582522"/>
                  </a:lnTo>
                  <a:lnTo>
                    <a:pt x="1252652" y="1582522"/>
                  </a:lnTo>
                  <a:lnTo>
                    <a:pt x="1252652" y="1540764"/>
                  </a:lnTo>
                  <a:lnTo>
                    <a:pt x="1196283" y="1540764"/>
                  </a:lnTo>
                  <a:lnTo>
                    <a:pt x="1196283" y="1501102"/>
                  </a:lnTo>
                  <a:lnTo>
                    <a:pt x="1173318" y="1501102"/>
                  </a:lnTo>
                  <a:lnTo>
                    <a:pt x="1173318" y="1388364"/>
                  </a:lnTo>
                  <a:lnTo>
                    <a:pt x="1139914" y="1388364"/>
                  </a:lnTo>
                  <a:lnTo>
                    <a:pt x="1139914" y="1352874"/>
                  </a:lnTo>
                  <a:lnTo>
                    <a:pt x="1121131" y="1352874"/>
                  </a:lnTo>
                  <a:lnTo>
                    <a:pt x="1121131" y="1192111"/>
                  </a:lnTo>
                  <a:lnTo>
                    <a:pt x="1110691" y="1192111"/>
                  </a:lnTo>
                  <a:lnTo>
                    <a:pt x="1110691" y="1146181"/>
                  </a:lnTo>
                  <a:lnTo>
                    <a:pt x="985418" y="1146181"/>
                  </a:lnTo>
                  <a:lnTo>
                    <a:pt x="985418" y="1079373"/>
                  </a:lnTo>
                  <a:lnTo>
                    <a:pt x="964549" y="1079373"/>
                  </a:lnTo>
                  <a:lnTo>
                    <a:pt x="964549" y="1029262"/>
                  </a:lnTo>
                  <a:lnTo>
                    <a:pt x="897737" y="1029262"/>
                  </a:lnTo>
                  <a:lnTo>
                    <a:pt x="897737" y="947842"/>
                  </a:lnTo>
                  <a:lnTo>
                    <a:pt x="872683" y="947842"/>
                  </a:lnTo>
                  <a:lnTo>
                    <a:pt x="872683" y="912351"/>
                  </a:lnTo>
                  <a:lnTo>
                    <a:pt x="855982" y="912351"/>
                  </a:lnTo>
                  <a:lnTo>
                    <a:pt x="855982" y="864333"/>
                  </a:lnTo>
                  <a:lnTo>
                    <a:pt x="820489" y="864333"/>
                  </a:lnTo>
                  <a:lnTo>
                    <a:pt x="820489" y="837192"/>
                  </a:lnTo>
                  <a:lnTo>
                    <a:pt x="768296" y="837192"/>
                  </a:lnTo>
                  <a:lnTo>
                    <a:pt x="768296" y="789174"/>
                  </a:lnTo>
                  <a:lnTo>
                    <a:pt x="745330" y="789174"/>
                  </a:lnTo>
                  <a:lnTo>
                    <a:pt x="745330" y="753682"/>
                  </a:lnTo>
                  <a:lnTo>
                    <a:pt x="686874" y="753682"/>
                  </a:lnTo>
                  <a:lnTo>
                    <a:pt x="686874" y="709839"/>
                  </a:lnTo>
                  <a:lnTo>
                    <a:pt x="670171" y="709839"/>
                  </a:lnTo>
                  <a:lnTo>
                    <a:pt x="670171" y="678522"/>
                  </a:lnTo>
                  <a:lnTo>
                    <a:pt x="640942" y="678522"/>
                  </a:lnTo>
                  <a:lnTo>
                    <a:pt x="640942" y="636767"/>
                  </a:lnTo>
                  <a:lnTo>
                    <a:pt x="601275" y="636767"/>
                  </a:lnTo>
                  <a:lnTo>
                    <a:pt x="601275" y="565783"/>
                  </a:lnTo>
                  <a:lnTo>
                    <a:pt x="549081" y="565783"/>
                  </a:lnTo>
                  <a:lnTo>
                    <a:pt x="549081" y="488536"/>
                  </a:lnTo>
                  <a:lnTo>
                    <a:pt x="528203" y="488536"/>
                  </a:lnTo>
                  <a:lnTo>
                    <a:pt x="528203" y="400850"/>
                  </a:lnTo>
                  <a:lnTo>
                    <a:pt x="480185" y="400850"/>
                  </a:lnTo>
                  <a:lnTo>
                    <a:pt x="480185" y="363271"/>
                  </a:lnTo>
                  <a:lnTo>
                    <a:pt x="440517" y="363271"/>
                  </a:lnTo>
                  <a:lnTo>
                    <a:pt x="440517" y="323603"/>
                  </a:lnTo>
                  <a:lnTo>
                    <a:pt x="382060" y="323603"/>
                  </a:lnTo>
                  <a:lnTo>
                    <a:pt x="382060" y="242181"/>
                  </a:lnTo>
                  <a:lnTo>
                    <a:pt x="342392" y="242181"/>
                  </a:lnTo>
                  <a:lnTo>
                    <a:pt x="342392" y="206689"/>
                  </a:lnTo>
                  <a:lnTo>
                    <a:pt x="308988" y="206689"/>
                  </a:lnTo>
                  <a:lnTo>
                    <a:pt x="308988" y="162846"/>
                  </a:lnTo>
                  <a:lnTo>
                    <a:pt x="233829" y="162846"/>
                  </a:lnTo>
                  <a:lnTo>
                    <a:pt x="233829" y="79336"/>
                  </a:lnTo>
                  <a:lnTo>
                    <a:pt x="208776" y="79336"/>
                  </a:lnTo>
                  <a:lnTo>
                    <a:pt x="208776" y="0"/>
                  </a:lnTo>
                  <a:lnTo>
                    <a:pt x="0" y="0"/>
                  </a:lnTo>
                </a:path>
              </a:pathLst>
            </a:custGeom>
            <a:noFill/>
            <a:ln w="22225" cap="flat">
              <a:solidFill>
                <a:srgbClr val="B60D27"/>
              </a:solidFill>
              <a:prstDash val="solid"/>
              <a:miter/>
            </a:ln>
          </p:spPr>
          <p:txBody>
            <a:bodyPr rtlCol="0" anchor="ctr"/>
            <a:lstStyle/>
            <a:p>
              <a:endParaRPr lang="fr-FR" dirty="0"/>
            </a:p>
          </p:txBody>
        </p:sp>
        <p:sp>
          <p:nvSpPr>
            <p:cNvPr id="112" name="Freeform: Shape 63">
              <a:extLst>
                <a:ext uri="{FF2B5EF4-FFF2-40B4-BE49-F238E27FC236}">
                  <a16:creationId xmlns:a16="http://schemas.microsoft.com/office/drawing/2014/main" id="{C6C77D5F-165F-4B38-ADF4-516B2B657920}"/>
                </a:ext>
              </a:extLst>
            </p:cNvPr>
            <p:cNvSpPr/>
            <p:nvPr/>
          </p:nvSpPr>
          <p:spPr>
            <a:xfrm>
              <a:off x="9392871" y="371825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113" name="Freeform: Shape 64">
              <a:extLst>
                <a:ext uri="{FF2B5EF4-FFF2-40B4-BE49-F238E27FC236}">
                  <a16:creationId xmlns:a16="http://schemas.microsoft.com/office/drawing/2014/main" id="{D678C87D-8361-4ED2-A5CF-E795478AB347}"/>
                </a:ext>
              </a:extLst>
            </p:cNvPr>
            <p:cNvSpPr/>
            <p:nvPr/>
          </p:nvSpPr>
          <p:spPr>
            <a:xfrm>
              <a:off x="9488121" y="371825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fr-FR" dirty="0"/>
            </a:p>
          </p:txBody>
        </p:sp>
        <p:sp>
          <p:nvSpPr>
            <p:cNvPr id="114" name="Freeform: Shape 65">
              <a:extLst>
                <a:ext uri="{FF2B5EF4-FFF2-40B4-BE49-F238E27FC236}">
                  <a16:creationId xmlns:a16="http://schemas.microsoft.com/office/drawing/2014/main" id="{14BEC529-0BD9-4775-9992-D8E21AA875B5}"/>
                </a:ext>
              </a:extLst>
            </p:cNvPr>
            <p:cNvSpPr/>
            <p:nvPr/>
          </p:nvSpPr>
          <p:spPr>
            <a:xfrm>
              <a:off x="9792921" y="385160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115" name="Freeform: Shape 66">
              <a:extLst>
                <a:ext uri="{FF2B5EF4-FFF2-40B4-BE49-F238E27FC236}">
                  <a16:creationId xmlns:a16="http://schemas.microsoft.com/office/drawing/2014/main" id="{48505B16-75E6-4885-BD18-C2821BC2DAFB}"/>
                </a:ext>
              </a:extLst>
            </p:cNvPr>
            <p:cNvSpPr/>
            <p:nvPr/>
          </p:nvSpPr>
          <p:spPr>
            <a:xfrm>
              <a:off x="9869121" y="385160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116" name="Freeform: Shape 67">
              <a:extLst>
                <a:ext uri="{FF2B5EF4-FFF2-40B4-BE49-F238E27FC236}">
                  <a16:creationId xmlns:a16="http://schemas.microsoft.com/office/drawing/2014/main" id="{50FAEE6F-1471-47C0-9DAD-B73758F65815}"/>
                </a:ext>
              </a:extLst>
            </p:cNvPr>
            <p:cNvSpPr/>
            <p:nvPr/>
          </p:nvSpPr>
          <p:spPr>
            <a:xfrm>
              <a:off x="9926271" y="385160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117" name="Freeform: Shape 68">
              <a:extLst>
                <a:ext uri="{FF2B5EF4-FFF2-40B4-BE49-F238E27FC236}">
                  <a16:creationId xmlns:a16="http://schemas.microsoft.com/office/drawing/2014/main" id="{AFC50596-8191-4B80-9739-E8C2EDCCC910}"/>
                </a:ext>
              </a:extLst>
            </p:cNvPr>
            <p:cNvSpPr/>
            <p:nvPr/>
          </p:nvSpPr>
          <p:spPr>
            <a:xfrm>
              <a:off x="10669231" y="415640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fr-FR" dirty="0"/>
            </a:p>
          </p:txBody>
        </p:sp>
        <p:sp>
          <p:nvSpPr>
            <p:cNvPr id="118" name="Freeform: Shape 69">
              <a:extLst>
                <a:ext uri="{FF2B5EF4-FFF2-40B4-BE49-F238E27FC236}">
                  <a16:creationId xmlns:a16="http://schemas.microsoft.com/office/drawing/2014/main" id="{046A1DCB-EEC4-4916-BDD3-EADBD9DEE833}"/>
                </a:ext>
              </a:extLst>
            </p:cNvPr>
            <p:cNvSpPr/>
            <p:nvPr/>
          </p:nvSpPr>
          <p:spPr>
            <a:xfrm>
              <a:off x="11259781" y="4308805"/>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rgbClr val="B60D27"/>
              </a:solidFill>
              <a:prstDash val="solid"/>
              <a:miter/>
            </a:ln>
          </p:spPr>
          <p:txBody>
            <a:bodyPr rtlCol="0" anchor="ctr"/>
            <a:lstStyle/>
            <a:p>
              <a:endParaRPr lang="fr-FR" dirty="0"/>
            </a:p>
          </p:txBody>
        </p:sp>
      </p:grpSp>
      <p:sp>
        <p:nvSpPr>
          <p:cNvPr id="119" name="TextBox 118"/>
          <p:cNvSpPr txBox="1"/>
          <p:nvPr/>
        </p:nvSpPr>
        <p:spPr>
          <a:xfrm>
            <a:off x="3254175" y="1426285"/>
            <a:ext cx="2635657" cy="338554"/>
          </a:xfrm>
          <a:prstGeom prst="rect">
            <a:avLst/>
          </a:prstGeom>
          <a:noFill/>
        </p:spPr>
        <p:txBody>
          <a:bodyPr wrap="none" rtlCol="0">
            <a:spAutoFit/>
          </a:bodyPr>
          <a:lstStyle/>
          <a:p>
            <a:pPr algn="ctr"/>
            <a:r>
              <a:rPr lang="fr-FR" sz="1600" b="1" dirty="0"/>
              <a:t>Survie sans progression</a:t>
            </a:r>
          </a:p>
        </p:txBody>
      </p:sp>
    </p:spTree>
    <p:extLst>
      <p:ext uri="{BB962C8B-B14F-4D97-AF65-F5344CB8AC3E}">
        <p14:creationId xmlns:p14="http://schemas.microsoft.com/office/powerpoint/2010/main" val="22393243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397O: </a:t>
            </a:r>
            <a:r>
              <a:rPr lang="fr-FR" dirty="0"/>
              <a:t>Avélumab plus cétuximab chez les patients avec cancer colorectal prétraité RAS sauvage métastatique en stratégie de rechallenge : l’étude de phase II CAVE (cétuximab-avélumab) – </a:t>
            </a:r>
            <a:r>
              <a:rPr lang="fr-FR" dirty="0" err="1"/>
              <a:t>Martinelli</a:t>
            </a:r>
            <a:r>
              <a:rPr lang="fr-FR" dirty="0"/>
              <a:t> E,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endParaRPr lang="en-GB" b="1" dirty="0"/>
          </a:p>
        </p:txBody>
      </p:sp>
      <p:sp>
        <p:nvSpPr>
          <p:cNvPr id="5" name="Text Placeholder 4"/>
          <p:cNvSpPr>
            <a:spLocks noGrp="1"/>
          </p:cNvSpPr>
          <p:nvPr>
            <p:ph type="body" sz="quarter" idx="11"/>
          </p:nvPr>
        </p:nvSpPr>
        <p:spPr/>
        <p:txBody>
          <a:bodyPr/>
          <a:lstStyle/>
          <a:p>
            <a:r>
              <a:rPr lang="en-GB" dirty="0"/>
              <a:t>Martinelli E, et al, Ann Oncol 2020;31(</a:t>
            </a:r>
            <a:r>
              <a:rPr lang="en-GB" dirty="0" err="1"/>
              <a:t>suppl</a:t>
            </a:r>
            <a:r>
              <a:rPr lang="en-GB" dirty="0"/>
              <a:t>):</a:t>
            </a:r>
            <a:r>
              <a:rPr lang="en-GB" dirty="0" err="1"/>
              <a:t>abstr</a:t>
            </a:r>
            <a:r>
              <a:rPr lang="en-GB" dirty="0"/>
              <a:t> 397O</a:t>
            </a:r>
          </a:p>
        </p:txBody>
      </p:sp>
      <p:graphicFrame>
        <p:nvGraphicFramePr>
          <p:cNvPr id="7" name="Group 88"/>
          <p:cNvGraphicFramePr>
            <a:graphicFrameLocks noGrp="1"/>
          </p:cNvGraphicFramePr>
          <p:nvPr>
            <p:extLst>
              <p:ext uri="{D42A27DB-BD31-4B8C-83A1-F6EECF244321}">
                <p14:modId xmlns:p14="http://schemas.microsoft.com/office/powerpoint/2010/main" val="258425176"/>
              </p:ext>
            </p:extLst>
          </p:nvPr>
        </p:nvGraphicFramePr>
        <p:xfrm>
          <a:off x="382390" y="1586506"/>
          <a:ext cx="8379221" cy="4280400"/>
        </p:xfrm>
        <a:graphic>
          <a:graphicData uri="http://schemas.openxmlformats.org/drawingml/2006/table">
            <a:tbl>
              <a:tblPr firstRow="1" bandRow="1">
                <a:tableStyleId>{5202B0CA-FC54-4496-8BCA-5EF66A818D29}</a:tableStyleId>
              </a:tblPr>
              <a:tblGrid>
                <a:gridCol w="3326243">
                  <a:extLst>
                    <a:ext uri="{9D8B030D-6E8A-4147-A177-3AD203B41FA5}">
                      <a16:colId xmlns:a16="http://schemas.microsoft.com/office/drawing/2014/main" val="20000"/>
                    </a:ext>
                  </a:extLst>
                </a:gridCol>
                <a:gridCol w="2526489">
                  <a:extLst>
                    <a:ext uri="{9D8B030D-6E8A-4147-A177-3AD203B41FA5}">
                      <a16:colId xmlns:a16="http://schemas.microsoft.com/office/drawing/2014/main" val="1157310243"/>
                    </a:ext>
                  </a:extLst>
                </a:gridCol>
                <a:gridCol w="2526489">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EIs, n (%) (n=77)</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fr-FR" sz="1400" noProof="0">
                          <a:solidFill>
                            <a:schemeClr val="tx2"/>
                          </a:solidFill>
                        </a:rPr>
                        <a:t>Grade</a:t>
                      </a:r>
                      <a:r>
                        <a:rPr lang="fr-FR" sz="1400" baseline="0" noProof="0">
                          <a:solidFill>
                            <a:schemeClr val="tx2"/>
                          </a:solidFill>
                        </a:rPr>
                        <a:t> 1–2</a:t>
                      </a:r>
                      <a:endParaRPr lang="fr-FR" sz="1400" noProof="0">
                        <a:solidFill>
                          <a:schemeClr val="tx2"/>
                        </a:solidFill>
                      </a:endParaRPr>
                    </a:p>
                  </a:txBody>
                  <a:tcPr marL="36000" marR="36000" marT="36000" marB="36000"/>
                </a:tc>
                <a:tc>
                  <a:txBody>
                    <a:bodyPr/>
                    <a:lstStyle/>
                    <a:p>
                      <a:pPr algn="ctr"/>
                      <a:r>
                        <a:rPr lang="fr-FR" sz="1400" noProof="0">
                          <a:solidFill>
                            <a:schemeClr val="tx2"/>
                          </a:solidFill>
                        </a:rPr>
                        <a:t>Grade</a:t>
                      </a:r>
                      <a:r>
                        <a:rPr lang="fr-FR" sz="1400" baseline="0" noProof="0">
                          <a:solidFill>
                            <a:schemeClr val="tx2"/>
                          </a:solidFill>
                        </a:rPr>
                        <a:t> 3–4</a:t>
                      </a:r>
                      <a:endParaRPr lang="fr-FR" sz="1400" noProof="0">
                        <a:solidFill>
                          <a:schemeClr val="tx2"/>
                        </a:solidFill>
                      </a:endParaRPr>
                    </a:p>
                  </a:txBody>
                  <a:tcPr marL="36000" marR="36000" marT="36000" marB="36000"/>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Rash</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46 (60)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11 (14)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Sécheresse cutanée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13 (17)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Anomalies des ongles</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11 (14)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Prurit</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8 (10)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Conjonctivite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 (10)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514043010"/>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Blépharite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781956106"/>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Diarrhées</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19 (25)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3 (4)</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7"/>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Douleurs abdominales</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 (7)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8"/>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Nausées</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 (6)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4153648699"/>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Vomissements</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3119786804"/>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Augmentation AST/ALT</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 (7)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 (1)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2872920019"/>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Augmentation bilirubine sanguine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 (4)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4038581707"/>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Augmentation lipase et/ou amylase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3167968295"/>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Hypothyroïdie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0</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93422232"/>
                  </a:ext>
                </a:extLst>
              </a:tr>
            </a:tbl>
          </a:graphicData>
        </a:graphic>
      </p:graphicFrame>
    </p:spTree>
    <p:extLst>
      <p:ext uri="{BB962C8B-B14F-4D97-AF65-F5344CB8AC3E}">
        <p14:creationId xmlns:p14="http://schemas.microsoft.com/office/powerpoint/2010/main" val="32642374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397O: Avélumab plus cétuximab chez les patients avec cancer colorectal prétraité RAS sauvage métastatique en stratégie de rechallenge : l’étude de phase II CAVE (cétuximab-avélumab) – </a:t>
            </a:r>
            <a:r>
              <a:rPr lang="fr-FR" dirty="0" err="1"/>
              <a:t>Martinelli</a:t>
            </a:r>
            <a:r>
              <a:rPr lang="fr-FR" dirty="0"/>
              <a:t> E, et al</a:t>
            </a:r>
          </a:p>
        </p:txBody>
      </p:sp>
      <p:sp>
        <p:nvSpPr>
          <p:cNvPr id="3" name="Content Placeholder 2"/>
          <p:cNvSpPr>
            <a:spLocks noGrp="1"/>
          </p:cNvSpPr>
          <p:nvPr>
            <p:ph idx="1"/>
          </p:nvPr>
        </p:nvSpPr>
        <p:spPr/>
        <p:txBody>
          <a:bodyPr/>
          <a:lstStyle/>
          <a:p>
            <a:pPr marL="0" indent="0">
              <a:buNone/>
            </a:pPr>
            <a:r>
              <a:rPr lang="fr-FR" b="1" dirty="0"/>
              <a:t>Résultats </a:t>
            </a:r>
          </a:p>
          <a:p>
            <a:pPr marL="0" indent="0">
              <a:spcBef>
                <a:spcPts val="10000"/>
              </a:spcBef>
              <a:buNone/>
            </a:pPr>
            <a:r>
              <a:rPr lang="fr-FR" b="1" dirty="0"/>
              <a:t>Conclusion</a:t>
            </a:r>
          </a:p>
          <a:p>
            <a:r>
              <a:rPr lang="fr-FR" b="1" dirty="0"/>
              <a:t>Chez les patients avec CCRm RAS sauvage, avélumab + cétuximab en tant que stratégie de rechallenge a démontré une amélioration cliniquement significative de la SG et a été globalement bien toléré</a:t>
            </a:r>
          </a:p>
        </p:txBody>
      </p:sp>
      <p:sp>
        <p:nvSpPr>
          <p:cNvPr id="5" name="Text Placeholder 4"/>
          <p:cNvSpPr>
            <a:spLocks noGrp="1"/>
          </p:cNvSpPr>
          <p:nvPr>
            <p:ph type="body" sz="quarter" idx="11"/>
          </p:nvPr>
        </p:nvSpPr>
        <p:spPr/>
        <p:txBody>
          <a:bodyPr/>
          <a:lstStyle/>
          <a:p>
            <a:r>
              <a:rPr lang="fr-FR" dirty="0" err="1"/>
              <a:t>Martinelli</a:t>
            </a:r>
            <a:r>
              <a:rPr lang="fr-FR" dirty="0"/>
              <a:t> E, et al, Ann </a:t>
            </a:r>
            <a:r>
              <a:rPr lang="fr-FR" dirty="0" err="1"/>
              <a:t>Oncol</a:t>
            </a:r>
            <a:r>
              <a:rPr lang="fr-FR" dirty="0"/>
              <a:t> 2020;31(</a:t>
            </a:r>
            <a:r>
              <a:rPr lang="fr-FR" dirty="0" err="1"/>
              <a:t>suppl</a:t>
            </a:r>
            <a:r>
              <a:rPr lang="fr-FR" dirty="0"/>
              <a:t>):</a:t>
            </a:r>
            <a:r>
              <a:rPr lang="fr-FR" dirty="0" err="1"/>
              <a:t>abstr</a:t>
            </a:r>
            <a:r>
              <a:rPr lang="fr-FR" dirty="0"/>
              <a:t> 397O</a:t>
            </a:r>
          </a:p>
        </p:txBody>
      </p:sp>
      <p:graphicFrame>
        <p:nvGraphicFramePr>
          <p:cNvPr id="6" name="Group 88"/>
          <p:cNvGraphicFramePr>
            <a:graphicFrameLocks noGrp="1"/>
          </p:cNvGraphicFramePr>
          <p:nvPr>
            <p:extLst>
              <p:ext uri="{D42A27DB-BD31-4B8C-83A1-F6EECF244321}">
                <p14:modId xmlns:p14="http://schemas.microsoft.com/office/powerpoint/2010/main" val="214714021"/>
              </p:ext>
            </p:extLst>
          </p:nvPr>
        </p:nvGraphicFramePr>
        <p:xfrm>
          <a:off x="655872" y="1618868"/>
          <a:ext cx="7832257" cy="1069440"/>
        </p:xfrm>
        <a:graphic>
          <a:graphicData uri="http://schemas.openxmlformats.org/drawingml/2006/table">
            <a:tbl>
              <a:tblPr firstRow="1" bandRow="1">
                <a:tableStyleId>{5202B0CA-FC54-4496-8BCA-5EF66A818D29}</a:tableStyleId>
              </a:tblPr>
              <a:tblGrid>
                <a:gridCol w="3079347">
                  <a:extLst>
                    <a:ext uri="{9D8B030D-6E8A-4147-A177-3AD203B41FA5}">
                      <a16:colId xmlns:a16="http://schemas.microsoft.com/office/drawing/2014/main" val="20000"/>
                    </a:ext>
                  </a:extLst>
                </a:gridCol>
                <a:gridCol w="2376455">
                  <a:extLst>
                    <a:ext uri="{9D8B030D-6E8A-4147-A177-3AD203B41FA5}">
                      <a16:colId xmlns:a16="http://schemas.microsoft.com/office/drawing/2014/main" val="1509333573"/>
                    </a:ext>
                  </a:extLst>
                </a:gridCol>
                <a:gridCol w="2376455">
                  <a:extLst>
                    <a:ext uri="{9D8B030D-6E8A-4147-A177-3AD203B41FA5}">
                      <a16:colId xmlns:a16="http://schemas.microsoft.com/office/drawing/2014/main" val="3763606726"/>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tc>
                <a:tc>
                  <a:txBody>
                    <a:bodyPr/>
                    <a:lstStyle/>
                    <a:p>
                      <a:pPr algn="ctr"/>
                      <a:r>
                        <a:rPr lang="fr-FR" sz="1400" noProof="0">
                          <a:solidFill>
                            <a:schemeClr val="tx2"/>
                          </a:solidFill>
                        </a:rPr>
                        <a:t>RAS/BRAF sauvage</a:t>
                      </a:r>
                    </a:p>
                    <a:p>
                      <a:pPr algn="ctr"/>
                      <a:r>
                        <a:rPr lang="fr-FR" sz="1400" noProof="0">
                          <a:solidFill>
                            <a:schemeClr val="tx2"/>
                          </a:solidFill>
                        </a:rPr>
                        <a:t>(n=41)</a:t>
                      </a:r>
                    </a:p>
                  </a:txBody>
                  <a:tcPr marL="36000" marR="36000" marT="36000" marB="36000"/>
                </a:tc>
                <a:tc>
                  <a:txBody>
                    <a:bodyPr/>
                    <a:lstStyle/>
                    <a:p>
                      <a:pPr algn="ctr"/>
                      <a:r>
                        <a:rPr lang="fr-FR" sz="1400" noProof="0">
                          <a:solidFill>
                            <a:schemeClr val="tx2"/>
                          </a:solidFill>
                        </a:rPr>
                        <a:t>RAS/BRAF muté</a:t>
                      </a:r>
                    </a:p>
                    <a:p>
                      <a:pPr algn="ctr"/>
                      <a:r>
                        <a:rPr lang="fr-FR" sz="1400" noProof="0">
                          <a:solidFill>
                            <a:schemeClr val="tx2"/>
                          </a:solidFill>
                        </a:rPr>
                        <a:t>(n=15)</a:t>
                      </a:r>
                    </a:p>
                  </a:txBody>
                  <a:tcPr marL="36000" marR="36000" marT="36000" marB="36000"/>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SSP médiane, mois (IC95%)</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4,3 (3,0 - 5,5)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3,0 (2,6 - 3,3)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SG médiane, mois (IC95%)</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16,1 (9,0 - 24,1)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dirty="0">
                          <a:ln>
                            <a:noFill/>
                          </a:ln>
                          <a:solidFill>
                            <a:schemeClr val="tx1"/>
                          </a:solidFill>
                          <a:effectLst/>
                        </a:rPr>
                        <a:t>11,5 (5,4 - 17,5)</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6397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LBA6: Nivolumab plus chimiothérapie versus chimiothérapie en traitement de 1</a:t>
            </a:r>
            <a:r>
              <a:rPr lang="fr-FR" baseline="30000" dirty="0"/>
              <a:t>e</a:t>
            </a:r>
            <a:r>
              <a:rPr lang="fr-FR" dirty="0"/>
              <a:t> ligne du cancer avancé de l’estomac/jonction œsogastrique/ adénocarcinome œsophagien: premiers résultats de l’étude </a:t>
            </a:r>
            <a:r>
              <a:rPr lang="fr-FR" dirty="0" smtClean="0"/>
              <a:t>CheckMate </a:t>
            </a:r>
            <a:r>
              <a:rPr lang="fr-FR" dirty="0"/>
              <a:t>649 – Moehler M,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Moehler</a:t>
            </a:r>
            <a:r>
              <a:rPr lang="fr-FR" dirty="0"/>
              <a:t> M, et al, Ann </a:t>
            </a:r>
            <a:r>
              <a:rPr lang="fr-FR" dirty="0" err="1"/>
              <a:t>Oncol</a:t>
            </a:r>
            <a:r>
              <a:rPr lang="fr-FR" dirty="0"/>
              <a:t> 2020;31(</a:t>
            </a:r>
            <a:r>
              <a:rPr lang="fr-FR" dirty="0" err="1"/>
              <a:t>suppl</a:t>
            </a:r>
            <a:r>
              <a:rPr lang="fr-FR" dirty="0"/>
              <a:t>):</a:t>
            </a:r>
            <a:r>
              <a:rPr lang="fr-FR" dirty="0" err="1"/>
              <a:t>abstr</a:t>
            </a:r>
            <a:r>
              <a:rPr lang="fr-FR" dirty="0"/>
              <a:t> LBA6</a:t>
            </a:r>
          </a:p>
        </p:txBody>
      </p:sp>
      <p:sp>
        <p:nvSpPr>
          <p:cNvPr id="7" name="TextBox 6"/>
          <p:cNvSpPr txBox="1"/>
          <p:nvPr/>
        </p:nvSpPr>
        <p:spPr>
          <a:xfrm>
            <a:off x="2975249" y="1362096"/>
            <a:ext cx="319350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Survie globale (PD-L1 CPS ≥5)</a:t>
            </a:r>
          </a:p>
        </p:txBody>
      </p:sp>
      <p:graphicFrame>
        <p:nvGraphicFramePr>
          <p:cNvPr id="8"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3282624480"/>
              </p:ext>
            </p:extLst>
          </p:nvPr>
        </p:nvGraphicFramePr>
        <p:xfrm>
          <a:off x="4827905" y="1778995"/>
          <a:ext cx="4084892" cy="1027084"/>
        </p:xfrm>
        <a:graphic>
          <a:graphicData uri="http://schemas.openxmlformats.org/drawingml/2006/table">
            <a:tbl>
              <a:tblPr firstRow="1" bandRow="1">
                <a:tableStyleId>{69012ECD-51FC-41F1-AA8D-1B2483CD663E}</a:tableStyleId>
              </a:tblPr>
              <a:tblGrid>
                <a:gridCol w="1429772">
                  <a:extLst>
                    <a:ext uri="{9D8B030D-6E8A-4147-A177-3AD203B41FA5}">
                      <a16:colId xmlns:a16="http://schemas.microsoft.com/office/drawing/2014/main" val="2276686595"/>
                    </a:ext>
                  </a:extLst>
                </a:gridCol>
                <a:gridCol w="1292418">
                  <a:extLst>
                    <a:ext uri="{9D8B030D-6E8A-4147-A177-3AD203B41FA5}">
                      <a16:colId xmlns:a16="http://schemas.microsoft.com/office/drawing/2014/main" val="20002"/>
                    </a:ext>
                  </a:extLst>
                </a:gridCol>
                <a:gridCol w="1362702">
                  <a:extLst>
                    <a:ext uri="{9D8B030D-6E8A-4147-A177-3AD203B41FA5}">
                      <a16:colId xmlns:a16="http://schemas.microsoft.com/office/drawing/2014/main" val="6851428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rPr>
                        <a:t>PD-L1 CPS ≥5</a:t>
                      </a:r>
                      <a:endParaRPr kumimoji="0" lang="fr-FR" sz="1200" b="1" i="0" u="none" strike="noStrike" cap="none" normalizeH="0" baseline="0" noProof="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chemeClr val="accent3"/>
                          </a:solidFill>
                          <a:effectLst/>
                          <a:latin typeface="Arial" charset="0"/>
                          <a:cs typeface="Arial" charset="0"/>
                        </a:rPr>
                        <a:t>NIVO + chimio</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a:ln>
                            <a:noFill/>
                          </a:ln>
                          <a:solidFill>
                            <a:srgbClr val="B2C0D8"/>
                          </a:solidFill>
                          <a:effectLst/>
                          <a:latin typeface="Arial" charset="0"/>
                          <a:cs typeface="Arial" charset="0"/>
                        </a:rPr>
                        <a:t>Chimio</a:t>
                      </a:r>
                      <a:endParaRPr kumimoji="0" lang="fr-FR" sz="1200" b="1" i="0" u="none" strike="noStrike" cap="none" normalizeH="0" baseline="0" noProof="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400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rgbClr val="4D4D4D"/>
                          </a:solidFill>
                          <a:effectLst/>
                        </a:rPr>
                        <a:t>SG médiane, mois (IC95%)</a:t>
                      </a:r>
                      <a:endParaRPr kumimoji="0" lang="fr-FR" sz="1200" b="1" i="0" u="none" strike="noStrike" cap="none" normalizeH="0" baseline="0" noProof="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chemeClr val="accent3"/>
                          </a:solidFill>
                          <a:effectLst/>
                          <a:latin typeface="Arial" charset="0"/>
                          <a:cs typeface="Arial" charset="0"/>
                        </a:rPr>
                        <a:t>14,4 (13,1 - 16,2)</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B2C0D8"/>
                          </a:solidFill>
                          <a:effectLst/>
                          <a:latin typeface="Arial" charset="0"/>
                          <a:cs typeface="Arial" charset="0"/>
                        </a:rPr>
                        <a:t>11,1 (10,0 - 12,1)</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HR (IC98,4%); </a:t>
                      </a:r>
                      <a:r>
                        <a:rPr kumimoji="0" lang="fr-FR" sz="1200" b="0" i="0" u="none" strike="noStrike" cap="none" normalizeH="0" baseline="0" noProof="0" dirty="0" smtClean="0">
                          <a:ln>
                            <a:noFill/>
                          </a:ln>
                          <a:solidFill>
                            <a:srgbClr val="4D4D4D"/>
                          </a:solidFill>
                          <a:effectLst/>
                          <a:latin typeface="Arial" charset="0"/>
                          <a:cs typeface="Arial" charset="0"/>
                        </a:rPr>
                        <a:t>p</a:t>
                      </a:r>
                      <a:endParaRPr kumimoji="0" lang="fr-FR" sz="1200" b="0" i="0" u="none" strike="noStrike" cap="none" normalizeH="0" baseline="0" noProof="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0,71 (0,59 - 0,86); &lt;0,0001</a:t>
                      </a:r>
                      <a:endParaRPr kumimoji="0" lang="fr-FR" sz="1200" b="0" i="0" u="none" strike="noStrike" cap="none" normalizeH="0" baseline="0" noProof="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14" name="Freeform 21">
            <a:extLst>
              <a:ext uri="{FF2B5EF4-FFF2-40B4-BE49-F238E27FC236}">
                <a16:creationId xmlns:a16="http://schemas.microsoft.com/office/drawing/2014/main" id="{AE82D1B9-1351-4B13-BCAE-644BF65F45B8}"/>
              </a:ext>
            </a:extLst>
          </p:cNvPr>
          <p:cNvSpPr>
            <a:spLocks/>
          </p:cNvSpPr>
          <p:nvPr/>
        </p:nvSpPr>
        <p:spPr bwMode="auto">
          <a:xfrm>
            <a:off x="1591667" y="1906042"/>
            <a:ext cx="7178787" cy="21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id="{FEE95177-D71B-40AF-AF35-BE6C4F582AE8}"/>
              </a:ext>
            </a:extLst>
          </p:cNvPr>
          <p:cNvSpPr txBox="1"/>
          <p:nvPr/>
        </p:nvSpPr>
        <p:spPr>
          <a:xfrm>
            <a:off x="4863541" y="4305327"/>
            <a:ext cx="617477"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600" dirty="0">
                <a:solidFill>
                  <a:srgbClr val="4D4D4D"/>
                </a:solidFill>
                <a:latin typeface="Arial" panose="020B0604020202020204" pitchFamily="34" charset="0"/>
                <a:cs typeface="Arial" panose="020B0604020202020204" pitchFamily="34" charset="0"/>
              </a:rPr>
              <a:t>M</a:t>
            </a: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ois</a:t>
            </a:r>
          </a:p>
        </p:txBody>
      </p:sp>
      <p:grpSp>
        <p:nvGrpSpPr>
          <p:cNvPr id="59" name="Group 58">
            <a:extLst>
              <a:ext uri="{FF2B5EF4-FFF2-40B4-BE49-F238E27FC236}">
                <a16:creationId xmlns:a16="http://schemas.microsoft.com/office/drawing/2014/main" id="{48D54625-85E1-47DB-90D0-4EEA90E7B407}"/>
              </a:ext>
            </a:extLst>
          </p:cNvPr>
          <p:cNvGrpSpPr/>
          <p:nvPr/>
        </p:nvGrpSpPr>
        <p:grpSpPr>
          <a:xfrm>
            <a:off x="1501787" y="4067880"/>
            <a:ext cx="7406118" cy="390924"/>
            <a:chOff x="1496369" y="5303149"/>
            <a:chExt cx="5049239" cy="390924"/>
          </a:xfrm>
        </p:grpSpPr>
        <p:sp>
          <p:nvSpPr>
            <p:cNvPr id="18" name="Line 21">
              <a:extLst>
                <a:ext uri="{FF2B5EF4-FFF2-40B4-BE49-F238E27FC236}">
                  <a16:creationId xmlns:a16="http://schemas.microsoft.com/office/drawing/2014/main" id="{51A4EED8-205B-4275-B16A-8B09345CED98}"/>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6F4C89C-9961-4D4D-9975-BC4EA472CB5B}"/>
                </a:ext>
              </a:extLst>
            </p:cNvPr>
            <p:cNvSpPr txBox="1"/>
            <p:nvPr/>
          </p:nvSpPr>
          <p:spPr>
            <a:xfrm>
              <a:off x="6340853"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39</a:t>
              </a:r>
            </a:p>
          </p:txBody>
        </p:sp>
        <p:sp>
          <p:nvSpPr>
            <p:cNvPr id="20" name="Line 21">
              <a:extLst>
                <a:ext uri="{FF2B5EF4-FFF2-40B4-BE49-F238E27FC236}">
                  <a16:creationId xmlns:a16="http://schemas.microsoft.com/office/drawing/2014/main" id="{83BC2267-09DC-4C44-89AE-BD2BAD525586}"/>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99A50DAC-B55C-4B4A-9417-C89CA2A6D45B}"/>
                </a:ext>
              </a:extLst>
            </p:cNvPr>
            <p:cNvSpPr txBox="1"/>
            <p:nvPr/>
          </p:nvSpPr>
          <p:spPr>
            <a:xfrm>
              <a:off x="5965216"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22" name="Line 21">
              <a:extLst>
                <a:ext uri="{FF2B5EF4-FFF2-40B4-BE49-F238E27FC236}">
                  <a16:creationId xmlns:a16="http://schemas.microsoft.com/office/drawing/2014/main" id="{057C796E-8EAB-4494-98FA-0AB9D0FFF755}"/>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81B4539-C6EB-4BAD-A106-39ABB383D2E4}"/>
                </a:ext>
              </a:extLst>
            </p:cNvPr>
            <p:cNvSpPr txBox="1"/>
            <p:nvPr/>
          </p:nvSpPr>
          <p:spPr>
            <a:xfrm>
              <a:off x="5589579"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33</a:t>
              </a:r>
            </a:p>
          </p:txBody>
        </p:sp>
        <p:sp>
          <p:nvSpPr>
            <p:cNvPr id="24" name="Line 21">
              <a:extLst>
                <a:ext uri="{FF2B5EF4-FFF2-40B4-BE49-F238E27FC236}">
                  <a16:creationId xmlns:a16="http://schemas.microsoft.com/office/drawing/2014/main" id="{CFCC1578-78B1-496B-A7F5-3C516C7D624E}"/>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50908D99-4BF2-46E2-9EDD-4B401762F5D4}"/>
                </a:ext>
              </a:extLst>
            </p:cNvPr>
            <p:cNvSpPr txBox="1"/>
            <p:nvPr/>
          </p:nvSpPr>
          <p:spPr>
            <a:xfrm>
              <a:off x="5213942"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26" name="Line 21">
              <a:extLst>
                <a:ext uri="{FF2B5EF4-FFF2-40B4-BE49-F238E27FC236}">
                  <a16:creationId xmlns:a16="http://schemas.microsoft.com/office/drawing/2014/main" id="{2590011C-D043-4E0F-AE3E-D053EEE83DB0}"/>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88DBFFDA-6D8C-4ADA-848E-521E1100949F}"/>
                </a:ext>
              </a:extLst>
            </p:cNvPr>
            <p:cNvSpPr txBox="1"/>
            <p:nvPr/>
          </p:nvSpPr>
          <p:spPr>
            <a:xfrm>
              <a:off x="4838305"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27</a:t>
              </a:r>
            </a:p>
          </p:txBody>
        </p:sp>
        <p:sp>
          <p:nvSpPr>
            <p:cNvPr id="28" name="Line 21">
              <a:extLst>
                <a:ext uri="{FF2B5EF4-FFF2-40B4-BE49-F238E27FC236}">
                  <a16:creationId xmlns:a16="http://schemas.microsoft.com/office/drawing/2014/main" id="{D674A721-DD2F-4F95-ABF2-6BF50035A1C1}"/>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D2509819-D4FF-4795-AA82-43B19A24FFE8}"/>
                </a:ext>
              </a:extLst>
            </p:cNvPr>
            <p:cNvSpPr txBox="1"/>
            <p:nvPr/>
          </p:nvSpPr>
          <p:spPr>
            <a:xfrm>
              <a:off x="4462668"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30" name="Line 21">
              <a:extLst>
                <a:ext uri="{FF2B5EF4-FFF2-40B4-BE49-F238E27FC236}">
                  <a16:creationId xmlns:a16="http://schemas.microsoft.com/office/drawing/2014/main" id="{89A496B5-D529-4F7E-AFE5-E2C0106BFD23}"/>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7A11DC3F-2439-42CC-815E-7A2464091288}"/>
                </a:ext>
              </a:extLst>
            </p:cNvPr>
            <p:cNvSpPr txBox="1"/>
            <p:nvPr/>
          </p:nvSpPr>
          <p:spPr>
            <a:xfrm>
              <a:off x="4087031"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21</a:t>
              </a:r>
            </a:p>
          </p:txBody>
        </p:sp>
        <p:sp>
          <p:nvSpPr>
            <p:cNvPr id="32" name="Line 21">
              <a:extLst>
                <a:ext uri="{FF2B5EF4-FFF2-40B4-BE49-F238E27FC236}">
                  <a16:creationId xmlns:a16="http://schemas.microsoft.com/office/drawing/2014/main" id="{02FB8E15-BAF9-49A0-979B-4D90F772A189}"/>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195CD21C-5E7D-459D-9339-BB81B6FA5D08}"/>
                </a:ext>
              </a:extLst>
            </p:cNvPr>
            <p:cNvSpPr txBox="1"/>
            <p:nvPr/>
          </p:nvSpPr>
          <p:spPr>
            <a:xfrm>
              <a:off x="3711394"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18</a:t>
              </a:r>
            </a:p>
          </p:txBody>
        </p:sp>
        <p:sp>
          <p:nvSpPr>
            <p:cNvPr id="34" name="Line 21">
              <a:extLst>
                <a:ext uri="{FF2B5EF4-FFF2-40B4-BE49-F238E27FC236}">
                  <a16:creationId xmlns:a16="http://schemas.microsoft.com/office/drawing/2014/main" id="{43D9332F-A238-4A31-BF53-02122BEE82B1}"/>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EC38CA95-B995-4255-8679-AEE8F1A799EC}"/>
                </a:ext>
              </a:extLst>
            </p:cNvPr>
            <p:cNvSpPr txBox="1"/>
            <p:nvPr/>
          </p:nvSpPr>
          <p:spPr>
            <a:xfrm>
              <a:off x="3335757"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15</a:t>
              </a:r>
            </a:p>
          </p:txBody>
        </p:sp>
        <p:sp>
          <p:nvSpPr>
            <p:cNvPr id="36" name="Line 21">
              <a:extLst>
                <a:ext uri="{FF2B5EF4-FFF2-40B4-BE49-F238E27FC236}">
                  <a16:creationId xmlns:a16="http://schemas.microsoft.com/office/drawing/2014/main" id="{94614CD0-1DAA-4091-9786-BB9F501AC04C}"/>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5661F2FD-2DCB-40BD-9B15-8CD3C66D94F2}"/>
                </a:ext>
              </a:extLst>
            </p:cNvPr>
            <p:cNvSpPr txBox="1"/>
            <p:nvPr/>
          </p:nvSpPr>
          <p:spPr>
            <a:xfrm>
              <a:off x="2960120"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38" name="Line 21">
              <a:extLst>
                <a:ext uri="{FF2B5EF4-FFF2-40B4-BE49-F238E27FC236}">
                  <a16:creationId xmlns:a16="http://schemas.microsoft.com/office/drawing/2014/main" id="{1F764F73-4D2A-4470-B3EF-55E7C80ED591}"/>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520BC1AC-9A37-48F9-A2BF-599A52672F27}"/>
                </a:ext>
              </a:extLst>
            </p:cNvPr>
            <p:cNvSpPr txBox="1"/>
            <p:nvPr/>
          </p:nvSpPr>
          <p:spPr>
            <a:xfrm>
              <a:off x="2623281" y="5375149"/>
              <a:ext cx="1271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9</a:t>
              </a:r>
            </a:p>
          </p:txBody>
        </p:sp>
        <p:sp>
          <p:nvSpPr>
            <p:cNvPr id="40" name="Line 21">
              <a:extLst>
                <a:ext uri="{FF2B5EF4-FFF2-40B4-BE49-F238E27FC236}">
                  <a16:creationId xmlns:a16="http://schemas.microsoft.com/office/drawing/2014/main" id="{11FEF80B-6B8F-4873-B84C-CA2A339FACE2}"/>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EB597DE6-30FD-4B04-9C76-81238D1EF2C5}"/>
                </a:ext>
              </a:extLst>
            </p:cNvPr>
            <p:cNvSpPr txBox="1"/>
            <p:nvPr/>
          </p:nvSpPr>
          <p:spPr>
            <a:xfrm>
              <a:off x="2247643" y="5375149"/>
              <a:ext cx="1271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42" name="Line 21">
              <a:extLst>
                <a:ext uri="{FF2B5EF4-FFF2-40B4-BE49-F238E27FC236}">
                  <a16:creationId xmlns:a16="http://schemas.microsoft.com/office/drawing/2014/main" id="{86AAA4C8-B9C4-4C1D-946E-DE203C5657F5}"/>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652080C4-E6F1-42F6-88ED-483F0249A510}"/>
                </a:ext>
              </a:extLst>
            </p:cNvPr>
            <p:cNvSpPr txBox="1"/>
            <p:nvPr/>
          </p:nvSpPr>
          <p:spPr>
            <a:xfrm>
              <a:off x="1872007" y="5375149"/>
              <a:ext cx="1271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a:t>
              </a:r>
            </a:p>
          </p:txBody>
        </p:sp>
        <p:sp>
          <p:nvSpPr>
            <p:cNvPr id="44" name="Line 21">
              <a:extLst>
                <a:ext uri="{FF2B5EF4-FFF2-40B4-BE49-F238E27FC236}">
                  <a16:creationId xmlns:a16="http://schemas.microsoft.com/office/drawing/2014/main" id="{8414ABC8-7071-46A5-A852-5C0800DB28D6}"/>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82C8DFA3-DC14-4756-869C-0A1BD8CBF2EC}"/>
                </a:ext>
              </a:extLst>
            </p:cNvPr>
            <p:cNvSpPr txBox="1"/>
            <p:nvPr/>
          </p:nvSpPr>
          <p:spPr>
            <a:xfrm>
              <a:off x="1496369" y="5375149"/>
              <a:ext cx="1271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13" name="Group 12">
            <a:extLst>
              <a:ext uri="{FF2B5EF4-FFF2-40B4-BE49-F238E27FC236}">
                <a16:creationId xmlns:a16="http://schemas.microsoft.com/office/drawing/2014/main" id="{62710EBF-C650-4EE1-95D5-E8A59DFB1BE4}"/>
              </a:ext>
            </a:extLst>
          </p:cNvPr>
          <p:cNvGrpSpPr/>
          <p:nvPr/>
        </p:nvGrpSpPr>
        <p:grpSpPr>
          <a:xfrm>
            <a:off x="856804" y="1728188"/>
            <a:ext cx="729127" cy="2506894"/>
            <a:chOff x="1255228" y="1220664"/>
            <a:chExt cx="729127" cy="2948725"/>
          </a:xfrm>
        </p:grpSpPr>
        <p:sp>
          <p:nvSpPr>
            <p:cNvPr id="46" name="Line 6">
              <a:extLst>
                <a:ext uri="{FF2B5EF4-FFF2-40B4-BE49-F238E27FC236}">
                  <a16:creationId xmlns:a16="http://schemas.microsoft.com/office/drawing/2014/main" id="{28DA808D-22F5-438C-8851-89FD4A15AD38}"/>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47" name="Line 7">
              <a:extLst>
                <a:ext uri="{FF2B5EF4-FFF2-40B4-BE49-F238E27FC236}">
                  <a16:creationId xmlns:a16="http://schemas.microsoft.com/office/drawing/2014/main" id="{4BFAB708-95C5-47B4-9511-66251C8DB6D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48" name="Line 8">
              <a:extLst>
                <a:ext uri="{FF2B5EF4-FFF2-40B4-BE49-F238E27FC236}">
                  <a16:creationId xmlns:a16="http://schemas.microsoft.com/office/drawing/2014/main" id="{1B6EE335-188C-4472-9AE7-C32B5D51AFC5}"/>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49" name="Line 9">
              <a:extLst>
                <a:ext uri="{FF2B5EF4-FFF2-40B4-BE49-F238E27FC236}">
                  <a16:creationId xmlns:a16="http://schemas.microsoft.com/office/drawing/2014/main" id="{4421F185-1002-4957-AED1-8618AC82BA07}"/>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50" name="Line 10">
              <a:extLst>
                <a:ext uri="{FF2B5EF4-FFF2-40B4-BE49-F238E27FC236}">
                  <a16:creationId xmlns:a16="http://schemas.microsoft.com/office/drawing/2014/main" id="{48B5C260-C31D-4B53-9900-1F19CAFA244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51" name="Line 11">
              <a:extLst>
                <a:ext uri="{FF2B5EF4-FFF2-40B4-BE49-F238E27FC236}">
                  <a16:creationId xmlns:a16="http://schemas.microsoft.com/office/drawing/2014/main" id="{39A72286-C75D-4DA7-B286-FC21C8F5FAB4}"/>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52" name="TextBox 51">
              <a:extLst>
                <a:ext uri="{FF2B5EF4-FFF2-40B4-BE49-F238E27FC236}">
                  <a16:creationId xmlns:a16="http://schemas.microsoft.com/office/drawing/2014/main" id="{7590E93A-1F81-4C7D-819A-1C930C584A07}"/>
                </a:ext>
              </a:extLst>
            </p:cNvPr>
            <p:cNvSpPr txBox="1"/>
            <p:nvPr/>
          </p:nvSpPr>
          <p:spPr>
            <a:xfrm rot="16200000">
              <a:off x="966133" y="2554026"/>
              <a:ext cx="91674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SG, %</a:t>
              </a:r>
            </a:p>
          </p:txBody>
        </p:sp>
        <p:sp>
          <p:nvSpPr>
            <p:cNvPr id="53" name="TextBox 52">
              <a:extLst>
                <a:ext uri="{FF2B5EF4-FFF2-40B4-BE49-F238E27FC236}">
                  <a16:creationId xmlns:a16="http://schemas.microsoft.com/office/drawing/2014/main" id="{AC660165-821B-4FDA-922A-FF2333EDA424}"/>
                </a:ext>
              </a:extLst>
            </p:cNvPr>
            <p:cNvSpPr txBox="1"/>
            <p:nvPr/>
          </p:nvSpPr>
          <p:spPr>
            <a:xfrm>
              <a:off x="1416657" y="1220664"/>
              <a:ext cx="526106"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54" name="TextBox 53">
              <a:extLst>
                <a:ext uri="{FF2B5EF4-FFF2-40B4-BE49-F238E27FC236}">
                  <a16:creationId xmlns:a16="http://schemas.microsoft.com/office/drawing/2014/main" id="{17A3C8B4-EFCA-49FF-811B-A70FE3BF8791}"/>
                </a:ext>
              </a:extLst>
            </p:cNvPr>
            <p:cNvSpPr txBox="1"/>
            <p:nvPr/>
          </p:nvSpPr>
          <p:spPr>
            <a:xfrm>
              <a:off x="1530471" y="1744803"/>
              <a:ext cx="412292"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55" name="TextBox 54">
              <a:extLst>
                <a:ext uri="{FF2B5EF4-FFF2-40B4-BE49-F238E27FC236}">
                  <a16:creationId xmlns:a16="http://schemas.microsoft.com/office/drawing/2014/main" id="{9185AC1A-3537-4A4D-91D1-27A27C0650D0}"/>
                </a:ext>
              </a:extLst>
            </p:cNvPr>
            <p:cNvSpPr txBox="1"/>
            <p:nvPr/>
          </p:nvSpPr>
          <p:spPr>
            <a:xfrm>
              <a:off x="1530471" y="2243334"/>
              <a:ext cx="412292"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56" name="TextBox 55">
              <a:extLst>
                <a:ext uri="{FF2B5EF4-FFF2-40B4-BE49-F238E27FC236}">
                  <a16:creationId xmlns:a16="http://schemas.microsoft.com/office/drawing/2014/main" id="{5CB51CA3-FDAB-4F46-BF71-3E2A893AAEC1}"/>
                </a:ext>
              </a:extLst>
            </p:cNvPr>
            <p:cNvSpPr txBox="1"/>
            <p:nvPr/>
          </p:nvSpPr>
          <p:spPr>
            <a:xfrm>
              <a:off x="1530471" y="2757986"/>
              <a:ext cx="412292"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57" name="TextBox 56">
              <a:extLst>
                <a:ext uri="{FF2B5EF4-FFF2-40B4-BE49-F238E27FC236}">
                  <a16:creationId xmlns:a16="http://schemas.microsoft.com/office/drawing/2014/main" id="{CA4C6E4F-7423-48C8-9038-04028EA20A2A}"/>
                </a:ext>
              </a:extLst>
            </p:cNvPr>
            <p:cNvSpPr txBox="1"/>
            <p:nvPr/>
          </p:nvSpPr>
          <p:spPr>
            <a:xfrm>
              <a:off x="1530471" y="3261890"/>
              <a:ext cx="412292"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58" name="TextBox 57">
              <a:extLst>
                <a:ext uri="{FF2B5EF4-FFF2-40B4-BE49-F238E27FC236}">
                  <a16:creationId xmlns:a16="http://schemas.microsoft.com/office/drawing/2014/main" id="{38FAB94A-88B1-4561-ACCE-DBB7545904C9}"/>
                </a:ext>
              </a:extLst>
            </p:cNvPr>
            <p:cNvSpPr txBox="1"/>
            <p:nvPr/>
          </p:nvSpPr>
          <p:spPr>
            <a:xfrm>
              <a:off x="1644291" y="3771166"/>
              <a:ext cx="298480"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89" name="Group 88">
            <a:extLst>
              <a:ext uri="{FF2B5EF4-FFF2-40B4-BE49-F238E27FC236}">
                <a16:creationId xmlns:a16="http://schemas.microsoft.com/office/drawing/2014/main" id="{6957B886-FC77-48FC-8923-3E866D17D023}"/>
              </a:ext>
            </a:extLst>
          </p:cNvPr>
          <p:cNvGrpSpPr/>
          <p:nvPr/>
        </p:nvGrpSpPr>
        <p:grpSpPr>
          <a:xfrm>
            <a:off x="1387974" y="4534876"/>
            <a:ext cx="7463024" cy="318924"/>
            <a:chOff x="1164358" y="4665505"/>
            <a:chExt cx="7463024" cy="318924"/>
          </a:xfrm>
        </p:grpSpPr>
        <p:sp>
          <p:nvSpPr>
            <p:cNvPr id="62" name="TextBox 61">
              <a:extLst>
                <a:ext uri="{FF2B5EF4-FFF2-40B4-BE49-F238E27FC236}">
                  <a16:creationId xmlns:a16="http://schemas.microsoft.com/office/drawing/2014/main" id="{88D11E2B-FD68-4C5B-9969-DD87C282E28B}"/>
                </a:ext>
              </a:extLst>
            </p:cNvPr>
            <p:cNvSpPr txBox="1"/>
            <p:nvPr/>
          </p:nvSpPr>
          <p:spPr>
            <a:xfrm>
              <a:off x="8440865"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rPr>
                <a:t>0</a:t>
              </a:r>
            </a:p>
          </p:txBody>
        </p:sp>
        <p:sp>
          <p:nvSpPr>
            <p:cNvPr id="64" name="TextBox 63">
              <a:extLst>
                <a:ext uri="{FF2B5EF4-FFF2-40B4-BE49-F238E27FC236}">
                  <a16:creationId xmlns:a16="http://schemas.microsoft.com/office/drawing/2014/main" id="{6C60E93D-A0C3-4B86-8F8F-BEB54454DE6D}"/>
                </a:ext>
              </a:extLst>
            </p:cNvPr>
            <p:cNvSpPr txBox="1"/>
            <p:nvPr/>
          </p:nvSpPr>
          <p:spPr>
            <a:xfrm>
              <a:off x="7889888"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rPr>
                <a:t>1</a:t>
              </a:r>
            </a:p>
          </p:txBody>
        </p:sp>
        <p:sp>
          <p:nvSpPr>
            <p:cNvPr id="66" name="TextBox 65">
              <a:extLst>
                <a:ext uri="{FF2B5EF4-FFF2-40B4-BE49-F238E27FC236}">
                  <a16:creationId xmlns:a16="http://schemas.microsoft.com/office/drawing/2014/main" id="{7C0E3AD5-D867-49AA-8DBA-6A6390DD48B0}"/>
                </a:ext>
              </a:extLst>
            </p:cNvPr>
            <p:cNvSpPr txBox="1"/>
            <p:nvPr/>
          </p:nvSpPr>
          <p:spPr>
            <a:xfrm>
              <a:off x="7338912"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rPr>
                <a:t>9</a:t>
              </a:r>
            </a:p>
          </p:txBody>
        </p:sp>
        <p:sp>
          <p:nvSpPr>
            <p:cNvPr id="68" name="TextBox 67">
              <a:extLst>
                <a:ext uri="{FF2B5EF4-FFF2-40B4-BE49-F238E27FC236}">
                  <a16:creationId xmlns:a16="http://schemas.microsoft.com/office/drawing/2014/main" id="{124B43A6-4169-461B-A4CC-AA392738FCA1}"/>
                </a:ext>
              </a:extLst>
            </p:cNvPr>
            <p:cNvSpPr txBox="1"/>
            <p:nvPr/>
          </p:nvSpPr>
          <p:spPr>
            <a:xfrm>
              <a:off x="6731028"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rPr>
                <a:t>22</a:t>
              </a:r>
            </a:p>
          </p:txBody>
        </p:sp>
        <p:sp>
          <p:nvSpPr>
            <p:cNvPr id="70" name="TextBox 69">
              <a:extLst>
                <a:ext uri="{FF2B5EF4-FFF2-40B4-BE49-F238E27FC236}">
                  <a16:creationId xmlns:a16="http://schemas.microsoft.com/office/drawing/2014/main" id="{CA9FB87E-A9F3-4701-85B0-828EEED2B78D}"/>
                </a:ext>
              </a:extLst>
            </p:cNvPr>
            <p:cNvSpPr txBox="1"/>
            <p:nvPr/>
          </p:nvSpPr>
          <p:spPr>
            <a:xfrm>
              <a:off x="6180052"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rPr>
                <a:t>33</a:t>
              </a:r>
            </a:p>
          </p:txBody>
        </p:sp>
        <p:sp>
          <p:nvSpPr>
            <p:cNvPr id="72" name="TextBox 71">
              <a:extLst>
                <a:ext uri="{FF2B5EF4-FFF2-40B4-BE49-F238E27FC236}">
                  <a16:creationId xmlns:a16="http://schemas.microsoft.com/office/drawing/2014/main" id="{17608EED-4172-46FE-9765-C663F2E5CEB2}"/>
                </a:ext>
              </a:extLst>
            </p:cNvPr>
            <p:cNvSpPr txBox="1"/>
            <p:nvPr/>
          </p:nvSpPr>
          <p:spPr>
            <a:xfrm>
              <a:off x="5629075"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rPr>
                <a:t>65</a:t>
              </a:r>
            </a:p>
          </p:txBody>
        </p:sp>
        <p:sp>
          <p:nvSpPr>
            <p:cNvPr id="74" name="TextBox 73">
              <a:extLst>
                <a:ext uri="{FF2B5EF4-FFF2-40B4-BE49-F238E27FC236}">
                  <a16:creationId xmlns:a16="http://schemas.microsoft.com/office/drawing/2014/main" id="{CF9B60E6-C4FC-41F7-9E8D-7F90DA234EF4}"/>
                </a:ext>
              </a:extLst>
            </p:cNvPr>
            <p:cNvSpPr txBox="1"/>
            <p:nvPr/>
          </p:nvSpPr>
          <p:spPr>
            <a:xfrm>
              <a:off x="5078100" y="4665505"/>
              <a:ext cx="30033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rPr>
                <a:t>96</a:t>
              </a:r>
            </a:p>
          </p:txBody>
        </p:sp>
        <p:sp>
          <p:nvSpPr>
            <p:cNvPr id="76" name="TextBox 75">
              <a:extLst>
                <a:ext uri="{FF2B5EF4-FFF2-40B4-BE49-F238E27FC236}">
                  <a16:creationId xmlns:a16="http://schemas.microsoft.com/office/drawing/2014/main" id="{1D672665-82CD-495E-B09A-B324B4219F7B}"/>
                </a:ext>
              </a:extLst>
            </p:cNvPr>
            <p:cNvSpPr txBox="1"/>
            <p:nvPr/>
          </p:nvSpPr>
          <p:spPr>
            <a:xfrm>
              <a:off x="4470216"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rPr>
                <a:t>149</a:t>
              </a:r>
            </a:p>
          </p:txBody>
        </p:sp>
        <p:sp>
          <p:nvSpPr>
            <p:cNvPr id="78" name="TextBox 77">
              <a:extLst>
                <a:ext uri="{FF2B5EF4-FFF2-40B4-BE49-F238E27FC236}">
                  <a16:creationId xmlns:a16="http://schemas.microsoft.com/office/drawing/2014/main" id="{7B21DDC5-1B9E-4A46-88CA-A17598117ADE}"/>
                </a:ext>
              </a:extLst>
            </p:cNvPr>
            <p:cNvSpPr txBox="1"/>
            <p:nvPr/>
          </p:nvSpPr>
          <p:spPr>
            <a:xfrm>
              <a:off x="3919240"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rPr>
                <a:t>198</a:t>
              </a:r>
            </a:p>
          </p:txBody>
        </p:sp>
        <p:sp>
          <p:nvSpPr>
            <p:cNvPr id="80" name="TextBox 79">
              <a:extLst>
                <a:ext uri="{FF2B5EF4-FFF2-40B4-BE49-F238E27FC236}">
                  <a16:creationId xmlns:a16="http://schemas.microsoft.com/office/drawing/2014/main" id="{3E3DFC26-6E52-4328-B018-9240CA564DDD}"/>
                </a:ext>
              </a:extLst>
            </p:cNvPr>
            <p:cNvSpPr txBox="1"/>
            <p:nvPr/>
          </p:nvSpPr>
          <p:spPr>
            <a:xfrm>
              <a:off x="3368263"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rPr>
                <a:t>261</a:t>
              </a:r>
            </a:p>
          </p:txBody>
        </p:sp>
        <p:sp>
          <p:nvSpPr>
            <p:cNvPr id="82" name="TextBox 81">
              <a:extLst>
                <a:ext uri="{FF2B5EF4-FFF2-40B4-BE49-F238E27FC236}">
                  <a16:creationId xmlns:a16="http://schemas.microsoft.com/office/drawing/2014/main" id="{C3E4AB98-A111-46FC-B573-8CBB1F5EB9A2}"/>
                </a:ext>
              </a:extLst>
            </p:cNvPr>
            <p:cNvSpPr txBox="1"/>
            <p:nvPr/>
          </p:nvSpPr>
          <p:spPr>
            <a:xfrm>
              <a:off x="2817289"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rPr>
                <a:t>313</a:t>
              </a:r>
            </a:p>
          </p:txBody>
        </p:sp>
        <p:sp>
          <p:nvSpPr>
            <p:cNvPr id="84" name="TextBox 83">
              <a:extLst>
                <a:ext uri="{FF2B5EF4-FFF2-40B4-BE49-F238E27FC236}">
                  <a16:creationId xmlns:a16="http://schemas.microsoft.com/office/drawing/2014/main" id="{C168097D-990B-4A99-9172-D05BA17B767F}"/>
                </a:ext>
              </a:extLst>
            </p:cNvPr>
            <p:cNvSpPr txBox="1"/>
            <p:nvPr/>
          </p:nvSpPr>
          <p:spPr>
            <a:xfrm>
              <a:off x="2266311"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rPr>
                <a:t>377</a:t>
              </a:r>
            </a:p>
          </p:txBody>
        </p:sp>
        <p:sp>
          <p:nvSpPr>
            <p:cNvPr id="86" name="TextBox 85">
              <a:extLst>
                <a:ext uri="{FF2B5EF4-FFF2-40B4-BE49-F238E27FC236}">
                  <a16:creationId xmlns:a16="http://schemas.microsoft.com/office/drawing/2014/main" id="{24A7A132-B020-4517-8319-BE39903ECBD9}"/>
                </a:ext>
              </a:extLst>
            </p:cNvPr>
            <p:cNvSpPr txBox="1"/>
            <p:nvPr/>
          </p:nvSpPr>
          <p:spPr>
            <a:xfrm>
              <a:off x="1715336"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rPr>
                <a:t>438</a:t>
              </a:r>
            </a:p>
          </p:txBody>
        </p:sp>
        <p:sp>
          <p:nvSpPr>
            <p:cNvPr id="88" name="TextBox 87">
              <a:extLst>
                <a:ext uri="{FF2B5EF4-FFF2-40B4-BE49-F238E27FC236}">
                  <a16:creationId xmlns:a16="http://schemas.microsoft.com/office/drawing/2014/main" id="{ACB5E659-892E-4E3A-9552-CBCB53D56204}"/>
                </a:ext>
              </a:extLst>
            </p:cNvPr>
            <p:cNvSpPr txBox="1"/>
            <p:nvPr/>
          </p:nvSpPr>
          <p:spPr>
            <a:xfrm>
              <a:off x="1164358"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rPr>
                <a:t>473</a:t>
              </a:r>
            </a:p>
          </p:txBody>
        </p:sp>
      </p:grpSp>
      <p:grpSp>
        <p:nvGrpSpPr>
          <p:cNvPr id="90" name="Group 89">
            <a:extLst>
              <a:ext uri="{FF2B5EF4-FFF2-40B4-BE49-F238E27FC236}">
                <a16:creationId xmlns:a16="http://schemas.microsoft.com/office/drawing/2014/main" id="{72D8990C-E996-431C-8C7E-8C0E5EE6E1C5}"/>
              </a:ext>
            </a:extLst>
          </p:cNvPr>
          <p:cNvGrpSpPr/>
          <p:nvPr/>
        </p:nvGrpSpPr>
        <p:grpSpPr>
          <a:xfrm>
            <a:off x="1387974" y="4845897"/>
            <a:ext cx="7463024" cy="318924"/>
            <a:chOff x="1164358" y="4665505"/>
            <a:chExt cx="7463024" cy="318924"/>
          </a:xfrm>
        </p:grpSpPr>
        <p:sp>
          <p:nvSpPr>
            <p:cNvPr id="91" name="TextBox 90">
              <a:extLst>
                <a:ext uri="{FF2B5EF4-FFF2-40B4-BE49-F238E27FC236}">
                  <a16:creationId xmlns:a16="http://schemas.microsoft.com/office/drawing/2014/main" id="{76795AEB-0304-4DBF-950B-D4B7201AB23B}"/>
                </a:ext>
              </a:extLst>
            </p:cNvPr>
            <p:cNvSpPr txBox="1"/>
            <p:nvPr/>
          </p:nvSpPr>
          <p:spPr>
            <a:xfrm>
              <a:off x="8440865"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0</a:t>
              </a:r>
            </a:p>
          </p:txBody>
        </p:sp>
        <p:sp>
          <p:nvSpPr>
            <p:cNvPr id="92" name="TextBox 91">
              <a:extLst>
                <a:ext uri="{FF2B5EF4-FFF2-40B4-BE49-F238E27FC236}">
                  <a16:creationId xmlns:a16="http://schemas.microsoft.com/office/drawing/2014/main" id="{77379C7D-911C-40D8-B059-45D99CA80AA5}"/>
                </a:ext>
              </a:extLst>
            </p:cNvPr>
            <p:cNvSpPr txBox="1"/>
            <p:nvPr/>
          </p:nvSpPr>
          <p:spPr>
            <a:xfrm>
              <a:off x="7889888"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0</a:t>
              </a:r>
            </a:p>
          </p:txBody>
        </p:sp>
        <p:sp>
          <p:nvSpPr>
            <p:cNvPr id="93" name="TextBox 92">
              <a:extLst>
                <a:ext uri="{FF2B5EF4-FFF2-40B4-BE49-F238E27FC236}">
                  <a16:creationId xmlns:a16="http://schemas.microsoft.com/office/drawing/2014/main" id="{A52AA294-23C5-4A3B-9453-FD9AA89E2393}"/>
                </a:ext>
              </a:extLst>
            </p:cNvPr>
            <p:cNvSpPr txBox="1"/>
            <p:nvPr/>
          </p:nvSpPr>
          <p:spPr>
            <a:xfrm>
              <a:off x="7338912"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2</a:t>
              </a:r>
            </a:p>
          </p:txBody>
        </p:sp>
        <p:sp>
          <p:nvSpPr>
            <p:cNvPr id="94" name="TextBox 93">
              <a:extLst>
                <a:ext uri="{FF2B5EF4-FFF2-40B4-BE49-F238E27FC236}">
                  <a16:creationId xmlns:a16="http://schemas.microsoft.com/office/drawing/2014/main" id="{E6736BCB-7FBC-4902-89EE-679397737524}"/>
                </a:ext>
              </a:extLst>
            </p:cNvPr>
            <p:cNvSpPr txBox="1"/>
            <p:nvPr/>
          </p:nvSpPr>
          <p:spPr>
            <a:xfrm>
              <a:off x="6787935"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8</a:t>
              </a:r>
            </a:p>
          </p:txBody>
        </p:sp>
        <p:sp>
          <p:nvSpPr>
            <p:cNvPr id="95" name="TextBox 94">
              <a:extLst>
                <a:ext uri="{FF2B5EF4-FFF2-40B4-BE49-F238E27FC236}">
                  <a16:creationId xmlns:a16="http://schemas.microsoft.com/office/drawing/2014/main" id="{B4C0E210-792C-4495-A552-AD6127976EC5}"/>
                </a:ext>
              </a:extLst>
            </p:cNvPr>
            <p:cNvSpPr txBox="1"/>
            <p:nvPr/>
          </p:nvSpPr>
          <p:spPr>
            <a:xfrm>
              <a:off x="6180052"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19</a:t>
              </a:r>
            </a:p>
          </p:txBody>
        </p:sp>
        <p:sp>
          <p:nvSpPr>
            <p:cNvPr id="96" name="TextBox 95">
              <a:extLst>
                <a:ext uri="{FF2B5EF4-FFF2-40B4-BE49-F238E27FC236}">
                  <a16:creationId xmlns:a16="http://schemas.microsoft.com/office/drawing/2014/main" id="{E8FBA71D-4C62-49FF-B60E-D2A5EE976178}"/>
                </a:ext>
              </a:extLst>
            </p:cNvPr>
            <p:cNvSpPr txBox="1"/>
            <p:nvPr/>
          </p:nvSpPr>
          <p:spPr>
            <a:xfrm>
              <a:off x="5629075"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34</a:t>
              </a:r>
            </a:p>
          </p:txBody>
        </p:sp>
        <p:sp>
          <p:nvSpPr>
            <p:cNvPr id="97" name="TextBox 96">
              <a:extLst>
                <a:ext uri="{FF2B5EF4-FFF2-40B4-BE49-F238E27FC236}">
                  <a16:creationId xmlns:a16="http://schemas.microsoft.com/office/drawing/2014/main" id="{5A004F13-3317-49AF-B9D6-FA257FD7F717}"/>
                </a:ext>
              </a:extLst>
            </p:cNvPr>
            <p:cNvSpPr txBox="1"/>
            <p:nvPr/>
          </p:nvSpPr>
          <p:spPr>
            <a:xfrm>
              <a:off x="5078099"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56</a:t>
              </a:r>
            </a:p>
          </p:txBody>
        </p:sp>
        <p:sp>
          <p:nvSpPr>
            <p:cNvPr id="98" name="TextBox 97">
              <a:extLst>
                <a:ext uri="{FF2B5EF4-FFF2-40B4-BE49-F238E27FC236}">
                  <a16:creationId xmlns:a16="http://schemas.microsoft.com/office/drawing/2014/main" id="{082BC0BB-3D44-4A36-916B-4518DBE6E773}"/>
                </a:ext>
              </a:extLst>
            </p:cNvPr>
            <p:cNvSpPr txBox="1"/>
            <p:nvPr/>
          </p:nvSpPr>
          <p:spPr>
            <a:xfrm>
              <a:off x="4527122"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98</a:t>
              </a:r>
            </a:p>
          </p:txBody>
        </p:sp>
        <p:sp>
          <p:nvSpPr>
            <p:cNvPr id="99" name="TextBox 98">
              <a:extLst>
                <a:ext uri="{FF2B5EF4-FFF2-40B4-BE49-F238E27FC236}">
                  <a16:creationId xmlns:a16="http://schemas.microsoft.com/office/drawing/2014/main" id="{62E274C7-6254-4787-81A5-530DFE3079F9}"/>
                </a:ext>
              </a:extLst>
            </p:cNvPr>
            <p:cNvSpPr txBox="1"/>
            <p:nvPr/>
          </p:nvSpPr>
          <p:spPr>
            <a:xfrm>
              <a:off x="3919240"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138</a:t>
              </a:r>
            </a:p>
          </p:txBody>
        </p:sp>
        <p:sp>
          <p:nvSpPr>
            <p:cNvPr id="100" name="TextBox 99">
              <a:extLst>
                <a:ext uri="{FF2B5EF4-FFF2-40B4-BE49-F238E27FC236}">
                  <a16:creationId xmlns:a16="http://schemas.microsoft.com/office/drawing/2014/main" id="{3E9BE0C6-DBA5-4A72-B6D4-DE0095923761}"/>
                </a:ext>
              </a:extLst>
            </p:cNvPr>
            <p:cNvSpPr txBox="1"/>
            <p:nvPr/>
          </p:nvSpPr>
          <p:spPr>
            <a:xfrm>
              <a:off x="3375893" y="4665505"/>
              <a:ext cx="39888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211</a:t>
              </a:r>
            </a:p>
          </p:txBody>
        </p:sp>
        <p:sp>
          <p:nvSpPr>
            <p:cNvPr id="101" name="TextBox 100">
              <a:extLst>
                <a:ext uri="{FF2B5EF4-FFF2-40B4-BE49-F238E27FC236}">
                  <a16:creationId xmlns:a16="http://schemas.microsoft.com/office/drawing/2014/main" id="{42DDABAA-48C1-412B-BCEE-6036CB87DB5D}"/>
                </a:ext>
              </a:extLst>
            </p:cNvPr>
            <p:cNvSpPr txBox="1"/>
            <p:nvPr/>
          </p:nvSpPr>
          <p:spPr>
            <a:xfrm>
              <a:off x="2817289"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271</a:t>
              </a:r>
            </a:p>
          </p:txBody>
        </p:sp>
        <p:sp>
          <p:nvSpPr>
            <p:cNvPr id="102" name="TextBox 101">
              <a:extLst>
                <a:ext uri="{FF2B5EF4-FFF2-40B4-BE49-F238E27FC236}">
                  <a16:creationId xmlns:a16="http://schemas.microsoft.com/office/drawing/2014/main" id="{4AF6233D-50E5-474F-809D-533C3B53DC7E}"/>
                </a:ext>
              </a:extLst>
            </p:cNvPr>
            <p:cNvSpPr txBox="1"/>
            <p:nvPr/>
          </p:nvSpPr>
          <p:spPr>
            <a:xfrm>
              <a:off x="2266311"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350</a:t>
              </a:r>
            </a:p>
          </p:txBody>
        </p:sp>
        <p:sp>
          <p:nvSpPr>
            <p:cNvPr id="103" name="TextBox 102">
              <a:extLst>
                <a:ext uri="{FF2B5EF4-FFF2-40B4-BE49-F238E27FC236}">
                  <a16:creationId xmlns:a16="http://schemas.microsoft.com/office/drawing/2014/main" id="{34276D27-4A14-4D94-B18E-44786B8FFA4E}"/>
                </a:ext>
              </a:extLst>
            </p:cNvPr>
            <p:cNvSpPr txBox="1"/>
            <p:nvPr/>
          </p:nvSpPr>
          <p:spPr>
            <a:xfrm>
              <a:off x="1715336"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421</a:t>
              </a:r>
            </a:p>
          </p:txBody>
        </p:sp>
        <p:sp>
          <p:nvSpPr>
            <p:cNvPr id="104" name="TextBox 103">
              <a:extLst>
                <a:ext uri="{FF2B5EF4-FFF2-40B4-BE49-F238E27FC236}">
                  <a16:creationId xmlns:a16="http://schemas.microsoft.com/office/drawing/2014/main" id="{7E326614-C1AE-4C82-A57E-A7E38CBBA2A5}"/>
                </a:ext>
              </a:extLst>
            </p:cNvPr>
            <p:cNvSpPr txBox="1"/>
            <p:nvPr/>
          </p:nvSpPr>
          <p:spPr>
            <a:xfrm>
              <a:off x="1164358"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panose="020B0604020202020204" pitchFamily="34" charset="0"/>
                  <a:ea typeface="+mn-ea"/>
                  <a:cs typeface="Arial" panose="020B0604020202020204" pitchFamily="34" charset="0"/>
                </a:rPr>
                <a:t>482</a:t>
              </a:r>
            </a:p>
          </p:txBody>
        </p:sp>
      </p:grpSp>
      <p:sp>
        <p:nvSpPr>
          <p:cNvPr id="105" name="TextBox 104">
            <a:extLst>
              <a:ext uri="{FF2B5EF4-FFF2-40B4-BE49-F238E27FC236}">
                <a16:creationId xmlns:a16="http://schemas.microsoft.com/office/drawing/2014/main" id="{0185BE2F-B317-4849-AB3E-F8A7B9F525B8}"/>
              </a:ext>
            </a:extLst>
          </p:cNvPr>
          <p:cNvSpPr txBox="1"/>
          <p:nvPr/>
        </p:nvSpPr>
        <p:spPr>
          <a:xfrm>
            <a:off x="-59421" y="4512128"/>
            <a:ext cx="153760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chemeClr val="accent3"/>
                </a:solidFill>
                <a:effectLst/>
                <a:uLnTx/>
                <a:uFillTx/>
                <a:latin typeface="Arial" charset="0"/>
                <a:ea typeface="+mn-ea"/>
                <a:cs typeface="Arial" charset="0"/>
              </a:rPr>
              <a:t>NIVO + chimio</a:t>
            </a:r>
          </a:p>
        </p:txBody>
      </p:sp>
      <p:sp>
        <p:nvSpPr>
          <p:cNvPr id="106" name="TextBox 105">
            <a:extLst>
              <a:ext uri="{FF2B5EF4-FFF2-40B4-BE49-F238E27FC236}">
                <a16:creationId xmlns:a16="http://schemas.microsoft.com/office/drawing/2014/main" id="{52337215-4840-471C-BF02-FC9C59DD3889}"/>
              </a:ext>
            </a:extLst>
          </p:cNvPr>
          <p:cNvSpPr txBox="1"/>
          <p:nvPr/>
        </p:nvSpPr>
        <p:spPr>
          <a:xfrm>
            <a:off x="633077" y="4827438"/>
            <a:ext cx="845103"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charset="0"/>
                <a:ea typeface="+mn-ea"/>
                <a:cs typeface="Arial" charset="0"/>
              </a:rPr>
              <a:t>Chimio</a:t>
            </a:r>
          </a:p>
        </p:txBody>
      </p:sp>
      <p:sp>
        <p:nvSpPr>
          <p:cNvPr id="108" name="TextBox 107">
            <a:extLst>
              <a:ext uri="{FF2B5EF4-FFF2-40B4-BE49-F238E27FC236}">
                <a16:creationId xmlns:a16="http://schemas.microsoft.com/office/drawing/2014/main" id="{8197EDD1-E56D-40E8-954B-218362C2E3ED}"/>
              </a:ext>
            </a:extLst>
          </p:cNvPr>
          <p:cNvSpPr txBox="1"/>
          <p:nvPr/>
        </p:nvSpPr>
        <p:spPr>
          <a:xfrm>
            <a:off x="1141768" y="4245429"/>
            <a:ext cx="33214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charset="0"/>
                <a:ea typeface="+mn-ea"/>
                <a:cs typeface="Arial" charset="0"/>
              </a:rPr>
              <a:t>N</a:t>
            </a:r>
          </a:p>
        </p:txBody>
      </p:sp>
      <p:grpSp>
        <p:nvGrpSpPr>
          <p:cNvPr id="215" name="Group 214">
            <a:extLst>
              <a:ext uri="{FF2B5EF4-FFF2-40B4-BE49-F238E27FC236}">
                <a16:creationId xmlns:a16="http://schemas.microsoft.com/office/drawing/2014/main" id="{37BBAE8B-3E5F-45EA-B5B2-F1130BB04ADE}"/>
              </a:ext>
            </a:extLst>
          </p:cNvPr>
          <p:cNvGrpSpPr/>
          <p:nvPr/>
        </p:nvGrpSpPr>
        <p:grpSpPr>
          <a:xfrm>
            <a:off x="1593809" y="1872613"/>
            <a:ext cx="6901680" cy="1729200"/>
            <a:chOff x="2974" y="2282963"/>
            <a:chExt cx="9144102" cy="2294827"/>
          </a:xfrm>
        </p:grpSpPr>
        <p:sp>
          <p:nvSpPr>
            <p:cNvPr id="111" name="Freeform: Shape 110">
              <a:extLst>
                <a:ext uri="{FF2B5EF4-FFF2-40B4-BE49-F238E27FC236}">
                  <a16:creationId xmlns:a16="http://schemas.microsoft.com/office/drawing/2014/main" id="{91DC528F-30BB-4D10-ADDD-70E848B303A5}"/>
                </a:ext>
              </a:extLst>
            </p:cNvPr>
            <p:cNvSpPr/>
            <p:nvPr/>
          </p:nvSpPr>
          <p:spPr>
            <a:xfrm>
              <a:off x="2974" y="2326200"/>
              <a:ext cx="9144102" cy="2214519"/>
            </a:xfrm>
            <a:custGeom>
              <a:avLst/>
              <a:gdLst>
                <a:gd name="connsiteX0" fmla="*/ 9144103 w 9144102"/>
                <a:gd name="connsiteY0" fmla="*/ 2214520 h 2214519"/>
                <a:gd name="connsiteX1" fmla="*/ 7188550 w 9144102"/>
                <a:gd name="connsiteY1" fmla="*/ 2214520 h 2214519"/>
                <a:gd name="connsiteX2" fmla="*/ 7188550 w 9144102"/>
                <a:gd name="connsiteY2" fmla="*/ 2179993 h 2214519"/>
                <a:gd name="connsiteX3" fmla="*/ 6581896 w 9144102"/>
                <a:gd name="connsiteY3" fmla="*/ 2179993 h 2214519"/>
                <a:gd name="connsiteX4" fmla="*/ 6581896 w 9144102"/>
                <a:gd name="connsiteY4" fmla="*/ 2170128 h 2214519"/>
                <a:gd name="connsiteX5" fmla="*/ 6456132 w 9144102"/>
                <a:gd name="connsiteY5" fmla="*/ 2170128 h 2214519"/>
                <a:gd name="connsiteX6" fmla="*/ 6456132 w 9144102"/>
                <a:gd name="connsiteY6" fmla="*/ 2130669 h 2214519"/>
                <a:gd name="connsiteX7" fmla="*/ 6345156 w 9144102"/>
                <a:gd name="connsiteY7" fmla="*/ 2130669 h 2214519"/>
                <a:gd name="connsiteX8" fmla="*/ 6345156 w 9144102"/>
                <a:gd name="connsiteY8" fmla="*/ 2096142 h 2214519"/>
                <a:gd name="connsiteX9" fmla="*/ 6229257 w 9144102"/>
                <a:gd name="connsiteY9" fmla="*/ 2096142 h 2214519"/>
                <a:gd name="connsiteX10" fmla="*/ 6229257 w 9144102"/>
                <a:gd name="connsiteY10" fmla="*/ 2066555 h 2214519"/>
                <a:gd name="connsiteX11" fmla="*/ 6194730 w 9144102"/>
                <a:gd name="connsiteY11" fmla="*/ 2066555 h 2214519"/>
                <a:gd name="connsiteX12" fmla="*/ 6194730 w 9144102"/>
                <a:gd name="connsiteY12" fmla="*/ 2036961 h 2214519"/>
                <a:gd name="connsiteX13" fmla="*/ 5992509 w 9144102"/>
                <a:gd name="connsiteY13" fmla="*/ 2036961 h 2214519"/>
                <a:gd name="connsiteX14" fmla="*/ 5992509 w 9144102"/>
                <a:gd name="connsiteY14" fmla="*/ 2022164 h 2214519"/>
                <a:gd name="connsiteX15" fmla="*/ 5819890 w 9144102"/>
                <a:gd name="connsiteY15" fmla="*/ 2022164 h 2214519"/>
                <a:gd name="connsiteX16" fmla="*/ 5819890 w 9144102"/>
                <a:gd name="connsiteY16" fmla="*/ 1965445 h 2214519"/>
                <a:gd name="connsiteX17" fmla="*/ 5620140 w 9144102"/>
                <a:gd name="connsiteY17" fmla="*/ 1965445 h 2214519"/>
                <a:gd name="connsiteX18" fmla="*/ 5620140 w 9144102"/>
                <a:gd name="connsiteY18" fmla="*/ 1923524 h 2214519"/>
                <a:gd name="connsiteX19" fmla="*/ 5521491 w 9144102"/>
                <a:gd name="connsiteY19" fmla="*/ 1923524 h 2214519"/>
                <a:gd name="connsiteX20" fmla="*/ 5521491 w 9144102"/>
                <a:gd name="connsiteY20" fmla="*/ 1918591 h 2214519"/>
                <a:gd name="connsiteX21" fmla="*/ 5265022 w 9144102"/>
                <a:gd name="connsiteY21" fmla="*/ 1918591 h 2214519"/>
                <a:gd name="connsiteX22" fmla="*/ 5265022 w 9144102"/>
                <a:gd name="connsiteY22" fmla="*/ 1881602 h 2214519"/>
                <a:gd name="connsiteX23" fmla="*/ 5109663 w 9144102"/>
                <a:gd name="connsiteY23" fmla="*/ 1881602 h 2214519"/>
                <a:gd name="connsiteX24" fmla="*/ 5109663 w 9144102"/>
                <a:gd name="connsiteY24" fmla="*/ 1854470 h 2214519"/>
                <a:gd name="connsiteX25" fmla="*/ 4902518 w 9144102"/>
                <a:gd name="connsiteY25" fmla="*/ 1854470 h 2214519"/>
                <a:gd name="connsiteX26" fmla="*/ 4902518 w 9144102"/>
                <a:gd name="connsiteY26" fmla="*/ 1832278 h 2214519"/>
                <a:gd name="connsiteX27" fmla="*/ 4791543 w 9144102"/>
                <a:gd name="connsiteY27" fmla="*/ 1832278 h 2214519"/>
                <a:gd name="connsiteX28" fmla="*/ 4791543 w 9144102"/>
                <a:gd name="connsiteY28" fmla="*/ 1810086 h 2214519"/>
                <a:gd name="connsiteX29" fmla="*/ 4732362 w 9144102"/>
                <a:gd name="connsiteY29" fmla="*/ 1810086 h 2214519"/>
                <a:gd name="connsiteX30" fmla="*/ 4732362 w 9144102"/>
                <a:gd name="connsiteY30" fmla="*/ 1792819 h 2214519"/>
                <a:gd name="connsiteX31" fmla="*/ 4424098 w 9144102"/>
                <a:gd name="connsiteY31" fmla="*/ 1792819 h 2214519"/>
                <a:gd name="connsiteX32" fmla="*/ 4424098 w 9144102"/>
                <a:gd name="connsiteY32" fmla="*/ 1743503 h 2214519"/>
                <a:gd name="connsiteX33" fmla="*/ 4379714 w 9144102"/>
                <a:gd name="connsiteY33" fmla="*/ 1743503 h 2214519"/>
                <a:gd name="connsiteX34" fmla="*/ 4379714 w 9144102"/>
                <a:gd name="connsiteY34" fmla="*/ 1721303 h 2214519"/>
                <a:gd name="connsiteX35" fmla="*/ 4330390 w 9144102"/>
                <a:gd name="connsiteY35" fmla="*/ 1721303 h 2214519"/>
                <a:gd name="connsiteX36" fmla="*/ 4330390 w 9144102"/>
                <a:gd name="connsiteY36" fmla="*/ 1679381 h 2214519"/>
                <a:gd name="connsiteX37" fmla="*/ 4105978 w 9144102"/>
                <a:gd name="connsiteY37" fmla="*/ 1679381 h 2214519"/>
                <a:gd name="connsiteX38" fmla="*/ 4105978 w 9144102"/>
                <a:gd name="connsiteY38" fmla="*/ 1637460 h 2214519"/>
                <a:gd name="connsiteX39" fmla="*/ 4061594 w 9144102"/>
                <a:gd name="connsiteY39" fmla="*/ 1637460 h 2214519"/>
                <a:gd name="connsiteX40" fmla="*/ 4061594 w 9144102"/>
                <a:gd name="connsiteY40" fmla="*/ 1612798 h 2214519"/>
                <a:gd name="connsiteX41" fmla="*/ 3992540 w 9144102"/>
                <a:gd name="connsiteY41" fmla="*/ 1612798 h 2214519"/>
                <a:gd name="connsiteX42" fmla="*/ 3992540 w 9144102"/>
                <a:gd name="connsiteY42" fmla="*/ 1590606 h 2214519"/>
                <a:gd name="connsiteX43" fmla="*/ 3955551 w 9144102"/>
                <a:gd name="connsiteY43" fmla="*/ 1590606 h 2214519"/>
                <a:gd name="connsiteX44" fmla="*/ 3955551 w 9144102"/>
                <a:gd name="connsiteY44" fmla="*/ 1553617 h 2214519"/>
                <a:gd name="connsiteX45" fmla="*/ 3876640 w 9144102"/>
                <a:gd name="connsiteY45" fmla="*/ 1553617 h 2214519"/>
                <a:gd name="connsiteX46" fmla="*/ 3876640 w 9144102"/>
                <a:gd name="connsiteY46" fmla="*/ 1541282 h 2214519"/>
                <a:gd name="connsiteX47" fmla="*/ 3768127 w 9144102"/>
                <a:gd name="connsiteY47" fmla="*/ 1541282 h 2214519"/>
                <a:gd name="connsiteX48" fmla="*/ 3768127 w 9144102"/>
                <a:gd name="connsiteY48" fmla="*/ 1499360 h 2214519"/>
                <a:gd name="connsiteX49" fmla="*/ 3652228 w 9144102"/>
                <a:gd name="connsiteY49" fmla="*/ 1499360 h 2214519"/>
                <a:gd name="connsiteX50" fmla="*/ 3652228 w 9144102"/>
                <a:gd name="connsiteY50" fmla="*/ 1452506 h 2214519"/>
                <a:gd name="connsiteX51" fmla="*/ 3487004 w 9144102"/>
                <a:gd name="connsiteY51" fmla="*/ 1452506 h 2214519"/>
                <a:gd name="connsiteX52" fmla="*/ 3487004 w 9144102"/>
                <a:gd name="connsiteY52" fmla="*/ 1417980 h 2214519"/>
                <a:gd name="connsiteX53" fmla="*/ 3427815 w 9144102"/>
                <a:gd name="connsiteY53" fmla="*/ 1417980 h 2214519"/>
                <a:gd name="connsiteX54" fmla="*/ 3427815 w 9144102"/>
                <a:gd name="connsiteY54" fmla="*/ 1363731 h 2214519"/>
                <a:gd name="connsiteX55" fmla="*/ 3361232 w 9144102"/>
                <a:gd name="connsiteY55" fmla="*/ 1363731 h 2214519"/>
                <a:gd name="connsiteX56" fmla="*/ 3361232 w 9144102"/>
                <a:gd name="connsiteY56" fmla="*/ 1336599 h 2214519"/>
                <a:gd name="connsiteX57" fmla="*/ 3186143 w 9144102"/>
                <a:gd name="connsiteY57" fmla="*/ 1336599 h 2214519"/>
                <a:gd name="connsiteX58" fmla="*/ 3186143 w 9144102"/>
                <a:gd name="connsiteY58" fmla="*/ 1267553 h 2214519"/>
                <a:gd name="connsiteX59" fmla="*/ 3072706 w 9144102"/>
                <a:gd name="connsiteY59" fmla="*/ 1267553 h 2214519"/>
                <a:gd name="connsiteX60" fmla="*/ 3072706 w 9144102"/>
                <a:gd name="connsiteY60" fmla="*/ 1247823 h 2214519"/>
                <a:gd name="connsiteX61" fmla="*/ 2939538 w 9144102"/>
                <a:gd name="connsiteY61" fmla="*/ 1247823 h 2214519"/>
                <a:gd name="connsiteX62" fmla="*/ 2939538 w 9144102"/>
                <a:gd name="connsiteY62" fmla="*/ 1218229 h 2214519"/>
                <a:gd name="connsiteX63" fmla="*/ 2860620 w 9144102"/>
                <a:gd name="connsiteY63" fmla="*/ 1218229 h 2214519"/>
                <a:gd name="connsiteX64" fmla="*/ 2860620 w 9144102"/>
                <a:gd name="connsiteY64" fmla="*/ 1200970 h 2214519"/>
                <a:gd name="connsiteX65" fmla="*/ 2826101 w 9144102"/>
                <a:gd name="connsiteY65" fmla="*/ 1200970 h 2214519"/>
                <a:gd name="connsiteX66" fmla="*/ 2826101 w 9144102"/>
                <a:gd name="connsiteY66" fmla="*/ 1141781 h 2214519"/>
                <a:gd name="connsiteX67" fmla="*/ 2734855 w 9144102"/>
                <a:gd name="connsiteY67" fmla="*/ 1141781 h 2214519"/>
                <a:gd name="connsiteX68" fmla="*/ 2734855 w 9144102"/>
                <a:gd name="connsiteY68" fmla="*/ 1119589 h 2214519"/>
                <a:gd name="connsiteX69" fmla="*/ 2599218 w 9144102"/>
                <a:gd name="connsiteY69" fmla="*/ 1119589 h 2214519"/>
                <a:gd name="connsiteX70" fmla="*/ 2599218 w 9144102"/>
                <a:gd name="connsiteY70" fmla="*/ 1077667 h 2214519"/>
                <a:gd name="connsiteX71" fmla="*/ 2569632 w 9144102"/>
                <a:gd name="connsiteY71" fmla="*/ 1077667 h 2214519"/>
                <a:gd name="connsiteX72" fmla="*/ 2569632 w 9144102"/>
                <a:gd name="connsiteY72" fmla="*/ 1065332 h 2214519"/>
                <a:gd name="connsiteX73" fmla="*/ 2490713 w 9144102"/>
                <a:gd name="connsiteY73" fmla="*/ 1065332 h 2214519"/>
                <a:gd name="connsiteX74" fmla="*/ 2490713 w 9144102"/>
                <a:gd name="connsiteY74" fmla="*/ 1040678 h 2214519"/>
                <a:gd name="connsiteX75" fmla="*/ 2406870 w 9144102"/>
                <a:gd name="connsiteY75" fmla="*/ 1040678 h 2214519"/>
                <a:gd name="connsiteX76" fmla="*/ 2406870 w 9144102"/>
                <a:gd name="connsiteY76" fmla="*/ 1011084 h 2214519"/>
                <a:gd name="connsiteX77" fmla="*/ 2377275 w 9144102"/>
                <a:gd name="connsiteY77" fmla="*/ 1011084 h 2214519"/>
                <a:gd name="connsiteX78" fmla="*/ 2377275 w 9144102"/>
                <a:gd name="connsiteY78" fmla="*/ 986422 h 2214519"/>
                <a:gd name="connsiteX79" fmla="*/ 2342749 w 9144102"/>
                <a:gd name="connsiteY79" fmla="*/ 986422 h 2214519"/>
                <a:gd name="connsiteX80" fmla="*/ 2342749 w 9144102"/>
                <a:gd name="connsiteY80" fmla="*/ 959297 h 2214519"/>
                <a:gd name="connsiteX81" fmla="*/ 2256443 w 9144102"/>
                <a:gd name="connsiteY81" fmla="*/ 959297 h 2214519"/>
                <a:gd name="connsiteX82" fmla="*/ 2256443 w 9144102"/>
                <a:gd name="connsiteY82" fmla="*/ 932165 h 2214519"/>
                <a:gd name="connsiteX83" fmla="*/ 2184928 w 9144102"/>
                <a:gd name="connsiteY83" fmla="*/ 932165 h 2214519"/>
                <a:gd name="connsiteX84" fmla="*/ 2184928 w 9144102"/>
                <a:gd name="connsiteY84" fmla="*/ 912444 h 2214519"/>
                <a:gd name="connsiteX85" fmla="*/ 2138066 w 9144102"/>
                <a:gd name="connsiteY85" fmla="*/ 912444 h 2214519"/>
                <a:gd name="connsiteX86" fmla="*/ 2138066 w 9144102"/>
                <a:gd name="connsiteY86" fmla="*/ 895176 h 2214519"/>
                <a:gd name="connsiteX87" fmla="*/ 2081347 w 9144102"/>
                <a:gd name="connsiteY87" fmla="*/ 895176 h 2214519"/>
                <a:gd name="connsiteX88" fmla="*/ 2081347 w 9144102"/>
                <a:gd name="connsiteY88" fmla="*/ 858187 h 2214519"/>
                <a:gd name="connsiteX89" fmla="*/ 2027098 w 9144102"/>
                <a:gd name="connsiteY89" fmla="*/ 858187 h 2214519"/>
                <a:gd name="connsiteX90" fmla="*/ 2027098 w 9144102"/>
                <a:gd name="connsiteY90" fmla="*/ 831063 h 2214519"/>
                <a:gd name="connsiteX91" fmla="*/ 1935853 w 9144102"/>
                <a:gd name="connsiteY91" fmla="*/ 831063 h 2214519"/>
                <a:gd name="connsiteX92" fmla="*/ 1935853 w 9144102"/>
                <a:gd name="connsiteY92" fmla="*/ 811333 h 2214519"/>
                <a:gd name="connsiteX93" fmla="*/ 1898864 w 9144102"/>
                <a:gd name="connsiteY93" fmla="*/ 811333 h 2214519"/>
                <a:gd name="connsiteX94" fmla="*/ 1898864 w 9144102"/>
                <a:gd name="connsiteY94" fmla="*/ 791604 h 2214519"/>
                <a:gd name="connsiteX95" fmla="*/ 1844607 w 9144102"/>
                <a:gd name="connsiteY95" fmla="*/ 791604 h 2214519"/>
                <a:gd name="connsiteX96" fmla="*/ 1844607 w 9144102"/>
                <a:gd name="connsiteY96" fmla="*/ 754613 h 2214519"/>
                <a:gd name="connsiteX97" fmla="*/ 1819945 w 9144102"/>
                <a:gd name="connsiteY97" fmla="*/ 754613 h 2214519"/>
                <a:gd name="connsiteX98" fmla="*/ 1819945 w 9144102"/>
                <a:gd name="connsiteY98" fmla="*/ 737350 h 2214519"/>
                <a:gd name="connsiteX99" fmla="*/ 1785426 w 9144102"/>
                <a:gd name="connsiteY99" fmla="*/ 737350 h 2214519"/>
                <a:gd name="connsiteX100" fmla="*/ 1785426 w 9144102"/>
                <a:gd name="connsiteY100" fmla="*/ 702826 h 2214519"/>
                <a:gd name="connsiteX101" fmla="*/ 1716372 w 9144102"/>
                <a:gd name="connsiteY101" fmla="*/ 702826 h 2214519"/>
                <a:gd name="connsiteX102" fmla="*/ 1716372 w 9144102"/>
                <a:gd name="connsiteY102" fmla="*/ 668300 h 2214519"/>
                <a:gd name="connsiteX103" fmla="*/ 1627597 w 9144102"/>
                <a:gd name="connsiteY103" fmla="*/ 668300 h 2214519"/>
                <a:gd name="connsiteX104" fmla="*/ 1627597 w 9144102"/>
                <a:gd name="connsiteY104" fmla="*/ 648572 h 2214519"/>
                <a:gd name="connsiteX105" fmla="*/ 1602935 w 9144102"/>
                <a:gd name="connsiteY105" fmla="*/ 648572 h 2214519"/>
                <a:gd name="connsiteX106" fmla="*/ 1602935 w 9144102"/>
                <a:gd name="connsiteY106" fmla="*/ 599251 h 2214519"/>
                <a:gd name="connsiteX107" fmla="*/ 1578273 w 9144102"/>
                <a:gd name="connsiteY107" fmla="*/ 599251 h 2214519"/>
                <a:gd name="connsiteX108" fmla="*/ 1578273 w 9144102"/>
                <a:gd name="connsiteY108" fmla="*/ 584455 h 2214519"/>
                <a:gd name="connsiteX109" fmla="*/ 1524024 w 9144102"/>
                <a:gd name="connsiteY109" fmla="*/ 584455 h 2214519"/>
                <a:gd name="connsiteX110" fmla="*/ 1524024 w 9144102"/>
                <a:gd name="connsiteY110" fmla="*/ 547464 h 2214519"/>
                <a:gd name="connsiteX111" fmla="*/ 1477163 w 9144102"/>
                <a:gd name="connsiteY111" fmla="*/ 547464 h 2214519"/>
                <a:gd name="connsiteX112" fmla="*/ 1477163 w 9144102"/>
                <a:gd name="connsiteY112" fmla="*/ 537600 h 2214519"/>
                <a:gd name="connsiteX113" fmla="*/ 1408117 w 9144102"/>
                <a:gd name="connsiteY113" fmla="*/ 537600 h 2214519"/>
                <a:gd name="connsiteX114" fmla="*/ 1408117 w 9144102"/>
                <a:gd name="connsiteY114" fmla="*/ 512939 h 2214519"/>
                <a:gd name="connsiteX115" fmla="*/ 1353860 w 9144102"/>
                <a:gd name="connsiteY115" fmla="*/ 512939 h 2214519"/>
                <a:gd name="connsiteX116" fmla="*/ 1353860 w 9144102"/>
                <a:gd name="connsiteY116" fmla="*/ 493211 h 2214519"/>
                <a:gd name="connsiteX117" fmla="*/ 1302074 w 9144102"/>
                <a:gd name="connsiteY117" fmla="*/ 493211 h 2214519"/>
                <a:gd name="connsiteX118" fmla="*/ 1302074 w 9144102"/>
                <a:gd name="connsiteY118" fmla="*/ 466084 h 2214519"/>
                <a:gd name="connsiteX119" fmla="*/ 1250288 w 9144102"/>
                <a:gd name="connsiteY119" fmla="*/ 466084 h 2214519"/>
                <a:gd name="connsiteX120" fmla="*/ 1250288 w 9144102"/>
                <a:gd name="connsiteY120" fmla="*/ 429094 h 2214519"/>
                <a:gd name="connsiteX121" fmla="*/ 1146715 w 9144102"/>
                <a:gd name="connsiteY121" fmla="*/ 429094 h 2214519"/>
                <a:gd name="connsiteX122" fmla="*/ 1146715 w 9144102"/>
                <a:gd name="connsiteY122" fmla="*/ 392102 h 2214519"/>
                <a:gd name="connsiteX123" fmla="*/ 1134388 w 9144102"/>
                <a:gd name="connsiteY123" fmla="*/ 392102 h 2214519"/>
                <a:gd name="connsiteX124" fmla="*/ 1134388 w 9144102"/>
                <a:gd name="connsiteY124" fmla="*/ 369908 h 2214519"/>
                <a:gd name="connsiteX125" fmla="*/ 1050537 w 9144102"/>
                <a:gd name="connsiteY125" fmla="*/ 369908 h 2214519"/>
                <a:gd name="connsiteX126" fmla="*/ 1050537 w 9144102"/>
                <a:gd name="connsiteY126" fmla="*/ 325519 h 2214519"/>
                <a:gd name="connsiteX127" fmla="*/ 1011086 w 9144102"/>
                <a:gd name="connsiteY127" fmla="*/ 325519 h 2214519"/>
                <a:gd name="connsiteX128" fmla="*/ 1011086 w 9144102"/>
                <a:gd name="connsiteY128" fmla="*/ 283596 h 2214519"/>
                <a:gd name="connsiteX129" fmla="*/ 983953 w 9144102"/>
                <a:gd name="connsiteY129" fmla="*/ 283596 h 2214519"/>
                <a:gd name="connsiteX130" fmla="*/ 983953 w 9144102"/>
                <a:gd name="connsiteY130" fmla="*/ 258936 h 2214519"/>
                <a:gd name="connsiteX131" fmla="*/ 924772 w 9144102"/>
                <a:gd name="connsiteY131" fmla="*/ 258936 h 2214519"/>
                <a:gd name="connsiteX132" fmla="*/ 924772 w 9144102"/>
                <a:gd name="connsiteY132" fmla="*/ 217013 h 2214519"/>
                <a:gd name="connsiteX133" fmla="*/ 747214 w 9144102"/>
                <a:gd name="connsiteY133" fmla="*/ 217013 h 2214519"/>
                <a:gd name="connsiteX134" fmla="*/ 747214 w 9144102"/>
                <a:gd name="connsiteY134" fmla="*/ 197284 h 2214519"/>
                <a:gd name="connsiteX135" fmla="*/ 683097 w 9144102"/>
                <a:gd name="connsiteY135" fmla="*/ 197284 h 2214519"/>
                <a:gd name="connsiteX136" fmla="*/ 683097 w 9144102"/>
                <a:gd name="connsiteY136" fmla="*/ 160293 h 2214519"/>
                <a:gd name="connsiteX137" fmla="*/ 503075 w 9144102"/>
                <a:gd name="connsiteY137" fmla="*/ 160293 h 2214519"/>
                <a:gd name="connsiteX138" fmla="*/ 503075 w 9144102"/>
                <a:gd name="connsiteY138" fmla="*/ 130701 h 2214519"/>
                <a:gd name="connsiteX139" fmla="*/ 463618 w 9144102"/>
                <a:gd name="connsiteY139" fmla="*/ 130701 h 2214519"/>
                <a:gd name="connsiteX140" fmla="*/ 463618 w 9144102"/>
                <a:gd name="connsiteY140" fmla="*/ 103575 h 2214519"/>
                <a:gd name="connsiteX141" fmla="*/ 416763 w 9144102"/>
                <a:gd name="connsiteY141" fmla="*/ 103575 h 2214519"/>
                <a:gd name="connsiteX142" fmla="*/ 416763 w 9144102"/>
                <a:gd name="connsiteY142" fmla="*/ 69049 h 2214519"/>
                <a:gd name="connsiteX143" fmla="*/ 157827 w 9144102"/>
                <a:gd name="connsiteY143" fmla="*/ 69049 h 2214519"/>
                <a:gd name="connsiteX144" fmla="*/ 157827 w 9144102"/>
                <a:gd name="connsiteY144" fmla="*/ 0 h 2214519"/>
                <a:gd name="connsiteX145" fmla="*/ 0 w 9144102"/>
                <a:gd name="connsiteY145" fmla="*/ 0 h 22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4102" h="2214519">
                  <a:moveTo>
                    <a:pt x="9144103" y="2214520"/>
                  </a:moveTo>
                  <a:lnTo>
                    <a:pt x="7188550" y="2214520"/>
                  </a:lnTo>
                  <a:lnTo>
                    <a:pt x="7188550" y="2179993"/>
                  </a:lnTo>
                  <a:lnTo>
                    <a:pt x="6581896" y="2179993"/>
                  </a:lnTo>
                  <a:lnTo>
                    <a:pt x="6581896" y="2170128"/>
                  </a:lnTo>
                  <a:lnTo>
                    <a:pt x="6456132" y="2170128"/>
                  </a:lnTo>
                  <a:lnTo>
                    <a:pt x="6456132" y="2130669"/>
                  </a:lnTo>
                  <a:lnTo>
                    <a:pt x="6345156" y="2130669"/>
                  </a:lnTo>
                  <a:lnTo>
                    <a:pt x="6345156" y="2096142"/>
                  </a:lnTo>
                  <a:lnTo>
                    <a:pt x="6229257" y="2096142"/>
                  </a:lnTo>
                  <a:lnTo>
                    <a:pt x="6229257" y="2066555"/>
                  </a:lnTo>
                  <a:lnTo>
                    <a:pt x="6194730" y="2066555"/>
                  </a:lnTo>
                  <a:lnTo>
                    <a:pt x="6194730" y="2036961"/>
                  </a:lnTo>
                  <a:lnTo>
                    <a:pt x="5992509" y="2036961"/>
                  </a:lnTo>
                  <a:lnTo>
                    <a:pt x="5992509" y="2022164"/>
                  </a:lnTo>
                  <a:lnTo>
                    <a:pt x="5819890" y="2022164"/>
                  </a:lnTo>
                  <a:lnTo>
                    <a:pt x="5819890" y="1965445"/>
                  </a:lnTo>
                  <a:lnTo>
                    <a:pt x="5620140" y="1965445"/>
                  </a:lnTo>
                  <a:lnTo>
                    <a:pt x="5620140" y="1923524"/>
                  </a:lnTo>
                  <a:lnTo>
                    <a:pt x="5521491" y="1923524"/>
                  </a:lnTo>
                  <a:lnTo>
                    <a:pt x="5521491" y="1918591"/>
                  </a:lnTo>
                  <a:lnTo>
                    <a:pt x="5265022" y="1918591"/>
                  </a:lnTo>
                  <a:lnTo>
                    <a:pt x="5265022" y="1881602"/>
                  </a:lnTo>
                  <a:lnTo>
                    <a:pt x="5109663" y="1881602"/>
                  </a:lnTo>
                  <a:lnTo>
                    <a:pt x="5109663" y="1854470"/>
                  </a:lnTo>
                  <a:lnTo>
                    <a:pt x="4902518" y="1854470"/>
                  </a:lnTo>
                  <a:lnTo>
                    <a:pt x="4902518" y="1832278"/>
                  </a:lnTo>
                  <a:lnTo>
                    <a:pt x="4791543" y="1832278"/>
                  </a:lnTo>
                  <a:lnTo>
                    <a:pt x="4791543" y="1810086"/>
                  </a:lnTo>
                  <a:lnTo>
                    <a:pt x="4732362" y="1810086"/>
                  </a:lnTo>
                  <a:lnTo>
                    <a:pt x="4732362" y="1792819"/>
                  </a:lnTo>
                  <a:lnTo>
                    <a:pt x="4424098" y="1792819"/>
                  </a:lnTo>
                  <a:lnTo>
                    <a:pt x="4424098" y="1743503"/>
                  </a:lnTo>
                  <a:lnTo>
                    <a:pt x="4379714" y="1743503"/>
                  </a:lnTo>
                  <a:lnTo>
                    <a:pt x="4379714" y="1721303"/>
                  </a:lnTo>
                  <a:lnTo>
                    <a:pt x="4330390" y="1721303"/>
                  </a:lnTo>
                  <a:lnTo>
                    <a:pt x="4330390" y="1679381"/>
                  </a:lnTo>
                  <a:lnTo>
                    <a:pt x="4105978" y="1679381"/>
                  </a:lnTo>
                  <a:lnTo>
                    <a:pt x="4105978" y="1637460"/>
                  </a:lnTo>
                  <a:lnTo>
                    <a:pt x="4061594" y="1637460"/>
                  </a:lnTo>
                  <a:lnTo>
                    <a:pt x="4061594" y="1612798"/>
                  </a:lnTo>
                  <a:lnTo>
                    <a:pt x="3992540" y="1612798"/>
                  </a:lnTo>
                  <a:lnTo>
                    <a:pt x="3992540" y="1590606"/>
                  </a:lnTo>
                  <a:lnTo>
                    <a:pt x="3955551" y="1590606"/>
                  </a:lnTo>
                  <a:lnTo>
                    <a:pt x="3955551" y="1553617"/>
                  </a:lnTo>
                  <a:lnTo>
                    <a:pt x="3876640" y="1553617"/>
                  </a:lnTo>
                  <a:lnTo>
                    <a:pt x="3876640" y="1541282"/>
                  </a:lnTo>
                  <a:lnTo>
                    <a:pt x="3768127" y="1541282"/>
                  </a:lnTo>
                  <a:lnTo>
                    <a:pt x="3768127" y="1499360"/>
                  </a:lnTo>
                  <a:lnTo>
                    <a:pt x="3652228" y="1499360"/>
                  </a:lnTo>
                  <a:lnTo>
                    <a:pt x="3652228" y="1452506"/>
                  </a:lnTo>
                  <a:lnTo>
                    <a:pt x="3487004" y="1452506"/>
                  </a:lnTo>
                  <a:lnTo>
                    <a:pt x="3487004" y="1417980"/>
                  </a:lnTo>
                  <a:lnTo>
                    <a:pt x="3427815" y="1417980"/>
                  </a:lnTo>
                  <a:lnTo>
                    <a:pt x="3427815" y="1363731"/>
                  </a:lnTo>
                  <a:lnTo>
                    <a:pt x="3361232" y="1363731"/>
                  </a:lnTo>
                  <a:lnTo>
                    <a:pt x="3361232" y="1336599"/>
                  </a:lnTo>
                  <a:lnTo>
                    <a:pt x="3186143" y="1336599"/>
                  </a:lnTo>
                  <a:lnTo>
                    <a:pt x="3186143" y="1267553"/>
                  </a:lnTo>
                  <a:lnTo>
                    <a:pt x="3072706" y="1267553"/>
                  </a:lnTo>
                  <a:lnTo>
                    <a:pt x="3072706" y="1247823"/>
                  </a:lnTo>
                  <a:lnTo>
                    <a:pt x="2939538" y="1247823"/>
                  </a:lnTo>
                  <a:lnTo>
                    <a:pt x="2939538" y="1218229"/>
                  </a:lnTo>
                  <a:lnTo>
                    <a:pt x="2860620" y="1218229"/>
                  </a:lnTo>
                  <a:lnTo>
                    <a:pt x="2860620" y="1200970"/>
                  </a:lnTo>
                  <a:lnTo>
                    <a:pt x="2826101" y="1200970"/>
                  </a:lnTo>
                  <a:lnTo>
                    <a:pt x="2826101" y="1141781"/>
                  </a:lnTo>
                  <a:lnTo>
                    <a:pt x="2734855" y="1141781"/>
                  </a:lnTo>
                  <a:lnTo>
                    <a:pt x="2734855" y="1119589"/>
                  </a:lnTo>
                  <a:lnTo>
                    <a:pt x="2599218" y="1119589"/>
                  </a:lnTo>
                  <a:lnTo>
                    <a:pt x="2599218" y="1077667"/>
                  </a:lnTo>
                  <a:lnTo>
                    <a:pt x="2569632" y="1077667"/>
                  </a:lnTo>
                  <a:lnTo>
                    <a:pt x="2569632" y="1065332"/>
                  </a:lnTo>
                  <a:lnTo>
                    <a:pt x="2490713" y="1065332"/>
                  </a:lnTo>
                  <a:lnTo>
                    <a:pt x="2490713" y="1040678"/>
                  </a:lnTo>
                  <a:lnTo>
                    <a:pt x="2406870" y="1040678"/>
                  </a:lnTo>
                  <a:lnTo>
                    <a:pt x="2406870" y="1011084"/>
                  </a:lnTo>
                  <a:lnTo>
                    <a:pt x="2377275" y="1011084"/>
                  </a:lnTo>
                  <a:lnTo>
                    <a:pt x="2377275" y="986422"/>
                  </a:lnTo>
                  <a:lnTo>
                    <a:pt x="2342749" y="986422"/>
                  </a:lnTo>
                  <a:lnTo>
                    <a:pt x="2342749" y="959297"/>
                  </a:lnTo>
                  <a:lnTo>
                    <a:pt x="2256443" y="959297"/>
                  </a:lnTo>
                  <a:lnTo>
                    <a:pt x="2256443" y="932165"/>
                  </a:lnTo>
                  <a:lnTo>
                    <a:pt x="2184928" y="932165"/>
                  </a:lnTo>
                  <a:lnTo>
                    <a:pt x="2184928" y="912444"/>
                  </a:lnTo>
                  <a:lnTo>
                    <a:pt x="2138066" y="912444"/>
                  </a:lnTo>
                  <a:lnTo>
                    <a:pt x="2138066" y="895176"/>
                  </a:lnTo>
                  <a:lnTo>
                    <a:pt x="2081347" y="895176"/>
                  </a:lnTo>
                  <a:lnTo>
                    <a:pt x="2081347" y="858187"/>
                  </a:lnTo>
                  <a:lnTo>
                    <a:pt x="2027098" y="858187"/>
                  </a:lnTo>
                  <a:lnTo>
                    <a:pt x="2027098" y="831063"/>
                  </a:lnTo>
                  <a:lnTo>
                    <a:pt x="1935853" y="831063"/>
                  </a:lnTo>
                  <a:lnTo>
                    <a:pt x="1935853" y="811333"/>
                  </a:lnTo>
                  <a:lnTo>
                    <a:pt x="1898864" y="811333"/>
                  </a:lnTo>
                  <a:lnTo>
                    <a:pt x="1898864" y="791604"/>
                  </a:lnTo>
                  <a:lnTo>
                    <a:pt x="1844607" y="791604"/>
                  </a:lnTo>
                  <a:lnTo>
                    <a:pt x="1844607" y="754613"/>
                  </a:lnTo>
                  <a:lnTo>
                    <a:pt x="1819945" y="754613"/>
                  </a:lnTo>
                  <a:lnTo>
                    <a:pt x="1819945" y="737350"/>
                  </a:lnTo>
                  <a:lnTo>
                    <a:pt x="1785426" y="737350"/>
                  </a:lnTo>
                  <a:lnTo>
                    <a:pt x="1785426" y="702826"/>
                  </a:lnTo>
                  <a:lnTo>
                    <a:pt x="1716372" y="702826"/>
                  </a:lnTo>
                  <a:lnTo>
                    <a:pt x="1716372" y="668300"/>
                  </a:lnTo>
                  <a:lnTo>
                    <a:pt x="1627597" y="668300"/>
                  </a:lnTo>
                  <a:lnTo>
                    <a:pt x="1627597" y="648572"/>
                  </a:lnTo>
                  <a:lnTo>
                    <a:pt x="1602935" y="648572"/>
                  </a:lnTo>
                  <a:lnTo>
                    <a:pt x="1602935" y="599251"/>
                  </a:lnTo>
                  <a:lnTo>
                    <a:pt x="1578273" y="599251"/>
                  </a:lnTo>
                  <a:lnTo>
                    <a:pt x="1578273" y="584455"/>
                  </a:lnTo>
                  <a:lnTo>
                    <a:pt x="1524024" y="584455"/>
                  </a:lnTo>
                  <a:lnTo>
                    <a:pt x="1524024" y="547464"/>
                  </a:lnTo>
                  <a:lnTo>
                    <a:pt x="1477163" y="547464"/>
                  </a:lnTo>
                  <a:lnTo>
                    <a:pt x="1477163" y="537600"/>
                  </a:lnTo>
                  <a:lnTo>
                    <a:pt x="1408117" y="537600"/>
                  </a:lnTo>
                  <a:lnTo>
                    <a:pt x="1408117" y="512939"/>
                  </a:lnTo>
                  <a:lnTo>
                    <a:pt x="1353860" y="512939"/>
                  </a:lnTo>
                  <a:lnTo>
                    <a:pt x="1353860" y="493211"/>
                  </a:lnTo>
                  <a:lnTo>
                    <a:pt x="1302074" y="493211"/>
                  </a:lnTo>
                  <a:lnTo>
                    <a:pt x="1302074" y="466084"/>
                  </a:lnTo>
                  <a:lnTo>
                    <a:pt x="1250288" y="466084"/>
                  </a:lnTo>
                  <a:lnTo>
                    <a:pt x="1250288" y="429094"/>
                  </a:lnTo>
                  <a:lnTo>
                    <a:pt x="1146715" y="429094"/>
                  </a:lnTo>
                  <a:lnTo>
                    <a:pt x="1146715" y="392102"/>
                  </a:lnTo>
                  <a:lnTo>
                    <a:pt x="1134388" y="392102"/>
                  </a:lnTo>
                  <a:lnTo>
                    <a:pt x="1134388" y="369908"/>
                  </a:lnTo>
                  <a:lnTo>
                    <a:pt x="1050537" y="369908"/>
                  </a:lnTo>
                  <a:lnTo>
                    <a:pt x="1050537" y="325519"/>
                  </a:lnTo>
                  <a:lnTo>
                    <a:pt x="1011086" y="325519"/>
                  </a:lnTo>
                  <a:lnTo>
                    <a:pt x="1011086" y="283596"/>
                  </a:lnTo>
                  <a:lnTo>
                    <a:pt x="983953" y="283596"/>
                  </a:lnTo>
                  <a:lnTo>
                    <a:pt x="983953" y="258936"/>
                  </a:lnTo>
                  <a:lnTo>
                    <a:pt x="924772" y="258936"/>
                  </a:lnTo>
                  <a:lnTo>
                    <a:pt x="924772" y="217013"/>
                  </a:lnTo>
                  <a:lnTo>
                    <a:pt x="747214" y="217013"/>
                  </a:lnTo>
                  <a:lnTo>
                    <a:pt x="747214" y="197284"/>
                  </a:lnTo>
                  <a:lnTo>
                    <a:pt x="683097" y="197284"/>
                  </a:lnTo>
                  <a:lnTo>
                    <a:pt x="683097" y="160293"/>
                  </a:lnTo>
                  <a:lnTo>
                    <a:pt x="503075" y="160293"/>
                  </a:lnTo>
                  <a:lnTo>
                    <a:pt x="503075" y="130701"/>
                  </a:lnTo>
                  <a:lnTo>
                    <a:pt x="463618" y="130701"/>
                  </a:lnTo>
                  <a:lnTo>
                    <a:pt x="463618" y="103575"/>
                  </a:lnTo>
                  <a:lnTo>
                    <a:pt x="416763" y="103575"/>
                  </a:lnTo>
                  <a:lnTo>
                    <a:pt x="416763" y="69049"/>
                  </a:lnTo>
                  <a:lnTo>
                    <a:pt x="157827" y="69049"/>
                  </a:lnTo>
                  <a:lnTo>
                    <a:pt x="157827" y="0"/>
                  </a:lnTo>
                  <a:lnTo>
                    <a:pt x="0" y="0"/>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2" name="Freeform: Shape 111">
              <a:extLst>
                <a:ext uri="{FF2B5EF4-FFF2-40B4-BE49-F238E27FC236}">
                  <a16:creationId xmlns:a16="http://schemas.microsoft.com/office/drawing/2014/main" id="{FAB5F484-23C6-4DFD-B0D9-410DABC13DAA}"/>
                </a:ext>
              </a:extLst>
            </p:cNvPr>
            <p:cNvSpPr/>
            <p:nvPr/>
          </p:nvSpPr>
          <p:spPr>
            <a:xfrm>
              <a:off x="2974" y="2282963"/>
              <a:ext cx="8099" cy="91833"/>
            </a:xfrm>
            <a:custGeom>
              <a:avLst/>
              <a:gdLst>
                <a:gd name="connsiteX0" fmla="*/ 0 w 8099"/>
                <a:gd name="connsiteY0" fmla="*/ 0 h 91833"/>
                <a:gd name="connsiteX1" fmla="*/ 0 w 8099"/>
                <a:gd name="connsiteY1" fmla="*/ 91834 h 91833"/>
              </a:gdLst>
              <a:ahLst/>
              <a:cxnLst>
                <a:cxn ang="0">
                  <a:pos x="connsiteX0" y="connsiteY0"/>
                </a:cxn>
                <a:cxn ang="0">
                  <a:pos x="connsiteX1" y="connsiteY1"/>
                </a:cxn>
              </a:cxnLst>
              <a:rect l="l" t="t" r="r" b="b"/>
              <a:pathLst>
                <a:path w="8099" h="91833">
                  <a:moveTo>
                    <a:pt x="0" y="0"/>
                  </a:moveTo>
                  <a:lnTo>
                    <a:pt x="0" y="91834"/>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3" name="Freeform: Shape 112">
              <a:extLst>
                <a:ext uri="{FF2B5EF4-FFF2-40B4-BE49-F238E27FC236}">
                  <a16:creationId xmlns:a16="http://schemas.microsoft.com/office/drawing/2014/main" id="{BCBEC8D1-9F91-4618-8EB1-0430EF2BA1E5}"/>
                </a:ext>
              </a:extLst>
            </p:cNvPr>
            <p:cNvSpPr/>
            <p:nvPr/>
          </p:nvSpPr>
          <p:spPr>
            <a:xfrm>
              <a:off x="197355" y="2347757"/>
              <a:ext cx="8099" cy="91833"/>
            </a:xfrm>
            <a:custGeom>
              <a:avLst/>
              <a:gdLst>
                <a:gd name="connsiteX0" fmla="*/ 0 w 8099"/>
                <a:gd name="connsiteY0" fmla="*/ 0 h 91833"/>
                <a:gd name="connsiteX1" fmla="*/ 0 w 8099"/>
                <a:gd name="connsiteY1" fmla="*/ 91833 h 91833"/>
              </a:gdLst>
              <a:ahLst/>
              <a:cxnLst>
                <a:cxn ang="0">
                  <a:pos x="connsiteX0" y="connsiteY0"/>
                </a:cxn>
                <a:cxn ang="0">
                  <a:pos x="connsiteX1" y="connsiteY1"/>
                </a:cxn>
              </a:cxnLst>
              <a:rect l="l" t="t" r="r" b="b"/>
              <a:pathLst>
                <a:path w="8099" h="91833">
                  <a:moveTo>
                    <a:pt x="0" y="0"/>
                  </a:moveTo>
                  <a:lnTo>
                    <a:pt x="0" y="91833"/>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4" name="Freeform: Shape 113">
              <a:extLst>
                <a:ext uri="{FF2B5EF4-FFF2-40B4-BE49-F238E27FC236}">
                  <a16:creationId xmlns:a16="http://schemas.microsoft.com/office/drawing/2014/main" id="{FC86FE1E-23C4-48F0-81E5-682D59E1A730}"/>
                </a:ext>
              </a:extLst>
            </p:cNvPr>
            <p:cNvSpPr/>
            <p:nvPr/>
          </p:nvSpPr>
          <p:spPr>
            <a:xfrm>
              <a:off x="245950" y="2347757"/>
              <a:ext cx="8099" cy="91833"/>
            </a:xfrm>
            <a:custGeom>
              <a:avLst/>
              <a:gdLst>
                <a:gd name="connsiteX0" fmla="*/ 0 w 8099"/>
                <a:gd name="connsiteY0" fmla="*/ 0 h 91833"/>
                <a:gd name="connsiteX1" fmla="*/ 0 w 8099"/>
                <a:gd name="connsiteY1" fmla="*/ 91833 h 91833"/>
              </a:gdLst>
              <a:ahLst/>
              <a:cxnLst>
                <a:cxn ang="0">
                  <a:pos x="connsiteX0" y="connsiteY0"/>
                </a:cxn>
                <a:cxn ang="0">
                  <a:pos x="connsiteX1" y="connsiteY1"/>
                </a:cxn>
              </a:cxnLst>
              <a:rect l="l" t="t" r="r" b="b"/>
              <a:pathLst>
                <a:path w="8099" h="91833">
                  <a:moveTo>
                    <a:pt x="0" y="0"/>
                  </a:moveTo>
                  <a:lnTo>
                    <a:pt x="0" y="91833"/>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5" name="Freeform: Shape 114">
              <a:extLst>
                <a:ext uri="{FF2B5EF4-FFF2-40B4-BE49-F238E27FC236}">
                  <a16:creationId xmlns:a16="http://schemas.microsoft.com/office/drawing/2014/main" id="{BC971D00-3919-46FD-8FA2-E70DF0662F10}"/>
                </a:ext>
              </a:extLst>
            </p:cNvPr>
            <p:cNvSpPr/>
            <p:nvPr/>
          </p:nvSpPr>
          <p:spPr>
            <a:xfrm>
              <a:off x="634713" y="2444947"/>
              <a:ext cx="8099" cy="91833"/>
            </a:xfrm>
            <a:custGeom>
              <a:avLst/>
              <a:gdLst>
                <a:gd name="connsiteX0" fmla="*/ 0 w 8099"/>
                <a:gd name="connsiteY0" fmla="*/ 0 h 91833"/>
                <a:gd name="connsiteX1" fmla="*/ 0 w 8099"/>
                <a:gd name="connsiteY1" fmla="*/ 91834 h 91833"/>
              </a:gdLst>
              <a:ahLst/>
              <a:cxnLst>
                <a:cxn ang="0">
                  <a:pos x="connsiteX0" y="connsiteY0"/>
                </a:cxn>
                <a:cxn ang="0">
                  <a:pos x="connsiteX1" y="connsiteY1"/>
                </a:cxn>
              </a:cxnLst>
              <a:rect l="l" t="t" r="r" b="b"/>
              <a:pathLst>
                <a:path w="8099" h="91833">
                  <a:moveTo>
                    <a:pt x="0" y="0"/>
                  </a:moveTo>
                  <a:lnTo>
                    <a:pt x="0" y="91834"/>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6" name="Freeform: Shape 115">
              <a:extLst>
                <a:ext uri="{FF2B5EF4-FFF2-40B4-BE49-F238E27FC236}">
                  <a16:creationId xmlns:a16="http://schemas.microsoft.com/office/drawing/2014/main" id="{6E4D3E02-59D1-4731-BD1B-406DD227E814}"/>
                </a:ext>
              </a:extLst>
            </p:cNvPr>
            <p:cNvSpPr/>
            <p:nvPr/>
          </p:nvSpPr>
          <p:spPr>
            <a:xfrm>
              <a:off x="731903" y="2477345"/>
              <a:ext cx="8099" cy="91832"/>
            </a:xfrm>
            <a:custGeom>
              <a:avLst/>
              <a:gdLst>
                <a:gd name="connsiteX0" fmla="*/ 0 w 8099"/>
                <a:gd name="connsiteY0" fmla="*/ 0 h 91832"/>
                <a:gd name="connsiteX1" fmla="*/ 0 w 8099"/>
                <a:gd name="connsiteY1" fmla="*/ 91833 h 91832"/>
              </a:gdLst>
              <a:ahLst/>
              <a:cxnLst>
                <a:cxn ang="0">
                  <a:pos x="connsiteX0" y="connsiteY0"/>
                </a:cxn>
                <a:cxn ang="0">
                  <a:pos x="connsiteX1" y="connsiteY1"/>
                </a:cxn>
              </a:cxnLst>
              <a:rect l="l" t="t" r="r" b="b"/>
              <a:pathLst>
                <a:path w="8099" h="91832">
                  <a:moveTo>
                    <a:pt x="0" y="0"/>
                  </a:moveTo>
                  <a:lnTo>
                    <a:pt x="0" y="91833"/>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7" name="Freeform: Shape 116">
              <a:extLst>
                <a:ext uri="{FF2B5EF4-FFF2-40B4-BE49-F238E27FC236}">
                  <a16:creationId xmlns:a16="http://schemas.microsoft.com/office/drawing/2014/main" id="{5220FB1F-9CDF-4013-BA34-37C2B97650C7}"/>
                </a:ext>
              </a:extLst>
            </p:cNvPr>
            <p:cNvSpPr/>
            <p:nvPr/>
          </p:nvSpPr>
          <p:spPr>
            <a:xfrm>
              <a:off x="910083" y="2493543"/>
              <a:ext cx="8099" cy="91832"/>
            </a:xfrm>
            <a:custGeom>
              <a:avLst/>
              <a:gdLst>
                <a:gd name="connsiteX0" fmla="*/ 0 w 8099"/>
                <a:gd name="connsiteY0" fmla="*/ 0 h 91832"/>
                <a:gd name="connsiteX1" fmla="*/ 0 w 8099"/>
                <a:gd name="connsiteY1" fmla="*/ 91833 h 91832"/>
              </a:gdLst>
              <a:ahLst/>
              <a:cxnLst>
                <a:cxn ang="0">
                  <a:pos x="connsiteX0" y="connsiteY0"/>
                </a:cxn>
                <a:cxn ang="0">
                  <a:pos x="connsiteX1" y="connsiteY1"/>
                </a:cxn>
              </a:cxnLst>
              <a:rect l="l" t="t" r="r" b="b"/>
              <a:pathLst>
                <a:path w="8099" h="91832">
                  <a:moveTo>
                    <a:pt x="0" y="0"/>
                  </a:moveTo>
                  <a:lnTo>
                    <a:pt x="0" y="91833"/>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8" name="Freeform: Shape 117">
              <a:extLst>
                <a:ext uri="{FF2B5EF4-FFF2-40B4-BE49-F238E27FC236}">
                  <a16:creationId xmlns:a16="http://schemas.microsoft.com/office/drawing/2014/main" id="{818BA1FD-E294-4BDF-A42E-7C32973725DD}"/>
                </a:ext>
              </a:extLst>
            </p:cNvPr>
            <p:cNvSpPr/>
            <p:nvPr/>
          </p:nvSpPr>
          <p:spPr>
            <a:xfrm>
              <a:off x="991075" y="2558337"/>
              <a:ext cx="8099" cy="91833"/>
            </a:xfrm>
            <a:custGeom>
              <a:avLst/>
              <a:gdLst>
                <a:gd name="connsiteX0" fmla="*/ 0 w 8099"/>
                <a:gd name="connsiteY0" fmla="*/ 0 h 91833"/>
                <a:gd name="connsiteX1" fmla="*/ 0 w 8099"/>
                <a:gd name="connsiteY1" fmla="*/ 91834 h 91833"/>
              </a:gdLst>
              <a:ahLst/>
              <a:cxnLst>
                <a:cxn ang="0">
                  <a:pos x="connsiteX0" y="connsiteY0"/>
                </a:cxn>
                <a:cxn ang="0">
                  <a:pos x="connsiteX1" y="connsiteY1"/>
                </a:cxn>
              </a:cxnLst>
              <a:rect l="l" t="t" r="r" b="b"/>
              <a:pathLst>
                <a:path w="8099" h="91833">
                  <a:moveTo>
                    <a:pt x="0" y="0"/>
                  </a:moveTo>
                  <a:lnTo>
                    <a:pt x="0" y="91834"/>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9" name="Freeform: Shape 118">
              <a:extLst>
                <a:ext uri="{FF2B5EF4-FFF2-40B4-BE49-F238E27FC236}">
                  <a16:creationId xmlns:a16="http://schemas.microsoft.com/office/drawing/2014/main" id="{24733BB3-8182-412B-8C34-0C0792B2246B}"/>
                </a:ext>
              </a:extLst>
            </p:cNvPr>
            <p:cNvSpPr/>
            <p:nvPr/>
          </p:nvSpPr>
          <p:spPr>
            <a:xfrm>
              <a:off x="1023471" y="2606933"/>
              <a:ext cx="8099" cy="91832"/>
            </a:xfrm>
            <a:custGeom>
              <a:avLst/>
              <a:gdLst>
                <a:gd name="connsiteX0" fmla="*/ 0 w 8099"/>
                <a:gd name="connsiteY0" fmla="*/ 0 h 91832"/>
                <a:gd name="connsiteX1" fmla="*/ 0 w 8099"/>
                <a:gd name="connsiteY1" fmla="*/ 91833 h 91832"/>
              </a:gdLst>
              <a:ahLst/>
              <a:cxnLst>
                <a:cxn ang="0">
                  <a:pos x="connsiteX0" y="connsiteY0"/>
                </a:cxn>
                <a:cxn ang="0">
                  <a:pos x="connsiteX1" y="connsiteY1"/>
                </a:cxn>
              </a:cxnLst>
              <a:rect l="l" t="t" r="r" b="b"/>
              <a:pathLst>
                <a:path w="8099" h="91832">
                  <a:moveTo>
                    <a:pt x="0" y="0"/>
                  </a:moveTo>
                  <a:lnTo>
                    <a:pt x="0" y="91833"/>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0" name="Freeform: Shape 119">
              <a:extLst>
                <a:ext uri="{FF2B5EF4-FFF2-40B4-BE49-F238E27FC236}">
                  <a16:creationId xmlns:a16="http://schemas.microsoft.com/office/drawing/2014/main" id="{E8E3F3DD-CF4E-4A50-B073-B246482CDA4E}"/>
                </a:ext>
              </a:extLst>
            </p:cNvPr>
            <p:cNvSpPr/>
            <p:nvPr/>
          </p:nvSpPr>
          <p:spPr>
            <a:xfrm>
              <a:off x="1639019" y="2947101"/>
              <a:ext cx="8099" cy="91833"/>
            </a:xfrm>
            <a:custGeom>
              <a:avLst/>
              <a:gdLst>
                <a:gd name="connsiteX0" fmla="*/ 0 w 8099"/>
                <a:gd name="connsiteY0" fmla="*/ 0 h 91833"/>
                <a:gd name="connsiteX1" fmla="*/ 0 w 8099"/>
                <a:gd name="connsiteY1" fmla="*/ 91834 h 91833"/>
              </a:gdLst>
              <a:ahLst/>
              <a:cxnLst>
                <a:cxn ang="0">
                  <a:pos x="connsiteX0" y="connsiteY0"/>
                </a:cxn>
                <a:cxn ang="0">
                  <a:pos x="connsiteX1" y="connsiteY1"/>
                </a:cxn>
              </a:cxnLst>
              <a:rect l="l" t="t" r="r" b="b"/>
              <a:pathLst>
                <a:path w="8099" h="91833">
                  <a:moveTo>
                    <a:pt x="0" y="0"/>
                  </a:moveTo>
                  <a:lnTo>
                    <a:pt x="0" y="91834"/>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1" name="Freeform: Shape 120">
              <a:extLst>
                <a:ext uri="{FF2B5EF4-FFF2-40B4-BE49-F238E27FC236}">
                  <a16:creationId xmlns:a16="http://schemas.microsoft.com/office/drawing/2014/main" id="{0BC326DF-5032-4F3B-96EA-337F22173ED9}"/>
                </a:ext>
              </a:extLst>
            </p:cNvPr>
            <p:cNvSpPr/>
            <p:nvPr/>
          </p:nvSpPr>
          <p:spPr>
            <a:xfrm>
              <a:off x="2027781" y="310908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2" name="Freeform: Shape 121">
              <a:extLst>
                <a:ext uri="{FF2B5EF4-FFF2-40B4-BE49-F238E27FC236}">
                  <a16:creationId xmlns:a16="http://schemas.microsoft.com/office/drawing/2014/main" id="{DD7E75F4-3D49-41F5-81E4-F78B0DA53C65}"/>
                </a:ext>
              </a:extLst>
            </p:cNvPr>
            <p:cNvSpPr/>
            <p:nvPr/>
          </p:nvSpPr>
          <p:spPr>
            <a:xfrm>
              <a:off x="2254558" y="3206280"/>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3" name="Freeform: Shape 122">
              <a:extLst>
                <a:ext uri="{FF2B5EF4-FFF2-40B4-BE49-F238E27FC236}">
                  <a16:creationId xmlns:a16="http://schemas.microsoft.com/office/drawing/2014/main" id="{A04C15B3-3B42-4A2D-98D2-9A5FE1E25920}"/>
                </a:ext>
              </a:extLst>
            </p:cNvPr>
            <p:cNvSpPr/>
            <p:nvPr/>
          </p:nvSpPr>
          <p:spPr>
            <a:xfrm>
              <a:off x="2448939" y="3319668"/>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4" name="Freeform: Shape 123">
              <a:extLst>
                <a:ext uri="{FF2B5EF4-FFF2-40B4-BE49-F238E27FC236}">
                  <a16:creationId xmlns:a16="http://schemas.microsoft.com/office/drawing/2014/main" id="{95A49BA5-3928-4B32-B8C8-B86AF65EFAED}"/>
                </a:ext>
              </a:extLst>
            </p:cNvPr>
            <p:cNvSpPr/>
            <p:nvPr/>
          </p:nvSpPr>
          <p:spPr>
            <a:xfrm>
              <a:off x="2821503" y="341685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5" name="Freeform: Shape 124">
              <a:extLst>
                <a:ext uri="{FF2B5EF4-FFF2-40B4-BE49-F238E27FC236}">
                  <a16:creationId xmlns:a16="http://schemas.microsoft.com/office/drawing/2014/main" id="{00A1C43F-E9E3-42D5-99B5-6653A31D92B9}"/>
                </a:ext>
              </a:extLst>
            </p:cNvPr>
            <p:cNvSpPr/>
            <p:nvPr/>
          </p:nvSpPr>
          <p:spPr>
            <a:xfrm>
              <a:off x="2983495" y="3530248"/>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6" name="Freeform: Shape 125">
              <a:extLst>
                <a:ext uri="{FF2B5EF4-FFF2-40B4-BE49-F238E27FC236}">
                  <a16:creationId xmlns:a16="http://schemas.microsoft.com/office/drawing/2014/main" id="{0C61B451-F223-472E-837A-24573002DEA8}"/>
                </a:ext>
              </a:extLst>
            </p:cNvPr>
            <p:cNvSpPr/>
            <p:nvPr/>
          </p:nvSpPr>
          <p:spPr>
            <a:xfrm>
              <a:off x="3177876" y="354644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7" name="Freeform: Shape 126">
              <a:extLst>
                <a:ext uri="{FF2B5EF4-FFF2-40B4-BE49-F238E27FC236}">
                  <a16:creationId xmlns:a16="http://schemas.microsoft.com/office/drawing/2014/main" id="{833332E1-2059-40F0-BF51-B2B3510E3985}"/>
                </a:ext>
              </a:extLst>
            </p:cNvPr>
            <p:cNvSpPr/>
            <p:nvPr/>
          </p:nvSpPr>
          <p:spPr>
            <a:xfrm>
              <a:off x="3210272" y="361124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8" name="Freeform: Shape 127">
              <a:extLst>
                <a:ext uri="{FF2B5EF4-FFF2-40B4-BE49-F238E27FC236}">
                  <a16:creationId xmlns:a16="http://schemas.microsoft.com/office/drawing/2014/main" id="{F5F370E8-FDCC-4375-9E59-2F20A91F7798}"/>
                </a:ext>
              </a:extLst>
            </p:cNvPr>
            <p:cNvSpPr/>
            <p:nvPr/>
          </p:nvSpPr>
          <p:spPr>
            <a:xfrm>
              <a:off x="3258868" y="361124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9" name="Freeform: Shape 128">
              <a:extLst>
                <a:ext uri="{FF2B5EF4-FFF2-40B4-BE49-F238E27FC236}">
                  <a16:creationId xmlns:a16="http://schemas.microsoft.com/office/drawing/2014/main" id="{19B99478-77A9-4A34-9EA5-06FB8436E43C}"/>
                </a:ext>
              </a:extLst>
            </p:cNvPr>
            <p:cNvSpPr/>
            <p:nvPr/>
          </p:nvSpPr>
          <p:spPr>
            <a:xfrm>
              <a:off x="3307463" y="361124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0" name="Freeform: Shape 129">
              <a:extLst>
                <a:ext uri="{FF2B5EF4-FFF2-40B4-BE49-F238E27FC236}">
                  <a16:creationId xmlns:a16="http://schemas.microsoft.com/office/drawing/2014/main" id="{3D5F1DB3-2DEA-4847-B6FF-9FA8C19B3CA2}"/>
                </a:ext>
              </a:extLst>
            </p:cNvPr>
            <p:cNvSpPr/>
            <p:nvPr/>
          </p:nvSpPr>
          <p:spPr>
            <a:xfrm>
              <a:off x="3388455" y="364363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1" name="Freeform: Shape 130">
              <a:extLst>
                <a:ext uri="{FF2B5EF4-FFF2-40B4-BE49-F238E27FC236}">
                  <a16:creationId xmlns:a16="http://schemas.microsoft.com/office/drawing/2014/main" id="{5F54BA3A-6F93-446A-9B6A-3972F5FC898B}"/>
                </a:ext>
              </a:extLst>
            </p:cNvPr>
            <p:cNvSpPr/>
            <p:nvPr/>
          </p:nvSpPr>
          <p:spPr>
            <a:xfrm>
              <a:off x="3420852" y="364363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2" name="Freeform: Shape 131">
              <a:extLst>
                <a:ext uri="{FF2B5EF4-FFF2-40B4-BE49-F238E27FC236}">
                  <a16:creationId xmlns:a16="http://schemas.microsoft.com/office/drawing/2014/main" id="{603E9CA0-1EB5-4E21-9719-BF301C301276}"/>
                </a:ext>
              </a:extLst>
            </p:cNvPr>
            <p:cNvSpPr/>
            <p:nvPr/>
          </p:nvSpPr>
          <p:spPr>
            <a:xfrm>
              <a:off x="3453248" y="369223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3" name="Freeform: Shape 132">
              <a:extLst>
                <a:ext uri="{FF2B5EF4-FFF2-40B4-BE49-F238E27FC236}">
                  <a16:creationId xmlns:a16="http://schemas.microsoft.com/office/drawing/2014/main" id="{9E8AD801-B704-4E54-B037-45286B99F930}"/>
                </a:ext>
              </a:extLst>
            </p:cNvPr>
            <p:cNvSpPr/>
            <p:nvPr/>
          </p:nvSpPr>
          <p:spPr>
            <a:xfrm>
              <a:off x="3518042" y="372462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4" name="Freeform: Shape 133">
              <a:extLst>
                <a:ext uri="{FF2B5EF4-FFF2-40B4-BE49-F238E27FC236}">
                  <a16:creationId xmlns:a16="http://schemas.microsoft.com/office/drawing/2014/main" id="{D6906497-B13F-480C-853E-8D264DFA4095}"/>
                </a:ext>
              </a:extLst>
            </p:cNvPr>
            <p:cNvSpPr/>
            <p:nvPr/>
          </p:nvSpPr>
          <p:spPr>
            <a:xfrm>
              <a:off x="3550439" y="372462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5" name="Freeform: Shape 134">
              <a:extLst>
                <a:ext uri="{FF2B5EF4-FFF2-40B4-BE49-F238E27FC236}">
                  <a16:creationId xmlns:a16="http://schemas.microsoft.com/office/drawing/2014/main" id="{8D645A28-4E40-42D9-B15D-F9C6F4AEADF0}"/>
                </a:ext>
              </a:extLst>
            </p:cNvPr>
            <p:cNvSpPr/>
            <p:nvPr/>
          </p:nvSpPr>
          <p:spPr>
            <a:xfrm>
              <a:off x="3599034" y="372462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6" name="Freeform: Shape 135">
              <a:extLst>
                <a:ext uri="{FF2B5EF4-FFF2-40B4-BE49-F238E27FC236}">
                  <a16:creationId xmlns:a16="http://schemas.microsoft.com/office/drawing/2014/main" id="{804B7FB3-9492-4D7E-A831-8EAD3E082496}"/>
                </a:ext>
              </a:extLst>
            </p:cNvPr>
            <p:cNvSpPr/>
            <p:nvPr/>
          </p:nvSpPr>
          <p:spPr>
            <a:xfrm>
              <a:off x="3728621" y="3773224"/>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7" name="Freeform: Shape 136">
              <a:extLst>
                <a:ext uri="{FF2B5EF4-FFF2-40B4-BE49-F238E27FC236}">
                  <a16:creationId xmlns:a16="http://schemas.microsoft.com/office/drawing/2014/main" id="{8C24B0C1-3335-46A6-B32A-6DAFD6326053}"/>
                </a:ext>
              </a:extLst>
            </p:cNvPr>
            <p:cNvSpPr/>
            <p:nvPr/>
          </p:nvSpPr>
          <p:spPr>
            <a:xfrm>
              <a:off x="3809613" y="382181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8" name="Freeform: Shape 137">
              <a:extLst>
                <a:ext uri="{FF2B5EF4-FFF2-40B4-BE49-F238E27FC236}">
                  <a16:creationId xmlns:a16="http://schemas.microsoft.com/office/drawing/2014/main" id="{B5BAFC87-EEC6-47CE-BC5A-EA6FAA1A2B9E}"/>
                </a:ext>
              </a:extLst>
            </p:cNvPr>
            <p:cNvSpPr/>
            <p:nvPr/>
          </p:nvSpPr>
          <p:spPr>
            <a:xfrm>
              <a:off x="3858209" y="382181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9" name="Freeform: Shape 138">
              <a:extLst>
                <a:ext uri="{FF2B5EF4-FFF2-40B4-BE49-F238E27FC236}">
                  <a16:creationId xmlns:a16="http://schemas.microsoft.com/office/drawing/2014/main" id="{3954184E-8618-4454-9AC6-95DEBD3402A6}"/>
                </a:ext>
              </a:extLst>
            </p:cNvPr>
            <p:cNvSpPr/>
            <p:nvPr/>
          </p:nvSpPr>
          <p:spPr>
            <a:xfrm>
              <a:off x="3939201" y="3838017"/>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0" name="Freeform: Shape 139">
              <a:extLst>
                <a:ext uri="{FF2B5EF4-FFF2-40B4-BE49-F238E27FC236}">
                  <a16:creationId xmlns:a16="http://schemas.microsoft.com/office/drawing/2014/main" id="{05F6CDDA-15BA-4E2E-9946-3A5386EA51A6}"/>
                </a:ext>
              </a:extLst>
            </p:cNvPr>
            <p:cNvSpPr/>
            <p:nvPr/>
          </p:nvSpPr>
          <p:spPr>
            <a:xfrm>
              <a:off x="3987796" y="3870414"/>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1" name="Freeform: Shape 140">
              <a:extLst>
                <a:ext uri="{FF2B5EF4-FFF2-40B4-BE49-F238E27FC236}">
                  <a16:creationId xmlns:a16="http://schemas.microsoft.com/office/drawing/2014/main" id="{EAB195FB-A98F-4CA0-BB35-2A67EE1920EF}"/>
                </a:ext>
              </a:extLst>
            </p:cNvPr>
            <p:cNvSpPr/>
            <p:nvPr/>
          </p:nvSpPr>
          <p:spPr>
            <a:xfrm>
              <a:off x="4036391" y="3902811"/>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2" name="Freeform: Shape 141">
              <a:extLst>
                <a:ext uri="{FF2B5EF4-FFF2-40B4-BE49-F238E27FC236}">
                  <a16:creationId xmlns:a16="http://schemas.microsoft.com/office/drawing/2014/main" id="{064EDA29-E2AF-4C07-8FB6-224066B1B8A4}"/>
                </a:ext>
              </a:extLst>
            </p:cNvPr>
            <p:cNvSpPr/>
            <p:nvPr/>
          </p:nvSpPr>
          <p:spPr>
            <a:xfrm>
              <a:off x="4133590" y="395140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3" name="Freeform: Shape 142">
              <a:extLst>
                <a:ext uri="{FF2B5EF4-FFF2-40B4-BE49-F238E27FC236}">
                  <a16:creationId xmlns:a16="http://schemas.microsoft.com/office/drawing/2014/main" id="{D0CB720E-AA78-499D-8660-7831BDA27C21}"/>
                </a:ext>
              </a:extLst>
            </p:cNvPr>
            <p:cNvSpPr/>
            <p:nvPr/>
          </p:nvSpPr>
          <p:spPr>
            <a:xfrm>
              <a:off x="4165986" y="395140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4" name="Freeform: Shape 143">
              <a:extLst>
                <a:ext uri="{FF2B5EF4-FFF2-40B4-BE49-F238E27FC236}">
                  <a16:creationId xmlns:a16="http://schemas.microsoft.com/office/drawing/2014/main" id="{37FD1A90-D6F8-474B-9E3B-5056CAACD397}"/>
                </a:ext>
              </a:extLst>
            </p:cNvPr>
            <p:cNvSpPr/>
            <p:nvPr/>
          </p:nvSpPr>
          <p:spPr>
            <a:xfrm>
              <a:off x="4230780" y="395140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5" name="Freeform: Shape 144">
              <a:extLst>
                <a:ext uri="{FF2B5EF4-FFF2-40B4-BE49-F238E27FC236}">
                  <a16:creationId xmlns:a16="http://schemas.microsoft.com/office/drawing/2014/main" id="{A9159210-5BEB-495A-A40C-596C4F0BE2C4}"/>
                </a:ext>
              </a:extLst>
            </p:cNvPr>
            <p:cNvSpPr/>
            <p:nvPr/>
          </p:nvSpPr>
          <p:spPr>
            <a:xfrm>
              <a:off x="4263177" y="395140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6" name="Freeform: Shape 145">
              <a:extLst>
                <a:ext uri="{FF2B5EF4-FFF2-40B4-BE49-F238E27FC236}">
                  <a16:creationId xmlns:a16="http://schemas.microsoft.com/office/drawing/2014/main" id="{C492A03C-6712-41DF-A9E3-4CC6D424BC98}"/>
                </a:ext>
              </a:extLst>
            </p:cNvPr>
            <p:cNvSpPr/>
            <p:nvPr/>
          </p:nvSpPr>
          <p:spPr>
            <a:xfrm>
              <a:off x="4311772" y="395140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7" name="Freeform: Shape 146">
              <a:extLst>
                <a:ext uri="{FF2B5EF4-FFF2-40B4-BE49-F238E27FC236}">
                  <a16:creationId xmlns:a16="http://schemas.microsoft.com/office/drawing/2014/main" id="{6A0BF691-6AFF-4E22-B693-4EC5AE8A52CA}"/>
                </a:ext>
              </a:extLst>
            </p:cNvPr>
            <p:cNvSpPr/>
            <p:nvPr/>
          </p:nvSpPr>
          <p:spPr>
            <a:xfrm>
              <a:off x="4360367" y="4000001"/>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8" name="Freeform: Shape 147">
              <a:extLst>
                <a:ext uri="{FF2B5EF4-FFF2-40B4-BE49-F238E27FC236}">
                  <a16:creationId xmlns:a16="http://schemas.microsoft.com/office/drawing/2014/main" id="{256286E6-037F-4515-BD4E-9F3C8A4635DA}"/>
                </a:ext>
              </a:extLst>
            </p:cNvPr>
            <p:cNvSpPr/>
            <p:nvPr/>
          </p:nvSpPr>
          <p:spPr>
            <a:xfrm>
              <a:off x="4392764" y="401620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9" name="Freeform: Shape 148">
              <a:extLst>
                <a:ext uri="{FF2B5EF4-FFF2-40B4-BE49-F238E27FC236}">
                  <a16:creationId xmlns:a16="http://schemas.microsoft.com/office/drawing/2014/main" id="{F3871ED6-9F55-43EA-BC17-7630BFDD9DC0}"/>
                </a:ext>
              </a:extLst>
            </p:cNvPr>
            <p:cNvSpPr/>
            <p:nvPr/>
          </p:nvSpPr>
          <p:spPr>
            <a:xfrm>
              <a:off x="4457558"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0" name="Freeform: Shape 149">
              <a:extLst>
                <a:ext uri="{FF2B5EF4-FFF2-40B4-BE49-F238E27FC236}">
                  <a16:creationId xmlns:a16="http://schemas.microsoft.com/office/drawing/2014/main" id="{0511272A-99B5-4A63-AD1F-098708705878}"/>
                </a:ext>
              </a:extLst>
            </p:cNvPr>
            <p:cNvSpPr/>
            <p:nvPr/>
          </p:nvSpPr>
          <p:spPr>
            <a:xfrm>
              <a:off x="4489955"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1" name="Freeform: Shape 150">
              <a:extLst>
                <a:ext uri="{FF2B5EF4-FFF2-40B4-BE49-F238E27FC236}">
                  <a16:creationId xmlns:a16="http://schemas.microsoft.com/office/drawing/2014/main" id="{8D22B503-8AF3-4D11-8485-510EE3DADA21}"/>
                </a:ext>
              </a:extLst>
            </p:cNvPr>
            <p:cNvSpPr/>
            <p:nvPr/>
          </p:nvSpPr>
          <p:spPr>
            <a:xfrm>
              <a:off x="4538550"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2" name="Freeform: Shape 151">
              <a:extLst>
                <a:ext uri="{FF2B5EF4-FFF2-40B4-BE49-F238E27FC236}">
                  <a16:creationId xmlns:a16="http://schemas.microsoft.com/office/drawing/2014/main" id="{F123A7B1-B423-4308-AB81-383439D2DA03}"/>
                </a:ext>
              </a:extLst>
            </p:cNvPr>
            <p:cNvSpPr/>
            <p:nvPr/>
          </p:nvSpPr>
          <p:spPr>
            <a:xfrm>
              <a:off x="4587145"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3" name="Freeform: Shape 152">
              <a:extLst>
                <a:ext uri="{FF2B5EF4-FFF2-40B4-BE49-F238E27FC236}">
                  <a16:creationId xmlns:a16="http://schemas.microsoft.com/office/drawing/2014/main" id="{666733E2-11AD-4186-AF6D-982E66240687}"/>
                </a:ext>
              </a:extLst>
            </p:cNvPr>
            <p:cNvSpPr/>
            <p:nvPr/>
          </p:nvSpPr>
          <p:spPr>
            <a:xfrm>
              <a:off x="4635740"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4" name="Freeform: Shape 153">
              <a:extLst>
                <a:ext uri="{FF2B5EF4-FFF2-40B4-BE49-F238E27FC236}">
                  <a16:creationId xmlns:a16="http://schemas.microsoft.com/office/drawing/2014/main" id="{AD3B3B8B-4EEF-4D9C-8B0C-3908AF3A6527}"/>
                </a:ext>
              </a:extLst>
            </p:cNvPr>
            <p:cNvSpPr/>
            <p:nvPr/>
          </p:nvSpPr>
          <p:spPr>
            <a:xfrm>
              <a:off x="4684335"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5" name="Freeform: Shape 154">
              <a:extLst>
                <a:ext uri="{FF2B5EF4-FFF2-40B4-BE49-F238E27FC236}">
                  <a16:creationId xmlns:a16="http://schemas.microsoft.com/office/drawing/2014/main" id="{CE84F7FD-BACF-4CD3-822E-75045DC53B2A}"/>
                </a:ext>
              </a:extLst>
            </p:cNvPr>
            <p:cNvSpPr/>
            <p:nvPr/>
          </p:nvSpPr>
          <p:spPr>
            <a:xfrm>
              <a:off x="4716732"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6" name="Freeform: Shape 155">
              <a:extLst>
                <a:ext uri="{FF2B5EF4-FFF2-40B4-BE49-F238E27FC236}">
                  <a16:creationId xmlns:a16="http://schemas.microsoft.com/office/drawing/2014/main" id="{C3CEBB55-829A-46F7-B396-2AE449A9BDBE}"/>
                </a:ext>
              </a:extLst>
            </p:cNvPr>
            <p:cNvSpPr/>
            <p:nvPr/>
          </p:nvSpPr>
          <p:spPr>
            <a:xfrm>
              <a:off x="4765327" y="409719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7" name="Freeform: Shape 156">
              <a:extLst>
                <a:ext uri="{FF2B5EF4-FFF2-40B4-BE49-F238E27FC236}">
                  <a16:creationId xmlns:a16="http://schemas.microsoft.com/office/drawing/2014/main" id="{69645651-7393-49CC-A283-AA48D0025010}"/>
                </a:ext>
              </a:extLst>
            </p:cNvPr>
            <p:cNvSpPr/>
            <p:nvPr/>
          </p:nvSpPr>
          <p:spPr>
            <a:xfrm>
              <a:off x="4813923" y="411339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8" name="Freeform: Shape 157">
              <a:extLst>
                <a:ext uri="{FF2B5EF4-FFF2-40B4-BE49-F238E27FC236}">
                  <a16:creationId xmlns:a16="http://schemas.microsoft.com/office/drawing/2014/main" id="{D35DC6F2-E78B-45A4-AD2C-2AD2E815BE48}"/>
                </a:ext>
              </a:extLst>
            </p:cNvPr>
            <p:cNvSpPr/>
            <p:nvPr/>
          </p:nvSpPr>
          <p:spPr>
            <a:xfrm>
              <a:off x="4846319" y="411339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9" name="Freeform: Shape 158">
              <a:extLst>
                <a:ext uri="{FF2B5EF4-FFF2-40B4-BE49-F238E27FC236}">
                  <a16:creationId xmlns:a16="http://schemas.microsoft.com/office/drawing/2014/main" id="{4B2C1392-1411-4464-B1EE-1CB0AB1A033B}"/>
                </a:ext>
              </a:extLst>
            </p:cNvPr>
            <p:cNvSpPr/>
            <p:nvPr/>
          </p:nvSpPr>
          <p:spPr>
            <a:xfrm>
              <a:off x="4878716" y="411339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0" name="Freeform: Shape 159">
              <a:extLst>
                <a:ext uri="{FF2B5EF4-FFF2-40B4-BE49-F238E27FC236}">
                  <a16:creationId xmlns:a16="http://schemas.microsoft.com/office/drawing/2014/main" id="{D1A144E4-3F08-4A60-AEFB-4F1259FD62F8}"/>
                </a:ext>
              </a:extLst>
            </p:cNvPr>
            <p:cNvSpPr/>
            <p:nvPr/>
          </p:nvSpPr>
          <p:spPr>
            <a:xfrm>
              <a:off x="4927311" y="412958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1" name="Freeform: Shape 160">
              <a:extLst>
                <a:ext uri="{FF2B5EF4-FFF2-40B4-BE49-F238E27FC236}">
                  <a16:creationId xmlns:a16="http://schemas.microsoft.com/office/drawing/2014/main" id="{C7A077BC-0149-4192-AD2A-7939709A772B}"/>
                </a:ext>
              </a:extLst>
            </p:cNvPr>
            <p:cNvSpPr/>
            <p:nvPr/>
          </p:nvSpPr>
          <p:spPr>
            <a:xfrm>
              <a:off x="4959708" y="412958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2" name="Freeform: Shape 161">
              <a:extLst>
                <a:ext uri="{FF2B5EF4-FFF2-40B4-BE49-F238E27FC236}">
                  <a16:creationId xmlns:a16="http://schemas.microsoft.com/office/drawing/2014/main" id="{652F99EC-CF81-4766-93B7-940FE83BD157}"/>
                </a:ext>
              </a:extLst>
            </p:cNvPr>
            <p:cNvSpPr/>
            <p:nvPr/>
          </p:nvSpPr>
          <p:spPr>
            <a:xfrm>
              <a:off x="5008304" y="412958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3" name="Freeform: Shape 162">
              <a:extLst>
                <a:ext uri="{FF2B5EF4-FFF2-40B4-BE49-F238E27FC236}">
                  <a16:creationId xmlns:a16="http://schemas.microsoft.com/office/drawing/2014/main" id="{B348B3ED-FC5F-4F80-83D6-2C420F7BD77D}"/>
                </a:ext>
              </a:extLst>
            </p:cNvPr>
            <p:cNvSpPr/>
            <p:nvPr/>
          </p:nvSpPr>
          <p:spPr>
            <a:xfrm>
              <a:off x="5056899" y="412958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4" name="Freeform: Shape 163">
              <a:extLst>
                <a:ext uri="{FF2B5EF4-FFF2-40B4-BE49-F238E27FC236}">
                  <a16:creationId xmlns:a16="http://schemas.microsoft.com/office/drawing/2014/main" id="{3B2BF65F-223B-4D64-B4D8-B06E63A84BDB}"/>
                </a:ext>
              </a:extLst>
            </p:cNvPr>
            <p:cNvSpPr/>
            <p:nvPr/>
          </p:nvSpPr>
          <p:spPr>
            <a:xfrm>
              <a:off x="5235081" y="416198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5" name="Freeform: Shape 164">
              <a:extLst>
                <a:ext uri="{FF2B5EF4-FFF2-40B4-BE49-F238E27FC236}">
                  <a16:creationId xmlns:a16="http://schemas.microsoft.com/office/drawing/2014/main" id="{078B4B35-2D2C-4281-A187-FF6627D87A30}"/>
                </a:ext>
              </a:extLst>
            </p:cNvPr>
            <p:cNvSpPr/>
            <p:nvPr/>
          </p:nvSpPr>
          <p:spPr>
            <a:xfrm>
              <a:off x="5283676" y="419438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6" name="Freeform: Shape 165">
              <a:extLst>
                <a:ext uri="{FF2B5EF4-FFF2-40B4-BE49-F238E27FC236}">
                  <a16:creationId xmlns:a16="http://schemas.microsoft.com/office/drawing/2014/main" id="{6C0B902B-7B82-407E-B6F7-0D136E6FA24E}"/>
                </a:ext>
              </a:extLst>
            </p:cNvPr>
            <p:cNvSpPr/>
            <p:nvPr/>
          </p:nvSpPr>
          <p:spPr>
            <a:xfrm>
              <a:off x="5332272" y="419438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7" name="Freeform: Shape 166">
              <a:extLst>
                <a:ext uri="{FF2B5EF4-FFF2-40B4-BE49-F238E27FC236}">
                  <a16:creationId xmlns:a16="http://schemas.microsoft.com/office/drawing/2014/main" id="{8FEA03A8-E440-49DB-B8A6-EC1B3D11D8C5}"/>
                </a:ext>
              </a:extLst>
            </p:cNvPr>
            <p:cNvSpPr/>
            <p:nvPr/>
          </p:nvSpPr>
          <p:spPr>
            <a:xfrm>
              <a:off x="5413264" y="419438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8" name="Freeform: Shape 167">
              <a:extLst>
                <a:ext uri="{FF2B5EF4-FFF2-40B4-BE49-F238E27FC236}">
                  <a16:creationId xmlns:a16="http://schemas.microsoft.com/office/drawing/2014/main" id="{BA69DACA-B089-4D75-8DA2-211FE10E84DD}"/>
                </a:ext>
              </a:extLst>
            </p:cNvPr>
            <p:cNvSpPr/>
            <p:nvPr/>
          </p:nvSpPr>
          <p:spPr>
            <a:xfrm>
              <a:off x="5461867" y="419438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9" name="Freeform: Shape 168">
              <a:extLst>
                <a:ext uri="{FF2B5EF4-FFF2-40B4-BE49-F238E27FC236}">
                  <a16:creationId xmlns:a16="http://schemas.microsoft.com/office/drawing/2014/main" id="{9C1852EC-E18B-4322-A307-92175CF21A10}"/>
                </a:ext>
              </a:extLst>
            </p:cNvPr>
            <p:cNvSpPr/>
            <p:nvPr/>
          </p:nvSpPr>
          <p:spPr>
            <a:xfrm>
              <a:off x="5672446" y="4242985"/>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0" name="Freeform: Shape 169">
              <a:extLst>
                <a:ext uri="{FF2B5EF4-FFF2-40B4-BE49-F238E27FC236}">
                  <a16:creationId xmlns:a16="http://schemas.microsoft.com/office/drawing/2014/main" id="{306E9753-CADC-4A59-9632-42AACB86BC33}"/>
                </a:ext>
              </a:extLst>
            </p:cNvPr>
            <p:cNvSpPr/>
            <p:nvPr/>
          </p:nvSpPr>
          <p:spPr>
            <a:xfrm>
              <a:off x="5721041" y="4242985"/>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1" name="Freeform: Shape 170">
              <a:extLst>
                <a:ext uri="{FF2B5EF4-FFF2-40B4-BE49-F238E27FC236}">
                  <a16:creationId xmlns:a16="http://schemas.microsoft.com/office/drawing/2014/main" id="{6D620490-319E-4037-9919-F0E3EA6323E1}"/>
                </a:ext>
              </a:extLst>
            </p:cNvPr>
            <p:cNvSpPr/>
            <p:nvPr/>
          </p:nvSpPr>
          <p:spPr>
            <a:xfrm>
              <a:off x="5769636" y="4242985"/>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2" name="Freeform: Shape 171">
              <a:extLst>
                <a:ext uri="{FF2B5EF4-FFF2-40B4-BE49-F238E27FC236}">
                  <a16:creationId xmlns:a16="http://schemas.microsoft.com/office/drawing/2014/main" id="{F1CB9A7E-E908-4C89-A45B-5ECA86920210}"/>
                </a:ext>
              </a:extLst>
            </p:cNvPr>
            <p:cNvSpPr/>
            <p:nvPr/>
          </p:nvSpPr>
          <p:spPr>
            <a:xfrm>
              <a:off x="5850629" y="430777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3" name="Freeform: Shape 172">
              <a:extLst>
                <a:ext uri="{FF2B5EF4-FFF2-40B4-BE49-F238E27FC236}">
                  <a16:creationId xmlns:a16="http://schemas.microsoft.com/office/drawing/2014/main" id="{BE3252BB-CED4-4E2A-91DF-AE6CD8ED6CB4}"/>
                </a:ext>
              </a:extLst>
            </p:cNvPr>
            <p:cNvSpPr/>
            <p:nvPr/>
          </p:nvSpPr>
          <p:spPr>
            <a:xfrm>
              <a:off x="5915422" y="430777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4" name="Freeform: Shape 173">
              <a:extLst>
                <a:ext uri="{FF2B5EF4-FFF2-40B4-BE49-F238E27FC236}">
                  <a16:creationId xmlns:a16="http://schemas.microsoft.com/office/drawing/2014/main" id="{A2946E7B-3514-41C5-9D9C-2B740E39AE58}"/>
                </a:ext>
              </a:extLst>
            </p:cNvPr>
            <p:cNvSpPr/>
            <p:nvPr/>
          </p:nvSpPr>
          <p:spPr>
            <a:xfrm>
              <a:off x="5947819" y="430777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5" name="Freeform: Shape 174">
              <a:extLst>
                <a:ext uri="{FF2B5EF4-FFF2-40B4-BE49-F238E27FC236}">
                  <a16:creationId xmlns:a16="http://schemas.microsoft.com/office/drawing/2014/main" id="{ECFC72DA-F425-49BC-AFED-5619EF9C7BEE}"/>
                </a:ext>
              </a:extLst>
            </p:cNvPr>
            <p:cNvSpPr/>
            <p:nvPr/>
          </p:nvSpPr>
          <p:spPr>
            <a:xfrm>
              <a:off x="5980216" y="430777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6" name="Freeform: Shape 175">
              <a:extLst>
                <a:ext uri="{FF2B5EF4-FFF2-40B4-BE49-F238E27FC236}">
                  <a16:creationId xmlns:a16="http://schemas.microsoft.com/office/drawing/2014/main" id="{4D39B690-E651-4887-87E8-1CEC48C5E78B}"/>
                </a:ext>
              </a:extLst>
            </p:cNvPr>
            <p:cNvSpPr/>
            <p:nvPr/>
          </p:nvSpPr>
          <p:spPr>
            <a:xfrm>
              <a:off x="6028811" y="4323977"/>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7" name="Freeform: Shape 176">
              <a:extLst>
                <a:ext uri="{FF2B5EF4-FFF2-40B4-BE49-F238E27FC236}">
                  <a16:creationId xmlns:a16="http://schemas.microsoft.com/office/drawing/2014/main" id="{B65E6644-5D43-41B4-B77D-9093067954E5}"/>
                </a:ext>
              </a:extLst>
            </p:cNvPr>
            <p:cNvSpPr/>
            <p:nvPr/>
          </p:nvSpPr>
          <p:spPr>
            <a:xfrm>
              <a:off x="6061208" y="4323977"/>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8" name="Freeform: Shape 177">
              <a:extLst>
                <a:ext uri="{FF2B5EF4-FFF2-40B4-BE49-F238E27FC236}">
                  <a16:creationId xmlns:a16="http://schemas.microsoft.com/office/drawing/2014/main" id="{1FC40D47-EC19-41AF-90CD-300846764459}"/>
                </a:ext>
              </a:extLst>
            </p:cNvPr>
            <p:cNvSpPr/>
            <p:nvPr/>
          </p:nvSpPr>
          <p:spPr>
            <a:xfrm>
              <a:off x="6109803" y="4323977"/>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9" name="Freeform: Shape 178">
              <a:extLst>
                <a:ext uri="{FF2B5EF4-FFF2-40B4-BE49-F238E27FC236}">
                  <a16:creationId xmlns:a16="http://schemas.microsoft.com/office/drawing/2014/main" id="{F55D54D9-0DE1-432B-A315-284B3DCFC0A5}"/>
                </a:ext>
              </a:extLst>
            </p:cNvPr>
            <p:cNvSpPr/>
            <p:nvPr/>
          </p:nvSpPr>
          <p:spPr>
            <a:xfrm>
              <a:off x="6158398" y="4323977"/>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0" name="Freeform: Shape 179">
              <a:extLst>
                <a:ext uri="{FF2B5EF4-FFF2-40B4-BE49-F238E27FC236}">
                  <a16:creationId xmlns:a16="http://schemas.microsoft.com/office/drawing/2014/main" id="{6EB28D5E-7545-44CE-AB44-345B7B537866}"/>
                </a:ext>
              </a:extLst>
            </p:cNvPr>
            <p:cNvSpPr/>
            <p:nvPr/>
          </p:nvSpPr>
          <p:spPr>
            <a:xfrm>
              <a:off x="6223192" y="4356374"/>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1" name="Freeform: Shape 180">
              <a:extLst>
                <a:ext uri="{FF2B5EF4-FFF2-40B4-BE49-F238E27FC236}">
                  <a16:creationId xmlns:a16="http://schemas.microsoft.com/office/drawing/2014/main" id="{3ECB1853-78D9-4C49-AE09-1D1A35B7E053}"/>
                </a:ext>
              </a:extLst>
            </p:cNvPr>
            <p:cNvSpPr/>
            <p:nvPr/>
          </p:nvSpPr>
          <p:spPr>
            <a:xfrm>
              <a:off x="6271787" y="437257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2" name="Freeform: Shape 181">
              <a:extLst>
                <a:ext uri="{FF2B5EF4-FFF2-40B4-BE49-F238E27FC236}">
                  <a16:creationId xmlns:a16="http://schemas.microsoft.com/office/drawing/2014/main" id="{A0ADA05C-17BF-40B9-81FA-9AA1ACF258C0}"/>
                </a:ext>
              </a:extLst>
            </p:cNvPr>
            <p:cNvSpPr/>
            <p:nvPr/>
          </p:nvSpPr>
          <p:spPr>
            <a:xfrm>
              <a:off x="6320382" y="437257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3" name="Freeform: Shape 182">
              <a:extLst>
                <a:ext uri="{FF2B5EF4-FFF2-40B4-BE49-F238E27FC236}">
                  <a16:creationId xmlns:a16="http://schemas.microsoft.com/office/drawing/2014/main" id="{47651487-0B3D-4E73-9EFB-D5EDA38B1564}"/>
                </a:ext>
              </a:extLst>
            </p:cNvPr>
            <p:cNvSpPr/>
            <p:nvPr/>
          </p:nvSpPr>
          <p:spPr>
            <a:xfrm>
              <a:off x="6368978" y="4404970"/>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4" name="Freeform: Shape 183">
              <a:extLst>
                <a:ext uri="{FF2B5EF4-FFF2-40B4-BE49-F238E27FC236}">
                  <a16:creationId xmlns:a16="http://schemas.microsoft.com/office/drawing/2014/main" id="{8F7735B9-7A9C-417E-A887-7D9D2639002F}"/>
                </a:ext>
              </a:extLst>
            </p:cNvPr>
            <p:cNvSpPr/>
            <p:nvPr/>
          </p:nvSpPr>
          <p:spPr>
            <a:xfrm>
              <a:off x="6433771" y="4404970"/>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5" name="Freeform: Shape 184">
              <a:extLst>
                <a:ext uri="{FF2B5EF4-FFF2-40B4-BE49-F238E27FC236}">
                  <a16:creationId xmlns:a16="http://schemas.microsoft.com/office/drawing/2014/main" id="{3ABA09AA-A306-49E7-B229-2AB03D539396}"/>
                </a:ext>
              </a:extLst>
            </p:cNvPr>
            <p:cNvSpPr/>
            <p:nvPr/>
          </p:nvSpPr>
          <p:spPr>
            <a:xfrm>
              <a:off x="6498565" y="4453565"/>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6" name="Freeform: Shape 185">
              <a:extLst>
                <a:ext uri="{FF2B5EF4-FFF2-40B4-BE49-F238E27FC236}">
                  <a16:creationId xmlns:a16="http://schemas.microsoft.com/office/drawing/2014/main" id="{783E1022-7F1B-4529-9ACB-B59B32B33983}"/>
                </a:ext>
              </a:extLst>
            </p:cNvPr>
            <p:cNvSpPr/>
            <p:nvPr/>
          </p:nvSpPr>
          <p:spPr>
            <a:xfrm>
              <a:off x="6530962" y="4453565"/>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7" name="Freeform: Shape 186">
              <a:extLst>
                <a:ext uri="{FF2B5EF4-FFF2-40B4-BE49-F238E27FC236}">
                  <a16:creationId xmlns:a16="http://schemas.microsoft.com/office/drawing/2014/main" id="{BDCC74B1-C6CF-4978-8E5E-EA60439914FE}"/>
                </a:ext>
              </a:extLst>
            </p:cNvPr>
            <p:cNvSpPr/>
            <p:nvPr/>
          </p:nvSpPr>
          <p:spPr>
            <a:xfrm>
              <a:off x="6595755"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8" name="Freeform: Shape 187">
              <a:extLst>
                <a:ext uri="{FF2B5EF4-FFF2-40B4-BE49-F238E27FC236}">
                  <a16:creationId xmlns:a16="http://schemas.microsoft.com/office/drawing/2014/main" id="{BD979FBD-B504-4CE3-BA33-70C08A0971BA}"/>
                </a:ext>
              </a:extLst>
            </p:cNvPr>
            <p:cNvSpPr/>
            <p:nvPr/>
          </p:nvSpPr>
          <p:spPr>
            <a:xfrm>
              <a:off x="6644350"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9" name="Freeform: Shape 188">
              <a:extLst>
                <a:ext uri="{FF2B5EF4-FFF2-40B4-BE49-F238E27FC236}">
                  <a16:creationId xmlns:a16="http://schemas.microsoft.com/office/drawing/2014/main" id="{BF92EEE6-AEA8-4903-BA2D-7EA02097E8A9}"/>
                </a:ext>
              </a:extLst>
            </p:cNvPr>
            <p:cNvSpPr/>
            <p:nvPr/>
          </p:nvSpPr>
          <p:spPr>
            <a:xfrm>
              <a:off x="6709152"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0" name="Freeform: Shape 189">
              <a:extLst>
                <a:ext uri="{FF2B5EF4-FFF2-40B4-BE49-F238E27FC236}">
                  <a16:creationId xmlns:a16="http://schemas.microsoft.com/office/drawing/2014/main" id="{3DEEFF4B-6ED2-4A85-8194-136F8C3133F6}"/>
                </a:ext>
              </a:extLst>
            </p:cNvPr>
            <p:cNvSpPr/>
            <p:nvPr/>
          </p:nvSpPr>
          <p:spPr>
            <a:xfrm>
              <a:off x="6757748"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1" name="Freeform: Shape 190">
              <a:extLst>
                <a:ext uri="{FF2B5EF4-FFF2-40B4-BE49-F238E27FC236}">
                  <a16:creationId xmlns:a16="http://schemas.microsoft.com/office/drawing/2014/main" id="{A5D91849-A1B5-41ED-8886-6CC405D566DE}"/>
                </a:ext>
              </a:extLst>
            </p:cNvPr>
            <p:cNvSpPr/>
            <p:nvPr/>
          </p:nvSpPr>
          <p:spPr>
            <a:xfrm>
              <a:off x="6887335"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2" name="Freeform: Shape 191">
              <a:extLst>
                <a:ext uri="{FF2B5EF4-FFF2-40B4-BE49-F238E27FC236}">
                  <a16:creationId xmlns:a16="http://schemas.microsoft.com/office/drawing/2014/main" id="{EE11BF17-A249-4C78-B451-46D74C798C85}"/>
                </a:ext>
              </a:extLst>
            </p:cNvPr>
            <p:cNvSpPr/>
            <p:nvPr/>
          </p:nvSpPr>
          <p:spPr>
            <a:xfrm>
              <a:off x="6887335"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3" name="Freeform: Shape 192">
              <a:extLst>
                <a:ext uri="{FF2B5EF4-FFF2-40B4-BE49-F238E27FC236}">
                  <a16:creationId xmlns:a16="http://schemas.microsoft.com/office/drawing/2014/main" id="{4C14F30B-3D06-431E-93AD-1D4CEB1F9C12}"/>
                </a:ext>
              </a:extLst>
            </p:cNvPr>
            <p:cNvSpPr/>
            <p:nvPr/>
          </p:nvSpPr>
          <p:spPr>
            <a:xfrm>
              <a:off x="6952129"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4" name="Freeform: Shape 193">
              <a:extLst>
                <a:ext uri="{FF2B5EF4-FFF2-40B4-BE49-F238E27FC236}">
                  <a16:creationId xmlns:a16="http://schemas.microsoft.com/office/drawing/2014/main" id="{FFBD8762-3547-49DA-B4B1-C6502DD737CA}"/>
                </a:ext>
              </a:extLst>
            </p:cNvPr>
            <p:cNvSpPr/>
            <p:nvPr/>
          </p:nvSpPr>
          <p:spPr>
            <a:xfrm>
              <a:off x="6984525"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5" name="Freeform: Shape 194">
              <a:extLst>
                <a:ext uri="{FF2B5EF4-FFF2-40B4-BE49-F238E27FC236}">
                  <a16:creationId xmlns:a16="http://schemas.microsoft.com/office/drawing/2014/main" id="{BB38F93A-AD37-4096-B83A-75CC31B175E1}"/>
                </a:ext>
              </a:extLst>
            </p:cNvPr>
            <p:cNvSpPr/>
            <p:nvPr/>
          </p:nvSpPr>
          <p:spPr>
            <a:xfrm>
              <a:off x="7033121"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6" name="Freeform: Shape 195">
              <a:extLst>
                <a:ext uri="{FF2B5EF4-FFF2-40B4-BE49-F238E27FC236}">
                  <a16:creationId xmlns:a16="http://schemas.microsoft.com/office/drawing/2014/main" id="{F15ABA65-5F9D-4EBD-9BE0-DD92F6603C93}"/>
                </a:ext>
              </a:extLst>
            </p:cNvPr>
            <p:cNvSpPr/>
            <p:nvPr/>
          </p:nvSpPr>
          <p:spPr>
            <a:xfrm>
              <a:off x="7259898"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7" name="Freeform: Shape 196">
              <a:extLst>
                <a:ext uri="{FF2B5EF4-FFF2-40B4-BE49-F238E27FC236}">
                  <a16:creationId xmlns:a16="http://schemas.microsoft.com/office/drawing/2014/main" id="{2324F556-F210-47CC-8269-E4CE8C638073}"/>
                </a:ext>
              </a:extLst>
            </p:cNvPr>
            <p:cNvSpPr/>
            <p:nvPr/>
          </p:nvSpPr>
          <p:spPr>
            <a:xfrm>
              <a:off x="7292295"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8" name="Freeform: Shape 197">
              <a:extLst>
                <a:ext uri="{FF2B5EF4-FFF2-40B4-BE49-F238E27FC236}">
                  <a16:creationId xmlns:a16="http://schemas.microsoft.com/office/drawing/2014/main" id="{1471C1E0-7C85-4AC3-89B8-9AEE1D8B6E2A}"/>
                </a:ext>
              </a:extLst>
            </p:cNvPr>
            <p:cNvSpPr/>
            <p:nvPr/>
          </p:nvSpPr>
          <p:spPr>
            <a:xfrm>
              <a:off x="7340890"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9" name="Freeform: Shape 198">
              <a:extLst>
                <a:ext uri="{FF2B5EF4-FFF2-40B4-BE49-F238E27FC236}">
                  <a16:creationId xmlns:a16="http://schemas.microsoft.com/office/drawing/2014/main" id="{17F283F7-7701-4F25-8D1C-47E49C648C6C}"/>
                </a:ext>
              </a:extLst>
            </p:cNvPr>
            <p:cNvSpPr/>
            <p:nvPr/>
          </p:nvSpPr>
          <p:spPr>
            <a:xfrm>
              <a:off x="7389485"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0" name="Freeform: Shape 199">
              <a:extLst>
                <a:ext uri="{FF2B5EF4-FFF2-40B4-BE49-F238E27FC236}">
                  <a16:creationId xmlns:a16="http://schemas.microsoft.com/office/drawing/2014/main" id="{6EDC44E9-1B03-403D-A0D1-68D648E18CCE}"/>
                </a:ext>
              </a:extLst>
            </p:cNvPr>
            <p:cNvSpPr/>
            <p:nvPr/>
          </p:nvSpPr>
          <p:spPr>
            <a:xfrm>
              <a:off x="7551470"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1" name="Freeform: Shape 200">
              <a:extLst>
                <a:ext uri="{FF2B5EF4-FFF2-40B4-BE49-F238E27FC236}">
                  <a16:creationId xmlns:a16="http://schemas.microsoft.com/office/drawing/2014/main" id="{048A08C1-1F9C-4580-88AB-E799A5817C47}"/>
                </a:ext>
              </a:extLst>
            </p:cNvPr>
            <p:cNvSpPr/>
            <p:nvPr/>
          </p:nvSpPr>
          <p:spPr>
            <a:xfrm>
              <a:off x="7681057"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2" name="Freeform: Shape 201">
              <a:extLst>
                <a:ext uri="{FF2B5EF4-FFF2-40B4-BE49-F238E27FC236}">
                  <a16:creationId xmlns:a16="http://schemas.microsoft.com/office/drawing/2014/main" id="{3EF3855E-9D2C-433B-8548-016C43006960}"/>
                </a:ext>
              </a:extLst>
            </p:cNvPr>
            <p:cNvSpPr/>
            <p:nvPr/>
          </p:nvSpPr>
          <p:spPr>
            <a:xfrm>
              <a:off x="7745850"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3" name="Freeform: Shape 202">
              <a:extLst>
                <a:ext uri="{FF2B5EF4-FFF2-40B4-BE49-F238E27FC236}">
                  <a16:creationId xmlns:a16="http://schemas.microsoft.com/office/drawing/2014/main" id="{9CE72BFB-647A-493C-9FF6-35331861BF5E}"/>
                </a:ext>
              </a:extLst>
            </p:cNvPr>
            <p:cNvSpPr/>
            <p:nvPr/>
          </p:nvSpPr>
          <p:spPr>
            <a:xfrm>
              <a:off x="7810644"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4" name="Freeform: Shape 203">
              <a:extLst>
                <a:ext uri="{FF2B5EF4-FFF2-40B4-BE49-F238E27FC236}">
                  <a16:creationId xmlns:a16="http://schemas.microsoft.com/office/drawing/2014/main" id="{DE552A51-0255-46AC-9072-21D6F63BE152}"/>
                </a:ext>
              </a:extLst>
            </p:cNvPr>
            <p:cNvSpPr/>
            <p:nvPr/>
          </p:nvSpPr>
          <p:spPr>
            <a:xfrm>
              <a:off x="7859239"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5" name="Freeform: Shape 204">
              <a:extLst>
                <a:ext uri="{FF2B5EF4-FFF2-40B4-BE49-F238E27FC236}">
                  <a16:creationId xmlns:a16="http://schemas.microsoft.com/office/drawing/2014/main" id="{3ECC82E0-51F1-4BF1-9F0C-477DB2DAA845}"/>
                </a:ext>
              </a:extLst>
            </p:cNvPr>
            <p:cNvSpPr/>
            <p:nvPr/>
          </p:nvSpPr>
          <p:spPr>
            <a:xfrm>
              <a:off x="7940231"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6" name="Freeform: Shape 205">
              <a:extLst>
                <a:ext uri="{FF2B5EF4-FFF2-40B4-BE49-F238E27FC236}">
                  <a16:creationId xmlns:a16="http://schemas.microsoft.com/office/drawing/2014/main" id="{9611457D-BCDC-4B1E-B7F8-E79A74098ACC}"/>
                </a:ext>
              </a:extLst>
            </p:cNvPr>
            <p:cNvSpPr/>
            <p:nvPr/>
          </p:nvSpPr>
          <p:spPr>
            <a:xfrm>
              <a:off x="8134596"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7" name="Freeform: Shape 206">
              <a:extLst>
                <a:ext uri="{FF2B5EF4-FFF2-40B4-BE49-F238E27FC236}">
                  <a16:creationId xmlns:a16="http://schemas.microsoft.com/office/drawing/2014/main" id="{6597787A-534E-4B25-B8D1-25D58F8E39A6}"/>
                </a:ext>
              </a:extLst>
            </p:cNvPr>
            <p:cNvSpPr/>
            <p:nvPr/>
          </p:nvSpPr>
          <p:spPr>
            <a:xfrm>
              <a:off x="8183191"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8" name="Freeform: Shape 207">
              <a:extLst>
                <a:ext uri="{FF2B5EF4-FFF2-40B4-BE49-F238E27FC236}">
                  <a16:creationId xmlns:a16="http://schemas.microsoft.com/office/drawing/2014/main" id="{0B6856C3-7D77-4287-AF5D-6E6D49931E85}"/>
                </a:ext>
              </a:extLst>
            </p:cNvPr>
            <p:cNvSpPr/>
            <p:nvPr/>
          </p:nvSpPr>
          <p:spPr>
            <a:xfrm>
              <a:off x="8280381"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9" name="Freeform: Shape 208">
              <a:extLst>
                <a:ext uri="{FF2B5EF4-FFF2-40B4-BE49-F238E27FC236}">
                  <a16:creationId xmlns:a16="http://schemas.microsoft.com/office/drawing/2014/main" id="{E1E47F8A-1BA9-40D8-A6B0-5F5BB49A312D}"/>
                </a:ext>
              </a:extLst>
            </p:cNvPr>
            <p:cNvSpPr/>
            <p:nvPr/>
          </p:nvSpPr>
          <p:spPr>
            <a:xfrm>
              <a:off x="8490961"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0" name="Freeform: Shape 209">
              <a:extLst>
                <a:ext uri="{FF2B5EF4-FFF2-40B4-BE49-F238E27FC236}">
                  <a16:creationId xmlns:a16="http://schemas.microsoft.com/office/drawing/2014/main" id="{46CE6356-FF66-419F-8B98-E4C3CDD422EE}"/>
                </a:ext>
              </a:extLst>
            </p:cNvPr>
            <p:cNvSpPr/>
            <p:nvPr/>
          </p:nvSpPr>
          <p:spPr>
            <a:xfrm>
              <a:off x="8539556"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1" name="Freeform: Shape 210">
              <a:extLst>
                <a:ext uri="{FF2B5EF4-FFF2-40B4-BE49-F238E27FC236}">
                  <a16:creationId xmlns:a16="http://schemas.microsoft.com/office/drawing/2014/main" id="{CE0E560A-8C2E-49E4-B01F-FF0C3324F96C}"/>
                </a:ext>
              </a:extLst>
            </p:cNvPr>
            <p:cNvSpPr/>
            <p:nvPr/>
          </p:nvSpPr>
          <p:spPr>
            <a:xfrm>
              <a:off x="8588151"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2" name="Freeform: Shape 211">
              <a:extLst>
                <a:ext uri="{FF2B5EF4-FFF2-40B4-BE49-F238E27FC236}">
                  <a16:creationId xmlns:a16="http://schemas.microsoft.com/office/drawing/2014/main" id="{F9329CCE-D310-46E7-8DDC-755EE08BC85D}"/>
                </a:ext>
              </a:extLst>
            </p:cNvPr>
            <p:cNvSpPr/>
            <p:nvPr/>
          </p:nvSpPr>
          <p:spPr>
            <a:xfrm>
              <a:off x="8652945"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3" name="Freeform: Shape 212">
              <a:extLst>
                <a:ext uri="{FF2B5EF4-FFF2-40B4-BE49-F238E27FC236}">
                  <a16:creationId xmlns:a16="http://schemas.microsoft.com/office/drawing/2014/main" id="{FF7DEC0E-58EC-4F0E-B519-D63F0E1A4EB3}"/>
                </a:ext>
              </a:extLst>
            </p:cNvPr>
            <p:cNvSpPr/>
            <p:nvPr/>
          </p:nvSpPr>
          <p:spPr>
            <a:xfrm>
              <a:off x="8750135"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4" name="Freeform: Shape 213">
              <a:extLst>
                <a:ext uri="{FF2B5EF4-FFF2-40B4-BE49-F238E27FC236}">
                  <a16:creationId xmlns:a16="http://schemas.microsoft.com/office/drawing/2014/main" id="{4962615F-7B0B-4DFC-9ACF-440763749CAA}"/>
                </a:ext>
              </a:extLst>
            </p:cNvPr>
            <p:cNvSpPr/>
            <p:nvPr/>
          </p:nvSpPr>
          <p:spPr>
            <a:xfrm>
              <a:off x="9138897"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grpSp>
      <p:grpSp>
        <p:nvGrpSpPr>
          <p:cNvPr id="295" name="Group 294">
            <a:extLst>
              <a:ext uri="{FF2B5EF4-FFF2-40B4-BE49-F238E27FC236}">
                <a16:creationId xmlns:a16="http://schemas.microsoft.com/office/drawing/2014/main" id="{880F931C-719A-4BAC-BFD9-E5D722DFB751}"/>
              </a:ext>
            </a:extLst>
          </p:cNvPr>
          <p:cNvGrpSpPr/>
          <p:nvPr/>
        </p:nvGrpSpPr>
        <p:grpSpPr>
          <a:xfrm>
            <a:off x="1593809" y="1845943"/>
            <a:ext cx="6159603" cy="1970277"/>
            <a:chOff x="2429" y="1968689"/>
            <a:chExt cx="9144027" cy="2923722"/>
          </a:xfrm>
        </p:grpSpPr>
        <p:sp>
          <p:nvSpPr>
            <p:cNvPr id="218" name="Freeform: Shape 217">
              <a:extLst>
                <a:ext uri="{FF2B5EF4-FFF2-40B4-BE49-F238E27FC236}">
                  <a16:creationId xmlns:a16="http://schemas.microsoft.com/office/drawing/2014/main" id="{47E0354A-75C4-40D9-A3EC-46082D2423F3}"/>
                </a:ext>
              </a:extLst>
            </p:cNvPr>
            <p:cNvSpPr/>
            <p:nvPr/>
          </p:nvSpPr>
          <p:spPr>
            <a:xfrm>
              <a:off x="2429" y="2023280"/>
              <a:ext cx="9135019" cy="2817252"/>
            </a:xfrm>
            <a:custGeom>
              <a:avLst/>
              <a:gdLst>
                <a:gd name="connsiteX0" fmla="*/ 9135020 w 9135019"/>
                <a:gd name="connsiteY0" fmla="*/ 2817253 h 2817252"/>
                <a:gd name="connsiteX1" fmla="*/ 8269042 w 9135019"/>
                <a:gd name="connsiteY1" fmla="*/ 2817253 h 2817252"/>
                <a:gd name="connsiteX2" fmla="*/ 8269042 w 9135019"/>
                <a:gd name="connsiteY2" fmla="*/ 2736858 h 2817252"/>
                <a:gd name="connsiteX3" fmla="*/ 7735560 w 9135019"/>
                <a:gd name="connsiteY3" fmla="*/ 2736858 h 2817252"/>
                <a:gd name="connsiteX4" fmla="*/ 7735560 w 9135019"/>
                <a:gd name="connsiteY4" fmla="*/ 2707625 h 2817252"/>
                <a:gd name="connsiteX5" fmla="*/ 7103414 w 9135019"/>
                <a:gd name="connsiteY5" fmla="*/ 2707625 h 2817252"/>
                <a:gd name="connsiteX6" fmla="*/ 7103414 w 9135019"/>
                <a:gd name="connsiteY6" fmla="*/ 2674743 h 2817252"/>
                <a:gd name="connsiteX7" fmla="*/ 6741667 w 9135019"/>
                <a:gd name="connsiteY7" fmla="*/ 2674743 h 2817252"/>
                <a:gd name="connsiteX8" fmla="*/ 6741667 w 9135019"/>
                <a:gd name="connsiteY8" fmla="*/ 2587042 h 2817252"/>
                <a:gd name="connsiteX9" fmla="*/ 6186257 w 9135019"/>
                <a:gd name="connsiteY9" fmla="*/ 2587042 h 2817252"/>
                <a:gd name="connsiteX10" fmla="*/ 6186257 w 9135019"/>
                <a:gd name="connsiteY10" fmla="*/ 2554160 h 2817252"/>
                <a:gd name="connsiteX11" fmla="*/ 5981632 w 9135019"/>
                <a:gd name="connsiteY11" fmla="*/ 2554160 h 2817252"/>
                <a:gd name="connsiteX12" fmla="*/ 5981632 w 9135019"/>
                <a:gd name="connsiteY12" fmla="*/ 2517621 h 2817252"/>
                <a:gd name="connsiteX13" fmla="*/ 5755079 w 9135019"/>
                <a:gd name="connsiteY13" fmla="*/ 2517621 h 2817252"/>
                <a:gd name="connsiteX14" fmla="*/ 5755079 w 9135019"/>
                <a:gd name="connsiteY14" fmla="*/ 2510314 h 2817252"/>
                <a:gd name="connsiteX15" fmla="*/ 5590651 w 9135019"/>
                <a:gd name="connsiteY15" fmla="*/ 2510314 h 2817252"/>
                <a:gd name="connsiteX16" fmla="*/ 5590651 w 9135019"/>
                <a:gd name="connsiteY16" fmla="*/ 2481081 h 2817252"/>
                <a:gd name="connsiteX17" fmla="*/ 5418907 w 9135019"/>
                <a:gd name="connsiteY17" fmla="*/ 2481081 h 2817252"/>
                <a:gd name="connsiteX18" fmla="*/ 5418907 w 9135019"/>
                <a:gd name="connsiteY18" fmla="*/ 2440884 h 2817252"/>
                <a:gd name="connsiteX19" fmla="*/ 5152166 w 9135019"/>
                <a:gd name="connsiteY19" fmla="*/ 2440884 h 2817252"/>
                <a:gd name="connsiteX20" fmla="*/ 5152166 w 9135019"/>
                <a:gd name="connsiteY20" fmla="*/ 2393380 h 2817252"/>
                <a:gd name="connsiteX21" fmla="*/ 4932929 w 9135019"/>
                <a:gd name="connsiteY21" fmla="*/ 2393380 h 2817252"/>
                <a:gd name="connsiteX22" fmla="*/ 4932929 w 9135019"/>
                <a:gd name="connsiteY22" fmla="*/ 2367805 h 2817252"/>
                <a:gd name="connsiteX23" fmla="*/ 4845228 w 9135019"/>
                <a:gd name="connsiteY23" fmla="*/ 2367805 h 2817252"/>
                <a:gd name="connsiteX24" fmla="*/ 4845228 w 9135019"/>
                <a:gd name="connsiteY24" fmla="*/ 2323959 h 2817252"/>
                <a:gd name="connsiteX25" fmla="*/ 4560217 w 9135019"/>
                <a:gd name="connsiteY25" fmla="*/ 2323959 h 2817252"/>
                <a:gd name="connsiteX26" fmla="*/ 4560217 w 9135019"/>
                <a:gd name="connsiteY26" fmla="*/ 2272798 h 2817252"/>
                <a:gd name="connsiteX27" fmla="*/ 4450599 w 9135019"/>
                <a:gd name="connsiteY27" fmla="*/ 2272798 h 2817252"/>
                <a:gd name="connsiteX28" fmla="*/ 4450599 w 9135019"/>
                <a:gd name="connsiteY28" fmla="*/ 2250880 h 2817252"/>
                <a:gd name="connsiteX29" fmla="*/ 4330016 w 9135019"/>
                <a:gd name="connsiteY29" fmla="*/ 2250880 h 2817252"/>
                <a:gd name="connsiteX30" fmla="*/ 4330016 w 9135019"/>
                <a:gd name="connsiteY30" fmla="*/ 2214340 h 2817252"/>
                <a:gd name="connsiteX31" fmla="*/ 4224046 w 9135019"/>
                <a:gd name="connsiteY31" fmla="*/ 2214340 h 2817252"/>
                <a:gd name="connsiteX32" fmla="*/ 4224046 w 9135019"/>
                <a:gd name="connsiteY32" fmla="*/ 2166837 h 2817252"/>
                <a:gd name="connsiteX33" fmla="*/ 4140003 w 9135019"/>
                <a:gd name="connsiteY33" fmla="*/ 2166837 h 2817252"/>
                <a:gd name="connsiteX34" fmla="*/ 4140003 w 9135019"/>
                <a:gd name="connsiteY34" fmla="*/ 2126639 h 2817252"/>
                <a:gd name="connsiteX35" fmla="*/ 3939035 w 9135019"/>
                <a:gd name="connsiteY35" fmla="*/ 2126639 h 2817252"/>
                <a:gd name="connsiteX36" fmla="*/ 3939035 w 9135019"/>
                <a:gd name="connsiteY36" fmla="*/ 2064524 h 2817252"/>
                <a:gd name="connsiteX37" fmla="*/ 3752680 w 9135019"/>
                <a:gd name="connsiteY37" fmla="*/ 2064524 h 2817252"/>
                <a:gd name="connsiteX38" fmla="*/ 3752680 w 9135019"/>
                <a:gd name="connsiteY38" fmla="*/ 2024327 h 2817252"/>
                <a:gd name="connsiteX39" fmla="*/ 3602863 w 9135019"/>
                <a:gd name="connsiteY39" fmla="*/ 2024327 h 2817252"/>
                <a:gd name="connsiteX40" fmla="*/ 3602863 w 9135019"/>
                <a:gd name="connsiteY40" fmla="*/ 1936626 h 2817252"/>
                <a:gd name="connsiteX41" fmla="*/ 3555360 w 9135019"/>
                <a:gd name="connsiteY41" fmla="*/ 1936626 h 2817252"/>
                <a:gd name="connsiteX42" fmla="*/ 3555360 w 9135019"/>
                <a:gd name="connsiteY42" fmla="*/ 1889132 h 2817252"/>
                <a:gd name="connsiteX43" fmla="*/ 3493245 w 9135019"/>
                <a:gd name="connsiteY43" fmla="*/ 1889132 h 2817252"/>
                <a:gd name="connsiteX44" fmla="*/ 3493245 w 9135019"/>
                <a:gd name="connsiteY44" fmla="*/ 1845277 h 2817252"/>
                <a:gd name="connsiteX45" fmla="*/ 3390932 w 9135019"/>
                <a:gd name="connsiteY45" fmla="*/ 1845277 h 2817252"/>
                <a:gd name="connsiteX46" fmla="*/ 3390932 w 9135019"/>
                <a:gd name="connsiteY46" fmla="*/ 1761234 h 2817252"/>
                <a:gd name="connsiteX47" fmla="*/ 3266692 w 9135019"/>
                <a:gd name="connsiteY47" fmla="*/ 1761234 h 2817252"/>
                <a:gd name="connsiteX48" fmla="*/ 3266692 w 9135019"/>
                <a:gd name="connsiteY48" fmla="*/ 1699119 h 2817252"/>
                <a:gd name="connsiteX49" fmla="*/ 3087642 w 9135019"/>
                <a:gd name="connsiteY49" fmla="*/ 1699119 h 2817252"/>
                <a:gd name="connsiteX50" fmla="*/ 3087642 w 9135019"/>
                <a:gd name="connsiteY50" fmla="*/ 1647967 h 2817252"/>
                <a:gd name="connsiteX51" fmla="*/ 3025527 w 9135019"/>
                <a:gd name="connsiteY51" fmla="*/ 1647967 h 2817252"/>
                <a:gd name="connsiteX52" fmla="*/ 3025527 w 9135019"/>
                <a:gd name="connsiteY52" fmla="*/ 1567573 h 2817252"/>
                <a:gd name="connsiteX53" fmla="*/ 2886674 w 9135019"/>
                <a:gd name="connsiteY53" fmla="*/ 1567573 h 2817252"/>
                <a:gd name="connsiteX54" fmla="*/ 2886674 w 9135019"/>
                <a:gd name="connsiteY54" fmla="*/ 1520069 h 2817252"/>
                <a:gd name="connsiteX55" fmla="*/ 2828207 w 9135019"/>
                <a:gd name="connsiteY55" fmla="*/ 1520069 h 2817252"/>
                <a:gd name="connsiteX56" fmla="*/ 2828207 w 9135019"/>
                <a:gd name="connsiteY56" fmla="*/ 1487187 h 2817252"/>
                <a:gd name="connsiteX57" fmla="*/ 2700319 w 9135019"/>
                <a:gd name="connsiteY57" fmla="*/ 1487187 h 2817252"/>
                <a:gd name="connsiteX58" fmla="*/ 2700319 w 9135019"/>
                <a:gd name="connsiteY58" fmla="*/ 1428720 h 2817252"/>
                <a:gd name="connsiteX59" fmla="*/ 2623582 w 9135019"/>
                <a:gd name="connsiteY59" fmla="*/ 1428720 h 2817252"/>
                <a:gd name="connsiteX60" fmla="*/ 2623582 w 9135019"/>
                <a:gd name="connsiteY60" fmla="*/ 1384874 h 2817252"/>
                <a:gd name="connsiteX61" fmla="*/ 2524927 w 9135019"/>
                <a:gd name="connsiteY61" fmla="*/ 1384874 h 2817252"/>
                <a:gd name="connsiteX62" fmla="*/ 2524927 w 9135019"/>
                <a:gd name="connsiteY62" fmla="*/ 1337371 h 2817252"/>
                <a:gd name="connsiteX63" fmla="*/ 2382417 w 9135019"/>
                <a:gd name="connsiteY63" fmla="*/ 1337371 h 2817252"/>
                <a:gd name="connsiteX64" fmla="*/ 2382417 w 9135019"/>
                <a:gd name="connsiteY64" fmla="*/ 1293526 h 2817252"/>
                <a:gd name="connsiteX65" fmla="*/ 2298374 w 9135019"/>
                <a:gd name="connsiteY65" fmla="*/ 1293526 h 2817252"/>
                <a:gd name="connsiteX66" fmla="*/ 2298374 w 9135019"/>
                <a:gd name="connsiteY66" fmla="*/ 1235058 h 2817252"/>
                <a:gd name="connsiteX67" fmla="*/ 2188755 w 9135019"/>
                <a:gd name="connsiteY67" fmla="*/ 1235058 h 2817252"/>
                <a:gd name="connsiteX68" fmla="*/ 2188755 w 9135019"/>
                <a:gd name="connsiteY68" fmla="*/ 1194861 h 2817252"/>
                <a:gd name="connsiteX69" fmla="*/ 2155873 w 9135019"/>
                <a:gd name="connsiteY69" fmla="*/ 1194861 h 2817252"/>
                <a:gd name="connsiteX70" fmla="*/ 2155873 w 9135019"/>
                <a:gd name="connsiteY70" fmla="*/ 1169285 h 2817252"/>
                <a:gd name="connsiteX71" fmla="*/ 2079136 w 9135019"/>
                <a:gd name="connsiteY71" fmla="*/ 1169285 h 2817252"/>
                <a:gd name="connsiteX72" fmla="*/ 2079136 w 9135019"/>
                <a:gd name="connsiteY72" fmla="*/ 1143709 h 2817252"/>
                <a:gd name="connsiteX73" fmla="*/ 2035291 w 9135019"/>
                <a:gd name="connsiteY73" fmla="*/ 1143709 h 2817252"/>
                <a:gd name="connsiteX74" fmla="*/ 2035291 w 9135019"/>
                <a:gd name="connsiteY74" fmla="*/ 1081594 h 2817252"/>
                <a:gd name="connsiteX75" fmla="*/ 1951248 w 9135019"/>
                <a:gd name="connsiteY75" fmla="*/ 1081594 h 2817252"/>
                <a:gd name="connsiteX76" fmla="*/ 1951248 w 9135019"/>
                <a:gd name="connsiteY76" fmla="*/ 1037739 h 2817252"/>
                <a:gd name="connsiteX77" fmla="*/ 1892781 w 9135019"/>
                <a:gd name="connsiteY77" fmla="*/ 1037739 h 2817252"/>
                <a:gd name="connsiteX78" fmla="*/ 1892781 w 9135019"/>
                <a:gd name="connsiteY78" fmla="*/ 990236 h 2817252"/>
                <a:gd name="connsiteX79" fmla="*/ 1867205 w 9135019"/>
                <a:gd name="connsiteY79" fmla="*/ 990236 h 2817252"/>
                <a:gd name="connsiteX80" fmla="*/ 1867205 w 9135019"/>
                <a:gd name="connsiteY80" fmla="*/ 961011 h 2817252"/>
                <a:gd name="connsiteX81" fmla="*/ 1816044 w 9135019"/>
                <a:gd name="connsiteY81" fmla="*/ 961011 h 2817252"/>
                <a:gd name="connsiteX82" fmla="*/ 1816044 w 9135019"/>
                <a:gd name="connsiteY82" fmla="*/ 924463 h 2817252"/>
                <a:gd name="connsiteX83" fmla="*/ 1735659 w 9135019"/>
                <a:gd name="connsiteY83" fmla="*/ 924463 h 2817252"/>
                <a:gd name="connsiteX84" fmla="*/ 1735659 w 9135019"/>
                <a:gd name="connsiteY84" fmla="*/ 880617 h 2817252"/>
                <a:gd name="connsiteX85" fmla="*/ 1702777 w 9135019"/>
                <a:gd name="connsiteY85" fmla="*/ 880617 h 2817252"/>
                <a:gd name="connsiteX86" fmla="*/ 1702777 w 9135019"/>
                <a:gd name="connsiteY86" fmla="*/ 847732 h 2817252"/>
                <a:gd name="connsiteX87" fmla="*/ 1669885 w 9135019"/>
                <a:gd name="connsiteY87" fmla="*/ 847732 h 2817252"/>
                <a:gd name="connsiteX88" fmla="*/ 1669885 w 9135019"/>
                <a:gd name="connsiteY88" fmla="*/ 807538 h 2817252"/>
                <a:gd name="connsiteX89" fmla="*/ 1567573 w 9135019"/>
                <a:gd name="connsiteY89" fmla="*/ 807538 h 2817252"/>
                <a:gd name="connsiteX90" fmla="*/ 1567573 w 9135019"/>
                <a:gd name="connsiteY90" fmla="*/ 778306 h 2817252"/>
                <a:gd name="connsiteX91" fmla="*/ 1509106 w 9135019"/>
                <a:gd name="connsiteY91" fmla="*/ 778306 h 2817252"/>
                <a:gd name="connsiteX92" fmla="*/ 1509106 w 9135019"/>
                <a:gd name="connsiteY92" fmla="*/ 734458 h 2817252"/>
                <a:gd name="connsiteX93" fmla="*/ 1381217 w 9135019"/>
                <a:gd name="connsiteY93" fmla="*/ 734458 h 2817252"/>
                <a:gd name="connsiteX94" fmla="*/ 1381217 w 9135019"/>
                <a:gd name="connsiteY94" fmla="*/ 668685 h 2817252"/>
                <a:gd name="connsiteX95" fmla="*/ 1330065 w 9135019"/>
                <a:gd name="connsiteY95" fmla="*/ 668685 h 2817252"/>
                <a:gd name="connsiteX96" fmla="*/ 1330065 w 9135019"/>
                <a:gd name="connsiteY96" fmla="*/ 624837 h 2817252"/>
                <a:gd name="connsiteX97" fmla="*/ 1278904 w 9135019"/>
                <a:gd name="connsiteY97" fmla="*/ 624837 h 2817252"/>
                <a:gd name="connsiteX98" fmla="*/ 1278904 w 9135019"/>
                <a:gd name="connsiteY98" fmla="*/ 570027 h 2817252"/>
                <a:gd name="connsiteX99" fmla="*/ 1143710 w 9135019"/>
                <a:gd name="connsiteY99" fmla="*/ 570027 h 2817252"/>
                <a:gd name="connsiteX100" fmla="*/ 1143710 w 9135019"/>
                <a:gd name="connsiteY100" fmla="*/ 526178 h 2817252"/>
                <a:gd name="connsiteX101" fmla="*/ 1107170 w 9135019"/>
                <a:gd name="connsiteY101" fmla="*/ 526178 h 2817252"/>
                <a:gd name="connsiteX102" fmla="*/ 1107170 w 9135019"/>
                <a:gd name="connsiteY102" fmla="*/ 500600 h 2817252"/>
                <a:gd name="connsiteX103" fmla="*/ 1056009 w 9135019"/>
                <a:gd name="connsiteY103" fmla="*/ 500600 h 2817252"/>
                <a:gd name="connsiteX104" fmla="*/ 1056009 w 9135019"/>
                <a:gd name="connsiteY104" fmla="*/ 456752 h 2817252"/>
                <a:gd name="connsiteX105" fmla="*/ 961012 w 9135019"/>
                <a:gd name="connsiteY105" fmla="*/ 456752 h 2817252"/>
                <a:gd name="connsiteX106" fmla="*/ 961012 w 9135019"/>
                <a:gd name="connsiteY106" fmla="*/ 416558 h 2817252"/>
                <a:gd name="connsiteX107" fmla="*/ 891581 w 9135019"/>
                <a:gd name="connsiteY107" fmla="*/ 416558 h 2817252"/>
                <a:gd name="connsiteX108" fmla="*/ 891581 w 9135019"/>
                <a:gd name="connsiteY108" fmla="*/ 383672 h 2817252"/>
                <a:gd name="connsiteX109" fmla="*/ 851386 w 9135019"/>
                <a:gd name="connsiteY109" fmla="*/ 383672 h 2817252"/>
                <a:gd name="connsiteX110" fmla="*/ 851386 w 9135019"/>
                <a:gd name="connsiteY110" fmla="*/ 343477 h 2817252"/>
                <a:gd name="connsiteX111" fmla="*/ 749074 w 9135019"/>
                <a:gd name="connsiteY111" fmla="*/ 343477 h 2817252"/>
                <a:gd name="connsiteX112" fmla="*/ 749074 w 9135019"/>
                <a:gd name="connsiteY112" fmla="*/ 306938 h 2817252"/>
                <a:gd name="connsiteX113" fmla="*/ 697917 w 9135019"/>
                <a:gd name="connsiteY113" fmla="*/ 306938 h 2817252"/>
                <a:gd name="connsiteX114" fmla="*/ 697917 w 9135019"/>
                <a:gd name="connsiteY114" fmla="*/ 285013 h 2817252"/>
                <a:gd name="connsiteX115" fmla="*/ 668686 w 9135019"/>
                <a:gd name="connsiteY115" fmla="*/ 285013 h 2817252"/>
                <a:gd name="connsiteX116" fmla="*/ 668686 w 9135019"/>
                <a:gd name="connsiteY116" fmla="*/ 259435 h 2817252"/>
                <a:gd name="connsiteX117" fmla="*/ 635799 w 9135019"/>
                <a:gd name="connsiteY117" fmla="*/ 259435 h 2817252"/>
                <a:gd name="connsiteX118" fmla="*/ 635799 w 9135019"/>
                <a:gd name="connsiteY118" fmla="*/ 233857 h 2817252"/>
                <a:gd name="connsiteX119" fmla="*/ 555411 w 9135019"/>
                <a:gd name="connsiteY119" fmla="*/ 233857 h 2817252"/>
                <a:gd name="connsiteX120" fmla="*/ 555411 w 9135019"/>
                <a:gd name="connsiteY120" fmla="*/ 193663 h 2817252"/>
                <a:gd name="connsiteX121" fmla="*/ 471368 w 9135019"/>
                <a:gd name="connsiteY121" fmla="*/ 193663 h 2817252"/>
                <a:gd name="connsiteX122" fmla="*/ 471368 w 9135019"/>
                <a:gd name="connsiteY122" fmla="*/ 171739 h 2817252"/>
                <a:gd name="connsiteX123" fmla="*/ 445790 w 9135019"/>
                <a:gd name="connsiteY123" fmla="*/ 171739 h 2817252"/>
                <a:gd name="connsiteX124" fmla="*/ 445790 w 9135019"/>
                <a:gd name="connsiteY124" fmla="*/ 149815 h 2817252"/>
                <a:gd name="connsiteX125" fmla="*/ 365402 w 9135019"/>
                <a:gd name="connsiteY125" fmla="*/ 149815 h 2817252"/>
                <a:gd name="connsiteX126" fmla="*/ 365402 w 9135019"/>
                <a:gd name="connsiteY126" fmla="*/ 113274 h 2817252"/>
                <a:gd name="connsiteX127" fmla="*/ 332516 w 9135019"/>
                <a:gd name="connsiteY127" fmla="*/ 113274 h 2817252"/>
                <a:gd name="connsiteX128" fmla="*/ 332516 w 9135019"/>
                <a:gd name="connsiteY128" fmla="*/ 65772 h 2817252"/>
                <a:gd name="connsiteX129" fmla="*/ 248473 w 9135019"/>
                <a:gd name="connsiteY129" fmla="*/ 65772 h 2817252"/>
                <a:gd name="connsiteX130" fmla="*/ 248473 w 9135019"/>
                <a:gd name="connsiteY130" fmla="*/ 43848 h 2817252"/>
                <a:gd name="connsiteX131" fmla="*/ 153469 w 9135019"/>
                <a:gd name="connsiteY131" fmla="*/ 43848 h 2817252"/>
                <a:gd name="connsiteX132" fmla="*/ 153469 w 9135019"/>
                <a:gd name="connsiteY132" fmla="*/ 0 h 2817252"/>
                <a:gd name="connsiteX133" fmla="*/ 0 w 9135019"/>
                <a:gd name="connsiteY133" fmla="*/ 0 h 281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35019" h="2817252">
                  <a:moveTo>
                    <a:pt x="9135020" y="2817253"/>
                  </a:moveTo>
                  <a:lnTo>
                    <a:pt x="8269042" y="2817253"/>
                  </a:lnTo>
                  <a:lnTo>
                    <a:pt x="8269042" y="2736858"/>
                  </a:lnTo>
                  <a:lnTo>
                    <a:pt x="7735560" y="2736858"/>
                  </a:lnTo>
                  <a:lnTo>
                    <a:pt x="7735560" y="2707625"/>
                  </a:lnTo>
                  <a:lnTo>
                    <a:pt x="7103414" y="2707625"/>
                  </a:lnTo>
                  <a:lnTo>
                    <a:pt x="7103414" y="2674743"/>
                  </a:lnTo>
                  <a:lnTo>
                    <a:pt x="6741667" y="2674743"/>
                  </a:lnTo>
                  <a:lnTo>
                    <a:pt x="6741667" y="2587042"/>
                  </a:lnTo>
                  <a:lnTo>
                    <a:pt x="6186257" y="2587042"/>
                  </a:lnTo>
                  <a:lnTo>
                    <a:pt x="6186257" y="2554160"/>
                  </a:lnTo>
                  <a:lnTo>
                    <a:pt x="5981632" y="2554160"/>
                  </a:lnTo>
                  <a:lnTo>
                    <a:pt x="5981632" y="2517621"/>
                  </a:lnTo>
                  <a:lnTo>
                    <a:pt x="5755079" y="2517621"/>
                  </a:lnTo>
                  <a:lnTo>
                    <a:pt x="5755079" y="2510314"/>
                  </a:lnTo>
                  <a:lnTo>
                    <a:pt x="5590651" y="2510314"/>
                  </a:lnTo>
                  <a:lnTo>
                    <a:pt x="5590651" y="2481081"/>
                  </a:lnTo>
                  <a:lnTo>
                    <a:pt x="5418907" y="2481081"/>
                  </a:lnTo>
                  <a:lnTo>
                    <a:pt x="5418907" y="2440884"/>
                  </a:lnTo>
                  <a:lnTo>
                    <a:pt x="5152166" y="2440884"/>
                  </a:lnTo>
                  <a:lnTo>
                    <a:pt x="5152166" y="2393380"/>
                  </a:lnTo>
                  <a:lnTo>
                    <a:pt x="4932929" y="2393380"/>
                  </a:lnTo>
                  <a:lnTo>
                    <a:pt x="4932929" y="2367805"/>
                  </a:lnTo>
                  <a:lnTo>
                    <a:pt x="4845228" y="2367805"/>
                  </a:lnTo>
                  <a:lnTo>
                    <a:pt x="4845228" y="2323959"/>
                  </a:lnTo>
                  <a:lnTo>
                    <a:pt x="4560217" y="2323959"/>
                  </a:lnTo>
                  <a:lnTo>
                    <a:pt x="4560217" y="2272798"/>
                  </a:lnTo>
                  <a:lnTo>
                    <a:pt x="4450599" y="2272798"/>
                  </a:lnTo>
                  <a:lnTo>
                    <a:pt x="4450599" y="2250880"/>
                  </a:lnTo>
                  <a:lnTo>
                    <a:pt x="4330016" y="2250880"/>
                  </a:lnTo>
                  <a:lnTo>
                    <a:pt x="4330016" y="2214340"/>
                  </a:lnTo>
                  <a:lnTo>
                    <a:pt x="4224046" y="2214340"/>
                  </a:lnTo>
                  <a:lnTo>
                    <a:pt x="4224046" y="2166837"/>
                  </a:lnTo>
                  <a:lnTo>
                    <a:pt x="4140003" y="2166837"/>
                  </a:lnTo>
                  <a:lnTo>
                    <a:pt x="4140003" y="2126639"/>
                  </a:lnTo>
                  <a:lnTo>
                    <a:pt x="3939035" y="2126639"/>
                  </a:lnTo>
                  <a:lnTo>
                    <a:pt x="3939035" y="2064524"/>
                  </a:lnTo>
                  <a:lnTo>
                    <a:pt x="3752680" y="2064524"/>
                  </a:lnTo>
                  <a:lnTo>
                    <a:pt x="3752680" y="2024327"/>
                  </a:lnTo>
                  <a:lnTo>
                    <a:pt x="3602863" y="2024327"/>
                  </a:lnTo>
                  <a:lnTo>
                    <a:pt x="3602863" y="1936626"/>
                  </a:lnTo>
                  <a:lnTo>
                    <a:pt x="3555360" y="1936626"/>
                  </a:lnTo>
                  <a:lnTo>
                    <a:pt x="3555360" y="1889132"/>
                  </a:lnTo>
                  <a:lnTo>
                    <a:pt x="3493245" y="1889132"/>
                  </a:lnTo>
                  <a:lnTo>
                    <a:pt x="3493245" y="1845277"/>
                  </a:lnTo>
                  <a:lnTo>
                    <a:pt x="3390932" y="1845277"/>
                  </a:lnTo>
                  <a:lnTo>
                    <a:pt x="3390932" y="1761234"/>
                  </a:lnTo>
                  <a:lnTo>
                    <a:pt x="3266692" y="1761234"/>
                  </a:lnTo>
                  <a:lnTo>
                    <a:pt x="3266692" y="1699119"/>
                  </a:lnTo>
                  <a:lnTo>
                    <a:pt x="3087642" y="1699119"/>
                  </a:lnTo>
                  <a:lnTo>
                    <a:pt x="3087642" y="1647967"/>
                  </a:lnTo>
                  <a:lnTo>
                    <a:pt x="3025527" y="1647967"/>
                  </a:lnTo>
                  <a:lnTo>
                    <a:pt x="3025527" y="1567573"/>
                  </a:lnTo>
                  <a:lnTo>
                    <a:pt x="2886674" y="1567573"/>
                  </a:lnTo>
                  <a:lnTo>
                    <a:pt x="2886674" y="1520069"/>
                  </a:lnTo>
                  <a:lnTo>
                    <a:pt x="2828207" y="1520069"/>
                  </a:lnTo>
                  <a:lnTo>
                    <a:pt x="2828207" y="1487187"/>
                  </a:lnTo>
                  <a:lnTo>
                    <a:pt x="2700319" y="1487187"/>
                  </a:lnTo>
                  <a:lnTo>
                    <a:pt x="2700319" y="1428720"/>
                  </a:lnTo>
                  <a:lnTo>
                    <a:pt x="2623582" y="1428720"/>
                  </a:lnTo>
                  <a:lnTo>
                    <a:pt x="2623582" y="1384874"/>
                  </a:lnTo>
                  <a:lnTo>
                    <a:pt x="2524927" y="1384874"/>
                  </a:lnTo>
                  <a:lnTo>
                    <a:pt x="2524927" y="1337371"/>
                  </a:lnTo>
                  <a:lnTo>
                    <a:pt x="2382417" y="1337371"/>
                  </a:lnTo>
                  <a:lnTo>
                    <a:pt x="2382417" y="1293526"/>
                  </a:lnTo>
                  <a:lnTo>
                    <a:pt x="2298374" y="1293526"/>
                  </a:lnTo>
                  <a:lnTo>
                    <a:pt x="2298374" y="1235058"/>
                  </a:lnTo>
                  <a:lnTo>
                    <a:pt x="2188755" y="1235058"/>
                  </a:lnTo>
                  <a:lnTo>
                    <a:pt x="2188755" y="1194861"/>
                  </a:lnTo>
                  <a:lnTo>
                    <a:pt x="2155873" y="1194861"/>
                  </a:lnTo>
                  <a:lnTo>
                    <a:pt x="2155873" y="1169285"/>
                  </a:lnTo>
                  <a:lnTo>
                    <a:pt x="2079136" y="1169285"/>
                  </a:lnTo>
                  <a:lnTo>
                    <a:pt x="2079136" y="1143709"/>
                  </a:lnTo>
                  <a:lnTo>
                    <a:pt x="2035291" y="1143709"/>
                  </a:lnTo>
                  <a:lnTo>
                    <a:pt x="2035291" y="1081594"/>
                  </a:lnTo>
                  <a:lnTo>
                    <a:pt x="1951248" y="1081594"/>
                  </a:lnTo>
                  <a:lnTo>
                    <a:pt x="1951248" y="1037739"/>
                  </a:lnTo>
                  <a:lnTo>
                    <a:pt x="1892781" y="1037739"/>
                  </a:lnTo>
                  <a:lnTo>
                    <a:pt x="1892781" y="990236"/>
                  </a:lnTo>
                  <a:lnTo>
                    <a:pt x="1867205" y="990236"/>
                  </a:lnTo>
                  <a:lnTo>
                    <a:pt x="1867205" y="961011"/>
                  </a:lnTo>
                  <a:lnTo>
                    <a:pt x="1816044" y="961011"/>
                  </a:lnTo>
                  <a:lnTo>
                    <a:pt x="1816044" y="924463"/>
                  </a:lnTo>
                  <a:lnTo>
                    <a:pt x="1735659" y="924463"/>
                  </a:lnTo>
                  <a:lnTo>
                    <a:pt x="1735659" y="880617"/>
                  </a:lnTo>
                  <a:lnTo>
                    <a:pt x="1702777" y="880617"/>
                  </a:lnTo>
                  <a:lnTo>
                    <a:pt x="1702777" y="847732"/>
                  </a:lnTo>
                  <a:lnTo>
                    <a:pt x="1669885" y="847732"/>
                  </a:lnTo>
                  <a:lnTo>
                    <a:pt x="1669885" y="807538"/>
                  </a:lnTo>
                  <a:lnTo>
                    <a:pt x="1567573" y="807538"/>
                  </a:lnTo>
                  <a:lnTo>
                    <a:pt x="1567573" y="778306"/>
                  </a:lnTo>
                  <a:lnTo>
                    <a:pt x="1509106" y="778306"/>
                  </a:lnTo>
                  <a:lnTo>
                    <a:pt x="1509106" y="734458"/>
                  </a:lnTo>
                  <a:lnTo>
                    <a:pt x="1381217" y="734458"/>
                  </a:lnTo>
                  <a:lnTo>
                    <a:pt x="1381217" y="668685"/>
                  </a:lnTo>
                  <a:lnTo>
                    <a:pt x="1330065" y="668685"/>
                  </a:lnTo>
                  <a:lnTo>
                    <a:pt x="1330065" y="624837"/>
                  </a:lnTo>
                  <a:lnTo>
                    <a:pt x="1278904" y="624837"/>
                  </a:lnTo>
                  <a:lnTo>
                    <a:pt x="1278904" y="570027"/>
                  </a:lnTo>
                  <a:lnTo>
                    <a:pt x="1143710" y="570027"/>
                  </a:lnTo>
                  <a:lnTo>
                    <a:pt x="1143710" y="526178"/>
                  </a:lnTo>
                  <a:lnTo>
                    <a:pt x="1107170" y="526178"/>
                  </a:lnTo>
                  <a:lnTo>
                    <a:pt x="1107170" y="500600"/>
                  </a:lnTo>
                  <a:lnTo>
                    <a:pt x="1056009" y="500600"/>
                  </a:lnTo>
                  <a:lnTo>
                    <a:pt x="1056009" y="456752"/>
                  </a:lnTo>
                  <a:lnTo>
                    <a:pt x="961012" y="456752"/>
                  </a:lnTo>
                  <a:lnTo>
                    <a:pt x="961012" y="416558"/>
                  </a:lnTo>
                  <a:lnTo>
                    <a:pt x="891581" y="416558"/>
                  </a:lnTo>
                  <a:lnTo>
                    <a:pt x="891581" y="383672"/>
                  </a:lnTo>
                  <a:lnTo>
                    <a:pt x="851386" y="383672"/>
                  </a:lnTo>
                  <a:lnTo>
                    <a:pt x="851386" y="343477"/>
                  </a:lnTo>
                  <a:lnTo>
                    <a:pt x="749074" y="343477"/>
                  </a:lnTo>
                  <a:lnTo>
                    <a:pt x="749074" y="306938"/>
                  </a:lnTo>
                  <a:lnTo>
                    <a:pt x="697917" y="306938"/>
                  </a:lnTo>
                  <a:lnTo>
                    <a:pt x="697917" y="285013"/>
                  </a:lnTo>
                  <a:lnTo>
                    <a:pt x="668686" y="285013"/>
                  </a:lnTo>
                  <a:lnTo>
                    <a:pt x="668686" y="259435"/>
                  </a:lnTo>
                  <a:lnTo>
                    <a:pt x="635799" y="259435"/>
                  </a:lnTo>
                  <a:lnTo>
                    <a:pt x="635799" y="233857"/>
                  </a:lnTo>
                  <a:lnTo>
                    <a:pt x="555411" y="233857"/>
                  </a:lnTo>
                  <a:lnTo>
                    <a:pt x="555411" y="193663"/>
                  </a:lnTo>
                  <a:lnTo>
                    <a:pt x="471368" y="193663"/>
                  </a:lnTo>
                  <a:lnTo>
                    <a:pt x="471368" y="171739"/>
                  </a:lnTo>
                  <a:lnTo>
                    <a:pt x="445790" y="171739"/>
                  </a:lnTo>
                  <a:lnTo>
                    <a:pt x="445790" y="149815"/>
                  </a:lnTo>
                  <a:lnTo>
                    <a:pt x="365402" y="149815"/>
                  </a:lnTo>
                  <a:lnTo>
                    <a:pt x="365402" y="113274"/>
                  </a:lnTo>
                  <a:lnTo>
                    <a:pt x="332516" y="113274"/>
                  </a:lnTo>
                  <a:lnTo>
                    <a:pt x="332516" y="65772"/>
                  </a:lnTo>
                  <a:lnTo>
                    <a:pt x="248473" y="65772"/>
                  </a:lnTo>
                  <a:lnTo>
                    <a:pt x="248473" y="43848"/>
                  </a:lnTo>
                  <a:lnTo>
                    <a:pt x="153469" y="43848"/>
                  </a:lnTo>
                  <a:lnTo>
                    <a:pt x="153469" y="0"/>
                  </a:lnTo>
                  <a:lnTo>
                    <a:pt x="0" y="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9" name="Freeform: Shape 218">
              <a:extLst>
                <a:ext uri="{FF2B5EF4-FFF2-40B4-BE49-F238E27FC236}">
                  <a16:creationId xmlns:a16="http://schemas.microsoft.com/office/drawing/2014/main" id="{CEC4C30E-9B80-4683-8728-EBAF448C8B51}"/>
                </a:ext>
              </a:extLst>
            </p:cNvPr>
            <p:cNvSpPr/>
            <p:nvPr/>
          </p:nvSpPr>
          <p:spPr>
            <a:xfrm>
              <a:off x="2429" y="1968689"/>
              <a:ext cx="9098" cy="103164"/>
            </a:xfrm>
            <a:custGeom>
              <a:avLst/>
              <a:gdLst>
                <a:gd name="connsiteX0" fmla="*/ 0 w 9098"/>
                <a:gd name="connsiteY0" fmla="*/ 0 h 103164"/>
                <a:gd name="connsiteX1" fmla="*/ 0 w 9098"/>
                <a:gd name="connsiteY1" fmla="*/ 103164 h 103164"/>
              </a:gdLst>
              <a:ahLst/>
              <a:cxnLst>
                <a:cxn ang="0">
                  <a:pos x="connsiteX0" y="connsiteY0"/>
                </a:cxn>
                <a:cxn ang="0">
                  <a:pos x="connsiteX1" y="connsiteY1"/>
                </a:cxn>
              </a:cxnLst>
              <a:rect l="l" t="t" r="r" b="b"/>
              <a:pathLst>
                <a:path w="9098" h="103164">
                  <a:moveTo>
                    <a:pt x="0" y="0"/>
                  </a:moveTo>
                  <a:lnTo>
                    <a:pt x="0" y="10316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0" name="Freeform: Shape 219">
              <a:extLst>
                <a:ext uri="{FF2B5EF4-FFF2-40B4-BE49-F238E27FC236}">
                  <a16:creationId xmlns:a16="http://schemas.microsoft.com/office/drawing/2014/main" id="{ECFE7D32-6652-4910-A811-3A08CE378052}"/>
                </a:ext>
              </a:extLst>
            </p:cNvPr>
            <p:cNvSpPr/>
            <p:nvPr/>
          </p:nvSpPr>
          <p:spPr>
            <a:xfrm>
              <a:off x="184399" y="2023280"/>
              <a:ext cx="9098" cy="103163"/>
            </a:xfrm>
            <a:custGeom>
              <a:avLst/>
              <a:gdLst>
                <a:gd name="connsiteX0" fmla="*/ 0 w 9098"/>
                <a:gd name="connsiteY0" fmla="*/ 0 h 103163"/>
                <a:gd name="connsiteX1" fmla="*/ 0 w 9098"/>
                <a:gd name="connsiteY1" fmla="*/ 103164 h 103163"/>
              </a:gdLst>
              <a:ahLst/>
              <a:cxnLst>
                <a:cxn ang="0">
                  <a:pos x="connsiteX0" y="connsiteY0"/>
                </a:cxn>
                <a:cxn ang="0">
                  <a:pos x="connsiteX1" y="connsiteY1"/>
                </a:cxn>
              </a:cxnLst>
              <a:rect l="l" t="t" r="r" b="b"/>
              <a:pathLst>
                <a:path w="9098" h="103163">
                  <a:moveTo>
                    <a:pt x="0" y="0"/>
                  </a:moveTo>
                  <a:lnTo>
                    <a:pt x="0" y="10316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1" name="Freeform: Shape 220">
              <a:extLst>
                <a:ext uri="{FF2B5EF4-FFF2-40B4-BE49-F238E27FC236}">
                  <a16:creationId xmlns:a16="http://schemas.microsoft.com/office/drawing/2014/main" id="{18E2D136-0342-4A42-867C-F25AD27903E5}"/>
                </a:ext>
              </a:extLst>
            </p:cNvPr>
            <p:cNvSpPr/>
            <p:nvPr/>
          </p:nvSpPr>
          <p:spPr>
            <a:xfrm>
              <a:off x="584734" y="2205252"/>
              <a:ext cx="9098" cy="103163"/>
            </a:xfrm>
            <a:custGeom>
              <a:avLst/>
              <a:gdLst>
                <a:gd name="connsiteX0" fmla="*/ 0 w 9098"/>
                <a:gd name="connsiteY0" fmla="*/ 0 h 103163"/>
                <a:gd name="connsiteX1" fmla="*/ 0 w 9098"/>
                <a:gd name="connsiteY1" fmla="*/ 103163 h 103163"/>
              </a:gdLst>
              <a:ahLst/>
              <a:cxnLst>
                <a:cxn ang="0">
                  <a:pos x="connsiteX0" y="connsiteY0"/>
                </a:cxn>
                <a:cxn ang="0">
                  <a:pos x="connsiteX1" y="connsiteY1"/>
                </a:cxn>
              </a:cxnLst>
              <a:rect l="l" t="t" r="r" b="b"/>
              <a:pathLst>
                <a:path w="9098" h="103163">
                  <a:moveTo>
                    <a:pt x="0" y="0"/>
                  </a:moveTo>
                  <a:lnTo>
                    <a:pt x="0" y="103163"/>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2" name="Freeform: Shape 221">
              <a:extLst>
                <a:ext uri="{FF2B5EF4-FFF2-40B4-BE49-F238E27FC236}">
                  <a16:creationId xmlns:a16="http://schemas.microsoft.com/office/drawing/2014/main" id="{50D83C7B-FC48-46BF-98A4-EE9ED5F3C193}"/>
                </a:ext>
              </a:extLst>
            </p:cNvPr>
            <p:cNvSpPr/>
            <p:nvPr/>
          </p:nvSpPr>
          <p:spPr>
            <a:xfrm>
              <a:off x="712113" y="2278040"/>
              <a:ext cx="9098" cy="103164"/>
            </a:xfrm>
            <a:custGeom>
              <a:avLst/>
              <a:gdLst>
                <a:gd name="connsiteX0" fmla="*/ 0 w 9098"/>
                <a:gd name="connsiteY0" fmla="*/ 0 h 103164"/>
                <a:gd name="connsiteX1" fmla="*/ 0 w 9098"/>
                <a:gd name="connsiteY1" fmla="*/ 103164 h 103164"/>
              </a:gdLst>
              <a:ahLst/>
              <a:cxnLst>
                <a:cxn ang="0">
                  <a:pos x="connsiteX0" y="connsiteY0"/>
                </a:cxn>
                <a:cxn ang="0">
                  <a:pos x="connsiteX1" y="connsiteY1"/>
                </a:cxn>
              </a:cxnLst>
              <a:rect l="l" t="t" r="r" b="b"/>
              <a:pathLst>
                <a:path w="9098" h="103164">
                  <a:moveTo>
                    <a:pt x="0" y="0"/>
                  </a:moveTo>
                  <a:lnTo>
                    <a:pt x="0" y="10316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3" name="Freeform: Shape 222">
              <a:extLst>
                <a:ext uri="{FF2B5EF4-FFF2-40B4-BE49-F238E27FC236}">
                  <a16:creationId xmlns:a16="http://schemas.microsoft.com/office/drawing/2014/main" id="{E33F0AF0-CA33-4158-9F0A-A30E9FA88E71}"/>
                </a:ext>
              </a:extLst>
            </p:cNvPr>
            <p:cNvSpPr/>
            <p:nvPr/>
          </p:nvSpPr>
          <p:spPr>
            <a:xfrm>
              <a:off x="1003265" y="2423617"/>
              <a:ext cx="9098" cy="103164"/>
            </a:xfrm>
            <a:custGeom>
              <a:avLst/>
              <a:gdLst>
                <a:gd name="connsiteX0" fmla="*/ 0 w 9098"/>
                <a:gd name="connsiteY0" fmla="*/ 0 h 103164"/>
                <a:gd name="connsiteX1" fmla="*/ 0 w 9098"/>
                <a:gd name="connsiteY1" fmla="*/ 103164 h 103164"/>
              </a:gdLst>
              <a:ahLst/>
              <a:cxnLst>
                <a:cxn ang="0">
                  <a:pos x="connsiteX0" y="connsiteY0"/>
                </a:cxn>
                <a:cxn ang="0">
                  <a:pos x="connsiteX1" y="connsiteY1"/>
                </a:cxn>
              </a:cxnLst>
              <a:rect l="l" t="t" r="r" b="b"/>
              <a:pathLst>
                <a:path w="9098" h="103164">
                  <a:moveTo>
                    <a:pt x="0" y="0"/>
                  </a:moveTo>
                  <a:lnTo>
                    <a:pt x="0" y="10316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4" name="Freeform: Shape 223">
              <a:extLst>
                <a:ext uri="{FF2B5EF4-FFF2-40B4-BE49-F238E27FC236}">
                  <a16:creationId xmlns:a16="http://schemas.microsoft.com/office/drawing/2014/main" id="{84919E0C-A2DD-4D94-BD50-B1B7D033D320}"/>
                </a:ext>
              </a:extLst>
            </p:cNvPr>
            <p:cNvSpPr/>
            <p:nvPr/>
          </p:nvSpPr>
          <p:spPr>
            <a:xfrm>
              <a:off x="1549175" y="2751165"/>
              <a:ext cx="9098" cy="103164"/>
            </a:xfrm>
            <a:custGeom>
              <a:avLst/>
              <a:gdLst>
                <a:gd name="connsiteX0" fmla="*/ 0 w 9098"/>
                <a:gd name="connsiteY0" fmla="*/ 0 h 103164"/>
                <a:gd name="connsiteX1" fmla="*/ 0 w 9098"/>
                <a:gd name="connsiteY1" fmla="*/ 103164 h 103164"/>
              </a:gdLst>
              <a:ahLst/>
              <a:cxnLst>
                <a:cxn ang="0">
                  <a:pos x="connsiteX0" y="connsiteY0"/>
                </a:cxn>
                <a:cxn ang="0">
                  <a:pos x="connsiteX1" y="connsiteY1"/>
                </a:cxn>
              </a:cxnLst>
              <a:rect l="l" t="t" r="r" b="b"/>
              <a:pathLst>
                <a:path w="9098" h="103164">
                  <a:moveTo>
                    <a:pt x="0" y="0"/>
                  </a:moveTo>
                  <a:lnTo>
                    <a:pt x="0" y="10316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5" name="Freeform: Shape 224">
              <a:extLst>
                <a:ext uri="{FF2B5EF4-FFF2-40B4-BE49-F238E27FC236}">
                  <a16:creationId xmlns:a16="http://schemas.microsoft.com/office/drawing/2014/main" id="{5981DD47-6075-42FE-BD8F-24C70D1A7441}"/>
                </a:ext>
              </a:extLst>
            </p:cNvPr>
            <p:cNvSpPr/>
            <p:nvPr/>
          </p:nvSpPr>
          <p:spPr>
            <a:xfrm>
              <a:off x="1676554" y="2823954"/>
              <a:ext cx="9098" cy="103162"/>
            </a:xfrm>
            <a:custGeom>
              <a:avLst/>
              <a:gdLst>
                <a:gd name="connsiteX0" fmla="*/ 0 w 9098"/>
                <a:gd name="connsiteY0" fmla="*/ 0 h 103162"/>
                <a:gd name="connsiteX1" fmla="*/ 0 w 9098"/>
                <a:gd name="connsiteY1" fmla="*/ 103162 h 103162"/>
              </a:gdLst>
              <a:ahLst/>
              <a:cxnLst>
                <a:cxn ang="0">
                  <a:pos x="connsiteX0" y="connsiteY0"/>
                </a:cxn>
                <a:cxn ang="0">
                  <a:pos x="connsiteX1" y="connsiteY1"/>
                </a:cxn>
              </a:cxnLst>
              <a:rect l="l" t="t" r="r" b="b"/>
              <a:pathLst>
                <a:path w="9098" h="103162">
                  <a:moveTo>
                    <a:pt x="0" y="0"/>
                  </a:moveTo>
                  <a:lnTo>
                    <a:pt x="0" y="10316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6" name="Freeform: Shape 225">
              <a:extLst>
                <a:ext uri="{FF2B5EF4-FFF2-40B4-BE49-F238E27FC236}">
                  <a16:creationId xmlns:a16="http://schemas.microsoft.com/office/drawing/2014/main" id="{C65CB3E8-B4A7-43B6-8C82-524CAD2AE8A9}"/>
                </a:ext>
              </a:extLst>
            </p:cNvPr>
            <p:cNvSpPr/>
            <p:nvPr/>
          </p:nvSpPr>
          <p:spPr>
            <a:xfrm>
              <a:off x="1785736" y="2896745"/>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7" name="Freeform: Shape 226">
              <a:extLst>
                <a:ext uri="{FF2B5EF4-FFF2-40B4-BE49-F238E27FC236}">
                  <a16:creationId xmlns:a16="http://schemas.microsoft.com/office/drawing/2014/main" id="{C7264970-6C61-49E8-9C69-1B3A99973363}"/>
                </a:ext>
              </a:extLst>
            </p:cNvPr>
            <p:cNvSpPr/>
            <p:nvPr/>
          </p:nvSpPr>
          <p:spPr>
            <a:xfrm>
              <a:off x="1840327" y="2933139"/>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8" name="Freeform: Shape 227">
              <a:extLst>
                <a:ext uri="{FF2B5EF4-FFF2-40B4-BE49-F238E27FC236}">
                  <a16:creationId xmlns:a16="http://schemas.microsoft.com/office/drawing/2014/main" id="{9960A797-FE2F-429F-BA90-6CA63AD21224}"/>
                </a:ext>
              </a:extLst>
            </p:cNvPr>
            <p:cNvSpPr/>
            <p:nvPr/>
          </p:nvSpPr>
          <p:spPr>
            <a:xfrm>
              <a:off x="1931312" y="300592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9" name="Freeform: Shape 228">
              <a:extLst>
                <a:ext uri="{FF2B5EF4-FFF2-40B4-BE49-F238E27FC236}">
                  <a16:creationId xmlns:a16="http://schemas.microsoft.com/office/drawing/2014/main" id="{9BFD8BD4-F8D7-4CD8-B2CD-05364F8DF6F3}"/>
                </a:ext>
              </a:extLst>
            </p:cNvPr>
            <p:cNvSpPr/>
            <p:nvPr/>
          </p:nvSpPr>
          <p:spPr>
            <a:xfrm>
              <a:off x="2113283" y="31333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0" name="Freeform: Shape 229">
              <a:extLst>
                <a:ext uri="{FF2B5EF4-FFF2-40B4-BE49-F238E27FC236}">
                  <a16:creationId xmlns:a16="http://schemas.microsoft.com/office/drawing/2014/main" id="{E2885854-141A-4A4B-BCC4-BD6DC6F5BB13}"/>
                </a:ext>
              </a:extLst>
            </p:cNvPr>
            <p:cNvSpPr/>
            <p:nvPr/>
          </p:nvSpPr>
          <p:spPr>
            <a:xfrm>
              <a:off x="2240671" y="3206095"/>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1" name="Freeform: Shape 230">
              <a:extLst>
                <a:ext uri="{FF2B5EF4-FFF2-40B4-BE49-F238E27FC236}">
                  <a16:creationId xmlns:a16="http://schemas.microsoft.com/office/drawing/2014/main" id="{0640C784-818E-45BC-A3A4-E6EF68FC3031}"/>
                </a:ext>
              </a:extLst>
            </p:cNvPr>
            <p:cNvSpPr/>
            <p:nvPr/>
          </p:nvSpPr>
          <p:spPr>
            <a:xfrm>
              <a:off x="2968551" y="3533641"/>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2" name="Freeform: Shape 231">
              <a:extLst>
                <a:ext uri="{FF2B5EF4-FFF2-40B4-BE49-F238E27FC236}">
                  <a16:creationId xmlns:a16="http://schemas.microsoft.com/office/drawing/2014/main" id="{3640987C-918B-473E-A19C-51079C9F99ED}"/>
                </a:ext>
              </a:extLst>
            </p:cNvPr>
            <p:cNvSpPr/>
            <p:nvPr/>
          </p:nvSpPr>
          <p:spPr>
            <a:xfrm>
              <a:off x="3241507" y="3679217"/>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3" name="Freeform: Shape 232">
              <a:extLst>
                <a:ext uri="{FF2B5EF4-FFF2-40B4-BE49-F238E27FC236}">
                  <a16:creationId xmlns:a16="http://schemas.microsoft.com/office/drawing/2014/main" id="{1BD81B0A-FC28-402B-AF8E-D0F17AF4CBAB}"/>
                </a:ext>
              </a:extLst>
            </p:cNvPr>
            <p:cNvSpPr/>
            <p:nvPr/>
          </p:nvSpPr>
          <p:spPr>
            <a:xfrm>
              <a:off x="3441674" y="3806596"/>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4" name="Freeform: Shape 233">
              <a:extLst>
                <a:ext uri="{FF2B5EF4-FFF2-40B4-BE49-F238E27FC236}">
                  <a16:creationId xmlns:a16="http://schemas.microsoft.com/office/drawing/2014/main" id="{4C97589A-32A9-4A7C-9598-F0F602E3FEC6}"/>
                </a:ext>
              </a:extLst>
            </p:cNvPr>
            <p:cNvSpPr/>
            <p:nvPr/>
          </p:nvSpPr>
          <p:spPr>
            <a:xfrm>
              <a:off x="3660047" y="3988566"/>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5" name="Freeform: Shape 234">
              <a:extLst>
                <a:ext uri="{FF2B5EF4-FFF2-40B4-BE49-F238E27FC236}">
                  <a16:creationId xmlns:a16="http://schemas.microsoft.com/office/drawing/2014/main" id="{1EBF327E-60D7-4EBE-B774-87EB07E67CD9}"/>
                </a:ext>
              </a:extLst>
            </p:cNvPr>
            <p:cNvSpPr/>
            <p:nvPr/>
          </p:nvSpPr>
          <p:spPr>
            <a:xfrm>
              <a:off x="3696441" y="3988566"/>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6" name="Freeform: Shape 235">
              <a:extLst>
                <a:ext uri="{FF2B5EF4-FFF2-40B4-BE49-F238E27FC236}">
                  <a16:creationId xmlns:a16="http://schemas.microsoft.com/office/drawing/2014/main" id="{71C7A30E-E567-4298-A9A4-ECB2C2275C8B}"/>
                </a:ext>
              </a:extLst>
            </p:cNvPr>
            <p:cNvSpPr/>
            <p:nvPr/>
          </p:nvSpPr>
          <p:spPr>
            <a:xfrm>
              <a:off x="3769229" y="4043157"/>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7" name="Freeform: Shape 236">
              <a:extLst>
                <a:ext uri="{FF2B5EF4-FFF2-40B4-BE49-F238E27FC236}">
                  <a16:creationId xmlns:a16="http://schemas.microsoft.com/office/drawing/2014/main" id="{72666C68-61C7-4E20-B965-614909C65D4D}"/>
                </a:ext>
              </a:extLst>
            </p:cNvPr>
            <p:cNvSpPr/>
            <p:nvPr/>
          </p:nvSpPr>
          <p:spPr>
            <a:xfrm>
              <a:off x="3805623" y="4043157"/>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8" name="Freeform: Shape 237">
              <a:extLst>
                <a:ext uri="{FF2B5EF4-FFF2-40B4-BE49-F238E27FC236}">
                  <a16:creationId xmlns:a16="http://schemas.microsoft.com/office/drawing/2014/main" id="{59E1236B-0C37-44A2-8A13-C0A32C65DCFA}"/>
                </a:ext>
              </a:extLst>
            </p:cNvPr>
            <p:cNvSpPr/>
            <p:nvPr/>
          </p:nvSpPr>
          <p:spPr>
            <a:xfrm>
              <a:off x="3878411" y="4043157"/>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9" name="Freeform: Shape 238">
              <a:extLst>
                <a:ext uri="{FF2B5EF4-FFF2-40B4-BE49-F238E27FC236}">
                  <a16:creationId xmlns:a16="http://schemas.microsoft.com/office/drawing/2014/main" id="{B432342C-E9D1-45E9-90E9-3F3951DC5C11}"/>
                </a:ext>
              </a:extLst>
            </p:cNvPr>
            <p:cNvSpPr/>
            <p:nvPr/>
          </p:nvSpPr>
          <p:spPr>
            <a:xfrm>
              <a:off x="3987593" y="4097748"/>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0" name="Freeform: Shape 239">
              <a:extLst>
                <a:ext uri="{FF2B5EF4-FFF2-40B4-BE49-F238E27FC236}">
                  <a16:creationId xmlns:a16="http://schemas.microsoft.com/office/drawing/2014/main" id="{4C57D625-00AD-4370-BB4C-4A0179936EE7}"/>
                </a:ext>
              </a:extLst>
            </p:cNvPr>
            <p:cNvSpPr/>
            <p:nvPr/>
          </p:nvSpPr>
          <p:spPr>
            <a:xfrm>
              <a:off x="4042184" y="4097748"/>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1" name="Freeform: Shape 240">
              <a:extLst>
                <a:ext uri="{FF2B5EF4-FFF2-40B4-BE49-F238E27FC236}">
                  <a16:creationId xmlns:a16="http://schemas.microsoft.com/office/drawing/2014/main" id="{53E84BC4-056F-4F49-BACD-A3B154035000}"/>
                </a:ext>
              </a:extLst>
            </p:cNvPr>
            <p:cNvSpPr/>
            <p:nvPr/>
          </p:nvSpPr>
          <p:spPr>
            <a:xfrm>
              <a:off x="4096775" y="4097748"/>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2" name="Freeform: Shape 241">
              <a:extLst>
                <a:ext uri="{FF2B5EF4-FFF2-40B4-BE49-F238E27FC236}">
                  <a16:creationId xmlns:a16="http://schemas.microsoft.com/office/drawing/2014/main" id="{211B7EC5-D11D-430E-9F17-519E1FE59ACB}"/>
                </a:ext>
              </a:extLst>
            </p:cNvPr>
            <p:cNvSpPr/>
            <p:nvPr/>
          </p:nvSpPr>
          <p:spPr>
            <a:xfrm>
              <a:off x="4278746" y="4188743"/>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3" name="Freeform: Shape 242">
              <a:extLst>
                <a:ext uri="{FF2B5EF4-FFF2-40B4-BE49-F238E27FC236}">
                  <a16:creationId xmlns:a16="http://schemas.microsoft.com/office/drawing/2014/main" id="{829C4080-B4D6-4252-980F-B122A10CF61B}"/>
                </a:ext>
              </a:extLst>
            </p:cNvPr>
            <p:cNvSpPr/>
            <p:nvPr/>
          </p:nvSpPr>
          <p:spPr>
            <a:xfrm>
              <a:off x="4369731" y="422513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4" name="Freeform: Shape 243">
              <a:extLst>
                <a:ext uri="{FF2B5EF4-FFF2-40B4-BE49-F238E27FC236}">
                  <a16:creationId xmlns:a16="http://schemas.microsoft.com/office/drawing/2014/main" id="{2D3D10EB-55ED-4C29-9843-A521221498C5}"/>
                </a:ext>
              </a:extLst>
            </p:cNvPr>
            <p:cNvSpPr/>
            <p:nvPr/>
          </p:nvSpPr>
          <p:spPr>
            <a:xfrm>
              <a:off x="4369731" y="422513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5" name="Freeform: Shape 244">
              <a:extLst>
                <a:ext uri="{FF2B5EF4-FFF2-40B4-BE49-F238E27FC236}">
                  <a16:creationId xmlns:a16="http://schemas.microsoft.com/office/drawing/2014/main" id="{F40EEE51-A93C-407A-B464-BDC66518D875}"/>
                </a:ext>
              </a:extLst>
            </p:cNvPr>
            <p:cNvSpPr/>
            <p:nvPr/>
          </p:nvSpPr>
          <p:spPr>
            <a:xfrm>
              <a:off x="4478913" y="4261531"/>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6" name="Freeform: Shape 245">
              <a:extLst>
                <a:ext uri="{FF2B5EF4-FFF2-40B4-BE49-F238E27FC236}">
                  <a16:creationId xmlns:a16="http://schemas.microsoft.com/office/drawing/2014/main" id="{A86F85F5-9D95-4DEB-B7C9-B40BF5364E41}"/>
                </a:ext>
              </a:extLst>
            </p:cNvPr>
            <p:cNvSpPr/>
            <p:nvPr/>
          </p:nvSpPr>
          <p:spPr>
            <a:xfrm>
              <a:off x="4588095" y="427972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7" name="Freeform: Shape 246">
              <a:extLst>
                <a:ext uri="{FF2B5EF4-FFF2-40B4-BE49-F238E27FC236}">
                  <a16:creationId xmlns:a16="http://schemas.microsoft.com/office/drawing/2014/main" id="{316F8972-BFDD-4711-AC5D-6F138F5C7C13}"/>
                </a:ext>
              </a:extLst>
            </p:cNvPr>
            <p:cNvSpPr/>
            <p:nvPr/>
          </p:nvSpPr>
          <p:spPr>
            <a:xfrm>
              <a:off x="4642686" y="427972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8" name="Freeform: Shape 247">
              <a:extLst>
                <a:ext uri="{FF2B5EF4-FFF2-40B4-BE49-F238E27FC236}">
                  <a16:creationId xmlns:a16="http://schemas.microsoft.com/office/drawing/2014/main" id="{059D8693-7925-4ED5-A867-5F4A43E6A587}"/>
                </a:ext>
              </a:extLst>
            </p:cNvPr>
            <p:cNvSpPr/>
            <p:nvPr/>
          </p:nvSpPr>
          <p:spPr>
            <a:xfrm>
              <a:off x="4697277" y="427972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9" name="Freeform: Shape 248">
              <a:extLst>
                <a:ext uri="{FF2B5EF4-FFF2-40B4-BE49-F238E27FC236}">
                  <a16:creationId xmlns:a16="http://schemas.microsoft.com/office/drawing/2014/main" id="{A52C76A7-5C8A-4FC3-879B-A62078FFEE0C}"/>
                </a:ext>
              </a:extLst>
            </p:cNvPr>
            <p:cNvSpPr/>
            <p:nvPr/>
          </p:nvSpPr>
          <p:spPr>
            <a:xfrm>
              <a:off x="4897444" y="4334319"/>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0" name="Freeform: Shape 249">
              <a:extLst>
                <a:ext uri="{FF2B5EF4-FFF2-40B4-BE49-F238E27FC236}">
                  <a16:creationId xmlns:a16="http://schemas.microsoft.com/office/drawing/2014/main" id="{7314249B-A01A-421C-8DAC-FD701AF02558}"/>
                </a:ext>
              </a:extLst>
            </p:cNvPr>
            <p:cNvSpPr/>
            <p:nvPr/>
          </p:nvSpPr>
          <p:spPr>
            <a:xfrm>
              <a:off x="4952035" y="435251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1" name="Freeform: Shape 250">
              <a:extLst>
                <a:ext uri="{FF2B5EF4-FFF2-40B4-BE49-F238E27FC236}">
                  <a16:creationId xmlns:a16="http://schemas.microsoft.com/office/drawing/2014/main" id="{411A02E6-4323-4900-BC03-53BA440E08DB}"/>
                </a:ext>
              </a:extLst>
            </p:cNvPr>
            <p:cNvSpPr/>
            <p:nvPr/>
          </p:nvSpPr>
          <p:spPr>
            <a:xfrm>
              <a:off x="4988429" y="435251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2" name="Freeform: Shape 251">
              <a:extLst>
                <a:ext uri="{FF2B5EF4-FFF2-40B4-BE49-F238E27FC236}">
                  <a16:creationId xmlns:a16="http://schemas.microsoft.com/office/drawing/2014/main" id="{4B9F5605-3559-420F-BD8E-A5D7FECBFA1F}"/>
                </a:ext>
              </a:extLst>
            </p:cNvPr>
            <p:cNvSpPr/>
            <p:nvPr/>
          </p:nvSpPr>
          <p:spPr>
            <a:xfrm>
              <a:off x="5043020" y="435251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3" name="Freeform: Shape 252">
              <a:extLst>
                <a:ext uri="{FF2B5EF4-FFF2-40B4-BE49-F238E27FC236}">
                  <a16:creationId xmlns:a16="http://schemas.microsoft.com/office/drawing/2014/main" id="{D7E50FED-CC7C-483F-B368-4D2DB185F5D4}"/>
                </a:ext>
              </a:extLst>
            </p:cNvPr>
            <p:cNvSpPr/>
            <p:nvPr/>
          </p:nvSpPr>
          <p:spPr>
            <a:xfrm>
              <a:off x="5097620" y="4370713"/>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4" name="Freeform: Shape 253">
              <a:extLst>
                <a:ext uri="{FF2B5EF4-FFF2-40B4-BE49-F238E27FC236}">
                  <a16:creationId xmlns:a16="http://schemas.microsoft.com/office/drawing/2014/main" id="{1A68D5C0-27CB-4E79-9CC2-EDEBF93710BD}"/>
                </a:ext>
              </a:extLst>
            </p:cNvPr>
            <p:cNvSpPr/>
            <p:nvPr/>
          </p:nvSpPr>
          <p:spPr>
            <a:xfrm>
              <a:off x="5134014" y="4370713"/>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5" name="Freeform: Shape 254">
              <a:extLst>
                <a:ext uri="{FF2B5EF4-FFF2-40B4-BE49-F238E27FC236}">
                  <a16:creationId xmlns:a16="http://schemas.microsoft.com/office/drawing/2014/main" id="{67CA0060-0BE2-4DAB-A56F-692F97D1B6F1}"/>
                </a:ext>
              </a:extLst>
            </p:cNvPr>
            <p:cNvSpPr/>
            <p:nvPr/>
          </p:nvSpPr>
          <p:spPr>
            <a:xfrm>
              <a:off x="5170409" y="44071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6" name="Freeform: Shape 255">
              <a:extLst>
                <a:ext uri="{FF2B5EF4-FFF2-40B4-BE49-F238E27FC236}">
                  <a16:creationId xmlns:a16="http://schemas.microsoft.com/office/drawing/2014/main" id="{05EF1865-936D-4A6D-971D-5425371BF32B}"/>
                </a:ext>
              </a:extLst>
            </p:cNvPr>
            <p:cNvSpPr/>
            <p:nvPr/>
          </p:nvSpPr>
          <p:spPr>
            <a:xfrm>
              <a:off x="5243197" y="44071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7" name="Freeform: Shape 256">
              <a:extLst>
                <a:ext uri="{FF2B5EF4-FFF2-40B4-BE49-F238E27FC236}">
                  <a16:creationId xmlns:a16="http://schemas.microsoft.com/office/drawing/2014/main" id="{E881CFFC-7049-4FFE-A96F-335A936EFAAD}"/>
                </a:ext>
              </a:extLst>
            </p:cNvPr>
            <p:cNvSpPr/>
            <p:nvPr/>
          </p:nvSpPr>
          <p:spPr>
            <a:xfrm>
              <a:off x="5297788" y="44071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8" name="Freeform: Shape 257">
              <a:extLst>
                <a:ext uri="{FF2B5EF4-FFF2-40B4-BE49-F238E27FC236}">
                  <a16:creationId xmlns:a16="http://schemas.microsoft.com/office/drawing/2014/main" id="{79BDA5B0-7A2A-4E3B-A004-4EBB141C0BBF}"/>
                </a:ext>
              </a:extLst>
            </p:cNvPr>
            <p:cNvSpPr/>
            <p:nvPr/>
          </p:nvSpPr>
          <p:spPr>
            <a:xfrm>
              <a:off x="5352379" y="44071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9" name="Freeform: Shape 258">
              <a:extLst>
                <a:ext uri="{FF2B5EF4-FFF2-40B4-BE49-F238E27FC236}">
                  <a16:creationId xmlns:a16="http://schemas.microsoft.com/office/drawing/2014/main" id="{F06834E4-68F7-48AE-9EF4-72CB77B03037}"/>
                </a:ext>
              </a:extLst>
            </p:cNvPr>
            <p:cNvSpPr/>
            <p:nvPr/>
          </p:nvSpPr>
          <p:spPr>
            <a:xfrm>
              <a:off x="5388773" y="44071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0" name="Freeform: Shape 259">
              <a:extLst>
                <a:ext uri="{FF2B5EF4-FFF2-40B4-BE49-F238E27FC236}">
                  <a16:creationId xmlns:a16="http://schemas.microsoft.com/office/drawing/2014/main" id="{E148B960-13E9-4F66-AAEB-7958BEB07551}"/>
                </a:ext>
              </a:extLst>
            </p:cNvPr>
            <p:cNvSpPr/>
            <p:nvPr/>
          </p:nvSpPr>
          <p:spPr>
            <a:xfrm>
              <a:off x="5443364" y="4443501"/>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1" name="Freeform: Shape 260">
              <a:extLst>
                <a:ext uri="{FF2B5EF4-FFF2-40B4-BE49-F238E27FC236}">
                  <a16:creationId xmlns:a16="http://schemas.microsoft.com/office/drawing/2014/main" id="{0B0C48C6-0E96-4E40-A9EB-AE8C5568C897}"/>
                </a:ext>
              </a:extLst>
            </p:cNvPr>
            <p:cNvSpPr/>
            <p:nvPr/>
          </p:nvSpPr>
          <p:spPr>
            <a:xfrm>
              <a:off x="5497955" y="4443501"/>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2" name="Freeform: Shape 261">
              <a:extLst>
                <a:ext uri="{FF2B5EF4-FFF2-40B4-BE49-F238E27FC236}">
                  <a16:creationId xmlns:a16="http://schemas.microsoft.com/office/drawing/2014/main" id="{C7C88954-B51C-42BD-83C1-F0AAE9397D77}"/>
                </a:ext>
              </a:extLst>
            </p:cNvPr>
            <p:cNvSpPr/>
            <p:nvPr/>
          </p:nvSpPr>
          <p:spPr>
            <a:xfrm>
              <a:off x="5625334" y="4479895"/>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3" name="Freeform: Shape 262">
              <a:extLst>
                <a:ext uri="{FF2B5EF4-FFF2-40B4-BE49-F238E27FC236}">
                  <a16:creationId xmlns:a16="http://schemas.microsoft.com/office/drawing/2014/main" id="{070D7C9D-9F88-4589-9337-E3FCD5AA5ADF}"/>
                </a:ext>
              </a:extLst>
            </p:cNvPr>
            <p:cNvSpPr/>
            <p:nvPr/>
          </p:nvSpPr>
          <p:spPr>
            <a:xfrm>
              <a:off x="5679925" y="4479895"/>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4" name="Freeform: Shape 263">
              <a:extLst>
                <a:ext uri="{FF2B5EF4-FFF2-40B4-BE49-F238E27FC236}">
                  <a16:creationId xmlns:a16="http://schemas.microsoft.com/office/drawing/2014/main" id="{3DC0CFA3-8711-4B20-9F00-B2C07238DDC1}"/>
                </a:ext>
              </a:extLst>
            </p:cNvPr>
            <p:cNvSpPr/>
            <p:nvPr/>
          </p:nvSpPr>
          <p:spPr>
            <a:xfrm>
              <a:off x="5807304" y="449809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5" name="Freeform: Shape 264">
              <a:extLst>
                <a:ext uri="{FF2B5EF4-FFF2-40B4-BE49-F238E27FC236}">
                  <a16:creationId xmlns:a16="http://schemas.microsoft.com/office/drawing/2014/main" id="{940806FE-DCE3-480C-BBA1-264314CADA1C}"/>
                </a:ext>
              </a:extLst>
            </p:cNvPr>
            <p:cNvSpPr/>
            <p:nvPr/>
          </p:nvSpPr>
          <p:spPr>
            <a:xfrm>
              <a:off x="5880092" y="449809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6" name="Freeform: Shape 265">
              <a:extLst>
                <a:ext uri="{FF2B5EF4-FFF2-40B4-BE49-F238E27FC236}">
                  <a16:creationId xmlns:a16="http://schemas.microsoft.com/office/drawing/2014/main" id="{29ABEA19-FD8C-40E6-A8BD-82A3054C645A}"/>
                </a:ext>
              </a:extLst>
            </p:cNvPr>
            <p:cNvSpPr/>
            <p:nvPr/>
          </p:nvSpPr>
          <p:spPr>
            <a:xfrm>
              <a:off x="5934683" y="449809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7" name="Freeform: Shape 266">
              <a:extLst>
                <a:ext uri="{FF2B5EF4-FFF2-40B4-BE49-F238E27FC236}">
                  <a16:creationId xmlns:a16="http://schemas.microsoft.com/office/drawing/2014/main" id="{7EFDDE65-4C78-4174-A9D9-2243A0FD73E5}"/>
                </a:ext>
              </a:extLst>
            </p:cNvPr>
            <p:cNvSpPr/>
            <p:nvPr/>
          </p:nvSpPr>
          <p:spPr>
            <a:xfrm>
              <a:off x="5989274" y="449809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8" name="Freeform: Shape 267">
              <a:extLst>
                <a:ext uri="{FF2B5EF4-FFF2-40B4-BE49-F238E27FC236}">
                  <a16:creationId xmlns:a16="http://schemas.microsoft.com/office/drawing/2014/main" id="{156EC42D-18FB-47F4-9834-7F046E8F479C}"/>
                </a:ext>
              </a:extLst>
            </p:cNvPr>
            <p:cNvSpPr/>
            <p:nvPr/>
          </p:nvSpPr>
          <p:spPr>
            <a:xfrm>
              <a:off x="6116653" y="453448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9" name="Freeform: Shape 268">
              <a:extLst>
                <a:ext uri="{FF2B5EF4-FFF2-40B4-BE49-F238E27FC236}">
                  <a16:creationId xmlns:a16="http://schemas.microsoft.com/office/drawing/2014/main" id="{EA359AFF-8118-4DFC-9F99-07D4AE109889}"/>
                </a:ext>
              </a:extLst>
            </p:cNvPr>
            <p:cNvSpPr/>
            <p:nvPr/>
          </p:nvSpPr>
          <p:spPr>
            <a:xfrm>
              <a:off x="6225835" y="4570880"/>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0" name="Freeform: Shape 269">
              <a:extLst>
                <a:ext uri="{FF2B5EF4-FFF2-40B4-BE49-F238E27FC236}">
                  <a16:creationId xmlns:a16="http://schemas.microsoft.com/office/drawing/2014/main" id="{A59418B1-4499-491B-992D-953355F67AB2}"/>
                </a:ext>
              </a:extLst>
            </p:cNvPr>
            <p:cNvSpPr/>
            <p:nvPr/>
          </p:nvSpPr>
          <p:spPr>
            <a:xfrm>
              <a:off x="6335017" y="4570880"/>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1" name="Freeform: Shape 270">
              <a:extLst>
                <a:ext uri="{FF2B5EF4-FFF2-40B4-BE49-F238E27FC236}">
                  <a16:creationId xmlns:a16="http://schemas.microsoft.com/office/drawing/2014/main" id="{DAB78DE1-3392-47AD-88B2-E1D0C7D1DEC9}"/>
                </a:ext>
              </a:extLst>
            </p:cNvPr>
            <p:cNvSpPr/>
            <p:nvPr/>
          </p:nvSpPr>
          <p:spPr>
            <a:xfrm>
              <a:off x="6480594" y="4570880"/>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2" name="Freeform: Shape 271">
              <a:extLst>
                <a:ext uri="{FF2B5EF4-FFF2-40B4-BE49-F238E27FC236}">
                  <a16:creationId xmlns:a16="http://schemas.microsoft.com/office/drawing/2014/main" id="{2A5AACC5-1AC9-41E4-811A-5A693FD6B427}"/>
                </a:ext>
              </a:extLst>
            </p:cNvPr>
            <p:cNvSpPr/>
            <p:nvPr/>
          </p:nvSpPr>
          <p:spPr>
            <a:xfrm>
              <a:off x="6589785" y="4570880"/>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3" name="Freeform: Shape 272">
              <a:extLst>
                <a:ext uri="{FF2B5EF4-FFF2-40B4-BE49-F238E27FC236}">
                  <a16:creationId xmlns:a16="http://schemas.microsoft.com/office/drawing/2014/main" id="{10B1B756-ACB0-41E5-A5F0-FB17F993D3FA}"/>
                </a:ext>
              </a:extLst>
            </p:cNvPr>
            <p:cNvSpPr/>
            <p:nvPr/>
          </p:nvSpPr>
          <p:spPr>
            <a:xfrm>
              <a:off x="6808149" y="464366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4" name="Freeform: Shape 273">
              <a:extLst>
                <a:ext uri="{FF2B5EF4-FFF2-40B4-BE49-F238E27FC236}">
                  <a16:creationId xmlns:a16="http://schemas.microsoft.com/office/drawing/2014/main" id="{B9CC0D60-8289-48C0-AEB1-38E377EF248A}"/>
                </a:ext>
              </a:extLst>
            </p:cNvPr>
            <p:cNvSpPr/>
            <p:nvPr/>
          </p:nvSpPr>
          <p:spPr>
            <a:xfrm>
              <a:off x="6917331" y="464366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5" name="Freeform: Shape 274">
              <a:extLst>
                <a:ext uri="{FF2B5EF4-FFF2-40B4-BE49-F238E27FC236}">
                  <a16:creationId xmlns:a16="http://schemas.microsoft.com/office/drawing/2014/main" id="{0A070489-ADCD-41E9-BFD5-0912CB8083D0}"/>
                </a:ext>
              </a:extLst>
            </p:cNvPr>
            <p:cNvSpPr/>
            <p:nvPr/>
          </p:nvSpPr>
          <p:spPr>
            <a:xfrm>
              <a:off x="6971922" y="464366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6" name="Freeform: Shape 275">
              <a:extLst>
                <a:ext uri="{FF2B5EF4-FFF2-40B4-BE49-F238E27FC236}">
                  <a16:creationId xmlns:a16="http://schemas.microsoft.com/office/drawing/2014/main" id="{4C77177E-7F88-4EC1-9643-3D58E21B4398}"/>
                </a:ext>
              </a:extLst>
            </p:cNvPr>
            <p:cNvSpPr/>
            <p:nvPr/>
          </p:nvSpPr>
          <p:spPr>
            <a:xfrm>
              <a:off x="7026513" y="464366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7" name="Freeform: Shape 276">
              <a:extLst>
                <a:ext uri="{FF2B5EF4-FFF2-40B4-BE49-F238E27FC236}">
                  <a16:creationId xmlns:a16="http://schemas.microsoft.com/office/drawing/2014/main" id="{DE8CB67C-E489-4022-B52C-BFBD920D281D}"/>
                </a:ext>
              </a:extLst>
            </p:cNvPr>
            <p:cNvSpPr/>
            <p:nvPr/>
          </p:nvSpPr>
          <p:spPr>
            <a:xfrm>
              <a:off x="7244877"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8" name="Freeform: Shape 277">
              <a:extLst>
                <a:ext uri="{FF2B5EF4-FFF2-40B4-BE49-F238E27FC236}">
                  <a16:creationId xmlns:a16="http://schemas.microsoft.com/office/drawing/2014/main" id="{DE7FF7D6-79C7-4AB6-AAB5-0C9D406E6A7F}"/>
                </a:ext>
              </a:extLst>
            </p:cNvPr>
            <p:cNvSpPr/>
            <p:nvPr/>
          </p:nvSpPr>
          <p:spPr>
            <a:xfrm>
              <a:off x="7299468"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9" name="Freeform: Shape 278">
              <a:extLst>
                <a:ext uri="{FF2B5EF4-FFF2-40B4-BE49-F238E27FC236}">
                  <a16:creationId xmlns:a16="http://schemas.microsoft.com/office/drawing/2014/main" id="{E942EB69-C7D4-4643-A112-AF29A91FBB7D}"/>
                </a:ext>
              </a:extLst>
            </p:cNvPr>
            <p:cNvSpPr/>
            <p:nvPr/>
          </p:nvSpPr>
          <p:spPr>
            <a:xfrm>
              <a:off x="7354059"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0" name="Freeform: Shape 279">
              <a:extLst>
                <a:ext uri="{FF2B5EF4-FFF2-40B4-BE49-F238E27FC236}">
                  <a16:creationId xmlns:a16="http://schemas.microsoft.com/office/drawing/2014/main" id="{8761E21F-1D14-4369-889A-045E33A0D83D}"/>
                </a:ext>
              </a:extLst>
            </p:cNvPr>
            <p:cNvSpPr/>
            <p:nvPr/>
          </p:nvSpPr>
          <p:spPr>
            <a:xfrm>
              <a:off x="7408650"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1" name="Freeform: Shape 280">
              <a:extLst>
                <a:ext uri="{FF2B5EF4-FFF2-40B4-BE49-F238E27FC236}">
                  <a16:creationId xmlns:a16="http://schemas.microsoft.com/office/drawing/2014/main" id="{0A73118B-AE21-4B10-8594-F192B92DD441}"/>
                </a:ext>
              </a:extLst>
            </p:cNvPr>
            <p:cNvSpPr/>
            <p:nvPr/>
          </p:nvSpPr>
          <p:spPr>
            <a:xfrm>
              <a:off x="7554226"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2" name="Freeform: Shape 281">
              <a:extLst>
                <a:ext uri="{FF2B5EF4-FFF2-40B4-BE49-F238E27FC236}">
                  <a16:creationId xmlns:a16="http://schemas.microsoft.com/office/drawing/2014/main" id="{39694111-AF97-4920-8165-64DFDE28346A}"/>
                </a:ext>
              </a:extLst>
            </p:cNvPr>
            <p:cNvSpPr/>
            <p:nvPr/>
          </p:nvSpPr>
          <p:spPr>
            <a:xfrm>
              <a:off x="7627014"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3" name="Freeform: Shape 282">
              <a:extLst>
                <a:ext uri="{FF2B5EF4-FFF2-40B4-BE49-F238E27FC236}">
                  <a16:creationId xmlns:a16="http://schemas.microsoft.com/office/drawing/2014/main" id="{C726BA4D-A5EB-4674-B574-B90A05CFDF72}"/>
                </a:ext>
              </a:extLst>
            </p:cNvPr>
            <p:cNvSpPr/>
            <p:nvPr/>
          </p:nvSpPr>
          <p:spPr>
            <a:xfrm>
              <a:off x="7808985"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4" name="Freeform: Shape 283">
              <a:extLst>
                <a:ext uri="{FF2B5EF4-FFF2-40B4-BE49-F238E27FC236}">
                  <a16:creationId xmlns:a16="http://schemas.microsoft.com/office/drawing/2014/main" id="{0A998589-5D1D-46B4-8F4F-2AE6AD28A7FE}"/>
                </a:ext>
              </a:extLst>
            </p:cNvPr>
            <p:cNvSpPr/>
            <p:nvPr/>
          </p:nvSpPr>
          <p:spPr>
            <a:xfrm>
              <a:off x="7863576"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5" name="Freeform: Shape 284">
              <a:extLst>
                <a:ext uri="{FF2B5EF4-FFF2-40B4-BE49-F238E27FC236}">
                  <a16:creationId xmlns:a16="http://schemas.microsoft.com/office/drawing/2014/main" id="{F1483382-8E57-4164-A5D8-3F24E15A4C41}"/>
                </a:ext>
              </a:extLst>
            </p:cNvPr>
            <p:cNvSpPr/>
            <p:nvPr/>
          </p:nvSpPr>
          <p:spPr>
            <a:xfrm>
              <a:off x="7972758"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6" name="Freeform: Shape 285">
              <a:extLst>
                <a:ext uri="{FF2B5EF4-FFF2-40B4-BE49-F238E27FC236}">
                  <a16:creationId xmlns:a16="http://schemas.microsoft.com/office/drawing/2014/main" id="{27572DED-BCDF-4A27-9B39-9E45133BBC0A}"/>
                </a:ext>
              </a:extLst>
            </p:cNvPr>
            <p:cNvSpPr/>
            <p:nvPr/>
          </p:nvSpPr>
          <p:spPr>
            <a:xfrm>
              <a:off x="8045555"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7" name="Freeform: Shape 286">
              <a:extLst>
                <a:ext uri="{FF2B5EF4-FFF2-40B4-BE49-F238E27FC236}">
                  <a16:creationId xmlns:a16="http://schemas.microsoft.com/office/drawing/2014/main" id="{A6218F74-760A-4962-B1AE-38495B19F219}"/>
                </a:ext>
              </a:extLst>
            </p:cNvPr>
            <p:cNvSpPr/>
            <p:nvPr/>
          </p:nvSpPr>
          <p:spPr>
            <a:xfrm>
              <a:off x="8154737"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8" name="Freeform: Shape 287">
              <a:extLst>
                <a:ext uri="{FF2B5EF4-FFF2-40B4-BE49-F238E27FC236}">
                  <a16:creationId xmlns:a16="http://schemas.microsoft.com/office/drawing/2014/main" id="{0C5D8391-97C8-4302-9379-42135273865E}"/>
                </a:ext>
              </a:extLst>
            </p:cNvPr>
            <p:cNvSpPr/>
            <p:nvPr/>
          </p:nvSpPr>
          <p:spPr>
            <a:xfrm>
              <a:off x="8209328"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89" name="Freeform: Shape 288">
              <a:extLst>
                <a:ext uri="{FF2B5EF4-FFF2-40B4-BE49-F238E27FC236}">
                  <a16:creationId xmlns:a16="http://schemas.microsoft.com/office/drawing/2014/main" id="{A69A6302-B3AA-45BC-859B-EA9BAB17845C}"/>
                </a:ext>
              </a:extLst>
            </p:cNvPr>
            <p:cNvSpPr/>
            <p:nvPr/>
          </p:nvSpPr>
          <p:spPr>
            <a:xfrm>
              <a:off x="8354904"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90" name="Freeform: Shape 289">
              <a:extLst>
                <a:ext uri="{FF2B5EF4-FFF2-40B4-BE49-F238E27FC236}">
                  <a16:creationId xmlns:a16="http://schemas.microsoft.com/office/drawing/2014/main" id="{F6C80C4E-61C8-4B06-B3D8-381D39DB6791}"/>
                </a:ext>
              </a:extLst>
            </p:cNvPr>
            <p:cNvSpPr/>
            <p:nvPr/>
          </p:nvSpPr>
          <p:spPr>
            <a:xfrm>
              <a:off x="8464086"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91" name="Freeform: Shape 290">
              <a:extLst>
                <a:ext uri="{FF2B5EF4-FFF2-40B4-BE49-F238E27FC236}">
                  <a16:creationId xmlns:a16="http://schemas.microsoft.com/office/drawing/2014/main" id="{C1C677B2-B9D9-47E3-B9E6-BF8328ADE327}"/>
                </a:ext>
              </a:extLst>
            </p:cNvPr>
            <p:cNvSpPr/>
            <p:nvPr/>
          </p:nvSpPr>
          <p:spPr>
            <a:xfrm>
              <a:off x="8609662"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92" name="Freeform: Shape 291">
              <a:extLst>
                <a:ext uri="{FF2B5EF4-FFF2-40B4-BE49-F238E27FC236}">
                  <a16:creationId xmlns:a16="http://schemas.microsoft.com/office/drawing/2014/main" id="{2EB80582-5886-4011-B7FA-07C50AB01A80}"/>
                </a:ext>
              </a:extLst>
            </p:cNvPr>
            <p:cNvSpPr/>
            <p:nvPr/>
          </p:nvSpPr>
          <p:spPr>
            <a:xfrm>
              <a:off x="8937208"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93" name="Freeform: Shape 292">
              <a:extLst>
                <a:ext uri="{FF2B5EF4-FFF2-40B4-BE49-F238E27FC236}">
                  <a16:creationId xmlns:a16="http://schemas.microsoft.com/office/drawing/2014/main" id="{E41ACCD8-0315-4465-AA8B-BC26F8D372CC}"/>
                </a:ext>
              </a:extLst>
            </p:cNvPr>
            <p:cNvSpPr/>
            <p:nvPr/>
          </p:nvSpPr>
          <p:spPr>
            <a:xfrm>
              <a:off x="9028193"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94" name="Freeform: Shape 293">
              <a:extLst>
                <a:ext uri="{FF2B5EF4-FFF2-40B4-BE49-F238E27FC236}">
                  <a16:creationId xmlns:a16="http://schemas.microsoft.com/office/drawing/2014/main" id="{B5E222E5-188A-4CAB-8CA1-332BCEBB74F5}"/>
                </a:ext>
              </a:extLst>
            </p:cNvPr>
            <p:cNvSpPr/>
            <p:nvPr/>
          </p:nvSpPr>
          <p:spPr>
            <a:xfrm>
              <a:off x="9137358"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grpSp>
      <p:cxnSp>
        <p:nvCxnSpPr>
          <p:cNvPr id="297" name="Straight Connector 296">
            <a:extLst>
              <a:ext uri="{FF2B5EF4-FFF2-40B4-BE49-F238E27FC236}">
                <a16:creationId xmlns:a16="http://schemas.microsoft.com/office/drawing/2014/main" id="{61CB102B-5987-4D26-A577-0CD8A18D25F0}"/>
              </a:ext>
            </a:extLst>
          </p:cNvPr>
          <p:cNvCxnSpPr/>
          <p:nvPr/>
        </p:nvCxnSpPr>
        <p:spPr>
          <a:xfrm>
            <a:off x="1990205" y="3275045"/>
            <a:ext cx="288000" cy="0"/>
          </a:xfrm>
          <a:prstGeom prst="line">
            <a:avLst/>
          </a:prstGeom>
          <a:noFill/>
          <a:ln w="25400" cap="flat">
            <a:solidFill>
              <a:schemeClr val="accent3"/>
            </a:solidFill>
            <a:prstDash val="solid"/>
            <a:miter/>
          </a:ln>
        </p:spPr>
      </p:cxnSp>
      <p:cxnSp>
        <p:nvCxnSpPr>
          <p:cNvPr id="298" name="Straight Connector 297">
            <a:extLst>
              <a:ext uri="{FF2B5EF4-FFF2-40B4-BE49-F238E27FC236}">
                <a16:creationId xmlns:a16="http://schemas.microsoft.com/office/drawing/2014/main" id="{407A028F-3012-42EF-BC55-1BAF07A43738}"/>
              </a:ext>
            </a:extLst>
          </p:cNvPr>
          <p:cNvCxnSpPr/>
          <p:nvPr/>
        </p:nvCxnSpPr>
        <p:spPr>
          <a:xfrm>
            <a:off x="1990205" y="3595397"/>
            <a:ext cx="288000" cy="0"/>
          </a:xfrm>
          <a:prstGeom prst="line">
            <a:avLst/>
          </a:prstGeom>
          <a:noFill/>
          <a:ln w="25400" cap="flat">
            <a:solidFill>
              <a:srgbClr val="B2C0EC"/>
            </a:solidFill>
            <a:prstDash val="solid"/>
            <a:miter/>
          </a:ln>
        </p:spPr>
      </p:cxnSp>
      <p:sp>
        <p:nvSpPr>
          <p:cNvPr id="299" name="Rectangle 298">
            <a:extLst>
              <a:ext uri="{FF2B5EF4-FFF2-40B4-BE49-F238E27FC236}">
                <a16:creationId xmlns:a16="http://schemas.microsoft.com/office/drawing/2014/main" id="{B3DEEEA1-DF90-4C6B-807C-9EF236957612}"/>
              </a:ext>
            </a:extLst>
          </p:cNvPr>
          <p:cNvSpPr/>
          <p:nvPr/>
        </p:nvSpPr>
        <p:spPr>
          <a:xfrm>
            <a:off x="2246385" y="3090446"/>
            <a:ext cx="1537600" cy="338554"/>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fr-FR" sz="1600" b="0" i="0" u="none" strike="noStrike" kern="1200" cap="none" spc="0" normalizeH="0" baseline="0" dirty="0">
                <a:ln>
                  <a:noFill/>
                </a:ln>
                <a:solidFill>
                  <a:schemeClr val="accent3"/>
                </a:solidFill>
                <a:effectLst/>
                <a:uLnTx/>
                <a:uFillTx/>
                <a:latin typeface="Arial" charset="0"/>
                <a:ea typeface="+mn-ea"/>
                <a:cs typeface="Arial" charset="0"/>
              </a:rPr>
              <a:t>NIVO + chimio</a:t>
            </a:r>
          </a:p>
        </p:txBody>
      </p:sp>
      <p:sp>
        <p:nvSpPr>
          <p:cNvPr id="300" name="Rectangle 299">
            <a:extLst>
              <a:ext uri="{FF2B5EF4-FFF2-40B4-BE49-F238E27FC236}">
                <a16:creationId xmlns:a16="http://schemas.microsoft.com/office/drawing/2014/main" id="{0EDB5579-EC97-41F1-A5CF-1A8D5697344C}"/>
              </a:ext>
            </a:extLst>
          </p:cNvPr>
          <p:cNvSpPr/>
          <p:nvPr/>
        </p:nvSpPr>
        <p:spPr>
          <a:xfrm>
            <a:off x="2246385" y="3429000"/>
            <a:ext cx="845103" cy="338554"/>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fr-FR" sz="1600" b="0" i="0" u="none" strike="noStrike" kern="1200" cap="none" spc="0" normalizeH="0" baseline="0" dirty="0">
                <a:ln>
                  <a:noFill/>
                </a:ln>
                <a:solidFill>
                  <a:srgbClr val="B2C0EC"/>
                </a:solidFill>
                <a:effectLst/>
                <a:uLnTx/>
                <a:uFillTx/>
                <a:latin typeface="Arial" charset="0"/>
                <a:ea typeface="+mn-ea"/>
                <a:cs typeface="Arial" charset="0"/>
              </a:rPr>
              <a:t>Chimio</a:t>
            </a:r>
          </a:p>
        </p:txBody>
      </p:sp>
      <p:cxnSp>
        <p:nvCxnSpPr>
          <p:cNvPr id="302" name="Straight Connector 301">
            <a:extLst>
              <a:ext uri="{FF2B5EF4-FFF2-40B4-BE49-F238E27FC236}">
                <a16:creationId xmlns:a16="http://schemas.microsoft.com/office/drawing/2014/main" id="{86DB6C10-402C-4F6F-A3DE-A4EA7B5E8B93}"/>
              </a:ext>
            </a:extLst>
          </p:cNvPr>
          <p:cNvCxnSpPr>
            <a:endCxn id="36" idx="0"/>
          </p:cNvCxnSpPr>
          <p:nvPr/>
        </p:nvCxnSpPr>
        <p:spPr>
          <a:xfrm>
            <a:off x="3787902" y="2239347"/>
            <a:ext cx="15613" cy="1828533"/>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3" name="Rectangle 302">
            <a:extLst>
              <a:ext uri="{FF2B5EF4-FFF2-40B4-BE49-F238E27FC236}">
                <a16:creationId xmlns:a16="http://schemas.microsoft.com/office/drawing/2014/main" id="{36E1B8E5-75B6-4D6C-B4C8-8C9C7EDDF769}"/>
              </a:ext>
            </a:extLst>
          </p:cNvPr>
          <p:cNvSpPr/>
          <p:nvPr/>
        </p:nvSpPr>
        <p:spPr>
          <a:xfrm>
            <a:off x="3021248" y="1791094"/>
            <a:ext cx="1564531" cy="338554"/>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FFFFFF"/>
              </a:buClr>
              <a:buSzPct val="110000"/>
              <a:buFontTx/>
              <a:buNone/>
              <a:tabLst/>
              <a:defRPr/>
            </a:pPr>
            <a:r>
              <a:rPr kumimoji="0" lang="fr-FR" sz="1600" b="0" i="0" u="none" strike="noStrike" kern="1200" cap="none" spc="0" normalizeH="0" baseline="0" dirty="0">
                <a:ln>
                  <a:noFill/>
                </a:ln>
                <a:effectLst/>
                <a:uLnTx/>
                <a:uFillTx/>
                <a:latin typeface="Arial" charset="0"/>
                <a:ea typeface="+mn-ea"/>
                <a:cs typeface="Arial" charset="0"/>
              </a:rPr>
              <a:t>Taux à 12 mois</a:t>
            </a:r>
          </a:p>
        </p:txBody>
      </p:sp>
      <p:sp>
        <p:nvSpPr>
          <p:cNvPr id="304" name="Rectangle 303">
            <a:extLst>
              <a:ext uri="{FF2B5EF4-FFF2-40B4-BE49-F238E27FC236}">
                <a16:creationId xmlns:a16="http://schemas.microsoft.com/office/drawing/2014/main" id="{865B272C-D10A-4840-AB61-12F7284937DF}"/>
              </a:ext>
            </a:extLst>
          </p:cNvPr>
          <p:cNvSpPr/>
          <p:nvPr/>
        </p:nvSpPr>
        <p:spPr>
          <a:xfrm>
            <a:off x="3793232" y="2536830"/>
            <a:ext cx="595035" cy="338554"/>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FFFFFF"/>
              </a:buClr>
              <a:buSzPct val="110000"/>
              <a:buFontTx/>
              <a:buNone/>
              <a:tabLst/>
              <a:defRPr/>
            </a:pPr>
            <a:r>
              <a:rPr kumimoji="0" lang="fr-FR" sz="1600" b="0" i="0" u="none" strike="noStrike" kern="1200" cap="none" spc="0" normalizeH="0" baseline="0" dirty="0">
                <a:ln>
                  <a:noFill/>
                </a:ln>
                <a:solidFill>
                  <a:schemeClr val="accent3"/>
                </a:solidFill>
                <a:effectLst/>
                <a:uLnTx/>
                <a:uFillTx/>
                <a:latin typeface="Arial" charset="0"/>
                <a:ea typeface="+mn-ea"/>
                <a:cs typeface="Arial" charset="0"/>
              </a:rPr>
              <a:t>57%</a:t>
            </a:r>
          </a:p>
        </p:txBody>
      </p:sp>
      <p:sp>
        <p:nvSpPr>
          <p:cNvPr id="305" name="Rectangle 304">
            <a:extLst>
              <a:ext uri="{FF2B5EF4-FFF2-40B4-BE49-F238E27FC236}">
                <a16:creationId xmlns:a16="http://schemas.microsoft.com/office/drawing/2014/main" id="{F64B73A9-0A42-4E5A-9674-019F3DB3F0BD}"/>
              </a:ext>
            </a:extLst>
          </p:cNvPr>
          <p:cNvSpPr/>
          <p:nvPr/>
        </p:nvSpPr>
        <p:spPr>
          <a:xfrm>
            <a:off x="3793232" y="3287431"/>
            <a:ext cx="595035" cy="338554"/>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FFFFFF"/>
              </a:buClr>
              <a:buSzPct val="110000"/>
              <a:buFontTx/>
              <a:buNone/>
              <a:tabLst/>
              <a:defRPr/>
            </a:pPr>
            <a:r>
              <a:rPr kumimoji="0" lang="fr-FR" sz="1600" b="0" i="0" u="none" strike="noStrike" kern="1200" cap="none" spc="0" normalizeH="0" baseline="0" dirty="0">
                <a:ln>
                  <a:noFill/>
                </a:ln>
                <a:solidFill>
                  <a:srgbClr val="B2C0EC"/>
                </a:solidFill>
                <a:effectLst/>
                <a:uLnTx/>
                <a:uFillTx/>
                <a:latin typeface="Arial" charset="0"/>
                <a:ea typeface="+mn-ea"/>
                <a:cs typeface="Arial" charset="0"/>
              </a:rPr>
              <a:t>46%</a:t>
            </a:r>
          </a:p>
        </p:txBody>
      </p:sp>
      <p:graphicFrame>
        <p:nvGraphicFramePr>
          <p:cNvPr id="296"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67520099"/>
              </p:ext>
            </p:extLst>
          </p:nvPr>
        </p:nvGraphicFramePr>
        <p:xfrm>
          <a:off x="313625" y="5182935"/>
          <a:ext cx="4084892" cy="1027084"/>
        </p:xfrm>
        <a:graphic>
          <a:graphicData uri="http://schemas.openxmlformats.org/drawingml/2006/table">
            <a:tbl>
              <a:tblPr firstRow="1" bandRow="1">
                <a:tableStyleId>{69012ECD-51FC-41F1-AA8D-1B2483CD663E}</a:tableStyleId>
              </a:tblPr>
              <a:tblGrid>
                <a:gridCol w="1429772">
                  <a:extLst>
                    <a:ext uri="{9D8B030D-6E8A-4147-A177-3AD203B41FA5}">
                      <a16:colId xmlns:a16="http://schemas.microsoft.com/office/drawing/2014/main" val="2276686595"/>
                    </a:ext>
                  </a:extLst>
                </a:gridCol>
                <a:gridCol w="1292418">
                  <a:extLst>
                    <a:ext uri="{9D8B030D-6E8A-4147-A177-3AD203B41FA5}">
                      <a16:colId xmlns:a16="http://schemas.microsoft.com/office/drawing/2014/main" val="20002"/>
                    </a:ext>
                  </a:extLst>
                </a:gridCol>
                <a:gridCol w="1362702">
                  <a:extLst>
                    <a:ext uri="{9D8B030D-6E8A-4147-A177-3AD203B41FA5}">
                      <a16:colId xmlns:a16="http://schemas.microsoft.com/office/drawing/2014/main" val="6851428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rPr>
                        <a:t>PD-L1 CPS ≥1</a:t>
                      </a:r>
                      <a:endParaRPr kumimoji="0" lang="fr-FR" sz="1200" b="1" i="0" u="none" strike="noStrike" cap="none" normalizeH="0" baseline="0" noProof="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chemeClr val="accent3"/>
                          </a:solidFill>
                          <a:effectLst/>
                          <a:latin typeface="Arial" charset="0"/>
                          <a:cs typeface="Arial" charset="0"/>
                        </a:rPr>
                        <a:t>NIVO + chimio</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a:ln>
                            <a:noFill/>
                          </a:ln>
                          <a:solidFill>
                            <a:srgbClr val="B2C0D8"/>
                          </a:solidFill>
                          <a:effectLst/>
                          <a:latin typeface="Arial" charset="0"/>
                          <a:cs typeface="Arial" charset="0"/>
                        </a:rPr>
                        <a:t>Chimio</a:t>
                      </a:r>
                      <a:endParaRPr kumimoji="0" lang="fr-FR" sz="1200" b="1" i="0" u="none" strike="noStrike" cap="none" normalizeH="0" baseline="0" noProof="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3122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rgbClr val="4D4D4D"/>
                          </a:solidFill>
                          <a:effectLst/>
                        </a:rPr>
                        <a:t>SG médiane, mois (IC95%)</a:t>
                      </a:r>
                      <a:endParaRPr kumimoji="0" lang="fr-FR" sz="1200" b="1" i="0" u="none" strike="noStrike" cap="none" normalizeH="0" baseline="0" noProof="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chemeClr val="accent3"/>
                          </a:solidFill>
                          <a:effectLst/>
                          <a:latin typeface="Arial" charset="0"/>
                          <a:cs typeface="Arial" charset="0"/>
                        </a:rPr>
                        <a:t>14,0 (12,6 - 15,0)</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B2C0D8"/>
                          </a:solidFill>
                          <a:effectLst/>
                          <a:latin typeface="Arial" charset="0"/>
                          <a:cs typeface="Arial" charset="0"/>
                        </a:rPr>
                        <a:t>11,3 (10,6 - 12,3)</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HR (IC99,3%); </a:t>
                      </a:r>
                      <a:r>
                        <a:rPr kumimoji="0" lang="fr-FR" sz="1200" b="0" i="0" u="none" strike="noStrike" cap="none" normalizeH="0" baseline="0" noProof="0" dirty="0" smtClean="0">
                          <a:ln>
                            <a:noFill/>
                          </a:ln>
                          <a:solidFill>
                            <a:srgbClr val="4D4D4D"/>
                          </a:solidFill>
                          <a:effectLst/>
                          <a:latin typeface="Arial" charset="0"/>
                          <a:cs typeface="Arial" charset="0"/>
                        </a:rPr>
                        <a:t>p</a:t>
                      </a:r>
                      <a:endParaRPr kumimoji="0" lang="fr-FR" sz="1200" b="0" i="0" u="none" strike="noStrike" cap="none" normalizeH="0" baseline="0" noProof="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0,77 (0,64 - 0,92); 0,0001</a:t>
                      </a:r>
                      <a:endParaRPr kumimoji="0" lang="fr-FR" sz="1200" b="0" i="0" u="none" strike="noStrike" cap="none" normalizeH="0" baseline="0" noProof="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graphicFrame>
        <p:nvGraphicFramePr>
          <p:cNvPr id="301"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1257970891"/>
              </p:ext>
            </p:extLst>
          </p:nvPr>
        </p:nvGraphicFramePr>
        <p:xfrm>
          <a:off x="4587678" y="5181059"/>
          <a:ext cx="4084892" cy="1027084"/>
        </p:xfrm>
        <a:graphic>
          <a:graphicData uri="http://schemas.openxmlformats.org/drawingml/2006/table">
            <a:tbl>
              <a:tblPr firstRow="1" bandRow="1">
                <a:tableStyleId>{69012ECD-51FC-41F1-AA8D-1B2483CD663E}</a:tableStyleId>
              </a:tblPr>
              <a:tblGrid>
                <a:gridCol w="1429772">
                  <a:extLst>
                    <a:ext uri="{9D8B030D-6E8A-4147-A177-3AD203B41FA5}">
                      <a16:colId xmlns:a16="http://schemas.microsoft.com/office/drawing/2014/main" val="2276686595"/>
                    </a:ext>
                  </a:extLst>
                </a:gridCol>
                <a:gridCol w="1292418">
                  <a:extLst>
                    <a:ext uri="{9D8B030D-6E8A-4147-A177-3AD203B41FA5}">
                      <a16:colId xmlns:a16="http://schemas.microsoft.com/office/drawing/2014/main" val="20002"/>
                    </a:ext>
                  </a:extLst>
                </a:gridCol>
                <a:gridCol w="1362702">
                  <a:extLst>
                    <a:ext uri="{9D8B030D-6E8A-4147-A177-3AD203B41FA5}">
                      <a16:colId xmlns:a16="http://schemas.microsoft.com/office/drawing/2014/main" val="6851428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Tous randomisés</a:t>
                      </a:r>
                      <a:endParaRPr kumimoji="0" lang="fr-FR" sz="1200" b="1" i="0" u="none" strike="noStrike" cap="none" normalizeH="0" baseline="0" noProof="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chemeClr val="accent3"/>
                          </a:solidFill>
                          <a:effectLst/>
                          <a:latin typeface="Arial" charset="0"/>
                          <a:cs typeface="Arial" charset="0"/>
                        </a:rPr>
                        <a:t>NIVO + chimio</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a:ln>
                            <a:noFill/>
                          </a:ln>
                          <a:solidFill>
                            <a:srgbClr val="B2C0D8"/>
                          </a:solidFill>
                          <a:effectLst/>
                          <a:latin typeface="Arial" charset="0"/>
                          <a:cs typeface="Arial" charset="0"/>
                        </a:rPr>
                        <a:t>Chimio</a:t>
                      </a:r>
                      <a:endParaRPr kumimoji="0" lang="fr-FR" sz="1200" b="1" i="0" u="none" strike="noStrike" cap="none" normalizeH="0" baseline="0" noProof="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400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rgbClr val="4D4D4D"/>
                          </a:solidFill>
                          <a:effectLst/>
                        </a:rPr>
                        <a:t>SG médiane, mois (IC95%)</a:t>
                      </a:r>
                      <a:endParaRPr kumimoji="0" lang="fr-FR" sz="1200" b="1" i="0" u="none" strike="noStrike" cap="none" normalizeH="0" baseline="0" noProof="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chemeClr val="accent3"/>
                          </a:solidFill>
                          <a:effectLst/>
                          <a:latin typeface="Arial" charset="0"/>
                          <a:cs typeface="Arial" charset="0"/>
                        </a:rPr>
                        <a:t>13,8 (12,6 - 14,6)</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B2C0D8"/>
                          </a:solidFill>
                          <a:effectLst/>
                          <a:latin typeface="Arial" charset="0"/>
                          <a:cs typeface="Arial" charset="0"/>
                        </a:rPr>
                        <a:t>11,6 (10,9 - 12,5)</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HR (IC99,3%); </a:t>
                      </a:r>
                      <a:r>
                        <a:rPr kumimoji="0" lang="fr-FR" sz="1200" b="0" i="0" u="none" strike="noStrike" cap="none" normalizeH="0" baseline="0" noProof="0" dirty="0" smtClean="0">
                          <a:ln>
                            <a:noFill/>
                          </a:ln>
                          <a:solidFill>
                            <a:srgbClr val="4D4D4D"/>
                          </a:solidFill>
                          <a:effectLst/>
                          <a:latin typeface="Arial" charset="0"/>
                          <a:cs typeface="Arial" charset="0"/>
                        </a:rPr>
                        <a:t>p</a:t>
                      </a:r>
                      <a:endParaRPr kumimoji="0" lang="fr-FR" sz="1200" b="0" i="0" u="none" strike="noStrike" cap="none" normalizeH="0" baseline="0" noProof="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0,80 (0,68 - 0,94); 0,0002</a:t>
                      </a:r>
                      <a:endParaRPr kumimoji="0" lang="fr-FR" sz="1200" b="0" i="0" u="none" strike="noStrike" cap="none" normalizeH="0" baseline="0" noProof="0" dirty="0">
                        <a:ln>
                          <a:noFill/>
                        </a:ln>
                        <a:solidFill>
                          <a:srgbClr val="4D4D4D"/>
                        </a:solidFill>
                        <a:effectLst/>
                        <a:latin typeface="Arial" charset="0"/>
                        <a:cs typeface="Arial" charset="0"/>
                      </a:endParaRP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Tree>
    <p:extLst>
      <p:ext uri="{BB962C8B-B14F-4D97-AF65-F5344CB8AC3E}">
        <p14:creationId xmlns:p14="http://schemas.microsoft.com/office/powerpoint/2010/main" val="30011725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398O: Effets du suivi pendant 5 ans par imagerie et ACE pour détecter les récidives de cancer colorectal - PRODIGE 13, une étude de phase III de la FFCD – Lepage C, et al</a:t>
            </a:r>
          </a:p>
        </p:txBody>
      </p:sp>
      <p:sp>
        <p:nvSpPr>
          <p:cNvPr id="3" name="Content Placeholder 2"/>
          <p:cNvSpPr>
            <a:spLocks noGrp="1"/>
          </p:cNvSpPr>
          <p:nvPr>
            <p:ph idx="1"/>
          </p:nvPr>
        </p:nvSpPr>
        <p:spPr/>
        <p:txBody>
          <a:bodyPr/>
          <a:lstStyle/>
          <a:p>
            <a:pPr marL="0" indent="0">
              <a:buNone/>
            </a:pPr>
            <a:r>
              <a:rPr lang="fr-FR" b="1" dirty="0"/>
              <a:t>Objectifs</a:t>
            </a:r>
          </a:p>
          <a:p>
            <a:r>
              <a:rPr lang="fr-FR" dirty="0"/>
              <a:t>Evaluer l’impact d’une surveillance radiologique intensive et de l’évaluation de l’ACE dans le suivi postopératoire de patients avec CCR stade II/III réséqué </a:t>
            </a:r>
          </a:p>
        </p:txBody>
      </p:sp>
      <p:sp>
        <p:nvSpPr>
          <p:cNvPr id="4" name="Text Placeholder 3"/>
          <p:cNvSpPr>
            <a:spLocks noGrp="1"/>
          </p:cNvSpPr>
          <p:nvPr>
            <p:ph type="body" sz="quarter" idx="10"/>
          </p:nvPr>
        </p:nvSpPr>
        <p:spPr/>
        <p:txBody>
          <a:bodyPr/>
          <a:lstStyle/>
          <a:p>
            <a:r>
              <a:rPr lang="fr-FR" altLang="zh-CN" dirty="0">
                <a:ea typeface="SimSun" pitchFamily="2" charset="-122"/>
              </a:rPr>
              <a:t>*Tous les 3 mois pendant 2 ans puis tous les 6 mois pendant 3 ans; </a:t>
            </a:r>
            <a:r>
              <a:rPr lang="fr-FR" altLang="zh-CN" baseline="30000" dirty="0">
                <a:latin typeface="Arial" panose="020B0604020202020204" pitchFamily="34" charset="0"/>
                <a:ea typeface="SimSun" pitchFamily="2" charset="-122"/>
                <a:cs typeface="Arial" panose="020B0604020202020204" pitchFamily="34" charset="0"/>
              </a:rPr>
              <a:t>†</a:t>
            </a:r>
            <a:r>
              <a:rPr lang="fr-FR" altLang="zh-CN" dirty="0">
                <a:ea typeface="SimSun" pitchFamily="2" charset="-122"/>
              </a:rPr>
              <a:t>imagerie intensive: scanner et échographie abdominale en alternance</a:t>
            </a:r>
            <a:endParaRPr lang="fr-FR" dirty="0"/>
          </a:p>
        </p:txBody>
      </p:sp>
      <p:sp>
        <p:nvSpPr>
          <p:cNvPr id="5" name="Text Placeholder 4"/>
          <p:cNvSpPr>
            <a:spLocks noGrp="1"/>
          </p:cNvSpPr>
          <p:nvPr>
            <p:ph type="body" sz="quarter" idx="11"/>
          </p:nvPr>
        </p:nvSpPr>
        <p:spPr/>
        <p:txBody>
          <a:bodyPr/>
          <a:lstStyle/>
          <a:p>
            <a:r>
              <a:rPr lang="fr-FR" dirty="0"/>
              <a:t>Lepage C, et al, Ann </a:t>
            </a:r>
            <a:r>
              <a:rPr lang="fr-FR" dirty="0" err="1"/>
              <a:t>Oncol</a:t>
            </a:r>
            <a:r>
              <a:rPr lang="fr-FR" dirty="0"/>
              <a:t> 2020;31(</a:t>
            </a:r>
            <a:r>
              <a:rPr lang="fr-FR" dirty="0" err="1"/>
              <a:t>suppl</a:t>
            </a:r>
            <a:r>
              <a:rPr lang="fr-FR" dirty="0"/>
              <a:t>):</a:t>
            </a:r>
            <a:r>
              <a:rPr lang="fr-FR" dirty="0" err="1"/>
              <a:t>abstr</a:t>
            </a:r>
            <a:r>
              <a:rPr lang="fr-FR" dirty="0"/>
              <a:t> 398O</a:t>
            </a:r>
          </a:p>
        </p:txBody>
      </p:sp>
      <p:sp>
        <p:nvSpPr>
          <p:cNvPr id="8" name="Rectangle 9"/>
          <p:cNvSpPr txBox="1">
            <a:spLocks noChangeArrowheads="1"/>
          </p:cNvSpPr>
          <p:nvPr/>
        </p:nvSpPr>
        <p:spPr bwMode="auto">
          <a:xfrm>
            <a:off x="365124" y="5343859"/>
            <a:ext cx="4130676" cy="80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SG </a:t>
            </a:r>
            <a:r>
              <a:rPr lang="fr-FR" kern="0" dirty="0"/>
              <a:t>à 5 ans</a:t>
            </a:r>
          </a:p>
        </p:txBody>
      </p:sp>
      <p:sp>
        <p:nvSpPr>
          <p:cNvPr id="9" name="AutoShape 9"/>
          <p:cNvSpPr>
            <a:spLocks noChangeArrowheads="1"/>
          </p:cNvSpPr>
          <p:nvPr/>
        </p:nvSpPr>
        <p:spPr bwMode="auto">
          <a:xfrm>
            <a:off x="128789" y="3181430"/>
            <a:ext cx="2718539" cy="17886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err="1">
                <a:ln>
                  <a:noFill/>
                </a:ln>
                <a:solidFill>
                  <a:srgbClr val="FFFFFF"/>
                </a:solidFill>
                <a:effectLst/>
                <a:uLnTx/>
                <a:uFillTx/>
                <a:ea typeface="SimSun" pitchFamily="2" charset="-122"/>
              </a:rPr>
              <a:t>Critères</a:t>
            </a:r>
            <a:r>
              <a:rPr kumimoji="0" lang="fr-FR" altLang="zh-CN" sz="1600" b="0" i="0" u="none" strike="noStrike" kern="1200" cap="none" spc="0" normalizeH="0" baseline="0" noProof="0" dirty="0">
                <a:ln>
                  <a:noFill/>
                </a:ln>
                <a:solidFill>
                  <a:srgbClr val="FFFFFF"/>
                </a:solidFill>
                <a:effectLst/>
                <a:uLnTx/>
                <a:uFillTx/>
                <a:ea typeface="SimSun" pitchFamily="2" charset="-122"/>
              </a:rPr>
              <a:t> </a:t>
            </a:r>
            <a:r>
              <a:rPr kumimoji="0" lang="fr-FR" altLang="zh-CN" sz="1600" b="0" i="0" u="none" strike="noStrike" kern="1200" cap="none" spc="0" normalizeH="0" baseline="0" noProof="0" dirty="0" err="1">
                <a:ln>
                  <a:noFill/>
                </a:ln>
                <a:solidFill>
                  <a:srgbClr val="FFFFFF"/>
                </a:solidFill>
                <a:effectLst/>
                <a:uLnTx/>
                <a:uFillTx/>
                <a:ea typeface="SimSun" pitchFamily="2" charset="-122"/>
              </a:rPr>
              <a:t>d'inclusion</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CCR stade II/III</a:t>
            </a:r>
            <a:endParaRPr kumimoji="0" lang="fr-FR" altLang="zh-CN" sz="1600" b="0" i="1"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Pas de maladie résiduelle identifiée après chirurgie</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(n=2009)</a:t>
            </a:r>
          </a:p>
        </p:txBody>
      </p:sp>
      <p:sp>
        <p:nvSpPr>
          <p:cNvPr id="14" name="Oval 14"/>
          <p:cNvSpPr>
            <a:spLocks noChangeArrowheads="1"/>
          </p:cNvSpPr>
          <p:nvPr/>
        </p:nvSpPr>
        <p:spPr bwMode="auto">
          <a:xfrm>
            <a:off x="3062258" y="378367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R1</a:t>
            </a:r>
          </a:p>
        </p:txBody>
      </p:sp>
      <p:cxnSp>
        <p:nvCxnSpPr>
          <p:cNvPr id="15" name="AutoShape 15"/>
          <p:cNvCxnSpPr>
            <a:cxnSpLocks noChangeShapeType="1"/>
            <a:stCxn id="14" idx="0"/>
            <a:endCxn id="17" idx="1"/>
          </p:cNvCxnSpPr>
          <p:nvPr/>
        </p:nvCxnSpPr>
        <p:spPr bwMode="auto">
          <a:xfrm rot="5400000" flipH="1" flipV="1">
            <a:off x="3234832" y="3156870"/>
            <a:ext cx="746033" cy="507584"/>
          </a:xfrm>
          <a:prstGeom prst="bentConnector2">
            <a:avLst/>
          </a:prstGeom>
          <a:noFill/>
          <a:ln w="57150">
            <a:solidFill>
              <a:schemeClr val="bg2">
                <a:lumMod val="60000"/>
                <a:lumOff val="40000"/>
              </a:schemeClr>
            </a:solidFill>
            <a:round/>
            <a:headEnd/>
            <a:tailEnd type="triangle" w="med" len="med"/>
          </a:ln>
        </p:spPr>
      </p:cxnSp>
      <p:cxnSp>
        <p:nvCxnSpPr>
          <p:cNvPr id="16" name="AutoShape 19"/>
          <p:cNvCxnSpPr>
            <a:cxnSpLocks noChangeShapeType="1"/>
            <a:stCxn id="9" idx="3"/>
            <a:endCxn id="14" idx="2"/>
          </p:cNvCxnSpPr>
          <p:nvPr/>
        </p:nvCxnSpPr>
        <p:spPr bwMode="auto">
          <a:xfrm>
            <a:off x="2847328" y="4075778"/>
            <a:ext cx="214930" cy="0"/>
          </a:xfrm>
          <a:prstGeom prst="straightConnector1">
            <a:avLst/>
          </a:prstGeom>
          <a:noFill/>
          <a:ln w="57150">
            <a:solidFill>
              <a:schemeClr val="bg2">
                <a:lumMod val="60000"/>
                <a:lumOff val="40000"/>
              </a:schemeClr>
            </a:solidFill>
            <a:round/>
            <a:headEnd type="none" w="med" len="med"/>
            <a:tailEnd type="none" w="med" len="med"/>
          </a:ln>
        </p:spPr>
      </p:cxnSp>
      <p:sp>
        <p:nvSpPr>
          <p:cNvPr id="17" name="AutoShape 8"/>
          <p:cNvSpPr>
            <a:spLocks noChangeArrowheads="1"/>
          </p:cNvSpPr>
          <p:nvPr/>
        </p:nvSpPr>
        <p:spPr bwMode="auto">
          <a:xfrm>
            <a:off x="3861640" y="2627276"/>
            <a:ext cx="962909"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ACE*</a:t>
            </a:r>
          </a:p>
        </p:txBody>
      </p:sp>
      <p:cxnSp>
        <p:nvCxnSpPr>
          <p:cNvPr id="18" name="AutoShape 16"/>
          <p:cNvCxnSpPr>
            <a:cxnSpLocks noChangeShapeType="1"/>
            <a:stCxn id="14" idx="4"/>
            <a:endCxn id="19" idx="1"/>
          </p:cNvCxnSpPr>
          <p:nvPr/>
        </p:nvCxnSpPr>
        <p:spPr bwMode="auto">
          <a:xfrm rot="16200000" flipH="1">
            <a:off x="3277857" y="4444077"/>
            <a:ext cx="661563" cy="509164"/>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3863220" y="4619073"/>
            <a:ext cx="961329"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Pas d’ACE</a:t>
            </a:r>
          </a:p>
        </p:txBody>
      </p:sp>
      <p:sp>
        <p:nvSpPr>
          <p:cNvPr id="33" name="AutoShape 8"/>
          <p:cNvSpPr>
            <a:spLocks noChangeArrowheads="1"/>
          </p:cNvSpPr>
          <p:nvPr/>
        </p:nvSpPr>
        <p:spPr bwMode="auto">
          <a:xfrm>
            <a:off x="5890265" y="2120539"/>
            <a:ext cx="3068548" cy="892404"/>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fr-FR" altLang="zh-CN" sz="1400" u="sng" dirty="0">
                <a:ea typeface="SimSun" pitchFamily="2" charset="-122"/>
              </a:rPr>
              <a:t>Bras A</a:t>
            </a:r>
            <a:r>
              <a:rPr lang="fr-FR" altLang="zh-CN" sz="1400" dirty="0">
                <a:ea typeface="SimSun" pitchFamily="2" charset="-122"/>
              </a:rPr>
              <a:t>: imagerie intensive</a:t>
            </a:r>
            <a:r>
              <a:rPr lang="fr-FR" altLang="zh-CN" sz="1400" baseline="30000" dirty="0">
                <a:latin typeface="Arial" panose="020B0604020202020204" pitchFamily="34" charset="0"/>
                <a:ea typeface="SimSun" pitchFamily="2" charset="-122"/>
                <a:cs typeface="Arial" panose="020B0604020202020204" pitchFamily="34" charset="0"/>
              </a:rPr>
              <a:t>†</a:t>
            </a:r>
            <a:r>
              <a:rPr lang="fr-FR" altLang="zh-CN" sz="1400" dirty="0">
                <a:ea typeface="SimSun" pitchFamily="2" charset="-122"/>
              </a:rPr>
              <a:t> tous les 3 mois pendant 3 ans puis tous les 6 mois pendant 2 ans </a:t>
            </a:r>
          </a:p>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sz="1400" dirty="0">
                <a:ea typeface="SimSun" pitchFamily="2" charset="-122"/>
              </a:rPr>
              <a:t>(n=501)</a:t>
            </a:r>
            <a:endParaRPr kumimoji="0" lang="fr-FR" altLang="zh-CN" sz="1400" b="0" i="0" u="none" strike="noStrike" kern="1200" cap="none" spc="0" normalizeH="0" baseline="0" noProof="0" dirty="0">
              <a:ln>
                <a:noFill/>
              </a:ln>
              <a:effectLst/>
              <a:uLnTx/>
              <a:uFillTx/>
              <a:ea typeface="SimSun" pitchFamily="2" charset="-122"/>
            </a:endParaRPr>
          </a:p>
        </p:txBody>
      </p:sp>
      <p:sp>
        <p:nvSpPr>
          <p:cNvPr id="34" name="AutoShape 12"/>
          <p:cNvSpPr>
            <a:spLocks noChangeArrowheads="1"/>
          </p:cNvSpPr>
          <p:nvPr/>
        </p:nvSpPr>
        <p:spPr bwMode="auto">
          <a:xfrm>
            <a:off x="5890265" y="3106898"/>
            <a:ext cx="3068548" cy="892403"/>
          </a:xfrm>
          <a:prstGeom prst="rect">
            <a:avLst/>
          </a:prstGeom>
          <a:solidFill>
            <a:schemeClr val="accent5"/>
          </a:solidFill>
          <a:ln w="9525" algn="ctr">
            <a:noFill/>
            <a:round/>
            <a:headEnd/>
            <a:tailEnd/>
          </a:ln>
        </p:spPr>
        <p:txBody>
          <a:bodyPr lIns="90488" tIns="0" rIns="90488" bIns="0" anchor="ctr"/>
          <a:lstStyle/>
          <a:p>
            <a:pPr lvl="0" algn="ctr" defTabSz="892175" eaLnBrk="0" hangingPunct="0">
              <a:defRPr/>
            </a:pPr>
            <a:r>
              <a:rPr kumimoji="0" lang="fr-FR" altLang="zh-CN" sz="1400" b="0" i="0" u="sng" strike="noStrike" kern="1200" cap="none" spc="0" normalizeH="0" baseline="0" noProof="0" dirty="0">
                <a:ln>
                  <a:noFill/>
                </a:ln>
                <a:solidFill>
                  <a:schemeClr val="tx2"/>
                </a:solidFill>
                <a:effectLst/>
                <a:uLnTx/>
                <a:uFillTx/>
                <a:ea typeface="SimSun" pitchFamily="2" charset="-122"/>
              </a:rPr>
              <a:t>Bras C</a:t>
            </a:r>
            <a:r>
              <a:rPr kumimoji="0" lang="fr-FR" altLang="zh-CN" sz="1400" b="0" i="0" u="none" strike="noStrike" kern="1200" cap="none" spc="0" normalizeH="0" baseline="0" noProof="0" dirty="0">
                <a:ln>
                  <a:noFill/>
                </a:ln>
                <a:solidFill>
                  <a:schemeClr val="tx2"/>
                </a:solidFill>
                <a:effectLst/>
                <a:uLnTx/>
                <a:uFillTx/>
                <a:ea typeface="SimSun" pitchFamily="2" charset="-122"/>
              </a:rPr>
              <a:t>: échographie abdominale/3 mois pendant 3 ans puis /6 </a:t>
            </a:r>
            <a:r>
              <a:rPr kumimoji="0" lang="fr-FR" altLang="zh-CN" sz="1400" b="0" i="0" u="none" strike="noStrike" kern="1200" cap="none" spc="0" normalizeH="0" baseline="0" noProof="0" dirty="0" smtClean="0">
                <a:ln>
                  <a:noFill/>
                </a:ln>
                <a:solidFill>
                  <a:schemeClr val="tx2"/>
                </a:solidFill>
                <a:effectLst/>
                <a:uLnTx/>
                <a:uFillTx/>
                <a:ea typeface="SimSun" pitchFamily="2" charset="-122"/>
              </a:rPr>
              <a:t>mois</a:t>
            </a:r>
            <a:r>
              <a:rPr lang="fr-FR" altLang="zh-CN" sz="1400" dirty="0" smtClean="0">
                <a:solidFill>
                  <a:schemeClr val="tx2"/>
                </a:solidFill>
                <a:ea typeface="SimSun" pitchFamily="2" charset="-122"/>
              </a:rPr>
              <a:t> </a:t>
            </a:r>
            <a:r>
              <a:rPr lang="fr-FR" altLang="zh-CN" sz="1400" dirty="0">
                <a:solidFill>
                  <a:schemeClr val="tx2"/>
                </a:solidFill>
                <a:ea typeface="SimSun" pitchFamily="2" charset="-122"/>
              </a:rPr>
              <a:t/>
            </a:r>
            <a:br>
              <a:rPr lang="fr-FR" altLang="zh-CN" sz="1400" dirty="0">
                <a:solidFill>
                  <a:schemeClr val="tx2"/>
                </a:solidFill>
                <a:ea typeface="SimSun" pitchFamily="2" charset="-122"/>
              </a:rPr>
            </a:br>
            <a:r>
              <a:rPr lang="fr-FR" altLang="zh-CN" sz="1400" dirty="0">
                <a:solidFill>
                  <a:schemeClr val="tx2"/>
                </a:solidFill>
                <a:ea typeface="SimSun" pitchFamily="2" charset="-122"/>
              </a:rPr>
              <a:t>pendant 2 ans puis radio thoracique /6 mois pendant 5 ans (n=498)</a:t>
            </a:r>
            <a:endParaRPr kumimoji="0" lang="fr-FR" altLang="zh-CN" sz="1400" b="0" i="0" u="none" strike="noStrike" kern="1200" cap="none" spc="0" normalizeH="0" baseline="0" noProof="0" dirty="0">
              <a:ln>
                <a:noFill/>
              </a:ln>
              <a:solidFill>
                <a:schemeClr val="tx2"/>
              </a:solidFill>
              <a:effectLst/>
              <a:uLnTx/>
              <a:uFillTx/>
              <a:ea typeface="SimSun" pitchFamily="2" charset="-122"/>
            </a:endParaRPr>
          </a:p>
        </p:txBody>
      </p:sp>
      <p:sp>
        <p:nvSpPr>
          <p:cNvPr id="35" name="AutoShape 8"/>
          <p:cNvSpPr>
            <a:spLocks noChangeArrowheads="1"/>
          </p:cNvSpPr>
          <p:nvPr/>
        </p:nvSpPr>
        <p:spPr bwMode="auto">
          <a:xfrm>
            <a:off x="5890265" y="4105890"/>
            <a:ext cx="3068548" cy="892404"/>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lang="fr-FR" altLang="zh-CN" sz="1400" u="sng" dirty="0">
                <a:solidFill>
                  <a:schemeClr val="tx2"/>
                </a:solidFill>
                <a:ea typeface="SimSun" pitchFamily="2" charset="-122"/>
              </a:rPr>
              <a:t>Bras B</a:t>
            </a:r>
            <a:r>
              <a:rPr lang="fr-FR" altLang="zh-CN" sz="1400" dirty="0">
                <a:solidFill>
                  <a:schemeClr val="tx2"/>
                </a:solidFill>
                <a:ea typeface="SimSun" pitchFamily="2" charset="-122"/>
              </a:rPr>
              <a:t>:</a:t>
            </a:r>
            <a:r>
              <a:rPr lang="fr-FR" altLang="zh-CN" sz="1400" dirty="0">
                <a:ea typeface="SimSun" pitchFamily="2" charset="-122"/>
              </a:rPr>
              <a:t> </a:t>
            </a:r>
            <a:r>
              <a:rPr lang="fr-FR" altLang="zh-CN" sz="1400" dirty="0">
                <a:solidFill>
                  <a:schemeClr val="tx2"/>
                </a:solidFill>
                <a:ea typeface="SimSun" pitchFamily="2" charset="-122"/>
              </a:rPr>
              <a:t>imagerie intensive</a:t>
            </a:r>
            <a:r>
              <a:rPr lang="fr-FR" altLang="zh-CN" sz="1400" baseline="30000" dirty="0">
                <a:solidFill>
                  <a:schemeClr val="tx2"/>
                </a:solidFill>
                <a:latin typeface="Arial" panose="020B0604020202020204" pitchFamily="34" charset="0"/>
                <a:ea typeface="SimSun" pitchFamily="2" charset="-122"/>
                <a:cs typeface="Arial" panose="020B0604020202020204" pitchFamily="34" charset="0"/>
              </a:rPr>
              <a:t>†</a:t>
            </a:r>
            <a:r>
              <a:rPr lang="fr-FR" altLang="zh-CN" sz="1400" dirty="0">
                <a:solidFill>
                  <a:schemeClr val="tx2"/>
                </a:solidFill>
                <a:ea typeface="SimSun" pitchFamily="2" charset="-122"/>
              </a:rPr>
              <a:t> tous les 3 mois pendant 3 ans puis tous les 6 mois pendant 2 ans</a:t>
            </a:r>
          </a:p>
          <a:p>
            <a:pPr lvl="0" algn="ctr" defTabSz="892175" eaLnBrk="0" hangingPunct="0">
              <a:defRPr/>
            </a:pPr>
            <a:r>
              <a:rPr lang="fr-FR" altLang="zh-CN" sz="1400" dirty="0">
                <a:solidFill>
                  <a:schemeClr val="tx2"/>
                </a:solidFill>
                <a:ea typeface="SimSun" pitchFamily="2" charset="-122"/>
              </a:rPr>
              <a:t>(n=497)</a:t>
            </a:r>
          </a:p>
        </p:txBody>
      </p:sp>
      <p:sp>
        <p:nvSpPr>
          <p:cNvPr id="36" name="AutoShape 12"/>
          <p:cNvSpPr>
            <a:spLocks noChangeArrowheads="1"/>
          </p:cNvSpPr>
          <p:nvPr/>
        </p:nvSpPr>
        <p:spPr bwMode="auto">
          <a:xfrm>
            <a:off x="5890265" y="5092249"/>
            <a:ext cx="3068548" cy="892403"/>
          </a:xfrm>
          <a:prstGeom prst="rect">
            <a:avLst/>
          </a:prstGeom>
          <a:solidFill>
            <a:schemeClr val="bg2"/>
          </a:solidFill>
          <a:ln w="9525" algn="ctr">
            <a:noFill/>
            <a:round/>
            <a:headEnd/>
            <a:tailEnd/>
          </a:ln>
        </p:spPr>
        <p:txBody>
          <a:bodyPr lIns="90488" tIns="0" rIns="90488" bIns="0" anchor="ctr"/>
          <a:lstStyle/>
          <a:p>
            <a:pPr lvl="0" algn="ctr" defTabSz="892175" eaLnBrk="0" hangingPunct="0">
              <a:defRPr/>
            </a:pPr>
            <a:r>
              <a:rPr lang="fr-FR" altLang="zh-CN" sz="1400" u="sng" dirty="0">
                <a:solidFill>
                  <a:schemeClr val="tx2"/>
                </a:solidFill>
                <a:ea typeface="SimSun" pitchFamily="2" charset="-122"/>
              </a:rPr>
              <a:t>Bras D</a:t>
            </a:r>
            <a:r>
              <a:rPr lang="fr-FR" altLang="zh-CN" sz="1400" dirty="0">
                <a:solidFill>
                  <a:schemeClr val="tx2"/>
                </a:solidFill>
                <a:ea typeface="SimSun" pitchFamily="2" charset="-122"/>
              </a:rPr>
              <a:t>: échographie abdominale/3 mois pendant 3 ans puis /6 </a:t>
            </a:r>
            <a:r>
              <a:rPr lang="fr-FR" altLang="zh-CN" sz="1400" dirty="0" smtClean="0">
                <a:solidFill>
                  <a:schemeClr val="tx2"/>
                </a:solidFill>
                <a:ea typeface="SimSun" pitchFamily="2" charset="-122"/>
              </a:rPr>
              <a:t>mois</a:t>
            </a:r>
            <a:r>
              <a:rPr lang="fr-FR" altLang="zh-CN" sz="1400" dirty="0">
                <a:solidFill>
                  <a:schemeClr val="tx2"/>
                </a:solidFill>
                <a:ea typeface="SimSun" pitchFamily="2" charset="-122"/>
              </a:rPr>
              <a:t/>
            </a:r>
            <a:br>
              <a:rPr lang="fr-FR" altLang="zh-CN" sz="1400" dirty="0">
                <a:solidFill>
                  <a:schemeClr val="tx2"/>
                </a:solidFill>
                <a:ea typeface="SimSun" pitchFamily="2" charset="-122"/>
              </a:rPr>
            </a:br>
            <a:r>
              <a:rPr lang="fr-FR" altLang="zh-CN" sz="1400" dirty="0">
                <a:solidFill>
                  <a:schemeClr val="tx2"/>
                </a:solidFill>
                <a:ea typeface="SimSun" pitchFamily="2" charset="-122"/>
              </a:rPr>
              <a:t>pendant 2 ans puis radio thoracique /6 mois pendant 5 ans (n=499)</a:t>
            </a:r>
          </a:p>
        </p:txBody>
      </p:sp>
      <p:sp>
        <p:nvSpPr>
          <p:cNvPr id="39" name="Oval 14"/>
          <p:cNvSpPr>
            <a:spLocks noChangeArrowheads="1"/>
          </p:cNvSpPr>
          <p:nvPr/>
        </p:nvSpPr>
        <p:spPr bwMode="auto">
          <a:xfrm>
            <a:off x="5004487" y="274554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R2</a:t>
            </a:r>
          </a:p>
        </p:txBody>
      </p:sp>
      <p:cxnSp>
        <p:nvCxnSpPr>
          <p:cNvPr id="40" name="AutoShape 19"/>
          <p:cNvCxnSpPr>
            <a:cxnSpLocks noChangeShapeType="1"/>
            <a:stCxn id="17" idx="3"/>
            <a:endCxn id="39" idx="2"/>
          </p:cNvCxnSpPr>
          <p:nvPr/>
        </p:nvCxnSpPr>
        <p:spPr bwMode="auto">
          <a:xfrm flipV="1">
            <a:off x="4824549" y="3037644"/>
            <a:ext cx="179938" cy="1"/>
          </a:xfrm>
          <a:prstGeom prst="straightConnector1">
            <a:avLst/>
          </a:prstGeom>
          <a:noFill/>
          <a:ln w="57150">
            <a:solidFill>
              <a:schemeClr val="bg2">
                <a:lumMod val="60000"/>
                <a:lumOff val="40000"/>
              </a:schemeClr>
            </a:solidFill>
            <a:round/>
            <a:headEnd type="none" w="med" len="med"/>
            <a:tailEnd type="none" w="med" len="med"/>
          </a:ln>
        </p:spPr>
      </p:cxnSp>
      <p:cxnSp>
        <p:nvCxnSpPr>
          <p:cNvPr id="43" name="AutoShape 15"/>
          <p:cNvCxnSpPr>
            <a:cxnSpLocks noChangeShapeType="1"/>
            <a:stCxn id="39" idx="0"/>
            <a:endCxn id="33" idx="1"/>
          </p:cNvCxnSpPr>
          <p:nvPr/>
        </p:nvCxnSpPr>
        <p:spPr bwMode="auto">
          <a:xfrm rot="5400000" flipH="1" flipV="1">
            <a:off x="5503874" y="2359153"/>
            <a:ext cx="178803" cy="593980"/>
          </a:xfrm>
          <a:prstGeom prst="bentConnector2">
            <a:avLst/>
          </a:prstGeom>
          <a:noFill/>
          <a:ln w="57150">
            <a:solidFill>
              <a:schemeClr val="bg2">
                <a:lumMod val="60000"/>
                <a:lumOff val="40000"/>
              </a:schemeClr>
            </a:solidFill>
            <a:round/>
            <a:headEnd/>
            <a:tailEnd type="triangle" w="med" len="med"/>
          </a:ln>
        </p:spPr>
      </p:cxnSp>
      <p:cxnSp>
        <p:nvCxnSpPr>
          <p:cNvPr id="46" name="AutoShape 15"/>
          <p:cNvCxnSpPr>
            <a:cxnSpLocks noChangeShapeType="1"/>
            <a:stCxn id="39" idx="4"/>
            <a:endCxn id="34" idx="1"/>
          </p:cNvCxnSpPr>
          <p:nvPr/>
        </p:nvCxnSpPr>
        <p:spPr bwMode="auto">
          <a:xfrm rot="16200000" flipH="1">
            <a:off x="5481597" y="3144432"/>
            <a:ext cx="223356" cy="593980"/>
          </a:xfrm>
          <a:prstGeom prst="bentConnector2">
            <a:avLst/>
          </a:prstGeom>
          <a:noFill/>
          <a:ln w="57150">
            <a:solidFill>
              <a:schemeClr val="bg2">
                <a:lumMod val="60000"/>
                <a:lumOff val="40000"/>
              </a:schemeClr>
            </a:solidFill>
            <a:round/>
            <a:headEnd/>
            <a:tailEnd type="triangle" w="med" len="med"/>
          </a:ln>
        </p:spPr>
      </p:cxnSp>
      <p:sp>
        <p:nvSpPr>
          <p:cNvPr id="49" name="Oval 14"/>
          <p:cNvSpPr>
            <a:spLocks noChangeArrowheads="1"/>
          </p:cNvSpPr>
          <p:nvPr/>
        </p:nvSpPr>
        <p:spPr bwMode="auto">
          <a:xfrm>
            <a:off x="5004487" y="473734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R2</a:t>
            </a:r>
          </a:p>
        </p:txBody>
      </p:sp>
      <p:cxnSp>
        <p:nvCxnSpPr>
          <p:cNvPr id="50" name="AutoShape 19"/>
          <p:cNvCxnSpPr>
            <a:cxnSpLocks noChangeShapeType="1"/>
            <a:stCxn id="19" idx="3"/>
            <a:endCxn id="49" idx="2"/>
          </p:cNvCxnSpPr>
          <p:nvPr/>
        </p:nvCxnSpPr>
        <p:spPr bwMode="auto">
          <a:xfrm>
            <a:off x="4824549" y="5029441"/>
            <a:ext cx="179938" cy="0"/>
          </a:xfrm>
          <a:prstGeom prst="straightConnector1">
            <a:avLst/>
          </a:prstGeom>
          <a:noFill/>
          <a:ln w="57150">
            <a:solidFill>
              <a:schemeClr val="bg2">
                <a:lumMod val="60000"/>
                <a:lumOff val="40000"/>
              </a:schemeClr>
            </a:solidFill>
            <a:round/>
            <a:headEnd type="none" w="med" len="med"/>
            <a:tailEnd type="none" w="med" len="med"/>
          </a:ln>
        </p:spPr>
      </p:cxnSp>
      <p:cxnSp>
        <p:nvCxnSpPr>
          <p:cNvPr id="51" name="AutoShape 15"/>
          <p:cNvCxnSpPr>
            <a:cxnSpLocks noChangeShapeType="1"/>
            <a:stCxn id="49" idx="0"/>
            <a:endCxn id="35" idx="1"/>
          </p:cNvCxnSpPr>
          <p:nvPr/>
        </p:nvCxnSpPr>
        <p:spPr bwMode="auto">
          <a:xfrm rot="5400000" flipH="1" flipV="1">
            <a:off x="5500651" y="4347727"/>
            <a:ext cx="185249" cy="593980"/>
          </a:xfrm>
          <a:prstGeom prst="bentConnector2">
            <a:avLst/>
          </a:prstGeom>
          <a:noFill/>
          <a:ln w="57150">
            <a:solidFill>
              <a:schemeClr val="bg2">
                <a:lumMod val="60000"/>
                <a:lumOff val="40000"/>
              </a:schemeClr>
            </a:solidFill>
            <a:round/>
            <a:headEnd/>
            <a:tailEnd type="triangle" w="med" len="med"/>
          </a:ln>
        </p:spPr>
      </p:cxnSp>
      <p:cxnSp>
        <p:nvCxnSpPr>
          <p:cNvPr id="52" name="AutoShape 15"/>
          <p:cNvCxnSpPr>
            <a:cxnSpLocks noChangeShapeType="1"/>
            <a:stCxn id="49" idx="4"/>
            <a:endCxn id="36" idx="1"/>
          </p:cNvCxnSpPr>
          <p:nvPr/>
        </p:nvCxnSpPr>
        <p:spPr bwMode="auto">
          <a:xfrm rot="16200000" flipH="1">
            <a:off x="5484820" y="5133006"/>
            <a:ext cx="216910" cy="593980"/>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41516949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398O: Effets du suivi pendant 5 ans par imagerie et ACE pour détecter les récidives de cancer colorectal - PRODIGE 13, une étude de phase III de la FFCD – Lepage C, et al</a:t>
            </a:r>
          </a:p>
        </p:txBody>
      </p:sp>
      <p:sp>
        <p:nvSpPr>
          <p:cNvPr id="3" name="Content Placeholder 2"/>
          <p:cNvSpPr>
            <a:spLocks noGrp="1"/>
          </p:cNvSpPr>
          <p:nvPr>
            <p:ph idx="1"/>
          </p:nvPr>
        </p:nvSpPr>
        <p:spPr>
          <a:xfrm>
            <a:off x="365124" y="1254035"/>
            <a:ext cx="8413751" cy="784315"/>
          </a:xfrm>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Lepage C, et al, Ann </a:t>
            </a:r>
            <a:r>
              <a:rPr lang="fr-FR" dirty="0" err="1"/>
              <a:t>Oncol</a:t>
            </a:r>
            <a:r>
              <a:rPr lang="fr-FR" dirty="0"/>
              <a:t> 2020;31(</a:t>
            </a:r>
            <a:r>
              <a:rPr lang="fr-FR" dirty="0" err="1"/>
              <a:t>suppl</a:t>
            </a:r>
            <a:r>
              <a:rPr lang="fr-FR" dirty="0"/>
              <a:t>):</a:t>
            </a:r>
            <a:r>
              <a:rPr lang="fr-FR" dirty="0" err="1"/>
              <a:t>abstr</a:t>
            </a:r>
            <a:r>
              <a:rPr lang="fr-FR" dirty="0"/>
              <a:t> 398O</a:t>
            </a:r>
          </a:p>
        </p:txBody>
      </p:sp>
      <p:sp>
        <p:nvSpPr>
          <p:cNvPr id="14" name="TextBox 13"/>
          <p:cNvSpPr txBox="1"/>
          <p:nvPr/>
        </p:nvSpPr>
        <p:spPr>
          <a:xfrm>
            <a:off x="3401648" y="1510145"/>
            <a:ext cx="2340705" cy="338554"/>
          </a:xfrm>
          <a:prstGeom prst="rect">
            <a:avLst/>
          </a:prstGeom>
          <a:noFill/>
        </p:spPr>
        <p:txBody>
          <a:bodyPr wrap="none" rtlCol="0">
            <a:spAutoFit/>
          </a:bodyPr>
          <a:lstStyle/>
          <a:p>
            <a:pPr algn="ctr"/>
            <a:r>
              <a:rPr lang="fr-FR" sz="1600" b="1" dirty="0"/>
              <a:t>Survie globale à 5 ans</a:t>
            </a:r>
          </a:p>
        </p:txBody>
      </p:sp>
      <p:grpSp>
        <p:nvGrpSpPr>
          <p:cNvPr id="285" name="Group 284">
            <a:extLst>
              <a:ext uri="{FF2B5EF4-FFF2-40B4-BE49-F238E27FC236}">
                <a16:creationId xmlns:a16="http://schemas.microsoft.com/office/drawing/2014/main" id="{A357E4BB-E340-4C51-A0AB-A7915E729C65}"/>
              </a:ext>
            </a:extLst>
          </p:cNvPr>
          <p:cNvGrpSpPr/>
          <p:nvPr/>
        </p:nvGrpSpPr>
        <p:grpSpPr>
          <a:xfrm>
            <a:off x="164786" y="2329127"/>
            <a:ext cx="8891114" cy="3336822"/>
            <a:chOff x="164786" y="2329127"/>
            <a:chExt cx="8891114" cy="3336822"/>
          </a:xfrm>
        </p:grpSpPr>
        <p:sp>
          <p:nvSpPr>
            <p:cNvPr id="15" name="Freeform 21">
              <a:extLst>
                <a:ext uri="{FF2B5EF4-FFF2-40B4-BE49-F238E27FC236}">
                  <a16:creationId xmlns:a16="http://schemas.microsoft.com/office/drawing/2014/main" id="{B60C53F6-7857-4A34-995D-533DEEA79A7A}"/>
                </a:ext>
              </a:extLst>
            </p:cNvPr>
            <p:cNvSpPr>
              <a:spLocks/>
            </p:cNvSpPr>
            <p:nvPr/>
          </p:nvSpPr>
          <p:spPr bwMode="auto">
            <a:xfrm>
              <a:off x="767396" y="2470077"/>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32" name="Group 31">
              <a:extLst>
                <a:ext uri="{FF2B5EF4-FFF2-40B4-BE49-F238E27FC236}">
                  <a16:creationId xmlns:a16="http://schemas.microsoft.com/office/drawing/2014/main" id="{24C70463-7879-4707-BBCF-5139441038D5}"/>
                </a:ext>
              </a:extLst>
            </p:cNvPr>
            <p:cNvGrpSpPr/>
            <p:nvPr/>
          </p:nvGrpSpPr>
          <p:grpSpPr>
            <a:xfrm>
              <a:off x="164786" y="2329127"/>
              <a:ext cx="613484" cy="2282913"/>
              <a:chOff x="4351976" y="1218354"/>
              <a:chExt cx="613484" cy="2901046"/>
            </a:xfrm>
          </p:grpSpPr>
          <p:sp>
            <p:nvSpPr>
              <p:cNvPr id="19" name="Line 6">
                <a:extLst>
                  <a:ext uri="{FF2B5EF4-FFF2-40B4-BE49-F238E27FC236}">
                    <a16:creationId xmlns:a16="http://schemas.microsoft.com/office/drawing/2014/main" id="{06240024-A245-4AA0-957C-B7B8BF9B061B}"/>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20" name="Line 7">
                <a:extLst>
                  <a:ext uri="{FF2B5EF4-FFF2-40B4-BE49-F238E27FC236}">
                    <a16:creationId xmlns:a16="http://schemas.microsoft.com/office/drawing/2014/main" id="{85D94B0B-E8E5-4CD6-8DE8-A04A2E218961}"/>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21" name="Line 8">
                <a:extLst>
                  <a:ext uri="{FF2B5EF4-FFF2-40B4-BE49-F238E27FC236}">
                    <a16:creationId xmlns:a16="http://schemas.microsoft.com/office/drawing/2014/main" id="{1402FA62-24E2-45A6-8C63-857F0DD06F9C}"/>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22" name="Line 9">
                <a:extLst>
                  <a:ext uri="{FF2B5EF4-FFF2-40B4-BE49-F238E27FC236}">
                    <a16:creationId xmlns:a16="http://schemas.microsoft.com/office/drawing/2014/main" id="{19E1D7E2-5A97-4D81-A548-E86E9B117329}"/>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23" name="Line 10">
                <a:extLst>
                  <a:ext uri="{FF2B5EF4-FFF2-40B4-BE49-F238E27FC236}">
                    <a16:creationId xmlns:a16="http://schemas.microsoft.com/office/drawing/2014/main" id="{34BB5FF6-C5C2-4B74-AD0C-1E5240BF0D4A}"/>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24" name="Line 11">
                <a:extLst>
                  <a:ext uri="{FF2B5EF4-FFF2-40B4-BE49-F238E27FC236}">
                    <a16:creationId xmlns:a16="http://schemas.microsoft.com/office/drawing/2014/main" id="{A2FE3169-039D-436D-983D-F0FE17C228C3}"/>
                  </a:ext>
                </a:extLst>
              </p:cNvPr>
              <p:cNvSpPr>
                <a:spLocks noChangeShapeType="1"/>
              </p:cNvSpPr>
              <p:nvPr/>
            </p:nvSpPr>
            <p:spPr bwMode="auto">
              <a:xfrm>
                <a:off x="4879226" y="39354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25" name="TextBox 24">
                <a:extLst>
                  <a:ext uri="{FF2B5EF4-FFF2-40B4-BE49-F238E27FC236}">
                    <a16:creationId xmlns:a16="http://schemas.microsoft.com/office/drawing/2014/main" id="{45ABB3E1-5DA2-455E-A7A9-44F282749B27}"/>
                  </a:ext>
                </a:extLst>
              </p:cNvPr>
              <p:cNvSpPr txBox="1"/>
              <p:nvPr/>
            </p:nvSpPr>
            <p:spPr>
              <a:xfrm rot="16200000">
                <a:off x="3609252" y="2557924"/>
                <a:ext cx="1762447"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Probabilité de SG</a:t>
                </a:r>
              </a:p>
            </p:txBody>
          </p:sp>
          <p:sp>
            <p:nvSpPr>
              <p:cNvPr id="26" name="TextBox 25">
                <a:extLst>
                  <a:ext uri="{FF2B5EF4-FFF2-40B4-BE49-F238E27FC236}">
                    <a16:creationId xmlns:a16="http://schemas.microsoft.com/office/drawing/2014/main" id="{41CBF7F2-C0A8-45FD-885D-C778DD9AD4DB}"/>
                  </a:ext>
                </a:extLst>
              </p:cNvPr>
              <p:cNvSpPr txBox="1"/>
              <p:nvPr/>
            </p:nvSpPr>
            <p:spPr>
              <a:xfrm>
                <a:off x="4524167" y="1218354"/>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1,0</a:t>
                </a:r>
              </a:p>
            </p:txBody>
          </p:sp>
          <p:sp>
            <p:nvSpPr>
              <p:cNvPr id="27" name="TextBox 26">
                <a:extLst>
                  <a:ext uri="{FF2B5EF4-FFF2-40B4-BE49-F238E27FC236}">
                    <a16:creationId xmlns:a16="http://schemas.microsoft.com/office/drawing/2014/main" id="{46A69748-BC7B-4EFE-93D3-109FBBF407A8}"/>
                  </a:ext>
                </a:extLst>
              </p:cNvPr>
              <p:cNvSpPr txBox="1"/>
              <p:nvPr/>
            </p:nvSpPr>
            <p:spPr>
              <a:xfrm>
                <a:off x="4524167" y="1742493"/>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0,8</a:t>
                </a:r>
              </a:p>
            </p:txBody>
          </p:sp>
          <p:sp>
            <p:nvSpPr>
              <p:cNvPr id="28" name="TextBox 27">
                <a:extLst>
                  <a:ext uri="{FF2B5EF4-FFF2-40B4-BE49-F238E27FC236}">
                    <a16:creationId xmlns:a16="http://schemas.microsoft.com/office/drawing/2014/main" id="{86C465DE-386D-4001-8D90-8B4FC6667939}"/>
                  </a:ext>
                </a:extLst>
              </p:cNvPr>
              <p:cNvSpPr txBox="1"/>
              <p:nvPr/>
            </p:nvSpPr>
            <p:spPr>
              <a:xfrm>
                <a:off x="4524167" y="2241024"/>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0,6</a:t>
                </a:r>
              </a:p>
            </p:txBody>
          </p:sp>
          <p:sp>
            <p:nvSpPr>
              <p:cNvPr id="29" name="TextBox 28">
                <a:extLst>
                  <a:ext uri="{FF2B5EF4-FFF2-40B4-BE49-F238E27FC236}">
                    <a16:creationId xmlns:a16="http://schemas.microsoft.com/office/drawing/2014/main" id="{58CA4E11-74E2-4F10-83A3-98940A74C880}"/>
                  </a:ext>
                </a:extLst>
              </p:cNvPr>
              <p:cNvSpPr txBox="1"/>
              <p:nvPr/>
            </p:nvSpPr>
            <p:spPr>
              <a:xfrm>
                <a:off x="4524167" y="2755677"/>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0,4</a:t>
                </a:r>
              </a:p>
            </p:txBody>
          </p:sp>
          <p:sp>
            <p:nvSpPr>
              <p:cNvPr id="30" name="TextBox 29">
                <a:extLst>
                  <a:ext uri="{FF2B5EF4-FFF2-40B4-BE49-F238E27FC236}">
                    <a16:creationId xmlns:a16="http://schemas.microsoft.com/office/drawing/2014/main" id="{20F67E44-13CA-41DE-94AA-AF7F9127C2CB}"/>
                  </a:ext>
                </a:extLst>
              </p:cNvPr>
              <p:cNvSpPr txBox="1"/>
              <p:nvPr/>
            </p:nvSpPr>
            <p:spPr>
              <a:xfrm>
                <a:off x="4524167" y="3259580"/>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0,2</a:t>
                </a:r>
              </a:p>
            </p:txBody>
          </p:sp>
          <p:sp>
            <p:nvSpPr>
              <p:cNvPr id="31" name="TextBox 30">
                <a:extLst>
                  <a:ext uri="{FF2B5EF4-FFF2-40B4-BE49-F238E27FC236}">
                    <a16:creationId xmlns:a16="http://schemas.microsoft.com/office/drawing/2014/main" id="{FFABC8A7-033D-40B8-853C-48BEE97FF093}"/>
                  </a:ext>
                </a:extLst>
              </p:cNvPr>
              <p:cNvSpPr txBox="1"/>
              <p:nvPr/>
            </p:nvSpPr>
            <p:spPr>
              <a:xfrm>
                <a:off x="4652416" y="3767399"/>
                <a:ext cx="269625" cy="352001"/>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a:t>
                </a:r>
              </a:p>
            </p:txBody>
          </p:sp>
        </p:grpSp>
        <p:grpSp>
          <p:nvGrpSpPr>
            <p:cNvPr id="53" name="Group 52">
              <a:extLst>
                <a:ext uri="{FF2B5EF4-FFF2-40B4-BE49-F238E27FC236}">
                  <a16:creationId xmlns:a16="http://schemas.microsoft.com/office/drawing/2014/main" id="{F42F63BD-AD9A-41E1-BE9F-485CF7921F8C}"/>
                </a:ext>
              </a:extLst>
            </p:cNvPr>
            <p:cNvGrpSpPr/>
            <p:nvPr/>
          </p:nvGrpSpPr>
          <p:grpSpPr>
            <a:xfrm>
              <a:off x="657514" y="4459075"/>
              <a:ext cx="2515480" cy="329369"/>
              <a:chOff x="1482127" y="4188565"/>
              <a:chExt cx="3741619" cy="329369"/>
            </a:xfrm>
          </p:grpSpPr>
          <p:sp>
            <p:nvSpPr>
              <p:cNvPr id="33" name="Line 21">
                <a:extLst>
                  <a:ext uri="{FF2B5EF4-FFF2-40B4-BE49-F238E27FC236}">
                    <a16:creationId xmlns:a16="http://schemas.microsoft.com/office/drawing/2014/main" id="{F894252D-7114-4FA6-B0C5-4F4414E70359}"/>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E9FD955-A7CF-4B44-971C-541D0D3AC59A}"/>
                  </a:ext>
                </a:extLst>
              </p:cNvPr>
              <p:cNvSpPr txBox="1"/>
              <p:nvPr/>
            </p:nvSpPr>
            <p:spPr>
              <a:xfrm>
                <a:off x="4736490" y="4260565"/>
                <a:ext cx="48725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108</a:t>
                </a:r>
              </a:p>
            </p:txBody>
          </p:sp>
          <p:sp>
            <p:nvSpPr>
              <p:cNvPr id="35" name="Line 21">
                <a:extLst>
                  <a:ext uri="{FF2B5EF4-FFF2-40B4-BE49-F238E27FC236}">
                    <a16:creationId xmlns:a16="http://schemas.microsoft.com/office/drawing/2014/main" id="{824123E6-636B-4D87-87CE-BA3F9CC8F1FA}"/>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D521D91-61C1-4EF8-9C10-48BDC3931B09}"/>
                  </a:ext>
                </a:extLst>
              </p:cNvPr>
              <p:cNvSpPr txBox="1"/>
              <p:nvPr/>
            </p:nvSpPr>
            <p:spPr>
              <a:xfrm>
                <a:off x="4424039"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96</a:t>
                </a:r>
              </a:p>
            </p:txBody>
          </p:sp>
          <p:sp>
            <p:nvSpPr>
              <p:cNvPr id="37" name="Line 21">
                <a:extLst>
                  <a:ext uri="{FF2B5EF4-FFF2-40B4-BE49-F238E27FC236}">
                    <a16:creationId xmlns:a16="http://schemas.microsoft.com/office/drawing/2014/main" id="{41DFF64C-A73B-4A84-A29B-58BE34A952A8}"/>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BD80AB8-95AD-43CB-B207-F55A65A00D12}"/>
                  </a:ext>
                </a:extLst>
              </p:cNvPr>
              <p:cNvSpPr txBox="1"/>
              <p:nvPr/>
            </p:nvSpPr>
            <p:spPr>
              <a:xfrm>
                <a:off x="4048403"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84</a:t>
                </a:r>
              </a:p>
            </p:txBody>
          </p:sp>
          <p:sp>
            <p:nvSpPr>
              <p:cNvPr id="39" name="Line 21">
                <a:extLst>
                  <a:ext uri="{FF2B5EF4-FFF2-40B4-BE49-F238E27FC236}">
                    <a16:creationId xmlns:a16="http://schemas.microsoft.com/office/drawing/2014/main" id="{43DC7453-2DCE-4746-A78E-08F3B35BE55A}"/>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CA53349-E7A8-44DA-8381-70F3D31674EF}"/>
                  </a:ext>
                </a:extLst>
              </p:cNvPr>
              <p:cNvSpPr txBox="1"/>
              <p:nvPr/>
            </p:nvSpPr>
            <p:spPr>
              <a:xfrm>
                <a:off x="3672765"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72</a:t>
                </a:r>
              </a:p>
            </p:txBody>
          </p:sp>
          <p:sp>
            <p:nvSpPr>
              <p:cNvPr id="41" name="Line 21">
                <a:extLst>
                  <a:ext uri="{FF2B5EF4-FFF2-40B4-BE49-F238E27FC236}">
                    <a16:creationId xmlns:a16="http://schemas.microsoft.com/office/drawing/2014/main" id="{7D7FD857-1E6D-41D5-837A-87AB9D4B355A}"/>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BCA9625-E309-4432-B252-79AF63978542}"/>
                  </a:ext>
                </a:extLst>
              </p:cNvPr>
              <p:cNvSpPr txBox="1"/>
              <p:nvPr/>
            </p:nvSpPr>
            <p:spPr>
              <a:xfrm>
                <a:off x="3297128"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60</a:t>
                </a:r>
              </a:p>
            </p:txBody>
          </p:sp>
          <p:sp>
            <p:nvSpPr>
              <p:cNvPr id="43" name="Line 21">
                <a:extLst>
                  <a:ext uri="{FF2B5EF4-FFF2-40B4-BE49-F238E27FC236}">
                    <a16:creationId xmlns:a16="http://schemas.microsoft.com/office/drawing/2014/main" id="{AF77E62B-57B9-4115-BFA6-643FBCA44543}"/>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1C5EAE18-5C38-4187-AFFE-30F2A03A3B73}"/>
                  </a:ext>
                </a:extLst>
              </p:cNvPr>
              <p:cNvSpPr txBox="1"/>
              <p:nvPr/>
            </p:nvSpPr>
            <p:spPr>
              <a:xfrm>
                <a:off x="2921490"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48</a:t>
                </a:r>
              </a:p>
            </p:txBody>
          </p:sp>
          <p:sp>
            <p:nvSpPr>
              <p:cNvPr id="45" name="Line 21">
                <a:extLst>
                  <a:ext uri="{FF2B5EF4-FFF2-40B4-BE49-F238E27FC236}">
                    <a16:creationId xmlns:a16="http://schemas.microsoft.com/office/drawing/2014/main" id="{501E77F9-EC28-4B51-B3EB-AAC047D24173}"/>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4A3C29E-C1EC-479C-8CC2-D3C760335189}"/>
                  </a:ext>
                </a:extLst>
              </p:cNvPr>
              <p:cNvSpPr txBox="1"/>
              <p:nvPr/>
            </p:nvSpPr>
            <p:spPr>
              <a:xfrm>
                <a:off x="2545853"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36</a:t>
                </a:r>
              </a:p>
            </p:txBody>
          </p:sp>
          <p:sp>
            <p:nvSpPr>
              <p:cNvPr id="47" name="Line 21">
                <a:extLst>
                  <a:ext uri="{FF2B5EF4-FFF2-40B4-BE49-F238E27FC236}">
                    <a16:creationId xmlns:a16="http://schemas.microsoft.com/office/drawing/2014/main" id="{B50FF9FF-E2E6-4BAD-B92C-765B9A40F2B9}"/>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7936990F-C565-4EE1-A239-EAB8165FCB3C}"/>
                  </a:ext>
                </a:extLst>
              </p:cNvPr>
              <p:cNvSpPr txBox="1"/>
              <p:nvPr/>
            </p:nvSpPr>
            <p:spPr>
              <a:xfrm>
                <a:off x="2170215"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24</a:t>
                </a:r>
              </a:p>
            </p:txBody>
          </p:sp>
          <p:sp>
            <p:nvSpPr>
              <p:cNvPr id="49" name="Line 21">
                <a:extLst>
                  <a:ext uri="{FF2B5EF4-FFF2-40B4-BE49-F238E27FC236}">
                    <a16:creationId xmlns:a16="http://schemas.microsoft.com/office/drawing/2014/main" id="{2FEAD3DD-6D33-492D-AF95-AF3FC160756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17EF9C6-E5E9-41A2-9C3A-91CF4686A765}"/>
                  </a:ext>
                </a:extLst>
              </p:cNvPr>
              <p:cNvSpPr txBox="1"/>
              <p:nvPr/>
            </p:nvSpPr>
            <p:spPr>
              <a:xfrm>
                <a:off x="1794579"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12</a:t>
                </a:r>
              </a:p>
            </p:txBody>
          </p:sp>
          <p:sp>
            <p:nvSpPr>
              <p:cNvPr id="51" name="Line 21">
                <a:extLst>
                  <a:ext uri="{FF2B5EF4-FFF2-40B4-BE49-F238E27FC236}">
                    <a16:creationId xmlns:a16="http://schemas.microsoft.com/office/drawing/2014/main" id="{68D6EAB5-B19C-47F5-BFAC-E7C0C790598E}"/>
                  </a:ext>
                </a:extLst>
              </p:cNvPr>
              <p:cNvSpPr>
                <a:spLocks noChangeShapeType="1"/>
              </p:cNvSpPr>
              <p:nvPr/>
            </p:nvSpPr>
            <p:spPr bwMode="auto">
              <a:xfrm>
                <a:off x="164472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4DE599C-D275-48C7-AC10-8EF2B7F10647}"/>
                  </a:ext>
                </a:extLst>
              </p:cNvPr>
              <p:cNvSpPr txBox="1"/>
              <p:nvPr/>
            </p:nvSpPr>
            <p:spPr>
              <a:xfrm>
                <a:off x="1482127" y="4260565"/>
                <a:ext cx="23451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0</a:t>
                </a:r>
              </a:p>
            </p:txBody>
          </p:sp>
        </p:grpSp>
        <p:sp>
          <p:nvSpPr>
            <p:cNvPr id="54" name="TextBox 53">
              <a:extLst>
                <a:ext uri="{FF2B5EF4-FFF2-40B4-BE49-F238E27FC236}">
                  <a16:creationId xmlns:a16="http://schemas.microsoft.com/office/drawing/2014/main" id="{EFB26A03-C506-4BB9-A583-EF548230E565}"/>
                </a:ext>
              </a:extLst>
            </p:cNvPr>
            <p:cNvSpPr txBox="1"/>
            <p:nvPr/>
          </p:nvSpPr>
          <p:spPr>
            <a:xfrm>
              <a:off x="878633" y="3424335"/>
              <a:ext cx="2101409" cy="830997"/>
            </a:xfrm>
            <a:prstGeom prst="rect">
              <a:avLst/>
            </a:prstGeom>
            <a:noFill/>
          </p:spPr>
          <p:txBody>
            <a:bodyPr wrap="none" rtlCol="0">
              <a:spAutoFit/>
            </a:bodyPr>
            <a:lstStyle/>
            <a:p>
              <a:r>
                <a:rPr lang="fr-FR" sz="1200" dirty="0">
                  <a:solidFill>
                    <a:srgbClr val="FFC000"/>
                  </a:solidFill>
                </a:rPr>
                <a:t>A: Imagerie intensive + ACE</a:t>
              </a:r>
            </a:p>
            <a:p>
              <a:r>
                <a:rPr lang="fr-FR" sz="1200" dirty="0"/>
                <a:t>B: Imagerie intensive</a:t>
              </a:r>
            </a:p>
            <a:p>
              <a:r>
                <a:rPr lang="fr-FR" sz="1200" dirty="0">
                  <a:solidFill>
                    <a:srgbClr val="E75C00"/>
                  </a:solidFill>
                </a:rPr>
                <a:t>C: Standard + ACE</a:t>
              </a:r>
            </a:p>
            <a:p>
              <a:r>
                <a:rPr lang="fr-FR" sz="1200" dirty="0">
                  <a:solidFill>
                    <a:srgbClr val="A0A0A0"/>
                  </a:solidFill>
                </a:rPr>
                <a:t>D: Standard</a:t>
              </a:r>
            </a:p>
          </p:txBody>
        </p:sp>
        <p:sp>
          <p:nvSpPr>
            <p:cNvPr id="55" name="TextBox 54">
              <a:extLst>
                <a:ext uri="{FF2B5EF4-FFF2-40B4-BE49-F238E27FC236}">
                  <a16:creationId xmlns:a16="http://schemas.microsoft.com/office/drawing/2014/main" id="{CA733FDF-E931-427E-A4AB-F26A74F1363F}"/>
                </a:ext>
              </a:extLst>
            </p:cNvPr>
            <p:cNvSpPr txBox="1"/>
            <p:nvPr/>
          </p:nvSpPr>
          <p:spPr>
            <a:xfrm>
              <a:off x="1795004" y="4661799"/>
              <a:ext cx="508474"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Mois</a:t>
              </a:r>
            </a:p>
          </p:txBody>
        </p:sp>
        <p:grpSp>
          <p:nvGrpSpPr>
            <p:cNvPr id="16" name="Group 15">
              <a:extLst>
                <a:ext uri="{FF2B5EF4-FFF2-40B4-BE49-F238E27FC236}">
                  <a16:creationId xmlns:a16="http://schemas.microsoft.com/office/drawing/2014/main" id="{BC012EA0-DA22-4259-8A2D-6F18CEE70EBF}"/>
                </a:ext>
              </a:extLst>
            </p:cNvPr>
            <p:cNvGrpSpPr/>
            <p:nvPr/>
          </p:nvGrpSpPr>
          <p:grpSpPr>
            <a:xfrm>
              <a:off x="650874" y="4869585"/>
              <a:ext cx="2521892" cy="226591"/>
              <a:chOff x="364593" y="5637980"/>
              <a:chExt cx="2521892" cy="226591"/>
            </a:xfrm>
          </p:grpSpPr>
          <p:sp>
            <p:nvSpPr>
              <p:cNvPr id="58" name="TextBox 57">
                <a:extLst>
                  <a:ext uri="{FF2B5EF4-FFF2-40B4-BE49-F238E27FC236}">
                    <a16:creationId xmlns:a16="http://schemas.microsoft.com/office/drawing/2014/main" id="{361B1861-647F-4160-AAD7-5E499CAB795B}"/>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11</a:t>
                </a:r>
              </a:p>
            </p:txBody>
          </p:sp>
          <p:sp>
            <p:nvSpPr>
              <p:cNvPr id="60" name="TextBox 59">
                <a:extLst>
                  <a:ext uri="{FF2B5EF4-FFF2-40B4-BE49-F238E27FC236}">
                    <a16:creationId xmlns:a16="http://schemas.microsoft.com/office/drawing/2014/main" id="{A2B2B00B-885A-4A27-B2ED-3CF3C6E9F380}"/>
                  </a:ext>
                </a:extLst>
              </p:cNvPr>
              <p:cNvSpPr txBox="1"/>
              <p:nvPr/>
            </p:nvSpPr>
            <p:spPr>
              <a:xfrm>
                <a:off x="2420178" y="5637980"/>
                <a:ext cx="213767"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75</a:t>
                </a:r>
              </a:p>
            </p:txBody>
          </p:sp>
          <p:sp>
            <p:nvSpPr>
              <p:cNvPr id="62" name="TextBox 61">
                <a:extLst>
                  <a:ext uri="{FF2B5EF4-FFF2-40B4-BE49-F238E27FC236}">
                    <a16:creationId xmlns:a16="http://schemas.microsoft.com/office/drawing/2014/main" id="{613ACD67-2EBC-4B9B-B6E3-E1F26ED020D5}"/>
                  </a:ext>
                </a:extLst>
              </p:cNvPr>
              <p:cNvSpPr txBox="1"/>
              <p:nvPr/>
            </p:nvSpPr>
            <p:spPr>
              <a:xfrm>
                <a:off x="2132372" y="5637980"/>
                <a:ext cx="284300"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145</a:t>
                </a:r>
              </a:p>
            </p:txBody>
          </p:sp>
          <p:sp>
            <p:nvSpPr>
              <p:cNvPr id="64" name="TextBox 63">
                <a:extLst>
                  <a:ext uri="{FF2B5EF4-FFF2-40B4-BE49-F238E27FC236}">
                    <a16:creationId xmlns:a16="http://schemas.microsoft.com/office/drawing/2014/main" id="{180A93DD-CBB8-4872-9718-0FA14F087828}"/>
                  </a:ext>
                </a:extLst>
              </p:cNvPr>
              <p:cNvSpPr txBox="1"/>
              <p:nvPr/>
            </p:nvSpPr>
            <p:spPr>
              <a:xfrm>
                <a:off x="1879832" y="5637980"/>
                <a:ext cx="284300"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216</a:t>
                </a:r>
              </a:p>
            </p:txBody>
          </p:sp>
          <p:sp>
            <p:nvSpPr>
              <p:cNvPr id="66" name="TextBox 65">
                <a:extLst>
                  <a:ext uri="{FF2B5EF4-FFF2-40B4-BE49-F238E27FC236}">
                    <a16:creationId xmlns:a16="http://schemas.microsoft.com/office/drawing/2014/main" id="{A72466AC-817A-49A7-81FD-DEAFE51987E6}"/>
                  </a:ext>
                </a:extLst>
              </p:cNvPr>
              <p:cNvSpPr txBox="1"/>
              <p:nvPr/>
            </p:nvSpPr>
            <p:spPr>
              <a:xfrm>
                <a:off x="1627292" y="5637980"/>
                <a:ext cx="284300"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310</a:t>
                </a:r>
              </a:p>
            </p:txBody>
          </p:sp>
          <p:sp>
            <p:nvSpPr>
              <p:cNvPr id="68" name="TextBox 67">
                <a:extLst>
                  <a:ext uri="{FF2B5EF4-FFF2-40B4-BE49-F238E27FC236}">
                    <a16:creationId xmlns:a16="http://schemas.microsoft.com/office/drawing/2014/main" id="{1CE2C6B2-950C-4ACB-A90F-D916AF86CE27}"/>
                  </a:ext>
                </a:extLst>
              </p:cNvPr>
              <p:cNvSpPr txBox="1"/>
              <p:nvPr/>
            </p:nvSpPr>
            <p:spPr>
              <a:xfrm>
                <a:off x="1374752" y="5637980"/>
                <a:ext cx="284300"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408</a:t>
                </a:r>
              </a:p>
            </p:txBody>
          </p:sp>
          <p:sp>
            <p:nvSpPr>
              <p:cNvPr id="70" name="TextBox 69">
                <a:extLst>
                  <a:ext uri="{FF2B5EF4-FFF2-40B4-BE49-F238E27FC236}">
                    <a16:creationId xmlns:a16="http://schemas.microsoft.com/office/drawing/2014/main" id="{DB107139-D858-4834-B3B3-50BEB1088E8B}"/>
                  </a:ext>
                </a:extLst>
              </p:cNvPr>
              <p:cNvSpPr txBox="1"/>
              <p:nvPr/>
            </p:nvSpPr>
            <p:spPr>
              <a:xfrm>
                <a:off x="1122212" y="5637980"/>
                <a:ext cx="284300"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449</a:t>
                </a:r>
              </a:p>
            </p:txBody>
          </p:sp>
          <p:sp>
            <p:nvSpPr>
              <p:cNvPr id="72" name="TextBox 71">
                <a:extLst>
                  <a:ext uri="{FF2B5EF4-FFF2-40B4-BE49-F238E27FC236}">
                    <a16:creationId xmlns:a16="http://schemas.microsoft.com/office/drawing/2014/main" id="{0D6C5145-F2FD-49FE-A56A-2E5C94785C55}"/>
                  </a:ext>
                </a:extLst>
              </p:cNvPr>
              <p:cNvSpPr txBox="1"/>
              <p:nvPr/>
            </p:nvSpPr>
            <p:spPr>
              <a:xfrm>
                <a:off x="869672" y="5637980"/>
                <a:ext cx="284300"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471</a:t>
                </a:r>
              </a:p>
            </p:txBody>
          </p:sp>
          <p:sp>
            <p:nvSpPr>
              <p:cNvPr id="74" name="TextBox 73">
                <a:extLst>
                  <a:ext uri="{FF2B5EF4-FFF2-40B4-BE49-F238E27FC236}">
                    <a16:creationId xmlns:a16="http://schemas.microsoft.com/office/drawing/2014/main" id="{876FFA69-AD13-4BC4-8D94-CFFD585E6B4E}"/>
                  </a:ext>
                </a:extLst>
              </p:cNvPr>
              <p:cNvSpPr txBox="1"/>
              <p:nvPr/>
            </p:nvSpPr>
            <p:spPr>
              <a:xfrm>
                <a:off x="617133" y="5637980"/>
                <a:ext cx="284300"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487</a:t>
                </a:r>
              </a:p>
            </p:txBody>
          </p:sp>
          <p:sp>
            <p:nvSpPr>
              <p:cNvPr id="76" name="TextBox 75">
                <a:extLst>
                  <a:ext uri="{FF2B5EF4-FFF2-40B4-BE49-F238E27FC236}">
                    <a16:creationId xmlns:a16="http://schemas.microsoft.com/office/drawing/2014/main" id="{D4E75BC0-E25B-448D-82B7-388868403BC6}"/>
                  </a:ext>
                </a:extLst>
              </p:cNvPr>
              <p:cNvSpPr txBox="1"/>
              <p:nvPr/>
            </p:nvSpPr>
            <p:spPr>
              <a:xfrm>
                <a:off x="364593" y="5637980"/>
                <a:ext cx="284300"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501</a:t>
                </a:r>
              </a:p>
            </p:txBody>
          </p:sp>
        </p:grpSp>
        <p:grpSp>
          <p:nvGrpSpPr>
            <p:cNvPr id="77" name="Group 76">
              <a:extLst>
                <a:ext uri="{FF2B5EF4-FFF2-40B4-BE49-F238E27FC236}">
                  <a16:creationId xmlns:a16="http://schemas.microsoft.com/office/drawing/2014/main" id="{D52DC12E-1509-4773-B524-A5F7750F2FD3}"/>
                </a:ext>
              </a:extLst>
            </p:cNvPr>
            <p:cNvGrpSpPr/>
            <p:nvPr/>
          </p:nvGrpSpPr>
          <p:grpSpPr>
            <a:xfrm>
              <a:off x="650874" y="5058075"/>
              <a:ext cx="2521893" cy="226591"/>
              <a:chOff x="364592" y="5637980"/>
              <a:chExt cx="2521893" cy="226591"/>
            </a:xfrm>
          </p:grpSpPr>
          <p:sp>
            <p:nvSpPr>
              <p:cNvPr id="78" name="TextBox 77">
                <a:extLst>
                  <a:ext uri="{FF2B5EF4-FFF2-40B4-BE49-F238E27FC236}">
                    <a16:creationId xmlns:a16="http://schemas.microsoft.com/office/drawing/2014/main" id="{0268392C-55CC-488F-ABC7-B2A8EEFC8EAF}"/>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10</a:t>
                </a:r>
              </a:p>
            </p:txBody>
          </p:sp>
          <p:sp>
            <p:nvSpPr>
              <p:cNvPr id="79" name="TextBox 78">
                <a:extLst>
                  <a:ext uri="{FF2B5EF4-FFF2-40B4-BE49-F238E27FC236}">
                    <a16:creationId xmlns:a16="http://schemas.microsoft.com/office/drawing/2014/main" id="{F4738E44-A798-4261-A370-B6F0359DAA24}"/>
                  </a:ext>
                </a:extLst>
              </p:cNvPr>
              <p:cNvSpPr txBox="1"/>
              <p:nvPr/>
            </p:nvSpPr>
            <p:spPr>
              <a:xfrm>
                <a:off x="2420178" y="5637980"/>
                <a:ext cx="213767"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70</a:t>
                </a:r>
              </a:p>
            </p:txBody>
          </p:sp>
          <p:sp>
            <p:nvSpPr>
              <p:cNvPr id="80" name="TextBox 79">
                <a:extLst>
                  <a:ext uri="{FF2B5EF4-FFF2-40B4-BE49-F238E27FC236}">
                    <a16:creationId xmlns:a16="http://schemas.microsoft.com/office/drawing/2014/main" id="{33F44978-2732-4A4C-9B56-3B50F5EB3FF9}"/>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152</a:t>
                </a:r>
              </a:p>
            </p:txBody>
          </p:sp>
          <p:sp>
            <p:nvSpPr>
              <p:cNvPr id="81" name="TextBox 80">
                <a:extLst>
                  <a:ext uri="{FF2B5EF4-FFF2-40B4-BE49-F238E27FC236}">
                    <a16:creationId xmlns:a16="http://schemas.microsoft.com/office/drawing/2014/main" id="{E8099AAD-36BC-4014-B160-7B11AD9CD3CD}"/>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242</a:t>
                </a:r>
              </a:p>
            </p:txBody>
          </p:sp>
          <p:sp>
            <p:nvSpPr>
              <p:cNvPr id="82" name="TextBox 81">
                <a:extLst>
                  <a:ext uri="{FF2B5EF4-FFF2-40B4-BE49-F238E27FC236}">
                    <a16:creationId xmlns:a16="http://schemas.microsoft.com/office/drawing/2014/main" id="{1FAF9544-E569-480A-A57C-51F3C2D32634}"/>
                  </a:ext>
                </a:extLst>
              </p:cNvPr>
              <p:cNvSpPr txBox="1"/>
              <p:nvPr/>
            </p:nvSpPr>
            <p:spPr>
              <a:xfrm>
                <a:off x="1627292" y="5637980"/>
                <a:ext cx="284300"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316</a:t>
                </a:r>
              </a:p>
            </p:txBody>
          </p:sp>
          <p:sp>
            <p:nvSpPr>
              <p:cNvPr id="83" name="TextBox 82">
                <a:extLst>
                  <a:ext uri="{FF2B5EF4-FFF2-40B4-BE49-F238E27FC236}">
                    <a16:creationId xmlns:a16="http://schemas.microsoft.com/office/drawing/2014/main" id="{B2623866-DC66-416C-980C-DC3BEA451D41}"/>
                  </a:ext>
                </a:extLst>
              </p:cNvPr>
              <p:cNvSpPr txBox="1"/>
              <p:nvPr/>
            </p:nvSpPr>
            <p:spPr>
              <a:xfrm>
                <a:off x="137475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411</a:t>
                </a:r>
              </a:p>
            </p:txBody>
          </p:sp>
          <p:sp>
            <p:nvSpPr>
              <p:cNvPr id="84" name="TextBox 83">
                <a:extLst>
                  <a:ext uri="{FF2B5EF4-FFF2-40B4-BE49-F238E27FC236}">
                    <a16:creationId xmlns:a16="http://schemas.microsoft.com/office/drawing/2014/main" id="{E68FC17C-9683-4781-84FC-061CE19743F6}"/>
                  </a:ext>
                </a:extLst>
              </p:cNvPr>
              <p:cNvSpPr txBox="1"/>
              <p:nvPr/>
            </p:nvSpPr>
            <p:spPr>
              <a:xfrm>
                <a:off x="112221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446</a:t>
                </a:r>
              </a:p>
            </p:txBody>
          </p:sp>
          <p:sp>
            <p:nvSpPr>
              <p:cNvPr id="85" name="TextBox 84">
                <a:extLst>
                  <a:ext uri="{FF2B5EF4-FFF2-40B4-BE49-F238E27FC236}">
                    <a16:creationId xmlns:a16="http://schemas.microsoft.com/office/drawing/2014/main" id="{F54325D2-22F9-4D88-8A15-DF47A6955649}"/>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467</a:t>
                </a:r>
              </a:p>
            </p:txBody>
          </p:sp>
          <p:sp>
            <p:nvSpPr>
              <p:cNvPr id="86" name="TextBox 85">
                <a:extLst>
                  <a:ext uri="{FF2B5EF4-FFF2-40B4-BE49-F238E27FC236}">
                    <a16:creationId xmlns:a16="http://schemas.microsoft.com/office/drawing/2014/main" id="{51310F1F-6FEC-4EF9-ADAF-4E6BD1ABA27B}"/>
                  </a:ext>
                </a:extLst>
              </p:cNvPr>
              <p:cNvSpPr txBox="1"/>
              <p:nvPr/>
            </p:nvSpPr>
            <p:spPr>
              <a:xfrm>
                <a:off x="617133" y="5637980"/>
                <a:ext cx="284300"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482</a:t>
                </a:r>
              </a:p>
            </p:txBody>
          </p:sp>
          <p:sp>
            <p:nvSpPr>
              <p:cNvPr id="87" name="TextBox 86">
                <a:extLst>
                  <a:ext uri="{FF2B5EF4-FFF2-40B4-BE49-F238E27FC236}">
                    <a16:creationId xmlns:a16="http://schemas.microsoft.com/office/drawing/2014/main" id="{C5E7D4E1-F668-4AB0-896C-9ACEE2FE9D45}"/>
                  </a:ext>
                </a:extLst>
              </p:cNvPr>
              <p:cNvSpPr txBox="1"/>
              <p:nvPr/>
            </p:nvSpPr>
            <p:spPr>
              <a:xfrm>
                <a:off x="364592"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497</a:t>
                </a:r>
              </a:p>
            </p:txBody>
          </p:sp>
        </p:grpSp>
        <p:grpSp>
          <p:nvGrpSpPr>
            <p:cNvPr id="88" name="Group 87">
              <a:extLst>
                <a:ext uri="{FF2B5EF4-FFF2-40B4-BE49-F238E27FC236}">
                  <a16:creationId xmlns:a16="http://schemas.microsoft.com/office/drawing/2014/main" id="{D37EEE03-7EAF-492E-A966-6AF6AA85B529}"/>
                </a:ext>
              </a:extLst>
            </p:cNvPr>
            <p:cNvGrpSpPr/>
            <p:nvPr/>
          </p:nvGrpSpPr>
          <p:grpSpPr>
            <a:xfrm>
              <a:off x="650874" y="5246573"/>
              <a:ext cx="2486627" cy="226591"/>
              <a:chOff x="364592" y="5637980"/>
              <a:chExt cx="2486627" cy="226591"/>
            </a:xfrm>
          </p:grpSpPr>
          <p:sp>
            <p:nvSpPr>
              <p:cNvPr id="89" name="TextBox 88">
                <a:extLst>
                  <a:ext uri="{FF2B5EF4-FFF2-40B4-BE49-F238E27FC236}">
                    <a16:creationId xmlns:a16="http://schemas.microsoft.com/office/drawing/2014/main" id="{61D751D7-DE2F-4A90-8930-7D29A40C750B}"/>
                  </a:ext>
                </a:extLst>
              </p:cNvPr>
              <p:cNvSpPr txBox="1"/>
              <p:nvPr/>
            </p:nvSpPr>
            <p:spPr>
              <a:xfrm>
                <a:off x="2707984" y="5637980"/>
                <a:ext cx="143235"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7</a:t>
                </a:r>
              </a:p>
            </p:txBody>
          </p:sp>
          <p:sp>
            <p:nvSpPr>
              <p:cNvPr id="90" name="TextBox 89">
                <a:extLst>
                  <a:ext uri="{FF2B5EF4-FFF2-40B4-BE49-F238E27FC236}">
                    <a16:creationId xmlns:a16="http://schemas.microsoft.com/office/drawing/2014/main" id="{8F22CCE4-68F2-466B-A812-939FC98B60F5}"/>
                  </a:ext>
                </a:extLst>
              </p:cNvPr>
              <p:cNvSpPr txBox="1"/>
              <p:nvPr/>
            </p:nvSpPr>
            <p:spPr>
              <a:xfrm>
                <a:off x="2420178" y="5637980"/>
                <a:ext cx="213767"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66</a:t>
                </a:r>
              </a:p>
            </p:txBody>
          </p:sp>
          <p:sp>
            <p:nvSpPr>
              <p:cNvPr id="91" name="TextBox 90">
                <a:extLst>
                  <a:ext uri="{FF2B5EF4-FFF2-40B4-BE49-F238E27FC236}">
                    <a16:creationId xmlns:a16="http://schemas.microsoft.com/office/drawing/2014/main" id="{ED46E0B4-9B03-4EAC-A6A2-585A3DEF7C7F}"/>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143</a:t>
                </a:r>
              </a:p>
            </p:txBody>
          </p:sp>
          <p:sp>
            <p:nvSpPr>
              <p:cNvPr id="92" name="TextBox 91">
                <a:extLst>
                  <a:ext uri="{FF2B5EF4-FFF2-40B4-BE49-F238E27FC236}">
                    <a16:creationId xmlns:a16="http://schemas.microsoft.com/office/drawing/2014/main" id="{7B7CF184-84D1-48C2-81F1-8C581C006E99}"/>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235</a:t>
                </a:r>
              </a:p>
            </p:txBody>
          </p:sp>
          <p:sp>
            <p:nvSpPr>
              <p:cNvPr id="93" name="TextBox 92">
                <a:extLst>
                  <a:ext uri="{FF2B5EF4-FFF2-40B4-BE49-F238E27FC236}">
                    <a16:creationId xmlns:a16="http://schemas.microsoft.com/office/drawing/2014/main" id="{4AF93E09-40AC-4B91-8581-66132165B657}"/>
                  </a:ext>
                </a:extLst>
              </p:cNvPr>
              <p:cNvSpPr txBox="1"/>
              <p:nvPr/>
            </p:nvSpPr>
            <p:spPr>
              <a:xfrm>
                <a:off x="162729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315</a:t>
                </a:r>
              </a:p>
            </p:txBody>
          </p:sp>
          <p:sp>
            <p:nvSpPr>
              <p:cNvPr id="94" name="TextBox 93">
                <a:extLst>
                  <a:ext uri="{FF2B5EF4-FFF2-40B4-BE49-F238E27FC236}">
                    <a16:creationId xmlns:a16="http://schemas.microsoft.com/office/drawing/2014/main" id="{0E8E5445-B7D5-4CCE-B687-34C637A704FB}"/>
                  </a:ext>
                </a:extLst>
              </p:cNvPr>
              <p:cNvSpPr txBox="1"/>
              <p:nvPr/>
            </p:nvSpPr>
            <p:spPr>
              <a:xfrm>
                <a:off x="137475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415</a:t>
                </a:r>
              </a:p>
            </p:txBody>
          </p:sp>
          <p:sp>
            <p:nvSpPr>
              <p:cNvPr id="95" name="TextBox 94">
                <a:extLst>
                  <a:ext uri="{FF2B5EF4-FFF2-40B4-BE49-F238E27FC236}">
                    <a16:creationId xmlns:a16="http://schemas.microsoft.com/office/drawing/2014/main" id="{21E18E8C-19BE-4211-A67B-E6BB641FA306}"/>
                  </a:ext>
                </a:extLst>
              </p:cNvPr>
              <p:cNvSpPr txBox="1"/>
              <p:nvPr/>
            </p:nvSpPr>
            <p:spPr>
              <a:xfrm>
                <a:off x="1122212" y="5637980"/>
                <a:ext cx="284300"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448</a:t>
                </a:r>
              </a:p>
            </p:txBody>
          </p:sp>
          <p:sp>
            <p:nvSpPr>
              <p:cNvPr id="96" name="TextBox 95">
                <a:extLst>
                  <a:ext uri="{FF2B5EF4-FFF2-40B4-BE49-F238E27FC236}">
                    <a16:creationId xmlns:a16="http://schemas.microsoft.com/office/drawing/2014/main" id="{B1D41DA7-36EA-4A0D-BB9E-250E07B6F358}"/>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465</a:t>
                </a:r>
              </a:p>
            </p:txBody>
          </p:sp>
          <p:sp>
            <p:nvSpPr>
              <p:cNvPr id="97" name="TextBox 96">
                <a:extLst>
                  <a:ext uri="{FF2B5EF4-FFF2-40B4-BE49-F238E27FC236}">
                    <a16:creationId xmlns:a16="http://schemas.microsoft.com/office/drawing/2014/main" id="{12F8CB2C-263C-443B-A652-287145BE7B9C}"/>
                  </a:ext>
                </a:extLst>
              </p:cNvPr>
              <p:cNvSpPr txBox="1"/>
              <p:nvPr/>
            </p:nvSpPr>
            <p:spPr>
              <a:xfrm>
                <a:off x="617132"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484</a:t>
                </a:r>
              </a:p>
            </p:txBody>
          </p:sp>
          <p:sp>
            <p:nvSpPr>
              <p:cNvPr id="98" name="TextBox 97">
                <a:extLst>
                  <a:ext uri="{FF2B5EF4-FFF2-40B4-BE49-F238E27FC236}">
                    <a16:creationId xmlns:a16="http://schemas.microsoft.com/office/drawing/2014/main" id="{70E50EB5-4EEA-4B8B-9A62-66D00C82F9E4}"/>
                  </a:ext>
                </a:extLst>
              </p:cNvPr>
              <p:cNvSpPr txBox="1"/>
              <p:nvPr/>
            </p:nvSpPr>
            <p:spPr>
              <a:xfrm>
                <a:off x="364592"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498</a:t>
                </a:r>
              </a:p>
            </p:txBody>
          </p:sp>
        </p:grpSp>
        <p:grpSp>
          <p:nvGrpSpPr>
            <p:cNvPr id="99" name="Group 98">
              <a:extLst>
                <a:ext uri="{FF2B5EF4-FFF2-40B4-BE49-F238E27FC236}">
                  <a16:creationId xmlns:a16="http://schemas.microsoft.com/office/drawing/2014/main" id="{3011B478-2739-49F4-AD5F-6EB27018F2DA}"/>
                </a:ext>
              </a:extLst>
            </p:cNvPr>
            <p:cNvGrpSpPr/>
            <p:nvPr/>
          </p:nvGrpSpPr>
          <p:grpSpPr>
            <a:xfrm>
              <a:off x="650874" y="5439358"/>
              <a:ext cx="2521893" cy="226591"/>
              <a:chOff x="364592" y="5606176"/>
              <a:chExt cx="2521893" cy="226591"/>
            </a:xfrm>
          </p:grpSpPr>
          <p:sp>
            <p:nvSpPr>
              <p:cNvPr id="100" name="TextBox 99">
                <a:extLst>
                  <a:ext uri="{FF2B5EF4-FFF2-40B4-BE49-F238E27FC236}">
                    <a16:creationId xmlns:a16="http://schemas.microsoft.com/office/drawing/2014/main" id="{3F460038-F1F8-4409-8BDE-0EA3DAD10DFC}"/>
                  </a:ext>
                </a:extLst>
              </p:cNvPr>
              <p:cNvSpPr txBox="1"/>
              <p:nvPr/>
            </p:nvSpPr>
            <p:spPr>
              <a:xfrm>
                <a:off x="2672718" y="5606176"/>
                <a:ext cx="213767"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10</a:t>
                </a:r>
              </a:p>
            </p:txBody>
          </p:sp>
          <p:sp>
            <p:nvSpPr>
              <p:cNvPr id="101" name="TextBox 100">
                <a:extLst>
                  <a:ext uri="{FF2B5EF4-FFF2-40B4-BE49-F238E27FC236}">
                    <a16:creationId xmlns:a16="http://schemas.microsoft.com/office/drawing/2014/main" id="{6BB9601F-F2A9-45EF-ABD8-B079767E033F}"/>
                  </a:ext>
                </a:extLst>
              </p:cNvPr>
              <p:cNvSpPr txBox="1"/>
              <p:nvPr/>
            </p:nvSpPr>
            <p:spPr>
              <a:xfrm>
                <a:off x="2420178" y="5606176"/>
                <a:ext cx="213767"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65</a:t>
                </a:r>
              </a:p>
            </p:txBody>
          </p:sp>
          <p:sp>
            <p:nvSpPr>
              <p:cNvPr id="102" name="TextBox 101">
                <a:extLst>
                  <a:ext uri="{FF2B5EF4-FFF2-40B4-BE49-F238E27FC236}">
                    <a16:creationId xmlns:a16="http://schemas.microsoft.com/office/drawing/2014/main" id="{47F3F83A-1EFA-4B33-A424-5C2A055B4DAB}"/>
                  </a:ext>
                </a:extLst>
              </p:cNvPr>
              <p:cNvSpPr txBox="1"/>
              <p:nvPr/>
            </p:nvSpPr>
            <p:spPr>
              <a:xfrm>
                <a:off x="2132371" y="5606176"/>
                <a:ext cx="284301"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139</a:t>
                </a:r>
              </a:p>
            </p:txBody>
          </p:sp>
          <p:sp>
            <p:nvSpPr>
              <p:cNvPr id="103" name="TextBox 102">
                <a:extLst>
                  <a:ext uri="{FF2B5EF4-FFF2-40B4-BE49-F238E27FC236}">
                    <a16:creationId xmlns:a16="http://schemas.microsoft.com/office/drawing/2014/main" id="{6F8A7805-6BD9-4FE1-A9EC-D0060FED0B4C}"/>
                  </a:ext>
                </a:extLst>
              </p:cNvPr>
              <p:cNvSpPr txBox="1"/>
              <p:nvPr/>
            </p:nvSpPr>
            <p:spPr>
              <a:xfrm>
                <a:off x="1879831" y="5606176"/>
                <a:ext cx="284301"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227</a:t>
                </a:r>
              </a:p>
            </p:txBody>
          </p:sp>
          <p:sp>
            <p:nvSpPr>
              <p:cNvPr id="104" name="TextBox 103">
                <a:extLst>
                  <a:ext uri="{FF2B5EF4-FFF2-40B4-BE49-F238E27FC236}">
                    <a16:creationId xmlns:a16="http://schemas.microsoft.com/office/drawing/2014/main" id="{656E99D1-C894-43E1-8947-1C5589A02C5D}"/>
                  </a:ext>
                </a:extLst>
              </p:cNvPr>
              <p:cNvSpPr txBox="1"/>
              <p:nvPr/>
            </p:nvSpPr>
            <p:spPr>
              <a:xfrm>
                <a:off x="1627291" y="5606176"/>
                <a:ext cx="284300"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311</a:t>
                </a:r>
              </a:p>
            </p:txBody>
          </p:sp>
          <p:sp>
            <p:nvSpPr>
              <p:cNvPr id="105" name="TextBox 104">
                <a:extLst>
                  <a:ext uri="{FF2B5EF4-FFF2-40B4-BE49-F238E27FC236}">
                    <a16:creationId xmlns:a16="http://schemas.microsoft.com/office/drawing/2014/main" id="{1F4D46CE-D74D-4555-8483-E608BE3DA5D4}"/>
                  </a:ext>
                </a:extLst>
              </p:cNvPr>
              <p:cNvSpPr txBox="1"/>
              <p:nvPr/>
            </p:nvSpPr>
            <p:spPr>
              <a:xfrm>
                <a:off x="1374751" y="5606176"/>
                <a:ext cx="284301"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396</a:t>
                </a:r>
              </a:p>
            </p:txBody>
          </p:sp>
          <p:sp>
            <p:nvSpPr>
              <p:cNvPr id="106" name="TextBox 105">
                <a:extLst>
                  <a:ext uri="{FF2B5EF4-FFF2-40B4-BE49-F238E27FC236}">
                    <a16:creationId xmlns:a16="http://schemas.microsoft.com/office/drawing/2014/main" id="{96F10246-E594-4171-B54F-307477B16123}"/>
                  </a:ext>
                </a:extLst>
              </p:cNvPr>
              <p:cNvSpPr txBox="1"/>
              <p:nvPr/>
            </p:nvSpPr>
            <p:spPr>
              <a:xfrm>
                <a:off x="1122211" y="5606176"/>
                <a:ext cx="284300"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447</a:t>
                </a:r>
              </a:p>
            </p:txBody>
          </p:sp>
          <p:sp>
            <p:nvSpPr>
              <p:cNvPr id="107" name="TextBox 106">
                <a:extLst>
                  <a:ext uri="{FF2B5EF4-FFF2-40B4-BE49-F238E27FC236}">
                    <a16:creationId xmlns:a16="http://schemas.microsoft.com/office/drawing/2014/main" id="{98A62749-1875-40FF-8680-34648F25A946}"/>
                  </a:ext>
                </a:extLst>
              </p:cNvPr>
              <p:cNvSpPr txBox="1"/>
              <p:nvPr/>
            </p:nvSpPr>
            <p:spPr>
              <a:xfrm>
                <a:off x="869671" y="5606176"/>
                <a:ext cx="284301"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466</a:t>
                </a:r>
              </a:p>
            </p:txBody>
          </p:sp>
          <p:sp>
            <p:nvSpPr>
              <p:cNvPr id="108" name="TextBox 107">
                <a:extLst>
                  <a:ext uri="{FF2B5EF4-FFF2-40B4-BE49-F238E27FC236}">
                    <a16:creationId xmlns:a16="http://schemas.microsoft.com/office/drawing/2014/main" id="{C97ED522-5BFB-47EA-BB3C-C641A1697BFD}"/>
                  </a:ext>
                </a:extLst>
              </p:cNvPr>
              <p:cNvSpPr txBox="1"/>
              <p:nvPr/>
            </p:nvSpPr>
            <p:spPr>
              <a:xfrm>
                <a:off x="617132" y="5606176"/>
                <a:ext cx="284301"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487</a:t>
                </a:r>
              </a:p>
            </p:txBody>
          </p:sp>
          <p:sp>
            <p:nvSpPr>
              <p:cNvPr id="109" name="TextBox 108">
                <a:extLst>
                  <a:ext uri="{FF2B5EF4-FFF2-40B4-BE49-F238E27FC236}">
                    <a16:creationId xmlns:a16="http://schemas.microsoft.com/office/drawing/2014/main" id="{040F268D-6321-42C8-8314-81B9AA69D738}"/>
                  </a:ext>
                </a:extLst>
              </p:cNvPr>
              <p:cNvSpPr txBox="1"/>
              <p:nvPr/>
            </p:nvSpPr>
            <p:spPr>
              <a:xfrm>
                <a:off x="364592" y="5606176"/>
                <a:ext cx="284301"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499</a:t>
                </a:r>
              </a:p>
            </p:txBody>
          </p:sp>
        </p:grpSp>
        <p:sp>
          <p:nvSpPr>
            <p:cNvPr id="111" name="Freeform: Shape 110">
              <a:extLst>
                <a:ext uri="{FF2B5EF4-FFF2-40B4-BE49-F238E27FC236}">
                  <a16:creationId xmlns:a16="http://schemas.microsoft.com/office/drawing/2014/main" id="{7641E20D-D10A-40FB-987A-443881E9687B}"/>
                </a:ext>
              </a:extLst>
            </p:cNvPr>
            <p:cNvSpPr/>
            <p:nvPr/>
          </p:nvSpPr>
          <p:spPr>
            <a:xfrm>
              <a:off x="767735" y="2470326"/>
              <a:ext cx="2243898" cy="667729"/>
            </a:xfrm>
            <a:custGeom>
              <a:avLst/>
              <a:gdLst>
                <a:gd name="connsiteX0" fmla="*/ 3511553 w 3511553"/>
                <a:gd name="connsiteY0" fmla="*/ 1051985 h 1051984"/>
                <a:gd name="connsiteX1" fmla="*/ 3210982 w 3511553"/>
                <a:gd name="connsiteY1" fmla="*/ 1051985 h 1051984"/>
                <a:gd name="connsiteX2" fmla="*/ 3210982 w 3511553"/>
                <a:gd name="connsiteY2" fmla="*/ 1022352 h 1051984"/>
                <a:gd name="connsiteX3" fmla="*/ 3115732 w 3511553"/>
                <a:gd name="connsiteY3" fmla="*/ 1022352 h 1051984"/>
                <a:gd name="connsiteX4" fmla="*/ 3115732 w 3511553"/>
                <a:gd name="connsiteY4" fmla="*/ 984252 h 1051984"/>
                <a:gd name="connsiteX5" fmla="*/ 3037418 w 3511553"/>
                <a:gd name="connsiteY5" fmla="*/ 984252 h 1051984"/>
                <a:gd name="connsiteX6" fmla="*/ 3037418 w 3511553"/>
                <a:gd name="connsiteY6" fmla="*/ 963088 h 1051984"/>
                <a:gd name="connsiteX7" fmla="*/ 2976029 w 3511553"/>
                <a:gd name="connsiteY7" fmla="*/ 963088 h 1051984"/>
                <a:gd name="connsiteX8" fmla="*/ 2976029 w 3511553"/>
                <a:gd name="connsiteY8" fmla="*/ 937684 h 1051984"/>
                <a:gd name="connsiteX9" fmla="*/ 2885018 w 3511553"/>
                <a:gd name="connsiteY9" fmla="*/ 937684 h 1051984"/>
                <a:gd name="connsiteX10" fmla="*/ 2885018 w 3511553"/>
                <a:gd name="connsiteY10" fmla="*/ 914400 h 1051984"/>
                <a:gd name="connsiteX11" fmla="*/ 2808818 w 3511553"/>
                <a:gd name="connsiteY11" fmla="*/ 914400 h 1051984"/>
                <a:gd name="connsiteX12" fmla="*/ 2808818 w 3511553"/>
                <a:gd name="connsiteY12" fmla="*/ 889000 h 1051984"/>
                <a:gd name="connsiteX13" fmla="*/ 2732618 w 3511553"/>
                <a:gd name="connsiteY13" fmla="*/ 889000 h 1051984"/>
                <a:gd name="connsiteX14" fmla="*/ 2732618 w 3511553"/>
                <a:gd name="connsiteY14" fmla="*/ 842434 h 1051984"/>
                <a:gd name="connsiteX15" fmla="*/ 2571750 w 3511553"/>
                <a:gd name="connsiteY15" fmla="*/ 842434 h 1051984"/>
                <a:gd name="connsiteX16" fmla="*/ 2571750 w 3511553"/>
                <a:gd name="connsiteY16" fmla="*/ 810683 h 1051984"/>
                <a:gd name="connsiteX17" fmla="*/ 2533650 w 3511553"/>
                <a:gd name="connsiteY17" fmla="*/ 810683 h 1051984"/>
                <a:gd name="connsiteX18" fmla="*/ 2533650 w 3511553"/>
                <a:gd name="connsiteY18" fmla="*/ 785284 h 1051984"/>
                <a:gd name="connsiteX19" fmla="*/ 2493436 w 3511553"/>
                <a:gd name="connsiteY19" fmla="*/ 785284 h 1051984"/>
                <a:gd name="connsiteX20" fmla="*/ 2493436 w 3511553"/>
                <a:gd name="connsiteY20" fmla="*/ 766234 h 1051984"/>
                <a:gd name="connsiteX21" fmla="*/ 2362200 w 3511553"/>
                <a:gd name="connsiteY21" fmla="*/ 766234 h 1051984"/>
                <a:gd name="connsiteX22" fmla="*/ 2362200 w 3511553"/>
                <a:gd name="connsiteY22" fmla="*/ 745066 h 1051984"/>
                <a:gd name="connsiteX23" fmla="*/ 2311403 w 3511553"/>
                <a:gd name="connsiteY23" fmla="*/ 745066 h 1051984"/>
                <a:gd name="connsiteX24" fmla="*/ 2311403 w 3511553"/>
                <a:gd name="connsiteY24" fmla="*/ 726017 h 1051984"/>
                <a:gd name="connsiteX25" fmla="*/ 2237318 w 3511553"/>
                <a:gd name="connsiteY25" fmla="*/ 726017 h 1051984"/>
                <a:gd name="connsiteX26" fmla="*/ 2237318 w 3511553"/>
                <a:gd name="connsiteY26" fmla="*/ 704851 h 1051984"/>
                <a:gd name="connsiteX27" fmla="*/ 2063753 w 3511553"/>
                <a:gd name="connsiteY27" fmla="*/ 704851 h 1051984"/>
                <a:gd name="connsiteX28" fmla="*/ 2063753 w 3511553"/>
                <a:gd name="connsiteY28" fmla="*/ 683683 h 1051984"/>
                <a:gd name="connsiteX29" fmla="*/ 2034121 w 3511553"/>
                <a:gd name="connsiteY29" fmla="*/ 683683 h 1051984"/>
                <a:gd name="connsiteX30" fmla="*/ 2034121 w 3511553"/>
                <a:gd name="connsiteY30" fmla="*/ 651934 h 1051984"/>
                <a:gd name="connsiteX31" fmla="*/ 2010832 w 3511553"/>
                <a:gd name="connsiteY31" fmla="*/ 651934 h 1051984"/>
                <a:gd name="connsiteX32" fmla="*/ 2010832 w 3511553"/>
                <a:gd name="connsiteY32" fmla="*/ 630766 h 1051984"/>
                <a:gd name="connsiteX33" fmla="*/ 1938871 w 3511553"/>
                <a:gd name="connsiteY33" fmla="*/ 630766 h 1051984"/>
                <a:gd name="connsiteX34" fmla="*/ 1938871 w 3511553"/>
                <a:gd name="connsiteY34" fmla="*/ 609600 h 1051984"/>
                <a:gd name="connsiteX35" fmla="*/ 1871129 w 3511553"/>
                <a:gd name="connsiteY35" fmla="*/ 609600 h 1051984"/>
                <a:gd name="connsiteX36" fmla="*/ 1871129 w 3511553"/>
                <a:gd name="connsiteY36" fmla="*/ 571500 h 1051984"/>
                <a:gd name="connsiteX37" fmla="*/ 1778003 w 3511553"/>
                <a:gd name="connsiteY37" fmla="*/ 571500 h 1051984"/>
                <a:gd name="connsiteX38" fmla="*/ 1778003 w 3511553"/>
                <a:gd name="connsiteY38" fmla="*/ 550333 h 1051984"/>
                <a:gd name="connsiteX39" fmla="*/ 1663703 w 3511553"/>
                <a:gd name="connsiteY39" fmla="*/ 550333 h 1051984"/>
                <a:gd name="connsiteX40" fmla="*/ 1663703 w 3511553"/>
                <a:gd name="connsiteY40" fmla="*/ 527050 h 1051984"/>
                <a:gd name="connsiteX41" fmla="*/ 1593847 w 3511553"/>
                <a:gd name="connsiteY41" fmla="*/ 527050 h 1051984"/>
                <a:gd name="connsiteX42" fmla="*/ 1593847 w 3511553"/>
                <a:gd name="connsiteY42" fmla="*/ 501650 h 1051984"/>
                <a:gd name="connsiteX43" fmla="*/ 1526115 w 3511553"/>
                <a:gd name="connsiteY43" fmla="*/ 501650 h 1051984"/>
                <a:gd name="connsiteX44" fmla="*/ 1526115 w 3511553"/>
                <a:gd name="connsiteY44" fmla="*/ 478366 h 1051984"/>
                <a:gd name="connsiteX45" fmla="*/ 1477432 w 3511553"/>
                <a:gd name="connsiteY45" fmla="*/ 478366 h 1051984"/>
                <a:gd name="connsiteX46" fmla="*/ 1477432 w 3511553"/>
                <a:gd name="connsiteY46" fmla="*/ 457200 h 1051984"/>
                <a:gd name="connsiteX47" fmla="*/ 1409700 w 3511553"/>
                <a:gd name="connsiteY47" fmla="*/ 457200 h 1051984"/>
                <a:gd name="connsiteX48" fmla="*/ 1409700 w 3511553"/>
                <a:gd name="connsiteY48" fmla="*/ 419100 h 1051984"/>
                <a:gd name="connsiteX49" fmla="*/ 1363132 w 3511553"/>
                <a:gd name="connsiteY49" fmla="*/ 419100 h 1051984"/>
                <a:gd name="connsiteX50" fmla="*/ 1363132 w 3511553"/>
                <a:gd name="connsiteY50" fmla="*/ 385234 h 1051984"/>
                <a:gd name="connsiteX51" fmla="*/ 1236136 w 3511553"/>
                <a:gd name="connsiteY51" fmla="*/ 385234 h 1051984"/>
                <a:gd name="connsiteX52" fmla="*/ 1236136 w 3511553"/>
                <a:gd name="connsiteY52" fmla="*/ 361950 h 1051984"/>
                <a:gd name="connsiteX53" fmla="*/ 1212847 w 3511553"/>
                <a:gd name="connsiteY53" fmla="*/ 361950 h 1051984"/>
                <a:gd name="connsiteX54" fmla="*/ 1212847 w 3511553"/>
                <a:gd name="connsiteY54" fmla="*/ 328084 h 1051984"/>
                <a:gd name="connsiteX55" fmla="*/ 1159936 w 3511553"/>
                <a:gd name="connsiteY55" fmla="*/ 328084 h 1051984"/>
                <a:gd name="connsiteX56" fmla="*/ 1159936 w 3511553"/>
                <a:gd name="connsiteY56" fmla="*/ 306916 h 1051984"/>
                <a:gd name="connsiteX57" fmla="*/ 1039282 w 3511553"/>
                <a:gd name="connsiteY57" fmla="*/ 306916 h 1051984"/>
                <a:gd name="connsiteX58" fmla="*/ 1039282 w 3511553"/>
                <a:gd name="connsiteY58" fmla="*/ 281517 h 1051984"/>
                <a:gd name="connsiteX59" fmla="*/ 967321 w 3511553"/>
                <a:gd name="connsiteY59" fmla="*/ 281517 h 1051984"/>
                <a:gd name="connsiteX60" fmla="*/ 967321 w 3511553"/>
                <a:gd name="connsiteY60" fmla="*/ 249766 h 1051984"/>
                <a:gd name="connsiteX61" fmla="*/ 895350 w 3511553"/>
                <a:gd name="connsiteY61" fmla="*/ 249766 h 1051984"/>
                <a:gd name="connsiteX62" fmla="*/ 895350 w 3511553"/>
                <a:gd name="connsiteY62" fmla="*/ 222250 h 1051984"/>
                <a:gd name="connsiteX63" fmla="*/ 842433 w 3511553"/>
                <a:gd name="connsiteY63" fmla="*/ 222250 h 1051984"/>
                <a:gd name="connsiteX64" fmla="*/ 842433 w 3511553"/>
                <a:gd name="connsiteY64" fmla="*/ 207433 h 1051984"/>
                <a:gd name="connsiteX65" fmla="*/ 759884 w 3511553"/>
                <a:gd name="connsiteY65" fmla="*/ 207433 h 1051984"/>
                <a:gd name="connsiteX66" fmla="*/ 759884 w 3511553"/>
                <a:gd name="connsiteY66" fmla="*/ 188383 h 1051984"/>
                <a:gd name="connsiteX67" fmla="*/ 692150 w 3511553"/>
                <a:gd name="connsiteY67" fmla="*/ 188383 h 1051984"/>
                <a:gd name="connsiteX68" fmla="*/ 692150 w 3511553"/>
                <a:gd name="connsiteY68" fmla="*/ 156634 h 1051984"/>
                <a:gd name="connsiteX69" fmla="*/ 630766 w 3511553"/>
                <a:gd name="connsiteY69" fmla="*/ 156634 h 1051984"/>
                <a:gd name="connsiteX70" fmla="*/ 630766 w 3511553"/>
                <a:gd name="connsiteY70" fmla="*/ 133350 h 1051984"/>
                <a:gd name="connsiteX71" fmla="*/ 558800 w 3511553"/>
                <a:gd name="connsiteY71" fmla="*/ 133350 h 1051984"/>
                <a:gd name="connsiteX72" fmla="*/ 558800 w 3511553"/>
                <a:gd name="connsiteY72" fmla="*/ 112183 h 1051984"/>
                <a:gd name="connsiteX73" fmla="*/ 491067 w 3511553"/>
                <a:gd name="connsiteY73" fmla="*/ 112183 h 1051984"/>
                <a:gd name="connsiteX74" fmla="*/ 491067 w 3511553"/>
                <a:gd name="connsiteY74" fmla="*/ 99484 h 1051984"/>
                <a:gd name="connsiteX75" fmla="*/ 436034 w 3511553"/>
                <a:gd name="connsiteY75" fmla="*/ 99484 h 1051984"/>
                <a:gd name="connsiteX76" fmla="*/ 436034 w 3511553"/>
                <a:gd name="connsiteY76" fmla="*/ 80433 h 1051984"/>
                <a:gd name="connsiteX77" fmla="*/ 387350 w 3511553"/>
                <a:gd name="connsiteY77" fmla="*/ 80433 h 1051984"/>
                <a:gd name="connsiteX78" fmla="*/ 387350 w 3511553"/>
                <a:gd name="connsiteY78" fmla="*/ 57150 h 1051984"/>
                <a:gd name="connsiteX79" fmla="*/ 298450 w 3511553"/>
                <a:gd name="connsiteY79" fmla="*/ 57150 h 1051984"/>
                <a:gd name="connsiteX80" fmla="*/ 298450 w 3511553"/>
                <a:gd name="connsiteY80" fmla="*/ 35983 h 1051984"/>
                <a:gd name="connsiteX81" fmla="*/ 209550 w 3511553"/>
                <a:gd name="connsiteY81" fmla="*/ 35983 h 1051984"/>
                <a:gd name="connsiteX82" fmla="*/ 209550 w 3511553"/>
                <a:gd name="connsiteY82" fmla="*/ 0 h 1051984"/>
                <a:gd name="connsiteX83" fmla="*/ 0 w 3511553"/>
                <a:gd name="connsiteY83" fmla="*/ 0 h 105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511553" h="1051984">
                  <a:moveTo>
                    <a:pt x="3511553" y="1051985"/>
                  </a:moveTo>
                  <a:lnTo>
                    <a:pt x="3210982" y="1051985"/>
                  </a:lnTo>
                  <a:lnTo>
                    <a:pt x="3210982" y="1022352"/>
                  </a:lnTo>
                  <a:lnTo>
                    <a:pt x="3115732" y="1022352"/>
                  </a:lnTo>
                  <a:lnTo>
                    <a:pt x="3115732" y="984252"/>
                  </a:lnTo>
                  <a:lnTo>
                    <a:pt x="3037418" y="984252"/>
                  </a:lnTo>
                  <a:lnTo>
                    <a:pt x="3037418" y="963088"/>
                  </a:lnTo>
                  <a:lnTo>
                    <a:pt x="2976029" y="963088"/>
                  </a:lnTo>
                  <a:lnTo>
                    <a:pt x="2976029" y="937684"/>
                  </a:lnTo>
                  <a:lnTo>
                    <a:pt x="2885018" y="937684"/>
                  </a:lnTo>
                  <a:lnTo>
                    <a:pt x="2885018" y="914400"/>
                  </a:lnTo>
                  <a:lnTo>
                    <a:pt x="2808818" y="914400"/>
                  </a:lnTo>
                  <a:lnTo>
                    <a:pt x="2808818" y="889000"/>
                  </a:lnTo>
                  <a:lnTo>
                    <a:pt x="2732618" y="889000"/>
                  </a:lnTo>
                  <a:lnTo>
                    <a:pt x="2732618" y="842434"/>
                  </a:lnTo>
                  <a:lnTo>
                    <a:pt x="2571750" y="842434"/>
                  </a:lnTo>
                  <a:lnTo>
                    <a:pt x="2571750" y="810683"/>
                  </a:lnTo>
                  <a:lnTo>
                    <a:pt x="2533650" y="810683"/>
                  </a:lnTo>
                  <a:lnTo>
                    <a:pt x="2533650" y="785284"/>
                  </a:lnTo>
                  <a:lnTo>
                    <a:pt x="2493436" y="785284"/>
                  </a:lnTo>
                  <a:lnTo>
                    <a:pt x="2493436" y="766234"/>
                  </a:lnTo>
                  <a:lnTo>
                    <a:pt x="2362200" y="766234"/>
                  </a:lnTo>
                  <a:lnTo>
                    <a:pt x="2362200" y="745066"/>
                  </a:lnTo>
                  <a:lnTo>
                    <a:pt x="2311403" y="745066"/>
                  </a:lnTo>
                  <a:lnTo>
                    <a:pt x="2311403" y="726017"/>
                  </a:lnTo>
                  <a:lnTo>
                    <a:pt x="2237318" y="726017"/>
                  </a:lnTo>
                  <a:lnTo>
                    <a:pt x="2237318" y="704851"/>
                  </a:lnTo>
                  <a:lnTo>
                    <a:pt x="2063753" y="704851"/>
                  </a:lnTo>
                  <a:lnTo>
                    <a:pt x="2063753" y="683683"/>
                  </a:lnTo>
                  <a:lnTo>
                    <a:pt x="2034121" y="683683"/>
                  </a:lnTo>
                  <a:lnTo>
                    <a:pt x="2034121" y="651934"/>
                  </a:lnTo>
                  <a:lnTo>
                    <a:pt x="2010832" y="651934"/>
                  </a:lnTo>
                  <a:lnTo>
                    <a:pt x="2010832" y="630766"/>
                  </a:lnTo>
                  <a:lnTo>
                    <a:pt x="1938871" y="630766"/>
                  </a:lnTo>
                  <a:lnTo>
                    <a:pt x="1938871" y="609600"/>
                  </a:lnTo>
                  <a:lnTo>
                    <a:pt x="1871129" y="609600"/>
                  </a:lnTo>
                  <a:lnTo>
                    <a:pt x="1871129" y="571500"/>
                  </a:lnTo>
                  <a:lnTo>
                    <a:pt x="1778003" y="571500"/>
                  </a:lnTo>
                  <a:lnTo>
                    <a:pt x="1778003" y="550333"/>
                  </a:lnTo>
                  <a:lnTo>
                    <a:pt x="1663703" y="550333"/>
                  </a:lnTo>
                  <a:lnTo>
                    <a:pt x="1663703" y="527050"/>
                  </a:lnTo>
                  <a:lnTo>
                    <a:pt x="1593847" y="527050"/>
                  </a:lnTo>
                  <a:lnTo>
                    <a:pt x="1593847" y="501650"/>
                  </a:lnTo>
                  <a:lnTo>
                    <a:pt x="1526115" y="501650"/>
                  </a:lnTo>
                  <a:lnTo>
                    <a:pt x="1526115" y="478366"/>
                  </a:lnTo>
                  <a:lnTo>
                    <a:pt x="1477432" y="478366"/>
                  </a:lnTo>
                  <a:lnTo>
                    <a:pt x="1477432" y="457200"/>
                  </a:lnTo>
                  <a:lnTo>
                    <a:pt x="1409700" y="457200"/>
                  </a:lnTo>
                  <a:lnTo>
                    <a:pt x="1409700" y="419100"/>
                  </a:lnTo>
                  <a:lnTo>
                    <a:pt x="1363132" y="419100"/>
                  </a:lnTo>
                  <a:lnTo>
                    <a:pt x="1363132" y="385234"/>
                  </a:lnTo>
                  <a:lnTo>
                    <a:pt x="1236136" y="385234"/>
                  </a:lnTo>
                  <a:lnTo>
                    <a:pt x="1236136" y="361950"/>
                  </a:lnTo>
                  <a:lnTo>
                    <a:pt x="1212847" y="361950"/>
                  </a:lnTo>
                  <a:lnTo>
                    <a:pt x="1212847" y="328084"/>
                  </a:lnTo>
                  <a:lnTo>
                    <a:pt x="1159936" y="328084"/>
                  </a:lnTo>
                  <a:lnTo>
                    <a:pt x="1159936" y="306916"/>
                  </a:lnTo>
                  <a:lnTo>
                    <a:pt x="1039282" y="306916"/>
                  </a:lnTo>
                  <a:lnTo>
                    <a:pt x="1039282" y="281517"/>
                  </a:lnTo>
                  <a:lnTo>
                    <a:pt x="967321" y="281517"/>
                  </a:lnTo>
                  <a:lnTo>
                    <a:pt x="967321" y="249766"/>
                  </a:lnTo>
                  <a:lnTo>
                    <a:pt x="895350" y="249766"/>
                  </a:lnTo>
                  <a:lnTo>
                    <a:pt x="895350" y="222250"/>
                  </a:lnTo>
                  <a:lnTo>
                    <a:pt x="842433" y="222250"/>
                  </a:lnTo>
                  <a:lnTo>
                    <a:pt x="842433" y="207433"/>
                  </a:lnTo>
                  <a:lnTo>
                    <a:pt x="759884" y="207433"/>
                  </a:lnTo>
                  <a:lnTo>
                    <a:pt x="759884" y="188383"/>
                  </a:lnTo>
                  <a:lnTo>
                    <a:pt x="692150" y="188383"/>
                  </a:lnTo>
                  <a:lnTo>
                    <a:pt x="692150" y="156634"/>
                  </a:lnTo>
                  <a:lnTo>
                    <a:pt x="630766" y="156634"/>
                  </a:lnTo>
                  <a:lnTo>
                    <a:pt x="630766" y="133350"/>
                  </a:lnTo>
                  <a:lnTo>
                    <a:pt x="558800" y="133350"/>
                  </a:lnTo>
                  <a:lnTo>
                    <a:pt x="558800" y="112183"/>
                  </a:lnTo>
                  <a:lnTo>
                    <a:pt x="491067" y="112183"/>
                  </a:lnTo>
                  <a:lnTo>
                    <a:pt x="491067" y="99484"/>
                  </a:lnTo>
                  <a:lnTo>
                    <a:pt x="436034" y="99484"/>
                  </a:lnTo>
                  <a:lnTo>
                    <a:pt x="436034" y="80433"/>
                  </a:lnTo>
                  <a:lnTo>
                    <a:pt x="387350" y="80433"/>
                  </a:lnTo>
                  <a:lnTo>
                    <a:pt x="387350" y="57150"/>
                  </a:lnTo>
                  <a:lnTo>
                    <a:pt x="298450" y="57150"/>
                  </a:lnTo>
                  <a:lnTo>
                    <a:pt x="298450" y="35983"/>
                  </a:lnTo>
                  <a:lnTo>
                    <a:pt x="209550" y="35983"/>
                  </a:lnTo>
                  <a:lnTo>
                    <a:pt x="209550" y="0"/>
                  </a:lnTo>
                  <a:lnTo>
                    <a:pt x="0" y="0"/>
                  </a:lnTo>
                </a:path>
              </a:pathLst>
            </a:custGeom>
            <a:noFill/>
            <a:ln w="15875" cap="flat">
              <a:solidFill>
                <a:srgbClr val="A0A0A0"/>
              </a:solidFill>
              <a:prstDash val="solid"/>
              <a:miter/>
            </a:ln>
          </p:spPr>
          <p:txBody>
            <a:bodyPr rtlCol="0" anchor="ctr"/>
            <a:lstStyle/>
            <a:p>
              <a:endParaRPr lang="fr-FR" dirty="0"/>
            </a:p>
          </p:txBody>
        </p:sp>
        <p:sp>
          <p:nvSpPr>
            <p:cNvPr id="112" name="Freeform: Shape 111">
              <a:extLst>
                <a:ext uri="{FF2B5EF4-FFF2-40B4-BE49-F238E27FC236}">
                  <a16:creationId xmlns:a16="http://schemas.microsoft.com/office/drawing/2014/main" id="{AE1C24FF-A10C-414A-BBF6-0AE38390EC3E}"/>
                </a:ext>
              </a:extLst>
            </p:cNvPr>
            <p:cNvSpPr/>
            <p:nvPr/>
          </p:nvSpPr>
          <p:spPr>
            <a:xfrm>
              <a:off x="767734" y="2466094"/>
              <a:ext cx="2245249" cy="579056"/>
            </a:xfrm>
            <a:custGeom>
              <a:avLst/>
              <a:gdLst>
                <a:gd name="connsiteX0" fmla="*/ 3513668 w 3513667"/>
                <a:gd name="connsiteY0" fmla="*/ 912284 h 912283"/>
                <a:gd name="connsiteX1" fmla="*/ 3117847 w 3513667"/>
                <a:gd name="connsiteY1" fmla="*/ 912284 h 912283"/>
                <a:gd name="connsiteX2" fmla="*/ 3117847 w 3513667"/>
                <a:gd name="connsiteY2" fmla="*/ 891117 h 912283"/>
                <a:gd name="connsiteX3" fmla="*/ 3096682 w 3513667"/>
                <a:gd name="connsiteY3" fmla="*/ 891117 h 912283"/>
                <a:gd name="connsiteX4" fmla="*/ 3096682 w 3513667"/>
                <a:gd name="connsiteY4" fmla="*/ 853016 h 912283"/>
                <a:gd name="connsiteX5" fmla="*/ 2963332 w 3513667"/>
                <a:gd name="connsiteY5" fmla="*/ 853016 h 912283"/>
                <a:gd name="connsiteX6" fmla="*/ 2963332 w 3513667"/>
                <a:gd name="connsiteY6" fmla="*/ 833967 h 912283"/>
                <a:gd name="connsiteX7" fmla="*/ 2918879 w 3513667"/>
                <a:gd name="connsiteY7" fmla="*/ 833967 h 912283"/>
                <a:gd name="connsiteX8" fmla="*/ 2918879 w 3513667"/>
                <a:gd name="connsiteY8" fmla="*/ 817034 h 912283"/>
                <a:gd name="connsiteX9" fmla="*/ 2885018 w 3513667"/>
                <a:gd name="connsiteY9" fmla="*/ 817034 h 912283"/>
                <a:gd name="connsiteX10" fmla="*/ 2885018 w 3513667"/>
                <a:gd name="connsiteY10" fmla="*/ 772583 h 912283"/>
                <a:gd name="connsiteX11" fmla="*/ 2842679 w 3513667"/>
                <a:gd name="connsiteY11" fmla="*/ 772583 h 912283"/>
                <a:gd name="connsiteX12" fmla="*/ 2842679 w 3513667"/>
                <a:gd name="connsiteY12" fmla="*/ 749299 h 912283"/>
                <a:gd name="connsiteX13" fmla="*/ 2696632 w 3513667"/>
                <a:gd name="connsiteY13" fmla="*/ 749299 h 912283"/>
                <a:gd name="connsiteX14" fmla="*/ 2696632 w 3513667"/>
                <a:gd name="connsiteY14" fmla="*/ 702734 h 912283"/>
                <a:gd name="connsiteX15" fmla="*/ 2667000 w 3513667"/>
                <a:gd name="connsiteY15" fmla="*/ 702734 h 912283"/>
                <a:gd name="connsiteX16" fmla="*/ 2667000 w 3513667"/>
                <a:gd name="connsiteY16" fmla="*/ 675217 h 912283"/>
                <a:gd name="connsiteX17" fmla="*/ 2472271 w 3513667"/>
                <a:gd name="connsiteY17" fmla="*/ 675217 h 912283"/>
                <a:gd name="connsiteX18" fmla="*/ 2472271 w 3513667"/>
                <a:gd name="connsiteY18" fmla="*/ 664634 h 912283"/>
                <a:gd name="connsiteX19" fmla="*/ 2385479 w 3513667"/>
                <a:gd name="connsiteY19" fmla="*/ 664634 h 912283"/>
                <a:gd name="connsiteX20" fmla="*/ 2385479 w 3513667"/>
                <a:gd name="connsiteY20" fmla="*/ 632883 h 912283"/>
                <a:gd name="connsiteX21" fmla="*/ 2203447 w 3513667"/>
                <a:gd name="connsiteY21" fmla="*/ 632883 h 912283"/>
                <a:gd name="connsiteX22" fmla="*/ 2203447 w 3513667"/>
                <a:gd name="connsiteY22" fmla="*/ 603250 h 912283"/>
                <a:gd name="connsiteX23" fmla="*/ 2148421 w 3513667"/>
                <a:gd name="connsiteY23" fmla="*/ 603250 h 912283"/>
                <a:gd name="connsiteX24" fmla="*/ 2148421 w 3513667"/>
                <a:gd name="connsiteY24" fmla="*/ 567266 h 912283"/>
                <a:gd name="connsiteX25" fmla="*/ 2108197 w 3513667"/>
                <a:gd name="connsiteY25" fmla="*/ 567266 h 912283"/>
                <a:gd name="connsiteX26" fmla="*/ 2108197 w 3513667"/>
                <a:gd name="connsiteY26" fmla="*/ 546100 h 912283"/>
                <a:gd name="connsiteX27" fmla="*/ 2023529 w 3513667"/>
                <a:gd name="connsiteY27" fmla="*/ 546100 h 912283"/>
                <a:gd name="connsiteX28" fmla="*/ 2023529 w 3513667"/>
                <a:gd name="connsiteY28" fmla="*/ 527050 h 912283"/>
                <a:gd name="connsiteX29" fmla="*/ 1970618 w 3513667"/>
                <a:gd name="connsiteY29" fmla="*/ 527050 h 912283"/>
                <a:gd name="connsiteX30" fmla="*/ 1970618 w 3513667"/>
                <a:gd name="connsiteY30" fmla="*/ 505883 h 912283"/>
                <a:gd name="connsiteX31" fmla="*/ 1877482 w 3513667"/>
                <a:gd name="connsiteY31" fmla="*/ 505883 h 912283"/>
                <a:gd name="connsiteX32" fmla="*/ 1877482 w 3513667"/>
                <a:gd name="connsiteY32" fmla="*/ 478366 h 912283"/>
                <a:gd name="connsiteX33" fmla="*/ 1824571 w 3513667"/>
                <a:gd name="connsiteY33" fmla="*/ 478366 h 912283"/>
                <a:gd name="connsiteX34" fmla="*/ 1824571 w 3513667"/>
                <a:gd name="connsiteY34" fmla="*/ 459316 h 912283"/>
                <a:gd name="connsiteX35" fmla="*/ 1773765 w 3513667"/>
                <a:gd name="connsiteY35" fmla="*/ 459316 h 912283"/>
                <a:gd name="connsiteX36" fmla="*/ 1773765 w 3513667"/>
                <a:gd name="connsiteY36" fmla="*/ 440266 h 912283"/>
                <a:gd name="connsiteX37" fmla="*/ 1638300 w 3513667"/>
                <a:gd name="connsiteY37" fmla="*/ 440266 h 912283"/>
                <a:gd name="connsiteX38" fmla="*/ 1638300 w 3513667"/>
                <a:gd name="connsiteY38" fmla="*/ 412750 h 912283"/>
                <a:gd name="connsiteX39" fmla="*/ 1553632 w 3513667"/>
                <a:gd name="connsiteY39" fmla="*/ 412750 h 912283"/>
                <a:gd name="connsiteX40" fmla="*/ 1553632 w 3513667"/>
                <a:gd name="connsiteY40" fmla="*/ 391583 h 912283"/>
                <a:gd name="connsiteX41" fmla="*/ 1475318 w 3513667"/>
                <a:gd name="connsiteY41" fmla="*/ 391583 h 912283"/>
                <a:gd name="connsiteX42" fmla="*/ 1475318 w 3513667"/>
                <a:gd name="connsiteY42" fmla="*/ 355600 h 912283"/>
                <a:gd name="connsiteX43" fmla="*/ 1346197 w 3513667"/>
                <a:gd name="connsiteY43" fmla="*/ 355600 h 912283"/>
                <a:gd name="connsiteX44" fmla="*/ 1346197 w 3513667"/>
                <a:gd name="connsiteY44" fmla="*/ 342900 h 912283"/>
                <a:gd name="connsiteX45" fmla="*/ 1293286 w 3513667"/>
                <a:gd name="connsiteY45" fmla="*/ 342900 h 912283"/>
                <a:gd name="connsiteX46" fmla="*/ 1293286 w 3513667"/>
                <a:gd name="connsiteY46" fmla="*/ 323850 h 912283"/>
                <a:gd name="connsiteX47" fmla="*/ 1238250 w 3513667"/>
                <a:gd name="connsiteY47" fmla="*/ 323850 h 912283"/>
                <a:gd name="connsiteX48" fmla="*/ 1238250 w 3513667"/>
                <a:gd name="connsiteY48" fmla="*/ 304800 h 912283"/>
                <a:gd name="connsiteX49" fmla="*/ 1170518 w 3513667"/>
                <a:gd name="connsiteY49" fmla="*/ 304800 h 912283"/>
                <a:gd name="connsiteX50" fmla="*/ 1170518 w 3513667"/>
                <a:gd name="connsiteY50" fmla="*/ 283634 h 912283"/>
                <a:gd name="connsiteX51" fmla="*/ 1083736 w 3513667"/>
                <a:gd name="connsiteY51" fmla="*/ 283634 h 912283"/>
                <a:gd name="connsiteX52" fmla="*/ 1083736 w 3513667"/>
                <a:gd name="connsiteY52" fmla="*/ 260350 h 912283"/>
                <a:gd name="connsiteX53" fmla="*/ 1028700 w 3513667"/>
                <a:gd name="connsiteY53" fmla="*/ 260350 h 912283"/>
                <a:gd name="connsiteX54" fmla="*/ 1028700 w 3513667"/>
                <a:gd name="connsiteY54" fmla="*/ 241300 h 912283"/>
                <a:gd name="connsiteX55" fmla="*/ 988485 w 3513667"/>
                <a:gd name="connsiteY55" fmla="*/ 241300 h 912283"/>
                <a:gd name="connsiteX56" fmla="*/ 988485 w 3513667"/>
                <a:gd name="connsiteY56" fmla="*/ 228600 h 912283"/>
                <a:gd name="connsiteX57" fmla="*/ 937683 w 3513667"/>
                <a:gd name="connsiteY57" fmla="*/ 228600 h 912283"/>
                <a:gd name="connsiteX58" fmla="*/ 937683 w 3513667"/>
                <a:gd name="connsiteY58" fmla="*/ 203200 h 912283"/>
                <a:gd name="connsiteX59" fmla="*/ 844550 w 3513667"/>
                <a:gd name="connsiteY59" fmla="*/ 203200 h 912283"/>
                <a:gd name="connsiteX60" fmla="*/ 844550 w 3513667"/>
                <a:gd name="connsiteY60" fmla="*/ 182033 h 912283"/>
                <a:gd name="connsiteX61" fmla="*/ 749300 w 3513667"/>
                <a:gd name="connsiteY61" fmla="*/ 182033 h 912283"/>
                <a:gd name="connsiteX62" fmla="*/ 749300 w 3513667"/>
                <a:gd name="connsiteY62" fmla="*/ 152400 h 912283"/>
                <a:gd name="connsiteX63" fmla="*/ 702734 w 3513667"/>
                <a:gd name="connsiteY63" fmla="*/ 152400 h 912283"/>
                <a:gd name="connsiteX64" fmla="*/ 702734 w 3513667"/>
                <a:gd name="connsiteY64" fmla="*/ 135466 h 912283"/>
                <a:gd name="connsiteX65" fmla="*/ 611716 w 3513667"/>
                <a:gd name="connsiteY65" fmla="*/ 135466 h 912283"/>
                <a:gd name="connsiteX66" fmla="*/ 611716 w 3513667"/>
                <a:gd name="connsiteY66" fmla="*/ 105833 h 912283"/>
                <a:gd name="connsiteX67" fmla="*/ 512234 w 3513667"/>
                <a:gd name="connsiteY67" fmla="*/ 105833 h 912283"/>
                <a:gd name="connsiteX68" fmla="*/ 512234 w 3513667"/>
                <a:gd name="connsiteY68" fmla="*/ 97366 h 912283"/>
                <a:gd name="connsiteX69" fmla="*/ 423333 w 3513667"/>
                <a:gd name="connsiteY69" fmla="*/ 97366 h 912283"/>
                <a:gd name="connsiteX70" fmla="*/ 423333 w 3513667"/>
                <a:gd name="connsiteY70" fmla="*/ 82550 h 912283"/>
                <a:gd name="connsiteX71" fmla="*/ 378884 w 3513667"/>
                <a:gd name="connsiteY71" fmla="*/ 82550 h 912283"/>
                <a:gd name="connsiteX72" fmla="*/ 378884 w 3513667"/>
                <a:gd name="connsiteY72" fmla="*/ 67733 h 912283"/>
                <a:gd name="connsiteX73" fmla="*/ 283634 w 3513667"/>
                <a:gd name="connsiteY73" fmla="*/ 67733 h 912283"/>
                <a:gd name="connsiteX74" fmla="*/ 283634 w 3513667"/>
                <a:gd name="connsiteY74" fmla="*/ 46567 h 912283"/>
                <a:gd name="connsiteX75" fmla="*/ 215900 w 3513667"/>
                <a:gd name="connsiteY75" fmla="*/ 46567 h 912283"/>
                <a:gd name="connsiteX76" fmla="*/ 215900 w 3513667"/>
                <a:gd name="connsiteY76" fmla="*/ 27517 h 912283"/>
                <a:gd name="connsiteX77" fmla="*/ 127000 w 3513667"/>
                <a:gd name="connsiteY77" fmla="*/ 27517 h 912283"/>
                <a:gd name="connsiteX78" fmla="*/ 127000 w 3513667"/>
                <a:gd name="connsiteY78" fmla="*/ 0 h 912283"/>
                <a:gd name="connsiteX79" fmla="*/ 0 w 3513667"/>
                <a:gd name="connsiteY79" fmla="*/ 0 h 91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513667" h="912283">
                  <a:moveTo>
                    <a:pt x="3513668" y="912284"/>
                  </a:moveTo>
                  <a:lnTo>
                    <a:pt x="3117847" y="912284"/>
                  </a:lnTo>
                  <a:lnTo>
                    <a:pt x="3117847" y="891117"/>
                  </a:lnTo>
                  <a:lnTo>
                    <a:pt x="3096682" y="891117"/>
                  </a:lnTo>
                  <a:lnTo>
                    <a:pt x="3096682" y="853016"/>
                  </a:lnTo>
                  <a:lnTo>
                    <a:pt x="2963332" y="853016"/>
                  </a:lnTo>
                  <a:lnTo>
                    <a:pt x="2963332" y="833967"/>
                  </a:lnTo>
                  <a:lnTo>
                    <a:pt x="2918879" y="833967"/>
                  </a:lnTo>
                  <a:lnTo>
                    <a:pt x="2918879" y="817034"/>
                  </a:lnTo>
                  <a:lnTo>
                    <a:pt x="2885018" y="817034"/>
                  </a:lnTo>
                  <a:lnTo>
                    <a:pt x="2885018" y="772583"/>
                  </a:lnTo>
                  <a:lnTo>
                    <a:pt x="2842679" y="772583"/>
                  </a:lnTo>
                  <a:lnTo>
                    <a:pt x="2842679" y="749299"/>
                  </a:lnTo>
                  <a:lnTo>
                    <a:pt x="2696632" y="749299"/>
                  </a:lnTo>
                  <a:lnTo>
                    <a:pt x="2696632" y="702734"/>
                  </a:lnTo>
                  <a:lnTo>
                    <a:pt x="2667000" y="702734"/>
                  </a:lnTo>
                  <a:lnTo>
                    <a:pt x="2667000" y="675217"/>
                  </a:lnTo>
                  <a:lnTo>
                    <a:pt x="2472271" y="675217"/>
                  </a:lnTo>
                  <a:lnTo>
                    <a:pt x="2472271" y="664634"/>
                  </a:lnTo>
                  <a:lnTo>
                    <a:pt x="2385479" y="664634"/>
                  </a:lnTo>
                  <a:lnTo>
                    <a:pt x="2385479" y="632883"/>
                  </a:lnTo>
                  <a:lnTo>
                    <a:pt x="2203447" y="632883"/>
                  </a:lnTo>
                  <a:lnTo>
                    <a:pt x="2203447" y="603250"/>
                  </a:lnTo>
                  <a:lnTo>
                    <a:pt x="2148421" y="603250"/>
                  </a:lnTo>
                  <a:lnTo>
                    <a:pt x="2148421" y="567266"/>
                  </a:lnTo>
                  <a:lnTo>
                    <a:pt x="2108197" y="567266"/>
                  </a:lnTo>
                  <a:lnTo>
                    <a:pt x="2108197" y="546100"/>
                  </a:lnTo>
                  <a:lnTo>
                    <a:pt x="2023529" y="546100"/>
                  </a:lnTo>
                  <a:lnTo>
                    <a:pt x="2023529" y="527050"/>
                  </a:lnTo>
                  <a:lnTo>
                    <a:pt x="1970618" y="527050"/>
                  </a:lnTo>
                  <a:lnTo>
                    <a:pt x="1970618" y="505883"/>
                  </a:lnTo>
                  <a:lnTo>
                    <a:pt x="1877482" y="505883"/>
                  </a:lnTo>
                  <a:lnTo>
                    <a:pt x="1877482" y="478366"/>
                  </a:lnTo>
                  <a:lnTo>
                    <a:pt x="1824571" y="478366"/>
                  </a:lnTo>
                  <a:lnTo>
                    <a:pt x="1824571" y="459316"/>
                  </a:lnTo>
                  <a:lnTo>
                    <a:pt x="1773765" y="459316"/>
                  </a:lnTo>
                  <a:lnTo>
                    <a:pt x="1773765" y="440266"/>
                  </a:lnTo>
                  <a:lnTo>
                    <a:pt x="1638300" y="440266"/>
                  </a:lnTo>
                  <a:lnTo>
                    <a:pt x="1638300" y="412750"/>
                  </a:lnTo>
                  <a:lnTo>
                    <a:pt x="1553632" y="412750"/>
                  </a:lnTo>
                  <a:lnTo>
                    <a:pt x="1553632" y="391583"/>
                  </a:lnTo>
                  <a:lnTo>
                    <a:pt x="1475318" y="391583"/>
                  </a:lnTo>
                  <a:lnTo>
                    <a:pt x="1475318" y="355600"/>
                  </a:lnTo>
                  <a:lnTo>
                    <a:pt x="1346197" y="355600"/>
                  </a:lnTo>
                  <a:lnTo>
                    <a:pt x="1346197" y="342900"/>
                  </a:lnTo>
                  <a:lnTo>
                    <a:pt x="1293286" y="342900"/>
                  </a:lnTo>
                  <a:lnTo>
                    <a:pt x="1293286" y="323850"/>
                  </a:lnTo>
                  <a:lnTo>
                    <a:pt x="1238250" y="323850"/>
                  </a:lnTo>
                  <a:lnTo>
                    <a:pt x="1238250" y="304800"/>
                  </a:lnTo>
                  <a:lnTo>
                    <a:pt x="1170518" y="304800"/>
                  </a:lnTo>
                  <a:lnTo>
                    <a:pt x="1170518" y="283634"/>
                  </a:lnTo>
                  <a:lnTo>
                    <a:pt x="1083736" y="283634"/>
                  </a:lnTo>
                  <a:lnTo>
                    <a:pt x="1083736" y="260350"/>
                  </a:lnTo>
                  <a:lnTo>
                    <a:pt x="1028700" y="260350"/>
                  </a:lnTo>
                  <a:lnTo>
                    <a:pt x="1028700" y="241300"/>
                  </a:lnTo>
                  <a:lnTo>
                    <a:pt x="988485" y="241300"/>
                  </a:lnTo>
                  <a:lnTo>
                    <a:pt x="988485" y="228600"/>
                  </a:lnTo>
                  <a:lnTo>
                    <a:pt x="937683" y="228600"/>
                  </a:lnTo>
                  <a:lnTo>
                    <a:pt x="937683" y="203200"/>
                  </a:lnTo>
                  <a:lnTo>
                    <a:pt x="844550" y="203200"/>
                  </a:lnTo>
                  <a:lnTo>
                    <a:pt x="844550" y="182033"/>
                  </a:lnTo>
                  <a:lnTo>
                    <a:pt x="749300" y="182033"/>
                  </a:lnTo>
                  <a:lnTo>
                    <a:pt x="749300" y="152400"/>
                  </a:lnTo>
                  <a:lnTo>
                    <a:pt x="702734" y="152400"/>
                  </a:lnTo>
                  <a:lnTo>
                    <a:pt x="702734" y="135466"/>
                  </a:lnTo>
                  <a:lnTo>
                    <a:pt x="611716" y="135466"/>
                  </a:lnTo>
                  <a:lnTo>
                    <a:pt x="611716" y="105833"/>
                  </a:lnTo>
                  <a:lnTo>
                    <a:pt x="512234" y="105833"/>
                  </a:lnTo>
                  <a:lnTo>
                    <a:pt x="512234" y="97366"/>
                  </a:lnTo>
                  <a:lnTo>
                    <a:pt x="423333" y="97366"/>
                  </a:lnTo>
                  <a:lnTo>
                    <a:pt x="423333" y="82550"/>
                  </a:lnTo>
                  <a:lnTo>
                    <a:pt x="378884" y="82550"/>
                  </a:lnTo>
                  <a:lnTo>
                    <a:pt x="378884" y="67733"/>
                  </a:lnTo>
                  <a:lnTo>
                    <a:pt x="283634" y="67733"/>
                  </a:lnTo>
                  <a:lnTo>
                    <a:pt x="283634" y="46567"/>
                  </a:lnTo>
                  <a:lnTo>
                    <a:pt x="215900" y="46567"/>
                  </a:lnTo>
                  <a:lnTo>
                    <a:pt x="215900" y="27517"/>
                  </a:lnTo>
                  <a:lnTo>
                    <a:pt x="127000" y="27517"/>
                  </a:lnTo>
                  <a:lnTo>
                    <a:pt x="127000" y="0"/>
                  </a:lnTo>
                  <a:lnTo>
                    <a:pt x="0" y="0"/>
                  </a:lnTo>
                </a:path>
              </a:pathLst>
            </a:custGeom>
            <a:noFill/>
            <a:ln w="15875" cap="flat">
              <a:solidFill>
                <a:srgbClr val="FFC000"/>
              </a:solidFill>
              <a:prstDash val="solid"/>
              <a:miter/>
            </a:ln>
          </p:spPr>
          <p:txBody>
            <a:bodyPr rtlCol="0" anchor="ctr"/>
            <a:lstStyle/>
            <a:p>
              <a:endParaRPr lang="fr-FR" dirty="0"/>
            </a:p>
          </p:txBody>
        </p:sp>
        <p:sp>
          <p:nvSpPr>
            <p:cNvPr id="115" name="Freeform: Shape 114">
              <a:extLst>
                <a:ext uri="{FF2B5EF4-FFF2-40B4-BE49-F238E27FC236}">
                  <a16:creationId xmlns:a16="http://schemas.microsoft.com/office/drawing/2014/main" id="{EDDDEB6D-62F7-4A6C-A63E-5FD99F59D7ED}"/>
                </a:ext>
              </a:extLst>
            </p:cNvPr>
            <p:cNvSpPr/>
            <p:nvPr/>
          </p:nvSpPr>
          <p:spPr>
            <a:xfrm>
              <a:off x="767734" y="2466095"/>
              <a:ext cx="2236971" cy="578442"/>
            </a:xfrm>
            <a:custGeom>
              <a:avLst/>
              <a:gdLst>
                <a:gd name="connsiteX0" fmla="*/ 3507315 w 3507314"/>
                <a:gd name="connsiteY0" fmla="*/ 910167 h 910167"/>
                <a:gd name="connsiteX1" fmla="*/ 3141136 w 3507314"/>
                <a:gd name="connsiteY1" fmla="*/ 910167 h 910167"/>
                <a:gd name="connsiteX2" fmla="*/ 3141136 w 3507314"/>
                <a:gd name="connsiteY2" fmla="*/ 857250 h 910167"/>
                <a:gd name="connsiteX3" fmla="*/ 3100921 w 3507314"/>
                <a:gd name="connsiteY3" fmla="*/ 857250 h 910167"/>
                <a:gd name="connsiteX4" fmla="*/ 3100921 w 3507314"/>
                <a:gd name="connsiteY4" fmla="*/ 823384 h 910167"/>
                <a:gd name="connsiteX5" fmla="*/ 2980268 w 3507314"/>
                <a:gd name="connsiteY5" fmla="*/ 823384 h 910167"/>
                <a:gd name="connsiteX6" fmla="*/ 2980268 w 3507314"/>
                <a:gd name="connsiteY6" fmla="*/ 804333 h 910167"/>
                <a:gd name="connsiteX7" fmla="*/ 2912536 w 3507314"/>
                <a:gd name="connsiteY7" fmla="*/ 804333 h 910167"/>
                <a:gd name="connsiteX8" fmla="*/ 2912536 w 3507314"/>
                <a:gd name="connsiteY8" fmla="*/ 770467 h 910167"/>
                <a:gd name="connsiteX9" fmla="*/ 2698747 w 3507314"/>
                <a:gd name="connsiteY9" fmla="*/ 770467 h 910167"/>
                <a:gd name="connsiteX10" fmla="*/ 2698747 w 3507314"/>
                <a:gd name="connsiteY10" fmla="*/ 766234 h 910167"/>
                <a:gd name="connsiteX11" fmla="*/ 2504018 w 3507314"/>
                <a:gd name="connsiteY11" fmla="*/ 766234 h 910167"/>
                <a:gd name="connsiteX12" fmla="*/ 2504018 w 3507314"/>
                <a:gd name="connsiteY12" fmla="*/ 759884 h 910167"/>
                <a:gd name="connsiteX13" fmla="*/ 2377021 w 3507314"/>
                <a:gd name="connsiteY13" fmla="*/ 759884 h 910167"/>
                <a:gd name="connsiteX14" fmla="*/ 2377021 w 3507314"/>
                <a:gd name="connsiteY14" fmla="*/ 745066 h 910167"/>
                <a:gd name="connsiteX15" fmla="*/ 2315632 w 3507314"/>
                <a:gd name="connsiteY15" fmla="*/ 745066 h 910167"/>
                <a:gd name="connsiteX16" fmla="*/ 2315632 w 3507314"/>
                <a:gd name="connsiteY16" fmla="*/ 719667 h 910167"/>
                <a:gd name="connsiteX17" fmla="*/ 2288115 w 3507314"/>
                <a:gd name="connsiteY17" fmla="*/ 719667 h 910167"/>
                <a:gd name="connsiteX18" fmla="*/ 2288115 w 3507314"/>
                <a:gd name="connsiteY18" fmla="*/ 681567 h 910167"/>
                <a:gd name="connsiteX19" fmla="*/ 2252129 w 3507314"/>
                <a:gd name="connsiteY19" fmla="*/ 681567 h 910167"/>
                <a:gd name="connsiteX20" fmla="*/ 2252129 w 3507314"/>
                <a:gd name="connsiteY20" fmla="*/ 664634 h 910167"/>
                <a:gd name="connsiteX21" fmla="*/ 2205571 w 3507314"/>
                <a:gd name="connsiteY21" fmla="*/ 664634 h 910167"/>
                <a:gd name="connsiteX22" fmla="*/ 2205571 w 3507314"/>
                <a:gd name="connsiteY22" fmla="*/ 632883 h 910167"/>
                <a:gd name="connsiteX23" fmla="*/ 2180168 w 3507314"/>
                <a:gd name="connsiteY23" fmla="*/ 632883 h 910167"/>
                <a:gd name="connsiteX24" fmla="*/ 2180168 w 3507314"/>
                <a:gd name="connsiteY24" fmla="*/ 603250 h 910167"/>
                <a:gd name="connsiteX25" fmla="*/ 2123018 w 3507314"/>
                <a:gd name="connsiteY25" fmla="*/ 603250 h 910167"/>
                <a:gd name="connsiteX26" fmla="*/ 2123018 w 3507314"/>
                <a:gd name="connsiteY26" fmla="*/ 594783 h 910167"/>
                <a:gd name="connsiteX27" fmla="*/ 2074336 w 3507314"/>
                <a:gd name="connsiteY27" fmla="*/ 594783 h 910167"/>
                <a:gd name="connsiteX28" fmla="*/ 2074336 w 3507314"/>
                <a:gd name="connsiteY28" fmla="*/ 575733 h 910167"/>
                <a:gd name="connsiteX29" fmla="*/ 1841497 w 3507314"/>
                <a:gd name="connsiteY29" fmla="*/ 575733 h 910167"/>
                <a:gd name="connsiteX30" fmla="*/ 1841497 w 3507314"/>
                <a:gd name="connsiteY30" fmla="*/ 529166 h 910167"/>
                <a:gd name="connsiteX31" fmla="*/ 1782232 w 3507314"/>
                <a:gd name="connsiteY31" fmla="*/ 529166 h 910167"/>
                <a:gd name="connsiteX32" fmla="*/ 1782232 w 3507314"/>
                <a:gd name="connsiteY32" fmla="*/ 514350 h 910167"/>
                <a:gd name="connsiteX33" fmla="*/ 1735665 w 3507314"/>
                <a:gd name="connsiteY33" fmla="*/ 514350 h 910167"/>
                <a:gd name="connsiteX34" fmla="*/ 1735665 w 3507314"/>
                <a:gd name="connsiteY34" fmla="*/ 495300 h 910167"/>
                <a:gd name="connsiteX35" fmla="*/ 1676400 w 3507314"/>
                <a:gd name="connsiteY35" fmla="*/ 495300 h 910167"/>
                <a:gd name="connsiteX36" fmla="*/ 1676400 w 3507314"/>
                <a:gd name="connsiteY36" fmla="*/ 467783 h 910167"/>
                <a:gd name="connsiteX37" fmla="*/ 1631947 w 3507314"/>
                <a:gd name="connsiteY37" fmla="*/ 467783 h 910167"/>
                <a:gd name="connsiteX38" fmla="*/ 1631947 w 3507314"/>
                <a:gd name="connsiteY38" fmla="*/ 461433 h 910167"/>
                <a:gd name="connsiteX39" fmla="*/ 1610782 w 3507314"/>
                <a:gd name="connsiteY39" fmla="*/ 461433 h 910167"/>
                <a:gd name="connsiteX40" fmla="*/ 1610782 w 3507314"/>
                <a:gd name="connsiteY40" fmla="*/ 442384 h 910167"/>
                <a:gd name="connsiteX41" fmla="*/ 1553632 w 3507314"/>
                <a:gd name="connsiteY41" fmla="*/ 442384 h 910167"/>
                <a:gd name="connsiteX42" fmla="*/ 1553632 w 3507314"/>
                <a:gd name="connsiteY42" fmla="*/ 427567 h 910167"/>
                <a:gd name="connsiteX43" fmla="*/ 1513418 w 3507314"/>
                <a:gd name="connsiteY43" fmla="*/ 427567 h 910167"/>
                <a:gd name="connsiteX44" fmla="*/ 1513418 w 3507314"/>
                <a:gd name="connsiteY44" fmla="*/ 412750 h 910167"/>
                <a:gd name="connsiteX45" fmla="*/ 1445686 w 3507314"/>
                <a:gd name="connsiteY45" fmla="*/ 412750 h 910167"/>
                <a:gd name="connsiteX46" fmla="*/ 1445686 w 3507314"/>
                <a:gd name="connsiteY46" fmla="*/ 372533 h 910167"/>
                <a:gd name="connsiteX47" fmla="*/ 1401232 w 3507314"/>
                <a:gd name="connsiteY47" fmla="*/ 372533 h 910167"/>
                <a:gd name="connsiteX48" fmla="*/ 1401232 w 3507314"/>
                <a:gd name="connsiteY48" fmla="*/ 355600 h 910167"/>
                <a:gd name="connsiteX49" fmla="*/ 1329271 w 3507314"/>
                <a:gd name="connsiteY49" fmla="*/ 355600 h 910167"/>
                <a:gd name="connsiteX50" fmla="*/ 1329271 w 3507314"/>
                <a:gd name="connsiteY50" fmla="*/ 345016 h 910167"/>
                <a:gd name="connsiteX51" fmla="*/ 1278465 w 3507314"/>
                <a:gd name="connsiteY51" fmla="*/ 345016 h 910167"/>
                <a:gd name="connsiteX52" fmla="*/ 1278465 w 3507314"/>
                <a:gd name="connsiteY52" fmla="*/ 325966 h 910167"/>
                <a:gd name="connsiteX53" fmla="*/ 1223429 w 3507314"/>
                <a:gd name="connsiteY53" fmla="*/ 325966 h 910167"/>
                <a:gd name="connsiteX54" fmla="*/ 1223429 w 3507314"/>
                <a:gd name="connsiteY54" fmla="*/ 306916 h 910167"/>
                <a:gd name="connsiteX55" fmla="*/ 1176871 w 3507314"/>
                <a:gd name="connsiteY55" fmla="*/ 306916 h 910167"/>
                <a:gd name="connsiteX56" fmla="*/ 1176871 w 3507314"/>
                <a:gd name="connsiteY56" fmla="*/ 292100 h 910167"/>
                <a:gd name="connsiteX57" fmla="*/ 1098547 w 3507314"/>
                <a:gd name="connsiteY57" fmla="*/ 292100 h 910167"/>
                <a:gd name="connsiteX58" fmla="*/ 1098547 w 3507314"/>
                <a:gd name="connsiteY58" fmla="*/ 273050 h 910167"/>
                <a:gd name="connsiteX59" fmla="*/ 1035053 w 3507314"/>
                <a:gd name="connsiteY59" fmla="*/ 273050 h 910167"/>
                <a:gd name="connsiteX60" fmla="*/ 1035053 w 3507314"/>
                <a:gd name="connsiteY60" fmla="*/ 249766 h 910167"/>
                <a:gd name="connsiteX61" fmla="*/ 986371 w 3507314"/>
                <a:gd name="connsiteY61" fmla="*/ 249766 h 910167"/>
                <a:gd name="connsiteX62" fmla="*/ 986371 w 3507314"/>
                <a:gd name="connsiteY62" fmla="*/ 228600 h 910167"/>
                <a:gd name="connsiteX63" fmla="*/ 899583 w 3507314"/>
                <a:gd name="connsiteY63" fmla="*/ 228600 h 910167"/>
                <a:gd name="connsiteX64" fmla="*/ 899583 w 3507314"/>
                <a:gd name="connsiteY64" fmla="*/ 211666 h 910167"/>
                <a:gd name="connsiteX65" fmla="*/ 853017 w 3507314"/>
                <a:gd name="connsiteY65" fmla="*/ 211666 h 910167"/>
                <a:gd name="connsiteX66" fmla="*/ 853017 w 3507314"/>
                <a:gd name="connsiteY66" fmla="*/ 188384 h 910167"/>
                <a:gd name="connsiteX67" fmla="*/ 762000 w 3507314"/>
                <a:gd name="connsiteY67" fmla="*/ 188384 h 910167"/>
                <a:gd name="connsiteX68" fmla="*/ 762000 w 3507314"/>
                <a:gd name="connsiteY68" fmla="*/ 169334 h 910167"/>
                <a:gd name="connsiteX69" fmla="*/ 736600 w 3507314"/>
                <a:gd name="connsiteY69" fmla="*/ 169334 h 910167"/>
                <a:gd name="connsiteX70" fmla="*/ 736600 w 3507314"/>
                <a:gd name="connsiteY70" fmla="*/ 156634 h 910167"/>
                <a:gd name="connsiteX71" fmla="*/ 692150 w 3507314"/>
                <a:gd name="connsiteY71" fmla="*/ 156634 h 910167"/>
                <a:gd name="connsiteX72" fmla="*/ 692150 w 3507314"/>
                <a:gd name="connsiteY72" fmla="*/ 139700 h 910167"/>
                <a:gd name="connsiteX73" fmla="*/ 599017 w 3507314"/>
                <a:gd name="connsiteY73" fmla="*/ 139700 h 910167"/>
                <a:gd name="connsiteX74" fmla="*/ 599017 w 3507314"/>
                <a:gd name="connsiteY74" fmla="*/ 122767 h 910167"/>
                <a:gd name="connsiteX75" fmla="*/ 535516 w 3507314"/>
                <a:gd name="connsiteY75" fmla="*/ 122767 h 910167"/>
                <a:gd name="connsiteX76" fmla="*/ 535516 w 3507314"/>
                <a:gd name="connsiteY76" fmla="*/ 105833 h 910167"/>
                <a:gd name="connsiteX77" fmla="*/ 450850 w 3507314"/>
                <a:gd name="connsiteY77" fmla="*/ 105833 h 910167"/>
                <a:gd name="connsiteX78" fmla="*/ 450850 w 3507314"/>
                <a:gd name="connsiteY78" fmla="*/ 91017 h 910167"/>
                <a:gd name="connsiteX79" fmla="*/ 423333 w 3507314"/>
                <a:gd name="connsiteY79" fmla="*/ 91017 h 910167"/>
                <a:gd name="connsiteX80" fmla="*/ 423333 w 3507314"/>
                <a:gd name="connsiteY80" fmla="*/ 74083 h 910167"/>
                <a:gd name="connsiteX81" fmla="*/ 372533 w 3507314"/>
                <a:gd name="connsiteY81" fmla="*/ 74083 h 910167"/>
                <a:gd name="connsiteX82" fmla="*/ 372533 w 3507314"/>
                <a:gd name="connsiteY82" fmla="*/ 61383 h 910167"/>
                <a:gd name="connsiteX83" fmla="*/ 254000 w 3507314"/>
                <a:gd name="connsiteY83" fmla="*/ 61383 h 910167"/>
                <a:gd name="connsiteX84" fmla="*/ 254000 w 3507314"/>
                <a:gd name="connsiteY84" fmla="*/ 38100 h 910167"/>
                <a:gd name="connsiteX85" fmla="*/ 213783 w 3507314"/>
                <a:gd name="connsiteY85" fmla="*/ 38100 h 910167"/>
                <a:gd name="connsiteX86" fmla="*/ 213783 w 3507314"/>
                <a:gd name="connsiteY86" fmla="*/ 21167 h 910167"/>
                <a:gd name="connsiteX87" fmla="*/ 107950 w 3507314"/>
                <a:gd name="connsiteY87" fmla="*/ 21167 h 910167"/>
                <a:gd name="connsiteX88" fmla="*/ 107950 w 3507314"/>
                <a:gd name="connsiteY88" fmla="*/ 0 h 910167"/>
                <a:gd name="connsiteX89" fmla="*/ 0 w 3507314"/>
                <a:gd name="connsiteY89" fmla="*/ 0 h 91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507314" h="910167">
                  <a:moveTo>
                    <a:pt x="3507315" y="910167"/>
                  </a:moveTo>
                  <a:lnTo>
                    <a:pt x="3141136" y="910167"/>
                  </a:lnTo>
                  <a:lnTo>
                    <a:pt x="3141136" y="857250"/>
                  </a:lnTo>
                  <a:lnTo>
                    <a:pt x="3100921" y="857250"/>
                  </a:lnTo>
                  <a:lnTo>
                    <a:pt x="3100921" y="823384"/>
                  </a:lnTo>
                  <a:lnTo>
                    <a:pt x="2980268" y="823384"/>
                  </a:lnTo>
                  <a:lnTo>
                    <a:pt x="2980268" y="804333"/>
                  </a:lnTo>
                  <a:lnTo>
                    <a:pt x="2912536" y="804333"/>
                  </a:lnTo>
                  <a:lnTo>
                    <a:pt x="2912536" y="770467"/>
                  </a:lnTo>
                  <a:lnTo>
                    <a:pt x="2698747" y="770467"/>
                  </a:lnTo>
                  <a:lnTo>
                    <a:pt x="2698747" y="766234"/>
                  </a:lnTo>
                  <a:lnTo>
                    <a:pt x="2504018" y="766234"/>
                  </a:lnTo>
                  <a:lnTo>
                    <a:pt x="2504018" y="759884"/>
                  </a:lnTo>
                  <a:lnTo>
                    <a:pt x="2377021" y="759884"/>
                  </a:lnTo>
                  <a:lnTo>
                    <a:pt x="2377021" y="745066"/>
                  </a:lnTo>
                  <a:lnTo>
                    <a:pt x="2315632" y="745066"/>
                  </a:lnTo>
                  <a:lnTo>
                    <a:pt x="2315632" y="719667"/>
                  </a:lnTo>
                  <a:lnTo>
                    <a:pt x="2288115" y="719667"/>
                  </a:lnTo>
                  <a:lnTo>
                    <a:pt x="2288115" y="681567"/>
                  </a:lnTo>
                  <a:lnTo>
                    <a:pt x="2252129" y="681567"/>
                  </a:lnTo>
                  <a:lnTo>
                    <a:pt x="2252129" y="664634"/>
                  </a:lnTo>
                  <a:lnTo>
                    <a:pt x="2205571" y="664634"/>
                  </a:lnTo>
                  <a:lnTo>
                    <a:pt x="2205571" y="632883"/>
                  </a:lnTo>
                  <a:lnTo>
                    <a:pt x="2180168" y="632883"/>
                  </a:lnTo>
                  <a:lnTo>
                    <a:pt x="2180168" y="603250"/>
                  </a:lnTo>
                  <a:lnTo>
                    <a:pt x="2123018" y="603250"/>
                  </a:lnTo>
                  <a:lnTo>
                    <a:pt x="2123018" y="594783"/>
                  </a:lnTo>
                  <a:lnTo>
                    <a:pt x="2074336" y="594783"/>
                  </a:lnTo>
                  <a:lnTo>
                    <a:pt x="2074336" y="575733"/>
                  </a:lnTo>
                  <a:lnTo>
                    <a:pt x="1841497" y="575733"/>
                  </a:lnTo>
                  <a:lnTo>
                    <a:pt x="1841497" y="529166"/>
                  </a:lnTo>
                  <a:lnTo>
                    <a:pt x="1782232" y="529166"/>
                  </a:lnTo>
                  <a:lnTo>
                    <a:pt x="1782232" y="514350"/>
                  </a:lnTo>
                  <a:lnTo>
                    <a:pt x="1735665" y="514350"/>
                  </a:lnTo>
                  <a:lnTo>
                    <a:pt x="1735665" y="495300"/>
                  </a:lnTo>
                  <a:lnTo>
                    <a:pt x="1676400" y="495300"/>
                  </a:lnTo>
                  <a:lnTo>
                    <a:pt x="1676400" y="467783"/>
                  </a:lnTo>
                  <a:lnTo>
                    <a:pt x="1631947" y="467783"/>
                  </a:lnTo>
                  <a:lnTo>
                    <a:pt x="1631947" y="461433"/>
                  </a:lnTo>
                  <a:lnTo>
                    <a:pt x="1610782" y="461433"/>
                  </a:lnTo>
                  <a:lnTo>
                    <a:pt x="1610782" y="442384"/>
                  </a:lnTo>
                  <a:lnTo>
                    <a:pt x="1553632" y="442384"/>
                  </a:lnTo>
                  <a:lnTo>
                    <a:pt x="1553632" y="427567"/>
                  </a:lnTo>
                  <a:lnTo>
                    <a:pt x="1513418" y="427567"/>
                  </a:lnTo>
                  <a:lnTo>
                    <a:pt x="1513418" y="412750"/>
                  </a:lnTo>
                  <a:lnTo>
                    <a:pt x="1445686" y="412750"/>
                  </a:lnTo>
                  <a:lnTo>
                    <a:pt x="1445686" y="372533"/>
                  </a:lnTo>
                  <a:lnTo>
                    <a:pt x="1401232" y="372533"/>
                  </a:lnTo>
                  <a:lnTo>
                    <a:pt x="1401232" y="355600"/>
                  </a:lnTo>
                  <a:lnTo>
                    <a:pt x="1329271" y="355600"/>
                  </a:lnTo>
                  <a:lnTo>
                    <a:pt x="1329271" y="345016"/>
                  </a:lnTo>
                  <a:lnTo>
                    <a:pt x="1278465" y="345016"/>
                  </a:lnTo>
                  <a:lnTo>
                    <a:pt x="1278465" y="325966"/>
                  </a:lnTo>
                  <a:lnTo>
                    <a:pt x="1223429" y="325966"/>
                  </a:lnTo>
                  <a:lnTo>
                    <a:pt x="1223429" y="306916"/>
                  </a:lnTo>
                  <a:lnTo>
                    <a:pt x="1176871" y="306916"/>
                  </a:lnTo>
                  <a:lnTo>
                    <a:pt x="1176871" y="292100"/>
                  </a:lnTo>
                  <a:lnTo>
                    <a:pt x="1098547" y="292100"/>
                  </a:lnTo>
                  <a:lnTo>
                    <a:pt x="1098547" y="273050"/>
                  </a:lnTo>
                  <a:lnTo>
                    <a:pt x="1035053" y="273050"/>
                  </a:lnTo>
                  <a:lnTo>
                    <a:pt x="1035053" y="249766"/>
                  </a:lnTo>
                  <a:lnTo>
                    <a:pt x="986371" y="249766"/>
                  </a:lnTo>
                  <a:lnTo>
                    <a:pt x="986371" y="228600"/>
                  </a:lnTo>
                  <a:lnTo>
                    <a:pt x="899583" y="228600"/>
                  </a:lnTo>
                  <a:lnTo>
                    <a:pt x="899583" y="211666"/>
                  </a:lnTo>
                  <a:lnTo>
                    <a:pt x="853017" y="211666"/>
                  </a:lnTo>
                  <a:lnTo>
                    <a:pt x="853017" y="188384"/>
                  </a:lnTo>
                  <a:lnTo>
                    <a:pt x="762000" y="188384"/>
                  </a:lnTo>
                  <a:lnTo>
                    <a:pt x="762000" y="169334"/>
                  </a:lnTo>
                  <a:lnTo>
                    <a:pt x="736600" y="169334"/>
                  </a:lnTo>
                  <a:lnTo>
                    <a:pt x="736600" y="156634"/>
                  </a:lnTo>
                  <a:lnTo>
                    <a:pt x="692150" y="156634"/>
                  </a:lnTo>
                  <a:lnTo>
                    <a:pt x="692150" y="139700"/>
                  </a:lnTo>
                  <a:lnTo>
                    <a:pt x="599017" y="139700"/>
                  </a:lnTo>
                  <a:lnTo>
                    <a:pt x="599017" y="122767"/>
                  </a:lnTo>
                  <a:lnTo>
                    <a:pt x="535516" y="122767"/>
                  </a:lnTo>
                  <a:lnTo>
                    <a:pt x="535516" y="105833"/>
                  </a:lnTo>
                  <a:lnTo>
                    <a:pt x="450850" y="105833"/>
                  </a:lnTo>
                  <a:lnTo>
                    <a:pt x="450850" y="91017"/>
                  </a:lnTo>
                  <a:lnTo>
                    <a:pt x="423333" y="91017"/>
                  </a:lnTo>
                  <a:lnTo>
                    <a:pt x="423333" y="74083"/>
                  </a:lnTo>
                  <a:lnTo>
                    <a:pt x="372533" y="74083"/>
                  </a:lnTo>
                  <a:lnTo>
                    <a:pt x="372533" y="61383"/>
                  </a:lnTo>
                  <a:lnTo>
                    <a:pt x="254000" y="61383"/>
                  </a:lnTo>
                  <a:lnTo>
                    <a:pt x="254000" y="38100"/>
                  </a:lnTo>
                  <a:lnTo>
                    <a:pt x="213783" y="38100"/>
                  </a:lnTo>
                  <a:lnTo>
                    <a:pt x="213783" y="21167"/>
                  </a:lnTo>
                  <a:lnTo>
                    <a:pt x="107950" y="21167"/>
                  </a:lnTo>
                  <a:lnTo>
                    <a:pt x="107950" y="0"/>
                  </a:lnTo>
                  <a:lnTo>
                    <a:pt x="0" y="0"/>
                  </a:lnTo>
                </a:path>
              </a:pathLst>
            </a:custGeom>
            <a:noFill/>
            <a:ln w="15875" cap="flat">
              <a:solidFill>
                <a:srgbClr val="E75C00"/>
              </a:solidFill>
              <a:prstDash val="solid"/>
              <a:miter/>
            </a:ln>
          </p:spPr>
          <p:txBody>
            <a:bodyPr rtlCol="0" anchor="ctr"/>
            <a:lstStyle/>
            <a:p>
              <a:endParaRPr lang="fr-FR" dirty="0"/>
            </a:p>
          </p:txBody>
        </p:sp>
        <p:sp>
          <p:nvSpPr>
            <p:cNvPr id="116" name="Freeform: Shape 115">
              <a:extLst>
                <a:ext uri="{FF2B5EF4-FFF2-40B4-BE49-F238E27FC236}">
                  <a16:creationId xmlns:a16="http://schemas.microsoft.com/office/drawing/2014/main" id="{BEB5462D-BBE3-4678-938E-4F52788612A6}"/>
                </a:ext>
              </a:extLst>
            </p:cNvPr>
            <p:cNvSpPr/>
            <p:nvPr/>
          </p:nvSpPr>
          <p:spPr>
            <a:xfrm>
              <a:off x="767734" y="2466094"/>
              <a:ext cx="2234274" cy="531359"/>
            </a:xfrm>
            <a:custGeom>
              <a:avLst/>
              <a:gdLst>
                <a:gd name="connsiteX0" fmla="*/ 3503087 w 3503086"/>
                <a:gd name="connsiteY0" fmla="*/ 836084 h 836083"/>
                <a:gd name="connsiteX1" fmla="*/ 3177113 w 3503086"/>
                <a:gd name="connsiteY1" fmla="*/ 836084 h 836083"/>
                <a:gd name="connsiteX2" fmla="*/ 3177113 w 3503086"/>
                <a:gd name="connsiteY2" fmla="*/ 800100 h 836083"/>
                <a:gd name="connsiteX3" fmla="*/ 2952751 w 3503086"/>
                <a:gd name="connsiteY3" fmla="*/ 800100 h 836083"/>
                <a:gd name="connsiteX4" fmla="*/ 2952751 w 3503086"/>
                <a:gd name="connsiteY4" fmla="*/ 757766 h 836083"/>
                <a:gd name="connsiteX5" fmla="*/ 2933701 w 3503086"/>
                <a:gd name="connsiteY5" fmla="*/ 757766 h 836083"/>
                <a:gd name="connsiteX6" fmla="*/ 2933701 w 3503086"/>
                <a:gd name="connsiteY6" fmla="*/ 730250 h 836083"/>
                <a:gd name="connsiteX7" fmla="*/ 2827869 w 3503086"/>
                <a:gd name="connsiteY7" fmla="*/ 730250 h 836083"/>
                <a:gd name="connsiteX8" fmla="*/ 2827869 w 3503086"/>
                <a:gd name="connsiteY8" fmla="*/ 704850 h 836083"/>
                <a:gd name="connsiteX9" fmla="*/ 2554816 w 3503086"/>
                <a:gd name="connsiteY9" fmla="*/ 704850 h 836083"/>
                <a:gd name="connsiteX10" fmla="*/ 2554816 w 3503086"/>
                <a:gd name="connsiteY10" fmla="*/ 685800 h 836083"/>
                <a:gd name="connsiteX11" fmla="*/ 2478616 w 3503086"/>
                <a:gd name="connsiteY11" fmla="*/ 685800 h 836083"/>
                <a:gd name="connsiteX12" fmla="*/ 2478616 w 3503086"/>
                <a:gd name="connsiteY12" fmla="*/ 660400 h 836083"/>
                <a:gd name="connsiteX13" fmla="*/ 2381251 w 3503086"/>
                <a:gd name="connsiteY13" fmla="*/ 660400 h 836083"/>
                <a:gd name="connsiteX14" fmla="*/ 2381251 w 3503086"/>
                <a:gd name="connsiteY14" fmla="*/ 656167 h 836083"/>
                <a:gd name="connsiteX15" fmla="*/ 2353733 w 3503086"/>
                <a:gd name="connsiteY15" fmla="*/ 656167 h 836083"/>
                <a:gd name="connsiteX16" fmla="*/ 2353733 w 3503086"/>
                <a:gd name="connsiteY16" fmla="*/ 630766 h 836083"/>
                <a:gd name="connsiteX17" fmla="*/ 2211916 w 3503086"/>
                <a:gd name="connsiteY17" fmla="*/ 630766 h 836083"/>
                <a:gd name="connsiteX18" fmla="*/ 2211916 w 3503086"/>
                <a:gd name="connsiteY18" fmla="*/ 613834 h 836083"/>
                <a:gd name="connsiteX19" fmla="*/ 2139954 w 3503086"/>
                <a:gd name="connsiteY19" fmla="*/ 613834 h 836083"/>
                <a:gd name="connsiteX20" fmla="*/ 2139954 w 3503086"/>
                <a:gd name="connsiteY20" fmla="*/ 590550 h 836083"/>
                <a:gd name="connsiteX21" fmla="*/ 2110313 w 3503086"/>
                <a:gd name="connsiteY21" fmla="*/ 590550 h 836083"/>
                <a:gd name="connsiteX22" fmla="*/ 2110313 w 3503086"/>
                <a:gd name="connsiteY22" fmla="*/ 567267 h 836083"/>
                <a:gd name="connsiteX23" fmla="*/ 2067983 w 3503086"/>
                <a:gd name="connsiteY23" fmla="*/ 567267 h 836083"/>
                <a:gd name="connsiteX24" fmla="*/ 2067983 w 3503086"/>
                <a:gd name="connsiteY24" fmla="*/ 548217 h 836083"/>
                <a:gd name="connsiteX25" fmla="*/ 2031998 w 3503086"/>
                <a:gd name="connsiteY25" fmla="*/ 548217 h 836083"/>
                <a:gd name="connsiteX26" fmla="*/ 2031998 w 3503086"/>
                <a:gd name="connsiteY26" fmla="*/ 524933 h 836083"/>
                <a:gd name="connsiteX27" fmla="*/ 1964266 w 3503086"/>
                <a:gd name="connsiteY27" fmla="*/ 524933 h 836083"/>
                <a:gd name="connsiteX28" fmla="*/ 1964266 w 3503086"/>
                <a:gd name="connsiteY28" fmla="*/ 499534 h 836083"/>
                <a:gd name="connsiteX29" fmla="*/ 1856319 w 3503086"/>
                <a:gd name="connsiteY29" fmla="*/ 499534 h 836083"/>
                <a:gd name="connsiteX30" fmla="*/ 1856319 w 3503086"/>
                <a:gd name="connsiteY30" fmla="*/ 478366 h 836083"/>
                <a:gd name="connsiteX31" fmla="*/ 1828801 w 3503086"/>
                <a:gd name="connsiteY31" fmla="*/ 478366 h 836083"/>
                <a:gd name="connsiteX32" fmla="*/ 1828801 w 3503086"/>
                <a:gd name="connsiteY32" fmla="*/ 463550 h 836083"/>
                <a:gd name="connsiteX33" fmla="*/ 1782233 w 3503086"/>
                <a:gd name="connsiteY33" fmla="*/ 463550 h 836083"/>
                <a:gd name="connsiteX34" fmla="*/ 1782233 w 3503086"/>
                <a:gd name="connsiteY34" fmla="*/ 444500 h 836083"/>
                <a:gd name="connsiteX35" fmla="*/ 1710263 w 3503086"/>
                <a:gd name="connsiteY35" fmla="*/ 444500 h 836083"/>
                <a:gd name="connsiteX36" fmla="*/ 1710263 w 3503086"/>
                <a:gd name="connsiteY36" fmla="*/ 431800 h 836083"/>
                <a:gd name="connsiteX37" fmla="*/ 1600201 w 3503086"/>
                <a:gd name="connsiteY37" fmla="*/ 431800 h 836083"/>
                <a:gd name="connsiteX38" fmla="*/ 1600201 w 3503086"/>
                <a:gd name="connsiteY38" fmla="*/ 406400 h 836083"/>
                <a:gd name="connsiteX39" fmla="*/ 1437219 w 3503086"/>
                <a:gd name="connsiteY39" fmla="*/ 406400 h 836083"/>
                <a:gd name="connsiteX40" fmla="*/ 1437219 w 3503086"/>
                <a:gd name="connsiteY40" fmla="*/ 361950 h 836083"/>
                <a:gd name="connsiteX41" fmla="*/ 1337730 w 3503086"/>
                <a:gd name="connsiteY41" fmla="*/ 361950 h 836083"/>
                <a:gd name="connsiteX42" fmla="*/ 1337730 w 3503086"/>
                <a:gd name="connsiteY42" fmla="*/ 342900 h 836083"/>
                <a:gd name="connsiteX43" fmla="*/ 1282704 w 3503086"/>
                <a:gd name="connsiteY43" fmla="*/ 342900 h 836083"/>
                <a:gd name="connsiteX44" fmla="*/ 1282704 w 3503086"/>
                <a:gd name="connsiteY44" fmla="*/ 332317 h 836083"/>
                <a:gd name="connsiteX45" fmla="*/ 1229783 w 3503086"/>
                <a:gd name="connsiteY45" fmla="*/ 332317 h 836083"/>
                <a:gd name="connsiteX46" fmla="*/ 1229783 w 3503086"/>
                <a:gd name="connsiteY46" fmla="*/ 311150 h 836083"/>
                <a:gd name="connsiteX47" fmla="*/ 1143001 w 3503086"/>
                <a:gd name="connsiteY47" fmla="*/ 311150 h 836083"/>
                <a:gd name="connsiteX48" fmla="*/ 1143001 w 3503086"/>
                <a:gd name="connsiteY48" fmla="*/ 296333 h 836083"/>
                <a:gd name="connsiteX49" fmla="*/ 1013880 w 3503086"/>
                <a:gd name="connsiteY49" fmla="*/ 296333 h 836083"/>
                <a:gd name="connsiteX50" fmla="*/ 1013880 w 3503086"/>
                <a:gd name="connsiteY50" fmla="*/ 260350 h 836083"/>
                <a:gd name="connsiteX51" fmla="*/ 967312 w 3503086"/>
                <a:gd name="connsiteY51" fmla="*/ 260350 h 836083"/>
                <a:gd name="connsiteX52" fmla="*/ 967312 w 3503086"/>
                <a:gd name="connsiteY52" fmla="*/ 241300 h 836083"/>
                <a:gd name="connsiteX53" fmla="*/ 901700 w 3503086"/>
                <a:gd name="connsiteY53" fmla="*/ 241300 h 836083"/>
                <a:gd name="connsiteX54" fmla="*/ 901700 w 3503086"/>
                <a:gd name="connsiteY54" fmla="*/ 224367 h 836083"/>
                <a:gd name="connsiteX55" fmla="*/ 836084 w 3503086"/>
                <a:gd name="connsiteY55" fmla="*/ 224367 h 836083"/>
                <a:gd name="connsiteX56" fmla="*/ 836084 w 3503086"/>
                <a:gd name="connsiteY56" fmla="*/ 192616 h 836083"/>
                <a:gd name="connsiteX57" fmla="*/ 745067 w 3503086"/>
                <a:gd name="connsiteY57" fmla="*/ 192616 h 836083"/>
                <a:gd name="connsiteX58" fmla="*/ 745067 w 3503086"/>
                <a:gd name="connsiteY58" fmla="*/ 160867 h 836083"/>
                <a:gd name="connsiteX59" fmla="*/ 677333 w 3503086"/>
                <a:gd name="connsiteY59" fmla="*/ 160867 h 836083"/>
                <a:gd name="connsiteX60" fmla="*/ 677333 w 3503086"/>
                <a:gd name="connsiteY60" fmla="*/ 137583 h 836083"/>
                <a:gd name="connsiteX61" fmla="*/ 635000 w 3503086"/>
                <a:gd name="connsiteY61" fmla="*/ 137583 h 836083"/>
                <a:gd name="connsiteX62" fmla="*/ 635000 w 3503086"/>
                <a:gd name="connsiteY62" fmla="*/ 118533 h 836083"/>
                <a:gd name="connsiteX63" fmla="*/ 592667 w 3503086"/>
                <a:gd name="connsiteY63" fmla="*/ 118533 h 836083"/>
                <a:gd name="connsiteX64" fmla="*/ 592667 w 3503086"/>
                <a:gd name="connsiteY64" fmla="*/ 93134 h 836083"/>
                <a:gd name="connsiteX65" fmla="*/ 429683 w 3503086"/>
                <a:gd name="connsiteY65" fmla="*/ 93134 h 836083"/>
                <a:gd name="connsiteX66" fmla="*/ 429683 w 3503086"/>
                <a:gd name="connsiteY66" fmla="*/ 69850 h 836083"/>
                <a:gd name="connsiteX67" fmla="*/ 366183 w 3503086"/>
                <a:gd name="connsiteY67" fmla="*/ 69850 h 836083"/>
                <a:gd name="connsiteX68" fmla="*/ 366183 w 3503086"/>
                <a:gd name="connsiteY68" fmla="*/ 42333 h 836083"/>
                <a:gd name="connsiteX69" fmla="*/ 218017 w 3503086"/>
                <a:gd name="connsiteY69" fmla="*/ 42333 h 836083"/>
                <a:gd name="connsiteX70" fmla="*/ 218017 w 3503086"/>
                <a:gd name="connsiteY70" fmla="*/ 29633 h 836083"/>
                <a:gd name="connsiteX71" fmla="*/ 173567 w 3503086"/>
                <a:gd name="connsiteY71" fmla="*/ 29633 h 836083"/>
                <a:gd name="connsiteX72" fmla="*/ 173567 w 3503086"/>
                <a:gd name="connsiteY72" fmla="*/ 0 h 836083"/>
                <a:gd name="connsiteX73" fmla="*/ 0 w 3503086"/>
                <a:gd name="connsiteY73" fmla="*/ 0 h 83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03086" h="836083">
                  <a:moveTo>
                    <a:pt x="3503087" y="836084"/>
                  </a:moveTo>
                  <a:lnTo>
                    <a:pt x="3177113" y="836084"/>
                  </a:lnTo>
                  <a:lnTo>
                    <a:pt x="3177113" y="800100"/>
                  </a:lnTo>
                  <a:lnTo>
                    <a:pt x="2952751" y="800100"/>
                  </a:lnTo>
                  <a:lnTo>
                    <a:pt x="2952751" y="757766"/>
                  </a:lnTo>
                  <a:lnTo>
                    <a:pt x="2933701" y="757766"/>
                  </a:lnTo>
                  <a:lnTo>
                    <a:pt x="2933701" y="730250"/>
                  </a:lnTo>
                  <a:lnTo>
                    <a:pt x="2827869" y="730250"/>
                  </a:lnTo>
                  <a:lnTo>
                    <a:pt x="2827869" y="704850"/>
                  </a:lnTo>
                  <a:lnTo>
                    <a:pt x="2554816" y="704850"/>
                  </a:lnTo>
                  <a:lnTo>
                    <a:pt x="2554816" y="685800"/>
                  </a:lnTo>
                  <a:lnTo>
                    <a:pt x="2478616" y="685800"/>
                  </a:lnTo>
                  <a:lnTo>
                    <a:pt x="2478616" y="660400"/>
                  </a:lnTo>
                  <a:lnTo>
                    <a:pt x="2381251" y="660400"/>
                  </a:lnTo>
                  <a:lnTo>
                    <a:pt x="2381251" y="656167"/>
                  </a:lnTo>
                  <a:lnTo>
                    <a:pt x="2353733" y="656167"/>
                  </a:lnTo>
                  <a:lnTo>
                    <a:pt x="2353733" y="630766"/>
                  </a:lnTo>
                  <a:lnTo>
                    <a:pt x="2211916" y="630766"/>
                  </a:lnTo>
                  <a:lnTo>
                    <a:pt x="2211916" y="613834"/>
                  </a:lnTo>
                  <a:lnTo>
                    <a:pt x="2139954" y="613834"/>
                  </a:lnTo>
                  <a:lnTo>
                    <a:pt x="2139954" y="590550"/>
                  </a:lnTo>
                  <a:lnTo>
                    <a:pt x="2110313" y="590550"/>
                  </a:lnTo>
                  <a:lnTo>
                    <a:pt x="2110313" y="567267"/>
                  </a:lnTo>
                  <a:lnTo>
                    <a:pt x="2067983" y="567267"/>
                  </a:lnTo>
                  <a:lnTo>
                    <a:pt x="2067983" y="548217"/>
                  </a:lnTo>
                  <a:lnTo>
                    <a:pt x="2031998" y="548217"/>
                  </a:lnTo>
                  <a:lnTo>
                    <a:pt x="2031998" y="524933"/>
                  </a:lnTo>
                  <a:lnTo>
                    <a:pt x="1964266" y="524933"/>
                  </a:lnTo>
                  <a:lnTo>
                    <a:pt x="1964266" y="499534"/>
                  </a:lnTo>
                  <a:lnTo>
                    <a:pt x="1856319" y="499534"/>
                  </a:lnTo>
                  <a:lnTo>
                    <a:pt x="1856319" y="478366"/>
                  </a:lnTo>
                  <a:lnTo>
                    <a:pt x="1828801" y="478366"/>
                  </a:lnTo>
                  <a:lnTo>
                    <a:pt x="1828801" y="463550"/>
                  </a:lnTo>
                  <a:lnTo>
                    <a:pt x="1782233" y="463550"/>
                  </a:lnTo>
                  <a:lnTo>
                    <a:pt x="1782233" y="444500"/>
                  </a:lnTo>
                  <a:lnTo>
                    <a:pt x="1710263" y="444500"/>
                  </a:lnTo>
                  <a:lnTo>
                    <a:pt x="1710263" y="431800"/>
                  </a:lnTo>
                  <a:lnTo>
                    <a:pt x="1600201" y="431800"/>
                  </a:lnTo>
                  <a:lnTo>
                    <a:pt x="1600201" y="406400"/>
                  </a:lnTo>
                  <a:lnTo>
                    <a:pt x="1437219" y="406400"/>
                  </a:lnTo>
                  <a:lnTo>
                    <a:pt x="1437219" y="361950"/>
                  </a:lnTo>
                  <a:lnTo>
                    <a:pt x="1337730" y="361950"/>
                  </a:lnTo>
                  <a:lnTo>
                    <a:pt x="1337730" y="342900"/>
                  </a:lnTo>
                  <a:lnTo>
                    <a:pt x="1282704" y="342900"/>
                  </a:lnTo>
                  <a:lnTo>
                    <a:pt x="1282704" y="332317"/>
                  </a:lnTo>
                  <a:lnTo>
                    <a:pt x="1229783" y="332317"/>
                  </a:lnTo>
                  <a:lnTo>
                    <a:pt x="1229783" y="311150"/>
                  </a:lnTo>
                  <a:lnTo>
                    <a:pt x="1143001" y="311150"/>
                  </a:lnTo>
                  <a:lnTo>
                    <a:pt x="1143001" y="296333"/>
                  </a:lnTo>
                  <a:lnTo>
                    <a:pt x="1013880" y="296333"/>
                  </a:lnTo>
                  <a:lnTo>
                    <a:pt x="1013880" y="260350"/>
                  </a:lnTo>
                  <a:lnTo>
                    <a:pt x="967312" y="260350"/>
                  </a:lnTo>
                  <a:lnTo>
                    <a:pt x="967312" y="241300"/>
                  </a:lnTo>
                  <a:lnTo>
                    <a:pt x="901700" y="241300"/>
                  </a:lnTo>
                  <a:lnTo>
                    <a:pt x="901700" y="224367"/>
                  </a:lnTo>
                  <a:lnTo>
                    <a:pt x="836084" y="224367"/>
                  </a:lnTo>
                  <a:lnTo>
                    <a:pt x="836084" y="192616"/>
                  </a:lnTo>
                  <a:lnTo>
                    <a:pt x="745067" y="192616"/>
                  </a:lnTo>
                  <a:lnTo>
                    <a:pt x="745067" y="160867"/>
                  </a:lnTo>
                  <a:lnTo>
                    <a:pt x="677333" y="160867"/>
                  </a:lnTo>
                  <a:lnTo>
                    <a:pt x="677333" y="137583"/>
                  </a:lnTo>
                  <a:lnTo>
                    <a:pt x="635000" y="137583"/>
                  </a:lnTo>
                  <a:lnTo>
                    <a:pt x="635000" y="118533"/>
                  </a:lnTo>
                  <a:lnTo>
                    <a:pt x="592667" y="118533"/>
                  </a:lnTo>
                  <a:lnTo>
                    <a:pt x="592667" y="93134"/>
                  </a:lnTo>
                  <a:lnTo>
                    <a:pt x="429683" y="93134"/>
                  </a:lnTo>
                  <a:lnTo>
                    <a:pt x="429683" y="69850"/>
                  </a:lnTo>
                  <a:lnTo>
                    <a:pt x="366183" y="69850"/>
                  </a:lnTo>
                  <a:lnTo>
                    <a:pt x="366183" y="42333"/>
                  </a:lnTo>
                  <a:lnTo>
                    <a:pt x="218017" y="42333"/>
                  </a:lnTo>
                  <a:lnTo>
                    <a:pt x="218017" y="29633"/>
                  </a:lnTo>
                  <a:lnTo>
                    <a:pt x="173567" y="29633"/>
                  </a:lnTo>
                  <a:lnTo>
                    <a:pt x="173567" y="0"/>
                  </a:lnTo>
                  <a:lnTo>
                    <a:pt x="0" y="0"/>
                  </a:lnTo>
                </a:path>
              </a:pathLst>
            </a:custGeom>
            <a:noFill/>
            <a:ln w="15875" cap="flat">
              <a:solidFill>
                <a:srgbClr val="4D4D4D"/>
              </a:solidFill>
              <a:prstDash val="solid"/>
              <a:miter/>
            </a:ln>
          </p:spPr>
          <p:txBody>
            <a:bodyPr rtlCol="0" anchor="ctr"/>
            <a:lstStyle/>
            <a:p>
              <a:endParaRPr lang="fr-FR" dirty="0"/>
            </a:p>
          </p:txBody>
        </p:sp>
        <p:sp>
          <p:nvSpPr>
            <p:cNvPr id="118" name="TextBox 117">
              <a:extLst>
                <a:ext uri="{FF2B5EF4-FFF2-40B4-BE49-F238E27FC236}">
                  <a16:creationId xmlns:a16="http://schemas.microsoft.com/office/drawing/2014/main" id="{501E9FB4-6A22-48DC-AAC2-20AC9152B55B}"/>
                </a:ext>
              </a:extLst>
            </p:cNvPr>
            <p:cNvSpPr txBox="1"/>
            <p:nvPr/>
          </p:nvSpPr>
          <p:spPr>
            <a:xfrm>
              <a:off x="781050" y="4200525"/>
              <a:ext cx="1178528" cy="246221"/>
            </a:xfrm>
            <a:prstGeom prst="rect">
              <a:avLst/>
            </a:prstGeom>
            <a:noFill/>
          </p:spPr>
          <p:txBody>
            <a:bodyPr wrap="none" rtlCol="0">
              <a:spAutoFit/>
            </a:bodyPr>
            <a:lstStyle/>
            <a:p>
              <a:r>
                <a:rPr lang="fr-FR" sz="1000" dirty="0"/>
                <a:t>Log </a:t>
              </a:r>
              <a:r>
                <a:rPr lang="fr-FR" sz="1000" dirty="0" err="1"/>
                <a:t>rank</a:t>
              </a:r>
              <a:r>
                <a:rPr lang="fr-FR" sz="1000" dirty="0"/>
                <a:t> p=0,340</a:t>
              </a:r>
            </a:p>
          </p:txBody>
        </p:sp>
        <p:sp>
          <p:nvSpPr>
            <p:cNvPr id="123" name="Freeform 21">
              <a:extLst>
                <a:ext uri="{FF2B5EF4-FFF2-40B4-BE49-F238E27FC236}">
                  <a16:creationId xmlns:a16="http://schemas.microsoft.com/office/drawing/2014/main" id="{C3EE1C40-D526-4317-8150-2430E023D278}"/>
                </a:ext>
              </a:extLst>
            </p:cNvPr>
            <p:cNvSpPr>
              <a:spLocks/>
            </p:cNvSpPr>
            <p:nvPr/>
          </p:nvSpPr>
          <p:spPr bwMode="auto">
            <a:xfrm>
              <a:off x="3678502" y="2470077"/>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124" name="Group 123">
              <a:extLst>
                <a:ext uri="{FF2B5EF4-FFF2-40B4-BE49-F238E27FC236}">
                  <a16:creationId xmlns:a16="http://schemas.microsoft.com/office/drawing/2014/main" id="{A8EBB77A-9018-43ED-A6AD-0EA8DB827BB8}"/>
                </a:ext>
              </a:extLst>
            </p:cNvPr>
            <p:cNvGrpSpPr/>
            <p:nvPr/>
          </p:nvGrpSpPr>
          <p:grpSpPr>
            <a:xfrm>
              <a:off x="3075889" y="2329127"/>
              <a:ext cx="613487" cy="2282913"/>
              <a:chOff x="4351973" y="1218354"/>
              <a:chExt cx="613487" cy="2901046"/>
            </a:xfrm>
          </p:grpSpPr>
          <p:sp>
            <p:nvSpPr>
              <p:cNvPr id="196" name="Line 6">
                <a:extLst>
                  <a:ext uri="{FF2B5EF4-FFF2-40B4-BE49-F238E27FC236}">
                    <a16:creationId xmlns:a16="http://schemas.microsoft.com/office/drawing/2014/main" id="{16AA3015-BA57-4840-8FB4-464910AFAA42}"/>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97" name="Line 7">
                <a:extLst>
                  <a:ext uri="{FF2B5EF4-FFF2-40B4-BE49-F238E27FC236}">
                    <a16:creationId xmlns:a16="http://schemas.microsoft.com/office/drawing/2014/main" id="{E82FBB44-2C7F-4925-957D-C56B0F813270}"/>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98" name="Line 8">
                <a:extLst>
                  <a:ext uri="{FF2B5EF4-FFF2-40B4-BE49-F238E27FC236}">
                    <a16:creationId xmlns:a16="http://schemas.microsoft.com/office/drawing/2014/main" id="{FF412524-8E5F-46D3-A78F-FAC22292A7A8}"/>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99" name="Line 9">
                <a:extLst>
                  <a:ext uri="{FF2B5EF4-FFF2-40B4-BE49-F238E27FC236}">
                    <a16:creationId xmlns:a16="http://schemas.microsoft.com/office/drawing/2014/main" id="{CCE8B9AA-4567-4C4F-9BCC-A2E3D7BBC4E2}"/>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200" name="Line 10">
                <a:extLst>
                  <a:ext uri="{FF2B5EF4-FFF2-40B4-BE49-F238E27FC236}">
                    <a16:creationId xmlns:a16="http://schemas.microsoft.com/office/drawing/2014/main" id="{84C6A8BF-774B-4070-81B1-CBC76AD8093B}"/>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201" name="Line 11">
                <a:extLst>
                  <a:ext uri="{FF2B5EF4-FFF2-40B4-BE49-F238E27FC236}">
                    <a16:creationId xmlns:a16="http://schemas.microsoft.com/office/drawing/2014/main" id="{222F8716-0F0C-4739-9D6F-805318B9E640}"/>
                  </a:ext>
                </a:extLst>
              </p:cNvPr>
              <p:cNvSpPr>
                <a:spLocks noChangeShapeType="1"/>
              </p:cNvSpPr>
              <p:nvPr/>
            </p:nvSpPr>
            <p:spPr bwMode="auto">
              <a:xfrm>
                <a:off x="4879226" y="39354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202" name="TextBox 201">
                <a:extLst>
                  <a:ext uri="{FF2B5EF4-FFF2-40B4-BE49-F238E27FC236}">
                    <a16:creationId xmlns:a16="http://schemas.microsoft.com/office/drawing/2014/main" id="{CE6EB932-5EF7-418D-AE83-95AECB5BBF11}"/>
                  </a:ext>
                </a:extLst>
              </p:cNvPr>
              <p:cNvSpPr txBox="1"/>
              <p:nvPr/>
            </p:nvSpPr>
            <p:spPr>
              <a:xfrm rot="16200000">
                <a:off x="3609249" y="2557924"/>
                <a:ext cx="1762447" cy="276999"/>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Probabilité de SG</a:t>
                </a:r>
              </a:p>
            </p:txBody>
          </p:sp>
          <p:sp>
            <p:nvSpPr>
              <p:cNvPr id="203" name="TextBox 202">
                <a:extLst>
                  <a:ext uri="{FF2B5EF4-FFF2-40B4-BE49-F238E27FC236}">
                    <a16:creationId xmlns:a16="http://schemas.microsoft.com/office/drawing/2014/main" id="{5FBA0486-CFAD-4ED2-A8BA-9D80E0D557CE}"/>
                  </a:ext>
                </a:extLst>
              </p:cNvPr>
              <p:cNvSpPr txBox="1"/>
              <p:nvPr/>
            </p:nvSpPr>
            <p:spPr>
              <a:xfrm>
                <a:off x="4524167" y="1218354"/>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1,0</a:t>
                </a:r>
              </a:p>
            </p:txBody>
          </p:sp>
          <p:sp>
            <p:nvSpPr>
              <p:cNvPr id="204" name="TextBox 203">
                <a:extLst>
                  <a:ext uri="{FF2B5EF4-FFF2-40B4-BE49-F238E27FC236}">
                    <a16:creationId xmlns:a16="http://schemas.microsoft.com/office/drawing/2014/main" id="{1AE56DC9-8881-4394-93BC-6D87B1983FE1}"/>
                  </a:ext>
                </a:extLst>
              </p:cNvPr>
              <p:cNvSpPr txBox="1"/>
              <p:nvPr/>
            </p:nvSpPr>
            <p:spPr>
              <a:xfrm>
                <a:off x="4524167" y="1742493"/>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0,8</a:t>
                </a:r>
              </a:p>
            </p:txBody>
          </p:sp>
          <p:sp>
            <p:nvSpPr>
              <p:cNvPr id="205" name="TextBox 204">
                <a:extLst>
                  <a:ext uri="{FF2B5EF4-FFF2-40B4-BE49-F238E27FC236}">
                    <a16:creationId xmlns:a16="http://schemas.microsoft.com/office/drawing/2014/main" id="{BE008BAF-5678-4ECE-9B09-1D8EC8D82BDA}"/>
                  </a:ext>
                </a:extLst>
              </p:cNvPr>
              <p:cNvSpPr txBox="1"/>
              <p:nvPr/>
            </p:nvSpPr>
            <p:spPr>
              <a:xfrm>
                <a:off x="4524167" y="2241024"/>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0,6</a:t>
                </a:r>
              </a:p>
            </p:txBody>
          </p:sp>
          <p:sp>
            <p:nvSpPr>
              <p:cNvPr id="206" name="TextBox 205">
                <a:extLst>
                  <a:ext uri="{FF2B5EF4-FFF2-40B4-BE49-F238E27FC236}">
                    <a16:creationId xmlns:a16="http://schemas.microsoft.com/office/drawing/2014/main" id="{C975A64D-5343-4ED4-B974-09034D9F4E23}"/>
                  </a:ext>
                </a:extLst>
              </p:cNvPr>
              <p:cNvSpPr txBox="1"/>
              <p:nvPr/>
            </p:nvSpPr>
            <p:spPr>
              <a:xfrm>
                <a:off x="4524167" y="2755677"/>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0,4</a:t>
                </a:r>
              </a:p>
            </p:txBody>
          </p:sp>
          <p:sp>
            <p:nvSpPr>
              <p:cNvPr id="207" name="TextBox 206">
                <a:extLst>
                  <a:ext uri="{FF2B5EF4-FFF2-40B4-BE49-F238E27FC236}">
                    <a16:creationId xmlns:a16="http://schemas.microsoft.com/office/drawing/2014/main" id="{20CB652B-8EDD-4B37-86CC-3C8E8D23AEA6}"/>
                  </a:ext>
                </a:extLst>
              </p:cNvPr>
              <p:cNvSpPr txBox="1"/>
              <p:nvPr/>
            </p:nvSpPr>
            <p:spPr>
              <a:xfrm>
                <a:off x="4524167" y="3259580"/>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0,2</a:t>
                </a:r>
              </a:p>
            </p:txBody>
          </p:sp>
          <p:sp>
            <p:nvSpPr>
              <p:cNvPr id="208" name="TextBox 207">
                <a:extLst>
                  <a:ext uri="{FF2B5EF4-FFF2-40B4-BE49-F238E27FC236}">
                    <a16:creationId xmlns:a16="http://schemas.microsoft.com/office/drawing/2014/main" id="{A379F6AC-C102-4E3C-89EC-3F5B513433F7}"/>
                  </a:ext>
                </a:extLst>
              </p:cNvPr>
              <p:cNvSpPr txBox="1"/>
              <p:nvPr/>
            </p:nvSpPr>
            <p:spPr>
              <a:xfrm>
                <a:off x="4652416" y="3767399"/>
                <a:ext cx="269625" cy="352001"/>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a:t>
                </a:r>
              </a:p>
            </p:txBody>
          </p:sp>
        </p:grpSp>
        <p:grpSp>
          <p:nvGrpSpPr>
            <p:cNvPr id="125" name="Group 124">
              <a:extLst>
                <a:ext uri="{FF2B5EF4-FFF2-40B4-BE49-F238E27FC236}">
                  <a16:creationId xmlns:a16="http://schemas.microsoft.com/office/drawing/2014/main" id="{74E25CF1-BA19-4E0E-81A3-6A623247B289}"/>
                </a:ext>
              </a:extLst>
            </p:cNvPr>
            <p:cNvGrpSpPr/>
            <p:nvPr/>
          </p:nvGrpSpPr>
          <p:grpSpPr>
            <a:xfrm>
              <a:off x="3601750" y="4459075"/>
              <a:ext cx="2482350" cy="329369"/>
              <a:chOff x="1531407" y="4188565"/>
              <a:chExt cx="3692339" cy="329369"/>
            </a:xfrm>
          </p:grpSpPr>
          <p:sp>
            <p:nvSpPr>
              <p:cNvPr id="176" name="Line 21">
                <a:extLst>
                  <a:ext uri="{FF2B5EF4-FFF2-40B4-BE49-F238E27FC236}">
                    <a16:creationId xmlns:a16="http://schemas.microsoft.com/office/drawing/2014/main" id="{696D9CCA-C5BD-477B-8F15-BC920029EED0}"/>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522B1E0E-44F1-46A7-9B39-046DFCA9D484}"/>
                  </a:ext>
                </a:extLst>
              </p:cNvPr>
              <p:cNvSpPr txBox="1"/>
              <p:nvPr/>
            </p:nvSpPr>
            <p:spPr>
              <a:xfrm>
                <a:off x="4736490" y="4260565"/>
                <a:ext cx="48725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108</a:t>
                </a:r>
              </a:p>
            </p:txBody>
          </p:sp>
          <p:sp>
            <p:nvSpPr>
              <p:cNvPr id="178" name="Line 21">
                <a:extLst>
                  <a:ext uri="{FF2B5EF4-FFF2-40B4-BE49-F238E27FC236}">
                    <a16:creationId xmlns:a16="http://schemas.microsoft.com/office/drawing/2014/main" id="{A06ED93C-6A9A-4953-BF3A-F3CEA7319A36}"/>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5A0CDF14-5CA2-484F-973F-3431F82D8047}"/>
                  </a:ext>
                </a:extLst>
              </p:cNvPr>
              <p:cNvSpPr txBox="1"/>
              <p:nvPr/>
            </p:nvSpPr>
            <p:spPr>
              <a:xfrm>
                <a:off x="4424039"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96</a:t>
                </a:r>
              </a:p>
            </p:txBody>
          </p:sp>
          <p:sp>
            <p:nvSpPr>
              <p:cNvPr id="180" name="Line 21">
                <a:extLst>
                  <a:ext uri="{FF2B5EF4-FFF2-40B4-BE49-F238E27FC236}">
                    <a16:creationId xmlns:a16="http://schemas.microsoft.com/office/drawing/2014/main" id="{AF0E7318-66A3-48C9-A8F5-C135C0F3D5A3}"/>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81" name="TextBox 180">
                <a:extLst>
                  <a:ext uri="{FF2B5EF4-FFF2-40B4-BE49-F238E27FC236}">
                    <a16:creationId xmlns:a16="http://schemas.microsoft.com/office/drawing/2014/main" id="{EA80A2C0-37CF-4671-AEE3-E59019BD9644}"/>
                  </a:ext>
                </a:extLst>
              </p:cNvPr>
              <p:cNvSpPr txBox="1"/>
              <p:nvPr/>
            </p:nvSpPr>
            <p:spPr>
              <a:xfrm>
                <a:off x="4048403"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84</a:t>
                </a:r>
              </a:p>
            </p:txBody>
          </p:sp>
          <p:sp>
            <p:nvSpPr>
              <p:cNvPr id="182" name="Line 21">
                <a:extLst>
                  <a:ext uri="{FF2B5EF4-FFF2-40B4-BE49-F238E27FC236}">
                    <a16:creationId xmlns:a16="http://schemas.microsoft.com/office/drawing/2014/main" id="{1A2338B7-2D4F-4874-B34B-46F686187C48}"/>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id="{FA5B7F5D-0F28-494F-B465-9CE0F195C46C}"/>
                  </a:ext>
                </a:extLst>
              </p:cNvPr>
              <p:cNvSpPr txBox="1"/>
              <p:nvPr/>
            </p:nvSpPr>
            <p:spPr>
              <a:xfrm>
                <a:off x="3672765"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72</a:t>
                </a:r>
              </a:p>
            </p:txBody>
          </p:sp>
          <p:sp>
            <p:nvSpPr>
              <p:cNvPr id="184" name="Line 21">
                <a:extLst>
                  <a:ext uri="{FF2B5EF4-FFF2-40B4-BE49-F238E27FC236}">
                    <a16:creationId xmlns:a16="http://schemas.microsoft.com/office/drawing/2014/main" id="{A60CDDB5-4F8A-4B03-A0F7-7FED17E1AA50}"/>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BFB95B42-9B23-47DC-A3C9-3CF4A0DD2469}"/>
                  </a:ext>
                </a:extLst>
              </p:cNvPr>
              <p:cNvSpPr txBox="1"/>
              <p:nvPr/>
            </p:nvSpPr>
            <p:spPr>
              <a:xfrm>
                <a:off x="3297128"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60</a:t>
                </a:r>
              </a:p>
            </p:txBody>
          </p:sp>
          <p:sp>
            <p:nvSpPr>
              <p:cNvPr id="186" name="Line 21">
                <a:extLst>
                  <a:ext uri="{FF2B5EF4-FFF2-40B4-BE49-F238E27FC236}">
                    <a16:creationId xmlns:a16="http://schemas.microsoft.com/office/drawing/2014/main" id="{C6FCD85D-2133-43DA-A844-473F799E01A9}"/>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E6C16EB4-946E-488D-8076-B7ADA8C1F9AC}"/>
                  </a:ext>
                </a:extLst>
              </p:cNvPr>
              <p:cNvSpPr txBox="1"/>
              <p:nvPr/>
            </p:nvSpPr>
            <p:spPr>
              <a:xfrm>
                <a:off x="2921490"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48</a:t>
                </a:r>
              </a:p>
            </p:txBody>
          </p:sp>
          <p:sp>
            <p:nvSpPr>
              <p:cNvPr id="188" name="Line 21">
                <a:extLst>
                  <a:ext uri="{FF2B5EF4-FFF2-40B4-BE49-F238E27FC236}">
                    <a16:creationId xmlns:a16="http://schemas.microsoft.com/office/drawing/2014/main" id="{8FF83500-F7EC-4D23-B976-3B9D97CE85FF}"/>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89" name="TextBox 188">
                <a:extLst>
                  <a:ext uri="{FF2B5EF4-FFF2-40B4-BE49-F238E27FC236}">
                    <a16:creationId xmlns:a16="http://schemas.microsoft.com/office/drawing/2014/main" id="{449B6C39-0313-4A80-A7BD-CAC7A6B6A012}"/>
                  </a:ext>
                </a:extLst>
              </p:cNvPr>
              <p:cNvSpPr txBox="1"/>
              <p:nvPr/>
            </p:nvSpPr>
            <p:spPr>
              <a:xfrm>
                <a:off x="2545853"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36</a:t>
                </a:r>
              </a:p>
            </p:txBody>
          </p:sp>
          <p:sp>
            <p:nvSpPr>
              <p:cNvPr id="190" name="Line 21">
                <a:extLst>
                  <a:ext uri="{FF2B5EF4-FFF2-40B4-BE49-F238E27FC236}">
                    <a16:creationId xmlns:a16="http://schemas.microsoft.com/office/drawing/2014/main" id="{121C9278-E99E-4116-B76A-2DF0647A8420}"/>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id="{13B71029-F43B-4878-9522-1BFD1544B75F}"/>
                  </a:ext>
                </a:extLst>
              </p:cNvPr>
              <p:cNvSpPr txBox="1"/>
              <p:nvPr/>
            </p:nvSpPr>
            <p:spPr>
              <a:xfrm>
                <a:off x="2170215"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24</a:t>
                </a:r>
              </a:p>
            </p:txBody>
          </p:sp>
          <p:sp>
            <p:nvSpPr>
              <p:cNvPr id="192" name="Line 21">
                <a:extLst>
                  <a:ext uri="{FF2B5EF4-FFF2-40B4-BE49-F238E27FC236}">
                    <a16:creationId xmlns:a16="http://schemas.microsoft.com/office/drawing/2014/main" id="{F0F88FA9-218B-403A-8A11-42A53065F68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id="{D4C3E249-2DDA-4F4D-B3DC-F81D62B7EE24}"/>
                  </a:ext>
                </a:extLst>
              </p:cNvPr>
              <p:cNvSpPr txBox="1"/>
              <p:nvPr/>
            </p:nvSpPr>
            <p:spPr>
              <a:xfrm>
                <a:off x="1794579"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12</a:t>
                </a:r>
              </a:p>
            </p:txBody>
          </p:sp>
          <p:sp>
            <p:nvSpPr>
              <p:cNvPr id="194" name="Line 21">
                <a:extLst>
                  <a:ext uri="{FF2B5EF4-FFF2-40B4-BE49-F238E27FC236}">
                    <a16:creationId xmlns:a16="http://schemas.microsoft.com/office/drawing/2014/main" id="{28E244A0-CBBF-479E-B4E1-58EB6D37910F}"/>
                  </a:ext>
                </a:extLst>
              </p:cNvPr>
              <p:cNvSpPr>
                <a:spLocks noChangeShapeType="1"/>
              </p:cNvSpPr>
              <p:nvPr/>
            </p:nvSpPr>
            <p:spPr bwMode="auto">
              <a:xfrm>
                <a:off x="164373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id="{9B81A80F-F98A-448E-8779-0DBBA5FD9017}"/>
                  </a:ext>
                </a:extLst>
              </p:cNvPr>
              <p:cNvSpPr txBox="1"/>
              <p:nvPr/>
            </p:nvSpPr>
            <p:spPr>
              <a:xfrm>
                <a:off x="1531407" y="4260565"/>
                <a:ext cx="23451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0</a:t>
                </a:r>
              </a:p>
            </p:txBody>
          </p:sp>
        </p:grpSp>
        <p:sp>
          <p:nvSpPr>
            <p:cNvPr id="126" name="TextBox 125">
              <a:extLst>
                <a:ext uri="{FF2B5EF4-FFF2-40B4-BE49-F238E27FC236}">
                  <a16:creationId xmlns:a16="http://schemas.microsoft.com/office/drawing/2014/main" id="{E61B3208-26FB-46A0-926D-697BA26F2A2B}"/>
                </a:ext>
              </a:extLst>
            </p:cNvPr>
            <p:cNvSpPr txBox="1"/>
            <p:nvPr/>
          </p:nvSpPr>
          <p:spPr>
            <a:xfrm>
              <a:off x="3789739" y="3424335"/>
              <a:ext cx="1385316" cy="461665"/>
            </a:xfrm>
            <a:prstGeom prst="rect">
              <a:avLst/>
            </a:prstGeom>
            <a:noFill/>
          </p:spPr>
          <p:txBody>
            <a:bodyPr wrap="none" rtlCol="0">
              <a:spAutoFit/>
            </a:bodyPr>
            <a:lstStyle/>
            <a:p>
              <a:r>
                <a:rPr lang="fr-FR" sz="1200" dirty="0">
                  <a:solidFill>
                    <a:srgbClr val="B60D27"/>
                  </a:solidFill>
                </a:rPr>
                <a:t>A + C: ACE</a:t>
              </a:r>
            </a:p>
            <a:p>
              <a:r>
                <a:rPr lang="fr-FR" sz="1200" dirty="0">
                  <a:solidFill>
                    <a:srgbClr val="B2C0EC"/>
                  </a:solidFill>
                </a:rPr>
                <a:t>B + D: pas d’ACE</a:t>
              </a:r>
            </a:p>
          </p:txBody>
        </p:sp>
        <p:sp>
          <p:nvSpPr>
            <p:cNvPr id="127" name="TextBox 126">
              <a:extLst>
                <a:ext uri="{FF2B5EF4-FFF2-40B4-BE49-F238E27FC236}">
                  <a16:creationId xmlns:a16="http://schemas.microsoft.com/office/drawing/2014/main" id="{97D4477A-C7EA-4FFE-AF5B-F979217C9695}"/>
                </a:ext>
              </a:extLst>
            </p:cNvPr>
            <p:cNvSpPr txBox="1"/>
            <p:nvPr/>
          </p:nvSpPr>
          <p:spPr>
            <a:xfrm>
              <a:off x="4706110" y="4661799"/>
              <a:ext cx="508474"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Mois</a:t>
              </a:r>
            </a:p>
          </p:txBody>
        </p:sp>
        <p:grpSp>
          <p:nvGrpSpPr>
            <p:cNvPr id="128" name="Group 127">
              <a:extLst>
                <a:ext uri="{FF2B5EF4-FFF2-40B4-BE49-F238E27FC236}">
                  <a16:creationId xmlns:a16="http://schemas.microsoft.com/office/drawing/2014/main" id="{440A8844-91CE-434B-B21B-43992108D60C}"/>
                </a:ext>
              </a:extLst>
            </p:cNvPr>
            <p:cNvGrpSpPr/>
            <p:nvPr/>
          </p:nvGrpSpPr>
          <p:grpSpPr>
            <a:xfrm>
              <a:off x="3561979" y="4869585"/>
              <a:ext cx="2521893" cy="226591"/>
              <a:chOff x="364592" y="5637980"/>
              <a:chExt cx="2521893" cy="226591"/>
            </a:xfrm>
          </p:grpSpPr>
          <p:sp>
            <p:nvSpPr>
              <p:cNvPr id="166" name="TextBox 165">
                <a:extLst>
                  <a:ext uri="{FF2B5EF4-FFF2-40B4-BE49-F238E27FC236}">
                    <a16:creationId xmlns:a16="http://schemas.microsoft.com/office/drawing/2014/main" id="{E3EE1BC0-EFF7-4669-8D6C-F3D3831F2446}"/>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18</a:t>
                </a:r>
              </a:p>
            </p:txBody>
          </p:sp>
          <p:sp>
            <p:nvSpPr>
              <p:cNvPr id="167" name="TextBox 166">
                <a:extLst>
                  <a:ext uri="{FF2B5EF4-FFF2-40B4-BE49-F238E27FC236}">
                    <a16:creationId xmlns:a16="http://schemas.microsoft.com/office/drawing/2014/main" id="{49B8AF91-9AAC-4279-8A50-528A3C6C0E62}"/>
                  </a:ext>
                </a:extLst>
              </p:cNvPr>
              <p:cNvSpPr txBox="1"/>
              <p:nvPr/>
            </p:nvSpPr>
            <p:spPr>
              <a:xfrm>
                <a:off x="238491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141</a:t>
                </a:r>
              </a:p>
            </p:txBody>
          </p:sp>
          <p:sp>
            <p:nvSpPr>
              <p:cNvPr id="168" name="TextBox 167">
                <a:extLst>
                  <a:ext uri="{FF2B5EF4-FFF2-40B4-BE49-F238E27FC236}">
                    <a16:creationId xmlns:a16="http://schemas.microsoft.com/office/drawing/2014/main" id="{968CE162-BD67-4119-9E6A-73F7DC5BA949}"/>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288</a:t>
                </a:r>
              </a:p>
            </p:txBody>
          </p:sp>
          <p:sp>
            <p:nvSpPr>
              <p:cNvPr id="169" name="TextBox 168">
                <a:extLst>
                  <a:ext uri="{FF2B5EF4-FFF2-40B4-BE49-F238E27FC236}">
                    <a16:creationId xmlns:a16="http://schemas.microsoft.com/office/drawing/2014/main" id="{49AB81D7-5C06-47DA-BC6D-B70E21F6DB23}"/>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451</a:t>
                </a:r>
              </a:p>
            </p:txBody>
          </p:sp>
          <p:sp>
            <p:nvSpPr>
              <p:cNvPr id="170" name="TextBox 169">
                <a:extLst>
                  <a:ext uri="{FF2B5EF4-FFF2-40B4-BE49-F238E27FC236}">
                    <a16:creationId xmlns:a16="http://schemas.microsoft.com/office/drawing/2014/main" id="{712D5765-7331-4F6E-B495-224E43709079}"/>
                  </a:ext>
                </a:extLst>
              </p:cNvPr>
              <p:cNvSpPr txBox="1"/>
              <p:nvPr/>
            </p:nvSpPr>
            <p:spPr>
              <a:xfrm>
                <a:off x="162729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625</a:t>
                </a:r>
              </a:p>
            </p:txBody>
          </p:sp>
          <p:sp>
            <p:nvSpPr>
              <p:cNvPr id="171" name="TextBox 170">
                <a:extLst>
                  <a:ext uri="{FF2B5EF4-FFF2-40B4-BE49-F238E27FC236}">
                    <a16:creationId xmlns:a16="http://schemas.microsoft.com/office/drawing/2014/main" id="{0B545CCB-7EC2-412F-979B-0AB5CF75C8D8}"/>
                  </a:ext>
                </a:extLst>
              </p:cNvPr>
              <p:cNvSpPr txBox="1"/>
              <p:nvPr/>
            </p:nvSpPr>
            <p:spPr>
              <a:xfrm>
                <a:off x="137475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823</a:t>
                </a:r>
              </a:p>
            </p:txBody>
          </p:sp>
          <p:sp>
            <p:nvSpPr>
              <p:cNvPr id="172" name="TextBox 171">
                <a:extLst>
                  <a:ext uri="{FF2B5EF4-FFF2-40B4-BE49-F238E27FC236}">
                    <a16:creationId xmlns:a16="http://schemas.microsoft.com/office/drawing/2014/main" id="{9AFFA478-C52B-4A58-BC79-F2E952B3AB58}"/>
                  </a:ext>
                </a:extLst>
              </p:cNvPr>
              <p:cNvSpPr txBox="1"/>
              <p:nvPr/>
            </p:nvSpPr>
            <p:spPr>
              <a:xfrm>
                <a:off x="112221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897</a:t>
                </a:r>
              </a:p>
            </p:txBody>
          </p:sp>
          <p:sp>
            <p:nvSpPr>
              <p:cNvPr id="173" name="TextBox 172">
                <a:extLst>
                  <a:ext uri="{FF2B5EF4-FFF2-40B4-BE49-F238E27FC236}">
                    <a16:creationId xmlns:a16="http://schemas.microsoft.com/office/drawing/2014/main" id="{84BC9B62-5CF7-4735-AAB0-8B8C21907439}"/>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936</a:t>
                </a:r>
              </a:p>
            </p:txBody>
          </p:sp>
          <p:sp>
            <p:nvSpPr>
              <p:cNvPr id="174" name="TextBox 173">
                <a:extLst>
                  <a:ext uri="{FF2B5EF4-FFF2-40B4-BE49-F238E27FC236}">
                    <a16:creationId xmlns:a16="http://schemas.microsoft.com/office/drawing/2014/main" id="{10AD4121-0B83-417F-BF7F-F4204F0B83FF}"/>
                  </a:ext>
                </a:extLst>
              </p:cNvPr>
              <p:cNvSpPr txBox="1"/>
              <p:nvPr/>
            </p:nvSpPr>
            <p:spPr>
              <a:xfrm>
                <a:off x="617132"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971</a:t>
                </a:r>
              </a:p>
            </p:txBody>
          </p:sp>
          <p:sp>
            <p:nvSpPr>
              <p:cNvPr id="175" name="TextBox 174">
                <a:extLst>
                  <a:ext uri="{FF2B5EF4-FFF2-40B4-BE49-F238E27FC236}">
                    <a16:creationId xmlns:a16="http://schemas.microsoft.com/office/drawing/2014/main" id="{2E47F98E-DD13-4E4D-817E-7E15F581C4D2}"/>
                  </a:ext>
                </a:extLst>
              </p:cNvPr>
              <p:cNvSpPr txBox="1"/>
              <p:nvPr/>
            </p:nvSpPr>
            <p:spPr>
              <a:xfrm>
                <a:off x="364592" y="5637980"/>
                <a:ext cx="284300"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999</a:t>
                </a:r>
              </a:p>
            </p:txBody>
          </p:sp>
        </p:grpSp>
        <p:grpSp>
          <p:nvGrpSpPr>
            <p:cNvPr id="129" name="Group 128">
              <a:extLst>
                <a:ext uri="{FF2B5EF4-FFF2-40B4-BE49-F238E27FC236}">
                  <a16:creationId xmlns:a16="http://schemas.microsoft.com/office/drawing/2014/main" id="{3549A9AB-B1EB-4941-8CCD-4E2EB31EB429}"/>
                </a:ext>
              </a:extLst>
            </p:cNvPr>
            <p:cNvGrpSpPr/>
            <p:nvPr/>
          </p:nvGrpSpPr>
          <p:grpSpPr>
            <a:xfrm>
              <a:off x="3561980" y="5058075"/>
              <a:ext cx="2521893" cy="226591"/>
              <a:chOff x="364592" y="5637980"/>
              <a:chExt cx="2521893" cy="226591"/>
            </a:xfrm>
          </p:grpSpPr>
          <p:sp>
            <p:nvSpPr>
              <p:cNvPr id="156" name="TextBox 155">
                <a:extLst>
                  <a:ext uri="{FF2B5EF4-FFF2-40B4-BE49-F238E27FC236}">
                    <a16:creationId xmlns:a16="http://schemas.microsoft.com/office/drawing/2014/main" id="{1B696D87-CF8B-446A-A3B1-1AD9CAF93118}"/>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20</a:t>
                </a:r>
              </a:p>
            </p:txBody>
          </p:sp>
          <p:sp>
            <p:nvSpPr>
              <p:cNvPr id="157" name="TextBox 156">
                <a:extLst>
                  <a:ext uri="{FF2B5EF4-FFF2-40B4-BE49-F238E27FC236}">
                    <a16:creationId xmlns:a16="http://schemas.microsoft.com/office/drawing/2014/main" id="{A9449C35-093B-4034-A4B0-418065BA8E37}"/>
                  </a:ext>
                </a:extLst>
              </p:cNvPr>
              <p:cNvSpPr txBox="1"/>
              <p:nvPr/>
            </p:nvSpPr>
            <p:spPr>
              <a:xfrm>
                <a:off x="2384910"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135</a:t>
                </a:r>
              </a:p>
            </p:txBody>
          </p:sp>
          <p:sp>
            <p:nvSpPr>
              <p:cNvPr id="158" name="TextBox 157">
                <a:extLst>
                  <a:ext uri="{FF2B5EF4-FFF2-40B4-BE49-F238E27FC236}">
                    <a16:creationId xmlns:a16="http://schemas.microsoft.com/office/drawing/2014/main" id="{EFB9BE9A-14BA-412D-9122-E2D4AFD8834C}"/>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291</a:t>
                </a:r>
              </a:p>
            </p:txBody>
          </p:sp>
          <p:sp>
            <p:nvSpPr>
              <p:cNvPr id="159" name="TextBox 158">
                <a:extLst>
                  <a:ext uri="{FF2B5EF4-FFF2-40B4-BE49-F238E27FC236}">
                    <a16:creationId xmlns:a16="http://schemas.microsoft.com/office/drawing/2014/main" id="{ED2140CA-9C32-446C-A34E-0219215B0956}"/>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469</a:t>
                </a:r>
              </a:p>
            </p:txBody>
          </p:sp>
          <p:sp>
            <p:nvSpPr>
              <p:cNvPr id="160" name="TextBox 159">
                <a:extLst>
                  <a:ext uri="{FF2B5EF4-FFF2-40B4-BE49-F238E27FC236}">
                    <a16:creationId xmlns:a16="http://schemas.microsoft.com/office/drawing/2014/main" id="{D944E227-603E-483F-8167-0DCFC2C272A5}"/>
                  </a:ext>
                </a:extLst>
              </p:cNvPr>
              <p:cNvSpPr txBox="1"/>
              <p:nvPr/>
            </p:nvSpPr>
            <p:spPr>
              <a:xfrm>
                <a:off x="162729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627</a:t>
                </a:r>
              </a:p>
            </p:txBody>
          </p:sp>
          <p:sp>
            <p:nvSpPr>
              <p:cNvPr id="161" name="TextBox 160">
                <a:extLst>
                  <a:ext uri="{FF2B5EF4-FFF2-40B4-BE49-F238E27FC236}">
                    <a16:creationId xmlns:a16="http://schemas.microsoft.com/office/drawing/2014/main" id="{3982DB3C-ED9D-4186-9485-E3392BF8DC04}"/>
                  </a:ext>
                </a:extLst>
              </p:cNvPr>
              <p:cNvSpPr txBox="1"/>
              <p:nvPr/>
            </p:nvSpPr>
            <p:spPr>
              <a:xfrm>
                <a:off x="1374751" y="5637980"/>
                <a:ext cx="284300"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807</a:t>
                </a:r>
              </a:p>
            </p:txBody>
          </p:sp>
          <p:sp>
            <p:nvSpPr>
              <p:cNvPr id="162" name="TextBox 161">
                <a:extLst>
                  <a:ext uri="{FF2B5EF4-FFF2-40B4-BE49-F238E27FC236}">
                    <a16:creationId xmlns:a16="http://schemas.microsoft.com/office/drawing/2014/main" id="{9C89571C-6B5F-443D-9947-A6F7874B916E}"/>
                  </a:ext>
                </a:extLst>
              </p:cNvPr>
              <p:cNvSpPr txBox="1"/>
              <p:nvPr/>
            </p:nvSpPr>
            <p:spPr>
              <a:xfrm>
                <a:off x="112221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893</a:t>
                </a:r>
              </a:p>
            </p:txBody>
          </p:sp>
          <p:sp>
            <p:nvSpPr>
              <p:cNvPr id="163" name="TextBox 162">
                <a:extLst>
                  <a:ext uri="{FF2B5EF4-FFF2-40B4-BE49-F238E27FC236}">
                    <a16:creationId xmlns:a16="http://schemas.microsoft.com/office/drawing/2014/main" id="{828D63D8-C040-402A-8CF2-0FAB24602918}"/>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933</a:t>
                </a:r>
              </a:p>
            </p:txBody>
          </p:sp>
          <p:sp>
            <p:nvSpPr>
              <p:cNvPr id="164" name="TextBox 163">
                <a:extLst>
                  <a:ext uri="{FF2B5EF4-FFF2-40B4-BE49-F238E27FC236}">
                    <a16:creationId xmlns:a16="http://schemas.microsoft.com/office/drawing/2014/main" id="{F3E52516-673C-43BA-AA51-48B9C77EE9DE}"/>
                  </a:ext>
                </a:extLst>
              </p:cNvPr>
              <p:cNvSpPr txBox="1"/>
              <p:nvPr/>
            </p:nvSpPr>
            <p:spPr>
              <a:xfrm>
                <a:off x="617132"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969</a:t>
                </a:r>
              </a:p>
            </p:txBody>
          </p:sp>
          <p:sp>
            <p:nvSpPr>
              <p:cNvPr id="165" name="TextBox 164">
                <a:extLst>
                  <a:ext uri="{FF2B5EF4-FFF2-40B4-BE49-F238E27FC236}">
                    <a16:creationId xmlns:a16="http://schemas.microsoft.com/office/drawing/2014/main" id="{9DAEDB14-1273-4088-8AD5-C3E60825DCB2}"/>
                  </a:ext>
                </a:extLst>
              </p:cNvPr>
              <p:cNvSpPr txBox="1"/>
              <p:nvPr/>
            </p:nvSpPr>
            <p:spPr>
              <a:xfrm>
                <a:off x="364592"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996</a:t>
                </a:r>
              </a:p>
            </p:txBody>
          </p:sp>
        </p:grpSp>
        <p:sp>
          <p:nvSpPr>
            <p:cNvPr id="122" name="TextBox 121">
              <a:extLst>
                <a:ext uri="{FF2B5EF4-FFF2-40B4-BE49-F238E27FC236}">
                  <a16:creationId xmlns:a16="http://schemas.microsoft.com/office/drawing/2014/main" id="{E3E4841B-2586-4EB6-BFC1-A7657923786E}"/>
                </a:ext>
              </a:extLst>
            </p:cNvPr>
            <p:cNvSpPr txBox="1"/>
            <p:nvPr/>
          </p:nvSpPr>
          <p:spPr>
            <a:xfrm>
              <a:off x="3692156" y="4200525"/>
              <a:ext cx="1178528" cy="246221"/>
            </a:xfrm>
            <a:prstGeom prst="rect">
              <a:avLst/>
            </a:prstGeom>
            <a:noFill/>
          </p:spPr>
          <p:txBody>
            <a:bodyPr wrap="none" rtlCol="0">
              <a:spAutoFit/>
            </a:bodyPr>
            <a:lstStyle/>
            <a:p>
              <a:r>
                <a:rPr lang="fr-FR" sz="1000" dirty="0"/>
                <a:t>Log </a:t>
              </a:r>
              <a:r>
                <a:rPr lang="fr-FR" sz="1000" dirty="0" err="1"/>
                <a:t>rank</a:t>
              </a:r>
              <a:r>
                <a:rPr lang="fr-FR" sz="1000" dirty="0"/>
                <a:t> p=0,540</a:t>
              </a:r>
            </a:p>
          </p:txBody>
        </p:sp>
        <p:sp>
          <p:nvSpPr>
            <p:cNvPr id="211" name="Freeform 21">
              <a:extLst>
                <a:ext uri="{FF2B5EF4-FFF2-40B4-BE49-F238E27FC236}">
                  <a16:creationId xmlns:a16="http://schemas.microsoft.com/office/drawing/2014/main" id="{32BB0999-CB49-4116-92EE-985A44186D28}"/>
                </a:ext>
              </a:extLst>
            </p:cNvPr>
            <p:cNvSpPr>
              <a:spLocks/>
            </p:cNvSpPr>
            <p:nvPr/>
          </p:nvSpPr>
          <p:spPr bwMode="auto">
            <a:xfrm>
              <a:off x="6650302" y="2470077"/>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212" name="Group 211">
              <a:extLst>
                <a:ext uri="{FF2B5EF4-FFF2-40B4-BE49-F238E27FC236}">
                  <a16:creationId xmlns:a16="http://schemas.microsoft.com/office/drawing/2014/main" id="{06F51F65-3515-4B5E-A122-21FAD58F25DE}"/>
                </a:ext>
              </a:extLst>
            </p:cNvPr>
            <p:cNvGrpSpPr/>
            <p:nvPr/>
          </p:nvGrpSpPr>
          <p:grpSpPr>
            <a:xfrm>
              <a:off x="6047689" y="2329127"/>
              <a:ext cx="613487" cy="2282913"/>
              <a:chOff x="4351973" y="1218354"/>
              <a:chExt cx="613487" cy="2901046"/>
            </a:xfrm>
          </p:grpSpPr>
          <p:sp>
            <p:nvSpPr>
              <p:cNvPr id="263" name="Line 6">
                <a:extLst>
                  <a:ext uri="{FF2B5EF4-FFF2-40B4-BE49-F238E27FC236}">
                    <a16:creationId xmlns:a16="http://schemas.microsoft.com/office/drawing/2014/main" id="{8472FCA5-9FBD-4ED8-8FB9-F69D50CAEC76}"/>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264" name="Line 7">
                <a:extLst>
                  <a:ext uri="{FF2B5EF4-FFF2-40B4-BE49-F238E27FC236}">
                    <a16:creationId xmlns:a16="http://schemas.microsoft.com/office/drawing/2014/main" id="{0CED6B5B-753B-4594-A23E-C2C7970DE236}"/>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265" name="Line 8">
                <a:extLst>
                  <a:ext uri="{FF2B5EF4-FFF2-40B4-BE49-F238E27FC236}">
                    <a16:creationId xmlns:a16="http://schemas.microsoft.com/office/drawing/2014/main" id="{8CC6048B-673D-4AB8-B275-115C0732DCFD}"/>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266" name="Line 9">
                <a:extLst>
                  <a:ext uri="{FF2B5EF4-FFF2-40B4-BE49-F238E27FC236}">
                    <a16:creationId xmlns:a16="http://schemas.microsoft.com/office/drawing/2014/main" id="{DBED20D9-E488-4C25-A033-35666D6B436D}"/>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267" name="Line 10">
                <a:extLst>
                  <a:ext uri="{FF2B5EF4-FFF2-40B4-BE49-F238E27FC236}">
                    <a16:creationId xmlns:a16="http://schemas.microsoft.com/office/drawing/2014/main" id="{A3885DD4-E2F7-4E8E-8C87-5D265D1AF451}"/>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268" name="Line 11">
                <a:extLst>
                  <a:ext uri="{FF2B5EF4-FFF2-40B4-BE49-F238E27FC236}">
                    <a16:creationId xmlns:a16="http://schemas.microsoft.com/office/drawing/2014/main" id="{12E89D55-810E-4D56-A2F8-9D98FAA2ECCF}"/>
                  </a:ext>
                </a:extLst>
              </p:cNvPr>
              <p:cNvSpPr>
                <a:spLocks noChangeShapeType="1"/>
              </p:cNvSpPr>
              <p:nvPr/>
            </p:nvSpPr>
            <p:spPr bwMode="auto">
              <a:xfrm>
                <a:off x="4879226" y="39330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269" name="TextBox 268">
                <a:extLst>
                  <a:ext uri="{FF2B5EF4-FFF2-40B4-BE49-F238E27FC236}">
                    <a16:creationId xmlns:a16="http://schemas.microsoft.com/office/drawing/2014/main" id="{4BD96F20-143A-4C82-9DB1-F6417780FF76}"/>
                  </a:ext>
                </a:extLst>
              </p:cNvPr>
              <p:cNvSpPr txBox="1"/>
              <p:nvPr/>
            </p:nvSpPr>
            <p:spPr>
              <a:xfrm rot="16200000">
                <a:off x="3609249" y="2557924"/>
                <a:ext cx="1762447" cy="276999"/>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Probabilité de SG</a:t>
                </a:r>
              </a:p>
            </p:txBody>
          </p:sp>
          <p:sp>
            <p:nvSpPr>
              <p:cNvPr id="270" name="TextBox 269">
                <a:extLst>
                  <a:ext uri="{FF2B5EF4-FFF2-40B4-BE49-F238E27FC236}">
                    <a16:creationId xmlns:a16="http://schemas.microsoft.com/office/drawing/2014/main" id="{E5E2D9AB-3276-4B0E-B98D-739D02AFD0F0}"/>
                  </a:ext>
                </a:extLst>
              </p:cNvPr>
              <p:cNvSpPr txBox="1"/>
              <p:nvPr/>
            </p:nvSpPr>
            <p:spPr>
              <a:xfrm>
                <a:off x="4524167" y="1218354"/>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1,0</a:t>
                </a:r>
              </a:p>
            </p:txBody>
          </p:sp>
          <p:sp>
            <p:nvSpPr>
              <p:cNvPr id="271" name="TextBox 270">
                <a:extLst>
                  <a:ext uri="{FF2B5EF4-FFF2-40B4-BE49-F238E27FC236}">
                    <a16:creationId xmlns:a16="http://schemas.microsoft.com/office/drawing/2014/main" id="{392DF959-A1EB-4C5A-BC1F-5711B37EF352}"/>
                  </a:ext>
                </a:extLst>
              </p:cNvPr>
              <p:cNvSpPr txBox="1"/>
              <p:nvPr/>
            </p:nvSpPr>
            <p:spPr>
              <a:xfrm>
                <a:off x="4524167" y="1742493"/>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0,8</a:t>
                </a:r>
              </a:p>
            </p:txBody>
          </p:sp>
          <p:sp>
            <p:nvSpPr>
              <p:cNvPr id="272" name="TextBox 271">
                <a:extLst>
                  <a:ext uri="{FF2B5EF4-FFF2-40B4-BE49-F238E27FC236}">
                    <a16:creationId xmlns:a16="http://schemas.microsoft.com/office/drawing/2014/main" id="{8B90833B-0DF5-44AF-B182-1F6FC34776AC}"/>
                  </a:ext>
                </a:extLst>
              </p:cNvPr>
              <p:cNvSpPr txBox="1"/>
              <p:nvPr/>
            </p:nvSpPr>
            <p:spPr>
              <a:xfrm>
                <a:off x="4524167" y="2241024"/>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0,6</a:t>
                </a:r>
              </a:p>
            </p:txBody>
          </p:sp>
          <p:sp>
            <p:nvSpPr>
              <p:cNvPr id="273" name="TextBox 272">
                <a:extLst>
                  <a:ext uri="{FF2B5EF4-FFF2-40B4-BE49-F238E27FC236}">
                    <a16:creationId xmlns:a16="http://schemas.microsoft.com/office/drawing/2014/main" id="{69B9EC8E-67EB-40BA-9A91-B963DD9E31E2}"/>
                  </a:ext>
                </a:extLst>
              </p:cNvPr>
              <p:cNvSpPr txBox="1"/>
              <p:nvPr/>
            </p:nvSpPr>
            <p:spPr>
              <a:xfrm>
                <a:off x="4524167" y="2755677"/>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0,4</a:t>
                </a:r>
              </a:p>
            </p:txBody>
          </p:sp>
          <p:sp>
            <p:nvSpPr>
              <p:cNvPr id="274" name="TextBox 273">
                <a:extLst>
                  <a:ext uri="{FF2B5EF4-FFF2-40B4-BE49-F238E27FC236}">
                    <a16:creationId xmlns:a16="http://schemas.microsoft.com/office/drawing/2014/main" id="{5A520855-0A6A-455A-BA2B-3EE67D7128D8}"/>
                  </a:ext>
                </a:extLst>
              </p:cNvPr>
              <p:cNvSpPr txBox="1"/>
              <p:nvPr/>
            </p:nvSpPr>
            <p:spPr>
              <a:xfrm>
                <a:off x="4524167" y="3259580"/>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0,2</a:t>
                </a:r>
              </a:p>
            </p:txBody>
          </p:sp>
          <p:sp>
            <p:nvSpPr>
              <p:cNvPr id="275" name="TextBox 274">
                <a:extLst>
                  <a:ext uri="{FF2B5EF4-FFF2-40B4-BE49-F238E27FC236}">
                    <a16:creationId xmlns:a16="http://schemas.microsoft.com/office/drawing/2014/main" id="{613E3099-BF99-43CB-8ECA-4624659DDF07}"/>
                  </a:ext>
                </a:extLst>
              </p:cNvPr>
              <p:cNvSpPr txBox="1"/>
              <p:nvPr/>
            </p:nvSpPr>
            <p:spPr>
              <a:xfrm>
                <a:off x="4652416" y="3767399"/>
                <a:ext cx="269625" cy="352001"/>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a:t>
                </a:r>
              </a:p>
            </p:txBody>
          </p:sp>
        </p:grpSp>
        <p:grpSp>
          <p:nvGrpSpPr>
            <p:cNvPr id="213" name="Group 212">
              <a:extLst>
                <a:ext uri="{FF2B5EF4-FFF2-40B4-BE49-F238E27FC236}">
                  <a16:creationId xmlns:a16="http://schemas.microsoft.com/office/drawing/2014/main" id="{59A7E08D-44B0-4182-A776-D1D7518DA3F9}"/>
                </a:ext>
              </a:extLst>
            </p:cNvPr>
            <p:cNvGrpSpPr/>
            <p:nvPr/>
          </p:nvGrpSpPr>
          <p:grpSpPr>
            <a:xfrm>
              <a:off x="6564486" y="4459075"/>
              <a:ext cx="2491414" cy="329369"/>
              <a:chOff x="1517923" y="4188565"/>
              <a:chExt cx="3705823" cy="329369"/>
            </a:xfrm>
          </p:grpSpPr>
          <p:sp>
            <p:nvSpPr>
              <p:cNvPr id="243" name="Line 21">
                <a:extLst>
                  <a:ext uri="{FF2B5EF4-FFF2-40B4-BE49-F238E27FC236}">
                    <a16:creationId xmlns:a16="http://schemas.microsoft.com/office/drawing/2014/main" id="{4F9B6E49-5D30-4E97-96FF-148111F63C79}"/>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244" name="TextBox 243">
                <a:extLst>
                  <a:ext uri="{FF2B5EF4-FFF2-40B4-BE49-F238E27FC236}">
                    <a16:creationId xmlns:a16="http://schemas.microsoft.com/office/drawing/2014/main" id="{DECF2555-8064-4041-B457-454AAF70FC10}"/>
                  </a:ext>
                </a:extLst>
              </p:cNvPr>
              <p:cNvSpPr txBox="1"/>
              <p:nvPr/>
            </p:nvSpPr>
            <p:spPr>
              <a:xfrm>
                <a:off x="4736490" y="4260565"/>
                <a:ext cx="48725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108</a:t>
                </a:r>
              </a:p>
            </p:txBody>
          </p:sp>
          <p:sp>
            <p:nvSpPr>
              <p:cNvPr id="245" name="Line 21">
                <a:extLst>
                  <a:ext uri="{FF2B5EF4-FFF2-40B4-BE49-F238E27FC236}">
                    <a16:creationId xmlns:a16="http://schemas.microsoft.com/office/drawing/2014/main" id="{F3EFBBAE-30F7-439A-B572-F824D55E536D}"/>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246" name="TextBox 245">
                <a:extLst>
                  <a:ext uri="{FF2B5EF4-FFF2-40B4-BE49-F238E27FC236}">
                    <a16:creationId xmlns:a16="http://schemas.microsoft.com/office/drawing/2014/main" id="{51548343-B700-4EFC-BB49-BF3BBC86843F}"/>
                  </a:ext>
                </a:extLst>
              </p:cNvPr>
              <p:cNvSpPr txBox="1"/>
              <p:nvPr/>
            </p:nvSpPr>
            <p:spPr>
              <a:xfrm>
                <a:off x="4424039"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96</a:t>
                </a:r>
              </a:p>
            </p:txBody>
          </p:sp>
          <p:sp>
            <p:nvSpPr>
              <p:cNvPr id="247" name="Line 21">
                <a:extLst>
                  <a:ext uri="{FF2B5EF4-FFF2-40B4-BE49-F238E27FC236}">
                    <a16:creationId xmlns:a16="http://schemas.microsoft.com/office/drawing/2014/main" id="{9B382E2A-E7EB-4477-B965-DC635812F8AD}"/>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248" name="TextBox 247">
                <a:extLst>
                  <a:ext uri="{FF2B5EF4-FFF2-40B4-BE49-F238E27FC236}">
                    <a16:creationId xmlns:a16="http://schemas.microsoft.com/office/drawing/2014/main" id="{3C4D16EE-15BE-4FFD-9D63-494557C88D08}"/>
                  </a:ext>
                </a:extLst>
              </p:cNvPr>
              <p:cNvSpPr txBox="1"/>
              <p:nvPr/>
            </p:nvSpPr>
            <p:spPr>
              <a:xfrm>
                <a:off x="4048403"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84</a:t>
                </a:r>
              </a:p>
            </p:txBody>
          </p:sp>
          <p:sp>
            <p:nvSpPr>
              <p:cNvPr id="249" name="Line 21">
                <a:extLst>
                  <a:ext uri="{FF2B5EF4-FFF2-40B4-BE49-F238E27FC236}">
                    <a16:creationId xmlns:a16="http://schemas.microsoft.com/office/drawing/2014/main" id="{EFD159C6-3EA4-4B2C-AEDD-6F364B1FCE01}"/>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250" name="TextBox 249">
                <a:extLst>
                  <a:ext uri="{FF2B5EF4-FFF2-40B4-BE49-F238E27FC236}">
                    <a16:creationId xmlns:a16="http://schemas.microsoft.com/office/drawing/2014/main" id="{CF2EE7A3-9722-4CE6-9E88-3B34817DC521}"/>
                  </a:ext>
                </a:extLst>
              </p:cNvPr>
              <p:cNvSpPr txBox="1"/>
              <p:nvPr/>
            </p:nvSpPr>
            <p:spPr>
              <a:xfrm>
                <a:off x="3672765"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72</a:t>
                </a:r>
              </a:p>
            </p:txBody>
          </p:sp>
          <p:sp>
            <p:nvSpPr>
              <p:cNvPr id="251" name="Line 21">
                <a:extLst>
                  <a:ext uri="{FF2B5EF4-FFF2-40B4-BE49-F238E27FC236}">
                    <a16:creationId xmlns:a16="http://schemas.microsoft.com/office/drawing/2014/main" id="{109A6A0C-C8A1-4299-8086-F700D1C70065}"/>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252" name="TextBox 251">
                <a:extLst>
                  <a:ext uri="{FF2B5EF4-FFF2-40B4-BE49-F238E27FC236}">
                    <a16:creationId xmlns:a16="http://schemas.microsoft.com/office/drawing/2014/main" id="{D3F4EF76-B9F0-414F-ADC7-CE6A962D14D0}"/>
                  </a:ext>
                </a:extLst>
              </p:cNvPr>
              <p:cNvSpPr txBox="1"/>
              <p:nvPr/>
            </p:nvSpPr>
            <p:spPr>
              <a:xfrm>
                <a:off x="3297128"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60</a:t>
                </a:r>
              </a:p>
            </p:txBody>
          </p:sp>
          <p:sp>
            <p:nvSpPr>
              <p:cNvPr id="253" name="Line 21">
                <a:extLst>
                  <a:ext uri="{FF2B5EF4-FFF2-40B4-BE49-F238E27FC236}">
                    <a16:creationId xmlns:a16="http://schemas.microsoft.com/office/drawing/2014/main" id="{5E2230AC-069A-43EF-886A-2CFCB7795DCF}"/>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254" name="TextBox 253">
                <a:extLst>
                  <a:ext uri="{FF2B5EF4-FFF2-40B4-BE49-F238E27FC236}">
                    <a16:creationId xmlns:a16="http://schemas.microsoft.com/office/drawing/2014/main" id="{491EA9AC-13E4-433C-8034-3BEA2C653E7A}"/>
                  </a:ext>
                </a:extLst>
              </p:cNvPr>
              <p:cNvSpPr txBox="1"/>
              <p:nvPr/>
            </p:nvSpPr>
            <p:spPr>
              <a:xfrm>
                <a:off x="2921490"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48</a:t>
                </a:r>
              </a:p>
            </p:txBody>
          </p:sp>
          <p:sp>
            <p:nvSpPr>
              <p:cNvPr id="255" name="Line 21">
                <a:extLst>
                  <a:ext uri="{FF2B5EF4-FFF2-40B4-BE49-F238E27FC236}">
                    <a16:creationId xmlns:a16="http://schemas.microsoft.com/office/drawing/2014/main" id="{0C9A2951-440A-4DE5-AB3A-E78C29DC478B}"/>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256" name="TextBox 255">
                <a:extLst>
                  <a:ext uri="{FF2B5EF4-FFF2-40B4-BE49-F238E27FC236}">
                    <a16:creationId xmlns:a16="http://schemas.microsoft.com/office/drawing/2014/main" id="{F9D43179-F8D9-4B8F-AA24-DC020E9A7E2E}"/>
                  </a:ext>
                </a:extLst>
              </p:cNvPr>
              <p:cNvSpPr txBox="1"/>
              <p:nvPr/>
            </p:nvSpPr>
            <p:spPr>
              <a:xfrm>
                <a:off x="2545853"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36</a:t>
                </a:r>
              </a:p>
            </p:txBody>
          </p:sp>
          <p:sp>
            <p:nvSpPr>
              <p:cNvPr id="257" name="Line 21">
                <a:extLst>
                  <a:ext uri="{FF2B5EF4-FFF2-40B4-BE49-F238E27FC236}">
                    <a16:creationId xmlns:a16="http://schemas.microsoft.com/office/drawing/2014/main" id="{BE61B751-62F9-4FD6-A002-84BF0E85D532}"/>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258" name="TextBox 257">
                <a:extLst>
                  <a:ext uri="{FF2B5EF4-FFF2-40B4-BE49-F238E27FC236}">
                    <a16:creationId xmlns:a16="http://schemas.microsoft.com/office/drawing/2014/main" id="{3A3C1FDF-8CE6-491D-BCE7-58FEF4E42E67}"/>
                  </a:ext>
                </a:extLst>
              </p:cNvPr>
              <p:cNvSpPr txBox="1"/>
              <p:nvPr/>
            </p:nvSpPr>
            <p:spPr>
              <a:xfrm>
                <a:off x="2170215"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24</a:t>
                </a:r>
              </a:p>
            </p:txBody>
          </p:sp>
          <p:sp>
            <p:nvSpPr>
              <p:cNvPr id="259" name="Line 21">
                <a:extLst>
                  <a:ext uri="{FF2B5EF4-FFF2-40B4-BE49-F238E27FC236}">
                    <a16:creationId xmlns:a16="http://schemas.microsoft.com/office/drawing/2014/main" id="{EC6F7E77-D655-4444-99B6-6116DDB37E7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260" name="TextBox 259">
                <a:extLst>
                  <a:ext uri="{FF2B5EF4-FFF2-40B4-BE49-F238E27FC236}">
                    <a16:creationId xmlns:a16="http://schemas.microsoft.com/office/drawing/2014/main" id="{68816DBE-4409-4031-B1B2-991F363733B5}"/>
                  </a:ext>
                </a:extLst>
              </p:cNvPr>
              <p:cNvSpPr txBox="1"/>
              <p:nvPr/>
            </p:nvSpPr>
            <p:spPr>
              <a:xfrm>
                <a:off x="1794579" y="4260565"/>
                <a:ext cx="36088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12</a:t>
                </a:r>
              </a:p>
            </p:txBody>
          </p:sp>
          <p:sp>
            <p:nvSpPr>
              <p:cNvPr id="261" name="Line 21">
                <a:extLst>
                  <a:ext uri="{FF2B5EF4-FFF2-40B4-BE49-F238E27FC236}">
                    <a16:creationId xmlns:a16="http://schemas.microsoft.com/office/drawing/2014/main" id="{A3065933-3CCC-4BB9-9242-5B253187C07E}"/>
                  </a:ext>
                </a:extLst>
              </p:cNvPr>
              <p:cNvSpPr>
                <a:spLocks noChangeShapeType="1"/>
              </p:cNvSpPr>
              <p:nvPr/>
            </p:nvSpPr>
            <p:spPr bwMode="auto">
              <a:xfrm>
                <a:off x="164114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262" name="TextBox 261">
                <a:extLst>
                  <a:ext uri="{FF2B5EF4-FFF2-40B4-BE49-F238E27FC236}">
                    <a16:creationId xmlns:a16="http://schemas.microsoft.com/office/drawing/2014/main" id="{F4C510BD-67CC-4D6B-94BE-A5DD022C9A9C}"/>
                  </a:ext>
                </a:extLst>
              </p:cNvPr>
              <p:cNvSpPr txBox="1"/>
              <p:nvPr/>
            </p:nvSpPr>
            <p:spPr>
              <a:xfrm>
                <a:off x="1517923" y="4260565"/>
                <a:ext cx="234514"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0</a:t>
                </a:r>
              </a:p>
            </p:txBody>
          </p:sp>
        </p:grpSp>
        <p:sp>
          <p:nvSpPr>
            <p:cNvPr id="214" name="TextBox 213">
              <a:extLst>
                <a:ext uri="{FF2B5EF4-FFF2-40B4-BE49-F238E27FC236}">
                  <a16:creationId xmlns:a16="http://schemas.microsoft.com/office/drawing/2014/main" id="{A5FBD666-C455-4BE8-9D1C-03D0B15C9582}"/>
                </a:ext>
              </a:extLst>
            </p:cNvPr>
            <p:cNvSpPr txBox="1"/>
            <p:nvPr/>
          </p:nvSpPr>
          <p:spPr>
            <a:xfrm>
              <a:off x="6761539" y="3424335"/>
              <a:ext cx="1904689" cy="461665"/>
            </a:xfrm>
            <a:prstGeom prst="rect">
              <a:avLst/>
            </a:prstGeom>
            <a:noFill/>
          </p:spPr>
          <p:txBody>
            <a:bodyPr wrap="none" rtlCol="0">
              <a:spAutoFit/>
            </a:bodyPr>
            <a:lstStyle/>
            <a:p>
              <a:r>
                <a:rPr lang="fr-FR" sz="1200" dirty="0">
                  <a:solidFill>
                    <a:srgbClr val="B60D27"/>
                  </a:solidFill>
                </a:rPr>
                <a:t>A + B: Imagerie intensive</a:t>
              </a:r>
            </a:p>
            <a:p>
              <a:r>
                <a:rPr lang="fr-FR" sz="1200" dirty="0">
                  <a:solidFill>
                    <a:srgbClr val="B2C0EC"/>
                  </a:solidFill>
                </a:rPr>
                <a:t>C + D: Imagerie standard</a:t>
              </a:r>
            </a:p>
          </p:txBody>
        </p:sp>
        <p:sp>
          <p:nvSpPr>
            <p:cNvPr id="215" name="TextBox 214">
              <a:extLst>
                <a:ext uri="{FF2B5EF4-FFF2-40B4-BE49-F238E27FC236}">
                  <a16:creationId xmlns:a16="http://schemas.microsoft.com/office/drawing/2014/main" id="{EFD57189-DADA-4966-B859-4E72E1E923CD}"/>
                </a:ext>
              </a:extLst>
            </p:cNvPr>
            <p:cNvSpPr txBox="1"/>
            <p:nvPr/>
          </p:nvSpPr>
          <p:spPr>
            <a:xfrm>
              <a:off x="7677910" y="4661799"/>
              <a:ext cx="508474"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Mois</a:t>
              </a:r>
            </a:p>
          </p:txBody>
        </p:sp>
        <p:grpSp>
          <p:nvGrpSpPr>
            <p:cNvPr id="216" name="Group 215">
              <a:extLst>
                <a:ext uri="{FF2B5EF4-FFF2-40B4-BE49-F238E27FC236}">
                  <a16:creationId xmlns:a16="http://schemas.microsoft.com/office/drawing/2014/main" id="{EFA85082-EEA1-45B2-95DD-318FD0772918}"/>
                </a:ext>
              </a:extLst>
            </p:cNvPr>
            <p:cNvGrpSpPr/>
            <p:nvPr/>
          </p:nvGrpSpPr>
          <p:grpSpPr>
            <a:xfrm>
              <a:off x="6533779" y="4869585"/>
              <a:ext cx="2521893" cy="226591"/>
              <a:chOff x="364592" y="5637980"/>
              <a:chExt cx="2521893" cy="226591"/>
            </a:xfrm>
          </p:grpSpPr>
          <p:sp>
            <p:nvSpPr>
              <p:cNvPr id="233" name="TextBox 232">
                <a:extLst>
                  <a:ext uri="{FF2B5EF4-FFF2-40B4-BE49-F238E27FC236}">
                    <a16:creationId xmlns:a16="http://schemas.microsoft.com/office/drawing/2014/main" id="{244E4E9D-306D-4529-9BC9-32EDBFE3D576}"/>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21</a:t>
                </a:r>
              </a:p>
            </p:txBody>
          </p:sp>
          <p:sp>
            <p:nvSpPr>
              <p:cNvPr id="234" name="TextBox 233">
                <a:extLst>
                  <a:ext uri="{FF2B5EF4-FFF2-40B4-BE49-F238E27FC236}">
                    <a16:creationId xmlns:a16="http://schemas.microsoft.com/office/drawing/2014/main" id="{E4A11193-CDEB-4907-A1E9-FA645DD0E30C}"/>
                  </a:ext>
                </a:extLst>
              </p:cNvPr>
              <p:cNvSpPr txBox="1"/>
              <p:nvPr/>
            </p:nvSpPr>
            <p:spPr>
              <a:xfrm>
                <a:off x="238491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145</a:t>
                </a:r>
              </a:p>
            </p:txBody>
          </p:sp>
          <p:sp>
            <p:nvSpPr>
              <p:cNvPr id="235" name="TextBox 234">
                <a:extLst>
                  <a:ext uri="{FF2B5EF4-FFF2-40B4-BE49-F238E27FC236}">
                    <a16:creationId xmlns:a16="http://schemas.microsoft.com/office/drawing/2014/main" id="{40DC12E3-47EC-4B71-B304-5CDAD9964905}"/>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297</a:t>
                </a:r>
              </a:p>
            </p:txBody>
          </p:sp>
          <p:sp>
            <p:nvSpPr>
              <p:cNvPr id="236" name="TextBox 235">
                <a:extLst>
                  <a:ext uri="{FF2B5EF4-FFF2-40B4-BE49-F238E27FC236}">
                    <a16:creationId xmlns:a16="http://schemas.microsoft.com/office/drawing/2014/main" id="{83F6E739-CA67-4943-B878-B1B68074F17E}"/>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458</a:t>
                </a:r>
              </a:p>
            </p:txBody>
          </p:sp>
          <p:sp>
            <p:nvSpPr>
              <p:cNvPr id="237" name="TextBox 236">
                <a:extLst>
                  <a:ext uri="{FF2B5EF4-FFF2-40B4-BE49-F238E27FC236}">
                    <a16:creationId xmlns:a16="http://schemas.microsoft.com/office/drawing/2014/main" id="{0BCA14BB-3020-452F-99ED-23C74DED2347}"/>
                  </a:ext>
                </a:extLst>
              </p:cNvPr>
              <p:cNvSpPr txBox="1"/>
              <p:nvPr/>
            </p:nvSpPr>
            <p:spPr>
              <a:xfrm>
                <a:off x="162729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626</a:t>
                </a:r>
              </a:p>
            </p:txBody>
          </p:sp>
          <p:sp>
            <p:nvSpPr>
              <p:cNvPr id="238" name="TextBox 237">
                <a:extLst>
                  <a:ext uri="{FF2B5EF4-FFF2-40B4-BE49-F238E27FC236}">
                    <a16:creationId xmlns:a16="http://schemas.microsoft.com/office/drawing/2014/main" id="{22BF2ACD-3B89-49AF-BEE1-2E08204AB56A}"/>
                  </a:ext>
                </a:extLst>
              </p:cNvPr>
              <p:cNvSpPr txBox="1"/>
              <p:nvPr/>
            </p:nvSpPr>
            <p:spPr>
              <a:xfrm>
                <a:off x="137475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819</a:t>
                </a:r>
              </a:p>
            </p:txBody>
          </p:sp>
          <p:sp>
            <p:nvSpPr>
              <p:cNvPr id="239" name="TextBox 238">
                <a:extLst>
                  <a:ext uri="{FF2B5EF4-FFF2-40B4-BE49-F238E27FC236}">
                    <a16:creationId xmlns:a16="http://schemas.microsoft.com/office/drawing/2014/main" id="{F4755AD8-C20E-4466-999B-7CB4F0A95954}"/>
                  </a:ext>
                </a:extLst>
              </p:cNvPr>
              <p:cNvSpPr txBox="1"/>
              <p:nvPr/>
            </p:nvSpPr>
            <p:spPr>
              <a:xfrm>
                <a:off x="112221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895</a:t>
                </a:r>
              </a:p>
            </p:txBody>
          </p:sp>
          <p:sp>
            <p:nvSpPr>
              <p:cNvPr id="240" name="TextBox 239">
                <a:extLst>
                  <a:ext uri="{FF2B5EF4-FFF2-40B4-BE49-F238E27FC236}">
                    <a16:creationId xmlns:a16="http://schemas.microsoft.com/office/drawing/2014/main" id="{B7000B7C-2B71-4B69-9C97-5E2F925F9234}"/>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938</a:t>
                </a:r>
              </a:p>
            </p:txBody>
          </p:sp>
          <p:sp>
            <p:nvSpPr>
              <p:cNvPr id="241" name="TextBox 240">
                <a:extLst>
                  <a:ext uri="{FF2B5EF4-FFF2-40B4-BE49-F238E27FC236}">
                    <a16:creationId xmlns:a16="http://schemas.microsoft.com/office/drawing/2014/main" id="{AFACAFE5-D0E2-4B4F-ACED-FE99334DF1CA}"/>
                  </a:ext>
                </a:extLst>
              </p:cNvPr>
              <p:cNvSpPr txBox="1"/>
              <p:nvPr/>
            </p:nvSpPr>
            <p:spPr>
              <a:xfrm>
                <a:off x="617132"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969</a:t>
                </a:r>
              </a:p>
            </p:txBody>
          </p:sp>
          <p:sp>
            <p:nvSpPr>
              <p:cNvPr id="242" name="TextBox 241">
                <a:extLst>
                  <a:ext uri="{FF2B5EF4-FFF2-40B4-BE49-F238E27FC236}">
                    <a16:creationId xmlns:a16="http://schemas.microsoft.com/office/drawing/2014/main" id="{EC18F979-66DC-4623-8708-382DC36BD278}"/>
                  </a:ext>
                </a:extLst>
              </p:cNvPr>
              <p:cNvSpPr txBox="1"/>
              <p:nvPr/>
            </p:nvSpPr>
            <p:spPr>
              <a:xfrm>
                <a:off x="364592"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998</a:t>
                </a:r>
              </a:p>
            </p:txBody>
          </p:sp>
        </p:grpSp>
        <p:grpSp>
          <p:nvGrpSpPr>
            <p:cNvPr id="217" name="Group 216">
              <a:extLst>
                <a:ext uri="{FF2B5EF4-FFF2-40B4-BE49-F238E27FC236}">
                  <a16:creationId xmlns:a16="http://schemas.microsoft.com/office/drawing/2014/main" id="{76992BD3-C40E-4FAF-AF76-C517C38E95E8}"/>
                </a:ext>
              </a:extLst>
            </p:cNvPr>
            <p:cNvGrpSpPr/>
            <p:nvPr/>
          </p:nvGrpSpPr>
          <p:grpSpPr>
            <a:xfrm>
              <a:off x="6533780" y="5058075"/>
              <a:ext cx="2521893" cy="226591"/>
              <a:chOff x="364592" y="5637980"/>
              <a:chExt cx="2521893" cy="226591"/>
            </a:xfrm>
          </p:grpSpPr>
          <p:sp>
            <p:nvSpPr>
              <p:cNvPr id="223" name="TextBox 222">
                <a:extLst>
                  <a:ext uri="{FF2B5EF4-FFF2-40B4-BE49-F238E27FC236}">
                    <a16:creationId xmlns:a16="http://schemas.microsoft.com/office/drawing/2014/main" id="{582BD350-1DCB-45FD-BB9A-1028D234BC24}"/>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17</a:t>
                </a:r>
              </a:p>
            </p:txBody>
          </p:sp>
          <p:sp>
            <p:nvSpPr>
              <p:cNvPr id="224" name="TextBox 223">
                <a:extLst>
                  <a:ext uri="{FF2B5EF4-FFF2-40B4-BE49-F238E27FC236}">
                    <a16:creationId xmlns:a16="http://schemas.microsoft.com/office/drawing/2014/main" id="{A143C8EF-2BCC-4EC9-903E-2D0C76F2C1C9}"/>
                  </a:ext>
                </a:extLst>
              </p:cNvPr>
              <p:cNvSpPr txBox="1"/>
              <p:nvPr/>
            </p:nvSpPr>
            <p:spPr>
              <a:xfrm>
                <a:off x="238491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131</a:t>
                </a:r>
              </a:p>
            </p:txBody>
          </p:sp>
          <p:sp>
            <p:nvSpPr>
              <p:cNvPr id="225" name="TextBox 224">
                <a:extLst>
                  <a:ext uri="{FF2B5EF4-FFF2-40B4-BE49-F238E27FC236}">
                    <a16:creationId xmlns:a16="http://schemas.microsoft.com/office/drawing/2014/main" id="{50CDF4B2-982D-45B4-B48C-F013619A2DBD}"/>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282</a:t>
                </a:r>
              </a:p>
            </p:txBody>
          </p:sp>
          <p:sp>
            <p:nvSpPr>
              <p:cNvPr id="226" name="TextBox 225">
                <a:extLst>
                  <a:ext uri="{FF2B5EF4-FFF2-40B4-BE49-F238E27FC236}">
                    <a16:creationId xmlns:a16="http://schemas.microsoft.com/office/drawing/2014/main" id="{80F362D4-7868-48F2-B49B-6A5D6E6E1A33}"/>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462</a:t>
                </a:r>
              </a:p>
            </p:txBody>
          </p:sp>
          <p:sp>
            <p:nvSpPr>
              <p:cNvPr id="227" name="TextBox 226">
                <a:extLst>
                  <a:ext uri="{FF2B5EF4-FFF2-40B4-BE49-F238E27FC236}">
                    <a16:creationId xmlns:a16="http://schemas.microsoft.com/office/drawing/2014/main" id="{5CD3EB88-8E20-4B4F-99D6-173AB9B4A986}"/>
                  </a:ext>
                </a:extLst>
              </p:cNvPr>
              <p:cNvSpPr txBox="1"/>
              <p:nvPr/>
            </p:nvSpPr>
            <p:spPr>
              <a:xfrm>
                <a:off x="162729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626</a:t>
                </a:r>
              </a:p>
            </p:txBody>
          </p:sp>
          <p:sp>
            <p:nvSpPr>
              <p:cNvPr id="228" name="TextBox 227">
                <a:extLst>
                  <a:ext uri="{FF2B5EF4-FFF2-40B4-BE49-F238E27FC236}">
                    <a16:creationId xmlns:a16="http://schemas.microsoft.com/office/drawing/2014/main" id="{B51E3AEA-C838-4647-A820-70DD375D3F16}"/>
                  </a:ext>
                </a:extLst>
              </p:cNvPr>
              <p:cNvSpPr txBox="1"/>
              <p:nvPr/>
            </p:nvSpPr>
            <p:spPr>
              <a:xfrm>
                <a:off x="137475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811</a:t>
                </a:r>
              </a:p>
            </p:txBody>
          </p:sp>
          <p:sp>
            <p:nvSpPr>
              <p:cNvPr id="229" name="TextBox 228">
                <a:extLst>
                  <a:ext uri="{FF2B5EF4-FFF2-40B4-BE49-F238E27FC236}">
                    <a16:creationId xmlns:a16="http://schemas.microsoft.com/office/drawing/2014/main" id="{09BB1A73-C0BE-4B87-BB57-6E48F9DF30F5}"/>
                  </a:ext>
                </a:extLst>
              </p:cNvPr>
              <p:cNvSpPr txBox="1"/>
              <p:nvPr/>
            </p:nvSpPr>
            <p:spPr>
              <a:xfrm>
                <a:off x="112221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895</a:t>
                </a:r>
              </a:p>
            </p:txBody>
          </p:sp>
          <p:sp>
            <p:nvSpPr>
              <p:cNvPr id="230" name="TextBox 229">
                <a:extLst>
                  <a:ext uri="{FF2B5EF4-FFF2-40B4-BE49-F238E27FC236}">
                    <a16:creationId xmlns:a16="http://schemas.microsoft.com/office/drawing/2014/main" id="{FE90C9CE-5FA0-4CC6-932F-524C59CCF23E}"/>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931</a:t>
                </a:r>
              </a:p>
            </p:txBody>
          </p:sp>
          <p:sp>
            <p:nvSpPr>
              <p:cNvPr id="231" name="TextBox 230">
                <a:extLst>
                  <a:ext uri="{FF2B5EF4-FFF2-40B4-BE49-F238E27FC236}">
                    <a16:creationId xmlns:a16="http://schemas.microsoft.com/office/drawing/2014/main" id="{9CE9B71E-BDF3-44BF-8019-E52BAB359642}"/>
                  </a:ext>
                </a:extLst>
              </p:cNvPr>
              <p:cNvSpPr txBox="1"/>
              <p:nvPr/>
            </p:nvSpPr>
            <p:spPr>
              <a:xfrm>
                <a:off x="617132"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971</a:t>
                </a:r>
              </a:p>
            </p:txBody>
          </p:sp>
          <p:sp>
            <p:nvSpPr>
              <p:cNvPr id="232" name="TextBox 231">
                <a:extLst>
                  <a:ext uri="{FF2B5EF4-FFF2-40B4-BE49-F238E27FC236}">
                    <a16:creationId xmlns:a16="http://schemas.microsoft.com/office/drawing/2014/main" id="{FB02EB15-267B-48A8-9B25-42E692B15B6A}"/>
                  </a:ext>
                </a:extLst>
              </p:cNvPr>
              <p:cNvSpPr txBox="1"/>
              <p:nvPr/>
            </p:nvSpPr>
            <p:spPr>
              <a:xfrm>
                <a:off x="364592" y="5637980"/>
                <a:ext cx="284301"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997</a:t>
                </a:r>
              </a:p>
            </p:txBody>
          </p:sp>
        </p:grpSp>
        <p:sp>
          <p:nvSpPr>
            <p:cNvPr id="222" name="TextBox 221">
              <a:extLst>
                <a:ext uri="{FF2B5EF4-FFF2-40B4-BE49-F238E27FC236}">
                  <a16:creationId xmlns:a16="http://schemas.microsoft.com/office/drawing/2014/main" id="{DB5D23FC-478F-4396-B247-144D1C192597}"/>
                </a:ext>
              </a:extLst>
            </p:cNvPr>
            <p:cNvSpPr txBox="1"/>
            <p:nvPr/>
          </p:nvSpPr>
          <p:spPr>
            <a:xfrm>
              <a:off x="6663956" y="4200525"/>
              <a:ext cx="1178528" cy="246221"/>
            </a:xfrm>
            <a:prstGeom prst="rect">
              <a:avLst/>
            </a:prstGeom>
            <a:noFill/>
          </p:spPr>
          <p:txBody>
            <a:bodyPr wrap="none" rtlCol="0">
              <a:spAutoFit/>
            </a:bodyPr>
            <a:lstStyle/>
            <a:p>
              <a:r>
                <a:rPr lang="fr-FR" sz="1000" dirty="0"/>
                <a:t>Log </a:t>
              </a:r>
              <a:r>
                <a:rPr lang="fr-FR" sz="1000" dirty="0" err="1"/>
                <a:t>rank</a:t>
              </a:r>
              <a:r>
                <a:rPr lang="fr-FR" sz="1000" dirty="0"/>
                <a:t> p=0,390</a:t>
              </a:r>
            </a:p>
          </p:txBody>
        </p:sp>
        <p:sp>
          <p:nvSpPr>
            <p:cNvPr id="278" name="Freeform: Shape 277">
              <a:extLst>
                <a:ext uri="{FF2B5EF4-FFF2-40B4-BE49-F238E27FC236}">
                  <a16:creationId xmlns:a16="http://schemas.microsoft.com/office/drawing/2014/main" id="{F5448ED6-AF52-4F7C-80FA-921FE1D80248}"/>
                </a:ext>
              </a:extLst>
            </p:cNvPr>
            <p:cNvSpPr/>
            <p:nvPr/>
          </p:nvSpPr>
          <p:spPr>
            <a:xfrm>
              <a:off x="3680882" y="2484936"/>
              <a:ext cx="2201725" cy="596194"/>
            </a:xfrm>
            <a:custGeom>
              <a:avLst/>
              <a:gdLst>
                <a:gd name="connsiteX0" fmla="*/ 3493237 w 3493236"/>
                <a:gd name="connsiteY0" fmla="*/ 989898 h 989898"/>
                <a:gd name="connsiteX1" fmla="*/ 3220460 w 3493236"/>
                <a:gd name="connsiteY1" fmla="*/ 989898 h 989898"/>
                <a:gd name="connsiteX2" fmla="*/ 3220460 w 3493236"/>
                <a:gd name="connsiteY2" fmla="*/ 970096 h 989898"/>
                <a:gd name="connsiteX3" fmla="*/ 3196266 w 3493236"/>
                <a:gd name="connsiteY3" fmla="*/ 970096 h 989898"/>
                <a:gd name="connsiteX4" fmla="*/ 3196266 w 3493236"/>
                <a:gd name="connsiteY4" fmla="*/ 939301 h 989898"/>
                <a:gd name="connsiteX5" fmla="*/ 3097273 w 3493236"/>
                <a:gd name="connsiteY5" fmla="*/ 939301 h 989898"/>
                <a:gd name="connsiteX6" fmla="*/ 3097273 w 3493236"/>
                <a:gd name="connsiteY6" fmla="*/ 928303 h 989898"/>
                <a:gd name="connsiteX7" fmla="*/ 3026883 w 3493236"/>
                <a:gd name="connsiteY7" fmla="*/ 928303 h 989898"/>
                <a:gd name="connsiteX8" fmla="*/ 3026883 w 3493236"/>
                <a:gd name="connsiteY8" fmla="*/ 923903 h 989898"/>
                <a:gd name="connsiteX9" fmla="*/ 2974086 w 3493236"/>
                <a:gd name="connsiteY9" fmla="*/ 923903 h 989898"/>
                <a:gd name="connsiteX10" fmla="*/ 2974086 w 3493236"/>
                <a:gd name="connsiteY10" fmla="*/ 890907 h 989898"/>
                <a:gd name="connsiteX11" fmla="*/ 2943292 w 3493236"/>
                <a:gd name="connsiteY11" fmla="*/ 890907 h 989898"/>
                <a:gd name="connsiteX12" fmla="*/ 2943292 w 3493236"/>
                <a:gd name="connsiteY12" fmla="*/ 868909 h 989898"/>
                <a:gd name="connsiteX13" fmla="*/ 2839898 w 3493236"/>
                <a:gd name="connsiteY13" fmla="*/ 868909 h 989898"/>
                <a:gd name="connsiteX14" fmla="*/ 2839898 w 3493236"/>
                <a:gd name="connsiteY14" fmla="*/ 842511 h 989898"/>
                <a:gd name="connsiteX15" fmla="*/ 2736514 w 3493236"/>
                <a:gd name="connsiteY15" fmla="*/ 842511 h 989898"/>
                <a:gd name="connsiteX16" fmla="*/ 2736514 w 3493236"/>
                <a:gd name="connsiteY16" fmla="*/ 809515 h 989898"/>
                <a:gd name="connsiteX17" fmla="*/ 2573731 w 3493236"/>
                <a:gd name="connsiteY17" fmla="*/ 809515 h 989898"/>
                <a:gd name="connsiteX18" fmla="*/ 2573731 w 3493236"/>
                <a:gd name="connsiteY18" fmla="*/ 787518 h 989898"/>
                <a:gd name="connsiteX19" fmla="*/ 2523134 w 3493236"/>
                <a:gd name="connsiteY19" fmla="*/ 787518 h 989898"/>
                <a:gd name="connsiteX20" fmla="*/ 2523134 w 3493236"/>
                <a:gd name="connsiteY20" fmla="*/ 769919 h 989898"/>
                <a:gd name="connsiteX21" fmla="*/ 2474738 w 3493236"/>
                <a:gd name="connsiteY21" fmla="*/ 769919 h 989898"/>
                <a:gd name="connsiteX22" fmla="*/ 2474738 w 3493236"/>
                <a:gd name="connsiteY22" fmla="*/ 741322 h 989898"/>
                <a:gd name="connsiteX23" fmla="*/ 2384546 w 3493236"/>
                <a:gd name="connsiteY23" fmla="*/ 741322 h 989898"/>
                <a:gd name="connsiteX24" fmla="*/ 2384546 w 3493236"/>
                <a:gd name="connsiteY24" fmla="*/ 728124 h 989898"/>
                <a:gd name="connsiteX25" fmla="*/ 2364753 w 3493236"/>
                <a:gd name="connsiteY25" fmla="*/ 728124 h 989898"/>
                <a:gd name="connsiteX26" fmla="*/ 2364753 w 3493236"/>
                <a:gd name="connsiteY26" fmla="*/ 710525 h 989898"/>
                <a:gd name="connsiteX27" fmla="*/ 2146973 w 3493236"/>
                <a:gd name="connsiteY27" fmla="*/ 710525 h 989898"/>
                <a:gd name="connsiteX28" fmla="*/ 2146973 w 3493236"/>
                <a:gd name="connsiteY28" fmla="*/ 670930 h 989898"/>
                <a:gd name="connsiteX29" fmla="*/ 2107378 w 3493236"/>
                <a:gd name="connsiteY29" fmla="*/ 670930 h 989898"/>
                <a:gd name="connsiteX30" fmla="*/ 2107378 w 3493236"/>
                <a:gd name="connsiteY30" fmla="*/ 659931 h 989898"/>
                <a:gd name="connsiteX31" fmla="*/ 2056781 w 3493236"/>
                <a:gd name="connsiteY31" fmla="*/ 659931 h 989898"/>
                <a:gd name="connsiteX32" fmla="*/ 2056781 w 3493236"/>
                <a:gd name="connsiteY32" fmla="*/ 642333 h 989898"/>
                <a:gd name="connsiteX33" fmla="*/ 2034788 w 3493236"/>
                <a:gd name="connsiteY33" fmla="*/ 642333 h 989898"/>
                <a:gd name="connsiteX34" fmla="*/ 2034788 w 3493236"/>
                <a:gd name="connsiteY34" fmla="*/ 613736 h 989898"/>
                <a:gd name="connsiteX35" fmla="*/ 1984191 w 3493236"/>
                <a:gd name="connsiteY35" fmla="*/ 613736 h 989898"/>
                <a:gd name="connsiteX36" fmla="*/ 1984191 w 3493236"/>
                <a:gd name="connsiteY36" fmla="*/ 593937 h 989898"/>
                <a:gd name="connsiteX37" fmla="*/ 1937995 w 3493236"/>
                <a:gd name="connsiteY37" fmla="*/ 593937 h 989898"/>
                <a:gd name="connsiteX38" fmla="*/ 1937995 w 3493236"/>
                <a:gd name="connsiteY38" fmla="*/ 576340 h 989898"/>
                <a:gd name="connsiteX39" fmla="*/ 1876406 w 3493236"/>
                <a:gd name="connsiteY39" fmla="*/ 576340 h 989898"/>
                <a:gd name="connsiteX40" fmla="*/ 1876406 w 3493236"/>
                <a:gd name="connsiteY40" fmla="*/ 556541 h 989898"/>
                <a:gd name="connsiteX41" fmla="*/ 1812608 w 3493236"/>
                <a:gd name="connsiteY41" fmla="*/ 556541 h 989898"/>
                <a:gd name="connsiteX42" fmla="*/ 1812608 w 3493236"/>
                <a:gd name="connsiteY42" fmla="*/ 532344 h 989898"/>
                <a:gd name="connsiteX43" fmla="*/ 1777413 w 3493236"/>
                <a:gd name="connsiteY43" fmla="*/ 532344 h 989898"/>
                <a:gd name="connsiteX44" fmla="*/ 1777413 w 3493236"/>
                <a:gd name="connsiteY44" fmla="*/ 516946 h 989898"/>
                <a:gd name="connsiteX45" fmla="*/ 1687220 w 3493236"/>
                <a:gd name="connsiteY45" fmla="*/ 516946 h 989898"/>
                <a:gd name="connsiteX46" fmla="*/ 1687220 w 3493236"/>
                <a:gd name="connsiteY46" fmla="*/ 503747 h 989898"/>
                <a:gd name="connsiteX47" fmla="*/ 1588237 w 3493236"/>
                <a:gd name="connsiteY47" fmla="*/ 503747 h 989898"/>
                <a:gd name="connsiteX48" fmla="*/ 1588237 w 3493236"/>
                <a:gd name="connsiteY48" fmla="*/ 479550 h 989898"/>
                <a:gd name="connsiteX49" fmla="*/ 1524438 w 3493236"/>
                <a:gd name="connsiteY49" fmla="*/ 479550 h 989898"/>
                <a:gd name="connsiteX50" fmla="*/ 1524438 w 3493236"/>
                <a:gd name="connsiteY50" fmla="*/ 455352 h 989898"/>
                <a:gd name="connsiteX51" fmla="*/ 1443047 w 3493236"/>
                <a:gd name="connsiteY51" fmla="*/ 455352 h 989898"/>
                <a:gd name="connsiteX52" fmla="*/ 1443047 w 3493236"/>
                <a:gd name="connsiteY52" fmla="*/ 446553 h 989898"/>
                <a:gd name="connsiteX53" fmla="*/ 1414453 w 3493236"/>
                <a:gd name="connsiteY53" fmla="*/ 446553 h 989898"/>
                <a:gd name="connsiteX54" fmla="*/ 1414453 w 3493236"/>
                <a:gd name="connsiteY54" fmla="*/ 420156 h 989898"/>
                <a:gd name="connsiteX55" fmla="*/ 1383659 w 3493236"/>
                <a:gd name="connsiteY55" fmla="*/ 420156 h 989898"/>
                <a:gd name="connsiteX56" fmla="*/ 1383659 w 3493236"/>
                <a:gd name="connsiteY56" fmla="*/ 393759 h 989898"/>
                <a:gd name="connsiteX57" fmla="*/ 1251671 w 3493236"/>
                <a:gd name="connsiteY57" fmla="*/ 393759 h 989898"/>
                <a:gd name="connsiteX58" fmla="*/ 1251671 w 3493236"/>
                <a:gd name="connsiteY58" fmla="*/ 365162 h 989898"/>
                <a:gd name="connsiteX59" fmla="*/ 1216476 w 3493236"/>
                <a:gd name="connsiteY59" fmla="*/ 365162 h 989898"/>
                <a:gd name="connsiteX60" fmla="*/ 1216476 w 3493236"/>
                <a:gd name="connsiteY60" fmla="*/ 338764 h 989898"/>
                <a:gd name="connsiteX61" fmla="*/ 1130684 w 3493236"/>
                <a:gd name="connsiteY61" fmla="*/ 338764 h 989898"/>
                <a:gd name="connsiteX62" fmla="*/ 1130684 w 3493236"/>
                <a:gd name="connsiteY62" fmla="*/ 323366 h 989898"/>
                <a:gd name="connsiteX63" fmla="*/ 1080087 w 3493236"/>
                <a:gd name="connsiteY63" fmla="*/ 323366 h 989898"/>
                <a:gd name="connsiteX64" fmla="*/ 1080087 w 3493236"/>
                <a:gd name="connsiteY64" fmla="*/ 305768 h 989898"/>
                <a:gd name="connsiteX65" fmla="*/ 1029491 w 3493236"/>
                <a:gd name="connsiteY65" fmla="*/ 305768 h 989898"/>
                <a:gd name="connsiteX66" fmla="*/ 1029491 w 3493236"/>
                <a:gd name="connsiteY66" fmla="*/ 272771 h 989898"/>
                <a:gd name="connsiteX67" fmla="*/ 941502 w 3493236"/>
                <a:gd name="connsiteY67" fmla="*/ 272771 h 989898"/>
                <a:gd name="connsiteX68" fmla="*/ 941502 w 3493236"/>
                <a:gd name="connsiteY68" fmla="*/ 233175 h 989898"/>
                <a:gd name="connsiteX69" fmla="*/ 857910 w 3493236"/>
                <a:gd name="connsiteY69" fmla="*/ 233175 h 989898"/>
                <a:gd name="connsiteX70" fmla="*/ 857910 w 3493236"/>
                <a:gd name="connsiteY70" fmla="*/ 211178 h 989898"/>
                <a:gd name="connsiteX71" fmla="*/ 794116 w 3493236"/>
                <a:gd name="connsiteY71" fmla="*/ 211178 h 989898"/>
                <a:gd name="connsiteX72" fmla="*/ 794116 w 3493236"/>
                <a:gd name="connsiteY72" fmla="*/ 200179 h 989898"/>
                <a:gd name="connsiteX73" fmla="*/ 754521 w 3493236"/>
                <a:gd name="connsiteY73" fmla="*/ 200179 h 989898"/>
                <a:gd name="connsiteX74" fmla="*/ 754521 w 3493236"/>
                <a:gd name="connsiteY74" fmla="*/ 182581 h 989898"/>
                <a:gd name="connsiteX75" fmla="*/ 679729 w 3493236"/>
                <a:gd name="connsiteY75" fmla="*/ 182581 h 989898"/>
                <a:gd name="connsiteX76" fmla="*/ 679729 w 3493236"/>
                <a:gd name="connsiteY76" fmla="*/ 156184 h 989898"/>
                <a:gd name="connsiteX77" fmla="*/ 624734 w 3493236"/>
                <a:gd name="connsiteY77" fmla="*/ 156184 h 989898"/>
                <a:gd name="connsiteX78" fmla="*/ 624734 w 3493236"/>
                <a:gd name="connsiteY78" fmla="*/ 129786 h 989898"/>
                <a:gd name="connsiteX79" fmla="*/ 569740 w 3493236"/>
                <a:gd name="connsiteY79" fmla="*/ 129786 h 989898"/>
                <a:gd name="connsiteX80" fmla="*/ 569740 w 3493236"/>
                <a:gd name="connsiteY80" fmla="*/ 107789 h 989898"/>
                <a:gd name="connsiteX81" fmla="*/ 490548 w 3493236"/>
                <a:gd name="connsiteY81" fmla="*/ 107789 h 989898"/>
                <a:gd name="connsiteX82" fmla="*/ 490548 w 3493236"/>
                <a:gd name="connsiteY82" fmla="*/ 90191 h 989898"/>
                <a:gd name="connsiteX83" fmla="*/ 398158 w 3493236"/>
                <a:gd name="connsiteY83" fmla="*/ 90191 h 989898"/>
                <a:gd name="connsiteX84" fmla="*/ 398158 w 3493236"/>
                <a:gd name="connsiteY84" fmla="*/ 68193 h 989898"/>
                <a:gd name="connsiteX85" fmla="*/ 266172 w 3493236"/>
                <a:gd name="connsiteY85" fmla="*/ 68193 h 989898"/>
                <a:gd name="connsiteX86" fmla="*/ 266172 w 3493236"/>
                <a:gd name="connsiteY86" fmla="*/ 26397 h 989898"/>
                <a:gd name="connsiteX87" fmla="*/ 156183 w 3493236"/>
                <a:gd name="connsiteY87" fmla="*/ 26397 h 989898"/>
                <a:gd name="connsiteX88" fmla="*/ 156183 w 3493236"/>
                <a:gd name="connsiteY88" fmla="*/ 8799 h 989898"/>
                <a:gd name="connsiteX89" fmla="*/ 68193 w 3493236"/>
                <a:gd name="connsiteY89" fmla="*/ 8799 h 989898"/>
                <a:gd name="connsiteX90" fmla="*/ 68193 w 3493236"/>
                <a:gd name="connsiteY90" fmla="*/ 0 h 989898"/>
                <a:gd name="connsiteX91" fmla="*/ 0 w 3493236"/>
                <a:gd name="connsiteY91" fmla="*/ 0 h 98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493236" h="989898">
                  <a:moveTo>
                    <a:pt x="3493237" y="989898"/>
                  </a:moveTo>
                  <a:lnTo>
                    <a:pt x="3220460" y="989898"/>
                  </a:lnTo>
                  <a:lnTo>
                    <a:pt x="3220460" y="970096"/>
                  </a:lnTo>
                  <a:lnTo>
                    <a:pt x="3196266" y="970096"/>
                  </a:lnTo>
                  <a:lnTo>
                    <a:pt x="3196266" y="939301"/>
                  </a:lnTo>
                  <a:lnTo>
                    <a:pt x="3097273" y="939301"/>
                  </a:lnTo>
                  <a:lnTo>
                    <a:pt x="3097273" y="928303"/>
                  </a:lnTo>
                  <a:lnTo>
                    <a:pt x="3026883" y="928303"/>
                  </a:lnTo>
                  <a:lnTo>
                    <a:pt x="3026883" y="923903"/>
                  </a:lnTo>
                  <a:lnTo>
                    <a:pt x="2974086" y="923903"/>
                  </a:lnTo>
                  <a:lnTo>
                    <a:pt x="2974086" y="890907"/>
                  </a:lnTo>
                  <a:lnTo>
                    <a:pt x="2943292" y="890907"/>
                  </a:lnTo>
                  <a:lnTo>
                    <a:pt x="2943292" y="868909"/>
                  </a:lnTo>
                  <a:lnTo>
                    <a:pt x="2839898" y="868909"/>
                  </a:lnTo>
                  <a:lnTo>
                    <a:pt x="2839898" y="842511"/>
                  </a:lnTo>
                  <a:lnTo>
                    <a:pt x="2736514" y="842511"/>
                  </a:lnTo>
                  <a:lnTo>
                    <a:pt x="2736514" y="809515"/>
                  </a:lnTo>
                  <a:lnTo>
                    <a:pt x="2573731" y="809515"/>
                  </a:lnTo>
                  <a:lnTo>
                    <a:pt x="2573731" y="787518"/>
                  </a:lnTo>
                  <a:lnTo>
                    <a:pt x="2523134" y="787518"/>
                  </a:lnTo>
                  <a:lnTo>
                    <a:pt x="2523134" y="769919"/>
                  </a:lnTo>
                  <a:lnTo>
                    <a:pt x="2474738" y="769919"/>
                  </a:lnTo>
                  <a:lnTo>
                    <a:pt x="2474738" y="741322"/>
                  </a:lnTo>
                  <a:lnTo>
                    <a:pt x="2384546" y="741322"/>
                  </a:lnTo>
                  <a:lnTo>
                    <a:pt x="2384546" y="728124"/>
                  </a:lnTo>
                  <a:lnTo>
                    <a:pt x="2364753" y="728124"/>
                  </a:lnTo>
                  <a:lnTo>
                    <a:pt x="2364753" y="710525"/>
                  </a:lnTo>
                  <a:lnTo>
                    <a:pt x="2146973" y="710525"/>
                  </a:lnTo>
                  <a:lnTo>
                    <a:pt x="2146973" y="670930"/>
                  </a:lnTo>
                  <a:lnTo>
                    <a:pt x="2107378" y="670930"/>
                  </a:lnTo>
                  <a:lnTo>
                    <a:pt x="2107378" y="659931"/>
                  </a:lnTo>
                  <a:lnTo>
                    <a:pt x="2056781" y="659931"/>
                  </a:lnTo>
                  <a:lnTo>
                    <a:pt x="2056781" y="642333"/>
                  </a:lnTo>
                  <a:lnTo>
                    <a:pt x="2034788" y="642333"/>
                  </a:lnTo>
                  <a:lnTo>
                    <a:pt x="2034788" y="613736"/>
                  </a:lnTo>
                  <a:lnTo>
                    <a:pt x="1984191" y="613736"/>
                  </a:lnTo>
                  <a:lnTo>
                    <a:pt x="1984191" y="593937"/>
                  </a:lnTo>
                  <a:lnTo>
                    <a:pt x="1937995" y="593937"/>
                  </a:lnTo>
                  <a:lnTo>
                    <a:pt x="1937995" y="576340"/>
                  </a:lnTo>
                  <a:lnTo>
                    <a:pt x="1876406" y="576340"/>
                  </a:lnTo>
                  <a:lnTo>
                    <a:pt x="1876406" y="556541"/>
                  </a:lnTo>
                  <a:lnTo>
                    <a:pt x="1812608" y="556541"/>
                  </a:lnTo>
                  <a:lnTo>
                    <a:pt x="1812608" y="532344"/>
                  </a:lnTo>
                  <a:lnTo>
                    <a:pt x="1777413" y="532344"/>
                  </a:lnTo>
                  <a:lnTo>
                    <a:pt x="1777413" y="516946"/>
                  </a:lnTo>
                  <a:lnTo>
                    <a:pt x="1687220" y="516946"/>
                  </a:lnTo>
                  <a:lnTo>
                    <a:pt x="1687220" y="503747"/>
                  </a:lnTo>
                  <a:lnTo>
                    <a:pt x="1588237" y="503747"/>
                  </a:lnTo>
                  <a:lnTo>
                    <a:pt x="1588237" y="479550"/>
                  </a:lnTo>
                  <a:lnTo>
                    <a:pt x="1524438" y="479550"/>
                  </a:lnTo>
                  <a:lnTo>
                    <a:pt x="1524438" y="455352"/>
                  </a:lnTo>
                  <a:lnTo>
                    <a:pt x="1443047" y="455352"/>
                  </a:lnTo>
                  <a:lnTo>
                    <a:pt x="1443047" y="446553"/>
                  </a:lnTo>
                  <a:lnTo>
                    <a:pt x="1414453" y="446553"/>
                  </a:lnTo>
                  <a:lnTo>
                    <a:pt x="1414453" y="420156"/>
                  </a:lnTo>
                  <a:lnTo>
                    <a:pt x="1383659" y="420156"/>
                  </a:lnTo>
                  <a:lnTo>
                    <a:pt x="1383659" y="393759"/>
                  </a:lnTo>
                  <a:lnTo>
                    <a:pt x="1251671" y="393759"/>
                  </a:lnTo>
                  <a:lnTo>
                    <a:pt x="1251671" y="365162"/>
                  </a:lnTo>
                  <a:lnTo>
                    <a:pt x="1216476" y="365162"/>
                  </a:lnTo>
                  <a:lnTo>
                    <a:pt x="1216476" y="338764"/>
                  </a:lnTo>
                  <a:lnTo>
                    <a:pt x="1130684" y="338764"/>
                  </a:lnTo>
                  <a:lnTo>
                    <a:pt x="1130684" y="323366"/>
                  </a:lnTo>
                  <a:lnTo>
                    <a:pt x="1080087" y="323366"/>
                  </a:lnTo>
                  <a:lnTo>
                    <a:pt x="1080087" y="305768"/>
                  </a:lnTo>
                  <a:lnTo>
                    <a:pt x="1029491" y="305768"/>
                  </a:lnTo>
                  <a:lnTo>
                    <a:pt x="1029491" y="272771"/>
                  </a:lnTo>
                  <a:lnTo>
                    <a:pt x="941502" y="272771"/>
                  </a:lnTo>
                  <a:lnTo>
                    <a:pt x="941502" y="233175"/>
                  </a:lnTo>
                  <a:lnTo>
                    <a:pt x="857910" y="233175"/>
                  </a:lnTo>
                  <a:lnTo>
                    <a:pt x="857910" y="211178"/>
                  </a:lnTo>
                  <a:lnTo>
                    <a:pt x="794116" y="211178"/>
                  </a:lnTo>
                  <a:lnTo>
                    <a:pt x="794116" y="200179"/>
                  </a:lnTo>
                  <a:lnTo>
                    <a:pt x="754521" y="200179"/>
                  </a:lnTo>
                  <a:lnTo>
                    <a:pt x="754521" y="182581"/>
                  </a:lnTo>
                  <a:lnTo>
                    <a:pt x="679729" y="182581"/>
                  </a:lnTo>
                  <a:lnTo>
                    <a:pt x="679729" y="156184"/>
                  </a:lnTo>
                  <a:lnTo>
                    <a:pt x="624734" y="156184"/>
                  </a:lnTo>
                  <a:lnTo>
                    <a:pt x="624734" y="129786"/>
                  </a:lnTo>
                  <a:lnTo>
                    <a:pt x="569740" y="129786"/>
                  </a:lnTo>
                  <a:lnTo>
                    <a:pt x="569740" y="107789"/>
                  </a:lnTo>
                  <a:lnTo>
                    <a:pt x="490548" y="107789"/>
                  </a:lnTo>
                  <a:lnTo>
                    <a:pt x="490548" y="90191"/>
                  </a:lnTo>
                  <a:lnTo>
                    <a:pt x="398158" y="90191"/>
                  </a:lnTo>
                  <a:lnTo>
                    <a:pt x="398158" y="68193"/>
                  </a:lnTo>
                  <a:lnTo>
                    <a:pt x="266172" y="68193"/>
                  </a:lnTo>
                  <a:lnTo>
                    <a:pt x="266172" y="26397"/>
                  </a:lnTo>
                  <a:lnTo>
                    <a:pt x="156183" y="26397"/>
                  </a:lnTo>
                  <a:lnTo>
                    <a:pt x="156183" y="8799"/>
                  </a:lnTo>
                  <a:lnTo>
                    <a:pt x="68193" y="8799"/>
                  </a:lnTo>
                  <a:lnTo>
                    <a:pt x="68193" y="0"/>
                  </a:lnTo>
                  <a:lnTo>
                    <a:pt x="0" y="0"/>
                  </a:lnTo>
                </a:path>
              </a:pathLst>
            </a:custGeom>
            <a:noFill/>
            <a:ln w="15875" cap="flat">
              <a:solidFill>
                <a:srgbClr val="B2C0EC"/>
              </a:solidFill>
              <a:prstDash val="solid"/>
              <a:miter/>
            </a:ln>
          </p:spPr>
          <p:txBody>
            <a:bodyPr rtlCol="0" anchor="ctr"/>
            <a:lstStyle/>
            <a:p>
              <a:endParaRPr lang="fr-FR" dirty="0"/>
            </a:p>
          </p:txBody>
        </p:sp>
        <p:sp>
          <p:nvSpPr>
            <p:cNvPr id="279" name="Freeform: Shape 278">
              <a:extLst>
                <a:ext uri="{FF2B5EF4-FFF2-40B4-BE49-F238E27FC236}">
                  <a16:creationId xmlns:a16="http://schemas.microsoft.com/office/drawing/2014/main" id="{5CB17B0B-E6A1-48DB-8964-CBB13AF55A6C}"/>
                </a:ext>
              </a:extLst>
            </p:cNvPr>
            <p:cNvSpPr/>
            <p:nvPr/>
          </p:nvSpPr>
          <p:spPr>
            <a:xfrm>
              <a:off x="3680882" y="2471737"/>
              <a:ext cx="2197565" cy="576320"/>
            </a:xfrm>
            <a:custGeom>
              <a:avLst/>
              <a:gdLst>
                <a:gd name="connsiteX0" fmla="*/ 3486636 w 3486635"/>
                <a:gd name="connsiteY0" fmla="*/ 956901 h 956900"/>
                <a:gd name="connsiteX1" fmla="*/ 3125876 w 3486635"/>
                <a:gd name="connsiteY1" fmla="*/ 956901 h 956900"/>
                <a:gd name="connsiteX2" fmla="*/ 3125876 w 3486635"/>
                <a:gd name="connsiteY2" fmla="*/ 888707 h 956900"/>
                <a:gd name="connsiteX3" fmla="*/ 2993889 w 3486635"/>
                <a:gd name="connsiteY3" fmla="*/ 888707 h 956900"/>
                <a:gd name="connsiteX4" fmla="*/ 2993889 w 3486635"/>
                <a:gd name="connsiteY4" fmla="*/ 857910 h 956900"/>
                <a:gd name="connsiteX5" fmla="*/ 2930090 w 3486635"/>
                <a:gd name="connsiteY5" fmla="*/ 857910 h 956900"/>
                <a:gd name="connsiteX6" fmla="*/ 2930090 w 3486635"/>
                <a:gd name="connsiteY6" fmla="*/ 840312 h 956900"/>
                <a:gd name="connsiteX7" fmla="*/ 2897096 w 3486635"/>
                <a:gd name="connsiteY7" fmla="*/ 840312 h 956900"/>
                <a:gd name="connsiteX8" fmla="*/ 2897096 w 3486635"/>
                <a:gd name="connsiteY8" fmla="*/ 820514 h 956900"/>
                <a:gd name="connsiteX9" fmla="*/ 2837698 w 3486635"/>
                <a:gd name="connsiteY9" fmla="*/ 820514 h 956900"/>
                <a:gd name="connsiteX10" fmla="*/ 2837698 w 3486635"/>
                <a:gd name="connsiteY10" fmla="*/ 798516 h 956900"/>
                <a:gd name="connsiteX11" fmla="*/ 2703519 w 3486635"/>
                <a:gd name="connsiteY11" fmla="*/ 798516 h 956900"/>
                <a:gd name="connsiteX12" fmla="*/ 2703519 w 3486635"/>
                <a:gd name="connsiteY12" fmla="*/ 785317 h 956900"/>
                <a:gd name="connsiteX13" fmla="*/ 2650722 w 3486635"/>
                <a:gd name="connsiteY13" fmla="*/ 785317 h 956900"/>
                <a:gd name="connsiteX14" fmla="*/ 2650722 w 3486635"/>
                <a:gd name="connsiteY14" fmla="*/ 763320 h 956900"/>
                <a:gd name="connsiteX15" fmla="*/ 2485739 w 3486635"/>
                <a:gd name="connsiteY15" fmla="*/ 763320 h 956900"/>
                <a:gd name="connsiteX16" fmla="*/ 2485739 w 3486635"/>
                <a:gd name="connsiteY16" fmla="*/ 741322 h 956900"/>
                <a:gd name="connsiteX17" fmla="*/ 2421950 w 3486635"/>
                <a:gd name="connsiteY17" fmla="*/ 741322 h 956900"/>
                <a:gd name="connsiteX18" fmla="*/ 2421950 w 3486635"/>
                <a:gd name="connsiteY18" fmla="*/ 730324 h 956900"/>
                <a:gd name="connsiteX19" fmla="*/ 2333959 w 3486635"/>
                <a:gd name="connsiteY19" fmla="*/ 730324 h 956900"/>
                <a:gd name="connsiteX20" fmla="*/ 2333959 w 3486635"/>
                <a:gd name="connsiteY20" fmla="*/ 719324 h 956900"/>
                <a:gd name="connsiteX21" fmla="*/ 2316356 w 3486635"/>
                <a:gd name="connsiteY21" fmla="*/ 719324 h 956900"/>
                <a:gd name="connsiteX22" fmla="*/ 2316356 w 3486635"/>
                <a:gd name="connsiteY22" fmla="*/ 703926 h 956900"/>
                <a:gd name="connsiteX23" fmla="*/ 2239366 w 3486635"/>
                <a:gd name="connsiteY23" fmla="*/ 703926 h 956900"/>
                <a:gd name="connsiteX24" fmla="*/ 2239366 w 3486635"/>
                <a:gd name="connsiteY24" fmla="*/ 679729 h 956900"/>
                <a:gd name="connsiteX25" fmla="*/ 2195370 w 3486635"/>
                <a:gd name="connsiteY25" fmla="*/ 679729 h 956900"/>
                <a:gd name="connsiteX26" fmla="*/ 2195370 w 3486635"/>
                <a:gd name="connsiteY26" fmla="*/ 657731 h 956900"/>
                <a:gd name="connsiteX27" fmla="*/ 2179968 w 3486635"/>
                <a:gd name="connsiteY27" fmla="*/ 657731 h 956900"/>
                <a:gd name="connsiteX28" fmla="*/ 2179968 w 3486635"/>
                <a:gd name="connsiteY28" fmla="*/ 626935 h 956900"/>
                <a:gd name="connsiteX29" fmla="*/ 2135972 w 3486635"/>
                <a:gd name="connsiteY29" fmla="*/ 626935 h 956900"/>
                <a:gd name="connsiteX30" fmla="*/ 2135972 w 3486635"/>
                <a:gd name="connsiteY30" fmla="*/ 607136 h 956900"/>
                <a:gd name="connsiteX31" fmla="*/ 2067782 w 3486635"/>
                <a:gd name="connsiteY31" fmla="*/ 607136 h 956900"/>
                <a:gd name="connsiteX32" fmla="*/ 2067782 w 3486635"/>
                <a:gd name="connsiteY32" fmla="*/ 589538 h 956900"/>
                <a:gd name="connsiteX33" fmla="*/ 1966598 w 3486635"/>
                <a:gd name="connsiteY33" fmla="*/ 589538 h 956900"/>
                <a:gd name="connsiteX34" fmla="*/ 1966598 w 3486635"/>
                <a:gd name="connsiteY34" fmla="*/ 582939 h 956900"/>
                <a:gd name="connsiteX35" fmla="*/ 1883007 w 3486635"/>
                <a:gd name="connsiteY35" fmla="*/ 582939 h 956900"/>
                <a:gd name="connsiteX36" fmla="*/ 1883007 w 3486635"/>
                <a:gd name="connsiteY36" fmla="*/ 563141 h 956900"/>
                <a:gd name="connsiteX37" fmla="*/ 1832410 w 3486635"/>
                <a:gd name="connsiteY37" fmla="*/ 563141 h 956900"/>
                <a:gd name="connsiteX38" fmla="*/ 1832410 w 3486635"/>
                <a:gd name="connsiteY38" fmla="*/ 543343 h 956900"/>
                <a:gd name="connsiteX39" fmla="*/ 1777413 w 3486635"/>
                <a:gd name="connsiteY39" fmla="*/ 543343 h 956900"/>
                <a:gd name="connsiteX40" fmla="*/ 1777413 w 3486635"/>
                <a:gd name="connsiteY40" fmla="*/ 505947 h 956900"/>
                <a:gd name="connsiteX41" fmla="*/ 1674028 w 3486635"/>
                <a:gd name="connsiteY41" fmla="*/ 505947 h 956900"/>
                <a:gd name="connsiteX42" fmla="*/ 1674028 w 3486635"/>
                <a:gd name="connsiteY42" fmla="*/ 479549 h 956900"/>
                <a:gd name="connsiteX43" fmla="*/ 1619031 w 3486635"/>
                <a:gd name="connsiteY43" fmla="*/ 479549 h 956900"/>
                <a:gd name="connsiteX44" fmla="*/ 1619031 w 3486635"/>
                <a:gd name="connsiteY44" fmla="*/ 457551 h 956900"/>
                <a:gd name="connsiteX45" fmla="*/ 1528839 w 3486635"/>
                <a:gd name="connsiteY45" fmla="*/ 457551 h 956900"/>
                <a:gd name="connsiteX46" fmla="*/ 1528839 w 3486635"/>
                <a:gd name="connsiteY46" fmla="*/ 431155 h 956900"/>
                <a:gd name="connsiteX47" fmla="*/ 1462850 w 3486635"/>
                <a:gd name="connsiteY47" fmla="*/ 431155 h 956900"/>
                <a:gd name="connsiteX48" fmla="*/ 1462850 w 3486635"/>
                <a:gd name="connsiteY48" fmla="*/ 406958 h 956900"/>
                <a:gd name="connsiteX49" fmla="*/ 1416653 w 3486635"/>
                <a:gd name="connsiteY49" fmla="*/ 406958 h 956900"/>
                <a:gd name="connsiteX50" fmla="*/ 1416653 w 3486635"/>
                <a:gd name="connsiteY50" fmla="*/ 384960 h 956900"/>
                <a:gd name="connsiteX51" fmla="*/ 1306659 w 3486635"/>
                <a:gd name="connsiteY51" fmla="*/ 384960 h 956900"/>
                <a:gd name="connsiteX52" fmla="*/ 1306659 w 3486635"/>
                <a:gd name="connsiteY52" fmla="*/ 360762 h 956900"/>
                <a:gd name="connsiteX53" fmla="*/ 1256071 w 3486635"/>
                <a:gd name="connsiteY53" fmla="*/ 360762 h 956900"/>
                <a:gd name="connsiteX54" fmla="*/ 1256071 w 3486635"/>
                <a:gd name="connsiteY54" fmla="*/ 338764 h 956900"/>
                <a:gd name="connsiteX55" fmla="*/ 1170280 w 3486635"/>
                <a:gd name="connsiteY55" fmla="*/ 338764 h 956900"/>
                <a:gd name="connsiteX56" fmla="*/ 1170280 w 3486635"/>
                <a:gd name="connsiteY56" fmla="*/ 303568 h 956900"/>
                <a:gd name="connsiteX57" fmla="*/ 1040492 w 3486635"/>
                <a:gd name="connsiteY57" fmla="*/ 303568 h 956900"/>
                <a:gd name="connsiteX58" fmla="*/ 1040492 w 3486635"/>
                <a:gd name="connsiteY58" fmla="*/ 274972 h 956900"/>
                <a:gd name="connsiteX59" fmla="*/ 943701 w 3486635"/>
                <a:gd name="connsiteY59" fmla="*/ 274972 h 956900"/>
                <a:gd name="connsiteX60" fmla="*/ 943701 w 3486635"/>
                <a:gd name="connsiteY60" fmla="*/ 241975 h 956900"/>
                <a:gd name="connsiteX61" fmla="*/ 849111 w 3486635"/>
                <a:gd name="connsiteY61" fmla="*/ 241975 h 956900"/>
                <a:gd name="connsiteX62" fmla="*/ 849111 w 3486635"/>
                <a:gd name="connsiteY62" fmla="*/ 211178 h 956900"/>
                <a:gd name="connsiteX63" fmla="*/ 769919 w 3486635"/>
                <a:gd name="connsiteY63" fmla="*/ 211178 h 956900"/>
                <a:gd name="connsiteX64" fmla="*/ 769919 w 3486635"/>
                <a:gd name="connsiteY64" fmla="*/ 191380 h 956900"/>
                <a:gd name="connsiteX65" fmla="*/ 690727 w 3486635"/>
                <a:gd name="connsiteY65" fmla="*/ 191380 h 956900"/>
                <a:gd name="connsiteX66" fmla="*/ 690727 w 3486635"/>
                <a:gd name="connsiteY66" fmla="*/ 151784 h 956900"/>
                <a:gd name="connsiteX67" fmla="*/ 615935 w 3486635"/>
                <a:gd name="connsiteY67" fmla="*/ 151784 h 956900"/>
                <a:gd name="connsiteX68" fmla="*/ 615935 w 3486635"/>
                <a:gd name="connsiteY68" fmla="*/ 138586 h 956900"/>
                <a:gd name="connsiteX69" fmla="*/ 571940 w 3486635"/>
                <a:gd name="connsiteY69" fmla="*/ 138586 h 956900"/>
                <a:gd name="connsiteX70" fmla="*/ 571940 w 3486635"/>
                <a:gd name="connsiteY70" fmla="*/ 109988 h 956900"/>
                <a:gd name="connsiteX71" fmla="*/ 505947 w 3486635"/>
                <a:gd name="connsiteY71" fmla="*/ 109988 h 956900"/>
                <a:gd name="connsiteX72" fmla="*/ 505947 w 3486635"/>
                <a:gd name="connsiteY72" fmla="*/ 96790 h 956900"/>
                <a:gd name="connsiteX73" fmla="*/ 406958 w 3486635"/>
                <a:gd name="connsiteY73" fmla="*/ 96790 h 956900"/>
                <a:gd name="connsiteX74" fmla="*/ 406958 w 3486635"/>
                <a:gd name="connsiteY74" fmla="*/ 83591 h 956900"/>
                <a:gd name="connsiteX75" fmla="*/ 266172 w 3486635"/>
                <a:gd name="connsiteY75" fmla="*/ 83591 h 956900"/>
                <a:gd name="connsiteX76" fmla="*/ 266172 w 3486635"/>
                <a:gd name="connsiteY76" fmla="*/ 46195 h 956900"/>
                <a:gd name="connsiteX77" fmla="*/ 153984 w 3486635"/>
                <a:gd name="connsiteY77" fmla="*/ 46195 h 956900"/>
                <a:gd name="connsiteX78" fmla="*/ 153984 w 3486635"/>
                <a:gd name="connsiteY78" fmla="*/ 19798 h 956900"/>
                <a:gd name="connsiteX79" fmla="*/ 76992 w 3486635"/>
                <a:gd name="connsiteY79" fmla="*/ 19798 h 956900"/>
                <a:gd name="connsiteX80" fmla="*/ 76992 w 3486635"/>
                <a:gd name="connsiteY80" fmla="*/ 0 h 956900"/>
                <a:gd name="connsiteX81" fmla="*/ 0 w 3486635"/>
                <a:gd name="connsiteY81" fmla="*/ 0 h 95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486635" h="956900">
                  <a:moveTo>
                    <a:pt x="3486636" y="956901"/>
                  </a:moveTo>
                  <a:lnTo>
                    <a:pt x="3125876" y="956901"/>
                  </a:lnTo>
                  <a:lnTo>
                    <a:pt x="3125876" y="888707"/>
                  </a:lnTo>
                  <a:lnTo>
                    <a:pt x="2993889" y="888707"/>
                  </a:lnTo>
                  <a:lnTo>
                    <a:pt x="2993889" y="857910"/>
                  </a:lnTo>
                  <a:lnTo>
                    <a:pt x="2930090" y="857910"/>
                  </a:lnTo>
                  <a:lnTo>
                    <a:pt x="2930090" y="840312"/>
                  </a:lnTo>
                  <a:lnTo>
                    <a:pt x="2897096" y="840312"/>
                  </a:lnTo>
                  <a:lnTo>
                    <a:pt x="2897096" y="820514"/>
                  </a:lnTo>
                  <a:lnTo>
                    <a:pt x="2837698" y="820514"/>
                  </a:lnTo>
                  <a:lnTo>
                    <a:pt x="2837698" y="798516"/>
                  </a:lnTo>
                  <a:lnTo>
                    <a:pt x="2703519" y="798516"/>
                  </a:lnTo>
                  <a:lnTo>
                    <a:pt x="2703519" y="785317"/>
                  </a:lnTo>
                  <a:lnTo>
                    <a:pt x="2650722" y="785317"/>
                  </a:lnTo>
                  <a:lnTo>
                    <a:pt x="2650722" y="763320"/>
                  </a:lnTo>
                  <a:lnTo>
                    <a:pt x="2485739" y="763320"/>
                  </a:lnTo>
                  <a:lnTo>
                    <a:pt x="2485739" y="741322"/>
                  </a:lnTo>
                  <a:lnTo>
                    <a:pt x="2421950" y="741322"/>
                  </a:lnTo>
                  <a:lnTo>
                    <a:pt x="2421950" y="730324"/>
                  </a:lnTo>
                  <a:lnTo>
                    <a:pt x="2333959" y="730324"/>
                  </a:lnTo>
                  <a:lnTo>
                    <a:pt x="2333959" y="719324"/>
                  </a:lnTo>
                  <a:lnTo>
                    <a:pt x="2316356" y="719324"/>
                  </a:lnTo>
                  <a:lnTo>
                    <a:pt x="2316356" y="703926"/>
                  </a:lnTo>
                  <a:lnTo>
                    <a:pt x="2239366" y="703926"/>
                  </a:lnTo>
                  <a:lnTo>
                    <a:pt x="2239366" y="679729"/>
                  </a:lnTo>
                  <a:lnTo>
                    <a:pt x="2195370" y="679729"/>
                  </a:lnTo>
                  <a:lnTo>
                    <a:pt x="2195370" y="657731"/>
                  </a:lnTo>
                  <a:lnTo>
                    <a:pt x="2179968" y="657731"/>
                  </a:lnTo>
                  <a:lnTo>
                    <a:pt x="2179968" y="626935"/>
                  </a:lnTo>
                  <a:lnTo>
                    <a:pt x="2135972" y="626935"/>
                  </a:lnTo>
                  <a:lnTo>
                    <a:pt x="2135972" y="607136"/>
                  </a:lnTo>
                  <a:lnTo>
                    <a:pt x="2067782" y="607136"/>
                  </a:lnTo>
                  <a:lnTo>
                    <a:pt x="2067782" y="589538"/>
                  </a:lnTo>
                  <a:lnTo>
                    <a:pt x="1966598" y="589538"/>
                  </a:lnTo>
                  <a:lnTo>
                    <a:pt x="1966598" y="582939"/>
                  </a:lnTo>
                  <a:lnTo>
                    <a:pt x="1883007" y="582939"/>
                  </a:lnTo>
                  <a:lnTo>
                    <a:pt x="1883007" y="563141"/>
                  </a:lnTo>
                  <a:lnTo>
                    <a:pt x="1832410" y="563141"/>
                  </a:lnTo>
                  <a:lnTo>
                    <a:pt x="1832410" y="543343"/>
                  </a:lnTo>
                  <a:lnTo>
                    <a:pt x="1777413" y="543343"/>
                  </a:lnTo>
                  <a:lnTo>
                    <a:pt x="1777413" y="505947"/>
                  </a:lnTo>
                  <a:lnTo>
                    <a:pt x="1674028" y="505947"/>
                  </a:lnTo>
                  <a:lnTo>
                    <a:pt x="1674028" y="479549"/>
                  </a:lnTo>
                  <a:lnTo>
                    <a:pt x="1619031" y="479549"/>
                  </a:lnTo>
                  <a:lnTo>
                    <a:pt x="1619031" y="457551"/>
                  </a:lnTo>
                  <a:lnTo>
                    <a:pt x="1528839" y="457551"/>
                  </a:lnTo>
                  <a:lnTo>
                    <a:pt x="1528839" y="431155"/>
                  </a:lnTo>
                  <a:lnTo>
                    <a:pt x="1462850" y="431155"/>
                  </a:lnTo>
                  <a:lnTo>
                    <a:pt x="1462850" y="406958"/>
                  </a:lnTo>
                  <a:lnTo>
                    <a:pt x="1416653" y="406958"/>
                  </a:lnTo>
                  <a:lnTo>
                    <a:pt x="1416653" y="384960"/>
                  </a:lnTo>
                  <a:lnTo>
                    <a:pt x="1306659" y="384960"/>
                  </a:lnTo>
                  <a:lnTo>
                    <a:pt x="1306659" y="360762"/>
                  </a:lnTo>
                  <a:lnTo>
                    <a:pt x="1256071" y="360762"/>
                  </a:lnTo>
                  <a:lnTo>
                    <a:pt x="1256071" y="338764"/>
                  </a:lnTo>
                  <a:lnTo>
                    <a:pt x="1170280" y="338764"/>
                  </a:lnTo>
                  <a:lnTo>
                    <a:pt x="1170280" y="303568"/>
                  </a:lnTo>
                  <a:lnTo>
                    <a:pt x="1040492" y="303568"/>
                  </a:lnTo>
                  <a:lnTo>
                    <a:pt x="1040492" y="274972"/>
                  </a:lnTo>
                  <a:lnTo>
                    <a:pt x="943701" y="274972"/>
                  </a:lnTo>
                  <a:lnTo>
                    <a:pt x="943701" y="241975"/>
                  </a:lnTo>
                  <a:lnTo>
                    <a:pt x="849111" y="241975"/>
                  </a:lnTo>
                  <a:lnTo>
                    <a:pt x="849111" y="211178"/>
                  </a:lnTo>
                  <a:lnTo>
                    <a:pt x="769919" y="211178"/>
                  </a:lnTo>
                  <a:lnTo>
                    <a:pt x="769919" y="191380"/>
                  </a:lnTo>
                  <a:lnTo>
                    <a:pt x="690727" y="191380"/>
                  </a:lnTo>
                  <a:lnTo>
                    <a:pt x="690727" y="151784"/>
                  </a:lnTo>
                  <a:lnTo>
                    <a:pt x="615935" y="151784"/>
                  </a:lnTo>
                  <a:lnTo>
                    <a:pt x="615935" y="138586"/>
                  </a:lnTo>
                  <a:lnTo>
                    <a:pt x="571940" y="138586"/>
                  </a:lnTo>
                  <a:lnTo>
                    <a:pt x="571940" y="109988"/>
                  </a:lnTo>
                  <a:lnTo>
                    <a:pt x="505947" y="109988"/>
                  </a:lnTo>
                  <a:lnTo>
                    <a:pt x="505947" y="96790"/>
                  </a:lnTo>
                  <a:lnTo>
                    <a:pt x="406958" y="96790"/>
                  </a:lnTo>
                  <a:lnTo>
                    <a:pt x="406958" y="83591"/>
                  </a:lnTo>
                  <a:lnTo>
                    <a:pt x="266172" y="83591"/>
                  </a:lnTo>
                  <a:lnTo>
                    <a:pt x="266172" y="46195"/>
                  </a:lnTo>
                  <a:lnTo>
                    <a:pt x="153984" y="46195"/>
                  </a:lnTo>
                  <a:lnTo>
                    <a:pt x="153984" y="19798"/>
                  </a:lnTo>
                  <a:lnTo>
                    <a:pt x="76992" y="19798"/>
                  </a:lnTo>
                  <a:lnTo>
                    <a:pt x="76992" y="0"/>
                  </a:lnTo>
                  <a:lnTo>
                    <a:pt x="0" y="0"/>
                  </a:lnTo>
                </a:path>
              </a:pathLst>
            </a:custGeom>
            <a:noFill/>
            <a:ln w="15875" cap="flat">
              <a:solidFill>
                <a:srgbClr val="B60D27"/>
              </a:solidFill>
              <a:prstDash val="solid"/>
              <a:miter/>
            </a:ln>
          </p:spPr>
          <p:txBody>
            <a:bodyPr rtlCol="0" anchor="ctr"/>
            <a:lstStyle/>
            <a:p>
              <a:endParaRPr lang="fr-FR" dirty="0"/>
            </a:p>
          </p:txBody>
        </p:sp>
        <p:sp>
          <p:nvSpPr>
            <p:cNvPr id="282" name="Freeform: Shape 281">
              <a:extLst>
                <a:ext uri="{FF2B5EF4-FFF2-40B4-BE49-F238E27FC236}">
                  <a16:creationId xmlns:a16="http://schemas.microsoft.com/office/drawing/2014/main" id="{DF7E586E-656B-4610-8041-2CD7A5F5E82F}"/>
                </a:ext>
              </a:extLst>
            </p:cNvPr>
            <p:cNvSpPr/>
            <p:nvPr/>
          </p:nvSpPr>
          <p:spPr>
            <a:xfrm>
              <a:off x="6662210" y="2467821"/>
              <a:ext cx="2261211" cy="632316"/>
            </a:xfrm>
            <a:custGeom>
              <a:avLst/>
              <a:gdLst>
                <a:gd name="connsiteX0" fmla="*/ 3288587 w 3288586"/>
                <a:gd name="connsiteY0" fmla="*/ 1020246 h 1020245"/>
                <a:gd name="connsiteX1" fmla="*/ 2880079 w 3288586"/>
                <a:gd name="connsiteY1" fmla="*/ 1020246 h 1020245"/>
                <a:gd name="connsiteX2" fmla="*/ 2880079 w 3288586"/>
                <a:gd name="connsiteY2" fmla="*/ 1003825 h 1020245"/>
                <a:gd name="connsiteX3" fmla="*/ 2808232 w 3288586"/>
                <a:gd name="connsiteY3" fmla="*/ 1003825 h 1020245"/>
                <a:gd name="connsiteX4" fmla="*/ 2808232 w 3288586"/>
                <a:gd name="connsiteY4" fmla="*/ 983289 h 1020245"/>
                <a:gd name="connsiteX5" fmla="*/ 2783600 w 3288586"/>
                <a:gd name="connsiteY5" fmla="*/ 983289 h 1020245"/>
                <a:gd name="connsiteX6" fmla="*/ 2783600 w 3288586"/>
                <a:gd name="connsiteY6" fmla="*/ 952504 h 1020245"/>
                <a:gd name="connsiteX7" fmla="*/ 2719963 w 3288586"/>
                <a:gd name="connsiteY7" fmla="*/ 952504 h 1020245"/>
                <a:gd name="connsiteX8" fmla="*/ 2719963 w 3288586"/>
                <a:gd name="connsiteY8" fmla="*/ 931972 h 1020245"/>
                <a:gd name="connsiteX9" fmla="*/ 2670691 w 3288586"/>
                <a:gd name="connsiteY9" fmla="*/ 931972 h 1020245"/>
                <a:gd name="connsiteX10" fmla="*/ 2670691 w 3288586"/>
                <a:gd name="connsiteY10" fmla="*/ 913497 h 1020245"/>
                <a:gd name="connsiteX11" fmla="*/ 2594738 w 3288586"/>
                <a:gd name="connsiteY11" fmla="*/ 913497 h 1020245"/>
                <a:gd name="connsiteX12" fmla="*/ 2594738 w 3288586"/>
                <a:gd name="connsiteY12" fmla="*/ 874493 h 1020245"/>
                <a:gd name="connsiteX13" fmla="*/ 2520843 w 3288586"/>
                <a:gd name="connsiteY13" fmla="*/ 874493 h 1020245"/>
                <a:gd name="connsiteX14" fmla="*/ 2520843 w 3288586"/>
                <a:gd name="connsiteY14" fmla="*/ 849860 h 1020245"/>
                <a:gd name="connsiteX15" fmla="*/ 2453102 w 3288586"/>
                <a:gd name="connsiteY15" fmla="*/ 849860 h 1020245"/>
                <a:gd name="connsiteX16" fmla="*/ 2453102 w 3288586"/>
                <a:gd name="connsiteY16" fmla="*/ 831385 h 1020245"/>
                <a:gd name="connsiteX17" fmla="*/ 2420250 w 3288586"/>
                <a:gd name="connsiteY17" fmla="*/ 831385 h 1020245"/>
                <a:gd name="connsiteX18" fmla="*/ 2420250 w 3288586"/>
                <a:gd name="connsiteY18" fmla="*/ 800593 h 1020245"/>
                <a:gd name="connsiteX19" fmla="*/ 2305293 w 3288586"/>
                <a:gd name="connsiteY19" fmla="*/ 800593 h 1020245"/>
                <a:gd name="connsiteX20" fmla="*/ 2305293 w 3288586"/>
                <a:gd name="connsiteY20" fmla="*/ 773906 h 1020245"/>
                <a:gd name="connsiteX21" fmla="*/ 2260135 w 3288586"/>
                <a:gd name="connsiteY21" fmla="*/ 773906 h 1020245"/>
                <a:gd name="connsiteX22" fmla="*/ 2260135 w 3288586"/>
                <a:gd name="connsiteY22" fmla="*/ 761590 h 1020245"/>
                <a:gd name="connsiteX23" fmla="*/ 2233445 w 3288586"/>
                <a:gd name="connsiteY23" fmla="*/ 761590 h 1020245"/>
                <a:gd name="connsiteX24" fmla="*/ 2233445 w 3288586"/>
                <a:gd name="connsiteY24" fmla="*/ 730797 h 1020245"/>
                <a:gd name="connsiteX25" fmla="*/ 2163656 w 3288586"/>
                <a:gd name="connsiteY25" fmla="*/ 730797 h 1020245"/>
                <a:gd name="connsiteX26" fmla="*/ 2163656 w 3288586"/>
                <a:gd name="connsiteY26" fmla="*/ 718480 h 1020245"/>
                <a:gd name="connsiteX27" fmla="*/ 2028172 w 3288586"/>
                <a:gd name="connsiteY27" fmla="*/ 718480 h 1020245"/>
                <a:gd name="connsiteX28" fmla="*/ 2028172 w 3288586"/>
                <a:gd name="connsiteY28" fmla="*/ 697952 h 1020245"/>
                <a:gd name="connsiteX29" fmla="*/ 1980957 w 3288586"/>
                <a:gd name="connsiteY29" fmla="*/ 697952 h 1020245"/>
                <a:gd name="connsiteX30" fmla="*/ 1980957 w 3288586"/>
                <a:gd name="connsiteY30" fmla="*/ 681530 h 1020245"/>
                <a:gd name="connsiteX31" fmla="*/ 1931684 w 3288586"/>
                <a:gd name="connsiteY31" fmla="*/ 681530 h 1020245"/>
                <a:gd name="connsiteX32" fmla="*/ 1931684 w 3288586"/>
                <a:gd name="connsiteY32" fmla="*/ 665108 h 1020245"/>
                <a:gd name="connsiteX33" fmla="*/ 1905004 w 3288586"/>
                <a:gd name="connsiteY33" fmla="*/ 665108 h 1020245"/>
                <a:gd name="connsiteX34" fmla="*/ 1905004 w 3288586"/>
                <a:gd name="connsiteY34" fmla="*/ 644580 h 1020245"/>
                <a:gd name="connsiteX35" fmla="*/ 1845473 w 3288586"/>
                <a:gd name="connsiteY35" fmla="*/ 644580 h 1020245"/>
                <a:gd name="connsiteX36" fmla="*/ 1845473 w 3288586"/>
                <a:gd name="connsiteY36" fmla="*/ 628158 h 1020245"/>
                <a:gd name="connsiteX37" fmla="*/ 1812621 w 3288586"/>
                <a:gd name="connsiteY37" fmla="*/ 628158 h 1020245"/>
                <a:gd name="connsiteX38" fmla="*/ 1812621 w 3288586"/>
                <a:gd name="connsiteY38" fmla="*/ 605577 h 1020245"/>
                <a:gd name="connsiteX39" fmla="*/ 1757195 w 3288586"/>
                <a:gd name="connsiteY39" fmla="*/ 605577 h 1020245"/>
                <a:gd name="connsiteX40" fmla="*/ 1757195 w 3288586"/>
                <a:gd name="connsiteY40" fmla="*/ 578890 h 1020245"/>
                <a:gd name="connsiteX41" fmla="*/ 1720248 w 3288586"/>
                <a:gd name="connsiteY41" fmla="*/ 578890 h 1020245"/>
                <a:gd name="connsiteX42" fmla="*/ 1720248 w 3288586"/>
                <a:gd name="connsiteY42" fmla="*/ 566573 h 1020245"/>
                <a:gd name="connsiteX43" fmla="*/ 1666879 w 3288586"/>
                <a:gd name="connsiteY43" fmla="*/ 566573 h 1020245"/>
                <a:gd name="connsiteX44" fmla="*/ 1666879 w 3288586"/>
                <a:gd name="connsiteY44" fmla="*/ 525517 h 1020245"/>
                <a:gd name="connsiteX45" fmla="*/ 1603243 w 3288586"/>
                <a:gd name="connsiteY45" fmla="*/ 525517 h 1020245"/>
                <a:gd name="connsiteX46" fmla="*/ 1603243 w 3288586"/>
                <a:gd name="connsiteY46" fmla="*/ 513201 h 1020245"/>
                <a:gd name="connsiteX47" fmla="*/ 1492391 w 3288586"/>
                <a:gd name="connsiteY47" fmla="*/ 513201 h 1020245"/>
                <a:gd name="connsiteX48" fmla="*/ 1492391 w 3288586"/>
                <a:gd name="connsiteY48" fmla="*/ 488567 h 1020245"/>
                <a:gd name="connsiteX49" fmla="*/ 1397960 w 3288586"/>
                <a:gd name="connsiteY49" fmla="*/ 488567 h 1020245"/>
                <a:gd name="connsiteX50" fmla="*/ 1397960 w 3288586"/>
                <a:gd name="connsiteY50" fmla="*/ 470091 h 1020245"/>
                <a:gd name="connsiteX51" fmla="*/ 1352792 w 3288586"/>
                <a:gd name="connsiteY51" fmla="*/ 470091 h 1020245"/>
                <a:gd name="connsiteX52" fmla="*/ 1352792 w 3288586"/>
                <a:gd name="connsiteY52" fmla="*/ 443405 h 1020245"/>
                <a:gd name="connsiteX53" fmla="*/ 1266582 w 3288586"/>
                <a:gd name="connsiteY53" fmla="*/ 443405 h 1020245"/>
                <a:gd name="connsiteX54" fmla="*/ 1266582 w 3288586"/>
                <a:gd name="connsiteY54" fmla="*/ 416719 h 1020245"/>
                <a:gd name="connsiteX55" fmla="*/ 1231682 w 3288586"/>
                <a:gd name="connsiteY55" fmla="*/ 416719 h 1020245"/>
                <a:gd name="connsiteX56" fmla="*/ 1231682 w 3288586"/>
                <a:gd name="connsiteY56" fmla="*/ 392085 h 1020245"/>
                <a:gd name="connsiteX57" fmla="*/ 1186524 w 3288586"/>
                <a:gd name="connsiteY57" fmla="*/ 392085 h 1020245"/>
                <a:gd name="connsiteX58" fmla="*/ 1186524 w 3288586"/>
                <a:gd name="connsiteY58" fmla="*/ 371557 h 1020245"/>
                <a:gd name="connsiteX59" fmla="*/ 1120830 w 3288586"/>
                <a:gd name="connsiteY59" fmla="*/ 371557 h 1020245"/>
                <a:gd name="connsiteX60" fmla="*/ 1120830 w 3288586"/>
                <a:gd name="connsiteY60" fmla="*/ 359240 h 1020245"/>
                <a:gd name="connsiteX61" fmla="*/ 1081825 w 3288586"/>
                <a:gd name="connsiteY61" fmla="*/ 359240 h 1020245"/>
                <a:gd name="connsiteX62" fmla="*/ 1081825 w 3288586"/>
                <a:gd name="connsiteY62" fmla="*/ 320237 h 1020245"/>
                <a:gd name="connsiteX63" fmla="*/ 985347 w 3288586"/>
                <a:gd name="connsiteY63" fmla="*/ 320237 h 1020245"/>
                <a:gd name="connsiteX64" fmla="*/ 985347 w 3288586"/>
                <a:gd name="connsiteY64" fmla="*/ 295604 h 1020245"/>
                <a:gd name="connsiteX65" fmla="*/ 909391 w 3288586"/>
                <a:gd name="connsiteY65" fmla="*/ 295604 h 1020245"/>
                <a:gd name="connsiteX66" fmla="*/ 909391 w 3288586"/>
                <a:gd name="connsiteY66" fmla="*/ 277128 h 1020245"/>
                <a:gd name="connsiteX67" fmla="*/ 876546 w 3288586"/>
                <a:gd name="connsiteY67" fmla="*/ 277128 h 1020245"/>
                <a:gd name="connsiteX68" fmla="*/ 876546 w 3288586"/>
                <a:gd name="connsiteY68" fmla="*/ 252495 h 1020245"/>
                <a:gd name="connsiteX69" fmla="*/ 825227 w 3288586"/>
                <a:gd name="connsiteY69" fmla="*/ 252495 h 1020245"/>
                <a:gd name="connsiteX70" fmla="*/ 825227 w 3288586"/>
                <a:gd name="connsiteY70" fmla="*/ 229914 h 1020245"/>
                <a:gd name="connsiteX71" fmla="*/ 755431 w 3288586"/>
                <a:gd name="connsiteY71" fmla="*/ 229914 h 1020245"/>
                <a:gd name="connsiteX72" fmla="*/ 755431 w 3288586"/>
                <a:gd name="connsiteY72" fmla="*/ 207333 h 1020245"/>
                <a:gd name="connsiteX73" fmla="*/ 685636 w 3288586"/>
                <a:gd name="connsiteY73" fmla="*/ 207333 h 1020245"/>
                <a:gd name="connsiteX74" fmla="*/ 685636 w 3288586"/>
                <a:gd name="connsiteY74" fmla="*/ 199121 h 1020245"/>
                <a:gd name="connsiteX75" fmla="*/ 650738 w 3288586"/>
                <a:gd name="connsiteY75" fmla="*/ 199121 h 1020245"/>
                <a:gd name="connsiteX76" fmla="*/ 650738 w 3288586"/>
                <a:gd name="connsiteY76" fmla="*/ 186804 h 1020245"/>
                <a:gd name="connsiteX77" fmla="*/ 626105 w 3288586"/>
                <a:gd name="connsiteY77" fmla="*/ 186804 h 1020245"/>
                <a:gd name="connsiteX78" fmla="*/ 626105 w 3288586"/>
                <a:gd name="connsiteY78" fmla="*/ 170382 h 1020245"/>
                <a:gd name="connsiteX79" fmla="*/ 582996 w 3288586"/>
                <a:gd name="connsiteY79" fmla="*/ 170382 h 1020245"/>
                <a:gd name="connsiteX80" fmla="*/ 582996 w 3288586"/>
                <a:gd name="connsiteY80" fmla="*/ 143696 h 1020245"/>
                <a:gd name="connsiteX81" fmla="*/ 529623 w 3288586"/>
                <a:gd name="connsiteY81" fmla="*/ 143696 h 1020245"/>
                <a:gd name="connsiteX82" fmla="*/ 529623 w 3288586"/>
                <a:gd name="connsiteY82" fmla="*/ 129327 h 1020245"/>
                <a:gd name="connsiteX83" fmla="*/ 484461 w 3288586"/>
                <a:gd name="connsiteY83" fmla="*/ 129327 h 1020245"/>
                <a:gd name="connsiteX84" fmla="*/ 484461 w 3288586"/>
                <a:gd name="connsiteY84" fmla="*/ 114957 h 1020245"/>
                <a:gd name="connsiteX85" fmla="*/ 426982 w 3288586"/>
                <a:gd name="connsiteY85" fmla="*/ 114957 h 1020245"/>
                <a:gd name="connsiteX86" fmla="*/ 426982 w 3288586"/>
                <a:gd name="connsiteY86" fmla="*/ 94429 h 1020245"/>
                <a:gd name="connsiteX87" fmla="*/ 379768 w 3288586"/>
                <a:gd name="connsiteY87" fmla="*/ 94429 h 1020245"/>
                <a:gd name="connsiteX88" fmla="*/ 379768 w 3288586"/>
                <a:gd name="connsiteY88" fmla="*/ 75954 h 1020245"/>
                <a:gd name="connsiteX89" fmla="*/ 346924 w 3288586"/>
                <a:gd name="connsiteY89" fmla="*/ 75954 h 1020245"/>
                <a:gd name="connsiteX90" fmla="*/ 346924 w 3288586"/>
                <a:gd name="connsiteY90" fmla="*/ 61584 h 1020245"/>
                <a:gd name="connsiteX91" fmla="*/ 293551 w 3288586"/>
                <a:gd name="connsiteY91" fmla="*/ 61584 h 1020245"/>
                <a:gd name="connsiteX92" fmla="*/ 293551 w 3288586"/>
                <a:gd name="connsiteY92" fmla="*/ 51320 h 1020245"/>
                <a:gd name="connsiteX93" fmla="*/ 234019 w 3288586"/>
                <a:gd name="connsiteY93" fmla="*/ 51320 h 1020245"/>
                <a:gd name="connsiteX94" fmla="*/ 234019 w 3288586"/>
                <a:gd name="connsiteY94" fmla="*/ 36950 h 1020245"/>
                <a:gd name="connsiteX95" fmla="*/ 170383 w 3288586"/>
                <a:gd name="connsiteY95" fmla="*/ 36950 h 1020245"/>
                <a:gd name="connsiteX96" fmla="*/ 170383 w 3288586"/>
                <a:gd name="connsiteY96" fmla="*/ 16422 h 1020245"/>
                <a:gd name="connsiteX97" fmla="*/ 61584 w 3288586"/>
                <a:gd name="connsiteY97" fmla="*/ 16422 h 1020245"/>
                <a:gd name="connsiteX98" fmla="*/ 61584 w 3288586"/>
                <a:gd name="connsiteY98" fmla="*/ 0 h 1020245"/>
                <a:gd name="connsiteX99" fmla="*/ 0 w 3288586"/>
                <a:gd name="connsiteY99" fmla="*/ 0 h 102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288586" h="1020245">
                  <a:moveTo>
                    <a:pt x="3288587" y="1020246"/>
                  </a:moveTo>
                  <a:lnTo>
                    <a:pt x="2880079" y="1020246"/>
                  </a:lnTo>
                  <a:lnTo>
                    <a:pt x="2880079" y="1003825"/>
                  </a:lnTo>
                  <a:lnTo>
                    <a:pt x="2808232" y="1003825"/>
                  </a:lnTo>
                  <a:lnTo>
                    <a:pt x="2808232" y="983289"/>
                  </a:lnTo>
                  <a:lnTo>
                    <a:pt x="2783600" y="983289"/>
                  </a:lnTo>
                  <a:lnTo>
                    <a:pt x="2783600" y="952504"/>
                  </a:lnTo>
                  <a:lnTo>
                    <a:pt x="2719963" y="952504"/>
                  </a:lnTo>
                  <a:lnTo>
                    <a:pt x="2719963" y="931972"/>
                  </a:lnTo>
                  <a:lnTo>
                    <a:pt x="2670691" y="931972"/>
                  </a:lnTo>
                  <a:lnTo>
                    <a:pt x="2670691" y="913497"/>
                  </a:lnTo>
                  <a:lnTo>
                    <a:pt x="2594738" y="913497"/>
                  </a:lnTo>
                  <a:lnTo>
                    <a:pt x="2594738" y="874493"/>
                  </a:lnTo>
                  <a:lnTo>
                    <a:pt x="2520843" y="874493"/>
                  </a:lnTo>
                  <a:lnTo>
                    <a:pt x="2520843" y="849860"/>
                  </a:lnTo>
                  <a:lnTo>
                    <a:pt x="2453102" y="849860"/>
                  </a:lnTo>
                  <a:lnTo>
                    <a:pt x="2453102" y="831385"/>
                  </a:lnTo>
                  <a:lnTo>
                    <a:pt x="2420250" y="831385"/>
                  </a:lnTo>
                  <a:lnTo>
                    <a:pt x="2420250" y="800593"/>
                  </a:lnTo>
                  <a:lnTo>
                    <a:pt x="2305293" y="800593"/>
                  </a:lnTo>
                  <a:lnTo>
                    <a:pt x="2305293" y="773906"/>
                  </a:lnTo>
                  <a:lnTo>
                    <a:pt x="2260135" y="773906"/>
                  </a:lnTo>
                  <a:lnTo>
                    <a:pt x="2260135" y="761590"/>
                  </a:lnTo>
                  <a:lnTo>
                    <a:pt x="2233445" y="761590"/>
                  </a:lnTo>
                  <a:lnTo>
                    <a:pt x="2233445" y="730797"/>
                  </a:lnTo>
                  <a:lnTo>
                    <a:pt x="2163656" y="730797"/>
                  </a:lnTo>
                  <a:lnTo>
                    <a:pt x="2163656" y="718480"/>
                  </a:lnTo>
                  <a:lnTo>
                    <a:pt x="2028172" y="718480"/>
                  </a:lnTo>
                  <a:lnTo>
                    <a:pt x="2028172" y="697952"/>
                  </a:lnTo>
                  <a:lnTo>
                    <a:pt x="1980957" y="697952"/>
                  </a:lnTo>
                  <a:lnTo>
                    <a:pt x="1980957" y="681530"/>
                  </a:lnTo>
                  <a:lnTo>
                    <a:pt x="1931684" y="681530"/>
                  </a:lnTo>
                  <a:lnTo>
                    <a:pt x="1931684" y="665108"/>
                  </a:lnTo>
                  <a:lnTo>
                    <a:pt x="1905004" y="665108"/>
                  </a:lnTo>
                  <a:lnTo>
                    <a:pt x="1905004" y="644580"/>
                  </a:lnTo>
                  <a:lnTo>
                    <a:pt x="1845473" y="644580"/>
                  </a:lnTo>
                  <a:lnTo>
                    <a:pt x="1845473" y="628158"/>
                  </a:lnTo>
                  <a:lnTo>
                    <a:pt x="1812621" y="628158"/>
                  </a:lnTo>
                  <a:lnTo>
                    <a:pt x="1812621" y="605577"/>
                  </a:lnTo>
                  <a:lnTo>
                    <a:pt x="1757195" y="605577"/>
                  </a:lnTo>
                  <a:lnTo>
                    <a:pt x="1757195" y="578890"/>
                  </a:lnTo>
                  <a:lnTo>
                    <a:pt x="1720248" y="578890"/>
                  </a:lnTo>
                  <a:lnTo>
                    <a:pt x="1720248" y="566573"/>
                  </a:lnTo>
                  <a:lnTo>
                    <a:pt x="1666879" y="566573"/>
                  </a:lnTo>
                  <a:lnTo>
                    <a:pt x="1666879" y="525517"/>
                  </a:lnTo>
                  <a:lnTo>
                    <a:pt x="1603243" y="525517"/>
                  </a:lnTo>
                  <a:lnTo>
                    <a:pt x="1603243" y="513201"/>
                  </a:lnTo>
                  <a:lnTo>
                    <a:pt x="1492391" y="513201"/>
                  </a:lnTo>
                  <a:lnTo>
                    <a:pt x="1492391" y="488567"/>
                  </a:lnTo>
                  <a:lnTo>
                    <a:pt x="1397960" y="488567"/>
                  </a:lnTo>
                  <a:lnTo>
                    <a:pt x="1397960" y="470091"/>
                  </a:lnTo>
                  <a:lnTo>
                    <a:pt x="1352792" y="470091"/>
                  </a:lnTo>
                  <a:lnTo>
                    <a:pt x="1352792" y="443405"/>
                  </a:lnTo>
                  <a:lnTo>
                    <a:pt x="1266582" y="443405"/>
                  </a:lnTo>
                  <a:lnTo>
                    <a:pt x="1266582" y="416719"/>
                  </a:lnTo>
                  <a:lnTo>
                    <a:pt x="1231682" y="416719"/>
                  </a:lnTo>
                  <a:lnTo>
                    <a:pt x="1231682" y="392085"/>
                  </a:lnTo>
                  <a:lnTo>
                    <a:pt x="1186524" y="392085"/>
                  </a:lnTo>
                  <a:lnTo>
                    <a:pt x="1186524" y="371557"/>
                  </a:lnTo>
                  <a:lnTo>
                    <a:pt x="1120830" y="371557"/>
                  </a:lnTo>
                  <a:lnTo>
                    <a:pt x="1120830" y="359240"/>
                  </a:lnTo>
                  <a:lnTo>
                    <a:pt x="1081825" y="359240"/>
                  </a:lnTo>
                  <a:lnTo>
                    <a:pt x="1081825" y="320237"/>
                  </a:lnTo>
                  <a:lnTo>
                    <a:pt x="985347" y="320237"/>
                  </a:lnTo>
                  <a:lnTo>
                    <a:pt x="985347" y="295604"/>
                  </a:lnTo>
                  <a:lnTo>
                    <a:pt x="909391" y="295604"/>
                  </a:lnTo>
                  <a:lnTo>
                    <a:pt x="909391" y="277128"/>
                  </a:lnTo>
                  <a:lnTo>
                    <a:pt x="876546" y="277128"/>
                  </a:lnTo>
                  <a:lnTo>
                    <a:pt x="876546" y="252495"/>
                  </a:lnTo>
                  <a:lnTo>
                    <a:pt x="825227" y="252495"/>
                  </a:lnTo>
                  <a:lnTo>
                    <a:pt x="825227" y="229914"/>
                  </a:lnTo>
                  <a:lnTo>
                    <a:pt x="755431" y="229914"/>
                  </a:lnTo>
                  <a:lnTo>
                    <a:pt x="755431" y="207333"/>
                  </a:lnTo>
                  <a:lnTo>
                    <a:pt x="685636" y="207333"/>
                  </a:lnTo>
                  <a:lnTo>
                    <a:pt x="685636" y="199121"/>
                  </a:lnTo>
                  <a:lnTo>
                    <a:pt x="650738" y="199121"/>
                  </a:lnTo>
                  <a:lnTo>
                    <a:pt x="650738" y="186804"/>
                  </a:lnTo>
                  <a:lnTo>
                    <a:pt x="626105" y="186804"/>
                  </a:lnTo>
                  <a:lnTo>
                    <a:pt x="626105" y="170382"/>
                  </a:lnTo>
                  <a:lnTo>
                    <a:pt x="582996" y="170382"/>
                  </a:lnTo>
                  <a:lnTo>
                    <a:pt x="582996" y="143696"/>
                  </a:lnTo>
                  <a:lnTo>
                    <a:pt x="529623" y="143696"/>
                  </a:lnTo>
                  <a:lnTo>
                    <a:pt x="529623" y="129327"/>
                  </a:lnTo>
                  <a:lnTo>
                    <a:pt x="484461" y="129327"/>
                  </a:lnTo>
                  <a:lnTo>
                    <a:pt x="484461" y="114957"/>
                  </a:lnTo>
                  <a:lnTo>
                    <a:pt x="426982" y="114957"/>
                  </a:lnTo>
                  <a:lnTo>
                    <a:pt x="426982" y="94429"/>
                  </a:lnTo>
                  <a:lnTo>
                    <a:pt x="379768" y="94429"/>
                  </a:lnTo>
                  <a:lnTo>
                    <a:pt x="379768" y="75954"/>
                  </a:lnTo>
                  <a:lnTo>
                    <a:pt x="346924" y="75954"/>
                  </a:lnTo>
                  <a:lnTo>
                    <a:pt x="346924" y="61584"/>
                  </a:lnTo>
                  <a:lnTo>
                    <a:pt x="293551" y="61584"/>
                  </a:lnTo>
                  <a:lnTo>
                    <a:pt x="293551" y="51320"/>
                  </a:lnTo>
                  <a:lnTo>
                    <a:pt x="234019" y="51320"/>
                  </a:lnTo>
                  <a:lnTo>
                    <a:pt x="234019" y="36950"/>
                  </a:lnTo>
                  <a:lnTo>
                    <a:pt x="170383" y="36950"/>
                  </a:lnTo>
                  <a:lnTo>
                    <a:pt x="170383" y="16422"/>
                  </a:lnTo>
                  <a:lnTo>
                    <a:pt x="61584" y="16422"/>
                  </a:lnTo>
                  <a:lnTo>
                    <a:pt x="61584" y="0"/>
                  </a:lnTo>
                  <a:lnTo>
                    <a:pt x="0" y="0"/>
                  </a:lnTo>
                </a:path>
              </a:pathLst>
            </a:custGeom>
            <a:noFill/>
            <a:ln w="15875"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3" name="Freeform: Shape 282">
              <a:extLst>
                <a:ext uri="{FF2B5EF4-FFF2-40B4-BE49-F238E27FC236}">
                  <a16:creationId xmlns:a16="http://schemas.microsoft.com/office/drawing/2014/main" id="{905AAF65-36B2-4348-AFFC-7C4663F7E2D9}"/>
                </a:ext>
              </a:extLst>
            </p:cNvPr>
            <p:cNvSpPr/>
            <p:nvPr/>
          </p:nvSpPr>
          <p:spPr>
            <a:xfrm>
              <a:off x="6657976" y="2461460"/>
              <a:ext cx="2262622" cy="571246"/>
            </a:xfrm>
            <a:custGeom>
              <a:avLst/>
              <a:gdLst>
                <a:gd name="connsiteX0" fmla="*/ 3290640 w 3290639"/>
                <a:gd name="connsiteY0" fmla="*/ 921709 h 921708"/>
                <a:gd name="connsiteX1" fmla="*/ 2886237 w 3290639"/>
                <a:gd name="connsiteY1" fmla="*/ 921709 h 921708"/>
                <a:gd name="connsiteX2" fmla="*/ 2886237 w 3290639"/>
                <a:gd name="connsiteY2" fmla="*/ 903233 h 921708"/>
                <a:gd name="connsiteX3" fmla="*/ 2845184 w 3290639"/>
                <a:gd name="connsiteY3" fmla="*/ 903233 h 921708"/>
                <a:gd name="connsiteX4" fmla="*/ 2845184 w 3290639"/>
                <a:gd name="connsiteY4" fmla="*/ 872441 h 921708"/>
                <a:gd name="connsiteX5" fmla="*/ 2810285 w 3290639"/>
                <a:gd name="connsiteY5" fmla="*/ 872441 h 921708"/>
                <a:gd name="connsiteX6" fmla="*/ 2810285 w 3290639"/>
                <a:gd name="connsiteY6" fmla="*/ 856018 h 921708"/>
                <a:gd name="connsiteX7" fmla="*/ 2689174 w 3290639"/>
                <a:gd name="connsiteY7" fmla="*/ 856018 h 921708"/>
                <a:gd name="connsiteX8" fmla="*/ 2689174 w 3290639"/>
                <a:gd name="connsiteY8" fmla="*/ 835490 h 921708"/>
                <a:gd name="connsiteX9" fmla="*/ 2662485 w 3290639"/>
                <a:gd name="connsiteY9" fmla="*/ 835490 h 921708"/>
                <a:gd name="connsiteX10" fmla="*/ 2662485 w 3290639"/>
                <a:gd name="connsiteY10" fmla="*/ 817015 h 921708"/>
                <a:gd name="connsiteX11" fmla="*/ 2644007 w 3290639"/>
                <a:gd name="connsiteY11" fmla="*/ 817015 h 921708"/>
                <a:gd name="connsiteX12" fmla="*/ 2644007 w 3290639"/>
                <a:gd name="connsiteY12" fmla="*/ 792381 h 921708"/>
                <a:gd name="connsiteX13" fmla="*/ 2553681 w 3290639"/>
                <a:gd name="connsiteY13" fmla="*/ 792381 h 921708"/>
                <a:gd name="connsiteX14" fmla="*/ 2553681 w 3290639"/>
                <a:gd name="connsiteY14" fmla="*/ 788276 h 921708"/>
                <a:gd name="connsiteX15" fmla="*/ 2436676 w 3290639"/>
                <a:gd name="connsiteY15" fmla="*/ 788276 h 921708"/>
                <a:gd name="connsiteX16" fmla="*/ 2436676 w 3290639"/>
                <a:gd name="connsiteY16" fmla="*/ 769801 h 921708"/>
                <a:gd name="connsiteX17" fmla="*/ 2297087 w 3290639"/>
                <a:gd name="connsiteY17" fmla="*/ 769801 h 921708"/>
                <a:gd name="connsiteX18" fmla="*/ 2297087 w 3290639"/>
                <a:gd name="connsiteY18" fmla="*/ 761590 h 921708"/>
                <a:gd name="connsiteX19" fmla="*/ 2239604 w 3290639"/>
                <a:gd name="connsiteY19" fmla="*/ 761590 h 921708"/>
                <a:gd name="connsiteX20" fmla="*/ 2239604 w 3290639"/>
                <a:gd name="connsiteY20" fmla="*/ 745166 h 921708"/>
                <a:gd name="connsiteX21" fmla="*/ 2188283 w 3290639"/>
                <a:gd name="connsiteY21" fmla="*/ 745166 h 921708"/>
                <a:gd name="connsiteX22" fmla="*/ 2188283 w 3290639"/>
                <a:gd name="connsiteY22" fmla="*/ 726692 h 921708"/>
                <a:gd name="connsiteX23" fmla="*/ 2104120 w 3290639"/>
                <a:gd name="connsiteY23" fmla="*/ 726692 h 921708"/>
                <a:gd name="connsiteX24" fmla="*/ 2104120 w 3290639"/>
                <a:gd name="connsiteY24" fmla="*/ 712322 h 921708"/>
                <a:gd name="connsiteX25" fmla="*/ 2048694 w 3290639"/>
                <a:gd name="connsiteY25" fmla="*/ 712322 h 921708"/>
                <a:gd name="connsiteX26" fmla="*/ 2048694 w 3290639"/>
                <a:gd name="connsiteY26" fmla="*/ 687689 h 921708"/>
                <a:gd name="connsiteX27" fmla="*/ 1985058 w 3290639"/>
                <a:gd name="connsiteY27" fmla="*/ 687689 h 921708"/>
                <a:gd name="connsiteX28" fmla="*/ 1985058 w 3290639"/>
                <a:gd name="connsiteY28" fmla="*/ 658949 h 921708"/>
                <a:gd name="connsiteX29" fmla="*/ 1958369 w 3290639"/>
                <a:gd name="connsiteY29" fmla="*/ 658949 h 921708"/>
                <a:gd name="connsiteX30" fmla="*/ 1958369 w 3290639"/>
                <a:gd name="connsiteY30" fmla="*/ 628158 h 921708"/>
                <a:gd name="connsiteX31" fmla="*/ 1900895 w 3290639"/>
                <a:gd name="connsiteY31" fmla="*/ 628158 h 921708"/>
                <a:gd name="connsiteX32" fmla="*/ 1900895 w 3290639"/>
                <a:gd name="connsiteY32" fmla="*/ 601470 h 921708"/>
                <a:gd name="connsiteX33" fmla="*/ 1847526 w 3290639"/>
                <a:gd name="connsiteY33" fmla="*/ 601470 h 921708"/>
                <a:gd name="connsiteX34" fmla="*/ 1847526 w 3290639"/>
                <a:gd name="connsiteY34" fmla="*/ 576837 h 921708"/>
                <a:gd name="connsiteX35" fmla="*/ 1679191 w 3290639"/>
                <a:gd name="connsiteY35" fmla="*/ 576837 h 921708"/>
                <a:gd name="connsiteX36" fmla="*/ 1679191 w 3290639"/>
                <a:gd name="connsiteY36" fmla="*/ 541939 h 921708"/>
                <a:gd name="connsiteX37" fmla="*/ 1597076 w 3290639"/>
                <a:gd name="connsiteY37" fmla="*/ 541939 h 921708"/>
                <a:gd name="connsiteX38" fmla="*/ 1597076 w 3290639"/>
                <a:gd name="connsiteY38" fmla="*/ 517306 h 921708"/>
                <a:gd name="connsiteX39" fmla="*/ 1490339 w 3290639"/>
                <a:gd name="connsiteY39" fmla="*/ 517306 h 921708"/>
                <a:gd name="connsiteX40" fmla="*/ 1490339 w 3290639"/>
                <a:gd name="connsiteY40" fmla="*/ 490619 h 921708"/>
                <a:gd name="connsiteX41" fmla="*/ 1455439 w 3290639"/>
                <a:gd name="connsiteY41" fmla="*/ 490619 h 921708"/>
                <a:gd name="connsiteX42" fmla="*/ 1455439 w 3290639"/>
                <a:gd name="connsiteY42" fmla="*/ 455722 h 921708"/>
                <a:gd name="connsiteX43" fmla="*/ 1373324 w 3290639"/>
                <a:gd name="connsiteY43" fmla="*/ 455722 h 921708"/>
                <a:gd name="connsiteX44" fmla="*/ 1373324 w 3290639"/>
                <a:gd name="connsiteY44" fmla="*/ 426983 h 921708"/>
                <a:gd name="connsiteX45" fmla="*/ 1276845 w 3290639"/>
                <a:gd name="connsiteY45" fmla="*/ 426983 h 921708"/>
                <a:gd name="connsiteX46" fmla="*/ 1276845 w 3290639"/>
                <a:gd name="connsiteY46" fmla="*/ 408507 h 921708"/>
                <a:gd name="connsiteX47" fmla="*/ 1248099 w 3290639"/>
                <a:gd name="connsiteY47" fmla="*/ 408507 h 921708"/>
                <a:gd name="connsiteX48" fmla="*/ 1248099 w 3290639"/>
                <a:gd name="connsiteY48" fmla="*/ 379768 h 921708"/>
                <a:gd name="connsiteX49" fmla="*/ 1182415 w 3290639"/>
                <a:gd name="connsiteY49" fmla="*/ 379768 h 921708"/>
                <a:gd name="connsiteX50" fmla="*/ 1182415 w 3290639"/>
                <a:gd name="connsiteY50" fmla="*/ 344871 h 921708"/>
                <a:gd name="connsiteX51" fmla="*/ 1096194 w 3290639"/>
                <a:gd name="connsiteY51" fmla="*/ 344871 h 921708"/>
                <a:gd name="connsiteX52" fmla="*/ 1096194 w 3290639"/>
                <a:gd name="connsiteY52" fmla="*/ 320237 h 921708"/>
                <a:gd name="connsiteX53" fmla="*/ 991505 w 3290639"/>
                <a:gd name="connsiteY53" fmla="*/ 320237 h 921708"/>
                <a:gd name="connsiteX54" fmla="*/ 991505 w 3290639"/>
                <a:gd name="connsiteY54" fmla="*/ 299709 h 921708"/>
                <a:gd name="connsiteX55" fmla="*/ 919655 w 3290639"/>
                <a:gd name="connsiteY55" fmla="*/ 299709 h 921708"/>
                <a:gd name="connsiteX56" fmla="*/ 919655 w 3290639"/>
                <a:gd name="connsiteY56" fmla="*/ 275075 h 921708"/>
                <a:gd name="connsiteX57" fmla="*/ 880652 w 3290639"/>
                <a:gd name="connsiteY57" fmla="*/ 275075 h 921708"/>
                <a:gd name="connsiteX58" fmla="*/ 880652 w 3290639"/>
                <a:gd name="connsiteY58" fmla="*/ 256600 h 921708"/>
                <a:gd name="connsiteX59" fmla="*/ 837543 w 3290639"/>
                <a:gd name="connsiteY59" fmla="*/ 256600 h 921708"/>
                <a:gd name="connsiteX60" fmla="*/ 837543 w 3290639"/>
                <a:gd name="connsiteY60" fmla="*/ 236072 h 921708"/>
                <a:gd name="connsiteX61" fmla="*/ 769801 w 3290639"/>
                <a:gd name="connsiteY61" fmla="*/ 236072 h 921708"/>
                <a:gd name="connsiteX62" fmla="*/ 769801 w 3290639"/>
                <a:gd name="connsiteY62" fmla="*/ 223756 h 921708"/>
                <a:gd name="connsiteX63" fmla="*/ 722587 w 3290639"/>
                <a:gd name="connsiteY63" fmla="*/ 223756 h 921708"/>
                <a:gd name="connsiteX64" fmla="*/ 722587 w 3290639"/>
                <a:gd name="connsiteY64" fmla="*/ 184752 h 921708"/>
                <a:gd name="connsiteX65" fmla="*/ 621999 w 3290639"/>
                <a:gd name="connsiteY65" fmla="*/ 184752 h 921708"/>
                <a:gd name="connsiteX66" fmla="*/ 621999 w 3290639"/>
                <a:gd name="connsiteY66" fmla="*/ 151908 h 921708"/>
                <a:gd name="connsiteX67" fmla="*/ 574784 w 3290639"/>
                <a:gd name="connsiteY67" fmla="*/ 151908 h 921708"/>
                <a:gd name="connsiteX68" fmla="*/ 574784 w 3290639"/>
                <a:gd name="connsiteY68" fmla="*/ 143696 h 921708"/>
                <a:gd name="connsiteX69" fmla="*/ 523465 w 3290639"/>
                <a:gd name="connsiteY69" fmla="*/ 143696 h 921708"/>
                <a:gd name="connsiteX70" fmla="*/ 523465 w 3290639"/>
                <a:gd name="connsiteY70" fmla="*/ 121115 h 921708"/>
                <a:gd name="connsiteX71" fmla="*/ 435194 w 3290639"/>
                <a:gd name="connsiteY71" fmla="*/ 121115 h 921708"/>
                <a:gd name="connsiteX72" fmla="*/ 435194 w 3290639"/>
                <a:gd name="connsiteY72" fmla="*/ 98534 h 921708"/>
                <a:gd name="connsiteX73" fmla="*/ 377716 w 3290639"/>
                <a:gd name="connsiteY73" fmla="*/ 98534 h 921708"/>
                <a:gd name="connsiteX74" fmla="*/ 377716 w 3290639"/>
                <a:gd name="connsiteY74" fmla="*/ 80059 h 921708"/>
                <a:gd name="connsiteX75" fmla="*/ 297656 w 3290639"/>
                <a:gd name="connsiteY75" fmla="*/ 80059 h 921708"/>
                <a:gd name="connsiteX76" fmla="*/ 297656 w 3290639"/>
                <a:gd name="connsiteY76" fmla="*/ 57478 h 921708"/>
                <a:gd name="connsiteX77" fmla="*/ 236072 w 3290639"/>
                <a:gd name="connsiteY77" fmla="*/ 57478 h 921708"/>
                <a:gd name="connsiteX78" fmla="*/ 236072 w 3290639"/>
                <a:gd name="connsiteY78" fmla="*/ 43109 h 921708"/>
                <a:gd name="connsiteX79" fmla="*/ 166277 w 3290639"/>
                <a:gd name="connsiteY79" fmla="*/ 43109 h 921708"/>
                <a:gd name="connsiteX80" fmla="*/ 166277 w 3290639"/>
                <a:gd name="connsiteY80" fmla="*/ 24634 h 921708"/>
                <a:gd name="connsiteX81" fmla="*/ 53373 w 3290639"/>
                <a:gd name="connsiteY81" fmla="*/ 24634 h 921708"/>
                <a:gd name="connsiteX82" fmla="*/ 53373 w 3290639"/>
                <a:gd name="connsiteY82" fmla="*/ 0 h 921708"/>
                <a:gd name="connsiteX83" fmla="*/ 0 w 3290639"/>
                <a:gd name="connsiteY83" fmla="*/ 0 h 92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290639" h="921708">
                  <a:moveTo>
                    <a:pt x="3290640" y="921709"/>
                  </a:moveTo>
                  <a:lnTo>
                    <a:pt x="2886237" y="921709"/>
                  </a:lnTo>
                  <a:lnTo>
                    <a:pt x="2886237" y="903233"/>
                  </a:lnTo>
                  <a:lnTo>
                    <a:pt x="2845184" y="903233"/>
                  </a:lnTo>
                  <a:lnTo>
                    <a:pt x="2845184" y="872441"/>
                  </a:lnTo>
                  <a:lnTo>
                    <a:pt x="2810285" y="872441"/>
                  </a:lnTo>
                  <a:lnTo>
                    <a:pt x="2810285" y="856018"/>
                  </a:lnTo>
                  <a:lnTo>
                    <a:pt x="2689174" y="856018"/>
                  </a:lnTo>
                  <a:lnTo>
                    <a:pt x="2689174" y="835490"/>
                  </a:lnTo>
                  <a:lnTo>
                    <a:pt x="2662485" y="835490"/>
                  </a:lnTo>
                  <a:lnTo>
                    <a:pt x="2662485" y="817015"/>
                  </a:lnTo>
                  <a:lnTo>
                    <a:pt x="2644007" y="817015"/>
                  </a:lnTo>
                  <a:lnTo>
                    <a:pt x="2644007" y="792381"/>
                  </a:lnTo>
                  <a:lnTo>
                    <a:pt x="2553681" y="792381"/>
                  </a:lnTo>
                  <a:lnTo>
                    <a:pt x="2553681" y="788276"/>
                  </a:lnTo>
                  <a:lnTo>
                    <a:pt x="2436676" y="788276"/>
                  </a:lnTo>
                  <a:lnTo>
                    <a:pt x="2436676" y="769801"/>
                  </a:lnTo>
                  <a:lnTo>
                    <a:pt x="2297087" y="769801"/>
                  </a:lnTo>
                  <a:lnTo>
                    <a:pt x="2297087" y="761590"/>
                  </a:lnTo>
                  <a:lnTo>
                    <a:pt x="2239604" y="761590"/>
                  </a:lnTo>
                  <a:lnTo>
                    <a:pt x="2239604" y="745166"/>
                  </a:lnTo>
                  <a:lnTo>
                    <a:pt x="2188283" y="745166"/>
                  </a:lnTo>
                  <a:lnTo>
                    <a:pt x="2188283" y="726692"/>
                  </a:lnTo>
                  <a:lnTo>
                    <a:pt x="2104120" y="726692"/>
                  </a:lnTo>
                  <a:lnTo>
                    <a:pt x="2104120" y="712322"/>
                  </a:lnTo>
                  <a:lnTo>
                    <a:pt x="2048694" y="712322"/>
                  </a:lnTo>
                  <a:lnTo>
                    <a:pt x="2048694" y="687689"/>
                  </a:lnTo>
                  <a:lnTo>
                    <a:pt x="1985058" y="687689"/>
                  </a:lnTo>
                  <a:lnTo>
                    <a:pt x="1985058" y="658949"/>
                  </a:lnTo>
                  <a:lnTo>
                    <a:pt x="1958369" y="658949"/>
                  </a:lnTo>
                  <a:lnTo>
                    <a:pt x="1958369" y="628158"/>
                  </a:lnTo>
                  <a:lnTo>
                    <a:pt x="1900895" y="628158"/>
                  </a:lnTo>
                  <a:lnTo>
                    <a:pt x="1900895" y="601470"/>
                  </a:lnTo>
                  <a:lnTo>
                    <a:pt x="1847526" y="601470"/>
                  </a:lnTo>
                  <a:lnTo>
                    <a:pt x="1847526" y="576837"/>
                  </a:lnTo>
                  <a:lnTo>
                    <a:pt x="1679191" y="576837"/>
                  </a:lnTo>
                  <a:lnTo>
                    <a:pt x="1679191" y="541939"/>
                  </a:lnTo>
                  <a:lnTo>
                    <a:pt x="1597076" y="541939"/>
                  </a:lnTo>
                  <a:lnTo>
                    <a:pt x="1597076" y="517306"/>
                  </a:lnTo>
                  <a:lnTo>
                    <a:pt x="1490339" y="517306"/>
                  </a:lnTo>
                  <a:lnTo>
                    <a:pt x="1490339" y="490619"/>
                  </a:lnTo>
                  <a:lnTo>
                    <a:pt x="1455439" y="490619"/>
                  </a:lnTo>
                  <a:lnTo>
                    <a:pt x="1455439" y="455722"/>
                  </a:lnTo>
                  <a:lnTo>
                    <a:pt x="1373324" y="455722"/>
                  </a:lnTo>
                  <a:lnTo>
                    <a:pt x="1373324" y="426983"/>
                  </a:lnTo>
                  <a:lnTo>
                    <a:pt x="1276845" y="426983"/>
                  </a:lnTo>
                  <a:lnTo>
                    <a:pt x="1276845" y="408507"/>
                  </a:lnTo>
                  <a:lnTo>
                    <a:pt x="1248099" y="408507"/>
                  </a:lnTo>
                  <a:lnTo>
                    <a:pt x="1248099" y="379768"/>
                  </a:lnTo>
                  <a:lnTo>
                    <a:pt x="1182415" y="379768"/>
                  </a:lnTo>
                  <a:lnTo>
                    <a:pt x="1182415" y="344871"/>
                  </a:lnTo>
                  <a:lnTo>
                    <a:pt x="1096194" y="344871"/>
                  </a:lnTo>
                  <a:lnTo>
                    <a:pt x="1096194" y="320237"/>
                  </a:lnTo>
                  <a:lnTo>
                    <a:pt x="991505" y="320237"/>
                  </a:lnTo>
                  <a:lnTo>
                    <a:pt x="991505" y="299709"/>
                  </a:lnTo>
                  <a:lnTo>
                    <a:pt x="919655" y="299709"/>
                  </a:lnTo>
                  <a:lnTo>
                    <a:pt x="919655" y="275075"/>
                  </a:lnTo>
                  <a:lnTo>
                    <a:pt x="880652" y="275075"/>
                  </a:lnTo>
                  <a:lnTo>
                    <a:pt x="880652" y="256600"/>
                  </a:lnTo>
                  <a:lnTo>
                    <a:pt x="837543" y="256600"/>
                  </a:lnTo>
                  <a:lnTo>
                    <a:pt x="837543" y="236072"/>
                  </a:lnTo>
                  <a:lnTo>
                    <a:pt x="769801" y="236072"/>
                  </a:lnTo>
                  <a:lnTo>
                    <a:pt x="769801" y="223756"/>
                  </a:lnTo>
                  <a:lnTo>
                    <a:pt x="722587" y="223756"/>
                  </a:lnTo>
                  <a:lnTo>
                    <a:pt x="722587" y="184752"/>
                  </a:lnTo>
                  <a:lnTo>
                    <a:pt x="621999" y="184752"/>
                  </a:lnTo>
                  <a:lnTo>
                    <a:pt x="621999" y="151908"/>
                  </a:lnTo>
                  <a:lnTo>
                    <a:pt x="574784" y="151908"/>
                  </a:lnTo>
                  <a:lnTo>
                    <a:pt x="574784" y="143696"/>
                  </a:lnTo>
                  <a:lnTo>
                    <a:pt x="523465" y="143696"/>
                  </a:lnTo>
                  <a:lnTo>
                    <a:pt x="523465" y="121115"/>
                  </a:lnTo>
                  <a:lnTo>
                    <a:pt x="435194" y="121115"/>
                  </a:lnTo>
                  <a:lnTo>
                    <a:pt x="435194" y="98534"/>
                  </a:lnTo>
                  <a:lnTo>
                    <a:pt x="377716" y="98534"/>
                  </a:lnTo>
                  <a:lnTo>
                    <a:pt x="377716" y="80059"/>
                  </a:lnTo>
                  <a:lnTo>
                    <a:pt x="297656" y="80059"/>
                  </a:lnTo>
                  <a:lnTo>
                    <a:pt x="297656" y="57478"/>
                  </a:lnTo>
                  <a:lnTo>
                    <a:pt x="236072" y="57478"/>
                  </a:lnTo>
                  <a:lnTo>
                    <a:pt x="236072" y="43109"/>
                  </a:lnTo>
                  <a:lnTo>
                    <a:pt x="166277" y="43109"/>
                  </a:lnTo>
                  <a:lnTo>
                    <a:pt x="166277" y="24634"/>
                  </a:lnTo>
                  <a:lnTo>
                    <a:pt x="53373" y="24634"/>
                  </a:lnTo>
                  <a:lnTo>
                    <a:pt x="53373" y="0"/>
                  </a:lnTo>
                  <a:lnTo>
                    <a:pt x="0" y="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221" name="TextBox 220">
            <a:extLst>
              <a:ext uri="{FF2B5EF4-FFF2-40B4-BE49-F238E27FC236}">
                <a16:creationId xmlns:a16="http://schemas.microsoft.com/office/drawing/2014/main" id="{54DE599C-D275-48C7-AC10-8EF2B7F10647}"/>
              </a:ext>
            </a:extLst>
          </p:cNvPr>
          <p:cNvSpPr txBox="1"/>
          <p:nvPr/>
        </p:nvSpPr>
        <p:spPr>
          <a:xfrm>
            <a:off x="295187" y="4718831"/>
            <a:ext cx="183310"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21955593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398O: Effets du suivi pendant 5 ans par imagerie et ACE pour détecter les récidives de cancer colorectal - PRODIGE 13, une étude de phase III de la FFCD – Lepage C, et al</a:t>
            </a:r>
          </a:p>
        </p:txBody>
      </p:sp>
      <p:sp>
        <p:nvSpPr>
          <p:cNvPr id="3" name="Content Placeholder 2"/>
          <p:cNvSpPr>
            <a:spLocks noGrp="1"/>
          </p:cNvSpPr>
          <p:nvPr>
            <p:ph idx="1"/>
          </p:nvPr>
        </p:nvSpPr>
        <p:spPr/>
        <p:txBody>
          <a:bodyPr/>
          <a:lstStyle/>
          <a:p>
            <a:pPr marL="0" indent="0">
              <a:buNone/>
            </a:pPr>
            <a:r>
              <a:rPr lang="fr-FR" b="1" dirty="0"/>
              <a:t>Résultats </a:t>
            </a:r>
          </a:p>
        </p:txBody>
      </p:sp>
      <p:sp>
        <p:nvSpPr>
          <p:cNvPr id="13" name="TextBox 12">
            <a:extLst>
              <a:ext uri="{FF2B5EF4-FFF2-40B4-BE49-F238E27FC236}">
                <a16:creationId xmlns:a16="http://schemas.microsoft.com/office/drawing/2014/main" id="{5882CC07-C4D9-4B22-8A4F-E23E9A6218A1}"/>
              </a:ext>
            </a:extLst>
          </p:cNvPr>
          <p:cNvSpPr txBox="1"/>
          <p:nvPr/>
        </p:nvSpPr>
        <p:spPr>
          <a:xfrm>
            <a:off x="262069" y="1534937"/>
            <a:ext cx="960519" cy="307777"/>
          </a:xfrm>
          <a:prstGeom prst="rect">
            <a:avLst/>
          </a:prstGeom>
          <a:noFill/>
        </p:spPr>
        <p:txBody>
          <a:bodyPr wrap="none" rtlCol="0">
            <a:spAutoFit/>
          </a:bodyPr>
          <a:lstStyle/>
          <a:p>
            <a:pPr algn="ctr"/>
            <a:r>
              <a:rPr lang="fr-FR" sz="1400" dirty="0">
                <a:solidFill>
                  <a:srgbClr val="4D4D4D"/>
                </a:solidFill>
              </a:rPr>
              <a:t>Catégorie</a:t>
            </a:r>
          </a:p>
        </p:txBody>
      </p:sp>
      <p:cxnSp>
        <p:nvCxnSpPr>
          <p:cNvPr id="19" name="Straight Connector 18">
            <a:extLst>
              <a:ext uri="{FF2B5EF4-FFF2-40B4-BE49-F238E27FC236}">
                <a16:creationId xmlns:a16="http://schemas.microsoft.com/office/drawing/2014/main" id="{F813DC2D-111E-4E70-85E0-BB7B01D4715C}"/>
              </a:ext>
            </a:extLst>
          </p:cNvPr>
          <p:cNvCxnSpPr>
            <a:cxnSpLocks/>
          </p:cNvCxnSpPr>
          <p:nvPr/>
        </p:nvCxnSpPr>
        <p:spPr>
          <a:xfrm flipV="1">
            <a:off x="360395" y="1850591"/>
            <a:ext cx="8631205" cy="69"/>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F0AAB7-F50B-4F67-BAC0-9077AE16680E}"/>
              </a:ext>
            </a:extLst>
          </p:cNvPr>
          <p:cNvSpPr txBox="1"/>
          <p:nvPr/>
        </p:nvSpPr>
        <p:spPr>
          <a:xfrm>
            <a:off x="4232312" y="1327371"/>
            <a:ext cx="1348447" cy="523220"/>
          </a:xfrm>
          <a:prstGeom prst="rect">
            <a:avLst/>
          </a:prstGeom>
          <a:noFill/>
        </p:spPr>
        <p:txBody>
          <a:bodyPr wrap="none" rtlCol="0">
            <a:spAutoFit/>
          </a:bodyPr>
          <a:lstStyle/>
          <a:p>
            <a:pPr algn="ctr"/>
            <a:r>
              <a:rPr lang="fr-FR" sz="1400" dirty="0">
                <a:solidFill>
                  <a:srgbClr val="4D4D4D"/>
                </a:solidFill>
              </a:rPr>
              <a:t>Tests </a:t>
            </a:r>
            <a:br>
              <a:rPr lang="fr-FR" sz="1400" dirty="0">
                <a:solidFill>
                  <a:srgbClr val="4D4D4D"/>
                </a:solidFill>
              </a:rPr>
            </a:br>
            <a:r>
              <a:rPr lang="fr-FR" sz="1400" dirty="0">
                <a:solidFill>
                  <a:srgbClr val="4D4D4D"/>
                </a:solidFill>
              </a:rPr>
              <a:t>d’interaction, p</a:t>
            </a:r>
          </a:p>
        </p:txBody>
      </p:sp>
      <p:sp>
        <p:nvSpPr>
          <p:cNvPr id="14" name="TextBox 13">
            <a:extLst>
              <a:ext uri="{FF2B5EF4-FFF2-40B4-BE49-F238E27FC236}">
                <a16:creationId xmlns:a16="http://schemas.microsoft.com/office/drawing/2014/main" id="{FA100ED0-28F0-4668-A32E-96DE6C237430}"/>
              </a:ext>
            </a:extLst>
          </p:cNvPr>
          <p:cNvSpPr txBox="1"/>
          <p:nvPr/>
        </p:nvSpPr>
        <p:spPr>
          <a:xfrm>
            <a:off x="2879804" y="1542814"/>
            <a:ext cx="1159292" cy="307777"/>
          </a:xfrm>
          <a:prstGeom prst="rect">
            <a:avLst/>
          </a:prstGeom>
          <a:noFill/>
        </p:spPr>
        <p:txBody>
          <a:bodyPr wrap="none" rtlCol="0">
            <a:spAutoFit/>
          </a:bodyPr>
          <a:lstStyle/>
          <a:p>
            <a:pPr algn="ctr"/>
            <a:r>
              <a:rPr lang="fr-FR" sz="1400" dirty="0">
                <a:solidFill>
                  <a:srgbClr val="4D4D4D"/>
                </a:solidFill>
              </a:rPr>
              <a:t>Hazard ratio</a:t>
            </a:r>
          </a:p>
        </p:txBody>
      </p:sp>
      <p:grpSp>
        <p:nvGrpSpPr>
          <p:cNvPr id="16" name="Group 15">
            <a:extLst>
              <a:ext uri="{FF2B5EF4-FFF2-40B4-BE49-F238E27FC236}">
                <a16:creationId xmlns:a16="http://schemas.microsoft.com/office/drawing/2014/main" id="{06D48EF9-8B18-47BB-BEBB-D7D140BDDA20}"/>
              </a:ext>
            </a:extLst>
          </p:cNvPr>
          <p:cNvGrpSpPr/>
          <p:nvPr/>
        </p:nvGrpSpPr>
        <p:grpSpPr>
          <a:xfrm>
            <a:off x="286916" y="1895806"/>
            <a:ext cx="4942881" cy="4379664"/>
            <a:chOff x="286916" y="1857624"/>
            <a:chExt cx="4942881" cy="4379664"/>
          </a:xfrm>
        </p:grpSpPr>
        <p:grpSp>
          <p:nvGrpSpPr>
            <p:cNvPr id="240" name="Group 239">
              <a:extLst>
                <a:ext uri="{FF2B5EF4-FFF2-40B4-BE49-F238E27FC236}">
                  <a16:creationId xmlns:a16="http://schemas.microsoft.com/office/drawing/2014/main" id="{6D3539E9-CAAC-4023-B17D-CB577CAD1FAB}"/>
                </a:ext>
              </a:extLst>
            </p:cNvPr>
            <p:cNvGrpSpPr/>
            <p:nvPr/>
          </p:nvGrpSpPr>
          <p:grpSpPr>
            <a:xfrm>
              <a:off x="286916" y="1859870"/>
              <a:ext cx="2479357" cy="4110527"/>
              <a:chOff x="163091" y="1859870"/>
              <a:chExt cx="2479357" cy="4110527"/>
            </a:xfrm>
          </p:grpSpPr>
          <p:sp>
            <p:nvSpPr>
              <p:cNvPr id="20" name="TextBox 19">
                <a:extLst>
                  <a:ext uri="{FF2B5EF4-FFF2-40B4-BE49-F238E27FC236}">
                    <a16:creationId xmlns:a16="http://schemas.microsoft.com/office/drawing/2014/main" id="{DEC634DF-BE45-404D-96CC-E4A99FCC0052}"/>
                  </a:ext>
                </a:extLst>
              </p:cNvPr>
              <p:cNvSpPr txBox="1"/>
              <p:nvPr/>
            </p:nvSpPr>
            <p:spPr>
              <a:xfrm>
                <a:off x="163091" y="1859870"/>
                <a:ext cx="1866217" cy="3613297"/>
              </a:xfrm>
              <a:prstGeom prst="rect">
                <a:avLst/>
              </a:prstGeom>
              <a:noFill/>
            </p:spPr>
            <p:txBody>
              <a:bodyPr wrap="none" rtlCol="0">
                <a:spAutoFit/>
              </a:bodyPr>
              <a:lstStyle/>
              <a:p>
                <a:pPr>
                  <a:lnSpc>
                    <a:spcPct val="80000"/>
                  </a:lnSpc>
                </a:pPr>
                <a:r>
                  <a:rPr lang="fr-FR" sz="1300" b="1" dirty="0">
                    <a:solidFill>
                      <a:srgbClr val="4D4D4D"/>
                    </a:solidFill>
                  </a:rPr>
                  <a:t>Age</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Sexe</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Localisation</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Stade</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Complication</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ACE</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Invasion </a:t>
                </a:r>
                <a:r>
                  <a:rPr lang="fr-FR" sz="1300" b="1" dirty="0" err="1">
                    <a:solidFill>
                      <a:srgbClr val="4D4D4D"/>
                    </a:solidFill>
                  </a:rPr>
                  <a:t>périneurale</a:t>
                </a:r>
                <a:endParaRPr lang="fr-FR" sz="1300" b="1" dirty="0">
                  <a:solidFill>
                    <a:srgbClr val="4D4D4D"/>
                  </a:solidFill>
                </a:endParaRP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Emboles vasculaires</a:t>
                </a:r>
              </a:p>
            </p:txBody>
          </p:sp>
          <p:sp>
            <p:nvSpPr>
              <p:cNvPr id="21" name="TextBox 20">
                <a:extLst>
                  <a:ext uri="{FF2B5EF4-FFF2-40B4-BE49-F238E27FC236}">
                    <a16:creationId xmlns:a16="http://schemas.microsoft.com/office/drawing/2014/main" id="{75847B04-3EA4-498D-A068-0BD5B42D89E1}"/>
                  </a:ext>
                </a:extLst>
              </p:cNvPr>
              <p:cNvSpPr txBox="1"/>
              <p:nvPr/>
            </p:nvSpPr>
            <p:spPr>
              <a:xfrm>
                <a:off x="479676" y="2037013"/>
                <a:ext cx="2162772" cy="3933384"/>
              </a:xfrm>
              <a:prstGeom prst="rect">
                <a:avLst/>
              </a:prstGeom>
              <a:noFill/>
            </p:spPr>
            <p:txBody>
              <a:bodyPr wrap="none" rtlCol="0">
                <a:spAutoFit/>
              </a:bodyPr>
              <a:lstStyle/>
              <a:p>
                <a:pPr>
                  <a:lnSpc>
                    <a:spcPct val="80000"/>
                  </a:lnSpc>
                </a:pPr>
                <a:r>
                  <a:rPr lang="fr-FR" sz="1300" dirty="0">
                    <a:solidFill>
                      <a:srgbClr val="4D4D4D"/>
                    </a:solidFill>
                  </a:rPr>
                  <a:t>≤70 ans</a:t>
                </a:r>
              </a:p>
              <a:p>
                <a:pPr>
                  <a:lnSpc>
                    <a:spcPct val="80000"/>
                  </a:lnSpc>
                </a:pPr>
                <a:r>
                  <a:rPr lang="fr-FR" sz="1300" dirty="0">
                    <a:solidFill>
                      <a:srgbClr val="4D4D4D"/>
                    </a:solidFill>
                  </a:rPr>
                  <a:t>70 ans</a:t>
                </a:r>
              </a:p>
              <a:p>
                <a:pPr>
                  <a:lnSpc>
                    <a:spcPct val="80000"/>
                  </a:lnSpc>
                </a:pPr>
                <a:endParaRPr lang="fr-FR" sz="1300" dirty="0">
                  <a:solidFill>
                    <a:srgbClr val="4D4D4D"/>
                  </a:solidFill>
                </a:endParaRPr>
              </a:p>
              <a:p>
                <a:pPr>
                  <a:lnSpc>
                    <a:spcPct val="80000"/>
                  </a:lnSpc>
                </a:pPr>
                <a:r>
                  <a:rPr lang="fr-FR" sz="1300" dirty="0">
                    <a:solidFill>
                      <a:srgbClr val="4D4D4D"/>
                    </a:solidFill>
                  </a:rPr>
                  <a:t>Femmes</a:t>
                </a:r>
              </a:p>
              <a:p>
                <a:pPr>
                  <a:lnSpc>
                    <a:spcPct val="80000"/>
                  </a:lnSpc>
                </a:pPr>
                <a:r>
                  <a:rPr lang="fr-FR" sz="1300" dirty="0">
                    <a:solidFill>
                      <a:srgbClr val="4D4D4D"/>
                    </a:solidFill>
                  </a:rPr>
                  <a:t>Hommes</a:t>
                </a:r>
              </a:p>
              <a:p>
                <a:pPr>
                  <a:lnSpc>
                    <a:spcPct val="80000"/>
                  </a:lnSpc>
                </a:pPr>
                <a:endParaRPr lang="fr-FR" sz="1300" dirty="0">
                  <a:solidFill>
                    <a:srgbClr val="4D4D4D"/>
                  </a:solidFill>
                </a:endParaRPr>
              </a:p>
              <a:p>
                <a:pPr>
                  <a:lnSpc>
                    <a:spcPct val="80000"/>
                  </a:lnSpc>
                </a:pPr>
                <a:r>
                  <a:rPr lang="fr-FR" sz="1300" dirty="0">
                    <a:solidFill>
                      <a:srgbClr val="4D4D4D"/>
                    </a:solidFill>
                  </a:rPr>
                  <a:t>Côlon</a:t>
                </a:r>
              </a:p>
              <a:p>
                <a:pPr>
                  <a:lnSpc>
                    <a:spcPct val="80000"/>
                  </a:lnSpc>
                </a:pPr>
                <a:r>
                  <a:rPr lang="fr-FR" sz="1300" dirty="0">
                    <a:solidFill>
                      <a:srgbClr val="4D4D4D"/>
                    </a:solidFill>
                  </a:rPr>
                  <a:t>Rectum</a:t>
                </a:r>
              </a:p>
              <a:p>
                <a:pPr>
                  <a:lnSpc>
                    <a:spcPct val="80000"/>
                  </a:lnSpc>
                </a:pPr>
                <a:endParaRPr lang="fr-FR" sz="1300" dirty="0">
                  <a:solidFill>
                    <a:srgbClr val="4D4D4D"/>
                  </a:solidFill>
                </a:endParaRPr>
              </a:p>
              <a:p>
                <a:pPr>
                  <a:lnSpc>
                    <a:spcPct val="80000"/>
                  </a:lnSpc>
                </a:pPr>
                <a:r>
                  <a:rPr lang="fr-FR" sz="1300" dirty="0">
                    <a:solidFill>
                      <a:srgbClr val="4D4D4D"/>
                    </a:solidFill>
                  </a:rPr>
                  <a:t>Stade II</a:t>
                </a:r>
              </a:p>
              <a:p>
                <a:pPr>
                  <a:lnSpc>
                    <a:spcPct val="80000"/>
                  </a:lnSpc>
                </a:pPr>
                <a:r>
                  <a:rPr lang="fr-FR" sz="1300" dirty="0">
                    <a:solidFill>
                      <a:srgbClr val="4D4D4D"/>
                    </a:solidFill>
                  </a:rPr>
                  <a:t>Stade III</a:t>
                </a:r>
              </a:p>
              <a:p>
                <a:pPr>
                  <a:lnSpc>
                    <a:spcPct val="80000"/>
                  </a:lnSpc>
                </a:pPr>
                <a:endParaRPr lang="fr-FR" sz="1300" dirty="0">
                  <a:solidFill>
                    <a:srgbClr val="4D4D4D"/>
                  </a:solidFill>
                </a:endParaRPr>
              </a:p>
              <a:p>
                <a:pPr>
                  <a:lnSpc>
                    <a:spcPct val="80000"/>
                  </a:lnSpc>
                </a:pPr>
                <a:r>
                  <a:rPr lang="fr-FR" sz="1300" dirty="0">
                    <a:solidFill>
                      <a:srgbClr val="4D4D4D"/>
                    </a:solidFill>
                  </a:rPr>
                  <a:t>Perforation et/ou occlusion</a:t>
                </a:r>
              </a:p>
              <a:p>
                <a:pPr>
                  <a:lnSpc>
                    <a:spcPct val="80000"/>
                  </a:lnSpc>
                </a:pPr>
                <a:r>
                  <a:rPr lang="fr-FR" sz="1300" dirty="0">
                    <a:solidFill>
                      <a:srgbClr val="4D4D4D"/>
                    </a:solidFill>
                  </a:rPr>
                  <a:t>Pas de complication</a:t>
                </a:r>
              </a:p>
              <a:p>
                <a:pPr>
                  <a:lnSpc>
                    <a:spcPct val="80000"/>
                  </a:lnSpc>
                </a:pPr>
                <a:endParaRPr lang="fr-FR" sz="1300" dirty="0">
                  <a:solidFill>
                    <a:srgbClr val="4D4D4D"/>
                  </a:solidFill>
                </a:endParaRPr>
              </a:p>
              <a:p>
                <a:pPr>
                  <a:lnSpc>
                    <a:spcPct val="80000"/>
                  </a:lnSpc>
                </a:pPr>
                <a:r>
                  <a:rPr lang="fr-FR" sz="1300" dirty="0">
                    <a:solidFill>
                      <a:srgbClr val="4D4D4D"/>
                    </a:solidFill>
                  </a:rPr>
                  <a:t>&lt;5µg/L</a:t>
                </a:r>
              </a:p>
              <a:p>
                <a:pPr>
                  <a:lnSpc>
                    <a:spcPct val="80000"/>
                  </a:lnSpc>
                </a:pPr>
                <a:r>
                  <a:rPr lang="fr-FR" sz="1300" dirty="0">
                    <a:solidFill>
                      <a:srgbClr val="4D4D4D"/>
                    </a:solidFill>
                  </a:rPr>
                  <a:t>≥5µg/L</a:t>
                </a:r>
              </a:p>
              <a:p>
                <a:pPr>
                  <a:lnSpc>
                    <a:spcPct val="80000"/>
                  </a:lnSpc>
                </a:pPr>
                <a:endParaRPr lang="fr-FR" sz="1300" dirty="0">
                  <a:solidFill>
                    <a:srgbClr val="4D4D4D"/>
                  </a:solidFill>
                </a:endParaRPr>
              </a:p>
              <a:p>
                <a:pPr>
                  <a:lnSpc>
                    <a:spcPct val="80000"/>
                  </a:lnSpc>
                </a:pPr>
                <a:r>
                  <a:rPr lang="fr-FR" sz="1300" dirty="0">
                    <a:solidFill>
                      <a:srgbClr val="4D4D4D"/>
                    </a:solidFill>
                  </a:rPr>
                  <a:t>Non</a:t>
                </a:r>
              </a:p>
              <a:p>
                <a:pPr>
                  <a:lnSpc>
                    <a:spcPct val="80000"/>
                  </a:lnSpc>
                </a:pPr>
                <a:r>
                  <a:rPr lang="fr-FR" sz="1300" dirty="0">
                    <a:solidFill>
                      <a:srgbClr val="4D4D4D"/>
                    </a:solidFill>
                  </a:rPr>
                  <a:t>Oui</a:t>
                </a:r>
              </a:p>
              <a:p>
                <a:pPr>
                  <a:lnSpc>
                    <a:spcPct val="80000"/>
                  </a:lnSpc>
                </a:pPr>
                <a:endParaRPr lang="fr-FR" sz="1300" dirty="0">
                  <a:solidFill>
                    <a:srgbClr val="4D4D4D"/>
                  </a:solidFill>
                </a:endParaRPr>
              </a:p>
              <a:p>
                <a:pPr>
                  <a:lnSpc>
                    <a:spcPct val="80000"/>
                  </a:lnSpc>
                </a:pPr>
                <a:r>
                  <a:rPr lang="fr-FR" sz="1300" dirty="0">
                    <a:solidFill>
                      <a:srgbClr val="4D4D4D"/>
                    </a:solidFill>
                  </a:rPr>
                  <a:t>Non</a:t>
                </a:r>
              </a:p>
              <a:p>
                <a:pPr>
                  <a:lnSpc>
                    <a:spcPct val="80000"/>
                  </a:lnSpc>
                </a:pPr>
                <a:r>
                  <a:rPr lang="fr-FR" sz="1300" dirty="0">
                    <a:solidFill>
                      <a:srgbClr val="4D4D4D"/>
                    </a:solidFill>
                  </a:rPr>
                  <a:t>Oui</a:t>
                </a:r>
              </a:p>
              <a:p>
                <a:pPr>
                  <a:lnSpc>
                    <a:spcPct val="80000"/>
                  </a:lnSpc>
                </a:pPr>
                <a:endParaRPr lang="fr-FR" sz="1300" dirty="0">
                  <a:solidFill>
                    <a:srgbClr val="4D4D4D"/>
                  </a:solidFill>
                </a:endParaRPr>
              </a:p>
            </p:txBody>
          </p:sp>
        </p:grpSp>
        <p:sp>
          <p:nvSpPr>
            <p:cNvPr id="40" name="TextBox 39">
              <a:extLst>
                <a:ext uri="{FF2B5EF4-FFF2-40B4-BE49-F238E27FC236}">
                  <a16:creationId xmlns:a16="http://schemas.microsoft.com/office/drawing/2014/main" id="{B028C219-245D-41BA-899E-297C35C799FD}"/>
                </a:ext>
              </a:extLst>
            </p:cNvPr>
            <p:cNvSpPr txBox="1"/>
            <p:nvPr/>
          </p:nvSpPr>
          <p:spPr>
            <a:xfrm>
              <a:off x="4151985" y="5750952"/>
              <a:ext cx="417102" cy="292388"/>
            </a:xfrm>
            <a:prstGeom prst="rect">
              <a:avLst/>
            </a:prstGeom>
            <a:noFill/>
          </p:spPr>
          <p:txBody>
            <a:bodyPr wrap="none" rtlCol="0">
              <a:spAutoFit/>
            </a:bodyPr>
            <a:lstStyle/>
            <a:p>
              <a:pPr algn="ctr"/>
              <a:r>
                <a:rPr lang="fr-FR" sz="1300" dirty="0">
                  <a:solidFill>
                    <a:srgbClr val="4D4D4D"/>
                  </a:solidFill>
                </a:rPr>
                <a:t>2,0</a:t>
              </a:r>
            </a:p>
          </p:txBody>
        </p:sp>
        <p:sp>
          <p:nvSpPr>
            <p:cNvPr id="41" name="TextBox 40">
              <a:extLst>
                <a:ext uri="{FF2B5EF4-FFF2-40B4-BE49-F238E27FC236}">
                  <a16:creationId xmlns:a16="http://schemas.microsoft.com/office/drawing/2014/main" id="{EC029AFD-D222-4D16-AE07-713451EC35E7}"/>
                </a:ext>
              </a:extLst>
            </p:cNvPr>
            <p:cNvSpPr txBox="1"/>
            <p:nvPr/>
          </p:nvSpPr>
          <p:spPr>
            <a:xfrm>
              <a:off x="1357548" y="5912317"/>
              <a:ext cx="2321468" cy="292388"/>
            </a:xfrm>
            <a:prstGeom prst="rect">
              <a:avLst/>
            </a:prstGeom>
            <a:noFill/>
          </p:spPr>
          <p:txBody>
            <a:bodyPr wrap="none" rtlCol="0">
              <a:spAutoFit/>
            </a:bodyPr>
            <a:lstStyle/>
            <a:p>
              <a:pPr algn="ctr"/>
              <a:r>
                <a:rPr lang="fr-FR" sz="1300" dirty="0">
                  <a:solidFill>
                    <a:srgbClr val="4D4D4D"/>
                  </a:solidFill>
                </a:rPr>
                <a:t>Imagerie intensive meilleure</a:t>
              </a:r>
            </a:p>
          </p:txBody>
        </p:sp>
        <p:sp>
          <p:nvSpPr>
            <p:cNvPr id="42" name="TextBox 41">
              <a:extLst>
                <a:ext uri="{FF2B5EF4-FFF2-40B4-BE49-F238E27FC236}">
                  <a16:creationId xmlns:a16="http://schemas.microsoft.com/office/drawing/2014/main" id="{0585C859-D49D-4429-94D8-72A926F56ADF}"/>
                </a:ext>
              </a:extLst>
            </p:cNvPr>
            <p:cNvSpPr txBox="1"/>
            <p:nvPr/>
          </p:nvSpPr>
          <p:spPr>
            <a:xfrm>
              <a:off x="3679373" y="5912317"/>
              <a:ext cx="1550424" cy="292388"/>
            </a:xfrm>
            <a:prstGeom prst="rect">
              <a:avLst/>
            </a:prstGeom>
            <a:noFill/>
          </p:spPr>
          <p:txBody>
            <a:bodyPr wrap="none" rtlCol="0">
              <a:spAutoFit/>
            </a:bodyPr>
            <a:lstStyle/>
            <a:p>
              <a:pPr algn="ctr"/>
              <a:r>
                <a:rPr lang="fr-FR" sz="1300" dirty="0">
                  <a:solidFill>
                    <a:srgbClr val="4D4D4D"/>
                  </a:solidFill>
                </a:rPr>
                <a:t>Standard meilleur</a:t>
              </a:r>
            </a:p>
          </p:txBody>
        </p:sp>
        <p:cxnSp>
          <p:nvCxnSpPr>
            <p:cNvPr id="44" name="Straight Arrow Connector 43">
              <a:extLst>
                <a:ext uri="{FF2B5EF4-FFF2-40B4-BE49-F238E27FC236}">
                  <a16:creationId xmlns:a16="http://schemas.microsoft.com/office/drawing/2014/main" id="{2D7478EC-16F5-4C70-90E4-A054044E8FAB}"/>
                </a:ext>
              </a:extLst>
            </p:cNvPr>
            <p:cNvCxnSpPr>
              <a:cxnSpLocks/>
            </p:cNvCxnSpPr>
            <p:nvPr/>
          </p:nvCxnSpPr>
          <p:spPr>
            <a:xfrm flipH="1">
              <a:off x="1661432" y="6237288"/>
              <a:ext cx="1692684" cy="0"/>
            </a:xfrm>
            <a:prstGeom prst="straightConnector1">
              <a:avLst/>
            </a:prstGeom>
            <a:ln w="15875">
              <a:solidFill>
                <a:srgbClr val="04388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965B8D7-C6CA-4459-A82F-027F339D6A55}"/>
                </a:ext>
              </a:extLst>
            </p:cNvPr>
            <p:cNvCxnSpPr>
              <a:cxnSpLocks/>
            </p:cNvCxnSpPr>
            <p:nvPr/>
          </p:nvCxnSpPr>
          <p:spPr>
            <a:xfrm>
              <a:off x="3564786" y="6237288"/>
              <a:ext cx="1576964" cy="0"/>
            </a:xfrm>
            <a:prstGeom prst="straightConnector1">
              <a:avLst/>
            </a:prstGeom>
            <a:ln w="15875">
              <a:solidFill>
                <a:srgbClr val="04388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A3B749B-CE45-4C4F-A268-249F9591B3D5}"/>
                </a:ext>
              </a:extLst>
            </p:cNvPr>
            <p:cNvGrpSpPr/>
            <p:nvPr/>
          </p:nvGrpSpPr>
          <p:grpSpPr>
            <a:xfrm>
              <a:off x="3434591" y="2100706"/>
              <a:ext cx="398464" cy="108000"/>
              <a:chOff x="9913962" y="641404"/>
              <a:chExt cx="1474763" cy="108000"/>
            </a:xfrm>
          </p:grpSpPr>
          <p:cxnSp>
            <p:nvCxnSpPr>
              <p:cNvPr id="7" name="Straight Connector 6">
                <a:extLst>
                  <a:ext uri="{FF2B5EF4-FFF2-40B4-BE49-F238E27FC236}">
                    <a16:creationId xmlns:a16="http://schemas.microsoft.com/office/drawing/2014/main" id="{982BAFAE-D0FC-4E9B-8024-3B8519768CC4}"/>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AE941FC-7CAA-4136-8D04-7B0EE6CDB461}"/>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F4D790-85FD-4A9A-9CAB-E01931860B2F}"/>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D41D2B0E-DEC2-4723-B834-4A2B6CAFA097}"/>
                </a:ext>
              </a:extLst>
            </p:cNvPr>
            <p:cNvGrpSpPr/>
            <p:nvPr/>
          </p:nvGrpSpPr>
          <p:grpSpPr>
            <a:xfrm>
              <a:off x="2937061" y="1893327"/>
              <a:ext cx="1420905" cy="3913655"/>
              <a:chOff x="3978649" y="2009775"/>
              <a:chExt cx="1420905" cy="3913655"/>
            </a:xfrm>
          </p:grpSpPr>
          <p:cxnSp>
            <p:nvCxnSpPr>
              <p:cNvPr id="24" name="Straight Connector 23">
                <a:extLst>
                  <a:ext uri="{FF2B5EF4-FFF2-40B4-BE49-F238E27FC236}">
                    <a16:creationId xmlns:a16="http://schemas.microsoft.com/office/drawing/2014/main" id="{58A3DC97-FDC8-44D1-A719-8A9EE974A93A}"/>
                  </a:ext>
                </a:extLst>
              </p:cNvPr>
              <p:cNvCxnSpPr>
                <a:cxnSpLocks/>
              </p:cNvCxnSpPr>
              <p:nvPr/>
            </p:nvCxnSpPr>
            <p:spPr>
              <a:xfrm>
                <a:off x="4695825" y="2009775"/>
                <a:ext cx="0" cy="382905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FBE396-5198-407E-8448-F8F3478E6026}"/>
                  </a:ext>
                </a:extLst>
              </p:cNvPr>
              <p:cNvCxnSpPr/>
              <p:nvPr/>
            </p:nvCxnSpPr>
            <p:spPr>
              <a:xfrm>
                <a:off x="3978649" y="5824818"/>
                <a:ext cx="1420905"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9C73D83-9E8F-4C20-83D3-262E865E56C2}"/>
                  </a:ext>
                </a:extLst>
              </p:cNvPr>
              <p:cNvCxnSpPr/>
              <p:nvPr/>
            </p:nvCxnSpPr>
            <p:spPr>
              <a:xfrm>
                <a:off x="3983131"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273FBB-4973-4CF3-8D9E-FAD8DB80CF2A}"/>
                  </a:ext>
                </a:extLst>
              </p:cNvPr>
              <p:cNvCxnSpPr/>
              <p:nvPr/>
            </p:nvCxnSpPr>
            <p:spPr>
              <a:xfrm>
                <a:off x="4377572"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17A5593-73D8-427F-8D1D-2B02F97E9E8E}"/>
                  </a:ext>
                </a:extLst>
              </p:cNvPr>
              <p:cNvCxnSpPr/>
              <p:nvPr/>
            </p:nvCxnSpPr>
            <p:spPr>
              <a:xfrm>
                <a:off x="4700301"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83C33A-0906-404A-ABB5-2D6F6383448E}"/>
                  </a:ext>
                </a:extLst>
              </p:cNvPr>
              <p:cNvCxnSpPr/>
              <p:nvPr/>
            </p:nvCxnSpPr>
            <p:spPr>
              <a:xfrm>
                <a:off x="5076814"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89BAE11-E73D-459F-A54E-B26D57118961}"/>
                  </a:ext>
                </a:extLst>
              </p:cNvPr>
              <p:cNvCxnSpPr/>
              <p:nvPr/>
            </p:nvCxnSpPr>
            <p:spPr>
              <a:xfrm>
                <a:off x="5399543"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AD6CAF9-0913-4E12-B33E-AF831A5E89D1}"/>
                  </a:ext>
                </a:extLst>
              </p:cNvPr>
              <p:cNvCxnSpPr>
                <a:cxnSpLocks/>
              </p:cNvCxnSpPr>
              <p:nvPr/>
            </p:nvCxnSpPr>
            <p:spPr>
              <a:xfrm>
                <a:off x="4644390" y="2009775"/>
                <a:ext cx="0" cy="382905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B3ADAB59-CBF6-4066-9BA4-F8033006CEFE}"/>
                </a:ext>
              </a:extLst>
            </p:cNvPr>
            <p:cNvSpPr txBox="1"/>
            <p:nvPr/>
          </p:nvSpPr>
          <p:spPr>
            <a:xfrm>
              <a:off x="2735549" y="5750952"/>
              <a:ext cx="417102" cy="292388"/>
            </a:xfrm>
            <a:prstGeom prst="rect">
              <a:avLst/>
            </a:prstGeom>
            <a:noFill/>
          </p:spPr>
          <p:txBody>
            <a:bodyPr wrap="none" rtlCol="0">
              <a:spAutoFit/>
            </a:bodyPr>
            <a:lstStyle/>
            <a:p>
              <a:pPr algn="ctr"/>
              <a:r>
                <a:rPr lang="fr-FR" sz="1300" dirty="0">
                  <a:solidFill>
                    <a:srgbClr val="4D4D4D"/>
                  </a:solidFill>
                </a:rPr>
                <a:t>0,0</a:t>
              </a:r>
            </a:p>
          </p:txBody>
        </p:sp>
        <p:sp>
          <p:nvSpPr>
            <p:cNvPr id="37" name="TextBox 36">
              <a:extLst>
                <a:ext uri="{FF2B5EF4-FFF2-40B4-BE49-F238E27FC236}">
                  <a16:creationId xmlns:a16="http://schemas.microsoft.com/office/drawing/2014/main" id="{2744CA71-9921-46A5-A4E7-1AB27818CE11}"/>
                </a:ext>
              </a:extLst>
            </p:cNvPr>
            <p:cNvSpPr txBox="1"/>
            <p:nvPr/>
          </p:nvSpPr>
          <p:spPr>
            <a:xfrm>
              <a:off x="3129996" y="5750952"/>
              <a:ext cx="417102" cy="292388"/>
            </a:xfrm>
            <a:prstGeom prst="rect">
              <a:avLst/>
            </a:prstGeom>
            <a:noFill/>
          </p:spPr>
          <p:txBody>
            <a:bodyPr wrap="none" rtlCol="0">
              <a:spAutoFit/>
            </a:bodyPr>
            <a:lstStyle/>
            <a:p>
              <a:pPr algn="ctr"/>
              <a:r>
                <a:rPr lang="fr-FR" sz="1300" dirty="0">
                  <a:solidFill>
                    <a:srgbClr val="4D4D4D"/>
                  </a:solidFill>
                </a:rPr>
                <a:t>0,5</a:t>
              </a:r>
            </a:p>
          </p:txBody>
        </p:sp>
        <p:sp>
          <p:nvSpPr>
            <p:cNvPr id="38" name="TextBox 37">
              <a:extLst>
                <a:ext uri="{FF2B5EF4-FFF2-40B4-BE49-F238E27FC236}">
                  <a16:creationId xmlns:a16="http://schemas.microsoft.com/office/drawing/2014/main" id="{0CBA4C01-DF45-4986-AD4E-A830C40E6EB0}"/>
                </a:ext>
              </a:extLst>
            </p:cNvPr>
            <p:cNvSpPr txBox="1"/>
            <p:nvPr/>
          </p:nvSpPr>
          <p:spPr>
            <a:xfrm>
              <a:off x="3448249" y="5750952"/>
              <a:ext cx="417102" cy="292388"/>
            </a:xfrm>
            <a:prstGeom prst="rect">
              <a:avLst/>
            </a:prstGeom>
            <a:noFill/>
          </p:spPr>
          <p:txBody>
            <a:bodyPr wrap="none" rtlCol="0">
              <a:spAutoFit/>
            </a:bodyPr>
            <a:lstStyle/>
            <a:p>
              <a:pPr algn="ctr"/>
              <a:r>
                <a:rPr lang="fr-FR" sz="1300" dirty="0">
                  <a:solidFill>
                    <a:srgbClr val="4D4D4D"/>
                  </a:solidFill>
                </a:rPr>
                <a:t>1,0</a:t>
              </a:r>
            </a:p>
          </p:txBody>
        </p:sp>
        <p:sp>
          <p:nvSpPr>
            <p:cNvPr id="39" name="TextBox 38">
              <a:extLst>
                <a:ext uri="{FF2B5EF4-FFF2-40B4-BE49-F238E27FC236}">
                  <a16:creationId xmlns:a16="http://schemas.microsoft.com/office/drawing/2014/main" id="{2CC88F31-515A-4C62-9273-893E1237ADE6}"/>
                </a:ext>
              </a:extLst>
            </p:cNvPr>
            <p:cNvSpPr txBox="1"/>
            <p:nvPr/>
          </p:nvSpPr>
          <p:spPr>
            <a:xfrm>
              <a:off x="3829250" y="5750952"/>
              <a:ext cx="417102" cy="292388"/>
            </a:xfrm>
            <a:prstGeom prst="rect">
              <a:avLst/>
            </a:prstGeom>
            <a:noFill/>
          </p:spPr>
          <p:txBody>
            <a:bodyPr wrap="none" rtlCol="0">
              <a:spAutoFit/>
            </a:bodyPr>
            <a:lstStyle/>
            <a:p>
              <a:pPr algn="ctr"/>
              <a:r>
                <a:rPr lang="fr-FR" sz="1300" dirty="0">
                  <a:solidFill>
                    <a:srgbClr val="4D4D4D"/>
                  </a:solidFill>
                </a:rPr>
                <a:t>1,5</a:t>
              </a:r>
            </a:p>
          </p:txBody>
        </p:sp>
        <p:grpSp>
          <p:nvGrpSpPr>
            <p:cNvPr id="48" name="Group 47">
              <a:extLst>
                <a:ext uri="{FF2B5EF4-FFF2-40B4-BE49-F238E27FC236}">
                  <a16:creationId xmlns:a16="http://schemas.microsoft.com/office/drawing/2014/main" id="{008C75C5-0385-4864-8068-B4F28CE69BA2}"/>
                </a:ext>
              </a:extLst>
            </p:cNvPr>
            <p:cNvGrpSpPr/>
            <p:nvPr/>
          </p:nvGrpSpPr>
          <p:grpSpPr>
            <a:xfrm>
              <a:off x="3455546" y="2253651"/>
              <a:ext cx="316548" cy="108000"/>
              <a:chOff x="9913962" y="641404"/>
              <a:chExt cx="1474763" cy="108000"/>
            </a:xfrm>
          </p:grpSpPr>
          <p:cxnSp>
            <p:nvCxnSpPr>
              <p:cNvPr id="49" name="Straight Connector 48">
                <a:extLst>
                  <a:ext uri="{FF2B5EF4-FFF2-40B4-BE49-F238E27FC236}">
                    <a16:creationId xmlns:a16="http://schemas.microsoft.com/office/drawing/2014/main" id="{609D5D17-DB52-4A76-8FFC-04FCB9169D34}"/>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456E8FE-FF85-4642-9E24-CC9F94A5AA33}"/>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E7B9CD-6E77-467F-91A1-6419DFA91CC2}"/>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FE4B8F83-8D50-4756-A2CA-1AAFE0B59B26}"/>
                </a:ext>
              </a:extLst>
            </p:cNvPr>
            <p:cNvGrpSpPr/>
            <p:nvPr/>
          </p:nvGrpSpPr>
          <p:grpSpPr>
            <a:xfrm>
              <a:off x="3419351" y="2580194"/>
              <a:ext cx="407988" cy="108000"/>
              <a:chOff x="9913962" y="641404"/>
              <a:chExt cx="1474763" cy="108000"/>
            </a:xfrm>
          </p:grpSpPr>
          <p:cxnSp>
            <p:nvCxnSpPr>
              <p:cNvPr id="53" name="Straight Connector 52">
                <a:extLst>
                  <a:ext uri="{FF2B5EF4-FFF2-40B4-BE49-F238E27FC236}">
                    <a16:creationId xmlns:a16="http://schemas.microsoft.com/office/drawing/2014/main" id="{452D500C-84E9-4E58-9956-CDA84EB97585}"/>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A4069DE-2295-423D-A9ED-753DAA682254}"/>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3CB47FD-2487-4219-A4F9-50B97DD2009F}"/>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250C23AD-A2DE-4B9A-B2F2-DA599794364C}"/>
                </a:ext>
              </a:extLst>
            </p:cNvPr>
            <p:cNvGrpSpPr/>
            <p:nvPr/>
          </p:nvGrpSpPr>
          <p:grpSpPr>
            <a:xfrm>
              <a:off x="3468881" y="2742572"/>
              <a:ext cx="308928" cy="108000"/>
              <a:chOff x="9913962" y="641404"/>
              <a:chExt cx="1474763" cy="108000"/>
            </a:xfrm>
          </p:grpSpPr>
          <p:cxnSp>
            <p:nvCxnSpPr>
              <p:cNvPr id="57" name="Straight Connector 56">
                <a:extLst>
                  <a:ext uri="{FF2B5EF4-FFF2-40B4-BE49-F238E27FC236}">
                    <a16:creationId xmlns:a16="http://schemas.microsoft.com/office/drawing/2014/main" id="{1302D3EC-A95C-4474-A9A3-08C054C359EE}"/>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0F0D626-8ED2-417C-93CF-2EA6ED8B899C}"/>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8666B31-5BF1-4076-971A-4E14234A8BEB}"/>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45850205-F187-4243-A4B4-67CF89011855}"/>
                </a:ext>
              </a:extLst>
            </p:cNvPr>
            <p:cNvGrpSpPr/>
            <p:nvPr/>
          </p:nvGrpSpPr>
          <p:grpSpPr>
            <a:xfrm>
              <a:off x="3449196" y="3031404"/>
              <a:ext cx="288000" cy="108000"/>
              <a:chOff x="9913962" y="641404"/>
              <a:chExt cx="1474763" cy="108000"/>
            </a:xfrm>
          </p:grpSpPr>
          <p:cxnSp>
            <p:nvCxnSpPr>
              <p:cNvPr id="65" name="Straight Connector 64">
                <a:extLst>
                  <a:ext uri="{FF2B5EF4-FFF2-40B4-BE49-F238E27FC236}">
                    <a16:creationId xmlns:a16="http://schemas.microsoft.com/office/drawing/2014/main" id="{7B79CEFB-B00B-4549-89F3-3EF9A263BD60}"/>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82EA78C-5276-467B-ACB5-1373F38F5E7E}"/>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9B4998A-EF9F-46FE-A6A1-D483624AB564}"/>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2E87A1F9-3B78-4DEE-8B87-330F3DBECB0B}"/>
                </a:ext>
              </a:extLst>
            </p:cNvPr>
            <p:cNvGrpSpPr/>
            <p:nvPr/>
          </p:nvGrpSpPr>
          <p:grpSpPr>
            <a:xfrm>
              <a:off x="3509530" y="3195613"/>
              <a:ext cx="684000" cy="108000"/>
              <a:chOff x="9913962" y="641404"/>
              <a:chExt cx="1136093" cy="108000"/>
            </a:xfrm>
          </p:grpSpPr>
          <p:cxnSp>
            <p:nvCxnSpPr>
              <p:cNvPr id="69" name="Straight Connector 68">
                <a:extLst>
                  <a:ext uri="{FF2B5EF4-FFF2-40B4-BE49-F238E27FC236}">
                    <a16:creationId xmlns:a16="http://schemas.microsoft.com/office/drawing/2014/main" id="{F4297191-8750-44F3-8D12-FBFBA1BFDEF1}"/>
                  </a:ext>
                </a:extLst>
              </p:cNvPr>
              <p:cNvCxnSpPr>
                <a:cxnSpLocks/>
              </p:cNvCxnSpPr>
              <p:nvPr/>
            </p:nvCxnSpPr>
            <p:spPr>
              <a:xfrm>
                <a:off x="9913962" y="695404"/>
                <a:ext cx="111418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3A4B237-1CEF-4D13-9837-E1274393A716}"/>
                  </a:ext>
                </a:extLst>
              </p:cNvPr>
              <p:cNvCxnSpPr>
                <a:cxnSpLocks/>
              </p:cNvCxnSpPr>
              <p:nvPr/>
            </p:nvCxnSpPr>
            <p:spPr>
              <a:xfrm rot="5400000">
                <a:off x="10996055"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26FF2F9-F182-45C5-877B-685ABEDA7757}"/>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843FCDE5-F2BF-4BD0-BF3A-41C344B1C26B}"/>
                </a:ext>
              </a:extLst>
            </p:cNvPr>
            <p:cNvGrpSpPr/>
            <p:nvPr/>
          </p:nvGrpSpPr>
          <p:grpSpPr>
            <a:xfrm>
              <a:off x="3499362" y="3519463"/>
              <a:ext cx="327978" cy="108000"/>
              <a:chOff x="9913962" y="641404"/>
              <a:chExt cx="1474763" cy="108000"/>
            </a:xfrm>
          </p:grpSpPr>
          <p:cxnSp>
            <p:nvCxnSpPr>
              <p:cNvPr id="73" name="Straight Connector 72">
                <a:extLst>
                  <a:ext uri="{FF2B5EF4-FFF2-40B4-BE49-F238E27FC236}">
                    <a16:creationId xmlns:a16="http://schemas.microsoft.com/office/drawing/2014/main" id="{F09109BB-108B-4499-B137-D26E4B275059}"/>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A89D482-D248-45E3-B80D-5A551F8018AC}"/>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646023F-4E12-4324-B622-C75CF670391E}"/>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438B1C4-0957-4B66-BA3B-9CF12F7B816C}"/>
                </a:ext>
              </a:extLst>
            </p:cNvPr>
            <p:cNvGrpSpPr/>
            <p:nvPr/>
          </p:nvGrpSpPr>
          <p:grpSpPr>
            <a:xfrm>
              <a:off x="3479678" y="3698154"/>
              <a:ext cx="324000" cy="108000"/>
              <a:chOff x="9913962" y="641404"/>
              <a:chExt cx="1474763" cy="108000"/>
            </a:xfrm>
          </p:grpSpPr>
          <p:cxnSp>
            <p:nvCxnSpPr>
              <p:cNvPr id="77" name="Straight Connector 76">
                <a:extLst>
                  <a:ext uri="{FF2B5EF4-FFF2-40B4-BE49-F238E27FC236}">
                    <a16:creationId xmlns:a16="http://schemas.microsoft.com/office/drawing/2014/main" id="{354A9C64-06C8-4954-AF14-C23FBC691242}"/>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FE231C3-CD01-471B-AA94-97E69249F76A}"/>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B7EAA2E-3188-4E1D-8285-91FBBFD05FF1}"/>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1DDF07AD-6624-4148-A4E2-FDA1B8672E1F}"/>
                </a:ext>
              </a:extLst>
            </p:cNvPr>
            <p:cNvGrpSpPr/>
            <p:nvPr/>
          </p:nvGrpSpPr>
          <p:grpSpPr>
            <a:xfrm>
              <a:off x="3409654" y="3996517"/>
              <a:ext cx="606220" cy="108000"/>
              <a:chOff x="9487487" y="641404"/>
              <a:chExt cx="3125271" cy="108000"/>
            </a:xfrm>
          </p:grpSpPr>
          <p:cxnSp>
            <p:nvCxnSpPr>
              <p:cNvPr id="81" name="Straight Connector 80">
                <a:extLst>
                  <a:ext uri="{FF2B5EF4-FFF2-40B4-BE49-F238E27FC236}">
                    <a16:creationId xmlns:a16="http://schemas.microsoft.com/office/drawing/2014/main" id="{90CE7AFA-C1D7-4392-AD46-C2F04FA609DF}"/>
                  </a:ext>
                </a:extLst>
              </p:cNvPr>
              <p:cNvCxnSpPr>
                <a:cxnSpLocks/>
              </p:cNvCxnSpPr>
              <p:nvPr/>
            </p:nvCxnSpPr>
            <p:spPr>
              <a:xfrm>
                <a:off x="9541804" y="687382"/>
                <a:ext cx="3070954"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5DB6D5E-A471-4274-8D5E-7BE4370E049F}"/>
                  </a:ext>
                </a:extLst>
              </p:cNvPr>
              <p:cNvCxnSpPr>
                <a:cxnSpLocks/>
              </p:cNvCxnSpPr>
              <p:nvPr/>
            </p:nvCxnSpPr>
            <p:spPr>
              <a:xfrm rot="5400000">
                <a:off x="12546632"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6CBDBBC-3612-4C9A-AF8C-84C988F6E92D}"/>
                  </a:ext>
                </a:extLst>
              </p:cNvPr>
              <p:cNvCxnSpPr>
                <a:cxnSpLocks/>
              </p:cNvCxnSpPr>
              <p:nvPr/>
            </p:nvCxnSpPr>
            <p:spPr>
              <a:xfrm rot="5400000">
                <a:off x="943348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cxnSp>
          <p:nvCxnSpPr>
            <p:cNvPr id="85" name="Straight Connector 84">
              <a:extLst>
                <a:ext uri="{FF2B5EF4-FFF2-40B4-BE49-F238E27FC236}">
                  <a16:creationId xmlns:a16="http://schemas.microsoft.com/office/drawing/2014/main" id="{39052015-9AB7-4334-97D5-EE73667FF0F1}"/>
                </a:ext>
              </a:extLst>
            </p:cNvPr>
            <p:cNvCxnSpPr/>
            <p:nvPr/>
          </p:nvCxnSpPr>
          <p:spPr>
            <a:xfrm>
              <a:off x="3540640" y="4534355"/>
              <a:ext cx="286065"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EA95ADC-D5B9-469E-8DBD-F85E1F65DCAA}"/>
                </a:ext>
              </a:extLst>
            </p:cNvPr>
            <p:cNvCxnSpPr>
              <a:cxnSpLocks/>
            </p:cNvCxnSpPr>
            <p:nvPr/>
          </p:nvCxnSpPr>
          <p:spPr>
            <a:xfrm rot="5400000">
              <a:off x="3766081" y="4534355"/>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021C439-86BF-454E-9AD7-E4469DFBC4C0}"/>
                </a:ext>
              </a:extLst>
            </p:cNvPr>
            <p:cNvCxnSpPr>
              <a:cxnSpLocks/>
            </p:cNvCxnSpPr>
            <p:nvPr/>
          </p:nvCxnSpPr>
          <p:spPr>
            <a:xfrm rot="5400000">
              <a:off x="3483060" y="4534355"/>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8FFA289-6B09-472D-BD70-849445065E77}"/>
                </a:ext>
              </a:extLst>
            </p:cNvPr>
            <p:cNvGrpSpPr/>
            <p:nvPr/>
          </p:nvGrpSpPr>
          <p:grpSpPr>
            <a:xfrm>
              <a:off x="3458285" y="4172243"/>
              <a:ext cx="286065" cy="108000"/>
              <a:chOff x="3448125" y="4215651"/>
              <a:chExt cx="286065" cy="108000"/>
            </a:xfrm>
          </p:grpSpPr>
          <p:cxnSp>
            <p:nvCxnSpPr>
              <p:cNvPr id="228" name="Straight Connector 227">
                <a:extLst>
                  <a:ext uri="{FF2B5EF4-FFF2-40B4-BE49-F238E27FC236}">
                    <a16:creationId xmlns:a16="http://schemas.microsoft.com/office/drawing/2014/main" id="{66ABD03C-99C4-41FC-AF35-71BAE4BBAD3B}"/>
                  </a:ext>
                </a:extLst>
              </p:cNvPr>
              <p:cNvCxnSpPr/>
              <p:nvPr/>
            </p:nvCxnSpPr>
            <p:spPr>
              <a:xfrm>
                <a:off x="3448125" y="4269651"/>
                <a:ext cx="286065"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376141C1-A22D-41D2-ABC0-278CF173ADF1}"/>
                  </a:ext>
                </a:extLst>
              </p:cNvPr>
              <p:cNvCxnSpPr>
                <a:cxnSpLocks/>
              </p:cNvCxnSpPr>
              <p:nvPr/>
            </p:nvCxnSpPr>
            <p:spPr>
              <a:xfrm rot="5400000">
                <a:off x="3678650" y="4269651"/>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5D087E6-100C-4333-8C9B-1F8575EBC6D0}"/>
                  </a:ext>
                </a:extLst>
              </p:cNvPr>
              <p:cNvCxnSpPr>
                <a:cxnSpLocks/>
              </p:cNvCxnSpPr>
              <p:nvPr/>
            </p:nvCxnSpPr>
            <p:spPr>
              <a:xfrm rot="5400000">
                <a:off x="3395625" y="4269651"/>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31027667-B651-4970-A2C9-0ADD977500F6}"/>
                </a:ext>
              </a:extLst>
            </p:cNvPr>
            <p:cNvGrpSpPr/>
            <p:nvPr/>
          </p:nvGrpSpPr>
          <p:grpSpPr>
            <a:xfrm>
              <a:off x="3337441" y="4645712"/>
              <a:ext cx="1013773" cy="108000"/>
              <a:chOff x="9913962" y="725633"/>
              <a:chExt cx="1474763" cy="108000"/>
            </a:xfrm>
          </p:grpSpPr>
          <p:cxnSp>
            <p:nvCxnSpPr>
              <p:cNvPr id="89" name="Straight Connector 88">
                <a:extLst>
                  <a:ext uri="{FF2B5EF4-FFF2-40B4-BE49-F238E27FC236}">
                    <a16:creationId xmlns:a16="http://schemas.microsoft.com/office/drawing/2014/main" id="{6F7A2E3B-BDDF-4D45-8FAE-08CA1E8E5FCB}"/>
                  </a:ext>
                </a:extLst>
              </p:cNvPr>
              <p:cNvCxnSpPr/>
              <p:nvPr/>
            </p:nvCxnSpPr>
            <p:spPr>
              <a:xfrm>
                <a:off x="9913962" y="767602"/>
                <a:ext cx="1474763" cy="0"/>
              </a:xfrm>
              <a:prstGeom prst="line">
                <a:avLst/>
              </a:prstGeom>
              <a:ln w="15875">
                <a:solidFill>
                  <a:srgbClr val="04388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8A04F0F-31AD-4A72-9B55-865937AF523F}"/>
                  </a:ext>
                </a:extLst>
              </p:cNvPr>
              <p:cNvCxnSpPr>
                <a:cxnSpLocks/>
              </p:cNvCxnSpPr>
              <p:nvPr/>
            </p:nvCxnSpPr>
            <p:spPr>
              <a:xfrm rot="5400000">
                <a:off x="9867695" y="779633"/>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8AEA751E-6365-4194-838E-3A1DDE858087}"/>
                </a:ext>
              </a:extLst>
            </p:cNvPr>
            <p:cNvGrpSpPr/>
            <p:nvPr/>
          </p:nvGrpSpPr>
          <p:grpSpPr>
            <a:xfrm>
              <a:off x="3461265" y="4968395"/>
              <a:ext cx="375599" cy="108000"/>
              <a:chOff x="9913962" y="641404"/>
              <a:chExt cx="1474763" cy="108000"/>
            </a:xfrm>
          </p:grpSpPr>
          <p:cxnSp>
            <p:nvCxnSpPr>
              <p:cNvPr id="93" name="Straight Connector 92">
                <a:extLst>
                  <a:ext uri="{FF2B5EF4-FFF2-40B4-BE49-F238E27FC236}">
                    <a16:creationId xmlns:a16="http://schemas.microsoft.com/office/drawing/2014/main" id="{1E179569-B613-4661-9CC4-89F7C056986F}"/>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2B9927F-7D77-40AA-B0F5-A3DF79D4F7DF}"/>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5DAAB14-6803-466B-8342-23222D1A0DBC}"/>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B3873DE8-7FFE-4FC9-AA63-5604FEA9D0C7}"/>
                </a:ext>
              </a:extLst>
            </p:cNvPr>
            <p:cNvGrpSpPr/>
            <p:nvPr/>
          </p:nvGrpSpPr>
          <p:grpSpPr>
            <a:xfrm>
              <a:off x="3446025" y="5123249"/>
              <a:ext cx="760409" cy="108000"/>
              <a:chOff x="9913962" y="641404"/>
              <a:chExt cx="1474763" cy="108000"/>
            </a:xfrm>
          </p:grpSpPr>
          <p:cxnSp>
            <p:nvCxnSpPr>
              <p:cNvPr id="97" name="Straight Connector 96">
                <a:extLst>
                  <a:ext uri="{FF2B5EF4-FFF2-40B4-BE49-F238E27FC236}">
                    <a16:creationId xmlns:a16="http://schemas.microsoft.com/office/drawing/2014/main" id="{92F6C2D9-D8CA-40CF-91D8-F9106AF228B8}"/>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88E89F8-F750-48FE-BD3E-5ED3CAEB85E4}"/>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E9F66FE-C885-4C83-9B98-FEAAD6120BBF}"/>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A445BEB7-7FBE-49D1-B38F-59CE4B579A65}"/>
                </a:ext>
              </a:extLst>
            </p:cNvPr>
            <p:cNvGrpSpPr/>
            <p:nvPr/>
          </p:nvGrpSpPr>
          <p:grpSpPr>
            <a:xfrm>
              <a:off x="3512701" y="5402425"/>
              <a:ext cx="419414" cy="108000"/>
              <a:chOff x="9913962" y="641404"/>
              <a:chExt cx="1474763" cy="108000"/>
            </a:xfrm>
          </p:grpSpPr>
          <p:cxnSp>
            <p:nvCxnSpPr>
              <p:cNvPr id="101" name="Straight Connector 100">
                <a:extLst>
                  <a:ext uri="{FF2B5EF4-FFF2-40B4-BE49-F238E27FC236}">
                    <a16:creationId xmlns:a16="http://schemas.microsoft.com/office/drawing/2014/main" id="{098D3099-BBE1-4FF9-B284-750CF64E8FDE}"/>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E867A29-1243-4B31-AE22-5BF83922FDD9}"/>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5E7E088-1EBD-4D32-8533-AC2C6ECFA594}"/>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2EF2840D-26EF-48E4-80EA-835F1494DE80}"/>
                </a:ext>
              </a:extLst>
            </p:cNvPr>
            <p:cNvGrpSpPr/>
            <p:nvPr/>
          </p:nvGrpSpPr>
          <p:grpSpPr>
            <a:xfrm>
              <a:off x="3383162" y="5580679"/>
              <a:ext cx="461322" cy="108000"/>
              <a:chOff x="9913962" y="641404"/>
              <a:chExt cx="1474763" cy="108000"/>
            </a:xfrm>
          </p:grpSpPr>
          <p:cxnSp>
            <p:nvCxnSpPr>
              <p:cNvPr id="105" name="Straight Connector 104">
                <a:extLst>
                  <a:ext uri="{FF2B5EF4-FFF2-40B4-BE49-F238E27FC236}">
                    <a16:creationId xmlns:a16="http://schemas.microsoft.com/office/drawing/2014/main" id="{32B0A65C-7817-4049-8F65-5E7A12A3C011}"/>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078713D-BBE2-401A-BFA5-54BAFD801E50}"/>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25E2DA9-79EA-40AA-AC6F-10E00C63221E}"/>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A74232B6-C579-4449-84BA-722C4474306A}"/>
                </a:ext>
              </a:extLst>
            </p:cNvPr>
            <p:cNvSpPr/>
            <p:nvPr/>
          </p:nvSpPr>
          <p:spPr>
            <a:xfrm>
              <a:off x="3553628" y="210027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8" name="Rectangle 107">
              <a:extLst>
                <a:ext uri="{FF2B5EF4-FFF2-40B4-BE49-F238E27FC236}">
                  <a16:creationId xmlns:a16="http://schemas.microsoft.com/office/drawing/2014/main" id="{BC19C0A4-81D1-4D54-A95A-7867850A0641}"/>
                </a:ext>
              </a:extLst>
            </p:cNvPr>
            <p:cNvSpPr/>
            <p:nvPr/>
          </p:nvSpPr>
          <p:spPr>
            <a:xfrm>
              <a:off x="3564423" y="226401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Rectangle 108">
              <a:extLst>
                <a:ext uri="{FF2B5EF4-FFF2-40B4-BE49-F238E27FC236}">
                  <a16:creationId xmlns:a16="http://schemas.microsoft.com/office/drawing/2014/main" id="{F8600602-9722-4A91-A04B-917F975F3F9C}"/>
                </a:ext>
              </a:extLst>
            </p:cNvPr>
            <p:cNvSpPr/>
            <p:nvPr/>
          </p:nvSpPr>
          <p:spPr>
            <a:xfrm>
              <a:off x="3549183" y="259648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0" name="Rectangle 109">
              <a:extLst>
                <a:ext uri="{FF2B5EF4-FFF2-40B4-BE49-F238E27FC236}">
                  <a16:creationId xmlns:a16="http://schemas.microsoft.com/office/drawing/2014/main" id="{515E46AF-52B1-453A-898D-423DF9DEA53B}"/>
                </a:ext>
              </a:extLst>
            </p:cNvPr>
            <p:cNvSpPr/>
            <p:nvPr/>
          </p:nvSpPr>
          <p:spPr>
            <a:xfrm>
              <a:off x="3583473" y="2756957"/>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Rectangle 111">
              <a:extLst>
                <a:ext uri="{FF2B5EF4-FFF2-40B4-BE49-F238E27FC236}">
                  <a16:creationId xmlns:a16="http://schemas.microsoft.com/office/drawing/2014/main" id="{0A7D3FE6-5526-43D4-A88E-93417A75595F}"/>
                </a:ext>
              </a:extLst>
            </p:cNvPr>
            <p:cNvSpPr/>
            <p:nvPr/>
          </p:nvSpPr>
          <p:spPr>
            <a:xfrm>
              <a:off x="3543468" y="3048182"/>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3" name="Rectangle 112">
              <a:extLst>
                <a:ext uri="{FF2B5EF4-FFF2-40B4-BE49-F238E27FC236}">
                  <a16:creationId xmlns:a16="http://schemas.microsoft.com/office/drawing/2014/main" id="{4CC87B33-B8CC-429F-8B3A-08E5A7C8EC4A}"/>
                </a:ext>
              </a:extLst>
            </p:cNvPr>
            <p:cNvSpPr/>
            <p:nvPr/>
          </p:nvSpPr>
          <p:spPr>
            <a:xfrm>
              <a:off x="3721903" y="3216783"/>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4" name="Rectangle 113">
              <a:extLst>
                <a:ext uri="{FF2B5EF4-FFF2-40B4-BE49-F238E27FC236}">
                  <a16:creationId xmlns:a16="http://schemas.microsoft.com/office/drawing/2014/main" id="{702E002E-B2BC-498A-B94B-DAD2C79C82B3}"/>
                </a:ext>
              </a:extLst>
            </p:cNvPr>
            <p:cNvSpPr/>
            <p:nvPr/>
          </p:nvSpPr>
          <p:spPr>
            <a:xfrm>
              <a:off x="3579663" y="352966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5" name="Rectangle 114">
              <a:extLst>
                <a:ext uri="{FF2B5EF4-FFF2-40B4-BE49-F238E27FC236}">
                  <a16:creationId xmlns:a16="http://schemas.microsoft.com/office/drawing/2014/main" id="{016E1A80-055A-4373-AD11-C506B56F612F}"/>
                </a:ext>
              </a:extLst>
            </p:cNvPr>
            <p:cNvSpPr/>
            <p:nvPr/>
          </p:nvSpPr>
          <p:spPr>
            <a:xfrm>
              <a:off x="3612048" y="3704637"/>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6" name="Rectangle 115">
              <a:extLst>
                <a:ext uri="{FF2B5EF4-FFF2-40B4-BE49-F238E27FC236}">
                  <a16:creationId xmlns:a16="http://schemas.microsoft.com/office/drawing/2014/main" id="{5035AA35-EFA3-4C49-A47D-15E4373DC828}"/>
                </a:ext>
              </a:extLst>
            </p:cNvPr>
            <p:cNvSpPr/>
            <p:nvPr/>
          </p:nvSpPr>
          <p:spPr>
            <a:xfrm>
              <a:off x="3617763" y="4495375"/>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7" name="Rectangle 116">
              <a:extLst>
                <a:ext uri="{FF2B5EF4-FFF2-40B4-BE49-F238E27FC236}">
                  <a16:creationId xmlns:a16="http://schemas.microsoft.com/office/drawing/2014/main" id="{15CAC2A9-910C-4DE7-AB92-6730F8F5588F}"/>
                </a:ext>
              </a:extLst>
            </p:cNvPr>
            <p:cNvSpPr>
              <a:spLocks noChangeAspect="1"/>
            </p:cNvSpPr>
            <p:nvPr/>
          </p:nvSpPr>
          <p:spPr>
            <a:xfrm>
              <a:off x="3717615" y="5155472"/>
              <a:ext cx="43200" cy="432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Rectangle 117">
              <a:extLst>
                <a:ext uri="{FF2B5EF4-FFF2-40B4-BE49-F238E27FC236}">
                  <a16:creationId xmlns:a16="http://schemas.microsoft.com/office/drawing/2014/main" id="{F7EA7695-FD3C-4B38-90C4-2B1BC75945A8}"/>
                </a:ext>
              </a:extLst>
            </p:cNvPr>
            <p:cNvSpPr/>
            <p:nvPr/>
          </p:nvSpPr>
          <p:spPr>
            <a:xfrm>
              <a:off x="3583473" y="498721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Rectangle 118">
              <a:extLst>
                <a:ext uri="{FF2B5EF4-FFF2-40B4-BE49-F238E27FC236}">
                  <a16:creationId xmlns:a16="http://schemas.microsoft.com/office/drawing/2014/main" id="{FF3C3FAE-3EB0-490D-B816-33CD2FB0259E}"/>
                </a:ext>
              </a:extLst>
            </p:cNvPr>
            <p:cNvSpPr/>
            <p:nvPr/>
          </p:nvSpPr>
          <p:spPr>
            <a:xfrm>
              <a:off x="3665388" y="540938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Rectangle 119">
              <a:extLst>
                <a:ext uri="{FF2B5EF4-FFF2-40B4-BE49-F238E27FC236}">
                  <a16:creationId xmlns:a16="http://schemas.microsoft.com/office/drawing/2014/main" id="{29A575A8-5B6D-4D76-BCD0-19D92D2E7FDD}"/>
                </a:ext>
              </a:extLst>
            </p:cNvPr>
            <p:cNvSpPr/>
            <p:nvPr/>
          </p:nvSpPr>
          <p:spPr>
            <a:xfrm>
              <a:off x="3526323" y="559506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TextBox 121">
              <a:extLst>
                <a:ext uri="{FF2B5EF4-FFF2-40B4-BE49-F238E27FC236}">
                  <a16:creationId xmlns:a16="http://schemas.microsoft.com/office/drawing/2014/main" id="{D5051B75-675D-4EFF-9BC3-30AAF6E48550}"/>
                </a:ext>
              </a:extLst>
            </p:cNvPr>
            <p:cNvSpPr txBox="1"/>
            <p:nvPr/>
          </p:nvSpPr>
          <p:spPr>
            <a:xfrm>
              <a:off x="4504820" y="1857624"/>
              <a:ext cx="510076" cy="3613297"/>
            </a:xfrm>
            <a:prstGeom prst="rect">
              <a:avLst/>
            </a:prstGeom>
            <a:noFill/>
          </p:spPr>
          <p:txBody>
            <a:bodyPr wrap="none" rtlCol="0">
              <a:spAutoFit/>
            </a:bodyPr>
            <a:lstStyle/>
            <a:p>
              <a:pPr>
                <a:lnSpc>
                  <a:spcPct val="80000"/>
                </a:lnSpc>
              </a:pPr>
              <a:r>
                <a:rPr lang="fr-FR" sz="1300" b="1" dirty="0">
                  <a:solidFill>
                    <a:srgbClr val="4D4D4D"/>
                  </a:solidFill>
                </a:rPr>
                <a:t>0,96</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0,83</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0,19</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0,97</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0,77</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0,74</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0,56</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0,42</a:t>
              </a:r>
            </a:p>
          </p:txBody>
        </p:sp>
        <p:sp>
          <p:nvSpPr>
            <p:cNvPr id="227" name="Rectangle 226">
              <a:extLst>
                <a:ext uri="{FF2B5EF4-FFF2-40B4-BE49-F238E27FC236}">
                  <a16:creationId xmlns:a16="http://schemas.microsoft.com/office/drawing/2014/main" id="{B9618FAF-480D-4E2A-929B-5ED38EB26B73}"/>
                </a:ext>
              </a:extLst>
            </p:cNvPr>
            <p:cNvSpPr/>
            <p:nvPr/>
          </p:nvSpPr>
          <p:spPr>
            <a:xfrm>
              <a:off x="3600017" y="3996337"/>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1" name="Rectangle 240">
              <a:extLst>
                <a:ext uri="{FF2B5EF4-FFF2-40B4-BE49-F238E27FC236}">
                  <a16:creationId xmlns:a16="http://schemas.microsoft.com/office/drawing/2014/main" id="{4BB4E49D-565C-4EB2-AB1B-471359ADD6CF}"/>
                </a:ext>
              </a:extLst>
            </p:cNvPr>
            <p:cNvSpPr/>
            <p:nvPr/>
          </p:nvSpPr>
          <p:spPr>
            <a:xfrm>
              <a:off x="3576048" y="4205923"/>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27" name="TextBox 126">
            <a:extLst>
              <a:ext uri="{FF2B5EF4-FFF2-40B4-BE49-F238E27FC236}">
                <a16:creationId xmlns:a16="http://schemas.microsoft.com/office/drawing/2014/main" id="{008A4ABB-3BF1-46B0-8E74-C8AF077DADF2}"/>
              </a:ext>
            </a:extLst>
          </p:cNvPr>
          <p:cNvSpPr txBox="1"/>
          <p:nvPr/>
        </p:nvSpPr>
        <p:spPr>
          <a:xfrm>
            <a:off x="6490179" y="1533483"/>
            <a:ext cx="1159292" cy="307777"/>
          </a:xfrm>
          <a:prstGeom prst="rect">
            <a:avLst/>
          </a:prstGeom>
          <a:noFill/>
        </p:spPr>
        <p:txBody>
          <a:bodyPr wrap="none" rtlCol="0">
            <a:spAutoFit/>
          </a:bodyPr>
          <a:lstStyle/>
          <a:p>
            <a:pPr algn="ctr"/>
            <a:r>
              <a:rPr lang="fr-FR" sz="1400" dirty="0">
                <a:solidFill>
                  <a:srgbClr val="4D4D4D"/>
                </a:solidFill>
              </a:rPr>
              <a:t>Hazard ratio</a:t>
            </a:r>
          </a:p>
        </p:txBody>
      </p:sp>
      <p:sp>
        <p:nvSpPr>
          <p:cNvPr id="128" name="TextBox 127">
            <a:extLst>
              <a:ext uri="{FF2B5EF4-FFF2-40B4-BE49-F238E27FC236}">
                <a16:creationId xmlns:a16="http://schemas.microsoft.com/office/drawing/2014/main" id="{20ABAEBC-8068-4C82-ABA5-90E298A8C643}"/>
              </a:ext>
            </a:extLst>
          </p:cNvPr>
          <p:cNvSpPr txBox="1"/>
          <p:nvPr/>
        </p:nvSpPr>
        <p:spPr>
          <a:xfrm>
            <a:off x="7782188" y="1215255"/>
            <a:ext cx="1348446" cy="523220"/>
          </a:xfrm>
          <a:prstGeom prst="rect">
            <a:avLst/>
          </a:prstGeom>
          <a:noFill/>
        </p:spPr>
        <p:txBody>
          <a:bodyPr wrap="none" rtlCol="0">
            <a:spAutoFit/>
          </a:bodyPr>
          <a:lstStyle/>
          <a:p>
            <a:pPr algn="ctr"/>
            <a:r>
              <a:rPr lang="fr-FR" sz="1400" dirty="0">
                <a:solidFill>
                  <a:srgbClr val="4D4D4D"/>
                </a:solidFill>
              </a:rPr>
              <a:t>Tests </a:t>
            </a:r>
            <a:br>
              <a:rPr lang="fr-FR" sz="1400" dirty="0">
                <a:solidFill>
                  <a:srgbClr val="4D4D4D"/>
                </a:solidFill>
              </a:rPr>
            </a:br>
            <a:r>
              <a:rPr lang="fr-FR" sz="1400" dirty="0">
                <a:solidFill>
                  <a:srgbClr val="4D4D4D"/>
                </a:solidFill>
              </a:rPr>
              <a:t>d’interaction, p</a:t>
            </a:r>
          </a:p>
        </p:txBody>
      </p:sp>
      <p:grpSp>
        <p:nvGrpSpPr>
          <p:cNvPr id="131" name="Group 130">
            <a:extLst>
              <a:ext uri="{FF2B5EF4-FFF2-40B4-BE49-F238E27FC236}">
                <a16:creationId xmlns:a16="http://schemas.microsoft.com/office/drawing/2014/main" id="{DF91B2BE-A755-4E29-B525-A8CE48AA57E3}"/>
              </a:ext>
            </a:extLst>
          </p:cNvPr>
          <p:cNvGrpSpPr/>
          <p:nvPr/>
        </p:nvGrpSpPr>
        <p:grpSpPr>
          <a:xfrm>
            <a:off x="7044966" y="2108196"/>
            <a:ext cx="398464" cy="108000"/>
            <a:chOff x="9913962" y="641404"/>
            <a:chExt cx="1474763" cy="108000"/>
          </a:xfrm>
        </p:grpSpPr>
        <p:cxnSp>
          <p:nvCxnSpPr>
            <p:cNvPr id="223" name="Straight Connector 222">
              <a:extLst>
                <a:ext uri="{FF2B5EF4-FFF2-40B4-BE49-F238E27FC236}">
                  <a16:creationId xmlns:a16="http://schemas.microsoft.com/office/drawing/2014/main" id="{DAACE918-E2B4-4DA6-8BE4-E02410A59CB3}"/>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57AB648A-5D09-4E75-8049-E1885E748F8A}"/>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18F95D2-F0EF-4464-A165-CF0095742FED}"/>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5B82B432-4130-4901-B8CA-D759312BCCDA}"/>
              </a:ext>
            </a:extLst>
          </p:cNvPr>
          <p:cNvGrpSpPr/>
          <p:nvPr/>
        </p:nvGrpSpPr>
        <p:grpSpPr>
          <a:xfrm>
            <a:off x="6547436" y="1931509"/>
            <a:ext cx="1420905" cy="3913655"/>
            <a:chOff x="3978649" y="2009775"/>
            <a:chExt cx="1420905" cy="3913655"/>
          </a:xfrm>
        </p:grpSpPr>
        <p:cxnSp>
          <p:nvCxnSpPr>
            <p:cNvPr id="215" name="Straight Connector 214">
              <a:extLst>
                <a:ext uri="{FF2B5EF4-FFF2-40B4-BE49-F238E27FC236}">
                  <a16:creationId xmlns:a16="http://schemas.microsoft.com/office/drawing/2014/main" id="{3EE2A0DC-FDD8-4AE7-9874-39DDDA4299B7}"/>
                </a:ext>
              </a:extLst>
            </p:cNvPr>
            <p:cNvCxnSpPr>
              <a:cxnSpLocks/>
            </p:cNvCxnSpPr>
            <p:nvPr/>
          </p:nvCxnSpPr>
          <p:spPr>
            <a:xfrm>
              <a:off x="4695825" y="2009775"/>
              <a:ext cx="0" cy="382905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FE1F36E8-7CE5-4F28-AACC-E9B009AEBF8F}"/>
                </a:ext>
              </a:extLst>
            </p:cNvPr>
            <p:cNvCxnSpPr/>
            <p:nvPr/>
          </p:nvCxnSpPr>
          <p:spPr>
            <a:xfrm>
              <a:off x="3978649" y="5824818"/>
              <a:ext cx="1420905"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53DF275-60DE-46A5-BD4F-68522D95A372}"/>
                </a:ext>
              </a:extLst>
            </p:cNvPr>
            <p:cNvCxnSpPr/>
            <p:nvPr/>
          </p:nvCxnSpPr>
          <p:spPr>
            <a:xfrm>
              <a:off x="3983131"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4A260BA-0347-44C0-B335-303E2FBE6C58}"/>
                </a:ext>
              </a:extLst>
            </p:cNvPr>
            <p:cNvCxnSpPr/>
            <p:nvPr/>
          </p:nvCxnSpPr>
          <p:spPr>
            <a:xfrm>
              <a:off x="4377572"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0606A25-1661-4991-B4B1-C50746DFE51F}"/>
                </a:ext>
              </a:extLst>
            </p:cNvPr>
            <p:cNvCxnSpPr/>
            <p:nvPr/>
          </p:nvCxnSpPr>
          <p:spPr>
            <a:xfrm>
              <a:off x="4700301"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80176C8C-4728-4419-AF9D-0498146A1508}"/>
                </a:ext>
              </a:extLst>
            </p:cNvPr>
            <p:cNvCxnSpPr/>
            <p:nvPr/>
          </p:nvCxnSpPr>
          <p:spPr>
            <a:xfrm>
              <a:off x="5076814"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DC183D21-6BD8-4840-B628-0C0C5ABCD2E8}"/>
                </a:ext>
              </a:extLst>
            </p:cNvPr>
            <p:cNvCxnSpPr/>
            <p:nvPr/>
          </p:nvCxnSpPr>
          <p:spPr>
            <a:xfrm>
              <a:off x="5399543"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936F5937-B15D-41F7-A4B7-4D2354FB6597}"/>
                </a:ext>
              </a:extLst>
            </p:cNvPr>
            <p:cNvCxnSpPr>
              <a:cxnSpLocks/>
            </p:cNvCxnSpPr>
            <p:nvPr/>
          </p:nvCxnSpPr>
          <p:spPr>
            <a:xfrm>
              <a:off x="4644390" y="2009775"/>
              <a:ext cx="0" cy="382905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sp>
        <p:nvSpPr>
          <p:cNvPr id="133" name="TextBox 132">
            <a:extLst>
              <a:ext uri="{FF2B5EF4-FFF2-40B4-BE49-F238E27FC236}">
                <a16:creationId xmlns:a16="http://schemas.microsoft.com/office/drawing/2014/main" id="{B8013E79-DEBB-4270-A637-D9B7E744F0D6}"/>
              </a:ext>
            </a:extLst>
          </p:cNvPr>
          <p:cNvSpPr txBox="1"/>
          <p:nvPr/>
        </p:nvSpPr>
        <p:spPr>
          <a:xfrm>
            <a:off x="6345924" y="5789134"/>
            <a:ext cx="417102" cy="292388"/>
          </a:xfrm>
          <a:prstGeom prst="rect">
            <a:avLst/>
          </a:prstGeom>
          <a:noFill/>
        </p:spPr>
        <p:txBody>
          <a:bodyPr wrap="none" rtlCol="0">
            <a:spAutoFit/>
          </a:bodyPr>
          <a:lstStyle/>
          <a:p>
            <a:pPr algn="ctr"/>
            <a:r>
              <a:rPr lang="fr-FR" sz="1300" dirty="0">
                <a:solidFill>
                  <a:srgbClr val="4D4D4D"/>
                </a:solidFill>
              </a:rPr>
              <a:t>0,0</a:t>
            </a:r>
          </a:p>
        </p:txBody>
      </p:sp>
      <p:sp>
        <p:nvSpPr>
          <p:cNvPr id="134" name="TextBox 133">
            <a:extLst>
              <a:ext uri="{FF2B5EF4-FFF2-40B4-BE49-F238E27FC236}">
                <a16:creationId xmlns:a16="http://schemas.microsoft.com/office/drawing/2014/main" id="{2035A4C7-53C7-479B-A152-9180B50F7D55}"/>
              </a:ext>
            </a:extLst>
          </p:cNvPr>
          <p:cNvSpPr txBox="1"/>
          <p:nvPr/>
        </p:nvSpPr>
        <p:spPr>
          <a:xfrm>
            <a:off x="6740371" y="5789134"/>
            <a:ext cx="417102" cy="292388"/>
          </a:xfrm>
          <a:prstGeom prst="rect">
            <a:avLst/>
          </a:prstGeom>
          <a:noFill/>
        </p:spPr>
        <p:txBody>
          <a:bodyPr wrap="none" rtlCol="0">
            <a:spAutoFit/>
          </a:bodyPr>
          <a:lstStyle/>
          <a:p>
            <a:pPr algn="ctr"/>
            <a:r>
              <a:rPr lang="fr-FR" sz="1300" dirty="0">
                <a:solidFill>
                  <a:srgbClr val="4D4D4D"/>
                </a:solidFill>
              </a:rPr>
              <a:t>0,5</a:t>
            </a:r>
          </a:p>
        </p:txBody>
      </p:sp>
      <p:sp>
        <p:nvSpPr>
          <p:cNvPr id="135" name="TextBox 134">
            <a:extLst>
              <a:ext uri="{FF2B5EF4-FFF2-40B4-BE49-F238E27FC236}">
                <a16:creationId xmlns:a16="http://schemas.microsoft.com/office/drawing/2014/main" id="{3E9C3399-74EA-4502-A82F-6D242AC673B4}"/>
              </a:ext>
            </a:extLst>
          </p:cNvPr>
          <p:cNvSpPr txBox="1"/>
          <p:nvPr/>
        </p:nvSpPr>
        <p:spPr>
          <a:xfrm>
            <a:off x="7058624" y="5789134"/>
            <a:ext cx="417102" cy="292388"/>
          </a:xfrm>
          <a:prstGeom prst="rect">
            <a:avLst/>
          </a:prstGeom>
          <a:noFill/>
        </p:spPr>
        <p:txBody>
          <a:bodyPr wrap="none" rtlCol="0">
            <a:spAutoFit/>
          </a:bodyPr>
          <a:lstStyle/>
          <a:p>
            <a:pPr algn="ctr"/>
            <a:r>
              <a:rPr lang="fr-FR" sz="1300" dirty="0">
                <a:solidFill>
                  <a:srgbClr val="4D4D4D"/>
                </a:solidFill>
              </a:rPr>
              <a:t>1,0</a:t>
            </a:r>
          </a:p>
        </p:txBody>
      </p:sp>
      <p:sp>
        <p:nvSpPr>
          <p:cNvPr id="136" name="TextBox 135">
            <a:extLst>
              <a:ext uri="{FF2B5EF4-FFF2-40B4-BE49-F238E27FC236}">
                <a16:creationId xmlns:a16="http://schemas.microsoft.com/office/drawing/2014/main" id="{F9C13D71-CAC6-4EBC-A5FA-AB79D3171D38}"/>
              </a:ext>
            </a:extLst>
          </p:cNvPr>
          <p:cNvSpPr txBox="1"/>
          <p:nvPr/>
        </p:nvSpPr>
        <p:spPr>
          <a:xfrm>
            <a:off x="7439625" y="5789134"/>
            <a:ext cx="417102" cy="292388"/>
          </a:xfrm>
          <a:prstGeom prst="rect">
            <a:avLst/>
          </a:prstGeom>
          <a:noFill/>
        </p:spPr>
        <p:txBody>
          <a:bodyPr wrap="none" rtlCol="0">
            <a:spAutoFit/>
          </a:bodyPr>
          <a:lstStyle/>
          <a:p>
            <a:pPr algn="ctr"/>
            <a:r>
              <a:rPr lang="fr-FR" sz="1300" dirty="0">
                <a:solidFill>
                  <a:srgbClr val="4D4D4D"/>
                </a:solidFill>
              </a:rPr>
              <a:t>1,5</a:t>
            </a:r>
          </a:p>
        </p:txBody>
      </p:sp>
      <p:sp>
        <p:nvSpPr>
          <p:cNvPr id="137" name="TextBox 136">
            <a:extLst>
              <a:ext uri="{FF2B5EF4-FFF2-40B4-BE49-F238E27FC236}">
                <a16:creationId xmlns:a16="http://schemas.microsoft.com/office/drawing/2014/main" id="{80948EF9-778D-4FC5-AA70-1E9CCB694EBD}"/>
              </a:ext>
            </a:extLst>
          </p:cNvPr>
          <p:cNvSpPr txBox="1"/>
          <p:nvPr/>
        </p:nvSpPr>
        <p:spPr>
          <a:xfrm>
            <a:off x="7762360" y="5789134"/>
            <a:ext cx="417102" cy="292388"/>
          </a:xfrm>
          <a:prstGeom prst="rect">
            <a:avLst/>
          </a:prstGeom>
          <a:noFill/>
        </p:spPr>
        <p:txBody>
          <a:bodyPr wrap="none" rtlCol="0">
            <a:spAutoFit/>
          </a:bodyPr>
          <a:lstStyle/>
          <a:p>
            <a:pPr algn="ctr"/>
            <a:r>
              <a:rPr lang="fr-FR" sz="1300" dirty="0">
                <a:solidFill>
                  <a:srgbClr val="4D4D4D"/>
                </a:solidFill>
              </a:rPr>
              <a:t>2,0</a:t>
            </a:r>
          </a:p>
        </p:txBody>
      </p:sp>
      <p:sp>
        <p:nvSpPr>
          <p:cNvPr id="138" name="TextBox 137">
            <a:extLst>
              <a:ext uri="{FF2B5EF4-FFF2-40B4-BE49-F238E27FC236}">
                <a16:creationId xmlns:a16="http://schemas.microsoft.com/office/drawing/2014/main" id="{D96A51D3-94ED-411E-8113-7B129E9DB5BB}"/>
              </a:ext>
            </a:extLst>
          </p:cNvPr>
          <p:cNvSpPr txBox="1"/>
          <p:nvPr/>
        </p:nvSpPr>
        <p:spPr>
          <a:xfrm>
            <a:off x="5322762" y="5950501"/>
            <a:ext cx="1611788" cy="292388"/>
          </a:xfrm>
          <a:prstGeom prst="rect">
            <a:avLst/>
          </a:prstGeom>
          <a:noFill/>
        </p:spPr>
        <p:txBody>
          <a:bodyPr wrap="none" rtlCol="0">
            <a:spAutoFit/>
          </a:bodyPr>
          <a:lstStyle/>
          <a:p>
            <a:pPr algn="ctr"/>
            <a:r>
              <a:rPr lang="fr-FR" sz="1300" dirty="0">
                <a:solidFill>
                  <a:srgbClr val="4D4D4D"/>
                </a:solidFill>
              </a:rPr>
              <a:t>Suivi ACE meilleur</a:t>
            </a:r>
          </a:p>
        </p:txBody>
      </p:sp>
      <p:sp>
        <p:nvSpPr>
          <p:cNvPr id="139" name="TextBox 138">
            <a:extLst>
              <a:ext uri="{FF2B5EF4-FFF2-40B4-BE49-F238E27FC236}">
                <a16:creationId xmlns:a16="http://schemas.microsoft.com/office/drawing/2014/main" id="{29DA7028-1630-4B47-A306-93055D03D740}"/>
              </a:ext>
            </a:extLst>
          </p:cNvPr>
          <p:cNvSpPr txBox="1"/>
          <p:nvPr/>
        </p:nvSpPr>
        <p:spPr>
          <a:xfrm>
            <a:off x="7226430" y="5950501"/>
            <a:ext cx="1677062" cy="292388"/>
          </a:xfrm>
          <a:prstGeom prst="rect">
            <a:avLst/>
          </a:prstGeom>
          <a:noFill/>
        </p:spPr>
        <p:txBody>
          <a:bodyPr wrap="none" rtlCol="0">
            <a:spAutoFit/>
          </a:bodyPr>
          <a:lstStyle/>
          <a:p>
            <a:pPr algn="ctr"/>
            <a:r>
              <a:rPr lang="fr-FR" sz="1300" dirty="0">
                <a:solidFill>
                  <a:srgbClr val="4D4D4D"/>
                </a:solidFill>
              </a:rPr>
              <a:t>Pas d’ACE meilleur</a:t>
            </a:r>
          </a:p>
        </p:txBody>
      </p:sp>
      <p:cxnSp>
        <p:nvCxnSpPr>
          <p:cNvPr id="140" name="Straight Arrow Connector 139">
            <a:extLst>
              <a:ext uri="{FF2B5EF4-FFF2-40B4-BE49-F238E27FC236}">
                <a16:creationId xmlns:a16="http://schemas.microsoft.com/office/drawing/2014/main" id="{8A586B6E-5BBD-4824-A3C6-6F8282DD873A}"/>
              </a:ext>
            </a:extLst>
          </p:cNvPr>
          <p:cNvCxnSpPr>
            <a:cxnSpLocks/>
          </p:cNvCxnSpPr>
          <p:nvPr/>
        </p:nvCxnSpPr>
        <p:spPr>
          <a:xfrm flipH="1">
            <a:off x="5271807" y="6275472"/>
            <a:ext cx="1692684" cy="0"/>
          </a:xfrm>
          <a:prstGeom prst="straightConnector1">
            <a:avLst/>
          </a:prstGeom>
          <a:ln w="15875">
            <a:solidFill>
              <a:srgbClr val="04388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5473B2E5-8B1F-4334-BDF2-F9DD22145F87}"/>
              </a:ext>
            </a:extLst>
          </p:cNvPr>
          <p:cNvCxnSpPr>
            <a:cxnSpLocks/>
          </p:cNvCxnSpPr>
          <p:nvPr/>
        </p:nvCxnSpPr>
        <p:spPr>
          <a:xfrm>
            <a:off x="7175161" y="6275472"/>
            <a:ext cx="1576964" cy="0"/>
          </a:xfrm>
          <a:prstGeom prst="straightConnector1">
            <a:avLst/>
          </a:prstGeom>
          <a:ln w="15875">
            <a:solidFill>
              <a:srgbClr val="04388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E981857A-B917-489B-8636-A2F7188B1DD1}"/>
              </a:ext>
            </a:extLst>
          </p:cNvPr>
          <p:cNvGrpSpPr/>
          <p:nvPr/>
        </p:nvGrpSpPr>
        <p:grpSpPr>
          <a:xfrm>
            <a:off x="7065921" y="2299241"/>
            <a:ext cx="389739" cy="108000"/>
            <a:chOff x="9913962" y="641404"/>
            <a:chExt cx="1815752" cy="108000"/>
          </a:xfrm>
        </p:grpSpPr>
        <p:cxnSp>
          <p:nvCxnSpPr>
            <p:cNvPr id="212" name="Straight Connector 211">
              <a:extLst>
                <a:ext uri="{FF2B5EF4-FFF2-40B4-BE49-F238E27FC236}">
                  <a16:creationId xmlns:a16="http://schemas.microsoft.com/office/drawing/2014/main" id="{3BBBF3BA-4658-420A-A393-CCCBAB17C977}"/>
                </a:ext>
              </a:extLst>
            </p:cNvPr>
            <p:cNvCxnSpPr>
              <a:cxnSpLocks/>
            </p:cNvCxnSpPr>
            <p:nvPr/>
          </p:nvCxnSpPr>
          <p:spPr>
            <a:xfrm>
              <a:off x="9913962" y="695404"/>
              <a:ext cx="1815752"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F4D76D9-803F-4808-AF3B-8D00787D89ED}"/>
                </a:ext>
              </a:extLst>
            </p:cNvPr>
            <p:cNvCxnSpPr>
              <a:cxnSpLocks/>
            </p:cNvCxnSpPr>
            <p:nvPr/>
          </p:nvCxnSpPr>
          <p:spPr>
            <a:xfrm>
              <a:off x="11721575" y="641404"/>
              <a:ext cx="0" cy="10800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02897D7-ED8E-48DC-8A6E-0ABDD10F30E6}"/>
                </a:ext>
              </a:extLst>
            </p:cNvPr>
            <p:cNvCxnSpPr>
              <a:cxnSpLocks/>
            </p:cNvCxnSpPr>
            <p:nvPr/>
          </p:nvCxnSpPr>
          <p:spPr>
            <a:xfrm>
              <a:off x="9921696" y="641404"/>
              <a:ext cx="0" cy="10800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903F02E7-699B-412A-806F-2B4FCA288B24}"/>
              </a:ext>
            </a:extLst>
          </p:cNvPr>
          <p:cNvGrpSpPr/>
          <p:nvPr/>
        </p:nvGrpSpPr>
        <p:grpSpPr>
          <a:xfrm>
            <a:off x="6990102" y="2622186"/>
            <a:ext cx="444222" cy="108000"/>
            <a:chOff x="9913962" y="641404"/>
            <a:chExt cx="1474763" cy="108000"/>
          </a:xfrm>
        </p:grpSpPr>
        <p:cxnSp>
          <p:nvCxnSpPr>
            <p:cNvPr id="209" name="Straight Connector 208">
              <a:extLst>
                <a:ext uri="{FF2B5EF4-FFF2-40B4-BE49-F238E27FC236}">
                  <a16:creationId xmlns:a16="http://schemas.microsoft.com/office/drawing/2014/main" id="{AE8C433B-18C4-4538-BCC8-83330CF28B39}"/>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C3DE3CF-0B8B-49F6-B183-7F2E1AD1E1B1}"/>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BE49EE65-25B0-44C4-A287-81D01E6EB52C}"/>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9A2F726E-57E6-456E-8EFC-C610296BD7F1}"/>
              </a:ext>
            </a:extLst>
          </p:cNvPr>
          <p:cNvGrpSpPr/>
          <p:nvPr/>
        </p:nvGrpSpPr>
        <p:grpSpPr>
          <a:xfrm>
            <a:off x="7079256" y="2771864"/>
            <a:ext cx="352020" cy="108000"/>
            <a:chOff x="9913962" y="641404"/>
            <a:chExt cx="1474763" cy="108000"/>
          </a:xfrm>
        </p:grpSpPr>
        <p:cxnSp>
          <p:nvCxnSpPr>
            <p:cNvPr id="206" name="Straight Connector 205">
              <a:extLst>
                <a:ext uri="{FF2B5EF4-FFF2-40B4-BE49-F238E27FC236}">
                  <a16:creationId xmlns:a16="http://schemas.microsoft.com/office/drawing/2014/main" id="{4DDFE1E1-1716-49FD-A864-83510D2AD7D8}"/>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36F8C425-A557-44E5-9ED3-602EF47B26E4}"/>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3DD7B6DE-2C86-4820-896E-1E97B0DEEDDB}"/>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01B4DF6F-AEED-436B-9754-01733086A051}"/>
              </a:ext>
            </a:extLst>
          </p:cNvPr>
          <p:cNvGrpSpPr/>
          <p:nvPr/>
        </p:nvGrpSpPr>
        <p:grpSpPr>
          <a:xfrm>
            <a:off x="7104021" y="3087366"/>
            <a:ext cx="315063" cy="108000"/>
            <a:chOff x="9913962" y="641404"/>
            <a:chExt cx="1474763" cy="108000"/>
          </a:xfrm>
        </p:grpSpPr>
        <p:cxnSp>
          <p:nvCxnSpPr>
            <p:cNvPr id="200" name="Straight Connector 199">
              <a:extLst>
                <a:ext uri="{FF2B5EF4-FFF2-40B4-BE49-F238E27FC236}">
                  <a16:creationId xmlns:a16="http://schemas.microsoft.com/office/drawing/2014/main" id="{20DB8DC4-8932-449C-8DD0-12A2F0514E51}"/>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679242C-69A3-471F-939E-6B1D97EF2DD6}"/>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A822EC66-90DD-4F44-8EDE-EC12B39A3DA8}"/>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68D76AE5-C9BB-4952-B0ED-927DE2571DB5}"/>
              </a:ext>
            </a:extLst>
          </p:cNvPr>
          <p:cNvGrpSpPr/>
          <p:nvPr/>
        </p:nvGrpSpPr>
        <p:grpSpPr>
          <a:xfrm>
            <a:off x="6888732" y="3232960"/>
            <a:ext cx="543267" cy="108000"/>
            <a:chOff x="9913962" y="641404"/>
            <a:chExt cx="1474763" cy="108000"/>
          </a:xfrm>
        </p:grpSpPr>
        <p:cxnSp>
          <p:nvCxnSpPr>
            <p:cNvPr id="197" name="Straight Connector 196">
              <a:extLst>
                <a:ext uri="{FF2B5EF4-FFF2-40B4-BE49-F238E27FC236}">
                  <a16:creationId xmlns:a16="http://schemas.microsoft.com/office/drawing/2014/main" id="{D4355402-0FF0-4FEE-98BF-E8B1B479D095}"/>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E44DE1D-DB2E-40B9-AD85-DCF2F4FF39A0}"/>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4A08F07-9ED6-4315-9565-3477CC1C1195}"/>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5A101156-0845-49B2-AB25-13DA2BC60321}"/>
              </a:ext>
            </a:extLst>
          </p:cNvPr>
          <p:cNvGrpSpPr/>
          <p:nvPr/>
        </p:nvGrpSpPr>
        <p:grpSpPr>
          <a:xfrm>
            <a:off x="7079256" y="3561713"/>
            <a:ext cx="470891" cy="108000"/>
            <a:chOff x="9913962" y="641404"/>
            <a:chExt cx="1474763" cy="108000"/>
          </a:xfrm>
        </p:grpSpPr>
        <p:cxnSp>
          <p:nvCxnSpPr>
            <p:cNvPr id="194" name="Straight Connector 193">
              <a:extLst>
                <a:ext uri="{FF2B5EF4-FFF2-40B4-BE49-F238E27FC236}">
                  <a16:creationId xmlns:a16="http://schemas.microsoft.com/office/drawing/2014/main" id="{33DB1367-C308-4C8E-BA5F-01D2DD9D0FDF}"/>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E7DED10-6394-4B65-9EEB-C441EFF06D45}"/>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2F72AFE-D27D-4759-9D0E-77A802DC7C41}"/>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C49F789F-51E2-4A09-91E0-39CE239A9F69}"/>
              </a:ext>
            </a:extLst>
          </p:cNvPr>
          <p:cNvGrpSpPr/>
          <p:nvPr/>
        </p:nvGrpSpPr>
        <p:grpSpPr>
          <a:xfrm>
            <a:off x="7010652" y="3731256"/>
            <a:ext cx="341376" cy="108000"/>
            <a:chOff x="9913962" y="641404"/>
            <a:chExt cx="1474763" cy="108000"/>
          </a:xfrm>
        </p:grpSpPr>
        <p:cxnSp>
          <p:nvCxnSpPr>
            <p:cNvPr id="191" name="Straight Connector 190">
              <a:extLst>
                <a:ext uri="{FF2B5EF4-FFF2-40B4-BE49-F238E27FC236}">
                  <a16:creationId xmlns:a16="http://schemas.microsoft.com/office/drawing/2014/main" id="{8357CB5D-C0FC-4989-BCDA-857C0A07D567}"/>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7DD2E519-FF04-4BDB-A799-AE8BE60F5950}"/>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8D2DF2EC-06CB-40B0-A13B-C631AB4FAB8B}"/>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0" name="Group 149">
            <a:extLst>
              <a:ext uri="{FF2B5EF4-FFF2-40B4-BE49-F238E27FC236}">
                <a16:creationId xmlns:a16="http://schemas.microsoft.com/office/drawing/2014/main" id="{41607760-5435-4FDF-9676-4334BBBE7E8D}"/>
              </a:ext>
            </a:extLst>
          </p:cNvPr>
          <p:cNvGrpSpPr/>
          <p:nvPr/>
        </p:nvGrpSpPr>
        <p:grpSpPr>
          <a:xfrm>
            <a:off x="6919398" y="4024539"/>
            <a:ext cx="585570" cy="108000"/>
            <a:chOff x="9913962" y="641404"/>
            <a:chExt cx="1474763" cy="108000"/>
          </a:xfrm>
        </p:grpSpPr>
        <p:cxnSp>
          <p:nvCxnSpPr>
            <p:cNvPr id="188" name="Straight Connector 187">
              <a:extLst>
                <a:ext uri="{FF2B5EF4-FFF2-40B4-BE49-F238E27FC236}">
                  <a16:creationId xmlns:a16="http://schemas.microsoft.com/office/drawing/2014/main" id="{FAABC86D-B81C-4E83-BF1B-FA42838FFBF8}"/>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5BA691B-7DDE-435B-9EBE-D162CA864BDD}"/>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8280D54-11F9-4E5C-9C65-EAE9BC82730B}"/>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3336C3C8-1CF6-4E70-949E-DA6959725897}"/>
              </a:ext>
            </a:extLst>
          </p:cNvPr>
          <p:cNvGrpSpPr/>
          <p:nvPr/>
        </p:nvGrpSpPr>
        <p:grpSpPr>
          <a:xfrm>
            <a:off x="7097167" y="4204968"/>
            <a:ext cx="286065" cy="108000"/>
            <a:chOff x="9913962" y="641404"/>
            <a:chExt cx="1474763" cy="108000"/>
          </a:xfrm>
        </p:grpSpPr>
        <p:cxnSp>
          <p:nvCxnSpPr>
            <p:cNvPr id="185" name="Straight Connector 184">
              <a:extLst>
                <a:ext uri="{FF2B5EF4-FFF2-40B4-BE49-F238E27FC236}">
                  <a16:creationId xmlns:a16="http://schemas.microsoft.com/office/drawing/2014/main" id="{52EA7ED1-CD58-4D4A-BEEA-9545B9467624}"/>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C7ED718-74D8-4790-B32D-7AB7CB5DF31C}"/>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9F024AF-C144-4CC5-A0A8-B7B53CEE5342}"/>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0D7D55AA-7F59-4CE3-AE71-41D191BED66D}"/>
              </a:ext>
            </a:extLst>
          </p:cNvPr>
          <p:cNvGrpSpPr/>
          <p:nvPr/>
        </p:nvGrpSpPr>
        <p:grpSpPr>
          <a:xfrm>
            <a:off x="7081929" y="4521002"/>
            <a:ext cx="346300" cy="108000"/>
            <a:chOff x="9913962" y="641404"/>
            <a:chExt cx="1474763" cy="108000"/>
          </a:xfrm>
        </p:grpSpPr>
        <p:cxnSp>
          <p:nvCxnSpPr>
            <p:cNvPr id="183" name="Straight Connector 182">
              <a:extLst>
                <a:ext uri="{FF2B5EF4-FFF2-40B4-BE49-F238E27FC236}">
                  <a16:creationId xmlns:a16="http://schemas.microsoft.com/office/drawing/2014/main" id="{4827A0AD-2109-456A-AEB3-3A9BA8A71CB1}"/>
                </a:ext>
              </a:extLst>
            </p:cNvPr>
            <p:cNvCxnSpPr/>
            <p:nvPr/>
          </p:nvCxnSpPr>
          <p:spPr>
            <a:xfrm>
              <a:off x="9913962" y="695404"/>
              <a:ext cx="1474763"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7966903-9C76-4102-ADDA-5C12D78301C5}"/>
                </a:ext>
              </a:extLst>
            </p:cNvPr>
            <p:cNvCxnSpPr>
              <a:cxnSpLocks/>
            </p:cNvCxnSpPr>
            <p:nvPr/>
          </p:nvCxnSpPr>
          <p:spPr>
            <a:xfrm rot="5400000">
              <a:off x="9867696" y="695404"/>
              <a:ext cx="108000"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68F150A6-31A2-4720-A478-31A808784792}"/>
                </a:ext>
              </a:extLst>
            </p:cNvPr>
            <p:cNvCxnSpPr>
              <a:cxnSpLocks/>
            </p:cNvCxnSpPr>
            <p:nvPr/>
          </p:nvCxnSpPr>
          <p:spPr>
            <a:xfrm rot="5400000">
              <a:off x="11321489" y="695404"/>
              <a:ext cx="108000"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0377F930-1E6B-4CD5-8287-1F1B93A31203}"/>
              </a:ext>
            </a:extLst>
          </p:cNvPr>
          <p:cNvGrpSpPr/>
          <p:nvPr/>
        </p:nvGrpSpPr>
        <p:grpSpPr>
          <a:xfrm>
            <a:off x="6964960" y="5004707"/>
            <a:ext cx="375599" cy="108000"/>
            <a:chOff x="9913962" y="641404"/>
            <a:chExt cx="1474763" cy="108000"/>
          </a:xfrm>
        </p:grpSpPr>
        <p:cxnSp>
          <p:nvCxnSpPr>
            <p:cNvPr id="180" name="Straight Connector 179">
              <a:extLst>
                <a:ext uri="{FF2B5EF4-FFF2-40B4-BE49-F238E27FC236}">
                  <a16:creationId xmlns:a16="http://schemas.microsoft.com/office/drawing/2014/main" id="{3516C5DB-4866-42A2-AD2F-032660BD3C8F}"/>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66FA99B-62EE-47B2-A788-52845AFD1B85}"/>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4F3E400-153F-4FA3-8F0A-B4FC9F6108BE}"/>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082F9332-A739-4B58-97F7-5909965DBE53}"/>
              </a:ext>
            </a:extLst>
          </p:cNvPr>
          <p:cNvGrpSpPr/>
          <p:nvPr/>
        </p:nvGrpSpPr>
        <p:grpSpPr>
          <a:xfrm>
            <a:off x="6897905" y="5159561"/>
            <a:ext cx="682724" cy="108000"/>
            <a:chOff x="9913962" y="641404"/>
            <a:chExt cx="1474763" cy="108000"/>
          </a:xfrm>
        </p:grpSpPr>
        <p:cxnSp>
          <p:nvCxnSpPr>
            <p:cNvPr id="177" name="Straight Connector 176">
              <a:extLst>
                <a:ext uri="{FF2B5EF4-FFF2-40B4-BE49-F238E27FC236}">
                  <a16:creationId xmlns:a16="http://schemas.microsoft.com/office/drawing/2014/main" id="{F7709C11-A0B0-40A0-8363-561EE99C3A9B}"/>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C197873-7AB7-48AA-AEEB-452AAB0B04F8}"/>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7F072CE-62CA-4C86-9F35-2534F34D60B6}"/>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FE617F60-41D3-4627-AA2C-5A6618457E75}"/>
              </a:ext>
            </a:extLst>
          </p:cNvPr>
          <p:cNvGrpSpPr/>
          <p:nvPr/>
        </p:nvGrpSpPr>
        <p:grpSpPr>
          <a:xfrm>
            <a:off x="7040780" y="5430341"/>
            <a:ext cx="419414" cy="108000"/>
            <a:chOff x="9913962" y="641404"/>
            <a:chExt cx="1474763" cy="108000"/>
          </a:xfrm>
        </p:grpSpPr>
        <p:cxnSp>
          <p:nvCxnSpPr>
            <p:cNvPr id="174" name="Straight Connector 173">
              <a:extLst>
                <a:ext uri="{FF2B5EF4-FFF2-40B4-BE49-F238E27FC236}">
                  <a16:creationId xmlns:a16="http://schemas.microsoft.com/office/drawing/2014/main" id="{6CE63C15-4548-47F7-BBF6-D1CAF29AD7D4}"/>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F0C2F04-5070-4461-9D58-7B8D4965AFB7}"/>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DC6BF206-34EF-45EE-9876-D4BEABACDA5C}"/>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6C751722-CB27-4472-B4B7-2D307AAFC60D}"/>
              </a:ext>
            </a:extLst>
          </p:cNvPr>
          <p:cNvGrpSpPr/>
          <p:nvPr/>
        </p:nvGrpSpPr>
        <p:grpSpPr>
          <a:xfrm>
            <a:off x="6877713" y="5608595"/>
            <a:ext cx="370683" cy="108000"/>
            <a:chOff x="9913962" y="641404"/>
            <a:chExt cx="1474763" cy="108000"/>
          </a:xfrm>
        </p:grpSpPr>
        <p:cxnSp>
          <p:nvCxnSpPr>
            <p:cNvPr id="171" name="Straight Connector 170">
              <a:extLst>
                <a:ext uri="{FF2B5EF4-FFF2-40B4-BE49-F238E27FC236}">
                  <a16:creationId xmlns:a16="http://schemas.microsoft.com/office/drawing/2014/main" id="{E23A97D4-939E-4F82-9B64-E916E91F99EB}"/>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E850BA2-8EBB-4CC9-9249-C837B33A09CD}"/>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AC5647B-C8A9-4FD1-8870-831A833AE7D0}"/>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157" name="Rectangle 156">
            <a:extLst>
              <a:ext uri="{FF2B5EF4-FFF2-40B4-BE49-F238E27FC236}">
                <a16:creationId xmlns:a16="http://schemas.microsoft.com/office/drawing/2014/main" id="{28ED2399-AC50-428E-84C1-270B355016A2}"/>
              </a:ext>
            </a:extLst>
          </p:cNvPr>
          <p:cNvSpPr/>
          <p:nvPr/>
        </p:nvSpPr>
        <p:spPr>
          <a:xfrm>
            <a:off x="7176703" y="2124486"/>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8" name="Rectangle 157">
            <a:extLst>
              <a:ext uri="{FF2B5EF4-FFF2-40B4-BE49-F238E27FC236}">
                <a16:creationId xmlns:a16="http://schemas.microsoft.com/office/drawing/2014/main" id="{8999505E-7B4D-498B-A728-A4957BE841EB}"/>
              </a:ext>
            </a:extLst>
          </p:cNvPr>
          <p:cNvSpPr/>
          <p:nvPr/>
        </p:nvSpPr>
        <p:spPr>
          <a:xfrm>
            <a:off x="7186990" y="2313626"/>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9" name="Rectangle 158">
            <a:extLst>
              <a:ext uri="{FF2B5EF4-FFF2-40B4-BE49-F238E27FC236}">
                <a16:creationId xmlns:a16="http://schemas.microsoft.com/office/drawing/2014/main" id="{F54B3948-F770-4EC3-A444-ADC5FDFBFADA}"/>
              </a:ext>
            </a:extLst>
          </p:cNvPr>
          <p:cNvSpPr/>
          <p:nvPr/>
        </p:nvSpPr>
        <p:spPr>
          <a:xfrm>
            <a:off x="7138222" y="2638476"/>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0" name="Rectangle 159">
            <a:extLst>
              <a:ext uri="{FF2B5EF4-FFF2-40B4-BE49-F238E27FC236}">
                <a16:creationId xmlns:a16="http://schemas.microsoft.com/office/drawing/2014/main" id="{638AA8FE-104E-47D1-B133-0D881ECB7144}"/>
              </a:ext>
            </a:extLst>
          </p:cNvPr>
          <p:cNvSpPr/>
          <p:nvPr/>
        </p:nvSpPr>
        <p:spPr>
          <a:xfrm>
            <a:off x="7193848" y="278624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2" name="Rectangle 161">
            <a:extLst>
              <a:ext uri="{FF2B5EF4-FFF2-40B4-BE49-F238E27FC236}">
                <a16:creationId xmlns:a16="http://schemas.microsoft.com/office/drawing/2014/main" id="{95E67C19-2F8C-4DD6-B5A2-D335477BC39A}"/>
              </a:ext>
            </a:extLst>
          </p:cNvPr>
          <p:cNvSpPr/>
          <p:nvPr/>
        </p:nvSpPr>
        <p:spPr>
          <a:xfrm>
            <a:off x="7207945" y="3107466"/>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3" name="Rectangle 162">
            <a:extLst>
              <a:ext uri="{FF2B5EF4-FFF2-40B4-BE49-F238E27FC236}">
                <a16:creationId xmlns:a16="http://schemas.microsoft.com/office/drawing/2014/main" id="{B27A91C9-2F4A-494C-9DDA-A7708C612644}"/>
              </a:ext>
            </a:extLst>
          </p:cNvPr>
          <p:cNvSpPr>
            <a:spLocks noChangeAspect="1"/>
          </p:cNvSpPr>
          <p:nvPr/>
        </p:nvSpPr>
        <p:spPr>
          <a:xfrm>
            <a:off x="7052116" y="3275338"/>
            <a:ext cx="36000" cy="3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4" name="Rectangle 163">
            <a:extLst>
              <a:ext uri="{FF2B5EF4-FFF2-40B4-BE49-F238E27FC236}">
                <a16:creationId xmlns:a16="http://schemas.microsoft.com/office/drawing/2014/main" id="{733EF908-0A21-49FD-907F-9511A9B75E40}"/>
              </a:ext>
            </a:extLst>
          </p:cNvPr>
          <p:cNvSpPr/>
          <p:nvPr/>
        </p:nvSpPr>
        <p:spPr>
          <a:xfrm>
            <a:off x="7247950" y="3578003"/>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5" name="Rectangle 164">
            <a:extLst>
              <a:ext uri="{FF2B5EF4-FFF2-40B4-BE49-F238E27FC236}">
                <a16:creationId xmlns:a16="http://schemas.microsoft.com/office/drawing/2014/main" id="{8FFF48FD-AEF0-4E46-BE63-059B0B9ABF63}"/>
              </a:ext>
            </a:extLst>
          </p:cNvPr>
          <p:cNvSpPr/>
          <p:nvPr/>
        </p:nvSpPr>
        <p:spPr>
          <a:xfrm>
            <a:off x="7127935" y="374945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6" name="Rectangle 165">
            <a:extLst>
              <a:ext uri="{FF2B5EF4-FFF2-40B4-BE49-F238E27FC236}">
                <a16:creationId xmlns:a16="http://schemas.microsoft.com/office/drawing/2014/main" id="{F5783CBA-2BE4-4CCE-A1FE-D7CAB110F701}"/>
              </a:ext>
            </a:extLst>
          </p:cNvPr>
          <p:cNvSpPr/>
          <p:nvPr/>
        </p:nvSpPr>
        <p:spPr>
          <a:xfrm>
            <a:off x="7185466" y="4221258"/>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7" name="Rectangle 166">
            <a:extLst>
              <a:ext uri="{FF2B5EF4-FFF2-40B4-BE49-F238E27FC236}">
                <a16:creationId xmlns:a16="http://schemas.microsoft.com/office/drawing/2014/main" id="{7DA27FE1-FB68-4072-A499-0BD437164C1B}"/>
              </a:ext>
            </a:extLst>
          </p:cNvPr>
          <p:cNvSpPr>
            <a:spLocks noChangeAspect="1"/>
          </p:cNvSpPr>
          <p:nvPr/>
        </p:nvSpPr>
        <p:spPr>
          <a:xfrm>
            <a:off x="7102408" y="5152610"/>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8" name="Rectangle 167">
            <a:extLst>
              <a:ext uri="{FF2B5EF4-FFF2-40B4-BE49-F238E27FC236}">
                <a16:creationId xmlns:a16="http://schemas.microsoft.com/office/drawing/2014/main" id="{4BEDA23D-8CBD-4560-8C99-08122EB6330A}"/>
              </a:ext>
            </a:extLst>
          </p:cNvPr>
          <p:cNvSpPr/>
          <p:nvPr/>
        </p:nvSpPr>
        <p:spPr>
          <a:xfrm>
            <a:off x="7099360" y="5030522"/>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9" name="Rectangle 168">
            <a:extLst>
              <a:ext uri="{FF2B5EF4-FFF2-40B4-BE49-F238E27FC236}">
                <a16:creationId xmlns:a16="http://schemas.microsoft.com/office/drawing/2014/main" id="{4ECE5548-957A-4B65-9C85-F50C776B2BBB}"/>
              </a:ext>
            </a:extLst>
          </p:cNvPr>
          <p:cNvSpPr/>
          <p:nvPr/>
        </p:nvSpPr>
        <p:spPr>
          <a:xfrm>
            <a:off x="7187371" y="544663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0" name="Rectangle 169">
            <a:extLst>
              <a:ext uri="{FF2B5EF4-FFF2-40B4-BE49-F238E27FC236}">
                <a16:creationId xmlns:a16="http://schemas.microsoft.com/office/drawing/2014/main" id="{B2B4F301-75DD-49C3-8816-4C28F6A056D5}"/>
              </a:ext>
            </a:extLst>
          </p:cNvPr>
          <p:cNvSpPr/>
          <p:nvPr/>
        </p:nvSpPr>
        <p:spPr>
          <a:xfrm>
            <a:off x="6972106" y="5622980"/>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0" name="TextBox 129">
            <a:extLst>
              <a:ext uri="{FF2B5EF4-FFF2-40B4-BE49-F238E27FC236}">
                <a16:creationId xmlns:a16="http://schemas.microsoft.com/office/drawing/2014/main" id="{66D48113-DEBA-47AE-AEBC-2A6475E05F0C}"/>
              </a:ext>
            </a:extLst>
          </p:cNvPr>
          <p:cNvSpPr txBox="1"/>
          <p:nvPr/>
        </p:nvSpPr>
        <p:spPr>
          <a:xfrm>
            <a:off x="8115195" y="1903683"/>
            <a:ext cx="510076" cy="3613297"/>
          </a:xfrm>
          <a:prstGeom prst="rect">
            <a:avLst/>
          </a:prstGeom>
          <a:noFill/>
        </p:spPr>
        <p:txBody>
          <a:bodyPr wrap="none" rtlCol="0">
            <a:spAutoFit/>
          </a:bodyPr>
          <a:lstStyle/>
          <a:p>
            <a:pPr>
              <a:lnSpc>
                <a:spcPct val="80000"/>
              </a:lnSpc>
            </a:pPr>
            <a:r>
              <a:rPr lang="fr-FR" sz="1300" b="1" dirty="0">
                <a:solidFill>
                  <a:srgbClr val="4D4D4D"/>
                </a:solidFill>
              </a:rPr>
              <a:t>0,86</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0,72</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0,37</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0,33</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0,67</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0,31</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0,92</a:t>
            </a:r>
          </a:p>
          <a:p>
            <a:pPr>
              <a:lnSpc>
                <a:spcPct val="80000"/>
              </a:lnSpc>
            </a:pPr>
            <a:endParaRPr lang="fr-FR" sz="1300" b="1" dirty="0">
              <a:solidFill>
                <a:srgbClr val="4D4D4D"/>
              </a:solidFill>
            </a:endParaRPr>
          </a:p>
          <a:p>
            <a:pPr>
              <a:lnSpc>
                <a:spcPct val="80000"/>
              </a:lnSpc>
            </a:pPr>
            <a:endParaRPr lang="fr-FR" sz="1300" b="1" dirty="0">
              <a:solidFill>
                <a:srgbClr val="4D4D4D"/>
              </a:solidFill>
            </a:endParaRPr>
          </a:p>
          <a:p>
            <a:pPr>
              <a:lnSpc>
                <a:spcPct val="80000"/>
              </a:lnSpc>
            </a:pPr>
            <a:r>
              <a:rPr lang="fr-FR" sz="1300" b="1" dirty="0">
                <a:solidFill>
                  <a:srgbClr val="4D4D4D"/>
                </a:solidFill>
              </a:rPr>
              <a:t>0,16</a:t>
            </a:r>
          </a:p>
        </p:txBody>
      </p:sp>
      <p:sp>
        <p:nvSpPr>
          <p:cNvPr id="229" name="Rectangle 228">
            <a:extLst>
              <a:ext uri="{FF2B5EF4-FFF2-40B4-BE49-F238E27FC236}">
                <a16:creationId xmlns:a16="http://schemas.microsoft.com/office/drawing/2014/main" id="{A951F7EA-DDF9-4A4C-920B-CBC46A334E0C}"/>
              </a:ext>
            </a:extLst>
          </p:cNvPr>
          <p:cNvSpPr/>
          <p:nvPr/>
        </p:nvSpPr>
        <p:spPr>
          <a:xfrm>
            <a:off x="7115743" y="4038975"/>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32" name="Group 231">
            <a:extLst>
              <a:ext uri="{FF2B5EF4-FFF2-40B4-BE49-F238E27FC236}">
                <a16:creationId xmlns:a16="http://schemas.microsoft.com/office/drawing/2014/main" id="{DF70411F-DC96-42E8-ABA9-5FC63118FC01}"/>
              </a:ext>
            </a:extLst>
          </p:cNvPr>
          <p:cNvGrpSpPr/>
          <p:nvPr/>
        </p:nvGrpSpPr>
        <p:grpSpPr>
          <a:xfrm>
            <a:off x="6716168" y="4703882"/>
            <a:ext cx="897987" cy="108000"/>
            <a:chOff x="9913962" y="641404"/>
            <a:chExt cx="1474763" cy="108000"/>
          </a:xfrm>
        </p:grpSpPr>
        <p:cxnSp>
          <p:nvCxnSpPr>
            <p:cNvPr id="233" name="Straight Connector 232">
              <a:extLst>
                <a:ext uri="{FF2B5EF4-FFF2-40B4-BE49-F238E27FC236}">
                  <a16:creationId xmlns:a16="http://schemas.microsoft.com/office/drawing/2014/main" id="{5C90D51E-9E26-4D27-8310-B44203541A9F}"/>
                </a:ext>
              </a:extLst>
            </p:cNvPr>
            <p:cNvCxnSpPr/>
            <p:nvPr/>
          </p:nvCxnSpPr>
          <p:spPr>
            <a:xfrm>
              <a:off x="9913962" y="695404"/>
              <a:ext cx="1474763"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724434AC-032D-4F3B-9713-6E6BDFCE82D2}"/>
                </a:ext>
              </a:extLst>
            </p:cNvPr>
            <p:cNvCxnSpPr>
              <a:cxnSpLocks/>
            </p:cNvCxnSpPr>
            <p:nvPr/>
          </p:nvCxnSpPr>
          <p:spPr>
            <a:xfrm rot="5400000">
              <a:off x="9867696" y="695404"/>
              <a:ext cx="108000"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F008E06C-B102-471A-9C5D-1FDDDF0C61B1}"/>
                </a:ext>
              </a:extLst>
            </p:cNvPr>
            <p:cNvCxnSpPr>
              <a:cxnSpLocks/>
            </p:cNvCxnSpPr>
            <p:nvPr/>
          </p:nvCxnSpPr>
          <p:spPr>
            <a:xfrm rot="5400000">
              <a:off x="11321489" y="695404"/>
              <a:ext cx="108000"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grpSp>
      <p:sp>
        <p:nvSpPr>
          <p:cNvPr id="236" name="Rectangle 235">
            <a:extLst>
              <a:ext uri="{FF2B5EF4-FFF2-40B4-BE49-F238E27FC236}">
                <a16:creationId xmlns:a16="http://schemas.microsoft.com/office/drawing/2014/main" id="{D2E24026-44ED-4E87-B99E-DB6ACB917AFE}"/>
              </a:ext>
            </a:extLst>
          </p:cNvPr>
          <p:cNvSpPr/>
          <p:nvPr/>
        </p:nvSpPr>
        <p:spPr>
          <a:xfrm>
            <a:off x="6932482" y="4740970"/>
            <a:ext cx="36000" cy="3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8" name="Rectangle 237">
            <a:extLst>
              <a:ext uri="{FF2B5EF4-FFF2-40B4-BE49-F238E27FC236}">
                <a16:creationId xmlns:a16="http://schemas.microsoft.com/office/drawing/2014/main" id="{F5783CBA-2BE4-4CCE-A1FE-D7CAB110F701}"/>
              </a:ext>
            </a:extLst>
          </p:cNvPr>
          <p:cNvSpPr/>
          <p:nvPr/>
        </p:nvSpPr>
        <p:spPr>
          <a:xfrm>
            <a:off x="7199871" y="454009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9" name="Rectangle 238">
            <a:extLst>
              <a:ext uri="{FF2B5EF4-FFF2-40B4-BE49-F238E27FC236}">
                <a16:creationId xmlns:a16="http://schemas.microsoft.com/office/drawing/2014/main" id="{15CAC2A9-910C-4DE7-AB92-6730F8F5588F}"/>
              </a:ext>
            </a:extLst>
          </p:cNvPr>
          <p:cNvSpPr>
            <a:spLocks noChangeAspect="1"/>
          </p:cNvSpPr>
          <p:nvPr/>
        </p:nvSpPr>
        <p:spPr>
          <a:xfrm>
            <a:off x="3745915" y="4707794"/>
            <a:ext cx="36000" cy="3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Text Placeholder 14"/>
          <p:cNvSpPr>
            <a:spLocks noGrp="1"/>
          </p:cNvSpPr>
          <p:nvPr>
            <p:ph type="body" sz="quarter" idx="11"/>
          </p:nvPr>
        </p:nvSpPr>
        <p:spPr/>
        <p:txBody>
          <a:bodyPr/>
          <a:lstStyle/>
          <a:p>
            <a:r>
              <a:rPr lang="fr-FR" dirty="0"/>
              <a:t>Lepage C, et al, Ann </a:t>
            </a:r>
            <a:r>
              <a:rPr lang="fr-FR" dirty="0" err="1"/>
              <a:t>Oncol</a:t>
            </a:r>
            <a:r>
              <a:rPr lang="fr-FR" dirty="0"/>
              <a:t> 2020;31(</a:t>
            </a:r>
            <a:r>
              <a:rPr lang="fr-FR" dirty="0" err="1"/>
              <a:t>suppl</a:t>
            </a:r>
            <a:r>
              <a:rPr lang="fr-FR" dirty="0"/>
              <a:t>):</a:t>
            </a:r>
            <a:r>
              <a:rPr lang="fr-FR" dirty="0" err="1"/>
              <a:t>abstr</a:t>
            </a:r>
            <a:r>
              <a:rPr lang="fr-FR" dirty="0"/>
              <a:t> 398O</a:t>
            </a:r>
          </a:p>
        </p:txBody>
      </p:sp>
    </p:spTree>
    <p:extLst>
      <p:ext uri="{BB962C8B-B14F-4D97-AF65-F5344CB8AC3E}">
        <p14:creationId xmlns:p14="http://schemas.microsoft.com/office/powerpoint/2010/main" val="9758744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398O: Effets du suivi pendant 5 ans par imagerie et ACE pour détecter les récidives de cancer colorectal - PRODIGE 13, une étude de phase III de la FFCD – Lepage C, et al</a:t>
            </a:r>
          </a:p>
        </p:txBody>
      </p:sp>
      <p:sp>
        <p:nvSpPr>
          <p:cNvPr id="3" name="Content Placeholder 2"/>
          <p:cNvSpPr>
            <a:spLocks noGrp="1"/>
          </p:cNvSpPr>
          <p:nvPr>
            <p:ph idx="1"/>
          </p:nvPr>
        </p:nvSpPr>
        <p:spPr/>
        <p:txBody>
          <a:bodyPr/>
          <a:lstStyle/>
          <a:p>
            <a:pPr marL="0" indent="0">
              <a:buNone/>
            </a:pPr>
            <a:r>
              <a:rPr lang="fr-FR" b="1" dirty="0"/>
              <a:t>Résultats </a:t>
            </a:r>
          </a:p>
        </p:txBody>
      </p:sp>
      <p:graphicFrame>
        <p:nvGraphicFramePr>
          <p:cNvPr id="7" name="Group 88"/>
          <p:cNvGraphicFramePr>
            <a:graphicFrameLocks noGrp="1"/>
          </p:cNvGraphicFramePr>
          <p:nvPr>
            <p:extLst>
              <p:ext uri="{D42A27DB-BD31-4B8C-83A1-F6EECF244321}">
                <p14:modId xmlns:p14="http://schemas.microsoft.com/office/powerpoint/2010/main" val="4201413805"/>
              </p:ext>
            </p:extLst>
          </p:nvPr>
        </p:nvGraphicFramePr>
        <p:xfrm>
          <a:off x="260609" y="1652207"/>
          <a:ext cx="8622782" cy="1069440"/>
        </p:xfrm>
        <a:graphic>
          <a:graphicData uri="http://schemas.openxmlformats.org/drawingml/2006/table">
            <a:tbl>
              <a:tblPr bandRow="1">
                <a:tableStyleId>{5202B0CA-FC54-4496-8BCA-5EF66A818D29}</a:tableStyleId>
              </a:tblPr>
              <a:tblGrid>
                <a:gridCol w="1775346">
                  <a:extLst>
                    <a:ext uri="{9D8B030D-6E8A-4147-A177-3AD203B41FA5}">
                      <a16:colId xmlns:a16="http://schemas.microsoft.com/office/drawing/2014/main" val="20000"/>
                    </a:ext>
                  </a:extLst>
                </a:gridCol>
                <a:gridCol w="1454797">
                  <a:extLst>
                    <a:ext uri="{9D8B030D-6E8A-4147-A177-3AD203B41FA5}">
                      <a16:colId xmlns:a16="http://schemas.microsoft.com/office/drawing/2014/main" val="4171655121"/>
                    </a:ext>
                  </a:extLst>
                </a:gridCol>
                <a:gridCol w="1454797">
                  <a:extLst>
                    <a:ext uri="{9D8B030D-6E8A-4147-A177-3AD203B41FA5}">
                      <a16:colId xmlns:a16="http://schemas.microsoft.com/office/drawing/2014/main" val="2854571351"/>
                    </a:ext>
                  </a:extLst>
                </a:gridCol>
                <a:gridCol w="1454797">
                  <a:extLst>
                    <a:ext uri="{9D8B030D-6E8A-4147-A177-3AD203B41FA5}">
                      <a16:colId xmlns:a16="http://schemas.microsoft.com/office/drawing/2014/main" val="1509333573"/>
                    </a:ext>
                  </a:extLst>
                </a:gridCol>
                <a:gridCol w="1454797">
                  <a:extLst>
                    <a:ext uri="{9D8B030D-6E8A-4147-A177-3AD203B41FA5}">
                      <a16:colId xmlns:a16="http://schemas.microsoft.com/office/drawing/2014/main" val="3763606726"/>
                    </a:ext>
                  </a:extLst>
                </a:gridCol>
                <a:gridCol w="1028248">
                  <a:extLst>
                    <a:ext uri="{9D8B030D-6E8A-4147-A177-3AD203B41FA5}">
                      <a16:colId xmlns:a16="http://schemas.microsoft.com/office/drawing/2014/main" val="134452065"/>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rPr>
                        <a:t>Chirurgie pour récidive, %</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solidFill>
                      <a:schemeClr val="bg2"/>
                    </a:solidFill>
                  </a:tcPr>
                </a:tc>
                <a:tc>
                  <a:txBody>
                    <a:bodyPr/>
                    <a:lstStyle/>
                    <a:p>
                      <a:pPr algn="ctr"/>
                      <a:r>
                        <a:rPr lang="fr-FR" sz="1400" b="1" noProof="0" dirty="0">
                          <a:solidFill>
                            <a:schemeClr val="tx2"/>
                          </a:solidFill>
                        </a:rPr>
                        <a:t>Imagerie intensive + A</a:t>
                      </a:r>
                      <a:r>
                        <a:rPr lang="fr-FR" sz="1400" b="1" baseline="0" noProof="0" dirty="0">
                          <a:solidFill>
                            <a:schemeClr val="tx2"/>
                          </a:solidFill>
                        </a:rPr>
                        <a:t>CE</a:t>
                      </a:r>
                      <a:endParaRPr lang="fr-FR" sz="1400" b="1" noProof="0" dirty="0">
                        <a:solidFill>
                          <a:schemeClr val="tx2"/>
                        </a:solidFill>
                      </a:endParaRPr>
                    </a:p>
                  </a:txBody>
                  <a:tcPr marL="36000" marR="36000" marT="36000" marB="36000" anchor="ctr">
                    <a:solidFill>
                      <a:schemeClr val="bg2"/>
                    </a:solidFill>
                  </a:tcPr>
                </a:tc>
                <a:tc>
                  <a:txBody>
                    <a:bodyPr/>
                    <a:lstStyle/>
                    <a:p>
                      <a:pPr algn="ctr"/>
                      <a:r>
                        <a:rPr lang="fr-FR" sz="1400" b="1" noProof="0" dirty="0">
                          <a:solidFill>
                            <a:schemeClr val="tx2"/>
                          </a:solidFill>
                        </a:rPr>
                        <a:t>Imagerie intensive</a:t>
                      </a:r>
                    </a:p>
                  </a:txBody>
                  <a:tcPr marL="36000" marR="36000" marT="36000" marB="36000" anchor="ctr">
                    <a:solidFill>
                      <a:schemeClr val="bg2"/>
                    </a:solidFill>
                  </a:tcPr>
                </a:tc>
                <a:tc>
                  <a:txBody>
                    <a:bodyPr/>
                    <a:lstStyle/>
                    <a:p>
                      <a:pPr algn="ctr"/>
                      <a:r>
                        <a:rPr lang="fr-FR" sz="1400" b="1" noProof="0" dirty="0">
                          <a:solidFill>
                            <a:schemeClr val="tx2"/>
                          </a:solidFill>
                        </a:rPr>
                        <a:t>Standard</a:t>
                      </a:r>
                      <a:r>
                        <a:rPr lang="fr-FR" sz="1400" b="1" baseline="0" noProof="0" dirty="0">
                          <a:solidFill>
                            <a:schemeClr val="tx2"/>
                          </a:solidFill>
                        </a:rPr>
                        <a:t> + </a:t>
                      </a:r>
                      <a:br>
                        <a:rPr lang="fr-FR" sz="1400" b="1" baseline="0" noProof="0" dirty="0">
                          <a:solidFill>
                            <a:schemeClr val="tx2"/>
                          </a:solidFill>
                        </a:rPr>
                      </a:br>
                      <a:r>
                        <a:rPr lang="fr-FR" sz="1400" b="1" baseline="0" noProof="0" dirty="0">
                          <a:solidFill>
                            <a:schemeClr val="tx2"/>
                          </a:solidFill>
                        </a:rPr>
                        <a:t>ACE</a:t>
                      </a:r>
                    </a:p>
                  </a:txBody>
                  <a:tcPr marL="36000" marR="36000" marT="36000" marB="36000" anchor="ctr">
                    <a:solidFill>
                      <a:schemeClr val="bg2"/>
                    </a:solidFill>
                  </a:tcPr>
                </a:tc>
                <a:tc>
                  <a:txBody>
                    <a:bodyPr/>
                    <a:lstStyle/>
                    <a:p>
                      <a:pPr algn="ctr"/>
                      <a:r>
                        <a:rPr lang="fr-FR" sz="1400" b="1" noProof="0">
                          <a:solidFill>
                            <a:schemeClr val="tx2"/>
                          </a:solidFill>
                        </a:rPr>
                        <a:t>Standard</a:t>
                      </a:r>
                    </a:p>
                  </a:txBody>
                  <a:tcPr marL="36000" marR="36000" marT="36000" marB="36000" anchor="ctr">
                    <a:solidFill>
                      <a:schemeClr val="bg2"/>
                    </a:solidFill>
                  </a:tcPr>
                </a:tc>
                <a:tc>
                  <a:txBody>
                    <a:bodyPr/>
                    <a:lstStyle/>
                    <a:p>
                      <a:pPr algn="ctr"/>
                      <a:r>
                        <a:rPr lang="fr-FR" sz="1400" b="1" noProof="0" dirty="0">
                          <a:solidFill>
                            <a:schemeClr val="tx2"/>
                          </a:solidFill>
                        </a:rPr>
                        <a:t>p</a:t>
                      </a:r>
                    </a:p>
                  </a:txBody>
                  <a:tcPr marL="36000" marR="36000" marT="36000" marB="36000" anchor="ctr">
                    <a:solidFill>
                      <a:schemeClr val="bg2"/>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Côlon (n=356)</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59,5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50,7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66,3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40,9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0,0035</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Rectum (n=83)</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47,8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55,0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57,9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42,9</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dirty="0">
                          <a:ln>
                            <a:noFill/>
                          </a:ln>
                          <a:solidFill>
                            <a:schemeClr val="tx1"/>
                          </a:solidFill>
                          <a:effectLst/>
                        </a:rPr>
                        <a:t>ns</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bl>
          </a:graphicData>
        </a:graphic>
      </p:graphicFrame>
      <p:sp>
        <p:nvSpPr>
          <p:cNvPr id="15" name="TextBox 14"/>
          <p:cNvSpPr txBox="1"/>
          <p:nvPr/>
        </p:nvSpPr>
        <p:spPr>
          <a:xfrm>
            <a:off x="2516793" y="2737062"/>
            <a:ext cx="4110420" cy="338554"/>
          </a:xfrm>
          <a:prstGeom prst="rect">
            <a:avLst/>
          </a:prstGeom>
          <a:noFill/>
        </p:spPr>
        <p:txBody>
          <a:bodyPr wrap="none" rtlCol="0">
            <a:spAutoFit/>
          </a:bodyPr>
          <a:lstStyle/>
          <a:p>
            <a:pPr algn="ctr"/>
            <a:r>
              <a:rPr lang="fr-FR" sz="1600" b="1" dirty="0"/>
              <a:t>Cancer du côlon : SG, chirurgie curative</a:t>
            </a:r>
          </a:p>
        </p:txBody>
      </p:sp>
      <p:grpSp>
        <p:nvGrpSpPr>
          <p:cNvPr id="444" name="Group 443">
            <a:extLst>
              <a:ext uri="{FF2B5EF4-FFF2-40B4-BE49-F238E27FC236}">
                <a16:creationId xmlns:a16="http://schemas.microsoft.com/office/drawing/2014/main" id="{D42FF0AC-79FA-4F76-A47C-7AA8386FBE3A}"/>
              </a:ext>
            </a:extLst>
          </p:cNvPr>
          <p:cNvGrpSpPr/>
          <p:nvPr/>
        </p:nvGrpSpPr>
        <p:grpSpPr>
          <a:xfrm>
            <a:off x="138583" y="3062552"/>
            <a:ext cx="2967331" cy="3368626"/>
            <a:chOff x="138583" y="3062552"/>
            <a:chExt cx="2967331" cy="3368626"/>
          </a:xfrm>
        </p:grpSpPr>
        <p:sp>
          <p:nvSpPr>
            <p:cNvPr id="230" name="Freeform 21">
              <a:extLst>
                <a:ext uri="{FF2B5EF4-FFF2-40B4-BE49-F238E27FC236}">
                  <a16:creationId xmlns:a16="http://schemas.microsoft.com/office/drawing/2014/main" id="{ABD6CB51-A487-4CFF-84B2-E69C27EC1A3B}"/>
                </a:ext>
              </a:extLst>
            </p:cNvPr>
            <p:cNvSpPr>
              <a:spLocks/>
            </p:cNvSpPr>
            <p:nvPr/>
          </p:nvSpPr>
          <p:spPr bwMode="auto">
            <a:xfrm>
              <a:off x="741196" y="3203502"/>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231" name="Group 230">
              <a:extLst>
                <a:ext uri="{FF2B5EF4-FFF2-40B4-BE49-F238E27FC236}">
                  <a16:creationId xmlns:a16="http://schemas.microsoft.com/office/drawing/2014/main" id="{BB08FD58-A125-4C37-8F21-DBB63C2FE41D}"/>
                </a:ext>
              </a:extLst>
            </p:cNvPr>
            <p:cNvGrpSpPr/>
            <p:nvPr/>
          </p:nvGrpSpPr>
          <p:grpSpPr>
            <a:xfrm>
              <a:off x="138583" y="3062552"/>
              <a:ext cx="613487" cy="2282913"/>
              <a:chOff x="4351973" y="1218354"/>
              <a:chExt cx="613487" cy="2901046"/>
            </a:xfrm>
          </p:grpSpPr>
          <p:sp>
            <p:nvSpPr>
              <p:cNvPr id="430" name="Line 6">
                <a:extLst>
                  <a:ext uri="{FF2B5EF4-FFF2-40B4-BE49-F238E27FC236}">
                    <a16:creationId xmlns:a16="http://schemas.microsoft.com/office/drawing/2014/main" id="{A7AAF1F1-422F-49DA-A04C-EE67D9038D86}"/>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431" name="Line 7">
                <a:extLst>
                  <a:ext uri="{FF2B5EF4-FFF2-40B4-BE49-F238E27FC236}">
                    <a16:creationId xmlns:a16="http://schemas.microsoft.com/office/drawing/2014/main" id="{089639F0-C774-4E59-ACD4-D885F37A5924}"/>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432" name="Line 8">
                <a:extLst>
                  <a:ext uri="{FF2B5EF4-FFF2-40B4-BE49-F238E27FC236}">
                    <a16:creationId xmlns:a16="http://schemas.microsoft.com/office/drawing/2014/main" id="{C2061C1A-5717-416F-89CB-1A524FBDC269}"/>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433" name="Line 9">
                <a:extLst>
                  <a:ext uri="{FF2B5EF4-FFF2-40B4-BE49-F238E27FC236}">
                    <a16:creationId xmlns:a16="http://schemas.microsoft.com/office/drawing/2014/main" id="{2B5CCAD8-6DC6-4D52-8616-30874F053FEC}"/>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434" name="Line 10">
                <a:extLst>
                  <a:ext uri="{FF2B5EF4-FFF2-40B4-BE49-F238E27FC236}">
                    <a16:creationId xmlns:a16="http://schemas.microsoft.com/office/drawing/2014/main" id="{46693A26-876F-4A2B-925E-EA8545AC9056}"/>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435" name="Line 11">
                <a:extLst>
                  <a:ext uri="{FF2B5EF4-FFF2-40B4-BE49-F238E27FC236}">
                    <a16:creationId xmlns:a16="http://schemas.microsoft.com/office/drawing/2014/main" id="{A50E6C1A-4AC0-44BF-9FB5-9641ED80941A}"/>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436" name="TextBox 435">
                <a:extLst>
                  <a:ext uri="{FF2B5EF4-FFF2-40B4-BE49-F238E27FC236}">
                    <a16:creationId xmlns:a16="http://schemas.microsoft.com/office/drawing/2014/main" id="{C33AB4A4-F73F-4C4A-AAC0-434574929ACB}"/>
                  </a:ext>
                </a:extLst>
              </p:cNvPr>
              <p:cNvSpPr txBox="1"/>
              <p:nvPr/>
            </p:nvSpPr>
            <p:spPr>
              <a:xfrm rot="16200000">
                <a:off x="3609249" y="2557924"/>
                <a:ext cx="1762447" cy="276999"/>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Probabilité de SG</a:t>
                </a:r>
              </a:p>
            </p:txBody>
          </p:sp>
          <p:sp>
            <p:nvSpPr>
              <p:cNvPr id="437" name="TextBox 436">
                <a:extLst>
                  <a:ext uri="{FF2B5EF4-FFF2-40B4-BE49-F238E27FC236}">
                    <a16:creationId xmlns:a16="http://schemas.microsoft.com/office/drawing/2014/main" id="{D6B08F0D-8C98-4133-BB32-652C98BA5606}"/>
                  </a:ext>
                </a:extLst>
              </p:cNvPr>
              <p:cNvSpPr txBox="1"/>
              <p:nvPr/>
            </p:nvSpPr>
            <p:spPr>
              <a:xfrm>
                <a:off x="4524167" y="1218354"/>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1,0</a:t>
                </a:r>
              </a:p>
            </p:txBody>
          </p:sp>
          <p:sp>
            <p:nvSpPr>
              <p:cNvPr id="438" name="TextBox 437">
                <a:extLst>
                  <a:ext uri="{FF2B5EF4-FFF2-40B4-BE49-F238E27FC236}">
                    <a16:creationId xmlns:a16="http://schemas.microsoft.com/office/drawing/2014/main" id="{432B4EE6-C7EA-41C5-8FCC-0341E5DB34FD}"/>
                  </a:ext>
                </a:extLst>
              </p:cNvPr>
              <p:cNvSpPr txBox="1"/>
              <p:nvPr/>
            </p:nvSpPr>
            <p:spPr>
              <a:xfrm>
                <a:off x="4524167" y="1742493"/>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0,8</a:t>
                </a:r>
              </a:p>
            </p:txBody>
          </p:sp>
          <p:sp>
            <p:nvSpPr>
              <p:cNvPr id="439" name="TextBox 438">
                <a:extLst>
                  <a:ext uri="{FF2B5EF4-FFF2-40B4-BE49-F238E27FC236}">
                    <a16:creationId xmlns:a16="http://schemas.microsoft.com/office/drawing/2014/main" id="{EF143AAE-C35C-4DED-AAA6-8570FBE06AF7}"/>
                  </a:ext>
                </a:extLst>
              </p:cNvPr>
              <p:cNvSpPr txBox="1"/>
              <p:nvPr/>
            </p:nvSpPr>
            <p:spPr>
              <a:xfrm>
                <a:off x="4524167" y="2241024"/>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0,6</a:t>
                </a:r>
              </a:p>
            </p:txBody>
          </p:sp>
          <p:sp>
            <p:nvSpPr>
              <p:cNvPr id="440" name="TextBox 439">
                <a:extLst>
                  <a:ext uri="{FF2B5EF4-FFF2-40B4-BE49-F238E27FC236}">
                    <a16:creationId xmlns:a16="http://schemas.microsoft.com/office/drawing/2014/main" id="{EE873791-1910-4C53-A159-9BF995AB6AE6}"/>
                  </a:ext>
                </a:extLst>
              </p:cNvPr>
              <p:cNvSpPr txBox="1"/>
              <p:nvPr/>
            </p:nvSpPr>
            <p:spPr>
              <a:xfrm>
                <a:off x="4524167" y="2755677"/>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0,4</a:t>
                </a:r>
              </a:p>
            </p:txBody>
          </p:sp>
          <p:sp>
            <p:nvSpPr>
              <p:cNvPr id="441" name="TextBox 440">
                <a:extLst>
                  <a:ext uri="{FF2B5EF4-FFF2-40B4-BE49-F238E27FC236}">
                    <a16:creationId xmlns:a16="http://schemas.microsoft.com/office/drawing/2014/main" id="{00EB69B0-3CF1-4B11-937A-420FE5BFF588}"/>
                  </a:ext>
                </a:extLst>
              </p:cNvPr>
              <p:cNvSpPr txBox="1"/>
              <p:nvPr/>
            </p:nvSpPr>
            <p:spPr>
              <a:xfrm>
                <a:off x="4524167" y="3259580"/>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0,2</a:t>
                </a:r>
              </a:p>
            </p:txBody>
          </p:sp>
          <p:sp>
            <p:nvSpPr>
              <p:cNvPr id="442" name="TextBox 441">
                <a:extLst>
                  <a:ext uri="{FF2B5EF4-FFF2-40B4-BE49-F238E27FC236}">
                    <a16:creationId xmlns:a16="http://schemas.microsoft.com/office/drawing/2014/main" id="{E8B51220-8B4E-4838-BDCA-91B02E25A8D6}"/>
                  </a:ext>
                </a:extLst>
              </p:cNvPr>
              <p:cNvSpPr txBox="1"/>
              <p:nvPr/>
            </p:nvSpPr>
            <p:spPr>
              <a:xfrm>
                <a:off x="4652416" y="3767399"/>
                <a:ext cx="269625" cy="352001"/>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a:t>
                </a:r>
              </a:p>
            </p:txBody>
          </p:sp>
        </p:grpSp>
        <p:sp>
          <p:nvSpPr>
            <p:cNvPr id="233" name="TextBox 232">
              <a:extLst>
                <a:ext uri="{FF2B5EF4-FFF2-40B4-BE49-F238E27FC236}">
                  <a16:creationId xmlns:a16="http://schemas.microsoft.com/office/drawing/2014/main" id="{ED0D7008-52CD-4BDD-8C1F-E8D79475B9DE}"/>
                </a:ext>
              </a:extLst>
            </p:cNvPr>
            <p:cNvSpPr txBox="1"/>
            <p:nvPr/>
          </p:nvSpPr>
          <p:spPr>
            <a:xfrm>
              <a:off x="753829" y="4269810"/>
              <a:ext cx="2101409" cy="830997"/>
            </a:xfrm>
            <a:prstGeom prst="rect">
              <a:avLst/>
            </a:prstGeom>
            <a:noFill/>
          </p:spPr>
          <p:txBody>
            <a:bodyPr wrap="none" rtlCol="0">
              <a:spAutoFit/>
            </a:bodyPr>
            <a:lstStyle/>
            <a:p>
              <a:r>
                <a:rPr lang="fr-FR" sz="1200" dirty="0">
                  <a:solidFill>
                    <a:srgbClr val="FFC000"/>
                  </a:solidFill>
                </a:rPr>
                <a:t>A: Imagerie intensive + ACE</a:t>
              </a:r>
            </a:p>
            <a:p>
              <a:r>
                <a:rPr lang="fr-FR" sz="1200" dirty="0"/>
                <a:t>B: Imagerie intensive </a:t>
              </a:r>
            </a:p>
            <a:p>
              <a:r>
                <a:rPr lang="fr-FR" sz="1200" dirty="0">
                  <a:solidFill>
                    <a:srgbClr val="E75C00"/>
                  </a:solidFill>
                </a:rPr>
                <a:t>C: Standard + ACE</a:t>
              </a:r>
            </a:p>
            <a:p>
              <a:r>
                <a:rPr lang="fr-FR" sz="1200" dirty="0">
                  <a:solidFill>
                    <a:srgbClr val="A0A0A0"/>
                  </a:solidFill>
                </a:rPr>
                <a:t>D: Standard</a:t>
              </a:r>
            </a:p>
          </p:txBody>
        </p:sp>
        <p:sp>
          <p:nvSpPr>
            <p:cNvPr id="234" name="TextBox 233">
              <a:extLst>
                <a:ext uri="{FF2B5EF4-FFF2-40B4-BE49-F238E27FC236}">
                  <a16:creationId xmlns:a16="http://schemas.microsoft.com/office/drawing/2014/main" id="{9B783733-2B11-4A1A-9773-B2829BCF8B89}"/>
                </a:ext>
              </a:extLst>
            </p:cNvPr>
            <p:cNvSpPr txBox="1"/>
            <p:nvPr/>
          </p:nvSpPr>
          <p:spPr>
            <a:xfrm>
              <a:off x="1768804" y="5395224"/>
              <a:ext cx="508474"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Mois</a:t>
              </a:r>
            </a:p>
          </p:txBody>
        </p:sp>
        <p:grpSp>
          <p:nvGrpSpPr>
            <p:cNvPr id="443" name="Group 442">
              <a:extLst>
                <a:ext uri="{FF2B5EF4-FFF2-40B4-BE49-F238E27FC236}">
                  <a16:creationId xmlns:a16="http://schemas.microsoft.com/office/drawing/2014/main" id="{B5691B91-D708-4EF7-AF2F-30EAD2431C5E}"/>
                </a:ext>
              </a:extLst>
            </p:cNvPr>
            <p:cNvGrpSpPr/>
            <p:nvPr/>
          </p:nvGrpSpPr>
          <p:grpSpPr>
            <a:xfrm>
              <a:off x="677346" y="5192500"/>
              <a:ext cx="2428568" cy="1238678"/>
              <a:chOff x="687918" y="5192500"/>
              <a:chExt cx="1651325" cy="1238678"/>
            </a:xfrm>
          </p:grpSpPr>
          <p:grpSp>
            <p:nvGrpSpPr>
              <p:cNvPr id="232" name="Group 231">
                <a:extLst>
                  <a:ext uri="{FF2B5EF4-FFF2-40B4-BE49-F238E27FC236}">
                    <a16:creationId xmlns:a16="http://schemas.microsoft.com/office/drawing/2014/main" id="{6E705B78-EA03-4112-9189-B0C547ABC3B8}"/>
                  </a:ext>
                </a:extLst>
              </p:cNvPr>
              <p:cNvGrpSpPr/>
              <p:nvPr/>
            </p:nvGrpSpPr>
            <p:grpSpPr>
              <a:xfrm>
                <a:off x="687918" y="5192500"/>
                <a:ext cx="1651325" cy="329369"/>
                <a:chOff x="1519655" y="4188565"/>
                <a:chExt cx="2456244" cy="329369"/>
              </a:xfrm>
            </p:grpSpPr>
            <p:sp>
              <p:nvSpPr>
                <p:cNvPr id="416" name="Line 21">
                  <a:extLst>
                    <a:ext uri="{FF2B5EF4-FFF2-40B4-BE49-F238E27FC236}">
                      <a16:creationId xmlns:a16="http://schemas.microsoft.com/office/drawing/2014/main" id="{B3C40362-48E7-4CBB-A612-8D1AA953E661}"/>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B2417A6F-C332-40E3-BABD-A11AA1326C82}"/>
                    </a:ext>
                  </a:extLst>
                </p:cNvPr>
                <p:cNvSpPr txBox="1"/>
                <p:nvPr/>
              </p:nvSpPr>
              <p:spPr>
                <a:xfrm>
                  <a:off x="3730513"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72</a:t>
                  </a:r>
                </a:p>
              </p:txBody>
            </p:sp>
            <p:sp>
              <p:nvSpPr>
                <p:cNvPr id="418" name="Line 21">
                  <a:extLst>
                    <a:ext uri="{FF2B5EF4-FFF2-40B4-BE49-F238E27FC236}">
                      <a16:creationId xmlns:a16="http://schemas.microsoft.com/office/drawing/2014/main" id="{12DA42AF-A44A-48A1-AFD3-D1FBD58F2F4B}"/>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19" name="TextBox 418">
                  <a:extLst>
                    <a:ext uri="{FF2B5EF4-FFF2-40B4-BE49-F238E27FC236}">
                      <a16:creationId xmlns:a16="http://schemas.microsoft.com/office/drawing/2014/main" id="{9B917A7A-DA02-48B5-8B13-BB50CCCACEF9}"/>
                    </a:ext>
                  </a:extLst>
                </p:cNvPr>
                <p:cNvSpPr txBox="1"/>
                <p:nvPr/>
              </p:nvSpPr>
              <p:spPr>
                <a:xfrm>
                  <a:off x="3354877"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60</a:t>
                  </a:r>
                </a:p>
              </p:txBody>
            </p:sp>
            <p:sp>
              <p:nvSpPr>
                <p:cNvPr id="420" name="Line 21">
                  <a:extLst>
                    <a:ext uri="{FF2B5EF4-FFF2-40B4-BE49-F238E27FC236}">
                      <a16:creationId xmlns:a16="http://schemas.microsoft.com/office/drawing/2014/main" id="{39160B8D-2795-47BE-B442-64695CE56A65}"/>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21" name="TextBox 420">
                  <a:extLst>
                    <a:ext uri="{FF2B5EF4-FFF2-40B4-BE49-F238E27FC236}">
                      <a16:creationId xmlns:a16="http://schemas.microsoft.com/office/drawing/2014/main" id="{A8A1DCF6-DC65-43FD-9493-4BEE33B50498}"/>
                    </a:ext>
                  </a:extLst>
                </p:cNvPr>
                <p:cNvSpPr txBox="1"/>
                <p:nvPr/>
              </p:nvSpPr>
              <p:spPr>
                <a:xfrm>
                  <a:off x="2979238"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48</a:t>
                  </a:r>
                </a:p>
              </p:txBody>
            </p:sp>
            <p:sp>
              <p:nvSpPr>
                <p:cNvPr id="422" name="Line 21">
                  <a:extLst>
                    <a:ext uri="{FF2B5EF4-FFF2-40B4-BE49-F238E27FC236}">
                      <a16:creationId xmlns:a16="http://schemas.microsoft.com/office/drawing/2014/main" id="{654D85EC-7077-45F5-A079-6CD470EB9194}"/>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23" name="TextBox 422">
                  <a:extLst>
                    <a:ext uri="{FF2B5EF4-FFF2-40B4-BE49-F238E27FC236}">
                      <a16:creationId xmlns:a16="http://schemas.microsoft.com/office/drawing/2014/main" id="{F8742A53-0D9F-4B39-B0A6-C0D7F62038D3}"/>
                    </a:ext>
                  </a:extLst>
                </p:cNvPr>
                <p:cNvSpPr txBox="1"/>
                <p:nvPr/>
              </p:nvSpPr>
              <p:spPr>
                <a:xfrm>
                  <a:off x="2603602"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36</a:t>
                  </a:r>
                </a:p>
              </p:txBody>
            </p:sp>
            <p:sp>
              <p:nvSpPr>
                <p:cNvPr id="424" name="Line 21">
                  <a:extLst>
                    <a:ext uri="{FF2B5EF4-FFF2-40B4-BE49-F238E27FC236}">
                      <a16:creationId xmlns:a16="http://schemas.microsoft.com/office/drawing/2014/main" id="{B0514B22-D5B2-4287-8828-FD83E3DE5883}"/>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25" name="TextBox 424">
                  <a:extLst>
                    <a:ext uri="{FF2B5EF4-FFF2-40B4-BE49-F238E27FC236}">
                      <a16:creationId xmlns:a16="http://schemas.microsoft.com/office/drawing/2014/main" id="{0C33C056-ABB4-486A-B7F0-80DC15968181}"/>
                    </a:ext>
                  </a:extLst>
                </p:cNvPr>
                <p:cNvSpPr txBox="1"/>
                <p:nvPr/>
              </p:nvSpPr>
              <p:spPr>
                <a:xfrm>
                  <a:off x="2227964"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24</a:t>
                  </a:r>
                </a:p>
              </p:txBody>
            </p:sp>
            <p:sp>
              <p:nvSpPr>
                <p:cNvPr id="426" name="Line 21">
                  <a:extLst>
                    <a:ext uri="{FF2B5EF4-FFF2-40B4-BE49-F238E27FC236}">
                      <a16:creationId xmlns:a16="http://schemas.microsoft.com/office/drawing/2014/main" id="{94DDD7B9-1433-4B97-BD66-E8C1DD1ECD5B}"/>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27" name="TextBox 426">
                  <a:extLst>
                    <a:ext uri="{FF2B5EF4-FFF2-40B4-BE49-F238E27FC236}">
                      <a16:creationId xmlns:a16="http://schemas.microsoft.com/office/drawing/2014/main" id="{5738D568-50B6-4316-A07C-43A94CC9CFA6}"/>
                    </a:ext>
                  </a:extLst>
                </p:cNvPr>
                <p:cNvSpPr txBox="1"/>
                <p:nvPr/>
              </p:nvSpPr>
              <p:spPr>
                <a:xfrm>
                  <a:off x="1852328"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12</a:t>
                  </a:r>
                </a:p>
              </p:txBody>
            </p:sp>
            <p:sp>
              <p:nvSpPr>
                <p:cNvPr id="428" name="Line 21">
                  <a:extLst>
                    <a:ext uri="{FF2B5EF4-FFF2-40B4-BE49-F238E27FC236}">
                      <a16:creationId xmlns:a16="http://schemas.microsoft.com/office/drawing/2014/main" id="{BD9EC44D-9D9A-467D-9EE2-EFE1BA01E9AE}"/>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29" name="TextBox 428">
                  <a:extLst>
                    <a:ext uri="{FF2B5EF4-FFF2-40B4-BE49-F238E27FC236}">
                      <a16:creationId xmlns:a16="http://schemas.microsoft.com/office/drawing/2014/main" id="{ED3CF252-7260-4B64-9B14-CA7E0FC2804E}"/>
                    </a:ext>
                  </a:extLst>
                </p:cNvPr>
                <p:cNvSpPr txBox="1"/>
                <p:nvPr/>
              </p:nvSpPr>
              <p:spPr>
                <a:xfrm>
                  <a:off x="1519655" y="4260565"/>
                  <a:ext cx="159459"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0</a:t>
                  </a:r>
                </a:p>
              </p:txBody>
            </p:sp>
          </p:grpSp>
          <p:grpSp>
            <p:nvGrpSpPr>
              <p:cNvPr id="235" name="Group 234">
                <a:extLst>
                  <a:ext uri="{FF2B5EF4-FFF2-40B4-BE49-F238E27FC236}">
                    <a16:creationId xmlns:a16="http://schemas.microsoft.com/office/drawing/2014/main" id="{C2121356-E5CB-4364-A475-A288F33053C8}"/>
                  </a:ext>
                </a:extLst>
              </p:cNvPr>
              <p:cNvGrpSpPr/>
              <p:nvPr/>
            </p:nvGrpSpPr>
            <p:grpSpPr>
              <a:xfrm>
                <a:off x="694147" y="5603010"/>
                <a:ext cx="1636613" cy="226591"/>
                <a:chOff x="434066" y="5637980"/>
                <a:chExt cx="1636613" cy="226591"/>
              </a:xfrm>
            </p:grpSpPr>
            <p:sp>
              <p:nvSpPr>
                <p:cNvPr id="403" name="TextBox 402">
                  <a:extLst>
                    <a:ext uri="{FF2B5EF4-FFF2-40B4-BE49-F238E27FC236}">
                      <a16:creationId xmlns:a16="http://schemas.microsoft.com/office/drawing/2014/main" id="{D880763F-F5D0-41A6-9379-012D1174987C}"/>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3</a:t>
                  </a:r>
                </a:p>
              </p:txBody>
            </p:sp>
            <p:sp>
              <p:nvSpPr>
                <p:cNvPr id="404" name="TextBox 403">
                  <a:extLst>
                    <a:ext uri="{FF2B5EF4-FFF2-40B4-BE49-F238E27FC236}">
                      <a16:creationId xmlns:a16="http://schemas.microsoft.com/office/drawing/2014/main" id="{03CC9C36-480F-4F93-8CBD-3AB4E7145344}"/>
                    </a:ext>
                  </a:extLst>
                </p:cNvPr>
                <p:cNvSpPr txBox="1"/>
                <p:nvPr/>
              </p:nvSpPr>
              <p:spPr>
                <a:xfrm>
                  <a:off x="1720745" y="5637980"/>
                  <a:ext cx="97394"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9</a:t>
                  </a:r>
                </a:p>
              </p:txBody>
            </p:sp>
            <p:sp>
              <p:nvSpPr>
                <p:cNvPr id="405" name="TextBox 404">
                  <a:extLst>
                    <a:ext uri="{FF2B5EF4-FFF2-40B4-BE49-F238E27FC236}">
                      <a16:creationId xmlns:a16="http://schemas.microsoft.com/office/drawing/2014/main" id="{9DAC13FF-0043-4B69-A3AF-E969745C5491}"/>
                    </a:ext>
                  </a:extLst>
                </p:cNvPr>
                <p:cNvSpPr txBox="1"/>
                <p:nvPr/>
              </p:nvSpPr>
              <p:spPr>
                <a:xfrm>
                  <a:off x="144422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14</a:t>
                  </a:r>
                </a:p>
              </p:txBody>
            </p:sp>
            <p:sp>
              <p:nvSpPr>
                <p:cNvPr id="406" name="TextBox 405">
                  <a:extLst>
                    <a:ext uri="{FF2B5EF4-FFF2-40B4-BE49-F238E27FC236}">
                      <a16:creationId xmlns:a16="http://schemas.microsoft.com/office/drawing/2014/main" id="{CCC41651-A560-43E0-A88A-F63EA2EDBA87}"/>
                    </a:ext>
                  </a:extLst>
                </p:cNvPr>
                <p:cNvSpPr txBox="1"/>
                <p:nvPr/>
              </p:nvSpPr>
              <p:spPr>
                <a:xfrm>
                  <a:off x="119168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25</a:t>
                  </a:r>
                </a:p>
              </p:txBody>
            </p:sp>
            <p:sp>
              <p:nvSpPr>
                <p:cNvPr id="407" name="TextBox 406">
                  <a:extLst>
                    <a:ext uri="{FF2B5EF4-FFF2-40B4-BE49-F238E27FC236}">
                      <a16:creationId xmlns:a16="http://schemas.microsoft.com/office/drawing/2014/main" id="{D12BE379-3962-49CF-9B5A-DE935D164108}"/>
                    </a:ext>
                  </a:extLst>
                </p:cNvPr>
                <p:cNvSpPr txBox="1"/>
                <p:nvPr/>
              </p:nvSpPr>
              <p:spPr>
                <a:xfrm>
                  <a:off x="93914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35</a:t>
                  </a:r>
                </a:p>
              </p:txBody>
            </p:sp>
            <p:sp>
              <p:nvSpPr>
                <p:cNvPr id="408" name="TextBox 407">
                  <a:extLst>
                    <a:ext uri="{FF2B5EF4-FFF2-40B4-BE49-F238E27FC236}">
                      <a16:creationId xmlns:a16="http://schemas.microsoft.com/office/drawing/2014/main" id="{BC6AE0CA-15E1-459C-9839-9967523923BF}"/>
                    </a:ext>
                  </a:extLst>
                </p:cNvPr>
                <p:cNvSpPr txBox="1"/>
                <p:nvPr/>
              </p:nvSpPr>
              <p:spPr>
                <a:xfrm>
                  <a:off x="68660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43</a:t>
                  </a:r>
                </a:p>
              </p:txBody>
            </p:sp>
            <p:sp>
              <p:nvSpPr>
                <p:cNvPr id="409" name="TextBox 408">
                  <a:extLst>
                    <a:ext uri="{FF2B5EF4-FFF2-40B4-BE49-F238E27FC236}">
                      <a16:creationId xmlns:a16="http://schemas.microsoft.com/office/drawing/2014/main" id="{613828AB-91F5-47FA-9C6F-9F7B851352EB}"/>
                    </a:ext>
                  </a:extLst>
                </p:cNvPr>
                <p:cNvSpPr txBox="1"/>
                <p:nvPr/>
              </p:nvSpPr>
              <p:spPr>
                <a:xfrm>
                  <a:off x="43406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FFC000"/>
                      </a:solidFill>
                      <a:latin typeface="Arial" panose="020B0604020202020204" pitchFamily="34" charset="0"/>
                      <a:cs typeface="Arial" panose="020B0604020202020204" pitchFamily="34" charset="0"/>
                    </a:rPr>
                    <a:t>50</a:t>
                  </a:r>
                </a:p>
              </p:txBody>
            </p:sp>
          </p:grpSp>
          <p:grpSp>
            <p:nvGrpSpPr>
              <p:cNvPr id="236" name="Group 235">
                <a:extLst>
                  <a:ext uri="{FF2B5EF4-FFF2-40B4-BE49-F238E27FC236}">
                    <a16:creationId xmlns:a16="http://schemas.microsoft.com/office/drawing/2014/main" id="{1B565FCC-D51A-4EDD-B2C0-F2EE5CCBE61E}"/>
                  </a:ext>
                </a:extLst>
              </p:cNvPr>
              <p:cNvGrpSpPr/>
              <p:nvPr/>
            </p:nvGrpSpPr>
            <p:grpSpPr>
              <a:xfrm>
                <a:off x="694148" y="5791500"/>
                <a:ext cx="1636613" cy="226591"/>
                <a:chOff x="434066" y="5637980"/>
                <a:chExt cx="1636613" cy="226591"/>
              </a:xfrm>
            </p:grpSpPr>
            <p:sp>
              <p:nvSpPr>
                <p:cNvPr id="393" name="TextBox 392">
                  <a:extLst>
                    <a:ext uri="{FF2B5EF4-FFF2-40B4-BE49-F238E27FC236}">
                      <a16:creationId xmlns:a16="http://schemas.microsoft.com/office/drawing/2014/main" id="{4F3A4311-1929-48D6-8365-56AC3F0802FB}"/>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6</a:t>
                  </a:r>
                </a:p>
              </p:txBody>
            </p:sp>
            <p:sp>
              <p:nvSpPr>
                <p:cNvPr id="394" name="TextBox 393">
                  <a:extLst>
                    <a:ext uri="{FF2B5EF4-FFF2-40B4-BE49-F238E27FC236}">
                      <a16:creationId xmlns:a16="http://schemas.microsoft.com/office/drawing/2014/main" id="{866E2500-3A72-4639-B35A-C65E4540C416}"/>
                    </a:ext>
                  </a:extLst>
                </p:cNvPr>
                <p:cNvSpPr txBox="1"/>
                <p:nvPr/>
              </p:nvSpPr>
              <p:spPr>
                <a:xfrm>
                  <a:off x="1720745" y="5637980"/>
                  <a:ext cx="97394"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7</a:t>
                  </a:r>
                </a:p>
              </p:txBody>
            </p:sp>
            <p:sp>
              <p:nvSpPr>
                <p:cNvPr id="395" name="TextBox 394">
                  <a:extLst>
                    <a:ext uri="{FF2B5EF4-FFF2-40B4-BE49-F238E27FC236}">
                      <a16:creationId xmlns:a16="http://schemas.microsoft.com/office/drawing/2014/main" id="{522B5BA6-F30A-42D8-A03D-3ED66963ADC8}"/>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13</a:t>
                  </a:r>
                </a:p>
              </p:txBody>
            </p:sp>
            <p:sp>
              <p:nvSpPr>
                <p:cNvPr id="396" name="TextBox 395">
                  <a:extLst>
                    <a:ext uri="{FF2B5EF4-FFF2-40B4-BE49-F238E27FC236}">
                      <a16:creationId xmlns:a16="http://schemas.microsoft.com/office/drawing/2014/main" id="{EC9A5DBC-08DC-4CEE-ACE7-5D473D77AB6E}"/>
                    </a:ext>
                  </a:extLst>
                </p:cNvPr>
                <p:cNvSpPr txBox="1"/>
                <p:nvPr/>
              </p:nvSpPr>
              <p:spPr>
                <a:xfrm>
                  <a:off x="119168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18</a:t>
                  </a:r>
                </a:p>
              </p:txBody>
            </p:sp>
            <p:sp>
              <p:nvSpPr>
                <p:cNvPr id="397" name="TextBox 396">
                  <a:extLst>
                    <a:ext uri="{FF2B5EF4-FFF2-40B4-BE49-F238E27FC236}">
                      <a16:creationId xmlns:a16="http://schemas.microsoft.com/office/drawing/2014/main" id="{355E2F37-6217-4FC3-9F77-610DA2DFB498}"/>
                    </a:ext>
                  </a:extLst>
                </p:cNvPr>
                <p:cNvSpPr txBox="1"/>
                <p:nvPr/>
              </p:nvSpPr>
              <p:spPr>
                <a:xfrm>
                  <a:off x="93914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27</a:t>
                  </a:r>
                </a:p>
              </p:txBody>
            </p:sp>
            <p:sp>
              <p:nvSpPr>
                <p:cNvPr id="398" name="TextBox 397">
                  <a:extLst>
                    <a:ext uri="{FF2B5EF4-FFF2-40B4-BE49-F238E27FC236}">
                      <a16:creationId xmlns:a16="http://schemas.microsoft.com/office/drawing/2014/main" id="{A6CF8562-7F2A-44AE-AB32-1AEBBD5565FB}"/>
                    </a:ext>
                  </a:extLst>
                </p:cNvPr>
                <p:cNvSpPr txBox="1"/>
                <p:nvPr/>
              </p:nvSpPr>
              <p:spPr>
                <a:xfrm>
                  <a:off x="686607"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33</a:t>
                  </a:r>
                </a:p>
              </p:txBody>
            </p:sp>
            <p:sp>
              <p:nvSpPr>
                <p:cNvPr id="399" name="TextBox 398">
                  <a:extLst>
                    <a:ext uri="{FF2B5EF4-FFF2-40B4-BE49-F238E27FC236}">
                      <a16:creationId xmlns:a16="http://schemas.microsoft.com/office/drawing/2014/main" id="{95CC2FBD-E3DC-4398-B6B8-9971FC1BDCD9}"/>
                    </a:ext>
                  </a:extLst>
                </p:cNvPr>
                <p:cNvSpPr txBox="1"/>
                <p:nvPr/>
              </p:nvSpPr>
              <p:spPr>
                <a:xfrm>
                  <a:off x="43406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Arial" panose="020B0604020202020204" pitchFamily="34" charset="0"/>
                      <a:cs typeface="Arial" panose="020B0604020202020204" pitchFamily="34" charset="0"/>
                    </a:rPr>
                    <a:t>38</a:t>
                  </a:r>
                </a:p>
              </p:txBody>
            </p:sp>
          </p:grpSp>
          <p:grpSp>
            <p:nvGrpSpPr>
              <p:cNvPr id="237" name="Group 236">
                <a:extLst>
                  <a:ext uri="{FF2B5EF4-FFF2-40B4-BE49-F238E27FC236}">
                    <a16:creationId xmlns:a16="http://schemas.microsoft.com/office/drawing/2014/main" id="{F21D7703-6A64-4580-B65B-C9B900244B6E}"/>
                  </a:ext>
                </a:extLst>
              </p:cNvPr>
              <p:cNvGrpSpPr/>
              <p:nvPr/>
            </p:nvGrpSpPr>
            <p:grpSpPr>
              <a:xfrm>
                <a:off x="694148" y="5979998"/>
                <a:ext cx="1636613" cy="226591"/>
                <a:chOff x="434066" y="5637980"/>
                <a:chExt cx="1636613" cy="226591"/>
              </a:xfrm>
            </p:grpSpPr>
            <p:sp>
              <p:nvSpPr>
                <p:cNvPr id="383" name="TextBox 382">
                  <a:extLst>
                    <a:ext uri="{FF2B5EF4-FFF2-40B4-BE49-F238E27FC236}">
                      <a16:creationId xmlns:a16="http://schemas.microsoft.com/office/drawing/2014/main" id="{C3B2BB9B-4650-4C50-BDF8-B35948EDAB49}"/>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4</a:t>
                  </a:r>
                </a:p>
              </p:txBody>
            </p:sp>
            <p:sp>
              <p:nvSpPr>
                <p:cNvPr id="384" name="TextBox 383">
                  <a:extLst>
                    <a:ext uri="{FF2B5EF4-FFF2-40B4-BE49-F238E27FC236}">
                      <a16:creationId xmlns:a16="http://schemas.microsoft.com/office/drawing/2014/main" id="{B76C00D0-4127-4696-8A50-3E73C3C263B0}"/>
                    </a:ext>
                  </a:extLst>
                </p:cNvPr>
                <p:cNvSpPr txBox="1"/>
                <p:nvPr/>
              </p:nvSpPr>
              <p:spPr>
                <a:xfrm>
                  <a:off x="1720744" y="5637980"/>
                  <a:ext cx="97394"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9</a:t>
                  </a:r>
                </a:p>
              </p:txBody>
            </p:sp>
            <p:sp>
              <p:nvSpPr>
                <p:cNvPr id="385" name="TextBox 384">
                  <a:extLst>
                    <a:ext uri="{FF2B5EF4-FFF2-40B4-BE49-F238E27FC236}">
                      <a16:creationId xmlns:a16="http://schemas.microsoft.com/office/drawing/2014/main" id="{57A55CAC-A196-4A66-8761-3971A6E1F061}"/>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23</a:t>
                  </a:r>
                </a:p>
              </p:txBody>
            </p:sp>
            <p:sp>
              <p:nvSpPr>
                <p:cNvPr id="386" name="TextBox 385">
                  <a:extLst>
                    <a:ext uri="{FF2B5EF4-FFF2-40B4-BE49-F238E27FC236}">
                      <a16:creationId xmlns:a16="http://schemas.microsoft.com/office/drawing/2014/main" id="{EEDE1122-59C3-4372-B176-F945D06AC918}"/>
                    </a:ext>
                  </a:extLst>
                </p:cNvPr>
                <p:cNvSpPr txBox="1"/>
                <p:nvPr/>
              </p:nvSpPr>
              <p:spPr>
                <a:xfrm>
                  <a:off x="119168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34</a:t>
                  </a:r>
                </a:p>
              </p:txBody>
            </p:sp>
            <p:sp>
              <p:nvSpPr>
                <p:cNvPr id="387" name="TextBox 386">
                  <a:extLst>
                    <a:ext uri="{FF2B5EF4-FFF2-40B4-BE49-F238E27FC236}">
                      <a16:creationId xmlns:a16="http://schemas.microsoft.com/office/drawing/2014/main" id="{8CC58014-6068-4E68-8110-9ED7DDACBB7A}"/>
                    </a:ext>
                  </a:extLst>
                </p:cNvPr>
                <p:cNvSpPr txBox="1"/>
                <p:nvPr/>
              </p:nvSpPr>
              <p:spPr>
                <a:xfrm>
                  <a:off x="939144"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40</a:t>
                  </a:r>
                </a:p>
              </p:txBody>
            </p:sp>
            <p:sp>
              <p:nvSpPr>
                <p:cNvPr id="388" name="TextBox 387">
                  <a:extLst>
                    <a:ext uri="{FF2B5EF4-FFF2-40B4-BE49-F238E27FC236}">
                      <a16:creationId xmlns:a16="http://schemas.microsoft.com/office/drawing/2014/main" id="{CEBE1560-FAEC-422E-AAFD-0D6B94ADBB37}"/>
                    </a:ext>
                  </a:extLst>
                </p:cNvPr>
                <p:cNvSpPr txBox="1"/>
                <p:nvPr/>
              </p:nvSpPr>
              <p:spPr>
                <a:xfrm>
                  <a:off x="68660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56</a:t>
                  </a:r>
                </a:p>
              </p:txBody>
            </p:sp>
            <p:sp>
              <p:nvSpPr>
                <p:cNvPr id="389" name="TextBox 388">
                  <a:extLst>
                    <a:ext uri="{FF2B5EF4-FFF2-40B4-BE49-F238E27FC236}">
                      <a16:creationId xmlns:a16="http://schemas.microsoft.com/office/drawing/2014/main" id="{9DB1496E-60C1-4387-B38B-31AF997CFD4F}"/>
                    </a:ext>
                  </a:extLst>
                </p:cNvPr>
                <p:cNvSpPr txBox="1"/>
                <p:nvPr/>
              </p:nvSpPr>
              <p:spPr>
                <a:xfrm>
                  <a:off x="43406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E75C00"/>
                      </a:solidFill>
                      <a:latin typeface="Arial" panose="020B0604020202020204" pitchFamily="34" charset="0"/>
                      <a:cs typeface="Arial" panose="020B0604020202020204" pitchFamily="34" charset="0"/>
                    </a:rPr>
                    <a:t>60</a:t>
                  </a:r>
                </a:p>
              </p:txBody>
            </p:sp>
          </p:grpSp>
          <p:grpSp>
            <p:nvGrpSpPr>
              <p:cNvPr id="238" name="Group 237">
                <a:extLst>
                  <a:ext uri="{FF2B5EF4-FFF2-40B4-BE49-F238E27FC236}">
                    <a16:creationId xmlns:a16="http://schemas.microsoft.com/office/drawing/2014/main" id="{8010CD24-FCDB-4BC9-8522-A7258A82F4A8}"/>
                  </a:ext>
                </a:extLst>
              </p:cNvPr>
              <p:cNvGrpSpPr/>
              <p:nvPr/>
            </p:nvGrpSpPr>
            <p:grpSpPr>
              <a:xfrm>
                <a:off x="694148" y="6204587"/>
                <a:ext cx="1636613" cy="226591"/>
                <a:chOff x="434066" y="5637980"/>
                <a:chExt cx="1636613" cy="226591"/>
              </a:xfrm>
            </p:grpSpPr>
            <p:sp>
              <p:nvSpPr>
                <p:cNvPr id="373" name="TextBox 372">
                  <a:extLst>
                    <a:ext uri="{FF2B5EF4-FFF2-40B4-BE49-F238E27FC236}">
                      <a16:creationId xmlns:a16="http://schemas.microsoft.com/office/drawing/2014/main" id="{7EA4BB7E-8596-4565-B520-68E110AE4010}"/>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4</a:t>
                  </a:r>
                </a:p>
              </p:txBody>
            </p:sp>
            <p:sp>
              <p:nvSpPr>
                <p:cNvPr id="374" name="TextBox 373">
                  <a:extLst>
                    <a:ext uri="{FF2B5EF4-FFF2-40B4-BE49-F238E27FC236}">
                      <a16:creationId xmlns:a16="http://schemas.microsoft.com/office/drawing/2014/main" id="{75E3F8EB-1AF3-4B9F-8AB6-DF24199FA21D}"/>
                    </a:ext>
                  </a:extLst>
                </p:cNvPr>
                <p:cNvSpPr txBox="1"/>
                <p:nvPr/>
              </p:nvSpPr>
              <p:spPr>
                <a:xfrm>
                  <a:off x="1720743" y="5637980"/>
                  <a:ext cx="97394"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8</a:t>
                  </a:r>
                </a:p>
              </p:txBody>
            </p:sp>
            <p:sp>
              <p:nvSpPr>
                <p:cNvPr id="375" name="TextBox 374">
                  <a:extLst>
                    <a:ext uri="{FF2B5EF4-FFF2-40B4-BE49-F238E27FC236}">
                      <a16:creationId xmlns:a16="http://schemas.microsoft.com/office/drawing/2014/main" id="{0325848D-7F95-478B-80B5-E98A930DC9C3}"/>
                    </a:ext>
                  </a:extLst>
                </p:cNvPr>
                <p:cNvSpPr txBox="1"/>
                <p:nvPr/>
              </p:nvSpPr>
              <p:spPr>
                <a:xfrm>
                  <a:off x="1420245" y="5637980"/>
                  <a:ext cx="193313"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146</a:t>
                  </a:r>
                </a:p>
              </p:txBody>
            </p:sp>
            <p:sp>
              <p:nvSpPr>
                <p:cNvPr id="376" name="TextBox 375">
                  <a:extLst>
                    <a:ext uri="{FF2B5EF4-FFF2-40B4-BE49-F238E27FC236}">
                      <a16:creationId xmlns:a16="http://schemas.microsoft.com/office/drawing/2014/main" id="{3157F3A7-3A2F-43F9-9014-316C82D3A505}"/>
                    </a:ext>
                  </a:extLst>
                </p:cNvPr>
                <p:cNvSpPr txBox="1"/>
                <p:nvPr/>
              </p:nvSpPr>
              <p:spPr>
                <a:xfrm>
                  <a:off x="1191684"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23</a:t>
                  </a:r>
                </a:p>
              </p:txBody>
            </p:sp>
            <p:sp>
              <p:nvSpPr>
                <p:cNvPr id="377" name="TextBox 376">
                  <a:extLst>
                    <a:ext uri="{FF2B5EF4-FFF2-40B4-BE49-F238E27FC236}">
                      <a16:creationId xmlns:a16="http://schemas.microsoft.com/office/drawing/2014/main" id="{C4439273-8953-4B1F-BF6E-3BCEEFB1A5C7}"/>
                    </a:ext>
                  </a:extLst>
                </p:cNvPr>
                <p:cNvSpPr txBox="1"/>
                <p:nvPr/>
              </p:nvSpPr>
              <p:spPr>
                <a:xfrm>
                  <a:off x="939144"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30</a:t>
                  </a:r>
                </a:p>
              </p:txBody>
            </p:sp>
            <p:sp>
              <p:nvSpPr>
                <p:cNvPr id="378" name="TextBox 377">
                  <a:extLst>
                    <a:ext uri="{FF2B5EF4-FFF2-40B4-BE49-F238E27FC236}">
                      <a16:creationId xmlns:a16="http://schemas.microsoft.com/office/drawing/2014/main" id="{F4E17A6F-DDEC-4CAE-9670-BF2FE94929FF}"/>
                    </a:ext>
                  </a:extLst>
                </p:cNvPr>
                <p:cNvSpPr txBox="1"/>
                <p:nvPr/>
              </p:nvSpPr>
              <p:spPr>
                <a:xfrm>
                  <a:off x="68660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35</a:t>
                  </a:r>
                </a:p>
              </p:txBody>
            </p:sp>
            <p:sp>
              <p:nvSpPr>
                <p:cNvPr id="379" name="TextBox 378">
                  <a:extLst>
                    <a:ext uri="{FF2B5EF4-FFF2-40B4-BE49-F238E27FC236}">
                      <a16:creationId xmlns:a16="http://schemas.microsoft.com/office/drawing/2014/main" id="{7EFEE032-1A77-443E-9CF8-EE2D379798FC}"/>
                    </a:ext>
                  </a:extLst>
                </p:cNvPr>
                <p:cNvSpPr txBox="1"/>
                <p:nvPr/>
              </p:nvSpPr>
              <p:spPr>
                <a:xfrm>
                  <a:off x="43406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A0A0A0"/>
                      </a:solidFill>
                      <a:latin typeface="Arial" panose="020B0604020202020204" pitchFamily="34" charset="0"/>
                      <a:cs typeface="Arial" panose="020B0604020202020204" pitchFamily="34" charset="0"/>
                    </a:rPr>
                    <a:t>43</a:t>
                  </a:r>
                </a:p>
              </p:txBody>
            </p:sp>
          </p:grpSp>
        </p:grpSp>
        <p:sp>
          <p:nvSpPr>
            <p:cNvPr id="243" name="TextBox 242">
              <a:extLst>
                <a:ext uri="{FF2B5EF4-FFF2-40B4-BE49-F238E27FC236}">
                  <a16:creationId xmlns:a16="http://schemas.microsoft.com/office/drawing/2014/main" id="{994A7DAC-2A02-490C-9FD1-395DCC58C4DC}"/>
                </a:ext>
              </a:extLst>
            </p:cNvPr>
            <p:cNvSpPr txBox="1"/>
            <p:nvPr/>
          </p:nvSpPr>
          <p:spPr>
            <a:xfrm>
              <a:off x="754850" y="4982518"/>
              <a:ext cx="1221809" cy="246221"/>
            </a:xfrm>
            <a:prstGeom prst="rect">
              <a:avLst/>
            </a:prstGeom>
            <a:noFill/>
          </p:spPr>
          <p:txBody>
            <a:bodyPr wrap="none" rtlCol="0">
              <a:spAutoFit/>
            </a:bodyPr>
            <a:lstStyle/>
            <a:p>
              <a:r>
                <a:rPr lang="fr-FR" sz="1000" dirty="0"/>
                <a:t>Log </a:t>
              </a:r>
              <a:r>
                <a:rPr lang="fr-FR" sz="1000" dirty="0" err="1"/>
                <a:t>rank</a:t>
              </a:r>
              <a:r>
                <a:rPr lang="fr-FR" sz="1000" dirty="0"/>
                <a:t> p=0,887</a:t>
              </a:r>
            </a:p>
          </p:txBody>
        </p:sp>
      </p:grpSp>
      <p:sp>
        <p:nvSpPr>
          <p:cNvPr id="445" name="Text Placeholder 444">
            <a:extLst>
              <a:ext uri="{FF2B5EF4-FFF2-40B4-BE49-F238E27FC236}">
                <a16:creationId xmlns:a16="http://schemas.microsoft.com/office/drawing/2014/main" id="{EE3A242F-ED04-42AE-A421-EE31BADB8D22}"/>
              </a:ext>
            </a:extLst>
          </p:cNvPr>
          <p:cNvSpPr>
            <a:spLocks noGrp="1"/>
          </p:cNvSpPr>
          <p:nvPr>
            <p:ph type="body" sz="quarter" idx="11"/>
          </p:nvPr>
        </p:nvSpPr>
        <p:spPr/>
        <p:txBody>
          <a:bodyPr/>
          <a:lstStyle/>
          <a:p>
            <a:r>
              <a:rPr lang="fr-FR" dirty="0"/>
              <a:t>Lepage C, et al, Ann </a:t>
            </a:r>
            <a:r>
              <a:rPr lang="fr-FR" dirty="0" err="1"/>
              <a:t>Oncol</a:t>
            </a:r>
            <a:r>
              <a:rPr lang="fr-FR" dirty="0"/>
              <a:t> 2020;31(</a:t>
            </a:r>
            <a:r>
              <a:rPr lang="fr-FR" dirty="0" err="1"/>
              <a:t>suppl</a:t>
            </a:r>
            <a:r>
              <a:rPr lang="fr-FR" dirty="0"/>
              <a:t>):</a:t>
            </a:r>
            <a:r>
              <a:rPr lang="fr-FR" dirty="0" err="1"/>
              <a:t>abstr</a:t>
            </a:r>
            <a:r>
              <a:rPr lang="fr-FR" dirty="0"/>
              <a:t> 398O</a:t>
            </a:r>
          </a:p>
        </p:txBody>
      </p:sp>
      <p:sp>
        <p:nvSpPr>
          <p:cNvPr id="447" name="Freeform 21">
            <a:extLst>
              <a:ext uri="{FF2B5EF4-FFF2-40B4-BE49-F238E27FC236}">
                <a16:creationId xmlns:a16="http://schemas.microsoft.com/office/drawing/2014/main" id="{37D84FA6-E78D-4FF8-AF73-C115AAC05FAC}"/>
              </a:ext>
            </a:extLst>
          </p:cNvPr>
          <p:cNvSpPr>
            <a:spLocks/>
          </p:cNvSpPr>
          <p:nvPr/>
        </p:nvSpPr>
        <p:spPr bwMode="auto">
          <a:xfrm>
            <a:off x="3618130" y="3203502"/>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448" name="Group 447">
            <a:extLst>
              <a:ext uri="{FF2B5EF4-FFF2-40B4-BE49-F238E27FC236}">
                <a16:creationId xmlns:a16="http://schemas.microsoft.com/office/drawing/2014/main" id="{A14983B3-D208-4E8B-AD7F-F0E28FF330F4}"/>
              </a:ext>
            </a:extLst>
          </p:cNvPr>
          <p:cNvGrpSpPr/>
          <p:nvPr/>
        </p:nvGrpSpPr>
        <p:grpSpPr>
          <a:xfrm>
            <a:off x="3015517" y="3062552"/>
            <a:ext cx="613487" cy="2282913"/>
            <a:chOff x="4351973" y="1218354"/>
            <a:chExt cx="613487" cy="2901046"/>
          </a:xfrm>
        </p:grpSpPr>
        <p:sp>
          <p:nvSpPr>
            <p:cNvPr id="504" name="Line 6">
              <a:extLst>
                <a:ext uri="{FF2B5EF4-FFF2-40B4-BE49-F238E27FC236}">
                  <a16:creationId xmlns:a16="http://schemas.microsoft.com/office/drawing/2014/main" id="{230F3CBA-F3F0-4244-97B4-4EF33F6CD749}"/>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505" name="Line 7">
              <a:extLst>
                <a:ext uri="{FF2B5EF4-FFF2-40B4-BE49-F238E27FC236}">
                  <a16:creationId xmlns:a16="http://schemas.microsoft.com/office/drawing/2014/main" id="{CFF456C0-7653-42C1-B5D6-2E62FD06C902}"/>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506" name="Line 8">
              <a:extLst>
                <a:ext uri="{FF2B5EF4-FFF2-40B4-BE49-F238E27FC236}">
                  <a16:creationId xmlns:a16="http://schemas.microsoft.com/office/drawing/2014/main" id="{B74BA5DD-EDB3-4561-93AB-AAAFFE08A98B}"/>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507" name="Line 9">
              <a:extLst>
                <a:ext uri="{FF2B5EF4-FFF2-40B4-BE49-F238E27FC236}">
                  <a16:creationId xmlns:a16="http://schemas.microsoft.com/office/drawing/2014/main" id="{74B6BFCF-29F7-42FA-B19D-0B4810845F47}"/>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508" name="Line 10">
              <a:extLst>
                <a:ext uri="{FF2B5EF4-FFF2-40B4-BE49-F238E27FC236}">
                  <a16:creationId xmlns:a16="http://schemas.microsoft.com/office/drawing/2014/main" id="{D80CEB5C-28C6-420F-A385-AEE1A72329FF}"/>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509" name="Line 11">
              <a:extLst>
                <a:ext uri="{FF2B5EF4-FFF2-40B4-BE49-F238E27FC236}">
                  <a16:creationId xmlns:a16="http://schemas.microsoft.com/office/drawing/2014/main" id="{93534B74-234E-4B02-A8A4-1AC9E5DE834B}"/>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510" name="TextBox 509">
              <a:extLst>
                <a:ext uri="{FF2B5EF4-FFF2-40B4-BE49-F238E27FC236}">
                  <a16:creationId xmlns:a16="http://schemas.microsoft.com/office/drawing/2014/main" id="{F291D676-3223-4F09-954B-3190503B6571}"/>
                </a:ext>
              </a:extLst>
            </p:cNvPr>
            <p:cNvSpPr txBox="1"/>
            <p:nvPr/>
          </p:nvSpPr>
          <p:spPr>
            <a:xfrm rot="16200000">
              <a:off x="3609249" y="2557924"/>
              <a:ext cx="1762447" cy="276999"/>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Probabilité de SG</a:t>
              </a:r>
            </a:p>
          </p:txBody>
        </p:sp>
        <p:sp>
          <p:nvSpPr>
            <p:cNvPr id="511" name="TextBox 510">
              <a:extLst>
                <a:ext uri="{FF2B5EF4-FFF2-40B4-BE49-F238E27FC236}">
                  <a16:creationId xmlns:a16="http://schemas.microsoft.com/office/drawing/2014/main" id="{B53FECC1-F015-47AF-940B-7D6AEF446B8B}"/>
                </a:ext>
              </a:extLst>
            </p:cNvPr>
            <p:cNvSpPr txBox="1"/>
            <p:nvPr/>
          </p:nvSpPr>
          <p:spPr>
            <a:xfrm>
              <a:off x="4524167" y="1218354"/>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1,0</a:t>
              </a:r>
            </a:p>
          </p:txBody>
        </p:sp>
        <p:sp>
          <p:nvSpPr>
            <p:cNvPr id="512" name="TextBox 511">
              <a:extLst>
                <a:ext uri="{FF2B5EF4-FFF2-40B4-BE49-F238E27FC236}">
                  <a16:creationId xmlns:a16="http://schemas.microsoft.com/office/drawing/2014/main" id="{0ADDE48B-54DB-4ADF-942F-38C26842C442}"/>
                </a:ext>
              </a:extLst>
            </p:cNvPr>
            <p:cNvSpPr txBox="1"/>
            <p:nvPr/>
          </p:nvSpPr>
          <p:spPr>
            <a:xfrm>
              <a:off x="4524167" y="1742493"/>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0,8</a:t>
              </a:r>
            </a:p>
          </p:txBody>
        </p:sp>
        <p:sp>
          <p:nvSpPr>
            <p:cNvPr id="513" name="TextBox 512">
              <a:extLst>
                <a:ext uri="{FF2B5EF4-FFF2-40B4-BE49-F238E27FC236}">
                  <a16:creationId xmlns:a16="http://schemas.microsoft.com/office/drawing/2014/main" id="{F118DAE9-0B90-4D0C-AF4B-E78B982012DD}"/>
                </a:ext>
              </a:extLst>
            </p:cNvPr>
            <p:cNvSpPr txBox="1"/>
            <p:nvPr/>
          </p:nvSpPr>
          <p:spPr>
            <a:xfrm>
              <a:off x="4524167" y="2241024"/>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0,6</a:t>
              </a:r>
            </a:p>
          </p:txBody>
        </p:sp>
        <p:sp>
          <p:nvSpPr>
            <p:cNvPr id="514" name="TextBox 513">
              <a:extLst>
                <a:ext uri="{FF2B5EF4-FFF2-40B4-BE49-F238E27FC236}">
                  <a16:creationId xmlns:a16="http://schemas.microsoft.com/office/drawing/2014/main" id="{0F0DECA5-C184-48FD-BE55-49CF4F965F61}"/>
                </a:ext>
              </a:extLst>
            </p:cNvPr>
            <p:cNvSpPr txBox="1"/>
            <p:nvPr/>
          </p:nvSpPr>
          <p:spPr>
            <a:xfrm>
              <a:off x="4524167" y="2755677"/>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0,4</a:t>
              </a:r>
            </a:p>
          </p:txBody>
        </p:sp>
        <p:sp>
          <p:nvSpPr>
            <p:cNvPr id="515" name="TextBox 514">
              <a:extLst>
                <a:ext uri="{FF2B5EF4-FFF2-40B4-BE49-F238E27FC236}">
                  <a16:creationId xmlns:a16="http://schemas.microsoft.com/office/drawing/2014/main" id="{6DB47A96-DF0E-411C-A7C5-DC27AB913EB7}"/>
                </a:ext>
              </a:extLst>
            </p:cNvPr>
            <p:cNvSpPr txBox="1"/>
            <p:nvPr/>
          </p:nvSpPr>
          <p:spPr>
            <a:xfrm>
              <a:off x="4524167" y="3259580"/>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0,2</a:t>
              </a:r>
            </a:p>
          </p:txBody>
        </p:sp>
        <p:sp>
          <p:nvSpPr>
            <p:cNvPr id="516" name="TextBox 515">
              <a:extLst>
                <a:ext uri="{FF2B5EF4-FFF2-40B4-BE49-F238E27FC236}">
                  <a16:creationId xmlns:a16="http://schemas.microsoft.com/office/drawing/2014/main" id="{EBA9EB1C-07D8-40E1-86C4-AFFC2D23A3B0}"/>
                </a:ext>
              </a:extLst>
            </p:cNvPr>
            <p:cNvSpPr txBox="1"/>
            <p:nvPr/>
          </p:nvSpPr>
          <p:spPr>
            <a:xfrm>
              <a:off x="4652416" y="3767399"/>
              <a:ext cx="269625" cy="352001"/>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a:t>
              </a:r>
            </a:p>
          </p:txBody>
        </p:sp>
      </p:grpSp>
      <p:sp>
        <p:nvSpPr>
          <p:cNvPr id="449" name="TextBox 448">
            <a:extLst>
              <a:ext uri="{FF2B5EF4-FFF2-40B4-BE49-F238E27FC236}">
                <a16:creationId xmlns:a16="http://schemas.microsoft.com/office/drawing/2014/main" id="{DF4FA3CA-F865-48EB-A6CE-638830EF2DBC}"/>
              </a:ext>
            </a:extLst>
          </p:cNvPr>
          <p:cNvSpPr txBox="1"/>
          <p:nvPr/>
        </p:nvSpPr>
        <p:spPr>
          <a:xfrm>
            <a:off x="3729367" y="4310544"/>
            <a:ext cx="1316386" cy="461665"/>
          </a:xfrm>
          <a:prstGeom prst="rect">
            <a:avLst/>
          </a:prstGeom>
          <a:noFill/>
        </p:spPr>
        <p:txBody>
          <a:bodyPr wrap="none" rtlCol="0">
            <a:spAutoFit/>
          </a:bodyPr>
          <a:lstStyle/>
          <a:p>
            <a:r>
              <a:rPr lang="fr-FR" sz="1200" dirty="0">
                <a:solidFill>
                  <a:srgbClr val="B60D27"/>
                </a:solidFill>
              </a:rPr>
              <a:t>A+C: ACE</a:t>
            </a:r>
          </a:p>
          <a:p>
            <a:r>
              <a:rPr lang="fr-FR" sz="1200" dirty="0">
                <a:solidFill>
                  <a:srgbClr val="B2C0EC"/>
                </a:solidFill>
              </a:rPr>
              <a:t>B+D: Pas d’ACE</a:t>
            </a:r>
          </a:p>
        </p:txBody>
      </p:sp>
      <p:sp>
        <p:nvSpPr>
          <p:cNvPr id="450" name="TextBox 449">
            <a:extLst>
              <a:ext uri="{FF2B5EF4-FFF2-40B4-BE49-F238E27FC236}">
                <a16:creationId xmlns:a16="http://schemas.microsoft.com/office/drawing/2014/main" id="{0A5ADD43-8D14-492E-9128-9B8D5BA75268}"/>
              </a:ext>
            </a:extLst>
          </p:cNvPr>
          <p:cNvSpPr txBox="1"/>
          <p:nvPr/>
        </p:nvSpPr>
        <p:spPr>
          <a:xfrm>
            <a:off x="4645738" y="5395224"/>
            <a:ext cx="508474"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Mois</a:t>
            </a:r>
          </a:p>
        </p:txBody>
      </p:sp>
      <p:grpSp>
        <p:nvGrpSpPr>
          <p:cNvPr id="457" name="Group 456">
            <a:extLst>
              <a:ext uri="{FF2B5EF4-FFF2-40B4-BE49-F238E27FC236}">
                <a16:creationId xmlns:a16="http://schemas.microsoft.com/office/drawing/2014/main" id="{406C556A-1A7E-49A6-97AD-A4D63A553AC8}"/>
              </a:ext>
            </a:extLst>
          </p:cNvPr>
          <p:cNvGrpSpPr/>
          <p:nvPr/>
        </p:nvGrpSpPr>
        <p:grpSpPr>
          <a:xfrm>
            <a:off x="3554280" y="5192500"/>
            <a:ext cx="2428569" cy="329369"/>
            <a:chOff x="1519655" y="4188565"/>
            <a:chExt cx="2456244" cy="329369"/>
          </a:xfrm>
        </p:grpSpPr>
        <p:sp>
          <p:nvSpPr>
            <p:cNvPr id="490" name="Line 21">
              <a:extLst>
                <a:ext uri="{FF2B5EF4-FFF2-40B4-BE49-F238E27FC236}">
                  <a16:creationId xmlns:a16="http://schemas.microsoft.com/office/drawing/2014/main" id="{6172E0E1-E284-4ED2-A516-B1DB84225EC2}"/>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91" name="TextBox 490">
              <a:extLst>
                <a:ext uri="{FF2B5EF4-FFF2-40B4-BE49-F238E27FC236}">
                  <a16:creationId xmlns:a16="http://schemas.microsoft.com/office/drawing/2014/main" id="{54CD736F-24C8-4B1B-B088-CB2AADB944EC}"/>
                </a:ext>
              </a:extLst>
            </p:cNvPr>
            <p:cNvSpPr txBox="1"/>
            <p:nvPr/>
          </p:nvSpPr>
          <p:spPr>
            <a:xfrm>
              <a:off x="3730513"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72</a:t>
              </a:r>
            </a:p>
          </p:txBody>
        </p:sp>
        <p:sp>
          <p:nvSpPr>
            <p:cNvPr id="492" name="Line 21">
              <a:extLst>
                <a:ext uri="{FF2B5EF4-FFF2-40B4-BE49-F238E27FC236}">
                  <a16:creationId xmlns:a16="http://schemas.microsoft.com/office/drawing/2014/main" id="{7BC41C67-B164-4FBD-91C2-E43842557455}"/>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93" name="TextBox 492">
              <a:extLst>
                <a:ext uri="{FF2B5EF4-FFF2-40B4-BE49-F238E27FC236}">
                  <a16:creationId xmlns:a16="http://schemas.microsoft.com/office/drawing/2014/main" id="{93E24636-3881-4F99-B8C8-452CA65D2A94}"/>
                </a:ext>
              </a:extLst>
            </p:cNvPr>
            <p:cNvSpPr txBox="1"/>
            <p:nvPr/>
          </p:nvSpPr>
          <p:spPr>
            <a:xfrm>
              <a:off x="3354877"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60</a:t>
              </a:r>
            </a:p>
          </p:txBody>
        </p:sp>
        <p:sp>
          <p:nvSpPr>
            <p:cNvPr id="494" name="Line 21">
              <a:extLst>
                <a:ext uri="{FF2B5EF4-FFF2-40B4-BE49-F238E27FC236}">
                  <a16:creationId xmlns:a16="http://schemas.microsoft.com/office/drawing/2014/main" id="{F0318BDC-FE1F-4AC0-B6E5-F53E0B1D79F0}"/>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95" name="TextBox 494">
              <a:extLst>
                <a:ext uri="{FF2B5EF4-FFF2-40B4-BE49-F238E27FC236}">
                  <a16:creationId xmlns:a16="http://schemas.microsoft.com/office/drawing/2014/main" id="{AEBA6426-9AC2-4072-8D2A-12899AB5C4BD}"/>
                </a:ext>
              </a:extLst>
            </p:cNvPr>
            <p:cNvSpPr txBox="1"/>
            <p:nvPr/>
          </p:nvSpPr>
          <p:spPr>
            <a:xfrm>
              <a:off x="2979238"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48</a:t>
              </a:r>
            </a:p>
          </p:txBody>
        </p:sp>
        <p:sp>
          <p:nvSpPr>
            <p:cNvPr id="496" name="Line 21">
              <a:extLst>
                <a:ext uri="{FF2B5EF4-FFF2-40B4-BE49-F238E27FC236}">
                  <a16:creationId xmlns:a16="http://schemas.microsoft.com/office/drawing/2014/main" id="{9B6A4065-23FA-433A-AC4C-CA6F70FCC9CA}"/>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97" name="TextBox 496">
              <a:extLst>
                <a:ext uri="{FF2B5EF4-FFF2-40B4-BE49-F238E27FC236}">
                  <a16:creationId xmlns:a16="http://schemas.microsoft.com/office/drawing/2014/main" id="{ABAD848E-2F8F-4BC6-95F8-5347090E4280}"/>
                </a:ext>
              </a:extLst>
            </p:cNvPr>
            <p:cNvSpPr txBox="1"/>
            <p:nvPr/>
          </p:nvSpPr>
          <p:spPr>
            <a:xfrm>
              <a:off x="2603602"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36</a:t>
              </a:r>
            </a:p>
          </p:txBody>
        </p:sp>
        <p:sp>
          <p:nvSpPr>
            <p:cNvPr id="498" name="Line 21">
              <a:extLst>
                <a:ext uri="{FF2B5EF4-FFF2-40B4-BE49-F238E27FC236}">
                  <a16:creationId xmlns:a16="http://schemas.microsoft.com/office/drawing/2014/main" id="{4A49E66B-A449-4D35-A469-49D596A7C877}"/>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499" name="TextBox 498">
              <a:extLst>
                <a:ext uri="{FF2B5EF4-FFF2-40B4-BE49-F238E27FC236}">
                  <a16:creationId xmlns:a16="http://schemas.microsoft.com/office/drawing/2014/main" id="{F7725021-9AAB-4A50-9EFD-9F56B95D14EF}"/>
                </a:ext>
              </a:extLst>
            </p:cNvPr>
            <p:cNvSpPr txBox="1"/>
            <p:nvPr/>
          </p:nvSpPr>
          <p:spPr>
            <a:xfrm>
              <a:off x="2227964"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24</a:t>
              </a:r>
            </a:p>
          </p:txBody>
        </p:sp>
        <p:sp>
          <p:nvSpPr>
            <p:cNvPr id="500" name="Line 21">
              <a:extLst>
                <a:ext uri="{FF2B5EF4-FFF2-40B4-BE49-F238E27FC236}">
                  <a16:creationId xmlns:a16="http://schemas.microsoft.com/office/drawing/2014/main" id="{A7923053-B406-4DED-853C-A9D2D1067191}"/>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501" name="TextBox 500">
              <a:extLst>
                <a:ext uri="{FF2B5EF4-FFF2-40B4-BE49-F238E27FC236}">
                  <a16:creationId xmlns:a16="http://schemas.microsoft.com/office/drawing/2014/main" id="{31B28E48-B554-45A5-A082-70EA3CC3DC5C}"/>
                </a:ext>
              </a:extLst>
            </p:cNvPr>
            <p:cNvSpPr txBox="1"/>
            <p:nvPr/>
          </p:nvSpPr>
          <p:spPr>
            <a:xfrm>
              <a:off x="1852328"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12</a:t>
              </a:r>
            </a:p>
          </p:txBody>
        </p:sp>
        <p:sp>
          <p:nvSpPr>
            <p:cNvPr id="502" name="Line 21">
              <a:extLst>
                <a:ext uri="{FF2B5EF4-FFF2-40B4-BE49-F238E27FC236}">
                  <a16:creationId xmlns:a16="http://schemas.microsoft.com/office/drawing/2014/main" id="{3F560C1D-865C-4BBD-8530-0987E188283F}"/>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503" name="TextBox 502">
              <a:extLst>
                <a:ext uri="{FF2B5EF4-FFF2-40B4-BE49-F238E27FC236}">
                  <a16:creationId xmlns:a16="http://schemas.microsoft.com/office/drawing/2014/main" id="{17F3E885-2D6D-4EBB-92DA-BE6C62D5A1CD}"/>
                </a:ext>
              </a:extLst>
            </p:cNvPr>
            <p:cNvSpPr txBox="1"/>
            <p:nvPr/>
          </p:nvSpPr>
          <p:spPr>
            <a:xfrm>
              <a:off x="1519655" y="4260565"/>
              <a:ext cx="159459"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0</a:t>
              </a:r>
            </a:p>
          </p:txBody>
        </p:sp>
      </p:grpSp>
      <p:grpSp>
        <p:nvGrpSpPr>
          <p:cNvPr id="458" name="Group 457">
            <a:extLst>
              <a:ext uri="{FF2B5EF4-FFF2-40B4-BE49-F238E27FC236}">
                <a16:creationId xmlns:a16="http://schemas.microsoft.com/office/drawing/2014/main" id="{814F9A89-533D-4FA9-B998-3B75328BF904}"/>
              </a:ext>
            </a:extLst>
          </p:cNvPr>
          <p:cNvGrpSpPr/>
          <p:nvPr/>
        </p:nvGrpSpPr>
        <p:grpSpPr>
          <a:xfrm>
            <a:off x="3528176" y="5603010"/>
            <a:ext cx="2442197" cy="226591"/>
            <a:chOff x="410087" y="5637980"/>
            <a:chExt cx="1660592" cy="226591"/>
          </a:xfrm>
        </p:grpSpPr>
        <p:sp>
          <p:nvSpPr>
            <p:cNvPr id="483" name="TextBox 482">
              <a:extLst>
                <a:ext uri="{FF2B5EF4-FFF2-40B4-BE49-F238E27FC236}">
                  <a16:creationId xmlns:a16="http://schemas.microsoft.com/office/drawing/2014/main" id="{B490692E-ABE0-44B3-B0A5-24993137FD2E}"/>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7</a:t>
              </a:r>
            </a:p>
          </p:txBody>
        </p:sp>
        <p:sp>
          <p:nvSpPr>
            <p:cNvPr id="484" name="TextBox 483">
              <a:extLst>
                <a:ext uri="{FF2B5EF4-FFF2-40B4-BE49-F238E27FC236}">
                  <a16:creationId xmlns:a16="http://schemas.microsoft.com/office/drawing/2014/main" id="{46C80AB0-0082-4B96-BE0A-2177762D1655}"/>
                </a:ext>
              </a:extLst>
            </p:cNvPr>
            <p:cNvSpPr txBox="1"/>
            <p:nvPr/>
          </p:nvSpPr>
          <p:spPr>
            <a:xfrm>
              <a:off x="169676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18</a:t>
              </a:r>
            </a:p>
          </p:txBody>
        </p:sp>
        <p:sp>
          <p:nvSpPr>
            <p:cNvPr id="485" name="TextBox 484">
              <a:extLst>
                <a:ext uri="{FF2B5EF4-FFF2-40B4-BE49-F238E27FC236}">
                  <a16:creationId xmlns:a16="http://schemas.microsoft.com/office/drawing/2014/main" id="{DC1C4199-7E3A-450A-BCA9-EBC893A83870}"/>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37</a:t>
              </a:r>
            </a:p>
          </p:txBody>
        </p:sp>
        <p:sp>
          <p:nvSpPr>
            <p:cNvPr id="486" name="TextBox 485">
              <a:extLst>
                <a:ext uri="{FF2B5EF4-FFF2-40B4-BE49-F238E27FC236}">
                  <a16:creationId xmlns:a16="http://schemas.microsoft.com/office/drawing/2014/main" id="{D2506A7E-81C2-42C0-A940-24892BAA4982}"/>
                </a:ext>
              </a:extLst>
            </p:cNvPr>
            <p:cNvSpPr txBox="1"/>
            <p:nvPr/>
          </p:nvSpPr>
          <p:spPr>
            <a:xfrm>
              <a:off x="119168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50</a:t>
              </a:r>
            </a:p>
          </p:txBody>
        </p:sp>
        <p:sp>
          <p:nvSpPr>
            <p:cNvPr id="487" name="TextBox 486">
              <a:extLst>
                <a:ext uri="{FF2B5EF4-FFF2-40B4-BE49-F238E27FC236}">
                  <a16:creationId xmlns:a16="http://schemas.microsoft.com/office/drawing/2014/main" id="{3A500EF0-BDC0-47EC-B8A6-BB546614821E}"/>
                </a:ext>
              </a:extLst>
            </p:cNvPr>
            <p:cNvSpPr txBox="1"/>
            <p:nvPr/>
          </p:nvSpPr>
          <p:spPr>
            <a:xfrm>
              <a:off x="93914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75</a:t>
              </a:r>
            </a:p>
          </p:txBody>
        </p:sp>
        <p:sp>
          <p:nvSpPr>
            <p:cNvPr id="488" name="TextBox 487">
              <a:extLst>
                <a:ext uri="{FF2B5EF4-FFF2-40B4-BE49-F238E27FC236}">
                  <a16:creationId xmlns:a16="http://schemas.microsoft.com/office/drawing/2014/main" id="{E1460B5D-5CAB-414C-8589-6DB64DCFC7C1}"/>
                </a:ext>
              </a:extLst>
            </p:cNvPr>
            <p:cNvSpPr txBox="1"/>
            <p:nvPr/>
          </p:nvSpPr>
          <p:spPr>
            <a:xfrm>
              <a:off x="68660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99</a:t>
              </a:r>
            </a:p>
          </p:txBody>
        </p:sp>
        <p:sp>
          <p:nvSpPr>
            <p:cNvPr id="489" name="TextBox 488">
              <a:extLst>
                <a:ext uri="{FF2B5EF4-FFF2-40B4-BE49-F238E27FC236}">
                  <a16:creationId xmlns:a16="http://schemas.microsoft.com/office/drawing/2014/main" id="{8B2FFAD8-0145-4F6B-A1CE-3FF34D1CC52B}"/>
                </a:ext>
              </a:extLst>
            </p:cNvPr>
            <p:cNvSpPr txBox="1"/>
            <p:nvPr/>
          </p:nvSpPr>
          <p:spPr>
            <a:xfrm>
              <a:off x="410087" y="5637980"/>
              <a:ext cx="19331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110</a:t>
              </a:r>
            </a:p>
          </p:txBody>
        </p:sp>
      </p:grpSp>
      <p:grpSp>
        <p:nvGrpSpPr>
          <p:cNvPr id="459" name="Group 458">
            <a:extLst>
              <a:ext uri="{FF2B5EF4-FFF2-40B4-BE49-F238E27FC236}">
                <a16:creationId xmlns:a16="http://schemas.microsoft.com/office/drawing/2014/main" id="{B0C735FD-044D-420F-8C9B-922E6C006CA6}"/>
              </a:ext>
            </a:extLst>
          </p:cNvPr>
          <p:cNvGrpSpPr/>
          <p:nvPr/>
        </p:nvGrpSpPr>
        <p:grpSpPr>
          <a:xfrm>
            <a:off x="3563443" y="5791500"/>
            <a:ext cx="2442199" cy="226591"/>
            <a:chOff x="434066" y="5637980"/>
            <a:chExt cx="1660593" cy="226591"/>
          </a:xfrm>
        </p:grpSpPr>
        <p:sp>
          <p:nvSpPr>
            <p:cNvPr id="476" name="TextBox 475">
              <a:extLst>
                <a:ext uri="{FF2B5EF4-FFF2-40B4-BE49-F238E27FC236}">
                  <a16:creationId xmlns:a16="http://schemas.microsoft.com/office/drawing/2014/main" id="{D8A352B1-2138-40B0-992D-C448852864EC}"/>
                </a:ext>
              </a:extLst>
            </p:cNvPr>
            <p:cNvSpPr txBox="1"/>
            <p:nvPr/>
          </p:nvSpPr>
          <p:spPr>
            <a:xfrm>
              <a:off x="194930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10</a:t>
              </a:r>
            </a:p>
          </p:txBody>
        </p:sp>
        <p:sp>
          <p:nvSpPr>
            <p:cNvPr id="477" name="TextBox 476">
              <a:extLst>
                <a:ext uri="{FF2B5EF4-FFF2-40B4-BE49-F238E27FC236}">
                  <a16:creationId xmlns:a16="http://schemas.microsoft.com/office/drawing/2014/main" id="{85DBBBA3-491C-414A-AF49-BFA4459D3563}"/>
                </a:ext>
              </a:extLst>
            </p:cNvPr>
            <p:cNvSpPr txBox="1"/>
            <p:nvPr/>
          </p:nvSpPr>
          <p:spPr>
            <a:xfrm>
              <a:off x="169676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15</a:t>
              </a:r>
            </a:p>
          </p:txBody>
        </p:sp>
        <p:sp>
          <p:nvSpPr>
            <p:cNvPr id="478" name="TextBox 477">
              <a:extLst>
                <a:ext uri="{FF2B5EF4-FFF2-40B4-BE49-F238E27FC236}">
                  <a16:creationId xmlns:a16="http://schemas.microsoft.com/office/drawing/2014/main" id="{A4B49891-8C24-4F1D-BB11-3DFDC5DD8BF2}"/>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27</a:t>
              </a:r>
            </a:p>
          </p:txBody>
        </p:sp>
        <p:sp>
          <p:nvSpPr>
            <p:cNvPr id="479" name="TextBox 478">
              <a:extLst>
                <a:ext uri="{FF2B5EF4-FFF2-40B4-BE49-F238E27FC236}">
                  <a16:creationId xmlns:a16="http://schemas.microsoft.com/office/drawing/2014/main" id="{8585B3F6-A9E7-425F-BE48-65E99C392AAF}"/>
                </a:ext>
              </a:extLst>
            </p:cNvPr>
            <p:cNvSpPr txBox="1"/>
            <p:nvPr/>
          </p:nvSpPr>
          <p:spPr>
            <a:xfrm>
              <a:off x="119168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41</a:t>
              </a:r>
            </a:p>
          </p:txBody>
        </p:sp>
        <p:sp>
          <p:nvSpPr>
            <p:cNvPr id="480" name="TextBox 479">
              <a:extLst>
                <a:ext uri="{FF2B5EF4-FFF2-40B4-BE49-F238E27FC236}">
                  <a16:creationId xmlns:a16="http://schemas.microsoft.com/office/drawing/2014/main" id="{2C8EE71B-354D-43A5-94CF-5504A5C72DB7}"/>
                </a:ext>
              </a:extLst>
            </p:cNvPr>
            <p:cNvSpPr txBox="1"/>
            <p:nvPr/>
          </p:nvSpPr>
          <p:spPr>
            <a:xfrm>
              <a:off x="93914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57</a:t>
              </a:r>
            </a:p>
          </p:txBody>
        </p:sp>
        <p:sp>
          <p:nvSpPr>
            <p:cNvPr id="481" name="TextBox 480">
              <a:extLst>
                <a:ext uri="{FF2B5EF4-FFF2-40B4-BE49-F238E27FC236}">
                  <a16:creationId xmlns:a16="http://schemas.microsoft.com/office/drawing/2014/main" id="{75989BFE-79FA-498B-97DF-2E59C3BE603D}"/>
                </a:ext>
              </a:extLst>
            </p:cNvPr>
            <p:cNvSpPr txBox="1"/>
            <p:nvPr/>
          </p:nvSpPr>
          <p:spPr>
            <a:xfrm>
              <a:off x="686608"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68</a:t>
              </a:r>
            </a:p>
          </p:txBody>
        </p:sp>
        <p:sp>
          <p:nvSpPr>
            <p:cNvPr id="482" name="TextBox 481">
              <a:extLst>
                <a:ext uri="{FF2B5EF4-FFF2-40B4-BE49-F238E27FC236}">
                  <a16:creationId xmlns:a16="http://schemas.microsoft.com/office/drawing/2014/main" id="{2EB7A8DA-8F08-428A-8827-5320F81B6752}"/>
                </a:ext>
              </a:extLst>
            </p:cNvPr>
            <p:cNvSpPr txBox="1"/>
            <p:nvPr/>
          </p:nvSpPr>
          <p:spPr>
            <a:xfrm>
              <a:off x="43406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81</a:t>
              </a:r>
            </a:p>
          </p:txBody>
        </p:sp>
      </p:grpSp>
      <p:sp>
        <p:nvSpPr>
          <p:cNvPr id="456" name="TextBox 455">
            <a:extLst>
              <a:ext uri="{FF2B5EF4-FFF2-40B4-BE49-F238E27FC236}">
                <a16:creationId xmlns:a16="http://schemas.microsoft.com/office/drawing/2014/main" id="{B8B0B4DA-BE07-4D5D-B45E-5476F5B3C33F}"/>
              </a:ext>
            </a:extLst>
          </p:cNvPr>
          <p:cNvSpPr txBox="1"/>
          <p:nvPr/>
        </p:nvSpPr>
        <p:spPr>
          <a:xfrm>
            <a:off x="3631784" y="4933950"/>
            <a:ext cx="1178528" cy="246221"/>
          </a:xfrm>
          <a:prstGeom prst="rect">
            <a:avLst/>
          </a:prstGeom>
          <a:noFill/>
        </p:spPr>
        <p:txBody>
          <a:bodyPr wrap="none" rtlCol="0">
            <a:spAutoFit/>
          </a:bodyPr>
          <a:lstStyle/>
          <a:p>
            <a:r>
              <a:rPr lang="fr-FR" sz="1000" dirty="0"/>
              <a:t>Log </a:t>
            </a:r>
            <a:r>
              <a:rPr lang="fr-FR" sz="1000" dirty="0" err="1"/>
              <a:t>rank</a:t>
            </a:r>
            <a:r>
              <a:rPr lang="fr-FR" sz="1000" dirty="0"/>
              <a:t> p=0,431</a:t>
            </a:r>
          </a:p>
        </p:txBody>
      </p:sp>
      <p:sp>
        <p:nvSpPr>
          <p:cNvPr id="518" name="Freeform 21">
            <a:extLst>
              <a:ext uri="{FF2B5EF4-FFF2-40B4-BE49-F238E27FC236}">
                <a16:creationId xmlns:a16="http://schemas.microsoft.com/office/drawing/2014/main" id="{1C3B41BC-C65D-4484-92F3-731CF95CEFF3}"/>
              </a:ext>
            </a:extLst>
          </p:cNvPr>
          <p:cNvSpPr>
            <a:spLocks/>
          </p:cNvSpPr>
          <p:nvPr/>
        </p:nvSpPr>
        <p:spPr bwMode="auto">
          <a:xfrm>
            <a:off x="6551054" y="3203502"/>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519" name="Group 518">
            <a:extLst>
              <a:ext uri="{FF2B5EF4-FFF2-40B4-BE49-F238E27FC236}">
                <a16:creationId xmlns:a16="http://schemas.microsoft.com/office/drawing/2014/main" id="{65709412-351E-41A0-8FDD-DE46A93D9848}"/>
              </a:ext>
            </a:extLst>
          </p:cNvPr>
          <p:cNvGrpSpPr/>
          <p:nvPr/>
        </p:nvGrpSpPr>
        <p:grpSpPr>
          <a:xfrm>
            <a:off x="5948441" y="3062552"/>
            <a:ext cx="613487" cy="2282913"/>
            <a:chOff x="4351973" y="1218354"/>
            <a:chExt cx="613487" cy="2901046"/>
          </a:xfrm>
        </p:grpSpPr>
        <p:sp>
          <p:nvSpPr>
            <p:cNvPr id="575" name="Line 6">
              <a:extLst>
                <a:ext uri="{FF2B5EF4-FFF2-40B4-BE49-F238E27FC236}">
                  <a16:creationId xmlns:a16="http://schemas.microsoft.com/office/drawing/2014/main" id="{F8AFB084-B83F-455A-8765-EF5A27B34B73}"/>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576" name="Line 7">
              <a:extLst>
                <a:ext uri="{FF2B5EF4-FFF2-40B4-BE49-F238E27FC236}">
                  <a16:creationId xmlns:a16="http://schemas.microsoft.com/office/drawing/2014/main" id="{488D8884-E3E1-4120-B6CF-08087194C7FD}"/>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577" name="Line 8">
              <a:extLst>
                <a:ext uri="{FF2B5EF4-FFF2-40B4-BE49-F238E27FC236}">
                  <a16:creationId xmlns:a16="http://schemas.microsoft.com/office/drawing/2014/main" id="{7AF45FE0-7470-4F63-8A2B-3E5BEF59ADD0}"/>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578" name="Line 9">
              <a:extLst>
                <a:ext uri="{FF2B5EF4-FFF2-40B4-BE49-F238E27FC236}">
                  <a16:creationId xmlns:a16="http://schemas.microsoft.com/office/drawing/2014/main" id="{161805C3-2F40-41D1-8B96-DB0511156AD2}"/>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579" name="Line 10">
              <a:extLst>
                <a:ext uri="{FF2B5EF4-FFF2-40B4-BE49-F238E27FC236}">
                  <a16:creationId xmlns:a16="http://schemas.microsoft.com/office/drawing/2014/main" id="{71118EF1-1293-4873-9774-015869FC071E}"/>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580" name="Line 11">
              <a:extLst>
                <a:ext uri="{FF2B5EF4-FFF2-40B4-BE49-F238E27FC236}">
                  <a16:creationId xmlns:a16="http://schemas.microsoft.com/office/drawing/2014/main" id="{DACE2D0F-FA98-43F1-A8BC-6005408DBD14}"/>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581" name="TextBox 580">
              <a:extLst>
                <a:ext uri="{FF2B5EF4-FFF2-40B4-BE49-F238E27FC236}">
                  <a16:creationId xmlns:a16="http://schemas.microsoft.com/office/drawing/2014/main" id="{318495E1-61A1-45AE-97E9-4ACF9E741CBA}"/>
                </a:ext>
              </a:extLst>
            </p:cNvPr>
            <p:cNvSpPr txBox="1"/>
            <p:nvPr/>
          </p:nvSpPr>
          <p:spPr>
            <a:xfrm rot="16200000">
              <a:off x="3609249" y="2557924"/>
              <a:ext cx="1762447" cy="276999"/>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Probabilité de SG</a:t>
              </a:r>
            </a:p>
          </p:txBody>
        </p:sp>
        <p:sp>
          <p:nvSpPr>
            <p:cNvPr id="582" name="TextBox 581">
              <a:extLst>
                <a:ext uri="{FF2B5EF4-FFF2-40B4-BE49-F238E27FC236}">
                  <a16:creationId xmlns:a16="http://schemas.microsoft.com/office/drawing/2014/main" id="{FEB254B7-394D-4B9F-9B3E-1A2685C235CC}"/>
                </a:ext>
              </a:extLst>
            </p:cNvPr>
            <p:cNvSpPr txBox="1"/>
            <p:nvPr/>
          </p:nvSpPr>
          <p:spPr>
            <a:xfrm>
              <a:off x="4524167" y="1218354"/>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1,0</a:t>
              </a:r>
            </a:p>
          </p:txBody>
        </p:sp>
        <p:sp>
          <p:nvSpPr>
            <p:cNvPr id="583" name="TextBox 582">
              <a:extLst>
                <a:ext uri="{FF2B5EF4-FFF2-40B4-BE49-F238E27FC236}">
                  <a16:creationId xmlns:a16="http://schemas.microsoft.com/office/drawing/2014/main" id="{A742CBCC-EB1B-4F4E-A83A-65DA0C637F73}"/>
                </a:ext>
              </a:extLst>
            </p:cNvPr>
            <p:cNvSpPr txBox="1"/>
            <p:nvPr/>
          </p:nvSpPr>
          <p:spPr>
            <a:xfrm>
              <a:off x="4524167" y="1742493"/>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0,8</a:t>
              </a:r>
            </a:p>
          </p:txBody>
        </p:sp>
        <p:sp>
          <p:nvSpPr>
            <p:cNvPr id="584" name="TextBox 583">
              <a:extLst>
                <a:ext uri="{FF2B5EF4-FFF2-40B4-BE49-F238E27FC236}">
                  <a16:creationId xmlns:a16="http://schemas.microsoft.com/office/drawing/2014/main" id="{649AEBC1-F7EE-441C-B29E-A1E7B5681658}"/>
                </a:ext>
              </a:extLst>
            </p:cNvPr>
            <p:cNvSpPr txBox="1"/>
            <p:nvPr/>
          </p:nvSpPr>
          <p:spPr>
            <a:xfrm>
              <a:off x="4524167" y="2241024"/>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0,6</a:t>
              </a:r>
            </a:p>
          </p:txBody>
        </p:sp>
        <p:sp>
          <p:nvSpPr>
            <p:cNvPr id="585" name="TextBox 584">
              <a:extLst>
                <a:ext uri="{FF2B5EF4-FFF2-40B4-BE49-F238E27FC236}">
                  <a16:creationId xmlns:a16="http://schemas.microsoft.com/office/drawing/2014/main" id="{8F42768B-2A2C-49CF-A10F-09F3133B6AA0}"/>
                </a:ext>
              </a:extLst>
            </p:cNvPr>
            <p:cNvSpPr txBox="1"/>
            <p:nvPr/>
          </p:nvSpPr>
          <p:spPr>
            <a:xfrm>
              <a:off x="4524167" y="2755677"/>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0,4</a:t>
              </a:r>
            </a:p>
          </p:txBody>
        </p:sp>
        <p:sp>
          <p:nvSpPr>
            <p:cNvPr id="586" name="TextBox 585">
              <a:extLst>
                <a:ext uri="{FF2B5EF4-FFF2-40B4-BE49-F238E27FC236}">
                  <a16:creationId xmlns:a16="http://schemas.microsoft.com/office/drawing/2014/main" id="{75E451D5-39C6-4A92-96E3-5A3B97417A30}"/>
                </a:ext>
              </a:extLst>
            </p:cNvPr>
            <p:cNvSpPr txBox="1"/>
            <p:nvPr/>
          </p:nvSpPr>
          <p:spPr>
            <a:xfrm>
              <a:off x="4524167" y="3259580"/>
              <a:ext cx="397866" cy="349086"/>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0,2</a:t>
              </a:r>
            </a:p>
          </p:txBody>
        </p:sp>
        <p:sp>
          <p:nvSpPr>
            <p:cNvPr id="587" name="TextBox 586">
              <a:extLst>
                <a:ext uri="{FF2B5EF4-FFF2-40B4-BE49-F238E27FC236}">
                  <a16:creationId xmlns:a16="http://schemas.microsoft.com/office/drawing/2014/main" id="{B61574CA-8D88-4C21-B4A7-A9AD2F4D1352}"/>
                </a:ext>
              </a:extLst>
            </p:cNvPr>
            <p:cNvSpPr txBox="1"/>
            <p:nvPr/>
          </p:nvSpPr>
          <p:spPr>
            <a:xfrm>
              <a:off x="4652416" y="3767399"/>
              <a:ext cx="269625" cy="352001"/>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0</a:t>
              </a:r>
            </a:p>
          </p:txBody>
        </p:sp>
      </p:grpSp>
      <p:sp>
        <p:nvSpPr>
          <p:cNvPr id="520" name="TextBox 519">
            <a:extLst>
              <a:ext uri="{FF2B5EF4-FFF2-40B4-BE49-F238E27FC236}">
                <a16:creationId xmlns:a16="http://schemas.microsoft.com/office/drawing/2014/main" id="{94FF05F1-E9FF-4DA2-AC30-559190A86157}"/>
              </a:ext>
            </a:extLst>
          </p:cNvPr>
          <p:cNvSpPr txBox="1"/>
          <p:nvPr/>
        </p:nvSpPr>
        <p:spPr>
          <a:xfrm>
            <a:off x="6662291" y="4310544"/>
            <a:ext cx="1818126" cy="461665"/>
          </a:xfrm>
          <a:prstGeom prst="rect">
            <a:avLst/>
          </a:prstGeom>
          <a:noFill/>
        </p:spPr>
        <p:txBody>
          <a:bodyPr wrap="none" rtlCol="0">
            <a:spAutoFit/>
          </a:bodyPr>
          <a:lstStyle/>
          <a:p>
            <a:r>
              <a:rPr lang="fr-FR" sz="1200" dirty="0">
                <a:solidFill>
                  <a:srgbClr val="B60D27"/>
                </a:solidFill>
              </a:rPr>
              <a:t>A+B: Imagerie intensive</a:t>
            </a:r>
          </a:p>
          <a:p>
            <a:r>
              <a:rPr lang="fr-FR" sz="1200" dirty="0">
                <a:solidFill>
                  <a:srgbClr val="B2C0EC"/>
                </a:solidFill>
              </a:rPr>
              <a:t>C+D: Imagerie standard</a:t>
            </a:r>
          </a:p>
        </p:txBody>
      </p:sp>
      <p:sp>
        <p:nvSpPr>
          <p:cNvPr id="521" name="TextBox 520">
            <a:extLst>
              <a:ext uri="{FF2B5EF4-FFF2-40B4-BE49-F238E27FC236}">
                <a16:creationId xmlns:a16="http://schemas.microsoft.com/office/drawing/2014/main" id="{57809A14-2663-46AB-8F0B-803B40A973F9}"/>
              </a:ext>
            </a:extLst>
          </p:cNvPr>
          <p:cNvSpPr txBox="1"/>
          <p:nvPr/>
        </p:nvSpPr>
        <p:spPr>
          <a:xfrm>
            <a:off x="7578662" y="5395224"/>
            <a:ext cx="508474"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Mois</a:t>
            </a:r>
          </a:p>
        </p:txBody>
      </p:sp>
      <p:grpSp>
        <p:nvGrpSpPr>
          <p:cNvPr id="528" name="Group 527">
            <a:extLst>
              <a:ext uri="{FF2B5EF4-FFF2-40B4-BE49-F238E27FC236}">
                <a16:creationId xmlns:a16="http://schemas.microsoft.com/office/drawing/2014/main" id="{A5EA2E38-648B-49DF-BF90-7A7F6A494375}"/>
              </a:ext>
            </a:extLst>
          </p:cNvPr>
          <p:cNvGrpSpPr/>
          <p:nvPr/>
        </p:nvGrpSpPr>
        <p:grpSpPr>
          <a:xfrm>
            <a:off x="6487204" y="5192500"/>
            <a:ext cx="2428569" cy="329369"/>
            <a:chOff x="1519655" y="4188565"/>
            <a:chExt cx="2456244" cy="329369"/>
          </a:xfrm>
        </p:grpSpPr>
        <p:sp>
          <p:nvSpPr>
            <p:cNvPr id="561" name="Line 21">
              <a:extLst>
                <a:ext uri="{FF2B5EF4-FFF2-40B4-BE49-F238E27FC236}">
                  <a16:creationId xmlns:a16="http://schemas.microsoft.com/office/drawing/2014/main" id="{FFDBBEDD-5C1F-4B7B-8EB1-ACF6A7B47543}"/>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562" name="TextBox 561">
              <a:extLst>
                <a:ext uri="{FF2B5EF4-FFF2-40B4-BE49-F238E27FC236}">
                  <a16:creationId xmlns:a16="http://schemas.microsoft.com/office/drawing/2014/main" id="{41C0F93E-51D2-4147-8A40-8EFC533F590F}"/>
                </a:ext>
              </a:extLst>
            </p:cNvPr>
            <p:cNvSpPr txBox="1"/>
            <p:nvPr/>
          </p:nvSpPr>
          <p:spPr>
            <a:xfrm>
              <a:off x="3730513"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72</a:t>
              </a:r>
            </a:p>
          </p:txBody>
        </p:sp>
        <p:sp>
          <p:nvSpPr>
            <p:cNvPr id="563" name="Line 21">
              <a:extLst>
                <a:ext uri="{FF2B5EF4-FFF2-40B4-BE49-F238E27FC236}">
                  <a16:creationId xmlns:a16="http://schemas.microsoft.com/office/drawing/2014/main" id="{F832B0C2-5B83-4D8A-BDD5-4ACC0C4D7414}"/>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564" name="TextBox 563">
              <a:extLst>
                <a:ext uri="{FF2B5EF4-FFF2-40B4-BE49-F238E27FC236}">
                  <a16:creationId xmlns:a16="http://schemas.microsoft.com/office/drawing/2014/main" id="{CFFEB3CD-9C7B-41F7-8719-E09E66627CD5}"/>
                </a:ext>
              </a:extLst>
            </p:cNvPr>
            <p:cNvSpPr txBox="1"/>
            <p:nvPr/>
          </p:nvSpPr>
          <p:spPr>
            <a:xfrm>
              <a:off x="3354877"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60</a:t>
              </a:r>
            </a:p>
          </p:txBody>
        </p:sp>
        <p:sp>
          <p:nvSpPr>
            <p:cNvPr id="565" name="Line 21">
              <a:extLst>
                <a:ext uri="{FF2B5EF4-FFF2-40B4-BE49-F238E27FC236}">
                  <a16:creationId xmlns:a16="http://schemas.microsoft.com/office/drawing/2014/main" id="{A2BA3249-92BE-479A-99E2-6B1C9ED76080}"/>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566" name="TextBox 565">
              <a:extLst>
                <a:ext uri="{FF2B5EF4-FFF2-40B4-BE49-F238E27FC236}">
                  <a16:creationId xmlns:a16="http://schemas.microsoft.com/office/drawing/2014/main" id="{D79A107B-D8C1-438B-A303-8EB50212C154}"/>
                </a:ext>
              </a:extLst>
            </p:cNvPr>
            <p:cNvSpPr txBox="1"/>
            <p:nvPr/>
          </p:nvSpPr>
          <p:spPr>
            <a:xfrm>
              <a:off x="2979238"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48</a:t>
              </a:r>
            </a:p>
          </p:txBody>
        </p:sp>
        <p:sp>
          <p:nvSpPr>
            <p:cNvPr id="567" name="Line 21">
              <a:extLst>
                <a:ext uri="{FF2B5EF4-FFF2-40B4-BE49-F238E27FC236}">
                  <a16:creationId xmlns:a16="http://schemas.microsoft.com/office/drawing/2014/main" id="{3912BA5C-429E-45CF-86A8-1D976C017573}"/>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568" name="TextBox 567">
              <a:extLst>
                <a:ext uri="{FF2B5EF4-FFF2-40B4-BE49-F238E27FC236}">
                  <a16:creationId xmlns:a16="http://schemas.microsoft.com/office/drawing/2014/main" id="{AFAEDD2A-D521-46B3-82C5-C9004440F738}"/>
                </a:ext>
              </a:extLst>
            </p:cNvPr>
            <p:cNvSpPr txBox="1"/>
            <p:nvPr/>
          </p:nvSpPr>
          <p:spPr>
            <a:xfrm>
              <a:off x="2603602"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36</a:t>
              </a:r>
            </a:p>
          </p:txBody>
        </p:sp>
        <p:sp>
          <p:nvSpPr>
            <p:cNvPr id="569" name="Line 21">
              <a:extLst>
                <a:ext uri="{FF2B5EF4-FFF2-40B4-BE49-F238E27FC236}">
                  <a16:creationId xmlns:a16="http://schemas.microsoft.com/office/drawing/2014/main" id="{22314295-63A5-4AF4-A3CD-D7456D52680F}"/>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570" name="TextBox 569">
              <a:extLst>
                <a:ext uri="{FF2B5EF4-FFF2-40B4-BE49-F238E27FC236}">
                  <a16:creationId xmlns:a16="http://schemas.microsoft.com/office/drawing/2014/main" id="{0CE9E4A1-8F40-427C-9D12-032C17535BA7}"/>
                </a:ext>
              </a:extLst>
            </p:cNvPr>
            <p:cNvSpPr txBox="1"/>
            <p:nvPr/>
          </p:nvSpPr>
          <p:spPr>
            <a:xfrm>
              <a:off x="2227964"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24</a:t>
              </a:r>
            </a:p>
          </p:txBody>
        </p:sp>
        <p:sp>
          <p:nvSpPr>
            <p:cNvPr id="571" name="Line 21">
              <a:extLst>
                <a:ext uri="{FF2B5EF4-FFF2-40B4-BE49-F238E27FC236}">
                  <a16:creationId xmlns:a16="http://schemas.microsoft.com/office/drawing/2014/main" id="{B9D8AF6F-8ECA-43CC-BAE0-CFC0B5B10BF4}"/>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572" name="TextBox 571">
              <a:extLst>
                <a:ext uri="{FF2B5EF4-FFF2-40B4-BE49-F238E27FC236}">
                  <a16:creationId xmlns:a16="http://schemas.microsoft.com/office/drawing/2014/main" id="{59D056AF-09E3-4EE6-82CE-560FB0262D35}"/>
                </a:ext>
              </a:extLst>
            </p:cNvPr>
            <p:cNvSpPr txBox="1"/>
            <p:nvPr/>
          </p:nvSpPr>
          <p:spPr>
            <a:xfrm>
              <a:off x="1852328" y="4260565"/>
              <a:ext cx="245386"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12</a:t>
              </a:r>
            </a:p>
          </p:txBody>
        </p:sp>
        <p:sp>
          <p:nvSpPr>
            <p:cNvPr id="573" name="Line 21">
              <a:extLst>
                <a:ext uri="{FF2B5EF4-FFF2-40B4-BE49-F238E27FC236}">
                  <a16:creationId xmlns:a16="http://schemas.microsoft.com/office/drawing/2014/main" id="{3E72535B-1DA6-49C9-845C-E7C16E7C7B54}"/>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574" name="TextBox 573">
              <a:extLst>
                <a:ext uri="{FF2B5EF4-FFF2-40B4-BE49-F238E27FC236}">
                  <a16:creationId xmlns:a16="http://schemas.microsoft.com/office/drawing/2014/main" id="{E5900643-4710-432F-A9DB-8DBD63A76666}"/>
                </a:ext>
              </a:extLst>
            </p:cNvPr>
            <p:cNvSpPr txBox="1"/>
            <p:nvPr/>
          </p:nvSpPr>
          <p:spPr>
            <a:xfrm>
              <a:off x="1519655" y="4260565"/>
              <a:ext cx="159459"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0</a:t>
              </a:r>
            </a:p>
          </p:txBody>
        </p:sp>
      </p:grpSp>
      <p:grpSp>
        <p:nvGrpSpPr>
          <p:cNvPr id="529" name="Group 528">
            <a:extLst>
              <a:ext uri="{FF2B5EF4-FFF2-40B4-BE49-F238E27FC236}">
                <a16:creationId xmlns:a16="http://schemas.microsoft.com/office/drawing/2014/main" id="{09A58493-3C6A-4D67-BF6F-9CE336F04516}"/>
              </a:ext>
            </a:extLst>
          </p:cNvPr>
          <p:cNvGrpSpPr/>
          <p:nvPr/>
        </p:nvGrpSpPr>
        <p:grpSpPr>
          <a:xfrm>
            <a:off x="6496366" y="5603010"/>
            <a:ext cx="2406932" cy="226591"/>
            <a:chOff x="434066" y="5637980"/>
            <a:chExt cx="1636613" cy="226591"/>
          </a:xfrm>
        </p:grpSpPr>
        <p:sp>
          <p:nvSpPr>
            <p:cNvPr id="554" name="TextBox 553">
              <a:extLst>
                <a:ext uri="{FF2B5EF4-FFF2-40B4-BE49-F238E27FC236}">
                  <a16:creationId xmlns:a16="http://schemas.microsoft.com/office/drawing/2014/main" id="{22782FE7-FCBB-4891-AD12-1AD157F0D4B0}"/>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9</a:t>
              </a:r>
            </a:p>
          </p:txBody>
        </p:sp>
        <p:sp>
          <p:nvSpPr>
            <p:cNvPr id="555" name="TextBox 554">
              <a:extLst>
                <a:ext uri="{FF2B5EF4-FFF2-40B4-BE49-F238E27FC236}">
                  <a16:creationId xmlns:a16="http://schemas.microsoft.com/office/drawing/2014/main" id="{C84E7926-6D7E-4C14-8990-993A530BDD67}"/>
                </a:ext>
              </a:extLst>
            </p:cNvPr>
            <p:cNvSpPr txBox="1"/>
            <p:nvPr/>
          </p:nvSpPr>
          <p:spPr>
            <a:xfrm>
              <a:off x="169676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16</a:t>
              </a:r>
            </a:p>
          </p:txBody>
        </p:sp>
        <p:sp>
          <p:nvSpPr>
            <p:cNvPr id="556" name="TextBox 555">
              <a:extLst>
                <a:ext uri="{FF2B5EF4-FFF2-40B4-BE49-F238E27FC236}">
                  <a16:creationId xmlns:a16="http://schemas.microsoft.com/office/drawing/2014/main" id="{C48DC9D3-85E2-42C6-B82C-12FB0695B2CC}"/>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27</a:t>
              </a:r>
            </a:p>
          </p:txBody>
        </p:sp>
        <p:sp>
          <p:nvSpPr>
            <p:cNvPr id="557" name="TextBox 556">
              <a:extLst>
                <a:ext uri="{FF2B5EF4-FFF2-40B4-BE49-F238E27FC236}">
                  <a16:creationId xmlns:a16="http://schemas.microsoft.com/office/drawing/2014/main" id="{0FF8C5E7-2B66-4FD4-A2AC-B9BA8910A36E}"/>
                </a:ext>
              </a:extLst>
            </p:cNvPr>
            <p:cNvSpPr txBox="1"/>
            <p:nvPr/>
          </p:nvSpPr>
          <p:spPr>
            <a:xfrm>
              <a:off x="1191687"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43</a:t>
              </a:r>
            </a:p>
          </p:txBody>
        </p:sp>
        <p:sp>
          <p:nvSpPr>
            <p:cNvPr id="558" name="TextBox 557">
              <a:extLst>
                <a:ext uri="{FF2B5EF4-FFF2-40B4-BE49-F238E27FC236}">
                  <a16:creationId xmlns:a16="http://schemas.microsoft.com/office/drawing/2014/main" id="{72FC8815-4F4D-4BA0-A6DB-052A1F22C29E}"/>
                </a:ext>
              </a:extLst>
            </p:cNvPr>
            <p:cNvSpPr txBox="1"/>
            <p:nvPr/>
          </p:nvSpPr>
          <p:spPr>
            <a:xfrm>
              <a:off x="939144"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62</a:t>
              </a:r>
            </a:p>
          </p:txBody>
        </p:sp>
        <p:sp>
          <p:nvSpPr>
            <p:cNvPr id="559" name="TextBox 558">
              <a:extLst>
                <a:ext uri="{FF2B5EF4-FFF2-40B4-BE49-F238E27FC236}">
                  <a16:creationId xmlns:a16="http://schemas.microsoft.com/office/drawing/2014/main" id="{F2709982-DA52-4813-82B7-166915F1ECE1}"/>
                </a:ext>
              </a:extLst>
            </p:cNvPr>
            <p:cNvSpPr txBox="1"/>
            <p:nvPr/>
          </p:nvSpPr>
          <p:spPr>
            <a:xfrm>
              <a:off x="68660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76</a:t>
              </a:r>
            </a:p>
          </p:txBody>
        </p:sp>
        <p:sp>
          <p:nvSpPr>
            <p:cNvPr id="560" name="TextBox 559">
              <a:extLst>
                <a:ext uri="{FF2B5EF4-FFF2-40B4-BE49-F238E27FC236}">
                  <a16:creationId xmlns:a16="http://schemas.microsoft.com/office/drawing/2014/main" id="{CFA74A95-2B17-4FF3-BF15-0672BD2D6970}"/>
                </a:ext>
              </a:extLst>
            </p:cNvPr>
            <p:cNvSpPr txBox="1"/>
            <p:nvPr/>
          </p:nvSpPr>
          <p:spPr>
            <a:xfrm>
              <a:off x="43406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88</a:t>
              </a:r>
            </a:p>
          </p:txBody>
        </p:sp>
      </p:grpSp>
      <p:grpSp>
        <p:nvGrpSpPr>
          <p:cNvPr id="530" name="Group 529">
            <a:extLst>
              <a:ext uri="{FF2B5EF4-FFF2-40B4-BE49-F238E27FC236}">
                <a16:creationId xmlns:a16="http://schemas.microsoft.com/office/drawing/2014/main" id="{56147AF3-1983-4933-9E72-C44E2E023A94}"/>
              </a:ext>
            </a:extLst>
          </p:cNvPr>
          <p:cNvGrpSpPr/>
          <p:nvPr/>
        </p:nvGrpSpPr>
        <p:grpSpPr>
          <a:xfrm>
            <a:off x="6461101" y="5791500"/>
            <a:ext cx="2442197" cy="226591"/>
            <a:chOff x="410087" y="5637980"/>
            <a:chExt cx="1660592" cy="226591"/>
          </a:xfrm>
        </p:grpSpPr>
        <p:sp>
          <p:nvSpPr>
            <p:cNvPr id="547" name="TextBox 546">
              <a:extLst>
                <a:ext uri="{FF2B5EF4-FFF2-40B4-BE49-F238E27FC236}">
                  <a16:creationId xmlns:a16="http://schemas.microsoft.com/office/drawing/2014/main" id="{91FA8D1F-7D2B-4437-9703-23BA384BBDB7}"/>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8</a:t>
              </a:r>
            </a:p>
          </p:txBody>
        </p:sp>
        <p:sp>
          <p:nvSpPr>
            <p:cNvPr id="548" name="TextBox 547">
              <a:extLst>
                <a:ext uri="{FF2B5EF4-FFF2-40B4-BE49-F238E27FC236}">
                  <a16:creationId xmlns:a16="http://schemas.microsoft.com/office/drawing/2014/main" id="{5FF28D61-D7F0-4D10-A72C-7AA9BDB3AA4B}"/>
                </a:ext>
              </a:extLst>
            </p:cNvPr>
            <p:cNvSpPr txBox="1"/>
            <p:nvPr/>
          </p:nvSpPr>
          <p:spPr>
            <a:xfrm>
              <a:off x="169676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17</a:t>
              </a:r>
            </a:p>
          </p:txBody>
        </p:sp>
        <p:sp>
          <p:nvSpPr>
            <p:cNvPr id="549" name="TextBox 548">
              <a:extLst>
                <a:ext uri="{FF2B5EF4-FFF2-40B4-BE49-F238E27FC236}">
                  <a16:creationId xmlns:a16="http://schemas.microsoft.com/office/drawing/2014/main" id="{AD3640AD-9A8F-4381-901D-4A9E30F1FA6A}"/>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37</a:t>
              </a:r>
            </a:p>
          </p:txBody>
        </p:sp>
        <p:sp>
          <p:nvSpPr>
            <p:cNvPr id="550" name="TextBox 549">
              <a:extLst>
                <a:ext uri="{FF2B5EF4-FFF2-40B4-BE49-F238E27FC236}">
                  <a16:creationId xmlns:a16="http://schemas.microsoft.com/office/drawing/2014/main" id="{43680BF8-16E0-4E6E-93DE-BF2B63F8EE0D}"/>
                </a:ext>
              </a:extLst>
            </p:cNvPr>
            <p:cNvSpPr txBox="1"/>
            <p:nvPr/>
          </p:nvSpPr>
          <p:spPr>
            <a:xfrm>
              <a:off x="119168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57</a:t>
              </a:r>
            </a:p>
          </p:txBody>
        </p:sp>
        <p:sp>
          <p:nvSpPr>
            <p:cNvPr id="551" name="TextBox 550">
              <a:extLst>
                <a:ext uri="{FF2B5EF4-FFF2-40B4-BE49-F238E27FC236}">
                  <a16:creationId xmlns:a16="http://schemas.microsoft.com/office/drawing/2014/main" id="{6790F7F1-E710-4C28-A158-251C1E74C349}"/>
                </a:ext>
              </a:extLst>
            </p:cNvPr>
            <p:cNvSpPr txBox="1"/>
            <p:nvPr/>
          </p:nvSpPr>
          <p:spPr>
            <a:xfrm>
              <a:off x="939145"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70</a:t>
              </a:r>
            </a:p>
          </p:txBody>
        </p:sp>
        <p:sp>
          <p:nvSpPr>
            <p:cNvPr id="552" name="TextBox 551">
              <a:extLst>
                <a:ext uri="{FF2B5EF4-FFF2-40B4-BE49-F238E27FC236}">
                  <a16:creationId xmlns:a16="http://schemas.microsoft.com/office/drawing/2014/main" id="{83EC401C-F6B5-466A-80DB-D3200AF698F2}"/>
                </a:ext>
              </a:extLst>
            </p:cNvPr>
            <p:cNvSpPr txBox="1"/>
            <p:nvPr/>
          </p:nvSpPr>
          <p:spPr>
            <a:xfrm>
              <a:off x="686606" y="5637980"/>
              <a:ext cx="145353"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91</a:t>
              </a:r>
            </a:p>
          </p:txBody>
        </p:sp>
        <p:sp>
          <p:nvSpPr>
            <p:cNvPr id="553" name="TextBox 552">
              <a:extLst>
                <a:ext uri="{FF2B5EF4-FFF2-40B4-BE49-F238E27FC236}">
                  <a16:creationId xmlns:a16="http://schemas.microsoft.com/office/drawing/2014/main" id="{5E1AAB18-04A7-403D-9857-9D9DC9FB0C00}"/>
                </a:ext>
              </a:extLst>
            </p:cNvPr>
            <p:cNvSpPr txBox="1"/>
            <p:nvPr/>
          </p:nvSpPr>
          <p:spPr>
            <a:xfrm>
              <a:off x="410087" y="5637980"/>
              <a:ext cx="193313" cy="226591"/>
            </a:xfrm>
            <a:prstGeom prst="rect">
              <a:avLst/>
            </a:prstGeom>
            <a:noFill/>
          </p:spPr>
          <p:txBody>
            <a:bodyPr wrap="none" lIns="36000" tIns="36000" rIns="36000" bIns="36000" rtlCol="0" anchor="t" anchorCtr="0">
              <a:spAutoFit/>
            </a:bodyPr>
            <a:lstStyle/>
            <a:p>
              <a:pPr algn="ctr"/>
              <a:r>
                <a:rPr lang="fr-FR" sz="1000" dirty="0">
                  <a:solidFill>
                    <a:srgbClr val="B2C0EC"/>
                  </a:solidFill>
                  <a:latin typeface="Arial" panose="020B0604020202020204" pitchFamily="34" charset="0"/>
                  <a:cs typeface="Arial" panose="020B0604020202020204" pitchFamily="34" charset="0"/>
                </a:rPr>
                <a:t>103</a:t>
              </a:r>
            </a:p>
          </p:txBody>
        </p:sp>
      </p:grpSp>
      <p:sp>
        <p:nvSpPr>
          <p:cNvPr id="527" name="TextBox 526">
            <a:extLst>
              <a:ext uri="{FF2B5EF4-FFF2-40B4-BE49-F238E27FC236}">
                <a16:creationId xmlns:a16="http://schemas.microsoft.com/office/drawing/2014/main" id="{C67F2474-7EF1-4385-9E5A-20C82C00E85E}"/>
              </a:ext>
            </a:extLst>
          </p:cNvPr>
          <p:cNvSpPr txBox="1"/>
          <p:nvPr/>
        </p:nvSpPr>
        <p:spPr>
          <a:xfrm>
            <a:off x="6564708" y="4933950"/>
            <a:ext cx="1178528" cy="246221"/>
          </a:xfrm>
          <a:prstGeom prst="rect">
            <a:avLst/>
          </a:prstGeom>
          <a:noFill/>
        </p:spPr>
        <p:txBody>
          <a:bodyPr wrap="none" rtlCol="0">
            <a:spAutoFit/>
          </a:bodyPr>
          <a:lstStyle/>
          <a:p>
            <a:r>
              <a:rPr lang="fr-FR" sz="1000" dirty="0"/>
              <a:t>Log </a:t>
            </a:r>
            <a:r>
              <a:rPr lang="fr-FR" sz="1000" dirty="0" err="1"/>
              <a:t>rank</a:t>
            </a:r>
            <a:r>
              <a:rPr lang="fr-FR" sz="1000" dirty="0"/>
              <a:t> p=0,969</a:t>
            </a:r>
          </a:p>
        </p:txBody>
      </p:sp>
      <p:sp>
        <p:nvSpPr>
          <p:cNvPr id="590" name="Freeform: Shape 589">
            <a:extLst>
              <a:ext uri="{FF2B5EF4-FFF2-40B4-BE49-F238E27FC236}">
                <a16:creationId xmlns:a16="http://schemas.microsoft.com/office/drawing/2014/main" id="{C2753DBD-BC2A-40D1-A48B-E9002F523992}"/>
              </a:ext>
            </a:extLst>
          </p:cNvPr>
          <p:cNvSpPr/>
          <p:nvPr/>
        </p:nvSpPr>
        <p:spPr>
          <a:xfrm>
            <a:off x="744352" y="3215337"/>
            <a:ext cx="2240896" cy="934873"/>
          </a:xfrm>
          <a:custGeom>
            <a:avLst/>
            <a:gdLst>
              <a:gd name="connsiteX0" fmla="*/ 3496713 w 3496713"/>
              <a:gd name="connsiteY0" fmla="*/ 1480540 h 1480539"/>
              <a:gd name="connsiteX1" fmla="*/ 2420407 w 3496713"/>
              <a:gd name="connsiteY1" fmla="*/ 1480540 h 1480539"/>
              <a:gd name="connsiteX2" fmla="*/ 2420407 w 3496713"/>
              <a:gd name="connsiteY2" fmla="*/ 1328949 h 1480539"/>
              <a:gd name="connsiteX3" fmla="*/ 2145021 w 3496713"/>
              <a:gd name="connsiteY3" fmla="*/ 1328949 h 1480539"/>
              <a:gd name="connsiteX4" fmla="*/ 2145021 w 3496713"/>
              <a:gd name="connsiteY4" fmla="*/ 1195047 h 1480539"/>
              <a:gd name="connsiteX5" fmla="*/ 2036378 w 3496713"/>
              <a:gd name="connsiteY5" fmla="*/ 1195047 h 1480539"/>
              <a:gd name="connsiteX6" fmla="*/ 2036378 w 3496713"/>
              <a:gd name="connsiteY6" fmla="*/ 1078823 h 1480539"/>
              <a:gd name="connsiteX7" fmla="*/ 1786252 w 3496713"/>
              <a:gd name="connsiteY7" fmla="*/ 1078823 h 1480539"/>
              <a:gd name="connsiteX8" fmla="*/ 1786252 w 3496713"/>
              <a:gd name="connsiteY8" fmla="*/ 970190 h 1480539"/>
              <a:gd name="connsiteX9" fmla="*/ 1740780 w 3496713"/>
              <a:gd name="connsiteY9" fmla="*/ 970190 h 1480539"/>
              <a:gd name="connsiteX10" fmla="*/ 1740780 w 3496713"/>
              <a:gd name="connsiteY10" fmla="*/ 843859 h 1480539"/>
              <a:gd name="connsiteX11" fmla="*/ 1715510 w 3496713"/>
              <a:gd name="connsiteY11" fmla="*/ 843859 h 1480539"/>
              <a:gd name="connsiteX12" fmla="*/ 1715510 w 3496713"/>
              <a:gd name="connsiteY12" fmla="*/ 717533 h 1480539"/>
              <a:gd name="connsiteX13" fmla="*/ 1606868 w 3496713"/>
              <a:gd name="connsiteY13" fmla="*/ 717533 h 1480539"/>
              <a:gd name="connsiteX14" fmla="*/ 1606868 w 3496713"/>
              <a:gd name="connsiteY14" fmla="*/ 603840 h 1480539"/>
              <a:gd name="connsiteX15" fmla="*/ 1134409 w 3496713"/>
              <a:gd name="connsiteY15" fmla="*/ 603840 h 1480539"/>
              <a:gd name="connsiteX16" fmla="*/ 1134409 w 3496713"/>
              <a:gd name="connsiteY16" fmla="*/ 515411 h 1480539"/>
              <a:gd name="connsiteX17" fmla="*/ 869125 w 3496713"/>
              <a:gd name="connsiteY17" fmla="*/ 515411 h 1480539"/>
              <a:gd name="connsiteX18" fmla="*/ 869125 w 3496713"/>
              <a:gd name="connsiteY18" fmla="*/ 421929 h 1480539"/>
              <a:gd name="connsiteX19" fmla="*/ 682161 w 3496713"/>
              <a:gd name="connsiteY19" fmla="*/ 421929 h 1480539"/>
              <a:gd name="connsiteX20" fmla="*/ 682161 w 3496713"/>
              <a:gd name="connsiteY20" fmla="*/ 336028 h 1480539"/>
              <a:gd name="connsiteX21" fmla="*/ 353714 w 3496713"/>
              <a:gd name="connsiteY21" fmla="*/ 336028 h 1480539"/>
              <a:gd name="connsiteX22" fmla="*/ 353714 w 3496713"/>
              <a:gd name="connsiteY22" fmla="*/ 267812 h 1480539"/>
              <a:gd name="connsiteX23" fmla="*/ 310763 w 3496713"/>
              <a:gd name="connsiteY23" fmla="*/ 267812 h 1480539"/>
              <a:gd name="connsiteX24" fmla="*/ 310763 w 3496713"/>
              <a:gd name="connsiteY24" fmla="*/ 181910 h 1480539"/>
              <a:gd name="connsiteX25" fmla="*/ 257706 w 3496713"/>
              <a:gd name="connsiteY25" fmla="*/ 181910 h 1480539"/>
              <a:gd name="connsiteX26" fmla="*/ 257706 w 3496713"/>
              <a:gd name="connsiteY26" fmla="*/ 70743 h 1480539"/>
              <a:gd name="connsiteX27" fmla="*/ 166750 w 3496713"/>
              <a:gd name="connsiteY27" fmla="*/ 70743 h 1480539"/>
              <a:gd name="connsiteX28" fmla="*/ 166750 w 3496713"/>
              <a:gd name="connsiteY28" fmla="*/ 0 h 1480539"/>
              <a:gd name="connsiteX29" fmla="*/ 0 w 3496713"/>
              <a:gd name="connsiteY29" fmla="*/ 0 h 148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96713" h="1480539">
                <a:moveTo>
                  <a:pt x="3496713" y="1480540"/>
                </a:moveTo>
                <a:lnTo>
                  <a:pt x="2420407" y="1480540"/>
                </a:lnTo>
                <a:lnTo>
                  <a:pt x="2420407" y="1328949"/>
                </a:lnTo>
                <a:lnTo>
                  <a:pt x="2145021" y="1328949"/>
                </a:lnTo>
                <a:lnTo>
                  <a:pt x="2145021" y="1195047"/>
                </a:lnTo>
                <a:lnTo>
                  <a:pt x="2036378" y="1195047"/>
                </a:lnTo>
                <a:lnTo>
                  <a:pt x="2036378" y="1078823"/>
                </a:lnTo>
                <a:lnTo>
                  <a:pt x="1786252" y="1078823"/>
                </a:lnTo>
                <a:lnTo>
                  <a:pt x="1786252" y="970190"/>
                </a:lnTo>
                <a:lnTo>
                  <a:pt x="1740780" y="970190"/>
                </a:lnTo>
                <a:lnTo>
                  <a:pt x="1740780" y="843859"/>
                </a:lnTo>
                <a:lnTo>
                  <a:pt x="1715510" y="843859"/>
                </a:lnTo>
                <a:lnTo>
                  <a:pt x="1715510" y="717533"/>
                </a:lnTo>
                <a:lnTo>
                  <a:pt x="1606868" y="717533"/>
                </a:lnTo>
                <a:lnTo>
                  <a:pt x="1606868" y="603840"/>
                </a:lnTo>
                <a:lnTo>
                  <a:pt x="1134409" y="603840"/>
                </a:lnTo>
                <a:lnTo>
                  <a:pt x="1134409" y="515411"/>
                </a:lnTo>
                <a:lnTo>
                  <a:pt x="869125" y="515411"/>
                </a:lnTo>
                <a:lnTo>
                  <a:pt x="869125" y="421929"/>
                </a:lnTo>
                <a:lnTo>
                  <a:pt x="682161" y="421929"/>
                </a:lnTo>
                <a:lnTo>
                  <a:pt x="682161" y="336028"/>
                </a:lnTo>
                <a:lnTo>
                  <a:pt x="353714" y="336028"/>
                </a:lnTo>
                <a:lnTo>
                  <a:pt x="353714" y="267812"/>
                </a:lnTo>
                <a:lnTo>
                  <a:pt x="310763" y="267812"/>
                </a:lnTo>
                <a:lnTo>
                  <a:pt x="310763" y="181910"/>
                </a:lnTo>
                <a:lnTo>
                  <a:pt x="257706" y="181910"/>
                </a:lnTo>
                <a:lnTo>
                  <a:pt x="257706" y="70743"/>
                </a:lnTo>
                <a:lnTo>
                  <a:pt x="166750" y="70743"/>
                </a:lnTo>
                <a:lnTo>
                  <a:pt x="166750" y="0"/>
                </a:lnTo>
                <a:lnTo>
                  <a:pt x="0" y="0"/>
                </a:lnTo>
              </a:path>
            </a:pathLst>
          </a:custGeom>
          <a:noFill/>
          <a:ln w="15875" cap="flat">
            <a:solidFill>
              <a:srgbClr val="4D4D4D"/>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91" name="Freeform: Shape 590">
            <a:extLst>
              <a:ext uri="{FF2B5EF4-FFF2-40B4-BE49-F238E27FC236}">
                <a16:creationId xmlns:a16="http://schemas.microsoft.com/office/drawing/2014/main" id="{72D23908-9597-4462-9690-A43B2E7E779B}"/>
              </a:ext>
            </a:extLst>
          </p:cNvPr>
          <p:cNvSpPr/>
          <p:nvPr/>
        </p:nvSpPr>
        <p:spPr>
          <a:xfrm>
            <a:off x="745971" y="3210551"/>
            <a:ext cx="2236035" cy="1057718"/>
          </a:xfrm>
          <a:custGeom>
            <a:avLst/>
            <a:gdLst>
              <a:gd name="connsiteX0" fmla="*/ 3489129 w 3489128"/>
              <a:gd name="connsiteY0" fmla="*/ 1675086 h 1675085"/>
              <a:gd name="connsiteX1" fmla="*/ 2988876 w 3489128"/>
              <a:gd name="connsiteY1" fmla="*/ 1675086 h 1675085"/>
              <a:gd name="connsiteX2" fmla="*/ 2988876 w 3489128"/>
              <a:gd name="connsiteY2" fmla="*/ 1440123 h 1675085"/>
              <a:gd name="connsiteX3" fmla="*/ 2817074 w 3489128"/>
              <a:gd name="connsiteY3" fmla="*/ 1440123 h 1675085"/>
              <a:gd name="connsiteX4" fmla="*/ 2817074 w 3489128"/>
              <a:gd name="connsiteY4" fmla="*/ 1270845 h 1675085"/>
              <a:gd name="connsiteX5" fmla="*/ 2177860 w 3489128"/>
              <a:gd name="connsiteY5" fmla="*/ 1270845 h 1675085"/>
              <a:gd name="connsiteX6" fmla="*/ 2177860 w 3489128"/>
              <a:gd name="connsiteY6" fmla="*/ 1139466 h 1675085"/>
              <a:gd name="connsiteX7" fmla="*/ 2071752 w 3489128"/>
              <a:gd name="connsiteY7" fmla="*/ 1139466 h 1675085"/>
              <a:gd name="connsiteX8" fmla="*/ 2071752 w 3489128"/>
              <a:gd name="connsiteY8" fmla="*/ 1003030 h 1675085"/>
              <a:gd name="connsiteX9" fmla="*/ 1985846 w 3489128"/>
              <a:gd name="connsiteY9" fmla="*/ 1003030 h 1675085"/>
              <a:gd name="connsiteX10" fmla="*/ 1985846 w 3489128"/>
              <a:gd name="connsiteY10" fmla="*/ 899443 h 1675085"/>
              <a:gd name="connsiteX11" fmla="*/ 1960586 w 3489128"/>
              <a:gd name="connsiteY11" fmla="*/ 899443 h 1675085"/>
              <a:gd name="connsiteX12" fmla="*/ 1960586 w 3489128"/>
              <a:gd name="connsiteY12" fmla="*/ 783223 h 1675085"/>
              <a:gd name="connsiteX13" fmla="*/ 1892367 w 3489128"/>
              <a:gd name="connsiteY13" fmla="*/ 783223 h 1675085"/>
              <a:gd name="connsiteX14" fmla="*/ 1892367 w 3489128"/>
              <a:gd name="connsiteY14" fmla="*/ 664476 h 1675085"/>
              <a:gd name="connsiteX15" fmla="*/ 1467914 w 3489128"/>
              <a:gd name="connsiteY15" fmla="*/ 664476 h 1675085"/>
              <a:gd name="connsiteX16" fmla="*/ 1467914 w 3489128"/>
              <a:gd name="connsiteY16" fmla="*/ 568468 h 1675085"/>
              <a:gd name="connsiteX17" fmla="*/ 1172306 w 3489128"/>
              <a:gd name="connsiteY17" fmla="*/ 568468 h 1675085"/>
              <a:gd name="connsiteX18" fmla="*/ 1172306 w 3489128"/>
              <a:gd name="connsiteY18" fmla="*/ 487619 h 1675085"/>
              <a:gd name="connsiteX19" fmla="*/ 1058616 w 3489128"/>
              <a:gd name="connsiteY19" fmla="*/ 487619 h 1675085"/>
              <a:gd name="connsiteX20" fmla="*/ 1058616 w 3489128"/>
              <a:gd name="connsiteY20" fmla="*/ 396665 h 1675085"/>
              <a:gd name="connsiteX21" fmla="*/ 533097 w 3489128"/>
              <a:gd name="connsiteY21" fmla="*/ 396665 h 1675085"/>
              <a:gd name="connsiteX22" fmla="*/ 533097 w 3489128"/>
              <a:gd name="connsiteY22" fmla="*/ 298130 h 1675085"/>
              <a:gd name="connsiteX23" fmla="*/ 500252 w 3489128"/>
              <a:gd name="connsiteY23" fmla="*/ 298130 h 1675085"/>
              <a:gd name="connsiteX24" fmla="*/ 500252 w 3489128"/>
              <a:gd name="connsiteY24" fmla="*/ 229913 h 1675085"/>
              <a:gd name="connsiteX25" fmla="*/ 348660 w 3489128"/>
              <a:gd name="connsiteY25" fmla="*/ 229913 h 1675085"/>
              <a:gd name="connsiteX26" fmla="*/ 348660 w 3489128"/>
              <a:gd name="connsiteY26" fmla="*/ 164224 h 1675085"/>
              <a:gd name="connsiteX27" fmla="*/ 288024 w 3489128"/>
              <a:gd name="connsiteY27" fmla="*/ 164224 h 1675085"/>
              <a:gd name="connsiteX28" fmla="*/ 288024 w 3489128"/>
              <a:gd name="connsiteY28" fmla="*/ 80849 h 1675085"/>
              <a:gd name="connsiteX29" fmla="*/ 146539 w 3489128"/>
              <a:gd name="connsiteY29" fmla="*/ 80849 h 1675085"/>
              <a:gd name="connsiteX30" fmla="*/ 146539 w 3489128"/>
              <a:gd name="connsiteY30" fmla="*/ 0 h 1675085"/>
              <a:gd name="connsiteX31" fmla="*/ 0 w 3489128"/>
              <a:gd name="connsiteY31" fmla="*/ 0 h 167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89128" h="1675085">
                <a:moveTo>
                  <a:pt x="3489129" y="1675086"/>
                </a:moveTo>
                <a:lnTo>
                  <a:pt x="2988876" y="1675086"/>
                </a:lnTo>
                <a:lnTo>
                  <a:pt x="2988876" y="1440123"/>
                </a:lnTo>
                <a:lnTo>
                  <a:pt x="2817074" y="1440123"/>
                </a:lnTo>
                <a:lnTo>
                  <a:pt x="2817074" y="1270845"/>
                </a:lnTo>
                <a:lnTo>
                  <a:pt x="2177860" y="1270845"/>
                </a:lnTo>
                <a:lnTo>
                  <a:pt x="2177860" y="1139466"/>
                </a:lnTo>
                <a:lnTo>
                  <a:pt x="2071752" y="1139466"/>
                </a:lnTo>
                <a:lnTo>
                  <a:pt x="2071752" y="1003030"/>
                </a:lnTo>
                <a:lnTo>
                  <a:pt x="1985846" y="1003030"/>
                </a:lnTo>
                <a:lnTo>
                  <a:pt x="1985846" y="899443"/>
                </a:lnTo>
                <a:lnTo>
                  <a:pt x="1960586" y="899443"/>
                </a:lnTo>
                <a:lnTo>
                  <a:pt x="1960586" y="783223"/>
                </a:lnTo>
                <a:lnTo>
                  <a:pt x="1892367" y="783223"/>
                </a:lnTo>
                <a:lnTo>
                  <a:pt x="1892367" y="664476"/>
                </a:lnTo>
                <a:lnTo>
                  <a:pt x="1467914" y="664476"/>
                </a:lnTo>
                <a:lnTo>
                  <a:pt x="1467914" y="568468"/>
                </a:lnTo>
                <a:lnTo>
                  <a:pt x="1172306" y="568468"/>
                </a:lnTo>
                <a:lnTo>
                  <a:pt x="1172306" y="487619"/>
                </a:lnTo>
                <a:lnTo>
                  <a:pt x="1058616" y="487619"/>
                </a:lnTo>
                <a:lnTo>
                  <a:pt x="1058616" y="396665"/>
                </a:lnTo>
                <a:lnTo>
                  <a:pt x="533097" y="396665"/>
                </a:lnTo>
                <a:lnTo>
                  <a:pt x="533097" y="298130"/>
                </a:lnTo>
                <a:lnTo>
                  <a:pt x="500252" y="298130"/>
                </a:lnTo>
                <a:lnTo>
                  <a:pt x="500252" y="229913"/>
                </a:lnTo>
                <a:lnTo>
                  <a:pt x="348660" y="229913"/>
                </a:lnTo>
                <a:lnTo>
                  <a:pt x="348660" y="164224"/>
                </a:lnTo>
                <a:lnTo>
                  <a:pt x="288024" y="164224"/>
                </a:lnTo>
                <a:lnTo>
                  <a:pt x="288024" y="80849"/>
                </a:lnTo>
                <a:lnTo>
                  <a:pt x="146539" y="80849"/>
                </a:lnTo>
                <a:lnTo>
                  <a:pt x="146539" y="0"/>
                </a:lnTo>
                <a:lnTo>
                  <a:pt x="0" y="0"/>
                </a:lnTo>
              </a:path>
            </a:pathLst>
          </a:custGeom>
          <a:noFill/>
          <a:ln w="15875"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92" name="Freeform: Shape 591">
            <a:extLst>
              <a:ext uri="{FF2B5EF4-FFF2-40B4-BE49-F238E27FC236}">
                <a16:creationId xmlns:a16="http://schemas.microsoft.com/office/drawing/2014/main" id="{5FE1ECC5-12D5-43B7-BEB2-B08C7D5390B8}"/>
              </a:ext>
            </a:extLst>
          </p:cNvPr>
          <p:cNvSpPr/>
          <p:nvPr/>
        </p:nvSpPr>
        <p:spPr>
          <a:xfrm>
            <a:off x="749209" y="3215337"/>
            <a:ext cx="2232797" cy="1096008"/>
          </a:xfrm>
          <a:custGeom>
            <a:avLst/>
            <a:gdLst>
              <a:gd name="connsiteX0" fmla="*/ 3484076 w 3484075"/>
              <a:gd name="connsiteY0" fmla="*/ 1735724 h 1735724"/>
              <a:gd name="connsiteX1" fmla="*/ 2900451 w 3484075"/>
              <a:gd name="connsiteY1" fmla="*/ 1735724 h 1735724"/>
              <a:gd name="connsiteX2" fmla="*/ 2900451 w 3484075"/>
              <a:gd name="connsiteY2" fmla="*/ 1541176 h 1735724"/>
              <a:gd name="connsiteX3" fmla="*/ 2491152 w 3484075"/>
              <a:gd name="connsiteY3" fmla="*/ 1541176 h 1735724"/>
              <a:gd name="connsiteX4" fmla="*/ 2491152 w 3484075"/>
              <a:gd name="connsiteY4" fmla="*/ 1389586 h 1735724"/>
              <a:gd name="connsiteX5" fmla="*/ 2364831 w 3484075"/>
              <a:gd name="connsiteY5" fmla="*/ 1389586 h 1735724"/>
              <a:gd name="connsiteX6" fmla="*/ 2364831 w 3484075"/>
              <a:gd name="connsiteY6" fmla="*/ 1265789 h 1735724"/>
              <a:gd name="connsiteX7" fmla="*/ 1829202 w 3484075"/>
              <a:gd name="connsiteY7" fmla="*/ 1265789 h 1735724"/>
              <a:gd name="connsiteX8" fmla="*/ 1829202 w 3484075"/>
              <a:gd name="connsiteY8" fmla="*/ 1164729 h 1735724"/>
              <a:gd name="connsiteX9" fmla="*/ 1796360 w 3484075"/>
              <a:gd name="connsiteY9" fmla="*/ 1164729 h 1735724"/>
              <a:gd name="connsiteX10" fmla="*/ 1796360 w 3484075"/>
              <a:gd name="connsiteY10" fmla="*/ 1078823 h 1735724"/>
              <a:gd name="connsiteX11" fmla="*/ 1697824 w 3484075"/>
              <a:gd name="connsiteY11" fmla="*/ 1078823 h 1735724"/>
              <a:gd name="connsiteX12" fmla="*/ 1697824 w 3484075"/>
              <a:gd name="connsiteY12" fmla="*/ 1000508 h 1735724"/>
              <a:gd name="connsiteX13" fmla="*/ 1667506 w 3484075"/>
              <a:gd name="connsiteY13" fmla="*/ 1000508 h 1735724"/>
              <a:gd name="connsiteX14" fmla="*/ 1667506 w 3484075"/>
              <a:gd name="connsiteY14" fmla="*/ 924708 h 1735724"/>
              <a:gd name="connsiteX15" fmla="*/ 1230413 w 3484075"/>
              <a:gd name="connsiteY15" fmla="*/ 924708 h 1735724"/>
              <a:gd name="connsiteX16" fmla="*/ 1230413 w 3484075"/>
              <a:gd name="connsiteY16" fmla="*/ 853965 h 1735724"/>
              <a:gd name="connsiteX17" fmla="*/ 1174835 w 3484075"/>
              <a:gd name="connsiteY17" fmla="*/ 853965 h 1735724"/>
              <a:gd name="connsiteX18" fmla="*/ 1174835 w 3484075"/>
              <a:gd name="connsiteY18" fmla="*/ 778170 h 1735724"/>
              <a:gd name="connsiteX19" fmla="*/ 1149565 w 3484075"/>
              <a:gd name="connsiteY19" fmla="*/ 778170 h 1735724"/>
              <a:gd name="connsiteX20" fmla="*/ 1149565 w 3484075"/>
              <a:gd name="connsiteY20" fmla="*/ 720060 h 1735724"/>
              <a:gd name="connsiteX21" fmla="*/ 909549 w 3484075"/>
              <a:gd name="connsiteY21" fmla="*/ 720060 h 1735724"/>
              <a:gd name="connsiteX22" fmla="*/ 909549 w 3484075"/>
              <a:gd name="connsiteY22" fmla="*/ 639211 h 1735724"/>
              <a:gd name="connsiteX23" fmla="*/ 818594 w 3484075"/>
              <a:gd name="connsiteY23" fmla="*/ 639211 h 1735724"/>
              <a:gd name="connsiteX24" fmla="*/ 818594 w 3484075"/>
              <a:gd name="connsiteY24" fmla="*/ 570995 h 1735724"/>
              <a:gd name="connsiteX25" fmla="*/ 783223 w 3484075"/>
              <a:gd name="connsiteY25" fmla="*/ 570995 h 1735724"/>
              <a:gd name="connsiteX26" fmla="*/ 783223 w 3484075"/>
              <a:gd name="connsiteY26" fmla="*/ 384032 h 1735724"/>
              <a:gd name="connsiteX27" fmla="*/ 505305 w 3484075"/>
              <a:gd name="connsiteY27" fmla="*/ 384032 h 1735724"/>
              <a:gd name="connsiteX28" fmla="*/ 505305 w 3484075"/>
              <a:gd name="connsiteY28" fmla="*/ 257706 h 1735724"/>
              <a:gd name="connsiteX29" fmla="*/ 343607 w 3484075"/>
              <a:gd name="connsiteY29" fmla="*/ 257706 h 1735724"/>
              <a:gd name="connsiteX30" fmla="*/ 343607 w 3484075"/>
              <a:gd name="connsiteY30" fmla="*/ 184436 h 1735724"/>
              <a:gd name="connsiteX31" fmla="*/ 272865 w 3484075"/>
              <a:gd name="connsiteY31" fmla="*/ 184436 h 1735724"/>
              <a:gd name="connsiteX32" fmla="*/ 272865 w 3484075"/>
              <a:gd name="connsiteY32" fmla="*/ 126327 h 1735724"/>
              <a:gd name="connsiteX33" fmla="*/ 154118 w 3484075"/>
              <a:gd name="connsiteY33" fmla="*/ 126327 h 1735724"/>
              <a:gd name="connsiteX34" fmla="*/ 154118 w 3484075"/>
              <a:gd name="connsiteY34" fmla="*/ 0 h 1735724"/>
              <a:gd name="connsiteX35" fmla="*/ 0 w 3484075"/>
              <a:gd name="connsiteY35" fmla="*/ 0 h 17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84075" h="1735724">
                <a:moveTo>
                  <a:pt x="3484076" y="1735724"/>
                </a:moveTo>
                <a:lnTo>
                  <a:pt x="2900451" y="1735724"/>
                </a:lnTo>
                <a:lnTo>
                  <a:pt x="2900451" y="1541176"/>
                </a:lnTo>
                <a:lnTo>
                  <a:pt x="2491152" y="1541176"/>
                </a:lnTo>
                <a:lnTo>
                  <a:pt x="2491152" y="1389586"/>
                </a:lnTo>
                <a:lnTo>
                  <a:pt x="2364831" y="1389586"/>
                </a:lnTo>
                <a:lnTo>
                  <a:pt x="2364831" y="1265789"/>
                </a:lnTo>
                <a:lnTo>
                  <a:pt x="1829202" y="1265789"/>
                </a:lnTo>
                <a:lnTo>
                  <a:pt x="1829202" y="1164729"/>
                </a:lnTo>
                <a:lnTo>
                  <a:pt x="1796360" y="1164729"/>
                </a:lnTo>
                <a:lnTo>
                  <a:pt x="1796360" y="1078823"/>
                </a:lnTo>
                <a:lnTo>
                  <a:pt x="1697824" y="1078823"/>
                </a:lnTo>
                <a:lnTo>
                  <a:pt x="1697824" y="1000508"/>
                </a:lnTo>
                <a:lnTo>
                  <a:pt x="1667506" y="1000508"/>
                </a:lnTo>
                <a:lnTo>
                  <a:pt x="1667506" y="924708"/>
                </a:lnTo>
                <a:lnTo>
                  <a:pt x="1230413" y="924708"/>
                </a:lnTo>
                <a:lnTo>
                  <a:pt x="1230413" y="853965"/>
                </a:lnTo>
                <a:lnTo>
                  <a:pt x="1174835" y="853965"/>
                </a:lnTo>
                <a:lnTo>
                  <a:pt x="1174835" y="778170"/>
                </a:lnTo>
                <a:lnTo>
                  <a:pt x="1149565" y="778170"/>
                </a:lnTo>
                <a:lnTo>
                  <a:pt x="1149565" y="720060"/>
                </a:lnTo>
                <a:lnTo>
                  <a:pt x="909549" y="720060"/>
                </a:lnTo>
                <a:lnTo>
                  <a:pt x="909549" y="639211"/>
                </a:lnTo>
                <a:lnTo>
                  <a:pt x="818594" y="639211"/>
                </a:lnTo>
                <a:lnTo>
                  <a:pt x="818594" y="570995"/>
                </a:lnTo>
                <a:lnTo>
                  <a:pt x="783223" y="570995"/>
                </a:lnTo>
                <a:lnTo>
                  <a:pt x="783223" y="384032"/>
                </a:lnTo>
                <a:lnTo>
                  <a:pt x="505305" y="384032"/>
                </a:lnTo>
                <a:lnTo>
                  <a:pt x="505305" y="257706"/>
                </a:lnTo>
                <a:lnTo>
                  <a:pt x="343607" y="257706"/>
                </a:lnTo>
                <a:lnTo>
                  <a:pt x="343607" y="184436"/>
                </a:lnTo>
                <a:lnTo>
                  <a:pt x="272865" y="184436"/>
                </a:lnTo>
                <a:lnTo>
                  <a:pt x="272865" y="126327"/>
                </a:lnTo>
                <a:lnTo>
                  <a:pt x="154118" y="126327"/>
                </a:lnTo>
                <a:lnTo>
                  <a:pt x="154118" y="0"/>
                </a:lnTo>
                <a:lnTo>
                  <a:pt x="0" y="0"/>
                </a:lnTo>
              </a:path>
            </a:pathLst>
          </a:custGeom>
          <a:noFill/>
          <a:ln w="1587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93" name="Freeform: Shape 592">
            <a:extLst>
              <a:ext uri="{FF2B5EF4-FFF2-40B4-BE49-F238E27FC236}">
                <a16:creationId xmlns:a16="http://schemas.microsoft.com/office/drawing/2014/main" id="{D8D4820E-59ED-412E-8A6A-BC839000EAEC}"/>
              </a:ext>
            </a:extLst>
          </p:cNvPr>
          <p:cNvSpPr/>
          <p:nvPr/>
        </p:nvSpPr>
        <p:spPr>
          <a:xfrm>
            <a:off x="749209" y="3215337"/>
            <a:ext cx="2232797" cy="1271498"/>
          </a:xfrm>
          <a:custGeom>
            <a:avLst/>
            <a:gdLst>
              <a:gd name="connsiteX0" fmla="*/ 3484076 w 3484075"/>
              <a:gd name="connsiteY0" fmla="*/ 2013644 h 2013644"/>
              <a:gd name="connsiteX1" fmla="*/ 3185953 w 3484075"/>
              <a:gd name="connsiteY1" fmla="*/ 2013644 h 2013644"/>
              <a:gd name="connsiteX2" fmla="*/ 3185953 w 3484075"/>
              <a:gd name="connsiteY2" fmla="*/ 1776148 h 2013644"/>
              <a:gd name="connsiteX3" fmla="*/ 3014141 w 3484075"/>
              <a:gd name="connsiteY3" fmla="*/ 1776148 h 2013644"/>
              <a:gd name="connsiteX4" fmla="*/ 3014141 w 3484075"/>
              <a:gd name="connsiteY4" fmla="*/ 1609394 h 2013644"/>
              <a:gd name="connsiteX5" fmla="*/ 2786760 w 3484075"/>
              <a:gd name="connsiteY5" fmla="*/ 1609394 h 2013644"/>
              <a:gd name="connsiteX6" fmla="*/ 2786760 w 3484075"/>
              <a:gd name="connsiteY6" fmla="*/ 1493179 h 2013644"/>
              <a:gd name="connsiteX7" fmla="*/ 2741278 w 3484075"/>
              <a:gd name="connsiteY7" fmla="*/ 1493179 h 2013644"/>
              <a:gd name="connsiteX8" fmla="*/ 2741278 w 3484075"/>
              <a:gd name="connsiteY8" fmla="*/ 1374431 h 2013644"/>
              <a:gd name="connsiteX9" fmla="*/ 2597270 w 3484075"/>
              <a:gd name="connsiteY9" fmla="*/ 1374431 h 2013644"/>
              <a:gd name="connsiteX10" fmla="*/ 2597270 w 3484075"/>
              <a:gd name="connsiteY10" fmla="*/ 1263265 h 2013644"/>
              <a:gd name="connsiteX11" fmla="*/ 2420410 w 3484075"/>
              <a:gd name="connsiteY11" fmla="*/ 1263265 h 2013644"/>
              <a:gd name="connsiteX12" fmla="*/ 2420410 w 3484075"/>
              <a:gd name="connsiteY12" fmla="*/ 1182417 h 2013644"/>
              <a:gd name="connsiteX13" fmla="*/ 2291556 w 3484075"/>
              <a:gd name="connsiteY13" fmla="*/ 1182417 h 2013644"/>
              <a:gd name="connsiteX14" fmla="*/ 2291556 w 3484075"/>
              <a:gd name="connsiteY14" fmla="*/ 1093987 h 2013644"/>
              <a:gd name="connsiteX15" fmla="*/ 2046487 w 3484075"/>
              <a:gd name="connsiteY15" fmla="*/ 1093987 h 2013644"/>
              <a:gd name="connsiteX16" fmla="*/ 2046487 w 3484075"/>
              <a:gd name="connsiteY16" fmla="*/ 1015663 h 2013644"/>
              <a:gd name="connsiteX17" fmla="*/ 1945426 w 3484075"/>
              <a:gd name="connsiteY17" fmla="*/ 1015663 h 2013644"/>
              <a:gd name="connsiteX18" fmla="*/ 1945426 w 3484075"/>
              <a:gd name="connsiteY18" fmla="*/ 965132 h 2013644"/>
              <a:gd name="connsiteX19" fmla="*/ 1899945 w 3484075"/>
              <a:gd name="connsiteY19" fmla="*/ 965132 h 2013644"/>
              <a:gd name="connsiteX20" fmla="*/ 1899945 w 3484075"/>
              <a:gd name="connsiteY20" fmla="*/ 894390 h 2013644"/>
              <a:gd name="connsiteX21" fmla="*/ 1642246 w 3484075"/>
              <a:gd name="connsiteY21" fmla="*/ 894390 h 2013644"/>
              <a:gd name="connsiteX22" fmla="*/ 1642246 w 3484075"/>
              <a:gd name="connsiteY22" fmla="*/ 833753 h 2013644"/>
              <a:gd name="connsiteX23" fmla="*/ 1235471 w 3484075"/>
              <a:gd name="connsiteY23" fmla="*/ 833753 h 2013644"/>
              <a:gd name="connsiteX24" fmla="*/ 1235471 w 3484075"/>
              <a:gd name="connsiteY24" fmla="*/ 773117 h 2013644"/>
              <a:gd name="connsiteX25" fmla="*/ 1086405 w 3484075"/>
              <a:gd name="connsiteY25" fmla="*/ 773117 h 2013644"/>
              <a:gd name="connsiteX26" fmla="*/ 1086405 w 3484075"/>
              <a:gd name="connsiteY26" fmla="*/ 712480 h 2013644"/>
              <a:gd name="connsiteX27" fmla="*/ 955027 w 3484075"/>
              <a:gd name="connsiteY27" fmla="*/ 712480 h 2013644"/>
              <a:gd name="connsiteX28" fmla="*/ 955027 w 3484075"/>
              <a:gd name="connsiteY28" fmla="*/ 646791 h 2013644"/>
              <a:gd name="connsiteX29" fmla="*/ 929761 w 3484075"/>
              <a:gd name="connsiteY29" fmla="*/ 646791 h 2013644"/>
              <a:gd name="connsiteX30" fmla="*/ 929761 w 3484075"/>
              <a:gd name="connsiteY30" fmla="*/ 497725 h 2013644"/>
              <a:gd name="connsiteX31" fmla="*/ 899443 w 3484075"/>
              <a:gd name="connsiteY31" fmla="*/ 497725 h 2013644"/>
              <a:gd name="connsiteX32" fmla="*/ 899443 w 3484075"/>
              <a:gd name="connsiteY32" fmla="*/ 439615 h 2013644"/>
              <a:gd name="connsiteX33" fmla="*/ 831227 w 3484075"/>
              <a:gd name="connsiteY33" fmla="*/ 439615 h 2013644"/>
              <a:gd name="connsiteX34" fmla="*/ 831227 w 3484075"/>
              <a:gd name="connsiteY34" fmla="*/ 323395 h 2013644"/>
              <a:gd name="connsiteX35" fmla="*/ 778170 w 3484075"/>
              <a:gd name="connsiteY35" fmla="*/ 323395 h 2013644"/>
              <a:gd name="connsiteX36" fmla="*/ 778170 w 3484075"/>
              <a:gd name="connsiteY36" fmla="*/ 267812 h 2013644"/>
              <a:gd name="connsiteX37" fmla="*/ 730166 w 3484075"/>
              <a:gd name="connsiteY37" fmla="*/ 267812 h 2013644"/>
              <a:gd name="connsiteX38" fmla="*/ 730166 w 3484075"/>
              <a:gd name="connsiteY38" fmla="*/ 224861 h 2013644"/>
              <a:gd name="connsiteX39" fmla="*/ 709954 w 3484075"/>
              <a:gd name="connsiteY39" fmla="*/ 224861 h 2013644"/>
              <a:gd name="connsiteX40" fmla="*/ 709954 w 3484075"/>
              <a:gd name="connsiteY40" fmla="*/ 166751 h 2013644"/>
              <a:gd name="connsiteX41" fmla="*/ 684688 w 3484075"/>
              <a:gd name="connsiteY41" fmla="*/ 166751 h 2013644"/>
              <a:gd name="connsiteX42" fmla="*/ 684688 w 3484075"/>
              <a:gd name="connsiteY42" fmla="*/ 116220 h 2013644"/>
              <a:gd name="connsiteX43" fmla="*/ 560889 w 3484075"/>
              <a:gd name="connsiteY43" fmla="*/ 116220 h 2013644"/>
              <a:gd name="connsiteX44" fmla="*/ 560889 w 3484075"/>
              <a:gd name="connsiteY44" fmla="*/ 60637 h 2013644"/>
              <a:gd name="connsiteX45" fmla="*/ 85902 w 3484075"/>
              <a:gd name="connsiteY45" fmla="*/ 60637 h 2013644"/>
              <a:gd name="connsiteX46" fmla="*/ 85902 w 3484075"/>
              <a:gd name="connsiteY46" fmla="*/ 0 h 2013644"/>
              <a:gd name="connsiteX47" fmla="*/ 0 w 3484075"/>
              <a:gd name="connsiteY47" fmla="*/ 0 h 20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84075" h="2013644">
                <a:moveTo>
                  <a:pt x="3484076" y="2013644"/>
                </a:moveTo>
                <a:lnTo>
                  <a:pt x="3185953" y="2013644"/>
                </a:lnTo>
                <a:lnTo>
                  <a:pt x="3185953" y="1776148"/>
                </a:lnTo>
                <a:lnTo>
                  <a:pt x="3014141" y="1776148"/>
                </a:lnTo>
                <a:lnTo>
                  <a:pt x="3014141" y="1609394"/>
                </a:lnTo>
                <a:lnTo>
                  <a:pt x="2786760" y="1609394"/>
                </a:lnTo>
                <a:lnTo>
                  <a:pt x="2786760" y="1493179"/>
                </a:lnTo>
                <a:lnTo>
                  <a:pt x="2741278" y="1493179"/>
                </a:lnTo>
                <a:lnTo>
                  <a:pt x="2741278" y="1374431"/>
                </a:lnTo>
                <a:lnTo>
                  <a:pt x="2597270" y="1374431"/>
                </a:lnTo>
                <a:lnTo>
                  <a:pt x="2597270" y="1263265"/>
                </a:lnTo>
                <a:lnTo>
                  <a:pt x="2420410" y="1263265"/>
                </a:lnTo>
                <a:lnTo>
                  <a:pt x="2420410" y="1182417"/>
                </a:lnTo>
                <a:lnTo>
                  <a:pt x="2291556" y="1182417"/>
                </a:lnTo>
                <a:lnTo>
                  <a:pt x="2291556" y="1093987"/>
                </a:lnTo>
                <a:lnTo>
                  <a:pt x="2046487" y="1093987"/>
                </a:lnTo>
                <a:lnTo>
                  <a:pt x="2046487" y="1015663"/>
                </a:lnTo>
                <a:lnTo>
                  <a:pt x="1945426" y="1015663"/>
                </a:lnTo>
                <a:lnTo>
                  <a:pt x="1945426" y="965132"/>
                </a:lnTo>
                <a:lnTo>
                  <a:pt x="1899945" y="965132"/>
                </a:lnTo>
                <a:lnTo>
                  <a:pt x="1899945" y="894390"/>
                </a:lnTo>
                <a:lnTo>
                  <a:pt x="1642246" y="894390"/>
                </a:lnTo>
                <a:lnTo>
                  <a:pt x="1642246" y="833753"/>
                </a:lnTo>
                <a:lnTo>
                  <a:pt x="1235471" y="833753"/>
                </a:lnTo>
                <a:lnTo>
                  <a:pt x="1235471" y="773117"/>
                </a:lnTo>
                <a:lnTo>
                  <a:pt x="1086405" y="773117"/>
                </a:lnTo>
                <a:lnTo>
                  <a:pt x="1086405" y="712480"/>
                </a:lnTo>
                <a:lnTo>
                  <a:pt x="955027" y="712480"/>
                </a:lnTo>
                <a:lnTo>
                  <a:pt x="955027" y="646791"/>
                </a:lnTo>
                <a:lnTo>
                  <a:pt x="929761" y="646791"/>
                </a:lnTo>
                <a:lnTo>
                  <a:pt x="929761" y="497725"/>
                </a:lnTo>
                <a:lnTo>
                  <a:pt x="899443" y="497725"/>
                </a:lnTo>
                <a:lnTo>
                  <a:pt x="899443" y="439615"/>
                </a:lnTo>
                <a:lnTo>
                  <a:pt x="831227" y="439615"/>
                </a:lnTo>
                <a:lnTo>
                  <a:pt x="831227" y="323395"/>
                </a:lnTo>
                <a:lnTo>
                  <a:pt x="778170" y="323395"/>
                </a:lnTo>
                <a:lnTo>
                  <a:pt x="778170" y="267812"/>
                </a:lnTo>
                <a:lnTo>
                  <a:pt x="730166" y="267812"/>
                </a:lnTo>
                <a:lnTo>
                  <a:pt x="730166" y="224861"/>
                </a:lnTo>
                <a:lnTo>
                  <a:pt x="709954" y="224861"/>
                </a:lnTo>
                <a:lnTo>
                  <a:pt x="709954" y="166751"/>
                </a:lnTo>
                <a:lnTo>
                  <a:pt x="684688" y="166751"/>
                </a:lnTo>
                <a:lnTo>
                  <a:pt x="684688" y="116220"/>
                </a:lnTo>
                <a:lnTo>
                  <a:pt x="560889" y="116220"/>
                </a:lnTo>
                <a:lnTo>
                  <a:pt x="560889" y="60637"/>
                </a:lnTo>
                <a:lnTo>
                  <a:pt x="85902" y="60637"/>
                </a:lnTo>
                <a:lnTo>
                  <a:pt x="85902" y="0"/>
                </a:lnTo>
                <a:lnTo>
                  <a:pt x="0" y="0"/>
                </a:lnTo>
              </a:path>
            </a:pathLst>
          </a:custGeom>
          <a:noFill/>
          <a:ln w="1587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97" name="Freeform: Shape 596">
            <a:extLst>
              <a:ext uri="{FF2B5EF4-FFF2-40B4-BE49-F238E27FC236}">
                <a16:creationId xmlns:a16="http://schemas.microsoft.com/office/drawing/2014/main" id="{ADEB90A2-D287-4177-A9EC-1E9F7552E052}"/>
              </a:ext>
            </a:extLst>
          </p:cNvPr>
          <p:cNvSpPr/>
          <p:nvPr/>
        </p:nvSpPr>
        <p:spPr>
          <a:xfrm>
            <a:off x="3631513" y="3209503"/>
            <a:ext cx="2257429" cy="985400"/>
          </a:xfrm>
          <a:custGeom>
            <a:avLst/>
            <a:gdLst>
              <a:gd name="connsiteX0" fmla="*/ 3506933 w 3506932"/>
              <a:gd name="connsiteY0" fmla="*/ 1558638 h 1558638"/>
              <a:gd name="connsiteX1" fmla="*/ 2995507 w 3506932"/>
              <a:gd name="connsiteY1" fmla="*/ 1558638 h 1558638"/>
              <a:gd name="connsiteX2" fmla="*/ 2995507 w 3506932"/>
              <a:gd name="connsiteY2" fmla="*/ 1453101 h 1558638"/>
              <a:gd name="connsiteX3" fmla="*/ 2841269 w 3506932"/>
              <a:gd name="connsiteY3" fmla="*/ 1453101 h 1558638"/>
              <a:gd name="connsiteX4" fmla="*/ 2841269 w 3506932"/>
              <a:gd name="connsiteY4" fmla="*/ 1358394 h 1558638"/>
              <a:gd name="connsiteX5" fmla="*/ 2421835 w 3506932"/>
              <a:gd name="connsiteY5" fmla="*/ 1358394 h 1558638"/>
              <a:gd name="connsiteX6" fmla="*/ 2421835 w 3506932"/>
              <a:gd name="connsiteY6" fmla="*/ 1263687 h 1558638"/>
              <a:gd name="connsiteX7" fmla="*/ 2186425 w 3506932"/>
              <a:gd name="connsiteY7" fmla="*/ 1263687 h 1558638"/>
              <a:gd name="connsiteX8" fmla="*/ 2186425 w 3506932"/>
              <a:gd name="connsiteY8" fmla="*/ 1206861 h 1558638"/>
              <a:gd name="connsiteX9" fmla="*/ 2148534 w 3506932"/>
              <a:gd name="connsiteY9" fmla="*/ 1206861 h 1558638"/>
              <a:gd name="connsiteX10" fmla="*/ 2148534 w 3506932"/>
              <a:gd name="connsiteY10" fmla="*/ 1141919 h 1558638"/>
              <a:gd name="connsiteX11" fmla="*/ 2078183 w 3506932"/>
              <a:gd name="connsiteY11" fmla="*/ 1141919 h 1558638"/>
              <a:gd name="connsiteX12" fmla="*/ 2078183 w 3506932"/>
              <a:gd name="connsiteY12" fmla="*/ 1087798 h 1558638"/>
              <a:gd name="connsiteX13" fmla="*/ 2034882 w 3506932"/>
              <a:gd name="connsiteY13" fmla="*/ 1087798 h 1558638"/>
              <a:gd name="connsiteX14" fmla="*/ 2034882 w 3506932"/>
              <a:gd name="connsiteY14" fmla="*/ 1028267 h 1558638"/>
              <a:gd name="connsiteX15" fmla="*/ 2007831 w 3506932"/>
              <a:gd name="connsiteY15" fmla="*/ 1028267 h 1558638"/>
              <a:gd name="connsiteX16" fmla="*/ 2007831 w 3506932"/>
              <a:gd name="connsiteY16" fmla="*/ 974146 h 1558638"/>
              <a:gd name="connsiteX17" fmla="*/ 1980771 w 3506932"/>
              <a:gd name="connsiteY17" fmla="*/ 974146 h 1558638"/>
              <a:gd name="connsiteX18" fmla="*/ 1980771 w 3506932"/>
              <a:gd name="connsiteY18" fmla="*/ 906498 h 1558638"/>
              <a:gd name="connsiteX19" fmla="*/ 1902294 w 3506932"/>
              <a:gd name="connsiteY19" fmla="*/ 906498 h 1558638"/>
              <a:gd name="connsiteX20" fmla="*/ 1902294 w 3506932"/>
              <a:gd name="connsiteY20" fmla="*/ 852379 h 1558638"/>
              <a:gd name="connsiteX21" fmla="*/ 1791347 w 3506932"/>
              <a:gd name="connsiteY21" fmla="*/ 852379 h 1558638"/>
              <a:gd name="connsiteX22" fmla="*/ 1791347 w 3506932"/>
              <a:gd name="connsiteY22" fmla="*/ 798260 h 1558638"/>
              <a:gd name="connsiteX23" fmla="*/ 1748056 w 3506932"/>
              <a:gd name="connsiteY23" fmla="*/ 798260 h 1558638"/>
              <a:gd name="connsiteX24" fmla="*/ 1748056 w 3506932"/>
              <a:gd name="connsiteY24" fmla="*/ 730611 h 1558638"/>
              <a:gd name="connsiteX25" fmla="*/ 1715585 w 3506932"/>
              <a:gd name="connsiteY25" fmla="*/ 730611 h 1558638"/>
              <a:gd name="connsiteX26" fmla="*/ 1715585 w 3506932"/>
              <a:gd name="connsiteY26" fmla="*/ 681904 h 1558638"/>
              <a:gd name="connsiteX27" fmla="*/ 1618163 w 3506932"/>
              <a:gd name="connsiteY27" fmla="*/ 681904 h 1558638"/>
              <a:gd name="connsiteX28" fmla="*/ 1618163 w 3506932"/>
              <a:gd name="connsiteY28" fmla="*/ 616960 h 1558638"/>
              <a:gd name="connsiteX29" fmla="*/ 1474755 w 3506932"/>
              <a:gd name="connsiteY29" fmla="*/ 616960 h 1558638"/>
              <a:gd name="connsiteX30" fmla="*/ 1474755 w 3506932"/>
              <a:gd name="connsiteY30" fmla="*/ 573665 h 1558638"/>
              <a:gd name="connsiteX31" fmla="*/ 1185214 w 3506932"/>
              <a:gd name="connsiteY31" fmla="*/ 573665 h 1558638"/>
              <a:gd name="connsiteX32" fmla="*/ 1185214 w 3506932"/>
              <a:gd name="connsiteY32" fmla="*/ 522251 h 1558638"/>
              <a:gd name="connsiteX33" fmla="*/ 1147333 w 3506932"/>
              <a:gd name="connsiteY33" fmla="*/ 522251 h 1558638"/>
              <a:gd name="connsiteX34" fmla="*/ 1147333 w 3506932"/>
              <a:gd name="connsiteY34" fmla="*/ 478956 h 1558638"/>
              <a:gd name="connsiteX35" fmla="*/ 1066152 w 3506932"/>
              <a:gd name="connsiteY35" fmla="*/ 478956 h 1558638"/>
              <a:gd name="connsiteX36" fmla="*/ 1066152 w 3506932"/>
              <a:gd name="connsiteY36" fmla="*/ 435661 h 1558638"/>
              <a:gd name="connsiteX37" fmla="*/ 884851 w 3506932"/>
              <a:gd name="connsiteY37" fmla="*/ 435661 h 1558638"/>
              <a:gd name="connsiteX38" fmla="*/ 884851 w 3506932"/>
              <a:gd name="connsiteY38" fmla="*/ 397777 h 1558638"/>
              <a:gd name="connsiteX39" fmla="*/ 679197 w 3506932"/>
              <a:gd name="connsiteY39" fmla="*/ 397777 h 1558638"/>
              <a:gd name="connsiteX40" fmla="*/ 679197 w 3506932"/>
              <a:gd name="connsiteY40" fmla="*/ 354482 h 1558638"/>
              <a:gd name="connsiteX41" fmla="*/ 554723 w 3506932"/>
              <a:gd name="connsiteY41" fmla="*/ 354482 h 1558638"/>
              <a:gd name="connsiteX42" fmla="*/ 554723 w 3506932"/>
              <a:gd name="connsiteY42" fmla="*/ 319304 h 1558638"/>
              <a:gd name="connsiteX43" fmla="*/ 516840 w 3506932"/>
              <a:gd name="connsiteY43" fmla="*/ 319304 h 1558638"/>
              <a:gd name="connsiteX44" fmla="*/ 516840 w 3506932"/>
              <a:gd name="connsiteY44" fmla="*/ 267891 h 1558638"/>
              <a:gd name="connsiteX45" fmla="*/ 373423 w 3506932"/>
              <a:gd name="connsiteY45" fmla="*/ 267891 h 1558638"/>
              <a:gd name="connsiteX46" fmla="*/ 373423 w 3506932"/>
              <a:gd name="connsiteY46" fmla="*/ 235419 h 1558638"/>
              <a:gd name="connsiteX47" fmla="*/ 357188 w 3506932"/>
              <a:gd name="connsiteY47" fmla="*/ 235419 h 1558638"/>
              <a:gd name="connsiteX48" fmla="*/ 357188 w 3506932"/>
              <a:gd name="connsiteY48" fmla="*/ 194830 h 1558638"/>
              <a:gd name="connsiteX49" fmla="*/ 330128 w 3506932"/>
              <a:gd name="connsiteY49" fmla="*/ 194830 h 1558638"/>
              <a:gd name="connsiteX50" fmla="*/ 330128 w 3506932"/>
              <a:gd name="connsiteY50" fmla="*/ 156946 h 1558638"/>
              <a:gd name="connsiteX51" fmla="*/ 300362 w 3506932"/>
              <a:gd name="connsiteY51" fmla="*/ 156946 h 1558638"/>
              <a:gd name="connsiteX52" fmla="*/ 300362 w 3506932"/>
              <a:gd name="connsiteY52" fmla="*/ 110945 h 1558638"/>
              <a:gd name="connsiteX53" fmla="*/ 265185 w 3506932"/>
              <a:gd name="connsiteY53" fmla="*/ 110945 h 1558638"/>
              <a:gd name="connsiteX54" fmla="*/ 265185 w 3506932"/>
              <a:gd name="connsiteY54" fmla="*/ 67649 h 1558638"/>
              <a:gd name="connsiteX55" fmla="*/ 178594 w 3506932"/>
              <a:gd name="connsiteY55" fmla="*/ 67649 h 1558638"/>
              <a:gd name="connsiteX56" fmla="*/ 178594 w 3506932"/>
              <a:gd name="connsiteY56" fmla="*/ 0 h 1558638"/>
              <a:gd name="connsiteX57" fmla="*/ 0 w 3506932"/>
              <a:gd name="connsiteY57" fmla="*/ 0 h 155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506932" h="1558638">
                <a:moveTo>
                  <a:pt x="3506933" y="1558638"/>
                </a:moveTo>
                <a:lnTo>
                  <a:pt x="2995507" y="1558638"/>
                </a:lnTo>
                <a:lnTo>
                  <a:pt x="2995507" y="1453101"/>
                </a:lnTo>
                <a:lnTo>
                  <a:pt x="2841269" y="1453101"/>
                </a:lnTo>
                <a:lnTo>
                  <a:pt x="2841269" y="1358394"/>
                </a:lnTo>
                <a:lnTo>
                  <a:pt x="2421835" y="1358394"/>
                </a:lnTo>
                <a:lnTo>
                  <a:pt x="2421835" y="1263687"/>
                </a:lnTo>
                <a:lnTo>
                  <a:pt x="2186425" y="1263687"/>
                </a:lnTo>
                <a:lnTo>
                  <a:pt x="2186425" y="1206861"/>
                </a:lnTo>
                <a:lnTo>
                  <a:pt x="2148534" y="1206861"/>
                </a:lnTo>
                <a:lnTo>
                  <a:pt x="2148534" y="1141919"/>
                </a:lnTo>
                <a:lnTo>
                  <a:pt x="2078183" y="1141919"/>
                </a:lnTo>
                <a:lnTo>
                  <a:pt x="2078183" y="1087798"/>
                </a:lnTo>
                <a:lnTo>
                  <a:pt x="2034882" y="1087798"/>
                </a:lnTo>
                <a:lnTo>
                  <a:pt x="2034882" y="1028267"/>
                </a:lnTo>
                <a:lnTo>
                  <a:pt x="2007831" y="1028267"/>
                </a:lnTo>
                <a:lnTo>
                  <a:pt x="2007831" y="974146"/>
                </a:lnTo>
                <a:lnTo>
                  <a:pt x="1980771" y="974146"/>
                </a:lnTo>
                <a:lnTo>
                  <a:pt x="1980771" y="906498"/>
                </a:lnTo>
                <a:lnTo>
                  <a:pt x="1902294" y="906498"/>
                </a:lnTo>
                <a:lnTo>
                  <a:pt x="1902294" y="852379"/>
                </a:lnTo>
                <a:lnTo>
                  <a:pt x="1791347" y="852379"/>
                </a:lnTo>
                <a:lnTo>
                  <a:pt x="1791347" y="798260"/>
                </a:lnTo>
                <a:lnTo>
                  <a:pt x="1748056" y="798260"/>
                </a:lnTo>
                <a:lnTo>
                  <a:pt x="1748056" y="730611"/>
                </a:lnTo>
                <a:lnTo>
                  <a:pt x="1715585" y="730611"/>
                </a:lnTo>
                <a:lnTo>
                  <a:pt x="1715585" y="681904"/>
                </a:lnTo>
                <a:lnTo>
                  <a:pt x="1618163" y="681904"/>
                </a:lnTo>
                <a:lnTo>
                  <a:pt x="1618163" y="616960"/>
                </a:lnTo>
                <a:lnTo>
                  <a:pt x="1474755" y="616960"/>
                </a:lnTo>
                <a:lnTo>
                  <a:pt x="1474755" y="573665"/>
                </a:lnTo>
                <a:lnTo>
                  <a:pt x="1185214" y="573665"/>
                </a:lnTo>
                <a:lnTo>
                  <a:pt x="1185214" y="522251"/>
                </a:lnTo>
                <a:lnTo>
                  <a:pt x="1147333" y="522251"/>
                </a:lnTo>
                <a:lnTo>
                  <a:pt x="1147333" y="478956"/>
                </a:lnTo>
                <a:lnTo>
                  <a:pt x="1066152" y="478956"/>
                </a:lnTo>
                <a:lnTo>
                  <a:pt x="1066152" y="435661"/>
                </a:lnTo>
                <a:lnTo>
                  <a:pt x="884851" y="435661"/>
                </a:lnTo>
                <a:lnTo>
                  <a:pt x="884851" y="397777"/>
                </a:lnTo>
                <a:lnTo>
                  <a:pt x="679197" y="397777"/>
                </a:lnTo>
                <a:lnTo>
                  <a:pt x="679197" y="354482"/>
                </a:lnTo>
                <a:lnTo>
                  <a:pt x="554723" y="354482"/>
                </a:lnTo>
                <a:lnTo>
                  <a:pt x="554723" y="319304"/>
                </a:lnTo>
                <a:lnTo>
                  <a:pt x="516840" y="319304"/>
                </a:lnTo>
                <a:lnTo>
                  <a:pt x="516840" y="267891"/>
                </a:lnTo>
                <a:lnTo>
                  <a:pt x="373423" y="267891"/>
                </a:lnTo>
                <a:lnTo>
                  <a:pt x="373423" y="235419"/>
                </a:lnTo>
                <a:lnTo>
                  <a:pt x="357188" y="235419"/>
                </a:lnTo>
                <a:lnTo>
                  <a:pt x="357188" y="194830"/>
                </a:lnTo>
                <a:lnTo>
                  <a:pt x="330128" y="194830"/>
                </a:lnTo>
                <a:lnTo>
                  <a:pt x="330128" y="156946"/>
                </a:lnTo>
                <a:lnTo>
                  <a:pt x="300362" y="156946"/>
                </a:lnTo>
                <a:lnTo>
                  <a:pt x="300362" y="110945"/>
                </a:lnTo>
                <a:lnTo>
                  <a:pt x="265185" y="110945"/>
                </a:lnTo>
                <a:lnTo>
                  <a:pt x="265185" y="67649"/>
                </a:lnTo>
                <a:lnTo>
                  <a:pt x="178594" y="67649"/>
                </a:lnTo>
                <a:lnTo>
                  <a:pt x="178594" y="0"/>
                </a:lnTo>
                <a:lnTo>
                  <a:pt x="0" y="0"/>
                </a:lnTo>
              </a:path>
            </a:pathLst>
          </a:custGeom>
          <a:noFill/>
          <a:ln w="15875"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98" name="Freeform: Shape 597">
            <a:extLst>
              <a:ext uri="{FF2B5EF4-FFF2-40B4-BE49-F238E27FC236}">
                <a16:creationId xmlns:a16="http://schemas.microsoft.com/office/drawing/2014/main" id="{B173A2BC-B45B-4488-84B9-2D010D949273}"/>
              </a:ext>
            </a:extLst>
          </p:cNvPr>
          <p:cNvSpPr/>
          <p:nvPr/>
        </p:nvSpPr>
        <p:spPr>
          <a:xfrm>
            <a:off x="3628809" y="3209503"/>
            <a:ext cx="2262654" cy="1206086"/>
          </a:xfrm>
          <a:custGeom>
            <a:avLst/>
            <a:gdLst>
              <a:gd name="connsiteX0" fmla="*/ 3515049 w 3515048"/>
              <a:gd name="connsiteY0" fmla="*/ 1907705 h 1907705"/>
              <a:gd name="connsiteX1" fmla="*/ 3195742 w 3515048"/>
              <a:gd name="connsiteY1" fmla="*/ 1907705 h 1907705"/>
              <a:gd name="connsiteX2" fmla="*/ 3195742 w 3515048"/>
              <a:gd name="connsiteY2" fmla="*/ 1783232 h 1907705"/>
              <a:gd name="connsiteX3" fmla="*/ 3019854 w 3515048"/>
              <a:gd name="connsiteY3" fmla="*/ 1783232 h 1907705"/>
              <a:gd name="connsiteX4" fmla="*/ 3019854 w 3515048"/>
              <a:gd name="connsiteY4" fmla="*/ 1677695 h 1907705"/>
              <a:gd name="connsiteX5" fmla="*/ 2930557 w 3515048"/>
              <a:gd name="connsiteY5" fmla="*/ 1677695 h 1907705"/>
              <a:gd name="connsiteX6" fmla="*/ 2930557 w 3515048"/>
              <a:gd name="connsiteY6" fmla="*/ 1593818 h 1907705"/>
              <a:gd name="connsiteX7" fmla="*/ 2811495 w 3515048"/>
              <a:gd name="connsiteY7" fmla="*/ 1593818 h 1907705"/>
              <a:gd name="connsiteX8" fmla="*/ 2811495 w 3515048"/>
              <a:gd name="connsiteY8" fmla="*/ 1515342 h 1907705"/>
              <a:gd name="connsiteX9" fmla="*/ 2762793 w 3515048"/>
              <a:gd name="connsiteY9" fmla="*/ 1515342 h 1907705"/>
              <a:gd name="connsiteX10" fmla="*/ 2762793 w 3515048"/>
              <a:gd name="connsiteY10" fmla="*/ 1461221 h 1907705"/>
              <a:gd name="connsiteX11" fmla="*/ 2605849 w 3515048"/>
              <a:gd name="connsiteY11" fmla="*/ 1461221 h 1907705"/>
              <a:gd name="connsiteX12" fmla="*/ 2605849 w 3515048"/>
              <a:gd name="connsiteY12" fmla="*/ 1401690 h 1907705"/>
              <a:gd name="connsiteX13" fmla="*/ 2622080 w 3515048"/>
              <a:gd name="connsiteY13" fmla="*/ 1401690 h 1907705"/>
              <a:gd name="connsiteX14" fmla="*/ 2622080 w 3515048"/>
              <a:gd name="connsiteY14" fmla="*/ 1409805 h 1907705"/>
              <a:gd name="connsiteX15" fmla="*/ 2503018 w 3515048"/>
              <a:gd name="connsiteY15" fmla="*/ 1409805 h 1907705"/>
              <a:gd name="connsiteX16" fmla="*/ 2503018 w 3515048"/>
              <a:gd name="connsiteY16" fmla="*/ 1320508 h 1907705"/>
              <a:gd name="connsiteX17" fmla="*/ 2432666 w 3515048"/>
              <a:gd name="connsiteY17" fmla="*/ 1320508 h 1907705"/>
              <a:gd name="connsiteX18" fmla="*/ 2432666 w 3515048"/>
              <a:gd name="connsiteY18" fmla="*/ 1288037 h 1907705"/>
              <a:gd name="connsiteX19" fmla="*/ 2402900 w 3515048"/>
              <a:gd name="connsiteY19" fmla="*/ 1288037 h 1907705"/>
              <a:gd name="connsiteX20" fmla="*/ 2402900 w 3515048"/>
              <a:gd name="connsiteY20" fmla="*/ 1225801 h 1907705"/>
              <a:gd name="connsiteX21" fmla="*/ 2305479 w 3515048"/>
              <a:gd name="connsiteY21" fmla="*/ 1225801 h 1907705"/>
              <a:gd name="connsiteX22" fmla="*/ 2305479 w 3515048"/>
              <a:gd name="connsiteY22" fmla="*/ 1182510 h 1907705"/>
              <a:gd name="connsiteX23" fmla="*/ 2056533 w 3515048"/>
              <a:gd name="connsiteY23" fmla="*/ 1182510 h 1907705"/>
              <a:gd name="connsiteX24" fmla="*/ 2056533 w 3515048"/>
              <a:gd name="connsiteY24" fmla="*/ 1139209 h 1907705"/>
              <a:gd name="connsiteX25" fmla="*/ 1983477 w 3515048"/>
              <a:gd name="connsiteY25" fmla="*/ 1139209 h 1907705"/>
              <a:gd name="connsiteX26" fmla="*/ 1983477 w 3515048"/>
              <a:gd name="connsiteY26" fmla="*/ 1101328 h 1907705"/>
              <a:gd name="connsiteX27" fmla="*/ 1915820 w 3515048"/>
              <a:gd name="connsiteY27" fmla="*/ 1101328 h 1907705"/>
              <a:gd name="connsiteX28" fmla="*/ 1915820 w 3515048"/>
              <a:gd name="connsiteY28" fmla="*/ 1060742 h 1907705"/>
              <a:gd name="connsiteX29" fmla="*/ 1861709 w 3515048"/>
              <a:gd name="connsiteY29" fmla="*/ 1060742 h 1907705"/>
              <a:gd name="connsiteX30" fmla="*/ 1861709 w 3515048"/>
              <a:gd name="connsiteY30" fmla="*/ 1017441 h 1907705"/>
              <a:gd name="connsiteX31" fmla="*/ 1796758 w 3515048"/>
              <a:gd name="connsiteY31" fmla="*/ 1017441 h 1907705"/>
              <a:gd name="connsiteX32" fmla="*/ 1796758 w 3515048"/>
              <a:gd name="connsiteY32" fmla="*/ 987676 h 1907705"/>
              <a:gd name="connsiteX33" fmla="*/ 1731816 w 3515048"/>
              <a:gd name="connsiteY33" fmla="*/ 987676 h 1907705"/>
              <a:gd name="connsiteX34" fmla="*/ 1731816 w 3515048"/>
              <a:gd name="connsiteY34" fmla="*/ 960615 h 1907705"/>
              <a:gd name="connsiteX35" fmla="*/ 1691231 w 3515048"/>
              <a:gd name="connsiteY35" fmla="*/ 960615 h 1907705"/>
              <a:gd name="connsiteX36" fmla="*/ 1691231 w 3515048"/>
              <a:gd name="connsiteY36" fmla="*/ 928147 h 1907705"/>
              <a:gd name="connsiteX37" fmla="*/ 1661465 w 3515048"/>
              <a:gd name="connsiteY37" fmla="*/ 928147 h 1907705"/>
              <a:gd name="connsiteX38" fmla="*/ 1661465 w 3515048"/>
              <a:gd name="connsiteY38" fmla="*/ 882145 h 1907705"/>
              <a:gd name="connsiteX39" fmla="*/ 1260977 w 3515048"/>
              <a:gd name="connsiteY39" fmla="*/ 882145 h 1907705"/>
              <a:gd name="connsiteX40" fmla="*/ 1260977 w 3515048"/>
              <a:gd name="connsiteY40" fmla="*/ 806378 h 1907705"/>
              <a:gd name="connsiteX41" fmla="*/ 1206865 w 3515048"/>
              <a:gd name="connsiteY41" fmla="*/ 806378 h 1907705"/>
              <a:gd name="connsiteX42" fmla="*/ 1206865 w 3515048"/>
              <a:gd name="connsiteY42" fmla="*/ 787437 h 1907705"/>
              <a:gd name="connsiteX43" fmla="*/ 1168975 w 3515048"/>
              <a:gd name="connsiteY43" fmla="*/ 787437 h 1907705"/>
              <a:gd name="connsiteX44" fmla="*/ 1168975 w 3515048"/>
              <a:gd name="connsiteY44" fmla="*/ 749553 h 1907705"/>
              <a:gd name="connsiteX45" fmla="*/ 1085088 w 3515048"/>
              <a:gd name="connsiteY45" fmla="*/ 749553 h 1907705"/>
              <a:gd name="connsiteX46" fmla="*/ 1085088 w 3515048"/>
              <a:gd name="connsiteY46" fmla="*/ 722493 h 1907705"/>
              <a:gd name="connsiteX47" fmla="*/ 963320 w 3515048"/>
              <a:gd name="connsiteY47" fmla="*/ 722493 h 1907705"/>
              <a:gd name="connsiteX48" fmla="*/ 963320 w 3515048"/>
              <a:gd name="connsiteY48" fmla="*/ 649432 h 1907705"/>
              <a:gd name="connsiteX49" fmla="*/ 949794 w 3515048"/>
              <a:gd name="connsiteY49" fmla="*/ 649432 h 1907705"/>
              <a:gd name="connsiteX50" fmla="*/ 949794 w 3515048"/>
              <a:gd name="connsiteY50" fmla="*/ 606137 h 1907705"/>
              <a:gd name="connsiteX51" fmla="*/ 928147 w 3515048"/>
              <a:gd name="connsiteY51" fmla="*/ 606137 h 1907705"/>
              <a:gd name="connsiteX52" fmla="*/ 928147 w 3515048"/>
              <a:gd name="connsiteY52" fmla="*/ 524957 h 1907705"/>
              <a:gd name="connsiteX53" fmla="*/ 846967 w 3515048"/>
              <a:gd name="connsiteY53" fmla="*/ 524957 h 1907705"/>
              <a:gd name="connsiteX54" fmla="*/ 846967 w 3515048"/>
              <a:gd name="connsiteY54" fmla="*/ 446484 h 1907705"/>
              <a:gd name="connsiteX55" fmla="*/ 809084 w 3515048"/>
              <a:gd name="connsiteY55" fmla="*/ 446484 h 1907705"/>
              <a:gd name="connsiteX56" fmla="*/ 809084 w 3515048"/>
              <a:gd name="connsiteY56" fmla="*/ 357188 h 1907705"/>
              <a:gd name="connsiteX57" fmla="*/ 787436 w 3515048"/>
              <a:gd name="connsiteY57" fmla="*/ 357188 h 1907705"/>
              <a:gd name="connsiteX58" fmla="*/ 787436 w 3515048"/>
              <a:gd name="connsiteY58" fmla="*/ 335540 h 1907705"/>
              <a:gd name="connsiteX59" fmla="*/ 744141 w 3515048"/>
              <a:gd name="connsiteY59" fmla="*/ 335540 h 1907705"/>
              <a:gd name="connsiteX60" fmla="*/ 744141 w 3515048"/>
              <a:gd name="connsiteY60" fmla="*/ 297656 h 1907705"/>
              <a:gd name="connsiteX61" fmla="*/ 708963 w 3515048"/>
              <a:gd name="connsiteY61" fmla="*/ 297656 h 1907705"/>
              <a:gd name="connsiteX62" fmla="*/ 708963 w 3515048"/>
              <a:gd name="connsiteY62" fmla="*/ 240831 h 1907705"/>
              <a:gd name="connsiteX63" fmla="*/ 587194 w 3515048"/>
              <a:gd name="connsiteY63" fmla="*/ 240831 h 1907705"/>
              <a:gd name="connsiteX64" fmla="*/ 587194 w 3515048"/>
              <a:gd name="connsiteY64" fmla="*/ 205653 h 1907705"/>
              <a:gd name="connsiteX65" fmla="*/ 530369 w 3515048"/>
              <a:gd name="connsiteY65" fmla="*/ 205653 h 1907705"/>
              <a:gd name="connsiteX66" fmla="*/ 530369 w 3515048"/>
              <a:gd name="connsiteY66" fmla="*/ 151534 h 1907705"/>
              <a:gd name="connsiteX67" fmla="*/ 349069 w 3515048"/>
              <a:gd name="connsiteY67" fmla="*/ 151534 h 1907705"/>
              <a:gd name="connsiteX68" fmla="*/ 349069 w 3515048"/>
              <a:gd name="connsiteY68" fmla="*/ 119063 h 1907705"/>
              <a:gd name="connsiteX69" fmla="*/ 284126 w 3515048"/>
              <a:gd name="connsiteY69" fmla="*/ 119063 h 1907705"/>
              <a:gd name="connsiteX70" fmla="*/ 284126 w 3515048"/>
              <a:gd name="connsiteY70" fmla="*/ 75767 h 1907705"/>
              <a:gd name="connsiteX71" fmla="*/ 186712 w 3515048"/>
              <a:gd name="connsiteY71" fmla="*/ 75767 h 1907705"/>
              <a:gd name="connsiteX72" fmla="*/ 186712 w 3515048"/>
              <a:gd name="connsiteY72" fmla="*/ 32472 h 1907705"/>
              <a:gd name="connsiteX73" fmla="*/ 113650 w 3515048"/>
              <a:gd name="connsiteY73" fmla="*/ 32472 h 1907705"/>
              <a:gd name="connsiteX74" fmla="*/ 113650 w 3515048"/>
              <a:gd name="connsiteY74" fmla="*/ 0 h 1907705"/>
              <a:gd name="connsiteX75" fmla="*/ 0 w 3515048"/>
              <a:gd name="connsiteY75" fmla="*/ 0 h 190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515048" h="1907705">
                <a:moveTo>
                  <a:pt x="3515049" y="1907705"/>
                </a:moveTo>
                <a:lnTo>
                  <a:pt x="3195742" y="1907705"/>
                </a:lnTo>
                <a:lnTo>
                  <a:pt x="3195742" y="1783232"/>
                </a:lnTo>
                <a:lnTo>
                  <a:pt x="3019854" y="1783232"/>
                </a:lnTo>
                <a:lnTo>
                  <a:pt x="3019854" y="1677695"/>
                </a:lnTo>
                <a:lnTo>
                  <a:pt x="2930557" y="1677695"/>
                </a:lnTo>
                <a:lnTo>
                  <a:pt x="2930557" y="1593818"/>
                </a:lnTo>
                <a:lnTo>
                  <a:pt x="2811495" y="1593818"/>
                </a:lnTo>
                <a:lnTo>
                  <a:pt x="2811495" y="1515342"/>
                </a:lnTo>
                <a:lnTo>
                  <a:pt x="2762793" y="1515342"/>
                </a:lnTo>
                <a:lnTo>
                  <a:pt x="2762793" y="1461221"/>
                </a:lnTo>
                <a:lnTo>
                  <a:pt x="2605849" y="1461221"/>
                </a:lnTo>
                <a:lnTo>
                  <a:pt x="2605849" y="1401690"/>
                </a:lnTo>
                <a:lnTo>
                  <a:pt x="2622080" y="1401690"/>
                </a:lnTo>
                <a:lnTo>
                  <a:pt x="2622080" y="1409805"/>
                </a:lnTo>
                <a:lnTo>
                  <a:pt x="2503018" y="1409805"/>
                </a:lnTo>
                <a:lnTo>
                  <a:pt x="2503018" y="1320508"/>
                </a:lnTo>
                <a:lnTo>
                  <a:pt x="2432666" y="1320508"/>
                </a:lnTo>
                <a:lnTo>
                  <a:pt x="2432666" y="1288037"/>
                </a:lnTo>
                <a:lnTo>
                  <a:pt x="2402900" y="1288037"/>
                </a:lnTo>
                <a:lnTo>
                  <a:pt x="2402900" y="1225801"/>
                </a:lnTo>
                <a:lnTo>
                  <a:pt x="2305479" y="1225801"/>
                </a:lnTo>
                <a:lnTo>
                  <a:pt x="2305479" y="1182510"/>
                </a:lnTo>
                <a:lnTo>
                  <a:pt x="2056533" y="1182510"/>
                </a:lnTo>
                <a:lnTo>
                  <a:pt x="2056533" y="1139209"/>
                </a:lnTo>
                <a:lnTo>
                  <a:pt x="1983477" y="1139209"/>
                </a:lnTo>
                <a:lnTo>
                  <a:pt x="1983477" y="1101328"/>
                </a:lnTo>
                <a:lnTo>
                  <a:pt x="1915820" y="1101328"/>
                </a:lnTo>
                <a:lnTo>
                  <a:pt x="1915820" y="1060742"/>
                </a:lnTo>
                <a:lnTo>
                  <a:pt x="1861709" y="1060742"/>
                </a:lnTo>
                <a:lnTo>
                  <a:pt x="1861709" y="1017441"/>
                </a:lnTo>
                <a:lnTo>
                  <a:pt x="1796758" y="1017441"/>
                </a:lnTo>
                <a:lnTo>
                  <a:pt x="1796758" y="987676"/>
                </a:lnTo>
                <a:lnTo>
                  <a:pt x="1731816" y="987676"/>
                </a:lnTo>
                <a:lnTo>
                  <a:pt x="1731816" y="960615"/>
                </a:lnTo>
                <a:lnTo>
                  <a:pt x="1691231" y="960615"/>
                </a:lnTo>
                <a:lnTo>
                  <a:pt x="1691231" y="928147"/>
                </a:lnTo>
                <a:lnTo>
                  <a:pt x="1661465" y="928147"/>
                </a:lnTo>
                <a:lnTo>
                  <a:pt x="1661465" y="882145"/>
                </a:lnTo>
                <a:lnTo>
                  <a:pt x="1260977" y="882145"/>
                </a:lnTo>
                <a:lnTo>
                  <a:pt x="1260977" y="806378"/>
                </a:lnTo>
                <a:lnTo>
                  <a:pt x="1206865" y="806378"/>
                </a:lnTo>
                <a:lnTo>
                  <a:pt x="1206865" y="787437"/>
                </a:lnTo>
                <a:lnTo>
                  <a:pt x="1168975" y="787437"/>
                </a:lnTo>
                <a:lnTo>
                  <a:pt x="1168975" y="749553"/>
                </a:lnTo>
                <a:lnTo>
                  <a:pt x="1085088" y="749553"/>
                </a:lnTo>
                <a:lnTo>
                  <a:pt x="1085088" y="722493"/>
                </a:lnTo>
                <a:lnTo>
                  <a:pt x="963320" y="722493"/>
                </a:lnTo>
                <a:lnTo>
                  <a:pt x="963320" y="649432"/>
                </a:lnTo>
                <a:lnTo>
                  <a:pt x="949794" y="649432"/>
                </a:lnTo>
                <a:lnTo>
                  <a:pt x="949794" y="606137"/>
                </a:lnTo>
                <a:lnTo>
                  <a:pt x="928147" y="606137"/>
                </a:lnTo>
                <a:lnTo>
                  <a:pt x="928147" y="524957"/>
                </a:lnTo>
                <a:lnTo>
                  <a:pt x="846967" y="524957"/>
                </a:lnTo>
                <a:lnTo>
                  <a:pt x="846967" y="446484"/>
                </a:lnTo>
                <a:lnTo>
                  <a:pt x="809084" y="446484"/>
                </a:lnTo>
                <a:lnTo>
                  <a:pt x="809084" y="357188"/>
                </a:lnTo>
                <a:lnTo>
                  <a:pt x="787436" y="357188"/>
                </a:lnTo>
                <a:lnTo>
                  <a:pt x="787436" y="335540"/>
                </a:lnTo>
                <a:lnTo>
                  <a:pt x="744141" y="335540"/>
                </a:lnTo>
                <a:lnTo>
                  <a:pt x="744141" y="297656"/>
                </a:lnTo>
                <a:lnTo>
                  <a:pt x="708963" y="297656"/>
                </a:lnTo>
                <a:lnTo>
                  <a:pt x="708963" y="240831"/>
                </a:lnTo>
                <a:lnTo>
                  <a:pt x="587194" y="240831"/>
                </a:lnTo>
                <a:lnTo>
                  <a:pt x="587194" y="205653"/>
                </a:lnTo>
                <a:lnTo>
                  <a:pt x="530369" y="205653"/>
                </a:lnTo>
                <a:lnTo>
                  <a:pt x="530369" y="151534"/>
                </a:lnTo>
                <a:lnTo>
                  <a:pt x="349069" y="151534"/>
                </a:lnTo>
                <a:lnTo>
                  <a:pt x="349069" y="119063"/>
                </a:lnTo>
                <a:lnTo>
                  <a:pt x="284126" y="119063"/>
                </a:lnTo>
                <a:lnTo>
                  <a:pt x="284126" y="75767"/>
                </a:lnTo>
                <a:lnTo>
                  <a:pt x="186712" y="75767"/>
                </a:lnTo>
                <a:lnTo>
                  <a:pt x="186712" y="32472"/>
                </a:lnTo>
                <a:lnTo>
                  <a:pt x="113650" y="32472"/>
                </a:lnTo>
                <a:lnTo>
                  <a:pt x="113650" y="0"/>
                </a:lnTo>
                <a:lnTo>
                  <a:pt x="0" y="0"/>
                </a:lnTo>
              </a:path>
            </a:pathLst>
          </a:custGeom>
          <a:noFill/>
          <a:ln w="15875" cap="flat">
            <a:solidFill>
              <a:srgbClr val="B60D27"/>
            </a:solidFill>
            <a:prstDash val="solid"/>
            <a:miter/>
          </a:ln>
        </p:spPr>
        <p:txBody>
          <a:bodyPr rtlCol="0" anchor="ctr"/>
          <a:lstStyle/>
          <a:p>
            <a:endParaRPr lang="fr-FR" dirty="0"/>
          </a:p>
        </p:txBody>
      </p:sp>
      <p:sp>
        <p:nvSpPr>
          <p:cNvPr id="602" name="Freeform: Shape 601">
            <a:extLst>
              <a:ext uri="{FF2B5EF4-FFF2-40B4-BE49-F238E27FC236}">
                <a16:creationId xmlns:a16="http://schemas.microsoft.com/office/drawing/2014/main" id="{4406E55F-5083-4E1E-B9AC-A09016F86916}"/>
              </a:ext>
            </a:extLst>
          </p:cNvPr>
          <p:cNvSpPr/>
          <p:nvPr/>
        </p:nvSpPr>
        <p:spPr>
          <a:xfrm>
            <a:off x="6555730" y="3203573"/>
            <a:ext cx="2274506" cy="1216028"/>
          </a:xfrm>
          <a:custGeom>
            <a:avLst/>
            <a:gdLst>
              <a:gd name="connsiteX0" fmla="*/ 3501840 w 3501839"/>
              <a:gd name="connsiteY0" fmla="*/ 1876989 h 1876988"/>
              <a:gd name="connsiteX1" fmla="*/ 3190563 w 3501839"/>
              <a:gd name="connsiteY1" fmla="*/ 1876989 h 1876988"/>
              <a:gd name="connsiteX2" fmla="*/ 3190563 w 3501839"/>
              <a:gd name="connsiteY2" fmla="*/ 1740029 h 1876988"/>
              <a:gd name="connsiteX3" fmla="*/ 3025590 w 3501839"/>
              <a:gd name="connsiteY3" fmla="*/ 1740029 h 1876988"/>
              <a:gd name="connsiteX4" fmla="*/ 3025590 w 3501839"/>
              <a:gd name="connsiteY4" fmla="*/ 1652866 h 1876988"/>
              <a:gd name="connsiteX5" fmla="*/ 2982013 w 3501839"/>
              <a:gd name="connsiteY5" fmla="*/ 1652866 h 1876988"/>
              <a:gd name="connsiteX6" fmla="*/ 2982013 w 3501839"/>
              <a:gd name="connsiteY6" fmla="*/ 1547033 h 1876988"/>
              <a:gd name="connsiteX7" fmla="*/ 2832594 w 3501839"/>
              <a:gd name="connsiteY7" fmla="*/ 1547033 h 1876988"/>
              <a:gd name="connsiteX8" fmla="*/ 2832594 w 3501839"/>
              <a:gd name="connsiteY8" fmla="*/ 1447430 h 1876988"/>
              <a:gd name="connsiteX9" fmla="*/ 2785903 w 3501839"/>
              <a:gd name="connsiteY9" fmla="*/ 1447430 h 1876988"/>
              <a:gd name="connsiteX10" fmla="*/ 2785903 w 3501839"/>
              <a:gd name="connsiteY10" fmla="*/ 1378946 h 1876988"/>
              <a:gd name="connsiteX11" fmla="*/ 2745441 w 3501839"/>
              <a:gd name="connsiteY11" fmla="*/ 1378946 h 1876988"/>
              <a:gd name="connsiteX12" fmla="*/ 2745441 w 3501839"/>
              <a:gd name="connsiteY12" fmla="*/ 1322920 h 1876988"/>
              <a:gd name="connsiteX13" fmla="*/ 2620930 w 3501839"/>
              <a:gd name="connsiteY13" fmla="*/ 1322920 h 1876988"/>
              <a:gd name="connsiteX14" fmla="*/ 2620930 w 3501839"/>
              <a:gd name="connsiteY14" fmla="*/ 1260664 h 1876988"/>
              <a:gd name="connsiteX15" fmla="*/ 2427944 w 3501839"/>
              <a:gd name="connsiteY15" fmla="*/ 1260664 h 1876988"/>
              <a:gd name="connsiteX16" fmla="*/ 2427944 w 3501839"/>
              <a:gd name="connsiteY16" fmla="*/ 1189065 h 1876988"/>
              <a:gd name="connsiteX17" fmla="*/ 2300318 w 3501839"/>
              <a:gd name="connsiteY17" fmla="*/ 1189065 h 1876988"/>
              <a:gd name="connsiteX18" fmla="*/ 2300318 w 3501839"/>
              <a:gd name="connsiteY18" fmla="*/ 1145488 h 1876988"/>
              <a:gd name="connsiteX19" fmla="*/ 2172693 w 3501839"/>
              <a:gd name="connsiteY19" fmla="*/ 1145488 h 1876988"/>
              <a:gd name="connsiteX20" fmla="*/ 2172693 w 3501839"/>
              <a:gd name="connsiteY20" fmla="*/ 1101911 h 1876988"/>
              <a:gd name="connsiteX21" fmla="*/ 2060641 w 3501839"/>
              <a:gd name="connsiteY21" fmla="*/ 1101911 h 1876988"/>
              <a:gd name="connsiteX22" fmla="*/ 2060641 w 3501839"/>
              <a:gd name="connsiteY22" fmla="*/ 1058334 h 1876988"/>
              <a:gd name="connsiteX23" fmla="*/ 2045077 w 3501839"/>
              <a:gd name="connsiteY23" fmla="*/ 1058334 h 1876988"/>
              <a:gd name="connsiteX24" fmla="*/ 2045077 w 3501839"/>
              <a:gd name="connsiteY24" fmla="*/ 1011643 h 1876988"/>
              <a:gd name="connsiteX25" fmla="*/ 1995271 w 3501839"/>
              <a:gd name="connsiteY25" fmla="*/ 1011643 h 1876988"/>
              <a:gd name="connsiteX26" fmla="*/ 1995271 w 3501839"/>
              <a:gd name="connsiteY26" fmla="*/ 974286 h 1876988"/>
              <a:gd name="connsiteX27" fmla="*/ 1957914 w 3501839"/>
              <a:gd name="connsiteY27" fmla="*/ 974286 h 1876988"/>
              <a:gd name="connsiteX28" fmla="*/ 1957914 w 3501839"/>
              <a:gd name="connsiteY28" fmla="*/ 877795 h 1876988"/>
              <a:gd name="connsiteX29" fmla="*/ 1905002 w 3501839"/>
              <a:gd name="connsiteY29" fmla="*/ 877795 h 1876988"/>
              <a:gd name="connsiteX30" fmla="*/ 1905002 w 3501839"/>
              <a:gd name="connsiteY30" fmla="*/ 806201 h 1876988"/>
              <a:gd name="connsiteX31" fmla="*/ 1643531 w 3501839"/>
              <a:gd name="connsiteY31" fmla="*/ 806201 h 1876988"/>
              <a:gd name="connsiteX32" fmla="*/ 1643531 w 3501839"/>
              <a:gd name="connsiteY32" fmla="*/ 743946 h 1876988"/>
              <a:gd name="connsiteX33" fmla="*/ 1453650 w 3501839"/>
              <a:gd name="connsiteY33" fmla="*/ 743946 h 1876988"/>
              <a:gd name="connsiteX34" fmla="*/ 1453650 w 3501839"/>
              <a:gd name="connsiteY34" fmla="*/ 715931 h 1876988"/>
              <a:gd name="connsiteX35" fmla="*/ 1238871 w 3501839"/>
              <a:gd name="connsiteY35" fmla="*/ 715931 h 1876988"/>
              <a:gd name="connsiteX36" fmla="*/ 1238871 w 3501839"/>
              <a:gd name="connsiteY36" fmla="*/ 681691 h 1876988"/>
              <a:gd name="connsiteX37" fmla="*/ 1170396 w 3501839"/>
              <a:gd name="connsiteY37" fmla="*/ 681691 h 1876988"/>
              <a:gd name="connsiteX38" fmla="*/ 1170396 w 3501839"/>
              <a:gd name="connsiteY38" fmla="*/ 650564 h 1876988"/>
              <a:gd name="connsiteX39" fmla="*/ 1105026 w 3501839"/>
              <a:gd name="connsiteY39" fmla="*/ 650564 h 1876988"/>
              <a:gd name="connsiteX40" fmla="*/ 1105026 w 3501839"/>
              <a:gd name="connsiteY40" fmla="*/ 610098 h 1876988"/>
              <a:gd name="connsiteX41" fmla="*/ 1052105 w 3501839"/>
              <a:gd name="connsiteY41" fmla="*/ 610098 h 1876988"/>
              <a:gd name="connsiteX42" fmla="*/ 1052105 w 3501839"/>
              <a:gd name="connsiteY42" fmla="*/ 572745 h 1876988"/>
              <a:gd name="connsiteX43" fmla="*/ 946275 w 3501839"/>
              <a:gd name="connsiteY43" fmla="*/ 572745 h 1876988"/>
              <a:gd name="connsiteX44" fmla="*/ 946275 w 3501839"/>
              <a:gd name="connsiteY44" fmla="*/ 457573 h 1876988"/>
              <a:gd name="connsiteX45" fmla="*/ 924485 w 3501839"/>
              <a:gd name="connsiteY45" fmla="*/ 457573 h 1876988"/>
              <a:gd name="connsiteX46" fmla="*/ 924485 w 3501839"/>
              <a:gd name="connsiteY46" fmla="*/ 401544 h 1876988"/>
              <a:gd name="connsiteX47" fmla="*/ 846667 w 3501839"/>
              <a:gd name="connsiteY47" fmla="*/ 401544 h 1876988"/>
              <a:gd name="connsiteX48" fmla="*/ 846667 w 3501839"/>
              <a:gd name="connsiteY48" fmla="*/ 342402 h 1876988"/>
              <a:gd name="connsiteX49" fmla="*/ 803088 w 3501839"/>
              <a:gd name="connsiteY49" fmla="*/ 342402 h 1876988"/>
              <a:gd name="connsiteX50" fmla="*/ 803088 w 3501839"/>
              <a:gd name="connsiteY50" fmla="*/ 311274 h 1876988"/>
              <a:gd name="connsiteX51" fmla="*/ 750172 w 3501839"/>
              <a:gd name="connsiteY51" fmla="*/ 311274 h 1876988"/>
              <a:gd name="connsiteX52" fmla="*/ 750172 w 3501839"/>
              <a:gd name="connsiteY52" fmla="*/ 277035 h 1876988"/>
              <a:gd name="connsiteX53" fmla="*/ 715932 w 3501839"/>
              <a:gd name="connsiteY53" fmla="*/ 277035 h 1876988"/>
              <a:gd name="connsiteX54" fmla="*/ 715932 w 3501839"/>
              <a:gd name="connsiteY54" fmla="*/ 227230 h 1876988"/>
              <a:gd name="connsiteX55" fmla="*/ 578971 w 3501839"/>
              <a:gd name="connsiteY55" fmla="*/ 227230 h 1876988"/>
              <a:gd name="connsiteX56" fmla="*/ 578971 w 3501839"/>
              <a:gd name="connsiteY56" fmla="*/ 192990 h 1876988"/>
              <a:gd name="connsiteX57" fmla="*/ 544730 w 3501839"/>
              <a:gd name="connsiteY57" fmla="*/ 192990 h 1876988"/>
              <a:gd name="connsiteX58" fmla="*/ 544730 w 3501839"/>
              <a:gd name="connsiteY58" fmla="*/ 164976 h 1876988"/>
              <a:gd name="connsiteX59" fmla="*/ 510491 w 3501839"/>
              <a:gd name="connsiteY59" fmla="*/ 164976 h 1876988"/>
              <a:gd name="connsiteX60" fmla="*/ 510491 w 3501839"/>
              <a:gd name="connsiteY60" fmla="*/ 124510 h 1876988"/>
              <a:gd name="connsiteX61" fmla="*/ 367304 w 3501839"/>
              <a:gd name="connsiteY61" fmla="*/ 124510 h 1876988"/>
              <a:gd name="connsiteX62" fmla="*/ 367304 w 3501839"/>
              <a:gd name="connsiteY62" fmla="*/ 99608 h 1876988"/>
              <a:gd name="connsiteX63" fmla="*/ 311274 w 3501839"/>
              <a:gd name="connsiteY63" fmla="*/ 99608 h 1876988"/>
              <a:gd name="connsiteX64" fmla="*/ 311274 w 3501839"/>
              <a:gd name="connsiteY64" fmla="*/ 65368 h 1876988"/>
              <a:gd name="connsiteX65" fmla="*/ 158750 w 3501839"/>
              <a:gd name="connsiteY65" fmla="*/ 65368 h 1876988"/>
              <a:gd name="connsiteX66" fmla="*/ 158750 w 3501839"/>
              <a:gd name="connsiteY66" fmla="*/ 40466 h 1876988"/>
              <a:gd name="connsiteX67" fmla="*/ 105833 w 3501839"/>
              <a:gd name="connsiteY67" fmla="*/ 40466 h 1876988"/>
              <a:gd name="connsiteX68" fmla="*/ 105833 w 3501839"/>
              <a:gd name="connsiteY68" fmla="*/ 0 h 1876988"/>
              <a:gd name="connsiteX69" fmla="*/ 0 w 3501839"/>
              <a:gd name="connsiteY69" fmla="*/ 0 h 187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501839" h="1876988">
                <a:moveTo>
                  <a:pt x="3501840" y="1876989"/>
                </a:moveTo>
                <a:lnTo>
                  <a:pt x="3190563" y="1876989"/>
                </a:lnTo>
                <a:lnTo>
                  <a:pt x="3190563" y="1740029"/>
                </a:lnTo>
                <a:lnTo>
                  <a:pt x="3025590" y="1740029"/>
                </a:lnTo>
                <a:lnTo>
                  <a:pt x="3025590" y="1652866"/>
                </a:lnTo>
                <a:lnTo>
                  <a:pt x="2982013" y="1652866"/>
                </a:lnTo>
                <a:lnTo>
                  <a:pt x="2982013" y="1547033"/>
                </a:lnTo>
                <a:lnTo>
                  <a:pt x="2832594" y="1547033"/>
                </a:lnTo>
                <a:lnTo>
                  <a:pt x="2832594" y="1447430"/>
                </a:lnTo>
                <a:lnTo>
                  <a:pt x="2785903" y="1447430"/>
                </a:lnTo>
                <a:lnTo>
                  <a:pt x="2785903" y="1378946"/>
                </a:lnTo>
                <a:lnTo>
                  <a:pt x="2745441" y="1378946"/>
                </a:lnTo>
                <a:lnTo>
                  <a:pt x="2745441" y="1322920"/>
                </a:lnTo>
                <a:lnTo>
                  <a:pt x="2620930" y="1322920"/>
                </a:lnTo>
                <a:lnTo>
                  <a:pt x="2620930" y="1260664"/>
                </a:lnTo>
                <a:lnTo>
                  <a:pt x="2427944" y="1260664"/>
                </a:lnTo>
                <a:lnTo>
                  <a:pt x="2427944" y="1189065"/>
                </a:lnTo>
                <a:lnTo>
                  <a:pt x="2300318" y="1189065"/>
                </a:lnTo>
                <a:lnTo>
                  <a:pt x="2300318" y="1145488"/>
                </a:lnTo>
                <a:lnTo>
                  <a:pt x="2172693" y="1145488"/>
                </a:lnTo>
                <a:lnTo>
                  <a:pt x="2172693" y="1101911"/>
                </a:lnTo>
                <a:lnTo>
                  <a:pt x="2060641" y="1101911"/>
                </a:lnTo>
                <a:lnTo>
                  <a:pt x="2060641" y="1058334"/>
                </a:lnTo>
                <a:lnTo>
                  <a:pt x="2045077" y="1058334"/>
                </a:lnTo>
                <a:lnTo>
                  <a:pt x="2045077" y="1011643"/>
                </a:lnTo>
                <a:lnTo>
                  <a:pt x="1995271" y="1011643"/>
                </a:lnTo>
                <a:lnTo>
                  <a:pt x="1995271" y="974286"/>
                </a:lnTo>
                <a:lnTo>
                  <a:pt x="1957914" y="974286"/>
                </a:lnTo>
                <a:lnTo>
                  <a:pt x="1957914" y="877795"/>
                </a:lnTo>
                <a:lnTo>
                  <a:pt x="1905002" y="877795"/>
                </a:lnTo>
                <a:lnTo>
                  <a:pt x="1905002" y="806201"/>
                </a:lnTo>
                <a:lnTo>
                  <a:pt x="1643531" y="806201"/>
                </a:lnTo>
                <a:lnTo>
                  <a:pt x="1643531" y="743946"/>
                </a:lnTo>
                <a:lnTo>
                  <a:pt x="1453650" y="743946"/>
                </a:lnTo>
                <a:lnTo>
                  <a:pt x="1453650" y="715931"/>
                </a:lnTo>
                <a:lnTo>
                  <a:pt x="1238871" y="715931"/>
                </a:lnTo>
                <a:lnTo>
                  <a:pt x="1238871" y="681691"/>
                </a:lnTo>
                <a:lnTo>
                  <a:pt x="1170396" y="681691"/>
                </a:lnTo>
                <a:lnTo>
                  <a:pt x="1170396" y="650564"/>
                </a:lnTo>
                <a:lnTo>
                  <a:pt x="1105026" y="650564"/>
                </a:lnTo>
                <a:lnTo>
                  <a:pt x="1105026" y="610098"/>
                </a:lnTo>
                <a:lnTo>
                  <a:pt x="1052105" y="610098"/>
                </a:lnTo>
                <a:lnTo>
                  <a:pt x="1052105" y="572745"/>
                </a:lnTo>
                <a:lnTo>
                  <a:pt x="946275" y="572745"/>
                </a:lnTo>
                <a:lnTo>
                  <a:pt x="946275" y="457573"/>
                </a:lnTo>
                <a:lnTo>
                  <a:pt x="924485" y="457573"/>
                </a:lnTo>
                <a:lnTo>
                  <a:pt x="924485" y="401544"/>
                </a:lnTo>
                <a:lnTo>
                  <a:pt x="846667" y="401544"/>
                </a:lnTo>
                <a:lnTo>
                  <a:pt x="846667" y="342402"/>
                </a:lnTo>
                <a:lnTo>
                  <a:pt x="803088" y="342402"/>
                </a:lnTo>
                <a:lnTo>
                  <a:pt x="803088" y="311274"/>
                </a:lnTo>
                <a:lnTo>
                  <a:pt x="750172" y="311274"/>
                </a:lnTo>
                <a:lnTo>
                  <a:pt x="750172" y="277035"/>
                </a:lnTo>
                <a:lnTo>
                  <a:pt x="715932" y="277035"/>
                </a:lnTo>
                <a:lnTo>
                  <a:pt x="715932" y="227230"/>
                </a:lnTo>
                <a:lnTo>
                  <a:pt x="578971" y="227230"/>
                </a:lnTo>
                <a:lnTo>
                  <a:pt x="578971" y="192990"/>
                </a:lnTo>
                <a:lnTo>
                  <a:pt x="544730" y="192990"/>
                </a:lnTo>
                <a:lnTo>
                  <a:pt x="544730" y="164976"/>
                </a:lnTo>
                <a:lnTo>
                  <a:pt x="510491" y="164976"/>
                </a:lnTo>
                <a:lnTo>
                  <a:pt x="510491" y="124510"/>
                </a:lnTo>
                <a:lnTo>
                  <a:pt x="367304" y="124510"/>
                </a:lnTo>
                <a:lnTo>
                  <a:pt x="367304" y="99608"/>
                </a:lnTo>
                <a:lnTo>
                  <a:pt x="311274" y="99608"/>
                </a:lnTo>
                <a:lnTo>
                  <a:pt x="311274" y="65368"/>
                </a:lnTo>
                <a:lnTo>
                  <a:pt x="158750" y="65368"/>
                </a:lnTo>
                <a:lnTo>
                  <a:pt x="158750" y="40466"/>
                </a:lnTo>
                <a:lnTo>
                  <a:pt x="105833" y="40466"/>
                </a:lnTo>
                <a:lnTo>
                  <a:pt x="105833" y="0"/>
                </a:lnTo>
                <a:lnTo>
                  <a:pt x="0" y="0"/>
                </a:lnTo>
              </a:path>
            </a:pathLst>
          </a:custGeom>
          <a:noFill/>
          <a:ln w="15875"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03" name="Freeform: Shape 602">
            <a:extLst>
              <a:ext uri="{FF2B5EF4-FFF2-40B4-BE49-F238E27FC236}">
                <a16:creationId xmlns:a16="http://schemas.microsoft.com/office/drawing/2014/main" id="{5275A9E3-FFE6-43A9-8E8F-84BD1ADB50FC}"/>
              </a:ext>
            </a:extLst>
          </p:cNvPr>
          <p:cNvSpPr/>
          <p:nvPr/>
        </p:nvSpPr>
        <p:spPr>
          <a:xfrm>
            <a:off x="6552618" y="3200461"/>
            <a:ext cx="2272482" cy="1044612"/>
          </a:xfrm>
          <a:custGeom>
            <a:avLst/>
            <a:gdLst>
              <a:gd name="connsiteX0" fmla="*/ 3498723 w 3498723"/>
              <a:gd name="connsiteY0" fmla="*/ 1612402 h 1612401"/>
              <a:gd name="connsiteX1" fmla="*/ 2919756 w 3498723"/>
              <a:gd name="connsiteY1" fmla="*/ 1612402 h 1612401"/>
              <a:gd name="connsiteX2" fmla="*/ 2919756 w 3498723"/>
              <a:gd name="connsiteY2" fmla="*/ 1509684 h 1612401"/>
              <a:gd name="connsiteX3" fmla="*/ 2511981 w 3498723"/>
              <a:gd name="connsiteY3" fmla="*/ 1509684 h 1612401"/>
              <a:gd name="connsiteX4" fmla="*/ 2511981 w 3498723"/>
              <a:gd name="connsiteY4" fmla="*/ 1434979 h 1612401"/>
              <a:gd name="connsiteX5" fmla="*/ 2424827 w 3498723"/>
              <a:gd name="connsiteY5" fmla="*/ 1434979 h 1612401"/>
              <a:gd name="connsiteX6" fmla="*/ 2424827 w 3498723"/>
              <a:gd name="connsiteY6" fmla="*/ 1347816 h 1612401"/>
              <a:gd name="connsiteX7" fmla="*/ 2387480 w 3498723"/>
              <a:gd name="connsiteY7" fmla="*/ 1347816 h 1612401"/>
              <a:gd name="connsiteX8" fmla="*/ 2387480 w 3498723"/>
              <a:gd name="connsiteY8" fmla="*/ 1294905 h 1612401"/>
              <a:gd name="connsiteX9" fmla="*/ 2154022 w 3498723"/>
              <a:gd name="connsiteY9" fmla="*/ 1294905 h 1612401"/>
              <a:gd name="connsiteX10" fmla="*/ 2154022 w 3498723"/>
              <a:gd name="connsiteY10" fmla="*/ 1226420 h 1612401"/>
              <a:gd name="connsiteX11" fmla="*/ 2032626 w 3498723"/>
              <a:gd name="connsiteY11" fmla="*/ 1226420 h 1612401"/>
              <a:gd name="connsiteX12" fmla="*/ 2032626 w 3498723"/>
              <a:gd name="connsiteY12" fmla="*/ 1173509 h 1612401"/>
              <a:gd name="connsiteX13" fmla="*/ 1861423 w 3498723"/>
              <a:gd name="connsiteY13" fmla="*/ 1173509 h 1612401"/>
              <a:gd name="connsiteX14" fmla="*/ 1861423 w 3498723"/>
              <a:gd name="connsiteY14" fmla="*/ 1133037 h 1612401"/>
              <a:gd name="connsiteX15" fmla="*/ 1817846 w 3498723"/>
              <a:gd name="connsiteY15" fmla="*/ 1133037 h 1612401"/>
              <a:gd name="connsiteX16" fmla="*/ 1817846 w 3498723"/>
              <a:gd name="connsiteY16" fmla="*/ 1083231 h 1612401"/>
              <a:gd name="connsiteX17" fmla="*/ 1796053 w 3498723"/>
              <a:gd name="connsiteY17" fmla="*/ 1083231 h 1612401"/>
              <a:gd name="connsiteX18" fmla="*/ 1796053 w 3498723"/>
              <a:gd name="connsiteY18" fmla="*/ 1017870 h 1612401"/>
              <a:gd name="connsiteX19" fmla="*/ 1740027 w 3498723"/>
              <a:gd name="connsiteY19" fmla="*/ 1017870 h 1612401"/>
              <a:gd name="connsiteX20" fmla="*/ 1740027 w 3498723"/>
              <a:gd name="connsiteY20" fmla="*/ 974293 h 1612401"/>
              <a:gd name="connsiteX21" fmla="*/ 1721348 w 3498723"/>
              <a:gd name="connsiteY21" fmla="*/ 974293 h 1612401"/>
              <a:gd name="connsiteX22" fmla="*/ 1721348 w 3498723"/>
              <a:gd name="connsiteY22" fmla="*/ 877794 h 1612401"/>
              <a:gd name="connsiteX23" fmla="*/ 1671542 w 3498723"/>
              <a:gd name="connsiteY23" fmla="*/ 877794 h 1612401"/>
              <a:gd name="connsiteX24" fmla="*/ 1671542 w 3498723"/>
              <a:gd name="connsiteY24" fmla="*/ 834216 h 1612401"/>
              <a:gd name="connsiteX25" fmla="*/ 1609287 w 3498723"/>
              <a:gd name="connsiteY25" fmla="*/ 834216 h 1612401"/>
              <a:gd name="connsiteX26" fmla="*/ 1609287 w 3498723"/>
              <a:gd name="connsiteY26" fmla="*/ 793750 h 1612401"/>
              <a:gd name="connsiteX27" fmla="*/ 1251328 w 3498723"/>
              <a:gd name="connsiteY27" fmla="*/ 793750 h 1612401"/>
              <a:gd name="connsiteX28" fmla="*/ 1251328 w 3498723"/>
              <a:gd name="connsiteY28" fmla="*/ 743946 h 1612401"/>
              <a:gd name="connsiteX29" fmla="*/ 1185958 w 3498723"/>
              <a:gd name="connsiteY29" fmla="*/ 743946 h 1612401"/>
              <a:gd name="connsiteX30" fmla="*/ 1185958 w 3498723"/>
              <a:gd name="connsiteY30" fmla="*/ 694142 h 1612401"/>
              <a:gd name="connsiteX31" fmla="*/ 1148601 w 3498723"/>
              <a:gd name="connsiteY31" fmla="*/ 694142 h 1612401"/>
              <a:gd name="connsiteX32" fmla="*/ 1148601 w 3498723"/>
              <a:gd name="connsiteY32" fmla="*/ 613211 h 1612401"/>
              <a:gd name="connsiteX33" fmla="*/ 918260 w 3498723"/>
              <a:gd name="connsiteY33" fmla="*/ 613211 h 1612401"/>
              <a:gd name="connsiteX34" fmla="*/ 918260 w 3498723"/>
              <a:gd name="connsiteY34" fmla="*/ 572745 h 1612401"/>
              <a:gd name="connsiteX35" fmla="*/ 880906 w 3498723"/>
              <a:gd name="connsiteY35" fmla="*/ 572745 h 1612401"/>
              <a:gd name="connsiteX36" fmla="*/ 880906 w 3498723"/>
              <a:gd name="connsiteY36" fmla="*/ 529167 h 1612401"/>
              <a:gd name="connsiteX37" fmla="*/ 827990 w 3498723"/>
              <a:gd name="connsiteY37" fmla="*/ 529167 h 1612401"/>
              <a:gd name="connsiteX38" fmla="*/ 827990 w 3498723"/>
              <a:gd name="connsiteY38" fmla="*/ 498039 h 1612401"/>
              <a:gd name="connsiteX39" fmla="*/ 787524 w 3498723"/>
              <a:gd name="connsiteY39" fmla="*/ 498039 h 1612401"/>
              <a:gd name="connsiteX40" fmla="*/ 787524 w 3498723"/>
              <a:gd name="connsiteY40" fmla="*/ 401544 h 1612401"/>
              <a:gd name="connsiteX41" fmla="*/ 675465 w 3498723"/>
              <a:gd name="connsiteY41" fmla="*/ 401544 h 1612401"/>
              <a:gd name="connsiteX42" fmla="*/ 675465 w 3498723"/>
              <a:gd name="connsiteY42" fmla="*/ 364191 h 1612401"/>
              <a:gd name="connsiteX43" fmla="*/ 519829 w 3498723"/>
              <a:gd name="connsiteY43" fmla="*/ 364191 h 1612401"/>
              <a:gd name="connsiteX44" fmla="*/ 519829 w 3498723"/>
              <a:gd name="connsiteY44" fmla="*/ 295710 h 1612401"/>
              <a:gd name="connsiteX45" fmla="*/ 364191 w 3498723"/>
              <a:gd name="connsiteY45" fmla="*/ 295710 h 1612401"/>
              <a:gd name="connsiteX46" fmla="*/ 364191 w 3498723"/>
              <a:gd name="connsiteY46" fmla="*/ 227230 h 1612401"/>
              <a:gd name="connsiteX47" fmla="*/ 320612 w 3498723"/>
              <a:gd name="connsiteY47" fmla="*/ 227230 h 1612401"/>
              <a:gd name="connsiteX48" fmla="*/ 320612 w 3498723"/>
              <a:gd name="connsiteY48" fmla="*/ 180540 h 1612401"/>
              <a:gd name="connsiteX49" fmla="*/ 289485 w 3498723"/>
              <a:gd name="connsiteY49" fmla="*/ 180540 h 1612401"/>
              <a:gd name="connsiteX50" fmla="*/ 289485 w 3498723"/>
              <a:gd name="connsiteY50" fmla="*/ 149412 h 1612401"/>
              <a:gd name="connsiteX51" fmla="*/ 267696 w 3498723"/>
              <a:gd name="connsiteY51" fmla="*/ 149412 h 1612401"/>
              <a:gd name="connsiteX52" fmla="*/ 267696 w 3498723"/>
              <a:gd name="connsiteY52" fmla="*/ 108946 h 1612401"/>
              <a:gd name="connsiteX53" fmla="*/ 168089 w 3498723"/>
              <a:gd name="connsiteY53" fmla="*/ 108946 h 1612401"/>
              <a:gd name="connsiteX54" fmla="*/ 168089 w 3498723"/>
              <a:gd name="connsiteY54" fmla="*/ 0 h 1612401"/>
              <a:gd name="connsiteX55" fmla="*/ 0 w 3498723"/>
              <a:gd name="connsiteY55" fmla="*/ 0 h 161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498723" h="1612401">
                <a:moveTo>
                  <a:pt x="3498723" y="1612402"/>
                </a:moveTo>
                <a:lnTo>
                  <a:pt x="2919756" y="1612402"/>
                </a:lnTo>
                <a:lnTo>
                  <a:pt x="2919756" y="1509684"/>
                </a:lnTo>
                <a:lnTo>
                  <a:pt x="2511981" y="1509684"/>
                </a:lnTo>
                <a:lnTo>
                  <a:pt x="2511981" y="1434979"/>
                </a:lnTo>
                <a:lnTo>
                  <a:pt x="2424827" y="1434979"/>
                </a:lnTo>
                <a:lnTo>
                  <a:pt x="2424827" y="1347816"/>
                </a:lnTo>
                <a:lnTo>
                  <a:pt x="2387480" y="1347816"/>
                </a:lnTo>
                <a:lnTo>
                  <a:pt x="2387480" y="1294905"/>
                </a:lnTo>
                <a:lnTo>
                  <a:pt x="2154022" y="1294905"/>
                </a:lnTo>
                <a:lnTo>
                  <a:pt x="2154022" y="1226420"/>
                </a:lnTo>
                <a:lnTo>
                  <a:pt x="2032626" y="1226420"/>
                </a:lnTo>
                <a:lnTo>
                  <a:pt x="2032626" y="1173509"/>
                </a:lnTo>
                <a:lnTo>
                  <a:pt x="1861423" y="1173509"/>
                </a:lnTo>
                <a:lnTo>
                  <a:pt x="1861423" y="1133037"/>
                </a:lnTo>
                <a:lnTo>
                  <a:pt x="1817846" y="1133037"/>
                </a:lnTo>
                <a:lnTo>
                  <a:pt x="1817846" y="1083231"/>
                </a:lnTo>
                <a:lnTo>
                  <a:pt x="1796053" y="1083231"/>
                </a:lnTo>
                <a:lnTo>
                  <a:pt x="1796053" y="1017870"/>
                </a:lnTo>
                <a:lnTo>
                  <a:pt x="1740027" y="1017870"/>
                </a:lnTo>
                <a:lnTo>
                  <a:pt x="1740027" y="974293"/>
                </a:lnTo>
                <a:lnTo>
                  <a:pt x="1721348" y="974293"/>
                </a:lnTo>
                <a:lnTo>
                  <a:pt x="1721348" y="877794"/>
                </a:lnTo>
                <a:lnTo>
                  <a:pt x="1671542" y="877794"/>
                </a:lnTo>
                <a:lnTo>
                  <a:pt x="1671542" y="834216"/>
                </a:lnTo>
                <a:lnTo>
                  <a:pt x="1609287" y="834216"/>
                </a:lnTo>
                <a:lnTo>
                  <a:pt x="1609287" y="793750"/>
                </a:lnTo>
                <a:lnTo>
                  <a:pt x="1251328" y="793750"/>
                </a:lnTo>
                <a:lnTo>
                  <a:pt x="1251328" y="743946"/>
                </a:lnTo>
                <a:lnTo>
                  <a:pt x="1185958" y="743946"/>
                </a:lnTo>
                <a:lnTo>
                  <a:pt x="1185958" y="694142"/>
                </a:lnTo>
                <a:lnTo>
                  <a:pt x="1148601" y="694142"/>
                </a:lnTo>
                <a:lnTo>
                  <a:pt x="1148601" y="613211"/>
                </a:lnTo>
                <a:lnTo>
                  <a:pt x="918260" y="613211"/>
                </a:lnTo>
                <a:lnTo>
                  <a:pt x="918260" y="572745"/>
                </a:lnTo>
                <a:lnTo>
                  <a:pt x="880906" y="572745"/>
                </a:lnTo>
                <a:lnTo>
                  <a:pt x="880906" y="529167"/>
                </a:lnTo>
                <a:lnTo>
                  <a:pt x="827990" y="529167"/>
                </a:lnTo>
                <a:lnTo>
                  <a:pt x="827990" y="498039"/>
                </a:lnTo>
                <a:lnTo>
                  <a:pt x="787524" y="498039"/>
                </a:lnTo>
                <a:lnTo>
                  <a:pt x="787524" y="401544"/>
                </a:lnTo>
                <a:lnTo>
                  <a:pt x="675465" y="401544"/>
                </a:lnTo>
                <a:lnTo>
                  <a:pt x="675465" y="364191"/>
                </a:lnTo>
                <a:lnTo>
                  <a:pt x="519829" y="364191"/>
                </a:lnTo>
                <a:lnTo>
                  <a:pt x="519829" y="295710"/>
                </a:lnTo>
                <a:lnTo>
                  <a:pt x="364191" y="295710"/>
                </a:lnTo>
                <a:lnTo>
                  <a:pt x="364191" y="227230"/>
                </a:lnTo>
                <a:lnTo>
                  <a:pt x="320612" y="227230"/>
                </a:lnTo>
                <a:lnTo>
                  <a:pt x="320612" y="180540"/>
                </a:lnTo>
                <a:lnTo>
                  <a:pt x="289485" y="180540"/>
                </a:lnTo>
                <a:lnTo>
                  <a:pt x="289485" y="149412"/>
                </a:lnTo>
                <a:lnTo>
                  <a:pt x="267696" y="149412"/>
                </a:lnTo>
                <a:lnTo>
                  <a:pt x="267696" y="108946"/>
                </a:lnTo>
                <a:lnTo>
                  <a:pt x="168089" y="108946"/>
                </a:lnTo>
                <a:lnTo>
                  <a:pt x="168089" y="0"/>
                </a:lnTo>
                <a:lnTo>
                  <a:pt x="0" y="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1" name="TextBox 180">
            <a:extLst>
              <a:ext uri="{FF2B5EF4-FFF2-40B4-BE49-F238E27FC236}">
                <a16:creationId xmlns:a16="http://schemas.microsoft.com/office/drawing/2014/main" id="{54DE599C-D275-48C7-AC10-8EF2B7F10647}"/>
              </a:ext>
            </a:extLst>
          </p:cNvPr>
          <p:cNvSpPr txBox="1"/>
          <p:nvPr/>
        </p:nvSpPr>
        <p:spPr>
          <a:xfrm>
            <a:off x="286437" y="5449771"/>
            <a:ext cx="183310"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17898640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398O: Effets du suivi pendant 5 ans par imagerie et ACE pour détecter les récidives de cancer colorectal - PRODIGE 13, une étude de phase III de la FFCD – Lepage C, et al</a:t>
            </a:r>
          </a:p>
        </p:txBody>
      </p:sp>
      <p:sp>
        <p:nvSpPr>
          <p:cNvPr id="3" name="Content Placeholder 2"/>
          <p:cNvSpPr>
            <a:spLocks noGrp="1"/>
          </p:cNvSpPr>
          <p:nvPr>
            <p:ph idx="1"/>
          </p:nvPr>
        </p:nvSpPr>
        <p:spPr/>
        <p:txBody>
          <a:bodyPr/>
          <a:lstStyle/>
          <a:p>
            <a:pPr marL="0" indent="0">
              <a:spcBef>
                <a:spcPts val="1200"/>
              </a:spcBef>
              <a:buNone/>
            </a:pPr>
            <a:r>
              <a:rPr lang="fr-FR" b="1" dirty="0"/>
              <a:t>Conclusions</a:t>
            </a:r>
          </a:p>
          <a:p>
            <a:r>
              <a:rPr lang="fr-FR" b="1" dirty="0"/>
              <a:t>Chez ces patients avec CCR, il n’y a pas eu de différences significatives de la SG ou de la survie sans récidive entre les 4 modalités de surveillance</a:t>
            </a:r>
          </a:p>
          <a:p>
            <a:r>
              <a:rPr lang="fr-FR" b="1" dirty="0"/>
              <a:t>Ces résultats suggèrent que les recommandations pour la surveillance du CCR après résection curative devraient mettre l’accent sur une évaluation clinique régulière des patients par échographie et radiographie pulmonaire, alors que le scanner ne devrait être réalisé qu’en cas de suspicion de récidive </a:t>
            </a:r>
          </a:p>
          <a:p>
            <a:r>
              <a:rPr lang="fr-FR" b="1" dirty="0"/>
              <a:t>Les autres résultats de cette étude évaluant les associations entre survie et marqueurs prometteurs tels que contexture immunitaire ou </a:t>
            </a:r>
            <a:r>
              <a:rPr lang="fr-FR" b="1" dirty="0" err="1"/>
              <a:t>exosomes</a:t>
            </a:r>
            <a:r>
              <a:rPr lang="fr-FR" b="1" dirty="0"/>
              <a:t>, seront disponibles prochainement et permettront un ajustement de ces conclusions</a:t>
            </a:r>
          </a:p>
        </p:txBody>
      </p:sp>
      <p:sp>
        <p:nvSpPr>
          <p:cNvPr id="5" name="Text Placeholder 4"/>
          <p:cNvSpPr>
            <a:spLocks noGrp="1"/>
          </p:cNvSpPr>
          <p:nvPr>
            <p:ph type="body" sz="quarter" idx="11"/>
          </p:nvPr>
        </p:nvSpPr>
        <p:spPr/>
        <p:txBody>
          <a:bodyPr/>
          <a:lstStyle/>
          <a:p>
            <a:r>
              <a:rPr lang="fr-FR" dirty="0"/>
              <a:t>Lepage C, et al, Ann </a:t>
            </a:r>
            <a:r>
              <a:rPr lang="fr-FR" dirty="0" err="1"/>
              <a:t>Oncol</a:t>
            </a:r>
            <a:r>
              <a:rPr lang="fr-FR" dirty="0"/>
              <a:t> 2020;31(</a:t>
            </a:r>
            <a:r>
              <a:rPr lang="fr-FR" dirty="0" err="1"/>
              <a:t>suppl</a:t>
            </a:r>
            <a:r>
              <a:rPr lang="fr-FR" dirty="0"/>
              <a:t>):</a:t>
            </a:r>
            <a:r>
              <a:rPr lang="fr-FR" dirty="0" err="1"/>
              <a:t>abstr</a:t>
            </a:r>
            <a:r>
              <a:rPr lang="fr-FR" dirty="0"/>
              <a:t> 398O</a:t>
            </a:r>
          </a:p>
        </p:txBody>
      </p:sp>
    </p:spTree>
    <p:extLst>
      <p:ext uri="{BB962C8B-B14F-4D97-AF65-F5344CB8AC3E}">
        <p14:creationId xmlns:p14="http://schemas.microsoft.com/office/powerpoint/2010/main" val="34136954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405MO: Evaluation personnalisée de l’ADN tumoral circulant pour la détection de maladie résiduelle chez les patients avec CCR après résection des métastases – </a:t>
            </a:r>
            <a:r>
              <a:rPr lang="fr-FR" dirty="0" err="1"/>
              <a:t>Loupakis</a:t>
            </a:r>
            <a:r>
              <a:rPr lang="fr-FR" dirty="0"/>
              <a:t> F, et al</a:t>
            </a:r>
          </a:p>
        </p:txBody>
      </p:sp>
      <p:sp>
        <p:nvSpPr>
          <p:cNvPr id="3" name="Content Placeholder 2"/>
          <p:cNvSpPr>
            <a:spLocks noGrp="1"/>
          </p:cNvSpPr>
          <p:nvPr>
            <p:ph idx="1"/>
          </p:nvPr>
        </p:nvSpPr>
        <p:spPr/>
        <p:txBody>
          <a:bodyPr/>
          <a:lstStyle/>
          <a:p>
            <a:pPr marL="0" indent="0">
              <a:buNone/>
            </a:pPr>
            <a:r>
              <a:rPr lang="fr-FR" b="1" dirty="0"/>
              <a:t>Objectifs</a:t>
            </a:r>
          </a:p>
          <a:p>
            <a:r>
              <a:rPr lang="fr-FR" dirty="0"/>
              <a:t>Evaluer l’utilité pronostique de </a:t>
            </a:r>
            <a:r>
              <a:rPr lang="fr-FR" dirty="0" err="1"/>
              <a:t>SignateraTM</a:t>
            </a:r>
            <a:r>
              <a:rPr lang="fr-FR" dirty="0"/>
              <a:t> ADNtc (un test basé sur </a:t>
            </a:r>
            <a:r>
              <a:rPr lang="fr-FR" dirty="0" err="1"/>
              <a:t>mPCR</a:t>
            </a:r>
            <a:r>
              <a:rPr lang="fr-FR" dirty="0"/>
              <a:t> et séquençage de nouvelle génération) pour prédire la progression chez les patients avec CCRm après résection des métastases</a:t>
            </a:r>
          </a:p>
        </p:txBody>
      </p:sp>
      <p:sp>
        <p:nvSpPr>
          <p:cNvPr id="5" name="Text Placeholder 4"/>
          <p:cNvSpPr>
            <a:spLocks noGrp="1"/>
          </p:cNvSpPr>
          <p:nvPr>
            <p:ph type="body" sz="quarter" idx="11"/>
          </p:nvPr>
        </p:nvSpPr>
        <p:spPr/>
        <p:txBody>
          <a:bodyPr/>
          <a:lstStyle/>
          <a:p>
            <a:r>
              <a:rPr lang="fr-FR" dirty="0" err="1"/>
              <a:t>Loupakis</a:t>
            </a:r>
            <a:r>
              <a:rPr lang="fr-FR" dirty="0"/>
              <a:t> F, et al, Ann </a:t>
            </a:r>
            <a:r>
              <a:rPr lang="fr-FR" dirty="0" err="1"/>
              <a:t>Oncol</a:t>
            </a:r>
            <a:r>
              <a:rPr lang="fr-FR" dirty="0"/>
              <a:t> 2020;31(</a:t>
            </a:r>
            <a:r>
              <a:rPr lang="fr-FR" dirty="0" err="1"/>
              <a:t>suppl</a:t>
            </a:r>
            <a:r>
              <a:rPr lang="fr-FR" dirty="0"/>
              <a:t>):</a:t>
            </a:r>
            <a:r>
              <a:rPr lang="fr-FR" dirty="0" err="1"/>
              <a:t>abstr</a:t>
            </a:r>
            <a:r>
              <a:rPr lang="fr-FR" dirty="0"/>
              <a:t> 405MO</a:t>
            </a:r>
          </a:p>
        </p:txBody>
      </p:sp>
      <p:sp>
        <p:nvSpPr>
          <p:cNvPr id="7" name="Rectangle 9"/>
          <p:cNvSpPr txBox="1">
            <a:spLocks noChangeArrowheads="1"/>
          </p:cNvSpPr>
          <p:nvPr/>
        </p:nvSpPr>
        <p:spPr bwMode="auto">
          <a:xfrm>
            <a:off x="365123" y="5110504"/>
            <a:ext cx="4604441" cy="80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SSP </a:t>
            </a:r>
            <a:r>
              <a:rPr lang="fr-FR" kern="0" dirty="0"/>
              <a:t>selon le statut ADNtc postopératoire</a:t>
            </a:r>
          </a:p>
        </p:txBody>
      </p:sp>
      <p:sp>
        <p:nvSpPr>
          <p:cNvPr id="9" name="AutoShape 12"/>
          <p:cNvSpPr>
            <a:spLocks noChangeArrowheads="1"/>
          </p:cNvSpPr>
          <p:nvPr/>
        </p:nvSpPr>
        <p:spPr bwMode="auto">
          <a:xfrm>
            <a:off x="5235053" y="2862648"/>
            <a:ext cx="2402366"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Traitement systémique postopératoire ou suivi</a:t>
            </a:r>
          </a:p>
        </p:txBody>
      </p:sp>
      <p:cxnSp>
        <p:nvCxnSpPr>
          <p:cNvPr id="10" name="AutoShape 19"/>
          <p:cNvCxnSpPr>
            <a:cxnSpLocks noChangeShapeType="1"/>
            <a:stCxn id="13" idx="3"/>
            <a:endCxn id="14" idx="1"/>
          </p:cNvCxnSpPr>
          <p:nvPr/>
        </p:nvCxnSpPr>
        <p:spPr bwMode="auto">
          <a:xfrm>
            <a:off x="3247402" y="3446848"/>
            <a:ext cx="360640"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9" idx="3"/>
            <a:endCxn id="12" idx="1"/>
          </p:cNvCxnSpPr>
          <p:nvPr/>
        </p:nvCxnSpPr>
        <p:spPr bwMode="auto">
          <a:xfrm>
            <a:off x="7637419" y="3446848"/>
            <a:ext cx="475416" cy="1"/>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112835" y="3182530"/>
            <a:ext cx="657678" cy="528637"/>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p>
        </p:txBody>
      </p:sp>
      <p:sp>
        <p:nvSpPr>
          <p:cNvPr id="13" name="AutoShape 9"/>
          <p:cNvSpPr>
            <a:spLocks noChangeArrowheads="1"/>
          </p:cNvSpPr>
          <p:nvPr/>
        </p:nvSpPr>
        <p:spPr bwMode="auto">
          <a:xfrm>
            <a:off x="365124" y="2675611"/>
            <a:ext cx="2882278"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lang="fr-FR" altLang="zh-CN" sz="1600" dirty="0">
                <a:solidFill>
                  <a:srgbClr val="FFFFFF"/>
                </a:solidFill>
                <a:ea typeface="SimSun" pitchFamily="2" charset="-122"/>
              </a:rPr>
              <a:t>Critères d'inclusion</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fr-FR" altLang="zh-CN" sz="1600" dirty="0">
                <a:solidFill>
                  <a:srgbClr val="FFFFFF"/>
                </a:solidFill>
                <a:ea typeface="SimSun" pitchFamily="2" charset="-122"/>
              </a:rPr>
              <a:t>CCRm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fr-FR" altLang="zh-CN" sz="1600" dirty="0">
                <a:solidFill>
                  <a:srgbClr val="FFFFFF"/>
                </a:solidFill>
                <a:ea typeface="SimSun" pitchFamily="2" charset="-122"/>
              </a:rPr>
              <a:t>Candidat à la chirurgie avec intention curative</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(n=113)</a:t>
            </a:r>
          </a:p>
        </p:txBody>
      </p:sp>
      <p:sp>
        <p:nvSpPr>
          <p:cNvPr id="14" name="AutoShape 12"/>
          <p:cNvSpPr>
            <a:spLocks noChangeArrowheads="1"/>
          </p:cNvSpPr>
          <p:nvPr/>
        </p:nvSpPr>
        <p:spPr bwMode="auto">
          <a:xfrm>
            <a:off x="3608042" y="2862648"/>
            <a:ext cx="1138128"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FFFFFF"/>
                </a:solidFill>
                <a:ea typeface="SimSun" pitchFamily="2" charset="-122"/>
              </a:rPr>
              <a:t>Chirurgie</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5" name="AutoShape 21"/>
          <p:cNvCxnSpPr>
            <a:cxnSpLocks noChangeShapeType="1"/>
            <a:stCxn id="14" idx="3"/>
            <a:endCxn id="9" idx="1"/>
          </p:cNvCxnSpPr>
          <p:nvPr/>
        </p:nvCxnSpPr>
        <p:spPr bwMode="auto">
          <a:xfrm>
            <a:off x="4746170" y="3446848"/>
            <a:ext cx="488883" cy="0"/>
          </a:xfrm>
          <a:prstGeom prst="straightConnector1">
            <a:avLst/>
          </a:prstGeom>
          <a:noFill/>
          <a:ln w="57150">
            <a:solidFill>
              <a:schemeClr val="bg2">
                <a:lumMod val="60000"/>
                <a:lumOff val="40000"/>
              </a:schemeClr>
            </a:solidFill>
            <a:round/>
            <a:headEnd/>
            <a:tailEnd type="triangle" w="med" len="med"/>
          </a:ln>
        </p:spPr>
      </p:cxnSp>
      <p:sp>
        <p:nvSpPr>
          <p:cNvPr id="16" name="Content Placeholder 26"/>
          <p:cNvSpPr txBox="1">
            <a:spLocks/>
          </p:cNvSpPr>
          <p:nvPr/>
        </p:nvSpPr>
        <p:spPr bwMode="auto">
          <a:xfrm>
            <a:off x="3564543" y="4036316"/>
            <a:ext cx="472601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srgbClr val="043882"/>
                </a:solidFill>
                <a:effectLst/>
                <a:uLnTx/>
                <a:uFillTx/>
                <a:latin typeface="Arial"/>
              </a:rPr>
              <a:t>Echantillons</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600" b="0" i="0" u="none" strike="noStrike" kern="1200" cap="none" spc="0" normalizeH="0" baseline="0" noProof="0" dirty="0">
                <a:ln>
                  <a:noFill/>
                </a:ln>
                <a:solidFill>
                  <a:srgbClr val="4D4D4D"/>
                </a:solidFill>
                <a:effectLst/>
                <a:uLnTx/>
                <a:uFillTx/>
                <a:latin typeface="Arial"/>
              </a:rPr>
              <a:t>ADNtc postopératoire</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600" dirty="0">
                <a:solidFill>
                  <a:srgbClr val="4D4D4D"/>
                </a:solidFill>
                <a:latin typeface="Arial"/>
              </a:rPr>
              <a:t>Scanner et ADNtc toutes les 8–12 semaines</a:t>
            </a:r>
            <a:endParaRPr kumimoji="0" lang="fr-FR" sz="1600" b="0" i="0" u="none" strike="noStrike" kern="1200" cap="none" spc="0" normalizeH="0" baseline="0" noProof="0" dirty="0">
              <a:ln>
                <a:noFill/>
              </a:ln>
              <a:solidFill>
                <a:srgbClr val="4D4D4D"/>
              </a:solidFill>
              <a:effectLst/>
              <a:uLnTx/>
              <a:uFillTx/>
              <a:latin typeface="Arial"/>
            </a:endParaRPr>
          </a:p>
        </p:txBody>
      </p:sp>
    </p:spTree>
    <p:extLst>
      <p:ext uri="{BB962C8B-B14F-4D97-AF65-F5344CB8AC3E}">
        <p14:creationId xmlns:p14="http://schemas.microsoft.com/office/powerpoint/2010/main" val="3089319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405MO: Evaluation personnalisée de l’ADN tumoral circulant pour la détection de maladie résiduelle chez les patients avec CCR après résection des métastases – </a:t>
            </a:r>
            <a:r>
              <a:rPr lang="fr-FR" dirty="0" err="1"/>
              <a:t>Loupakis</a:t>
            </a:r>
            <a:r>
              <a:rPr lang="fr-FR" dirty="0"/>
              <a:t> F,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Loupakis</a:t>
            </a:r>
            <a:r>
              <a:rPr lang="fr-FR" dirty="0"/>
              <a:t> F, et al, Ann </a:t>
            </a:r>
            <a:r>
              <a:rPr lang="fr-FR" dirty="0" err="1"/>
              <a:t>Oncol</a:t>
            </a:r>
            <a:r>
              <a:rPr lang="fr-FR" dirty="0"/>
              <a:t> 2020;31(</a:t>
            </a:r>
            <a:r>
              <a:rPr lang="fr-FR" dirty="0" err="1"/>
              <a:t>suppl</a:t>
            </a:r>
            <a:r>
              <a:rPr lang="fr-FR" dirty="0"/>
              <a:t>):</a:t>
            </a:r>
            <a:r>
              <a:rPr lang="fr-FR" dirty="0" err="1"/>
              <a:t>abstr</a:t>
            </a:r>
            <a:r>
              <a:rPr lang="fr-FR" dirty="0"/>
              <a:t> 405MO</a:t>
            </a:r>
          </a:p>
        </p:txBody>
      </p:sp>
      <p:sp>
        <p:nvSpPr>
          <p:cNvPr id="7" name="TextBox 6">
            <a:extLst>
              <a:ext uri="{FF2B5EF4-FFF2-40B4-BE49-F238E27FC236}">
                <a16:creationId xmlns:a16="http://schemas.microsoft.com/office/drawing/2014/main" id="{263F0703-24B0-49E8-98EB-2A3B042B7058}"/>
              </a:ext>
            </a:extLst>
          </p:cNvPr>
          <p:cNvSpPr txBox="1"/>
          <p:nvPr/>
        </p:nvSpPr>
        <p:spPr>
          <a:xfrm>
            <a:off x="5523455" y="3389127"/>
            <a:ext cx="2973891" cy="523220"/>
          </a:xfrm>
          <a:prstGeom prst="rect">
            <a:avLst/>
          </a:prstGeom>
          <a:noFill/>
        </p:spPr>
        <p:txBody>
          <a:bodyPr wrap="none" rtlCol="0">
            <a:spAutoFit/>
          </a:bodyPr>
          <a:lstStyle/>
          <a:p>
            <a:pPr algn="ctr"/>
            <a:r>
              <a:rPr lang="fr-FR" sz="1400" b="1" dirty="0">
                <a:solidFill>
                  <a:srgbClr val="4D4D4D"/>
                </a:solidFill>
              </a:rPr>
              <a:t>Positif vs. négatif </a:t>
            </a:r>
            <a:br>
              <a:rPr lang="fr-FR" sz="1400" b="1" dirty="0">
                <a:solidFill>
                  <a:srgbClr val="4D4D4D"/>
                </a:solidFill>
              </a:rPr>
            </a:br>
            <a:r>
              <a:rPr lang="fr-FR" sz="1400" b="1" dirty="0">
                <a:solidFill>
                  <a:srgbClr val="4D4D4D"/>
                </a:solidFill>
              </a:rPr>
              <a:t>HR 4,6 (IC95% 2,6 - 8,1); p&lt;0,001</a:t>
            </a:r>
          </a:p>
        </p:txBody>
      </p:sp>
      <p:sp>
        <p:nvSpPr>
          <p:cNvPr id="9" name="TextBox 8"/>
          <p:cNvSpPr txBox="1"/>
          <p:nvPr/>
        </p:nvSpPr>
        <p:spPr>
          <a:xfrm>
            <a:off x="1478656" y="1589656"/>
            <a:ext cx="6186694" cy="338554"/>
          </a:xfrm>
          <a:prstGeom prst="rect">
            <a:avLst/>
          </a:prstGeom>
          <a:noFill/>
        </p:spPr>
        <p:txBody>
          <a:bodyPr wrap="none" rtlCol="0">
            <a:spAutoFit/>
          </a:bodyPr>
          <a:lstStyle/>
          <a:p>
            <a:pPr algn="ctr"/>
            <a:r>
              <a:rPr lang="fr-FR" sz="1600" b="1" dirty="0"/>
              <a:t>Survie sans progression selon le statut ADNtc postopératoire</a:t>
            </a:r>
          </a:p>
        </p:txBody>
      </p:sp>
      <p:sp>
        <p:nvSpPr>
          <p:cNvPr id="13" name="TextBox 12">
            <a:extLst>
              <a:ext uri="{FF2B5EF4-FFF2-40B4-BE49-F238E27FC236}">
                <a16:creationId xmlns:a16="http://schemas.microsoft.com/office/drawing/2014/main" id="{263F0703-24B0-49E8-98EB-2A3B042B7058}"/>
              </a:ext>
            </a:extLst>
          </p:cNvPr>
          <p:cNvSpPr txBox="1"/>
          <p:nvPr/>
        </p:nvSpPr>
        <p:spPr>
          <a:xfrm>
            <a:off x="5291949" y="4622273"/>
            <a:ext cx="3661789" cy="523220"/>
          </a:xfrm>
          <a:prstGeom prst="rect">
            <a:avLst/>
          </a:prstGeom>
          <a:noFill/>
        </p:spPr>
        <p:txBody>
          <a:bodyPr wrap="square" rtlCol="0">
            <a:spAutoFit/>
          </a:bodyPr>
          <a:lstStyle/>
          <a:p>
            <a:pPr algn="ctr"/>
            <a:r>
              <a:rPr lang="fr-FR" sz="1400" dirty="0">
                <a:solidFill>
                  <a:srgbClr val="4D4D4D"/>
                </a:solidFill>
              </a:rPr>
              <a:t>Suivi médian: 8,7 mois </a:t>
            </a:r>
            <a:br>
              <a:rPr lang="fr-FR" sz="1400" dirty="0">
                <a:solidFill>
                  <a:srgbClr val="4D4D4D"/>
                </a:solidFill>
              </a:rPr>
            </a:br>
            <a:r>
              <a:rPr lang="fr-FR" sz="1400" dirty="0">
                <a:solidFill>
                  <a:srgbClr val="4D4D4D"/>
                </a:solidFill>
              </a:rPr>
              <a:t>(IC95% 0,9 - 42,2)</a:t>
            </a:r>
          </a:p>
        </p:txBody>
      </p:sp>
      <p:grpSp>
        <p:nvGrpSpPr>
          <p:cNvPr id="8" name="Group 7">
            <a:extLst>
              <a:ext uri="{FF2B5EF4-FFF2-40B4-BE49-F238E27FC236}">
                <a16:creationId xmlns:a16="http://schemas.microsoft.com/office/drawing/2014/main" id="{4449FD1E-A74C-4317-B44D-6C8957830604}"/>
              </a:ext>
            </a:extLst>
          </p:cNvPr>
          <p:cNvGrpSpPr/>
          <p:nvPr/>
        </p:nvGrpSpPr>
        <p:grpSpPr>
          <a:xfrm>
            <a:off x="365125" y="1971790"/>
            <a:ext cx="4111625" cy="3639863"/>
            <a:chOff x="365125" y="1971790"/>
            <a:chExt cx="4111625" cy="3639863"/>
          </a:xfrm>
        </p:grpSpPr>
        <p:pic>
          <p:nvPicPr>
            <p:cNvPr id="99" name="Graphic 98">
              <a:extLst>
                <a:ext uri="{FF2B5EF4-FFF2-40B4-BE49-F238E27FC236}">
                  <a16:creationId xmlns:a16="http://schemas.microsoft.com/office/drawing/2014/main" id="{DB789132-3108-48E3-A861-4C7B2024D82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03936" y="2150645"/>
              <a:ext cx="2454187" cy="2189973"/>
            </a:xfrm>
            <a:prstGeom prst="rect">
              <a:avLst/>
            </a:prstGeom>
          </p:spPr>
        </p:pic>
        <p:pic>
          <p:nvPicPr>
            <p:cNvPr id="86" name="Graphic 85">
              <a:extLst>
                <a:ext uri="{FF2B5EF4-FFF2-40B4-BE49-F238E27FC236}">
                  <a16:creationId xmlns:a16="http://schemas.microsoft.com/office/drawing/2014/main" id="{6558CB85-05AF-4FD4-A619-677E43E9143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403936" y="2150645"/>
              <a:ext cx="3023686" cy="1221943"/>
            </a:xfrm>
            <a:prstGeom prst="rect">
              <a:avLst/>
            </a:prstGeom>
          </p:spPr>
        </p:pic>
        <p:sp>
          <p:nvSpPr>
            <p:cNvPr id="14" name="Freeform 21">
              <a:extLst>
                <a:ext uri="{FF2B5EF4-FFF2-40B4-BE49-F238E27FC236}">
                  <a16:creationId xmlns:a16="http://schemas.microsoft.com/office/drawing/2014/main" id="{694C97B1-898A-44F7-8CD1-B81A966839E9}"/>
                </a:ext>
              </a:extLst>
            </p:cNvPr>
            <p:cNvSpPr>
              <a:spLocks/>
            </p:cNvSpPr>
            <p:nvPr/>
          </p:nvSpPr>
          <p:spPr bwMode="auto">
            <a:xfrm>
              <a:off x="1272026" y="2135897"/>
              <a:ext cx="3204724" cy="234085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6" name="Group 5">
              <a:extLst>
                <a:ext uri="{FF2B5EF4-FFF2-40B4-BE49-F238E27FC236}">
                  <a16:creationId xmlns:a16="http://schemas.microsoft.com/office/drawing/2014/main" id="{DFAF2C9C-0E0B-4E1B-9EE1-EFAABB71CC41}"/>
                </a:ext>
              </a:extLst>
            </p:cNvPr>
            <p:cNvGrpSpPr/>
            <p:nvPr/>
          </p:nvGrpSpPr>
          <p:grpSpPr>
            <a:xfrm>
              <a:off x="454027" y="1971790"/>
              <a:ext cx="803501" cy="2540569"/>
              <a:chOff x="4530727" y="2272674"/>
              <a:chExt cx="803501" cy="2305685"/>
            </a:xfrm>
          </p:grpSpPr>
          <p:sp>
            <p:nvSpPr>
              <p:cNvPr id="15" name="Line 7">
                <a:extLst>
                  <a:ext uri="{FF2B5EF4-FFF2-40B4-BE49-F238E27FC236}">
                    <a16:creationId xmlns:a16="http://schemas.microsoft.com/office/drawing/2014/main" id="{18C811D8-9CC0-41D6-AECF-0717C7FCE64E}"/>
                  </a:ext>
                </a:extLst>
              </p:cNvPr>
              <p:cNvSpPr>
                <a:spLocks noChangeShapeType="1"/>
              </p:cNvSpPr>
              <p:nvPr/>
            </p:nvSpPr>
            <p:spPr bwMode="auto">
              <a:xfrm>
                <a:off x="5247994" y="24131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 name="Line 8">
                <a:extLst>
                  <a:ext uri="{FF2B5EF4-FFF2-40B4-BE49-F238E27FC236}">
                    <a16:creationId xmlns:a16="http://schemas.microsoft.com/office/drawing/2014/main" id="{9B087752-9235-4EA6-A6B9-F30337F6BE5C}"/>
                  </a:ext>
                </a:extLst>
              </p:cNvPr>
              <p:cNvSpPr>
                <a:spLocks noChangeShapeType="1"/>
              </p:cNvSpPr>
              <p:nvPr/>
            </p:nvSpPr>
            <p:spPr bwMode="auto">
              <a:xfrm>
                <a:off x="5247994" y="29119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7" name="Line 9">
                <a:extLst>
                  <a:ext uri="{FF2B5EF4-FFF2-40B4-BE49-F238E27FC236}">
                    <a16:creationId xmlns:a16="http://schemas.microsoft.com/office/drawing/2014/main" id="{A25BBF2B-49D9-41EE-AF9D-E65E623A25F4}"/>
                  </a:ext>
                </a:extLst>
              </p:cNvPr>
              <p:cNvSpPr>
                <a:spLocks noChangeShapeType="1"/>
              </p:cNvSpPr>
              <p:nvPr/>
            </p:nvSpPr>
            <p:spPr bwMode="auto">
              <a:xfrm>
                <a:off x="5247994" y="34268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8" name="Line 10">
                <a:extLst>
                  <a:ext uri="{FF2B5EF4-FFF2-40B4-BE49-F238E27FC236}">
                    <a16:creationId xmlns:a16="http://schemas.microsoft.com/office/drawing/2014/main" id="{56832C3F-5C3F-4E3A-885A-62539F989B66}"/>
                  </a:ext>
                </a:extLst>
              </p:cNvPr>
              <p:cNvSpPr>
                <a:spLocks noChangeShapeType="1"/>
              </p:cNvSpPr>
              <p:nvPr/>
            </p:nvSpPr>
            <p:spPr bwMode="auto">
              <a:xfrm>
                <a:off x="5247994" y="39309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9" name="Line 11">
                <a:extLst>
                  <a:ext uri="{FF2B5EF4-FFF2-40B4-BE49-F238E27FC236}">
                    <a16:creationId xmlns:a16="http://schemas.microsoft.com/office/drawing/2014/main" id="{316E0B40-EB6B-4950-8B96-145E29655235}"/>
                  </a:ext>
                </a:extLst>
              </p:cNvPr>
              <p:cNvSpPr>
                <a:spLocks noChangeShapeType="1"/>
              </p:cNvSpPr>
              <p:nvPr/>
            </p:nvSpPr>
            <p:spPr bwMode="auto">
              <a:xfrm>
                <a:off x="5247994" y="44404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0" name="TextBox 19">
                <a:extLst>
                  <a:ext uri="{FF2B5EF4-FFF2-40B4-BE49-F238E27FC236}">
                    <a16:creationId xmlns:a16="http://schemas.microsoft.com/office/drawing/2014/main" id="{7CF4C4EA-E9EF-4C53-ABC9-5E4C6024EC36}"/>
                  </a:ext>
                </a:extLst>
              </p:cNvPr>
              <p:cNvSpPr txBox="1"/>
              <p:nvPr/>
            </p:nvSpPr>
            <p:spPr>
              <a:xfrm rot="16200000">
                <a:off x="3895241" y="3291404"/>
                <a:ext cx="1578749" cy="307777"/>
              </a:xfrm>
              <a:prstGeom prst="rect">
                <a:avLst/>
              </a:prstGeom>
              <a:noFill/>
            </p:spPr>
            <p:txBody>
              <a:bodyPr wrap="none" rtlCol="0">
                <a:spAutoFit/>
              </a:bodyPr>
              <a:lstStyle/>
              <a:p>
                <a:pPr algn="ctr"/>
                <a:r>
                  <a:rPr lang="fr-FR" sz="1400" dirty="0">
                    <a:solidFill>
                      <a:srgbClr val="4D4D4D"/>
                    </a:solidFill>
                    <a:latin typeface="Arial" panose="020B0604020202020204" pitchFamily="34" charset="0"/>
                    <a:cs typeface="Arial" panose="020B0604020202020204" pitchFamily="34" charset="0"/>
                  </a:rPr>
                  <a:t>Probabilité de SSP</a:t>
                </a:r>
              </a:p>
            </p:txBody>
          </p:sp>
          <p:sp>
            <p:nvSpPr>
              <p:cNvPr id="21" name="TextBox 20">
                <a:extLst>
                  <a:ext uri="{FF2B5EF4-FFF2-40B4-BE49-F238E27FC236}">
                    <a16:creationId xmlns:a16="http://schemas.microsoft.com/office/drawing/2014/main" id="{A39D6EEA-65F9-49D2-9286-EDC3221E9550}"/>
                  </a:ext>
                </a:extLst>
              </p:cNvPr>
              <p:cNvSpPr txBox="1"/>
              <p:nvPr/>
            </p:nvSpPr>
            <p:spPr>
              <a:xfrm>
                <a:off x="4758283" y="2272674"/>
                <a:ext cx="532518" cy="27932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1,00</a:t>
                </a:r>
              </a:p>
            </p:txBody>
          </p:sp>
          <p:sp>
            <p:nvSpPr>
              <p:cNvPr id="22" name="TextBox 21">
                <a:extLst>
                  <a:ext uri="{FF2B5EF4-FFF2-40B4-BE49-F238E27FC236}">
                    <a16:creationId xmlns:a16="http://schemas.microsoft.com/office/drawing/2014/main" id="{9E244476-BEB8-4C6F-92D6-A9BF152263B9}"/>
                  </a:ext>
                </a:extLst>
              </p:cNvPr>
              <p:cNvSpPr txBox="1"/>
              <p:nvPr/>
            </p:nvSpPr>
            <p:spPr>
              <a:xfrm>
                <a:off x="4758283" y="2771204"/>
                <a:ext cx="532518" cy="27932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0,75</a:t>
                </a:r>
              </a:p>
            </p:txBody>
          </p:sp>
          <p:sp>
            <p:nvSpPr>
              <p:cNvPr id="23" name="TextBox 22">
                <a:extLst>
                  <a:ext uri="{FF2B5EF4-FFF2-40B4-BE49-F238E27FC236}">
                    <a16:creationId xmlns:a16="http://schemas.microsoft.com/office/drawing/2014/main" id="{6C72B674-519E-43CB-B098-76C60E27E545}"/>
                  </a:ext>
                </a:extLst>
              </p:cNvPr>
              <p:cNvSpPr txBox="1"/>
              <p:nvPr/>
            </p:nvSpPr>
            <p:spPr>
              <a:xfrm>
                <a:off x="4758283" y="3285857"/>
                <a:ext cx="532518" cy="27932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0,50</a:t>
                </a:r>
              </a:p>
            </p:txBody>
          </p:sp>
          <p:sp>
            <p:nvSpPr>
              <p:cNvPr id="24" name="TextBox 23">
                <a:extLst>
                  <a:ext uri="{FF2B5EF4-FFF2-40B4-BE49-F238E27FC236}">
                    <a16:creationId xmlns:a16="http://schemas.microsoft.com/office/drawing/2014/main" id="{4FDDE97F-52BD-46C6-B2B6-C9176112AA66}"/>
                  </a:ext>
                </a:extLst>
              </p:cNvPr>
              <p:cNvSpPr txBox="1"/>
              <p:nvPr/>
            </p:nvSpPr>
            <p:spPr>
              <a:xfrm>
                <a:off x="4758283" y="3789760"/>
                <a:ext cx="532518" cy="27932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0,25</a:t>
                </a:r>
              </a:p>
            </p:txBody>
          </p:sp>
          <p:sp>
            <p:nvSpPr>
              <p:cNvPr id="25" name="TextBox 24">
                <a:extLst>
                  <a:ext uri="{FF2B5EF4-FFF2-40B4-BE49-F238E27FC236}">
                    <a16:creationId xmlns:a16="http://schemas.microsoft.com/office/drawing/2014/main" id="{C65EF7AC-DD0A-4CAA-8707-500941971113}"/>
                  </a:ext>
                </a:extLst>
              </p:cNvPr>
              <p:cNvSpPr txBox="1"/>
              <p:nvPr/>
            </p:nvSpPr>
            <p:spPr>
              <a:xfrm>
                <a:off x="5006757" y="4299037"/>
                <a:ext cx="284052" cy="27932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grpSp>
          <p:nvGrpSpPr>
            <p:cNvPr id="47" name="Group 46">
              <a:extLst>
                <a:ext uri="{FF2B5EF4-FFF2-40B4-BE49-F238E27FC236}">
                  <a16:creationId xmlns:a16="http://schemas.microsoft.com/office/drawing/2014/main" id="{13A15A30-32EB-4630-9DB3-5ED29184188A}"/>
                </a:ext>
              </a:extLst>
            </p:cNvPr>
            <p:cNvGrpSpPr/>
            <p:nvPr/>
          </p:nvGrpSpPr>
          <p:grpSpPr>
            <a:xfrm>
              <a:off x="1331568" y="4474315"/>
              <a:ext cx="3096534" cy="360147"/>
              <a:chOff x="1331568" y="4474315"/>
              <a:chExt cx="3096534" cy="360147"/>
            </a:xfrm>
          </p:grpSpPr>
          <p:sp>
            <p:nvSpPr>
              <p:cNvPr id="26" name="Line 21">
                <a:extLst>
                  <a:ext uri="{FF2B5EF4-FFF2-40B4-BE49-F238E27FC236}">
                    <a16:creationId xmlns:a16="http://schemas.microsoft.com/office/drawing/2014/main" id="{22EACC4C-CE2C-44FD-B863-649C8485AACE}"/>
                  </a:ext>
                </a:extLst>
              </p:cNvPr>
              <p:cNvSpPr>
                <a:spLocks noChangeShapeType="1"/>
              </p:cNvSpPr>
              <p:nvPr/>
            </p:nvSpPr>
            <p:spPr bwMode="auto">
              <a:xfrm>
                <a:off x="4298317"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1C2B127-05D1-4B8B-B7E0-1E58626176B4}"/>
                  </a:ext>
                </a:extLst>
              </p:cNvPr>
              <p:cNvSpPr txBox="1"/>
              <p:nvPr/>
            </p:nvSpPr>
            <p:spPr>
              <a:xfrm>
                <a:off x="4156627" y="4546315"/>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40</a:t>
                </a:r>
              </a:p>
            </p:txBody>
          </p:sp>
          <p:sp>
            <p:nvSpPr>
              <p:cNvPr id="28" name="Line 21">
                <a:extLst>
                  <a:ext uri="{FF2B5EF4-FFF2-40B4-BE49-F238E27FC236}">
                    <a16:creationId xmlns:a16="http://schemas.microsoft.com/office/drawing/2014/main" id="{34841F5D-D9FD-4168-96E9-E11DA685966D}"/>
                  </a:ext>
                </a:extLst>
              </p:cNvPr>
              <p:cNvSpPr>
                <a:spLocks noChangeShapeType="1"/>
              </p:cNvSpPr>
              <p:nvPr/>
            </p:nvSpPr>
            <p:spPr bwMode="auto">
              <a:xfrm>
                <a:off x="3579629"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2CA4DD9-E0DF-4557-B42F-FF9C835AFB11}"/>
                  </a:ext>
                </a:extLst>
              </p:cNvPr>
              <p:cNvSpPr txBox="1"/>
              <p:nvPr/>
            </p:nvSpPr>
            <p:spPr>
              <a:xfrm>
                <a:off x="3437937" y="4546315"/>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30</a:t>
                </a:r>
              </a:p>
            </p:txBody>
          </p:sp>
          <p:sp>
            <p:nvSpPr>
              <p:cNvPr id="30" name="Line 21">
                <a:extLst>
                  <a:ext uri="{FF2B5EF4-FFF2-40B4-BE49-F238E27FC236}">
                    <a16:creationId xmlns:a16="http://schemas.microsoft.com/office/drawing/2014/main" id="{B85C746F-05EC-4C2C-9BA3-4E6E9517573F}"/>
                  </a:ext>
                </a:extLst>
              </p:cNvPr>
              <p:cNvSpPr>
                <a:spLocks noChangeShapeType="1"/>
              </p:cNvSpPr>
              <p:nvPr/>
            </p:nvSpPr>
            <p:spPr bwMode="auto">
              <a:xfrm>
                <a:off x="2860941"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4FC028C-94D9-4D3A-82B4-DD050DDFAF56}"/>
                  </a:ext>
                </a:extLst>
              </p:cNvPr>
              <p:cNvSpPr txBox="1"/>
              <p:nvPr/>
            </p:nvSpPr>
            <p:spPr>
              <a:xfrm>
                <a:off x="2719250" y="4546315"/>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20</a:t>
                </a:r>
              </a:p>
            </p:txBody>
          </p:sp>
          <p:sp>
            <p:nvSpPr>
              <p:cNvPr id="32" name="Line 21">
                <a:extLst>
                  <a:ext uri="{FF2B5EF4-FFF2-40B4-BE49-F238E27FC236}">
                    <a16:creationId xmlns:a16="http://schemas.microsoft.com/office/drawing/2014/main" id="{230A7B08-2DAC-47EC-8193-E41F68D4A109}"/>
                  </a:ext>
                </a:extLst>
              </p:cNvPr>
              <p:cNvSpPr>
                <a:spLocks noChangeShapeType="1"/>
              </p:cNvSpPr>
              <p:nvPr/>
            </p:nvSpPr>
            <p:spPr bwMode="auto">
              <a:xfrm>
                <a:off x="2142253"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514AF98E-700B-4C87-A448-D6743BCE1C6F}"/>
                  </a:ext>
                </a:extLst>
              </p:cNvPr>
              <p:cNvSpPr txBox="1"/>
              <p:nvPr/>
            </p:nvSpPr>
            <p:spPr>
              <a:xfrm>
                <a:off x="2000564" y="4546315"/>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10</a:t>
                </a:r>
              </a:p>
            </p:txBody>
          </p:sp>
          <p:sp>
            <p:nvSpPr>
              <p:cNvPr id="34" name="Line 21">
                <a:extLst>
                  <a:ext uri="{FF2B5EF4-FFF2-40B4-BE49-F238E27FC236}">
                    <a16:creationId xmlns:a16="http://schemas.microsoft.com/office/drawing/2014/main" id="{B671EE42-0A2E-4685-99E9-04E596B795F3}"/>
                  </a:ext>
                </a:extLst>
              </p:cNvPr>
              <p:cNvSpPr>
                <a:spLocks noChangeShapeType="1"/>
              </p:cNvSpPr>
              <p:nvPr/>
            </p:nvSpPr>
            <p:spPr bwMode="auto">
              <a:xfrm>
                <a:off x="1417612"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8F77BDA-A1CF-4A5D-AE7E-9B452BFCA705}"/>
                  </a:ext>
                </a:extLst>
              </p:cNvPr>
              <p:cNvSpPr txBox="1"/>
              <p:nvPr/>
            </p:nvSpPr>
            <p:spPr>
              <a:xfrm>
                <a:off x="1331568" y="4546315"/>
                <a:ext cx="17208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sp>
          <p:nvSpPr>
            <p:cNvPr id="37" name="TextBox 36">
              <a:extLst>
                <a:ext uri="{FF2B5EF4-FFF2-40B4-BE49-F238E27FC236}">
                  <a16:creationId xmlns:a16="http://schemas.microsoft.com/office/drawing/2014/main" id="{705FACE0-C4AB-41C2-AFDA-9CA05A3E0D31}"/>
                </a:ext>
              </a:extLst>
            </p:cNvPr>
            <p:cNvSpPr txBox="1"/>
            <p:nvPr/>
          </p:nvSpPr>
          <p:spPr>
            <a:xfrm>
              <a:off x="2194772" y="4694855"/>
              <a:ext cx="562975" cy="307777"/>
            </a:xfrm>
            <a:prstGeom prst="rect">
              <a:avLst/>
            </a:prstGeom>
            <a:noFill/>
          </p:spPr>
          <p:txBody>
            <a:bodyPr wrap="none" rtlCol="0">
              <a:spAutoFit/>
            </a:bodyPr>
            <a:lstStyle/>
            <a:p>
              <a:r>
                <a:rPr lang="fr-FR" sz="1400" dirty="0">
                  <a:solidFill>
                    <a:srgbClr val="4D4D4D"/>
                  </a:solidFill>
                </a:rPr>
                <a:t>Mois</a:t>
              </a:r>
            </a:p>
          </p:txBody>
        </p:sp>
        <p:sp>
          <p:nvSpPr>
            <p:cNvPr id="38" name="TextBox 37">
              <a:extLst>
                <a:ext uri="{FF2B5EF4-FFF2-40B4-BE49-F238E27FC236}">
                  <a16:creationId xmlns:a16="http://schemas.microsoft.com/office/drawing/2014/main" id="{BFD6683F-51E7-47BB-8ABB-782CAE3A1711}"/>
                </a:ext>
              </a:extLst>
            </p:cNvPr>
            <p:cNvSpPr txBox="1"/>
            <p:nvPr/>
          </p:nvSpPr>
          <p:spPr>
            <a:xfrm>
              <a:off x="514246" y="4680573"/>
              <a:ext cx="314510" cy="307777"/>
            </a:xfrm>
            <a:prstGeom prst="rect">
              <a:avLst/>
            </a:prstGeom>
            <a:noFill/>
          </p:spPr>
          <p:txBody>
            <a:bodyPr wrap="none" rtlCol="0">
              <a:spAutoFit/>
            </a:bodyPr>
            <a:lstStyle/>
            <a:p>
              <a:pPr algn="r"/>
              <a:r>
                <a:rPr lang="fr-FR" sz="1400" dirty="0">
                  <a:solidFill>
                    <a:srgbClr val="4D4D4D"/>
                  </a:solidFill>
                </a:rPr>
                <a:t>N</a:t>
              </a:r>
            </a:p>
          </p:txBody>
        </p:sp>
        <p:sp>
          <p:nvSpPr>
            <p:cNvPr id="39" name="TextBox 38">
              <a:extLst>
                <a:ext uri="{FF2B5EF4-FFF2-40B4-BE49-F238E27FC236}">
                  <a16:creationId xmlns:a16="http://schemas.microsoft.com/office/drawing/2014/main" id="{7CA21AA3-E241-4835-B675-063122D5745F}"/>
                </a:ext>
              </a:extLst>
            </p:cNvPr>
            <p:cNvSpPr txBox="1"/>
            <p:nvPr/>
          </p:nvSpPr>
          <p:spPr>
            <a:xfrm>
              <a:off x="365125" y="5004599"/>
              <a:ext cx="803425" cy="307777"/>
            </a:xfrm>
            <a:prstGeom prst="rect">
              <a:avLst/>
            </a:prstGeom>
            <a:noFill/>
          </p:spPr>
          <p:txBody>
            <a:bodyPr wrap="none" rtlCol="0">
              <a:spAutoFit/>
            </a:bodyPr>
            <a:lstStyle/>
            <a:p>
              <a:pPr algn="r"/>
              <a:r>
                <a:rPr lang="fr-FR" sz="1400" dirty="0">
                  <a:solidFill>
                    <a:srgbClr val="B2C0EC"/>
                  </a:solidFill>
                </a:rPr>
                <a:t>ADNtc–</a:t>
              </a:r>
            </a:p>
          </p:txBody>
        </p:sp>
        <p:sp>
          <p:nvSpPr>
            <p:cNvPr id="40" name="TextBox 39">
              <a:extLst>
                <a:ext uri="{FF2B5EF4-FFF2-40B4-BE49-F238E27FC236}">
                  <a16:creationId xmlns:a16="http://schemas.microsoft.com/office/drawing/2014/main" id="{0B47E8AC-0E9C-4218-8EF9-7E26D8AC9D75}"/>
                </a:ext>
              </a:extLst>
            </p:cNvPr>
            <p:cNvSpPr txBox="1"/>
            <p:nvPr/>
          </p:nvSpPr>
          <p:spPr>
            <a:xfrm>
              <a:off x="365125" y="5303876"/>
              <a:ext cx="803425" cy="307777"/>
            </a:xfrm>
            <a:prstGeom prst="rect">
              <a:avLst/>
            </a:prstGeom>
            <a:noFill/>
          </p:spPr>
          <p:txBody>
            <a:bodyPr wrap="none" rtlCol="0">
              <a:spAutoFit/>
            </a:bodyPr>
            <a:lstStyle/>
            <a:p>
              <a:pPr algn="r"/>
              <a:r>
                <a:rPr lang="fr-FR" sz="1400" dirty="0">
                  <a:solidFill>
                    <a:srgbClr val="E75C00"/>
                  </a:solidFill>
                </a:rPr>
                <a:t>ADNtc+</a:t>
              </a:r>
            </a:p>
          </p:txBody>
        </p:sp>
        <p:grpSp>
          <p:nvGrpSpPr>
            <p:cNvPr id="46" name="Group 45">
              <a:extLst>
                <a:ext uri="{FF2B5EF4-FFF2-40B4-BE49-F238E27FC236}">
                  <a16:creationId xmlns:a16="http://schemas.microsoft.com/office/drawing/2014/main" id="{01E4AC08-6231-4A4A-88F4-8C856D48C2A4}"/>
                </a:ext>
              </a:extLst>
            </p:cNvPr>
            <p:cNvGrpSpPr/>
            <p:nvPr/>
          </p:nvGrpSpPr>
          <p:grpSpPr>
            <a:xfrm>
              <a:off x="1292278" y="5024229"/>
              <a:ext cx="3096534" cy="587424"/>
              <a:chOff x="1385290" y="5232115"/>
              <a:chExt cx="3096534" cy="587424"/>
            </a:xfrm>
          </p:grpSpPr>
          <p:sp>
            <p:nvSpPr>
              <p:cNvPr id="41" name="TextBox 40">
                <a:extLst>
                  <a:ext uri="{FF2B5EF4-FFF2-40B4-BE49-F238E27FC236}">
                    <a16:creationId xmlns:a16="http://schemas.microsoft.com/office/drawing/2014/main" id="{085FE578-D341-4007-8C9A-1E66B82CDB16}"/>
                  </a:ext>
                </a:extLst>
              </p:cNvPr>
              <p:cNvSpPr txBox="1"/>
              <p:nvPr/>
            </p:nvSpPr>
            <p:spPr>
              <a:xfrm>
                <a:off x="4309735" y="5232115"/>
                <a:ext cx="172089"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1</a:t>
                </a:r>
              </a:p>
            </p:txBody>
          </p:sp>
          <p:sp>
            <p:nvSpPr>
              <p:cNvPr id="42" name="TextBox 41">
                <a:extLst>
                  <a:ext uri="{FF2B5EF4-FFF2-40B4-BE49-F238E27FC236}">
                    <a16:creationId xmlns:a16="http://schemas.microsoft.com/office/drawing/2014/main" id="{3432F059-95D5-4B2F-86B5-5F1585DC33CF}"/>
                  </a:ext>
                </a:extLst>
              </p:cNvPr>
              <p:cNvSpPr txBox="1"/>
              <p:nvPr/>
            </p:nvSpPr>
            <p:spPr>
              <a:xfrm>
                <a:off x="3547702" y="5232115"/>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10</a:t>
                </a:r>
              </a:p>
            </p:txBody>
          </p:sp>
          <p:sp>
            <p:nvSpPr>
              <p:cNvPr id="43" name="TextBox 42">
                <a:extLst>
                  <a:ext uri="{FF2B5EF4-FFF2-40B4-BE49-F238E27FC236}">
                    <a16:creationId xmlns:a16="http://schemas.microsoft.com/office/drawing/2014/main" id="{62EA75ED-1F75-45BB-B89A-4C32F7BFB93E}"/>
                  </a:ext>
                </a:extLst>
              </p:cNvPr>
              <p:cNvSpPr txBox="1"/>
              <p:nvPr/>
            </p:nvSpPr>
            <p:spPr>
              <a:xfrm>
                <a:off x="2822665" y="5232115"/>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20</a:t>
                </a:r>
              </a:p>
            </p:txBody>
          </p:sp>
          <p:sp>
            <p:nvSpPr>
              <p:cNvPr id="44" name="TextBox 43">
                <a:extLst>
                  <a:ext uri="{FF2B5EF4-FFF2-40B4-BE49-F238E27FC236}">
                    <a16:creationId xmlns:a16="http://schemas.microsoft.com/office/drawing/2014/main" id="{10A88D8C-6F28-4380-85D0-75DE3C5A7DFD}"/>
                  </a:ext>
                </a:extLst>
              </p:cNvPr>
              <p:cNvSpPr txBox="1"/>
              <p:nvPr/>
            </p:nvSpPr>
            <p:spPr>
              <a:xfrm>
                <a:off x="2103979" y="5232115"/>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34</a:t>
                </a:r>
              </a:p>
            </p:txBody>
          </p:sp>
          <p:sp>
            <p:nvSpPr>
              <p:cNvPr id="45" name="TextBox 44">
                <a:extLst>
                  <a:ext uri="{FF2B5EF4-FFF2-40B4-BE49-F238E27FC236}">
                    <a16:creationId xmlns:a16="http://schemas.microsoft.com/office/drawing/2014/main" id="{9A6BF24E-6785-4261-B9F1-C9D14FB7A791}"/>
                  </a:ext>
                </a:extLst>
              </p:cNvPr>
              <p:cNvSpPr txBox="1"/>
              <p:nvPr/>
            </p:nvSpPr>
            <p:spPr>
              <a:xfrm>
                <a:off x="1385290" y="5232115"/>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48</a:t>
                </a:r>
              </a:p>
            </p:txBody>
          </p:sp>
          <p:sp>
            <p:nvSpPr>
              <p:cNvPr id="98" name="TextBox 97">
                <a:extLst>
                  <a:ext uri="{FF2B5EF4-FFF2-40B4-BE49-F238E27FC236}">
                    <a16:creationId xmlns:a16="http://schemas.microsoft.com/office/drawing/2014/main" id="{E6236AEF-6B7C-4E91-8863-F9A7DBA17468}"/>
                  </a:ext>
                </a:extLst>
              </p:cNvPr>
              <p:cNvSpPr txBox="1"/>
              <p:nvPr/>
            </p:nvSpPr>
            <p:spPr>
              <a:xfrm>
                <a:off x="3597395" y="5531392"/>
                <a:ext cx="172089" cy="288147"/>
              </a:xfrm>
              <a:prstGeom prst="rect">
                <a:avLst/>
              </a:prstGeom>
              <a:noFill/>
            </p:spPr>
            <p:txBody>
              <a:bodyPr wrap="none" lIns="36000" tIns="36000" rIns="36000" bIns="36000" rtlCol="0" anchor="t" anchorCtr="0">
                <a:spAutoFit/>
              </a:bodyPr>
              <a:lstStyle/>
              <a:p>
                <a:pPr algn="ctr"/>
                <a:r>
                  <a:rPr lang="fr-FR" sz="1400" dirty="0">
                    <a:solidFill>
                      <a:srgbClr val="E75C00"/>
                    </a:solidFill>
                    <a:latin typeface="Arial" panose="020B0604020202020204" pitchFamily="34" charset="0"/>
                    <a:cs typeface="Arial" panose="020B0604020202020204" pitchFamily="34" charset="0"/>
                  </a:rPr>
                  <a:t>1</a:t>
                </a:r>
              </a:p>
            </p:txBody>
          </p:sp>
        </p:grpSp>
        <p:grpSp>
          <p:nvGrpSpPr>
            <p:cNvPr id="48" name="Group 47">
              <a:extLst>
                <a:ext uri="{FF2B5EF4-FFF2-40B4-BE49-F238E27FC236}">
                  <a16:creationId xmlns:a16="http://schemas.microsoft.com/office/drawing/2014/main" id="{C67C2FCE-7448-46C6-8D1B-AE9122F17A0E}"/>
                </a:ext>
              </a:extLst>
            </p:cNvPr>
            <p:cNvGrpSpPr/>
            <p:nvPr/>
          </p:nvGrpSpPr>
          <p:grpSpPr>
            <a:xfrm>
              <a:off x="1292278" y="5323506"/>
              <a:ext cx="3096534" cy="288147"/>
              <a:chOff x="1385290" y="5146655"/>
              <a:chExt cx="3096534" cy="288147"/>
            </a:xfrm>
          </p:grpSpPr>
          <p:sp>
            <p:nvSpPr>
              <p:cNvPr id="49" name="TextBox 48">
                <a:extLst>
                  <a:ext uri="{FF2B5EF4-FFF2-40B4-BE49-F238E27FC236}">
                    <a16:creationId xmlns:a16="http://schemas.microsoft.com/office/drawing/2014/main" id="{7B9BA366-C724-4213-A4A5-1B73EF014115}"/>
                  </a:ext>
                </a:extLst>
              </p:cNvPr>
              <p:cNvSpPr txBox="1"/>
              <p:nvPr/>
            </p:nvSpPr>
            <p:spPr>
              <a:xfrm>
                <a:off x="4309735" y="5146655"/>
                <a:ext cx="172089" cy="288147"/>
              </a:xfrm>
              <a:prstGeom prst="rect">
                <a:avLst/>
              </a:prstGeom>
              <a:noFill/>
            </p:spPr>
            <p:txBody>
              <a:bodyPr wrap="none" lIns="36000" tIns="36000" rIns="36000" bIns="36000" rtlCol="0" anchor="t" anchorCtr="0">
                <a:spAutoFit/>
              </a:bodyPr>
              <a:lstStyle/>
              <a:p>
                <a:pPr algn="ctr"/>
                <a:r>
                  <a:rPr lang="fr-FR" sz="1400" dirty="0">
                    <a:solidFill>
                      <a:srgbClr val="E75C00"/>
                    </a:solidFill>
                    <a:latin typeface="Arial" panose="020B0604020202020204" pitchFamily="34" charset="0"/>
                    <a:cs typeface="Arial" panose="020B0604020202020204" pitchFamily="34" charset="0"/>
                  </a:rPr>
                  <a:t>0</a:t>
                </a:r>
              </a:p>
            </p:txBody>
          </p:sp>
          <p:sp>
            <p:nvSpPr>
              <p:cNvPr id="50" name="TextBox 49">
                <a:extLst>
                  <a:ext uri="{FF2B5EF4-FFF2-40B4-BE49-F238E27FC236}">
                    <a16:creationId xmlns:a16="http://schemas.microsoft.com/office/drawing/2014/main" id="{28408472-88B5-48DA-A1FC-6A50FD2A0D26}"/>
                  </a:ext>
                </a:extLst>
              </p:cNvPr>
              <p:cNvSpPr txBox="1"/>
              <p:nvPr/>
            </p:nvSpPr>
            <p:spPr>
              <a:xfrm>
                <a:off x="3640706" y="5146655"/>
                <a:ext cx="72767" cy="288147"/>
              </a:xfrm>
              <a:prstGeom prst="rect">
                <a:avLst/>
              </a:prstGeom>
              <a:noFill/>
            </p:spPr>
            <p:txBody>
              <a:bodyPr wrap="none" lIns="36000" tIns="36000" rIns="36000" bIns="36000" rtlCol="0" anchor="t" anchorCtr="0">
                <a:spAutoFit/>
              </a:bodyPr>
              <a:lstStyle/>
              <a:p>
                <a:pPr algn="ctr"/>
                <a:endParaRPr lang="fr-FR" sz="1400" dirty="0">
                  <a:solidFill>
                    <a:srgbClr val="E75C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646231AA-EE09-4333-9642-0F941513CACA}"/>
                  </a:ext>
                </a:extLst>
              </p:cNvPr>
              <p:cNvSpPr txBox="1"/>
              <p:nvPr/>
            </p:nvSpPr>
            <p:spPr>
              <a:xfrm>
                <a:off x="2872358" y="5146655"/>
                <a:ext cx="172089" cy="288147"/>
              </a:xfrm>
              <a:prstGeom prst="rect">
                <a:avLst/>
              </a:prstGeom>
              <a:noFill/>
            </p:spPr>
            <p:txBody>
              <a:bodyPr wrap="none" lIns="36000" tIns="36000" rIns="36000" bIns="36000" rtlCol="0" anchor="t" anchorCtr="0">
                <a:spAutoFit/>
              </a:bodyPr>
              <a:lstStyle/>
              <a:p>
                <a:pPr algn="ctr"/>
                <a:r>
                  <a:rPr lang="fr-FR" sz="1400" dirty="0">
                    <a:solidFill>
                      <a:srgbClr val="E75C00"/>
                    </a:solidFill>
                    <a:latin typeface="Arial" panose="020B0604020202020204" pitchFamily="34" charset="0"/>
                    <a:cs typeface="Arial" panose="020B0604020202020204" pitchFamily="34" charset="0"/>
                  </a:rPr>
                  <a:t>3</a:t>
                </a:r>
              </a:p>
            </p:txBody>
          </p:sp>
          <p:sp>
            <p:nvSpPr>
              <p:cNvPr id="52" name="TextBox 51">
                <a:extLst>
                  <a:ext uri="{FF2B5EF4-FFF2-40B4-BE49-F238E27FC236}">
                    <a16:creationId xmlns:a16="http://schemas.microsoft.com/office/drawing/2014/main" id="{C523FA1B-6291-4A05-B764-2A8D51A69C0B}"/>
                  </a:ext>
                </a:extLst>
              </p:cNvPr>
              <p:cNvSpPr txBox="1"/>
              <p:nvPr/>
            </p:nvSpPr>
            <p:spPr>
              <a:xfrm>
                <a:off x="2103979" y="5146655"/>
                <a:ext cx="271475" cy="288147"/>
              </a:xfrm>
              <a:prstGeom prst="rect">
                <a:avLst/>
              </a:prstGeom>
              <a:noFill/>
            </p:spPr>
            <p:txBody>
              <a:bodyPr wrap="none" lIns="36000" tIns="36000" rIns="36000" bIns="36000" rtlCol="0" anchor="t" anchorCtr="0">
                <a:spAutoFit/>
              </a:bodyPr>
              <a:lstStyle/>
              <a:p>
                <a:pPr algn="ctr"/>
                <a:r>
                  <a:rPr lang="fr-FR" sz="1400" dirty="0">
                    <a:solidFill>
                      <a:srgbClr val="E75C00"/>
                    </a:solidFill>
                    <a:latin typeface="Arial" panose="020B0604020202020204" pitchFamily="34" charset="0"/>
                    <a:cs typeface="Arial" panose="020B0604020202020204" pitchFamily="34" charset="0"/>
                  </a:rPr>
                  <a:t>13</a:t>
                </a:r>
              </a:p>
            </p:txBody>
          </p:sp>
          <p:sp>
            <p:nvSpPr>
              <p:cNvPr id="53" name="TextBox 52">
                <a:extLst>
                  <a:ext uri="{FF2B5EF4-FFF2-40B4-BE49-F238E27FC236}">
                    <a16:creationId xmlns:a16="http://schemas.microsoft.com/office/drawing/2014/main" id="{F0D62ABF-241C-4662-AD8C-7C7DF0A3BB15}"/>
                  </a:ext>
                </a:extLst>
              </p:cNvPr>
              <p:cNvSpPr txBox="1"/>
              <p:nvPr/>
            </p:nvSpPr>
            <p:spPr>
              <a:xfrm>
                <a:off x="1385290" y="5146655"/>
                <a:ext cx="271475" cy="288147"/>
              </a:xfrm>
              <a:prstGeom prst="rect">
                <a:avLst/>
              </a:prstGeom>
              <a:noFill/>
            </p:spPr>
            <p:txBody>
              <a:bodyPr wrap="none" lIns="36000" tIns="36000" rIns="36000" bIns="36000" rtlCol="0" anchor="t" anchorCtr="0">
                <a:spAutoFit/>
              </a:bodyPr>
              <a:lstStyle/>
              <a:p>
                <a:pPr algn="ctr"/>
                <a:r>
                  <a:rPr lang="fr-FR" sz="1400" dirty="0">
                    <a:solidFill>
                      <a:srgbClr val="E75C00"/>
                    </a:solidFill>
                    <a:latin typeface="Arial" panose="020B0604020202020204" pitchFamily="34" charset="0"/>
                    <a:cs typeface="Arial" panose="020B0604020202020204" pitchFamily="34" charset="0"/>
                  </a:rPr>
                  <a:t>52</a:t>
                </a:r>
              </a:p>
            </p:txBody>
          </p:sp>
        </p:grpSp>
        <p:grpSp>
          <p:nvGrpSpPr>
            <p:cNvPr id="82" name="Group 81">
              <a:extLst>
                <a:ext uri="{FF2B5EF4-FFF2-40B4-BE49-F238E27FC236}">
                  <a16:creationId xmlns:a16="http://schemas.microsoft.com/office/drawing/2014/main" id="{05C9619A-ED0F-48E1-A807-C1B23714F0CC}"/>
                </a:ext>
              </a:extLst>
            </p:cNvPr>
            <p:cNvGrpSpPr/>
            <p:nvPr/>
          </p:nvGrpSpPr>
          <p:grpSpPr>
            <a:xfrm>
              <a:off x="1403936" y="2150645"/>
              <a:ext cx="3006673" cy="945794"/>
              <a:chOff x="2219325" y="2690812"/>
              <a:chExt cx="4700911" cy="1482290"/>
            </a:xfrm>
          </p:grpSpPr>
          <p:sp>
            <p:nvSpPr>
              <p:cNvPr id="56" name="Freeform: Shape 55">
                <a:extLst>
                  <a:ext uri="{FF2B5EF4-FFF2-40B4-BE49-F238E27FC236}">
                    <a16:creationId xmlns:a16="http://schemas.microsoft.com/office/drawing/2014/main" id="{3CA1E392-4519-4413-B483-5D5F70E8CB0B}"/>
                  </a:ext>
                </a:extLst>
              </p:cNvPr>
              <p:cNvSpPr/>
              <p:nvPr/>
            </p:nvSpPr>
            <p:spPr>
              <a:xfrm>
                <a:off x="2219325" y="2690812"/>
                <a:ext cx="4700911" cy="1424644"/>
              </a:xfrm>
              <a:custGeom>
                <a:avLst/>
                <a:gdLst>
                  <a:gd name="connsiteX0" fmla="*/ 4700912 w 4700911"/>
                  <a:gd name="connsiteY0" fmla="*/ 1424645 h 1424644"/>
                  <a:gd name="connsiteX1" fmla="*/ 2352513 w 4700911"/>
                  <a:gd name="connsiteY1" fmla="*/ 1424645 h 1424644"/>
                  <a:gd name="connsiteX2" fmla="*/ 2352513 w 4700911"/>
                  <a:gd name="connsiteY2" fmla="*/ 1317898 h 1424644"/>
                  <a:gd name="connsiteX3" fmla="*/ 1576549 w 4700911"/>
                  <a:gd name="connsiteY3" fmla="*/ 1317898 h 1424644"/>
                  <a:gd name="connsiteX4" fmla="*/ 1576549 w 4700911"/>
                  <a:gd name="connsiteY4" fmla="*/ 1219362 h 1424644"/>
                  <a:gd name="connsiteX5" fmla="*/ 1535497 w 4700911"/>
                  <a:gd name="connsiteY5" fmla="*/ 1219362 h 1424644"/>
                  <a:gd name="connsiteX6" fmla="*/ 1535497 w 4700911"/>
                  <a:gd name="connsiteY6" fmla="*/ 1129036 h 1424644"/>
                  <a:gd name="connsiteX7" fmla="*/ 1473908 w 4700911"/>
                  <a:gd name="connsiteY7" fmla="*/ 1129036 h 1424644"/>
                  <a:gd name="connsiteX8" fmla="*/ 1473908 w 4700911"/>
                  <a:gd name="connsiteY8" fmla="*/ 1030510 h 1424644"/>
                  <a:gd name="connsiteX9" fmla="*/ 1358951 w 4700911"/>
                  <a:gd name="connsiteY9" fmla="*/ 1030510 h 1424644"/>
                  <a:gd name="connsiteX10" fmla="*/ 1358951 w 4700911"/>
                  <a:gd name="connsiteY10" fmla="*/ 964816 h 1424644"/>
                  <a:gd name="connsiteX11" fmla="*/ 1161888 w 4700911"/>
                  <a:gd name="connsiteY11" fmla="*/ 964816 h 1424644"/>
                  <a:gd name="connsiteX12" fmla="*/ 1161888 w 4700911"/>
                  <a:gd name="connsiteY12" fmla="*/ 796487 h 1424644"/>
                  <a:gd name="connsiteX13" fmla="*/ 722587 w 4700911"/>
                  <a:gd name="connsiteY13" fmla="*/ 796487 h 1424644"/>
                  <a:gd name="connsiteX14" fmla="*/ 722587 w 4700911"/>
                  <a:gd name="connsiteY14" fmla="*/ 595313 h 1424644"/>
                  <a:gd name="connsiteX15" fmla="*/ 677425 w 4700911"/>
                  <a:gd name="connsiteY15" fmla="*/ 595313 h 1424644"/>
                  <a:gd name="connsiteX16" fmla="*/ 677425 w 4700911"/>
                  <a:gd name="connsiteY16" fmla="*/ 513200 h 1424644"/>
                  <a:gd name="connsiteX17" fmla="*/ 619946 w 4700911"/>
                  <a:gd name="connsiteY17" fmla="*/ 513200 h 1424644"/>
                  <a:gd name="connsiteX18" fmla="*/ 619946 w 4700911"/>
                  <a:gd name="connsiteY18" fmla="*/ 451616 h 1424644"/>
                  <a:gd name="connsiteX19" fmla="*/ 558362 w 4700911"/>
                  <a:gd name="connsiteY19" fmla="*/ 451616 h 1424644"/>
                  <a:gd name="connsiteX20" fmla="*/ 558362 w 4700911"/>
                  <a:gd name="connsiteY20" fmla="*/ 369504 h 1424644"/>
                  <a:gd name="connsiteX21" fmla="*/ 513200 w 4700911"/>
                  <a:gd name="connsiteY21" fmla="*/ 369504 h 1424644"/>
                  <a:gd name="connsiteX22" fmla="*/ 513200 w 4700911"/>
                  <a:gd name="connsiteY22" fmla="*/ 303814 h 1424644"/>
                  <a:gd name="connsiteX23" fmla="*/ 463933 w 4700911"/>
                  <a:gd name="connsiteY23" fmla="*/ 303814 h 1424644"/>
                  <a:gd name="connsiteX24" fmla="*/ 463933 w 4700911"/>
                  <a:gd name="connsiteY24" fmla="*/ 213491 h 1424644"/>
                  <a:gd name="connsiteX25" fmla="*/ 131379 w 4700911"/>
                  <a:gd name="connsiteY25" fmla="*/ 213491 h 1424644"/>
                  <a:gd name="connsiteX26" fmla="*/ 131379 w 4700911"/>
                  <a:gd name="connsiteY26" fmla="*/ 123168 h 1424644"/>
                  <a:gd name="connsiteX27" fmla="*/ 106746 w 4700911"/>
                  <a:gd name="connsiteY27" fmla="*/ 123168 h 1424644"/>
                  <a:gd name="connsiteX28" fmla="*/ 106746 w 4700911"/>
                  <a:gd name="connsiteY28" fmla="*/ 0 h 1424644"/>
                  <a:gd name="connsiteX29" fmla="*/ 0 w 4700911"/>
                  <a:gd name="connsiteY29" fmla="*/ 0 h 142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00911" h="1424644">
                    <a:moveTo>
                      <a:pt x="4700912" y="1424645"/>
                    </a:moveTo>
                    <a:lnTo>
                      <a:pt x="2352513" y="1424645"/>
                    </a:lnTo>
                    <a:lnTo>
                      <a:pt x="2352513" y="1317898"/>
                    </a:lnTo>
                    <a:lnTo>
                      <a:pt x="1576549" y="1317898"/>
                    </a:lnTo>
                    <a:lnTo>
                      <a:pt x="1576549" y="1219362"/>
                    </a:lnTo>
                    <a:lnTo>
                      <a:pt x="1535497" y="1219362"/>
                    </a:lnTo>
                    <a:lnTo>
                      <a:pt x="1535497" y="1129036"/>
                    </a:lnTo>
                    <a:lnTo>
                      <a:pt x="1473908" y="1129036"/>
                    </a:lnTo>
                    <a:lnTo>
                      <a:pt x="1473908" y="1030510"/>
                    </a:lnTo>
                    <a:lnTo>
                      <a:pt x="1358951" y="1030510"/>
                    </a:lnTo>
                    <a:lnTo>
                      <a:pt x="1358951" y="964816"/>
                    </a:lnTo>
                    <a:lnTo>
                      <a:pt x="1161888" y="964816"/>
                    </a:lnTo>
                    <a:lnTo>
                      <a:pt x="1161888" y="796487"/>
                    </a:lnTo>
                    <a:lnTo>
                      <a:pt x="722587" y="796487"/>
                    </a:lnTo>
                    <a:lnTo>
                      <a:pt x="722587" y="595313"/>
                    </a:lnTo>
                    <a:lnTo>
                      <a:pt x="677425" y="595313"/>
                    </a:lnTo>
                    <a:lnTo>
                      <a:pt x="677425" y="513200"/>
                    </a:lnTo>
                    <a:lnTo>
                      <a:pt x="619946" y="513200"/>
                    </a:lnTo>
                    <a:lnTo>
                      <a:pt x="619946" y="451616"/>
                    </a:lnTo>
                    <a:lnTo>
                      <a:pt x="558362" y="451616"/>
                    </a:lnTo>
                    <a:lnTo>
                      <a:pt x="558362" y="369504"/>
                    </a:lnTo>
                    <a:lnTo>
                      <a:pt x="513200" y="369504"/>
                    </a:lnTo>
                    <a:lnTo>
                      <a:pt x="513200" y="303814"/>
                    </a:lnTo>
                    <a:lnTo>
                      <a:pt x="463933" y="303814"/>
                    </a:lnTo>
                    <a:lnTo>
                      <a:pt x="463933" y="213491"/>
                    </a:lnTo>
                    <a:lnTo>
                      <a:pt x="131379" y="213491"/>
                    </a:lnTo>
                    <a:lnTo>
                      <a:pt x="131379" y="123168"/>
                    </a:lnTo>
                    <a:lnTo>
                      <a:pt x="106746" y="123168"/>
                    </a:lnTo>
                    <a:lnTo>
                      <a:pt x="106746" y="0"/>
                    </a:lnTo>
                    <a:lnTo>
                      <a:pt x="0" y="0"/>
                    </a:lnTo>
                  </a:path>
                </a:pathLst>
              </a:custGeom>
              <a:noFill/>
              <a:ln w="22225" cap="flat">
                <a:solidFill>
                  <a:srgbClr val="B2C0EC"/>
                </a:solidFill>
                <a:prstDash val="solid"/>
                <a:miter/>
              </a:ln>
            </p:spPr>
            <p:txBody>
              <a:bodyPr rtlCol="0" anchor="ctr"/>
              <a:lstStyle/>
              <a:p>
                <a:endParaRPr lang="fr-FR" dirty="0"/>
              </a:p>
            </p:txBody>
          </p:sp>
          <p:sp>
            <p:nvSpPr>
              <p:cNvPr id="57" name="Freeform: Shape 56">
                <a:extLst>
                  <a:ext uri="{FF2B5EF4-FFF2-40B4-BE49-F238E27FC236}">
                    <a16:creationId xmlns:a16="http://schemas.microsoft.com/office/drawing/2014/main" id="{4D0B3EE1-A528-403D-8179-D12E3BF3DF88}"/>
                  </a:ext>
                </a:extLst>
              </p:cNvPr>
              <p:cNvSpPr/>
              <p:nvPr/>
            </p:nvSpPr>
            <p:spPr>
              <a:xfrm>
                <a:off x="3018111" y="343644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2C0EC"/>
                </a:solidFill>
                <a:prstDash val="solid"/>
                <a:miter/>
              </a:ln>
            </p:spPr>
            <p:txBody>
              <a:bodyPr rtlCol="0" anchor="ctr"/>
              <a:lstStyle/>
              <a:p>
                <a:endParaRPr lang="fr-FR" dirty="0"/>
              </a:p>
            </p:txBody>
          </p:sp>
          <p:sp>
            <p:nvSpPr>
              <p:cNvPr id="58" name="Freeform: Shape 57">
                <a:extLst>
                  <a:ext uri="{FF2B5EF4-FFF2-40B4-BE49-F238E27FC236}">
                    <a16:creationId xmlns:a16="http://schemas.microsoft.com/office/drawing/2014/main" id="{F5B7A0F0-87D9-4AF2-8F53-C8A7DD898F66}"/>
                  </a:ext>
                </a:extLst>
              </p:cNvPr>
              <p:cNvSpPr/>
              <p:nvPr/>
            </p:nvSpPr>
            <p:spPr>
              <a:xfrm>
                <a:off x="3189560" y="343644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2C0EC"/>
                </a:solidFill>
                <a:prstDash val="solid"/>
                <a:miter/>
              </a:ln>
            </p:spPr>
            <p:txBody>
              <a:bodyPr rtlCol="0" anchor="ctr"/>
              <a:lstStyle/>
              <a:p>
                <a:endParaRPr lang="fr-FR" dirty="0"/>
              </a:p>
            </p:txBody>
          </p:sp>
          <p:sp>
            <p:nvSpPr>
              <p:cNvPr id="59" name="Freeform: Shape 58">
                <a:extLst>
                  <a:ext uri="{FF2B5EF4-FFF2-40B4-BE49-F238E27FC236}">
                    <a16:creationId xmlns:a16="http://schemas.microsoft.com/office/drawing/2014/main" id="{0EF4C2E2-A2D2-413C-B2AE-89917EA50E3A}"/>
                  </a:ext>
                </a:extLst>
              </p:cNvPr>
              <p:cNvSpPr/>
              <p:nvPr/>
            </p:nvSpPr>
            <p:spPr>
              <a:xfrm>
                <a:off x="3589610" y="366504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fr-FR" dirty="0"/>
              </a:p>
            </p:txBody>
          </p:sp>
          <p:sp>
            <p:nvSpPr>
              <p:cNvPr id="60" name="Freeform: Shape 59">
                <a:extLst>
                  <a:ext uri="{FF2B5EF4-FFF2-40B4-BE49-F238E27FC236}">
                    <a16:creationId xmlns:a16="http://schemas.microsoft.com/office/drawing/2014/main" id="{93FE9D3A-EBD7-43EF-8962-5C5F79148C23}"/>
                  </a:ext>
                </a:extLst>
              </p:cNvPr>
              <p:cNvSpPr/>
              <p:nvPr/>
            </p:nvSpPr>
            <p:spPr>
              <a:xfrm>
                <a:off x="3646760" y="366504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fr-FR" dirty="0"/>
              </a:p>
            </p:txBody>
          </p:sp>
          <p:sp>
            <p:nvSpPr>
              <p:cNvPr id="61" name="Freeform: Shape 60">
                <a:extLst>
                  <a:ext uri="{FF2B5EF4-FFF2-40B4-BE49-F238E27FC236}">
                    <a16:creationId xmlns:a16="http://schemas.microsoft.com/office/drawing/2014/main" id="{AAC1ADB5-BF76-4A96-9998-A7B653AF2139}"/>
                  </a:ext>
                </a:extLst>
              </p:cNvPr>
              <p:cNvSpPr/>
              <p:nvPr/>
            </p:nvSpPr>
            <p:spPr>
              <a:xfrm>
                <a:off x="3970610" y="395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fr-FR" dirty="0"/>
              </a:p>
            </p:txBody>
          </p:sp>
          <p:sp>
            <p:nvSpPr>
              <p:cNvPr id="62" name="Freeform: Shape 61">
                <a:extLst>
                  <a:ext uri="{FF2B5EF4-FFF2-40B4-BE49-F238E27FC236}">
                    <a16:creationId xmlns:a16="http://schemas.microsoft.com/office/drawing/2014/main" id="{E19443B9-FB8A-4E8F-B6BF-97AFF267D1E8}"/>
                  </a:ext>
                </a:extLst>
              </p:cNvPr>
              <p:cNvSpPr/>
              <p:nvPr/>
            </p:nvSpPr>
            <p:spPr>
              <a:xfrm>
                <a:off x="4008710" y="395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fr-FR" dirty="0"/>
              </a:p>
            </p:txBody>
          </p:sp>
          <p:sp>
            <p:nvSpPr>
              <p:cNvPr id="63" name="Freeform: Shape 62">
                <a:extLst>
                  <a:ext uri="{FF2B5EF4-FFF2-40B4-BE49-F238E27FC236}">
                    <a16:creationId xmlns:a16="http://schemas.microsoft.com/office/drawing/2014/main" id="{A2B63852-9843-41E5-9EC3-4FA57BB70D8C}"/>
                  </a:ext>
                </a:extLst>
              </p:cNvPr>
              <p:cNvSpPr/>
              <p:nvPr/>
            </p:nvSpPr>
            <p:spPr>
              <a:xfrm>
                <a:off x="4046810" y="395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fr-FR" dirty="0"/>
              </a:p>
            </p:txBody>
          </p:sp>
          <p:sp>
            <p:nvSpPr>
              <p:cNvPr id="64" name="Freeform: Shape 63">
                <a:extLst>
                  <a:ext uri="{FF2B5EF4-FFF2-40B4-BE49-F238E27FC236}">
                    <a16:creationId xmlns:a16="http://schemas.microsoft.com/office/drawing/2014/main" id="{0F1E0912-275B-4F9A-A4A2-3770793AFCE5}"/>
                  </a:ext>
                </a:extLst>
              </p:cNvPr>
              <p:cNvSpPr/>
              <p:nvPr/>
            </p:nvSpPr>
            <p:spPr>
              <a:xfrm>
                <a:off x="4103960" y="395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fr-FR" dirty="0"/>
              </a:p>
            </p:txBody>
          </p:sp>
          <p:sp>
            <p:nvSpPr>
              <p:cNvPr id="65" name="Freeform: Shape 64">
                <a:extLst>
                  <a:ext uri="{FF2B5EF4-FFF2-40B4-BE49-F238E27FC236}">
                    <a16:creationId xmlns:a16="http://schemas.microsoft.com/office/drawing/2014/main" id="{19E17CA1-BAC2-43F8-AF93-4F8C35FED338}"/>
                  </a:ext>
                </a:extLst>
              </p:cNvPr>
              <p:cNvSpPr/>
              <p:nvPr/>
            </p:nvSpPr>
            <p:spPr>
              <a:xfrm>
                <a:off x="4161110" y="395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fr-FR" dirty="0"/>
              </a:p>
            </p:txBody>
          </p:sp>
          <p:sp>
            <p:nvSpPr>
              <p:cNvPr id="66" name="Freeform: Shape 65">
                <a:extLst>
                  <a:ext uri="{FF2B5EF4-FFF2-40B4-BE49-F238E27FC236}">
                    <a16:creationId xmlns:a16="http://schemas.microsoft.com/office/drawing/2014/main" id="{1B98C0FC-15AD-4238-A25A-8C50D0C49208}"/>
                  </a:ext>
                </a:extLst>
              </p:cNvPr>
              <p:cNvSpPr/>
              <p:nvPr/>
            </p:nvSpPr>
            <p:spPr>
              <a:xfrm>
                <a:off x="46945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fr-FR" dirty="0"/>
              </a:p>
            </p:txBody>
          </p:sp>
          <p:sp>
            <p:nvSpPr>
              <p:cNvPr id="67" name="Freeform: Shape 66">
                <a:extLst>
                  <a:ext uri="{FF2B5EF4-FFF2-40B4-BE49-F238E27FC236}">
                    <a16:creationId xmlns:a16="http://schemas.microsoft.com/office/drawing/2014/main" id="{2843F93D-394E-4CA6-A902-3A9943B6907D}"/>
                  </a:ext>
                </a:extLst>
              </p:cNvPr>
              <p:cNvSpPr/>
              <p:nvPr/>
            </p:nvSpPr>
            <p:spPr>
              <a:xfrm>
                <a:off x="47326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fr-FR" dirty="0"/>
              </a:p>
            </p:txBody>
          </p:sp>
          <p:sp>
            <p:nvSpPr>
              <p:cNvPr id="68" name="Freeform: Shape 67">
                <a:extLst>
                  <a:ext uri="{FF2B5EF4-FFF2-40B4-BE49-F238E27FC236}">
                    <a16:creationId xmlns:a16="http://schemas.microsoft.com/office/drawing/2014/main" id="{3EAF9DDE-B0A2-4351-9799-C3D6A826A6E9}"/>
                  </a:ext>
                </a:extLst>
              </p:cNvPr>
              <p:cNvSpPr/>
              <p:nvPr/>
            </p:nvSpPr>
            <p:spPr>
              <a:xfrm>
                <a:off x="48088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fr-FR" dirty="0"/>
              </a:p>
            </p:txBody>
          </p:sp>
          <p:sp>
            <p:nvSpPr>
              <p:cNvPr id="69" name="Freeform: Shape 68">
                <a:extLst>
                  <a:ext uri="{FF2B5EF4-FFF2-40B4-BE49-F238E27FC236}">
                    <a16:creationId xmlns:a16="http://schemas.microsoft.com/office/drawing/2014/main" id="{C5EDE59E-AD84-4963-BA2C-B8CB67665F9F}"/>
                  </a:ext>
                </a:extLst>
              </p:cNvPr>
              <p:cNvSpPr/>
              <p:nvPr/>
            </p:nvSpPr>
            <p:spPr>
              <a:xfrm>
                <a:off x="494216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fr-FR" dirty="0"/>
              </a:p>
            </p:txBody>
          </p:sp>
          <p:sp>
            <p:nvSpPr>
              <p:cNvPr id="70" name="Freeform: Shape 69">
                <a:extLst>
                  <a:ext uri="{FF2B5EF4-FFF2-40B4-BE49-F238E27FC236}">
                    <a16:creationId xmlns:a16="http://schemas.microsoft.com/office/drawing/2014/main" id="{DC543CD3-A1A8-4A30-9043-1B7778B8C5F8}"/>
                  </a:ext>
                </a:extLst>
              </p:cNvPr>
              <p:cNvSpPr/>
              <p:nvPr/>
            </p:nvSpPr>
            <p:spPr>
              <a:xfrm>
                <a:off x="51898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fr-FR" dirty="0"/>
              </a:p>
            </p:txBody>
          </p:sp>
          <p:sp>
            <p:nvSpPr>
              <p:cNvPr id="71" name="Freeform: Shape 70">
                <a:extLst>
                  <a:ext uri="{FF2B5EF4-FFF2-40B4-BE49-F238E27FC236}">
                    <a16:creationId xmlns:a16="http://schemas.microsoft.com/office/drawing/2014/main" id="{4818907F-0AF1-48D0-B64C-A412D6471DD3}"/>
                  </a:ext>
                </a:extLst>
              </p:cNvPr>
              <p:cNvSpPr/>
              <p:nvPr/>
            </p:nvSpPr>
            <p:spPr>
              <a:xfrm>
                <a:off x="528506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fr-FR" dirty="0"/>
              </a:p>
            </p:txBody>
          </p:sp>
          <p:sp>
            <p:nvSpPr>
              <p:cNvPr id="72" name="Freeform: Shape 71">
                <a:extLst>
                  <a:ext uri="{FF2B5EF4-FFF2-40B4-BE49-F238E27FC236}">
                    <a16:creationId xmlns:a16="http://schemas.microsoft.com/office/drawing/2014/main" id="{AC6FC902-9375-472F-90ED-ABE3B681AC4E}"/>
                  </a:ext>
                </a:extLst>
              </p:cNvPr>
              <p:cNvSpPr/>
              <p:nvPr/>
            </p:nvSpPr>
            <p:spPr>
              <a:xfrm>
                <a:off x="53422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fr-FR" dirty="0"/>
              </a:p>
            </p:txBody>
          </p:sp>
          <p:sp>
            <p:nvSpPr>
              <p:cNvPr id="73" name="Freeform: Shape 72">
                <a:extLst>
                  <a:ext uri="{FF2B5EF4-FFF2-40B4-BE49-F238E27FC236}">
                    <a16:creationId xmlns:a16="http://schemas.microsoft.com/office/drawing/2014/main" id="{20898938-5F51-4911-B879-A6563A51BFAD}"/>
                  </a:ext>
                </a:extLst>
              </p:cNvPr>
              <p:cNvSpPr/>
              <p:nvPr/>
            </p:nvSpPr>
            <p:spPr>
              <a:xfrm>
                <a:off x="54565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fr-FR" dirty="0"/>
              </a:p>
            </p:txBody>
          </p:sp>
          <p:sp>
            <p:nvSpPr>
              <p:cNvPr id="74" name="Freeform: Shape 73">
                <a:extLst>
                  <a:ext uri="{FF2B5EF4-FFF2-40B4-BE49-F238E27FC236}">
                    <a16:creationId xmlns:a16="http://schemas.microsoft.com/office/drawing/2014/main" id="{E2F010B6-42F0-4A7D-A90D-DA955263D321}"/>
                  </a:ext>
                </a:extLst>
              </p:cNvPr>
              <p:cNvSpPr/>
              <p:nvPr/>
            </p:nvSpPr>
            <p:spPr>
              <a:xfrm>
                <a:off x="55327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fr-FR" dirty="0"/>
              </a:p>
            </p:txBody>
          </p:sp>
          <p:sp>
            <p:nvSpPr>
              <p:cNvPr id="75" name="Freeform: Shape 74">
                <a:extLst>
                  <a:ext uri="{FF2B5EF4-FFF2-40B4-BE49-F238E27FC236}">
                    <a16:creationId xmlns:a16="http://schemas.microsoft.com/office/drawing/2014/main" id="{977AA414-4179-4319-AA10-C25B35F62B7E}"/>
                  </a:ext>
                </a:extLst>
              </p:cNvPr>
              <p:cNvSpPr/>
              <p:nvPr/>
            </p:nvSpPr>
            <p:spPr>
              <a:xfrm>
                <a:off x="558986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fr-FR" dirty="0"/>
              </a:p>
            </p:txBody>
          </p:sp>
          <p:sp>
            <p:nvSpPr>
              <p:cNvPr id="76" name="Freeform: Shape 75">
                <a:extLst>
                  <a:ext uri="{FF2B5EF4-FFF2-40B4-BE49-F238E27FC236}">
                    <a16:creationId xmlns:a16="http://schemas.microsoft.com/office/drawing/2014/main" id="{0C6682DB-1D30-4869-9A12-2453784866C2}"/>
                  </a:ext>
                </a:extLst>
              </p:cNvPr>
              <p:cNvSpPr/>
              <p:nvPr/>
            </p:nvSpPr>
            <p:spPr>
              <a:xfrm>
                <a:off x="56470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fr-FR" dirty="0"/>
              </a:p>
            </p:txBody>
          </p:sp>
          <p:sp>
            <p:nvSpPr>
              <p:cNvPr id="77" name="Freeform: Shape 76">
                <a:extLst>
                  <a:ext uri="{FF2B5EF4-FFF2-40B4-BE49-F238E27FC236}">
                    <a16:creationId xmlns:a16="http://schemas.microsoft.com/office/drawing/2014/main" id="{DAD037DD-F4E9-42BC-B003-304532CC37D4}"/>
                  </a:ext>
                </a:extLst>
              </p:cNvPr>
              <p:cNvSpPr/>
              <p:nvPr/>
            </p:nvSpPr>
            <p:spPr>
              <a:xfrm>
                <a:off x="57232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fr-FR" dirty="0"/>
              </a:p>
            </p:txBody>
          </p:sp>
          <p:sp>
            <p:nvSpPr>
              <p:cNvPr id="78" name="Freeform: Shape 77">
                <a:extLst>
                  <a:ext uri="{FF2B5EF4-FFF2-40B4-BE49-F238E27FC236}">
                    <a16:creationId xmlns:a16="http://schemas.microsoft.com/office/drawing/2014/main" id="{2228058D-0FA1-48DF-A713-B062305F5967}"/>
                  </a:ext>
                </a:extLst>
              </p:cNvPr>
              <p:cNvSpPr/>
              <p:nvPr/>
            </p:nvSpPr>
            <p:spPr>
              <a:xfrm>
                <a:off x="612326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fr-FR" dirty="0"/>
              </a:p>
            </p:txBody>
          </p:sp>
          <p:sp>
            <p:nvSpPr>
              <p:cNvPr id="79" name="Freeform: Shape 78">
                <a:extLst>
                  <a:ext uri="{FF2B5EF4-FFF2-40B4-BE49-F238E27FC236}">
                    <a16:creationId xmlns:a16="http://schemas.microsoft.com/office/drawing/2014/main" id="{D1E9A92A-0189-41C3-B380-128BA4FB371F}"/>
                  </a:ext>
                </a:extLst>
              </p:cNvPr>
              <p:cNvSpPr/>
              <p:nvPr/>
            </p:nvSpPr>
            <p:spPr>
              <a:xfrm>
                <a:off x="638997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fr-FR" dirty="0"/>
              </a:p>
            </p:txBody>
          </p:sp>
          <p:sp>
            <p:nvSpPr>
              <p:cNvPr id="80" name="Freeform: Shape 79">
                <a:extLst>
                  <a:ext uri="{FF2B5EF4-FFF2-40B4-BE49-F238E27FC236}">
                    <a16:creationId xmlns:a16="http://schemas.microsoft.com/office/drawing/2014/main" id="{29C772C1-02AF-4992-BBC8-2F0093BD2E3E}"/>
                  </a:ext>
                </a:extLst>
              </p:cNvPr>
              <p:cNvSpPr/>
              <p:nvPr/>
            </p:nvSpPr>
            <p:spPr>
              <a:xfrm>
                <a:off x="646617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fr-FR" dirty="0"/>
              </a:p>
            </p:txBody>
          </p:sp>
          <p:sp>
            <p:nvSpPr>
              <p:cNvPr id="81" name="Freeform: Shape 80">
                <a:extLst>
                  <a:ext uri="{FF2B5EF4-FFF2-40B4-BE49-F238E27FC236}">
                    <a16:creationId xmlns:a16="http://schemas.microsoft.com/office/drawing/2014/main" id="{78C73679-CF93-49F4-9B30-587755CCFCCD}"/>
                  </a:ext>
                </a:extLst>
              </p:cNvPr>
              <p:cNvSpPr/>
              <p:nvPr/>
            </p:nvSpPr>
            <p:spPr>
              <a:xfrm>
                <a:off x="669477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fr-FR" dirty="0"/>
              </a:p>
            </p:txBody>
          </p:sp>
        </p:grpSp>
        <p:sp>
          <p:nvSpPr>
            <p:cNvPr id="83" name="TextBox 82">
              <a:extLst>
                <a:ext uri="{FF2B5EF4-FFF2-40B4-BE49-F238E27FC236}">
                  <a16:creationId xmlns:a16="http://schemas.microsoft.com/office/drawing/2014/main" id="{7650D8DE-B37A-430F-A159-173452CEBA1A}"/>
                </a:ext>
              </a:extLst>
            </p:cNvPr>
            <p:cNvSpPr txBox="1"/>
            <p:nvPr/>
          </p:nvSpPr>
          <p:spPr>
            <a:xfrm>
              <a:off x="2716530" y="2311347"/>
              <a:ext cx="1608133" cy="369332"/>
            </a:xfrm>
            <a:prstGeom prst="rect">
              <a:avLst/>
            </a:prstGeom>
            <a:noFill/>
          </p:spPr>
          <p:txBody>
            <a:bodyPr wrap="none" rtlCol="0">
              <a:spAutoFit/>
            </a:bodyPr>
            <a:lstStyle/>
            <a:p>
              <a:r>
                <a:rPr lang="fr-FR" dirty="0">
                  <a:solidFill>
                    <a:srgbClr val="B2C0EC"/>
                  </a:solidFill>
                </a:rPr>
                <a:t>ADNtc négatif</a:t>
              </a:r>
            </a:p>
          </p:txBody>
        </p:sp>
        <p:sp>
          <p:nvSpPr>
            <p:cNvPr id="84" name="TextBox 83">
              <a:extLst>
                <a:ext uri="{FF2B5EF4-FFF2-40B4-BE49-F238E27FC236}">
                  <a16:creationId xmlns:a16="http://schemas.microsoft.com/office/drawing/2014/main" id="{314D0F73-E664-456F-99E3-E2E1A1597BCC}"/>
                </a:ext>
              </a:extLst>
            </p:cNvPr>
            <p:cNvSpPr txBox="1"/>
            <p:nvPr/>
          </p:nvSpPr>
          <p:spPr>
            <a:xfrm>
              <a:off x="2716530" y="3488976"/>
              <a:ext cx="1518364" cy="369332"/>
            </a:xfrm>
            <a:prstGeom prst="rect">
              <a:avLst/>
            </a:prstGeom>
            <a:noFill/>
          </p:spPr>
          <p:txBody>
            <a:bodyPr wrap="none" rtlCol="0">
              <a:spAutoFit/>
            </a:bodyPr>
            <a:lstStyle/>
            <a:p>
              <a:r>
                <a:rPr lang="fr-FR" dirty="0">
                  <a:solidFill>
                    <a:srgbClr val="E75C00"/>
                  </a:solidFill>
                </a:rPr>
                <a:t>ADNtc positif</a:t>
              </a:r>
            </a:p>
          </p:txBody>
        </p:sp>
        <p:grpSp>
          <p:nvGrpSpPr>
            <p:cNvPr id="97" name="Group 96">
              <a:extLst>
                <a:ext uri="{FF2B5EF4-FFF2-40B4-BE49-F238E27FC236}">
                  <a16:creationId xmlns:a16="http://schemas.microsoft.com/office/drawing/2014/main" id="{7CE0F50D-D2D8-476A-8BCF-03EF56884ECA}"/>
                </a:ext>
              </a:extLst>
            </p:cNvPr>
            <p:cNvGrpSpPr/>
            <p:nvPr/>
          </p:nvGrpSpPr>
          <p:grpSpPr>
            <a:xfrm>
              <a:off x="1403936" y="2150645"/>
              <a:ext cx="2441389" cy="2107844"/>
              <a:chOff x="2657475" y="1785937"/>
              <a:chExt cx="3825297" cy="3293440"/>
            </a:xfrm>
          </p:grpSpPr>
          <p:sp>
            <p:nvSpPr>
              <p:cNvPr id="89" name="Freeform: Shape 88">
                <a:extLst>
                  <a:ext uri="{FF2B5EF4-FFF2-40B4-BE49-F238E27FC236}">
                    <a16:creationId xmlns:a16="http://schemas.microsoft.com/office/drawing/2014/main" id="{92D70983-84FD-4CD8-81DF-10DA72B03DD9}"/>
                  </a:ext>
                </a:extLst>
              </p:cNvPr>
              <p:cNvSpPr/>
              <p:nvPr/>
            </p:nvSpPr>
            <p:spPr>
              <a:xfrm>
                <a:off x="2657475" y="1785937"/>
                <a:ext cx="3825297" cy="3232375"/>
              </a:xfrm>
              <a:custGeom>
                <a:avLst/>
                <a:gdLst>
                  <a:gd name="connsiteX0" fmla="*/ 3825297 w 3825297"/>
                  <a:gd name="connsiteY0" fmla="*/ 3232375 h 3232375"/>
                  <a:gd name="connsiteX1" fmla="*/ 2260749 w 3825297"/>
                  <a:gd name="connsiteY1" fmla="*/ 3232375 h 3232375"/>
                  <a:gd name="connsiteX2" fmla="*/ 2260749 w 3825297"/>
                  <a:gd name="connsiteY2" fmla="*/ 3083195 h 3232375"/>
                  <a:gd name="connsiteX3" fmla="*/ 1633404 w 3825297"/>
                  <a:gd name="connsiteY3" fmla="*/ 3083195 h 3232375"/>
                  <a:gd name="connsiteX4" fmla="*/ 1633404 w 3825297"/>
                  <a:gd name="connsiteY4" fmla="*/ 2999032 h 3232375"/>
                  <a:gd name="connsiteX5" fmla="*/ 1591323 w 3825297"/>
                  <a:gd name="connsiteY5" fmla="*/ 2999032 h 3232375"/>
                  <a:gd name="connsiteX6" fmla="*/ 1591323 w 3825297"/>
                  <a:gd name="connsiteY6" fmla="*/ 2914879 h 3232375"/>
                  <a:gd name="connsiteX7" fmla="*/ 1514818 w 3825297"/>
                  <a:gd name="connsiteY7" fmla="*/ 2914879 h 3232375"/>
                  <a:gd name="connsiteX8" fmla="*/ 1514818 w 3825297"/>
                  <a:gd name="connsiteY8" fmla="*/ 2830725 h 3232375"/>
                  <a:gd name="connsiteX9" fmla="*/ 1445962 w 3825297"/>
                  <a:gd name="connsiteY9" fmla="*/ 2830725 h 3232375"/>
                  <a:gd name="connsiteX10" fmla="*/ 1445962 w 3825297"/>
                  <a:gd name="connsiteY10" fmla="*/ 2754221 h 3232375"/>
                  <a:gd name="connsiteX11" fmla="*/ 1292952 w 3825297"/>
                  <a:gd name="connsiteY11" fmla="*/ 2754221 h 3232375"/>
                  <a:gd name="connsiteX12" fmla="*/ 1292952 w 3825297"/>
                  <a:gd name="connsiteY12" fmla="*/ 2677706 h 3232375"/>
                  <a:gd name="connsiteX13" fmla="*/ 1216447 w 3825297"/>
                  <a:gd name="connsiteY13" fmla="*/ 2677706 h 3232375"/>
                  <a:gd name="connsiteX14" fmla="*/ 1216447 w 3825297"/>
                  <a:gd name="connsiteY14" fmla="*/ 2620328 h 3232375"/>
                  <a:gd name="connsiteX15" fmla="*/ 1105510 w 3825297"/>
                  <a:gd name="connsiteY15" fmla="*/ 2620328 h 3232375"/>
                  <a:gd name="connsiteX16" fmla="*/ 1105510 w 3825297"/>
                  <a:gd name="connsiteY16" fmla="*/ 2520877 h 3232375"/>
                  <a:gd name="connsiteX17" fmla="*/ 1009879 w 3825297"/>
                  <a:gd name="connsiteY17" fmla="*/ 2520877 h 3232375"/>
                  <a:gd name="connsiteX18" fmla="*/ 1009879 w 3825297"/>
                  <a:gd name="connsiteY18" fmla="*/ 2452021 h 3232375"/>
                  <a:gd name="connsiteX19" fmla="*/ 937199 w 3825297"/>
                  <a:gd name="connsiteY19" fmla="*/ 2452021 h 3232375"/>
                  <a:gd name="connsiteX20" fmla="*/ 937199 w 3825297"/>
                  <a:gd name="connsiteY20" fmla="*/ 2383165 h 3232375"/>
                  <a:gd name="connsiteX21" fmla="*/ 841566 w 3825297"/>
                  <a:gd name="connsiteY21" fmla="*/ 2383165 h 3232375"/>
                  <a:gd name="connsiteX22" fmla="*/ 841566 w 3825297"/>
                  <a:gd name="connsiteY22" fmla="*/ 2302831 h 3232375"/>
                  <a:gd name="connsiteX23" fmla="*/ 791837 w 3825297"/>
                  <a:gd name="connsiteY23" fmla="*/ 2302831 h 3232375"/>
                  <a:gd name="connsiteX24" fmla="*/ 791837 w 3825297"/>
                  <a:gd name="connsiteY24" fmla="*/ 2241623 h 3232375"/>
                  <a:gd name="connsiteX25" fmla="*/ 680903 w 3825297"/>
                  <a:gd name="connsiteY25" fmla="*/ 2241623 h 3232375"/>
                  <a:gd name="connsiteX26" fmla="*/ 680903 w 3825297"/>
                  <a:gd name="connsiteY26" fmla="*/ 2168947 h 3232375"/>
                  <a:gd name="connsiteX27" fmla="*/ 615873 w 3825297"/>
                  <a:gd name="connsiteY27" fmla="*/ 2168947 h 3232375"/>
                  <a:gd name="connsiteX28" fmla="*/ 615873 w 3825297"/>
                  <a:gd name="connsiteY28" fmla="*/ 2115388 h 3232375"/>
                  <a:gd name="connsiteX29" fmla="*/ 550843 w 3825297"/>
                  <a:gd name="connsiteY29" fmla="*/ 2115388 h 3232375"/>
                  <a:gd name="connsiteX30" fmla="*/ 550843 w 3825297"/>
                  <a:gd name="connsiteY30" fmla="*/ 2050361 h 3232375"/>
                  <a:gd name="connsiteX31" fmla="*/ 493464 w 3825297"/>
                  <a:gd name="connsiteY31" fmla="*/ 2050361 h 3232375"/>
                  <a:gd name="connsiteX32" fmla="*/ 493464 w 3825297"/>
                  <a:gd name="connsiteY32" fmla="*/ 1897352 h 3232375"/>
                  <a:gd name="connsiteX33" fmla="*/ 455211 w 3825297"/>
                  <a:gd name="connsiteY33" fmla="*/ 1897352 h 3232375"/>
                  <a:gd name="connsiteX34" fmla="*/ 455211 w 3825297"/>
                  <a:gd name="connsiteY34" fmla="*/ 1836144 h 3232375"/>
                  <a:gd name="connsiteX35" fmla="*/ 409307 w 3825297"/>
                  <a:gd name="connsiteY35" fmla="*/ 1836144 h 3232375"/>
                  <a:gd name="connsiteX36" fmla="*/ 409307 w 3825297"/>
                  <a:gd name="connsiteY36" fmla="*/ 1740513 h 3232375"/>
                  <a:gd name="connsiteX37" fmla="*/ 367229 w 3825297"/>
                  <a:gd name="connsiteY37" fmla="*/ 1740513 h 3232375"/>
                  <a:gd name="connsiteX38" fmla="*/ 367229 w 3825297"/>
                  <a:gd name="connsiteY38" fmla="*/ 1530125 h 3232375"/>
                  <a:gd name="connsiteX39" fmla="*/ 321325 w 3825297"/>
                  <a:gd name="connsiteY39" fmla="*/ 1530125 h 3232375"/>
                  <a:gd name="connsiteX40" fmla="*/ 321325 w 3825297"/>
                  <a:gd name="connsiteY40" fmla="*/ 1442142 h 3232375"/>
                  <a:gd name="connsiteX41" fmla="*/ 294548 w 3825297"/>
                  <a:gd name="connsiteY41" fmla="*/ 1442142 h 3232375"/>
                  <a:gd name="connsiteX42" fmla="*/ 294548 w 3825297"/>
                  <a:gd name="connsiteY42" fmla="*/ 1361808 h 3232375"/>
                  <a:gd name="connsiteX43" fmla="*/ 263945 w 3825297"/>
                  <a:gd name="connsiteY43" fmla="*/ 1361808 h 3232375"/>
                  <a:gd name="connsiteX44" fmla="*/ 263945 w 3825297"/>
                  <a:gd name="connsiteY44" fmla="*/ 1159069 h 3232375"/>
                  <a:gd name="connsiteX45" fmla="*/ 233343 w 3825297"/>
                  <a:gd name="connsiteY45" fmla="*/ 1159069 h 3232375"/>
                  <a:gd name="connsiteX46" fmla="*/ 233343 w 3825297"/>
                  <a:gd name="connsiteY46" fmla="*/ 960149 h 3232375"/>
                  <a:gd name="connsiteX47" fmla="*/ 195090 w 3825297"/>
                  <a:gd name="connsiteY47" fmla="*/ 960149 h 3232375"/>
                  <a:gd name="connsiteX48" fmla="*/ 195090 w 3825297"/>
                  <a:gd name="connsiteY48" fmla="*/ 753585 h 3232375"/>
                  <a:gd name="connsiteX49" fmla="*/ 160663 w 3825297"/>
                  <a:gd name="connsiteY49" fmla="*/ 753585 h 3232375"/>
                  <a:gd name="connsiteX50" fmla="*/ 160663 w 3825297"/>
                  <a:gd name="connsiteY50" fmla="*/ 573795 h 3232375"/>
                  <a:gd name="connsiteX51" fmla="*/ 145361 w 3825297"/>
                  <a:gd name="connsiteY51" fmla="*/ 573795 h 3232375"/>
                  <a:gd name="connsiteX52" fmla="*/ 145361 w 3825297"/>
                  <a:gd name="connsiteY52" fmla="*/ 336626 h 3232375"/>
                  <a:gd name="connsiteX53" fmla="*/ 122410 w 3825297"/>
                  <a:gd name="connsiteY53" fmla="*/ 336626 h 3232375"/>
                  <a:gd name="connsiteX54" fmla="*/ 122410 w 3825297"/>
                  <a:gd name="connsiteY54" fmla="*/ 156838 h 3232375"/>
                  <a:gd name="connsiteX55" fmla="*/ 110934 w 3825297"/>
                  <a:gd name="connsiteY55" fmla="*/ 156838 h 3232375"/>
                  <a:gd name="connsiteX56" fmla="*/ 110934 w 3825297"/>
                  <a:gd name="connsiteY56" fmla="*/ 0 h 3232375"/>
                  <a:gd name="connsiteX57" fmla="*/ 0 w 3825297"/>
                  <a:gd name="connsiteY57" fmla="*/ 0 h 323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825297" h="3232375">
                    <a:moveTo>
                      <a:pt x="3825297" y="3232375"/>
                    </a:moveTo>
                    <a:lnTo>
                      <a:pt x="2260749" y="3232375"/>
                    </a:lnTo>
                    <a:lnTo>
                      <a:pt x="2260749" y="3083195"/>
                    </a:lnTo>
                    <a:lnTo>
                      <a:pt x="1633404" y="3083195"/>
                    </a:lnTo>
                    <a:lnTo>
                      <a:pt x="1633404" y="2999032"/>
                    </a:lnTo>
                    <a:lnTo>
                      <a:pt x="1591323" y="2999032"/>
                    </a:lnTo>
                    <a:lnTo>
                      <a:pt x="1591323" y="2914879"/>
                    </a:lnTo>
                    <a:lnTo>
                      <a:pt x="1514818" y="2914879"/>
                    </a:lnTo>
                    <a:lnTo>
                      <a:pt x="1514818" y="2830725"/>
                    </a:lnTo>
                    <a:lnTo>
                      <a:pt x="1445962" y="2830725"/>
                    </a:lnTo>
                    <a:lnTo>
                      <a:pt x="1445962" y="2754221"/>
                    </a:lnTo>
                    <a:lnTo>
                      <a:pt x="1292952" y="2754221"/>
                    </a:lnTo>
                    <a:lnTo>
                      <a:pt x="1292952" y="2677706"/>
                    </a:lnTo>
                    <a:lnTo>
                      <a:pt x="1216447" y="2677706"/>
                    </a:lnTo>
                    <a:lnTo>
                      <a:pt x="1216447" y="2620328"/>
                    </a:lnTo>
                    <a:lnTo>
                      <a:pt x="1105510" y="2620328"/>
                    </a:lnTo>
                    <a:lnTo>
                      <a:pt x="1105510" y="2520877"/>
                    </a:lnTo>
                    <a:lnTo>
                      <a:pt x="1009879" y="2520877"/>
                    </a:lnTo>
                    <a:lnTo>
                      <a:pt x="1009879" y="2452021"/>
                    </a:lnTo>
                    <a:lnTo>
                      <a:pt x="937199" y="2452021"/>
                    </a:lnTo>
                    <a:lnTo>
                      <a:pt x="937199" y="2383165"/>
                    </a:lnTo>
                    <a:lnTo>
                      <a:pt x="841566" y="2383165"/>
                    </a:lnTo>
                    <a:lnTo>
                      <a:pt x="841566" y="2302831"/>
                    </a:lnTo>
                    <a:lnTo>
                      <a:pt x="791837" y="2302831"/>
                    </a:lnTo>
                    <a:lnTo>
                      <a:pt x="791837" y="2241623"/>
                    </a:lnTo>
                    <a:lnTo>
                      <a:pt x="680903" y="2241623"/>
                    </a:lnTo>
                    <a:lnTo>
                      <a:pt x="680903" y="2168947"/>
                    </a:lnTo>
                    <a:lnTo>
                      <a:pt x="615873" y="2168947"/>
                    </a:lnTo>
                    <a:lnTo>
                      <a:pt x="615873" y="2115388"/>
                    </a:lnTo>
                    <a:lnTo>
                      <a:pt x="550843" y="2115388"/>
                    </a:lnTo>
                    <a:lnTo>
                      <a:pt x="550843" y="2050361"/>
                    </a:lnTo>
                    <a:lnTo>
                      <a:pt x="493464" y="2050361"/>
                    </a:lnTo>
                    <a:lnTo>
                      <a:pt x="493464" y="1897352"/>
                    </a:lnTo>
                    <a:lnTo>
                      <a:pt x="455211" y="1897352"/>
                    </a:lnTo>
                    <a:lnTo>
                      <a:pt x="455211" y="1836144"/>
                    </a:lnTo>
                    <a:lnTo>
                      <a:pt x="409307" y="1836144"/>
                    </a:lnTo>
                    <a:lnTo>
                      <a:pt x="409307" y="1740513"/>
                    </a:lnTo>
                    <a:lnTo>
                      <a:pt x="367229" y="1740513"/>
                    </a:lnTo>
                    <a:lnTo>
                      <a:pt x="367229" y="1530125"/>
                    </a:lnTo>
                    <a:lnTo>
                      <a:pt x="321325" y="1530125"/>
                    </a:lnTo>
                    <a:lnTo>
                      <a:pt x="321325" y="1442142"/>
                    </a:lnTo>
                    <a:lnTo>
                      <a:pt x="294548" y="1442142"/>
                    </a:lnTo>
                    <a:lnTo>
                      <a:pt x="294548" y="1361808"/>
                    </a:lnTo>
                    <a:lnTo>
                      <a:pt x="263945" y="1361808"/>
                    </a:lnTo>
                    <a:lnTo>
                      <a:pt x="263945" y="1159069"/>
                    </a:lnTo>
                    <a:lnTo>
                      <a:pt x="233343" y="1159069"/>
                    </a:lnTo>
                    <a:lnTo>
                      <a:pt x="233343" y="960149"/>
                    </a:lnTo>
                    <a:lnTo>
                      <a:pt x="195090" y="960149"/>
                    </a:lnTo>
                    <a:lnTo>
                      <a:pt x="195090" y="753585"/>
                    </a:lnTo>
                    <a:lnTo>
                      <a:pt x="160663" y="753585"/>
                    </a:lnTo>
                    <a:lnTo>
                      <a:pt x="160663" y="573795"/>
                    </a:lnTo>
                    <a:lnTo>
                      <a:pt x="145361" y="573795"/>
                    </a:lnTo>
                    <a:lnTo>
                      <a:pt x="145361" y="336626"/>
                    </a:lnTo>
                    <a:lnTo>
                      <a:pt x="122410" y="336626"/>
                    </a:lnTo>
                    <a:lnTo>
                      <a:pt x="122410" y="156838"/>
                    </a:lnTo>
                    <a:lnTo>
                      <a:pt x="110934" y="156838"/>
                    </a:lnTo>
                    <a:lnTo>
                      <a:pt x="110934" y="0"/>
                    </a:lnTo>
                    <a:lnTo>
                      <a:pt x="0" y="0"/>
                    </a:lnTo>
                  </a:path>
                </a:pathLst>
              </a:custGeom>
              <a:noFill/>
              <a:ln w="22225" cap="flat">
                <a:solidFill>
                  <a:srgbClr val="E75C00"/>
                </a:solidFill>
                <a:prstDash val="solid"/>
                <a:miter/>
              </a:ln>
            </p:spPr>
            <p:txBody>
              <a:bodyPr rtlCol="0" anchor="ctr"/>
              <a:lstStyle/>
              <a:p>
                <a:endParaRPr lang="fr-FR" dirty="0"/>
              </a:p>
            </p:txBody>
          </p:sp>
          <p:sp>
            <p:nvSpPr>
              <p:cNvPr id="90" name="Freeform: Shape 89">
                <a:extLst>
                  <a:ext uri="{FF2B5EF4-FFF2-40B4-BE49-F238E27FC236}">
                    <a16:creationId xmlns:a16="http://schemas.microsoft.com/office/drawing/2014/main" id="{93C874C2-E945-42F7-BFA2-E642DB22EA80}"/>
                  </a:ext>
                </a:extLst>
              </p:cNvPr>
              <p:cNvSpPr/>
              <p:nvPr/>
            </p:nvSpPr>
            <p:spPr>
              <a:xfrm>
                <a:off x="3392162" y="398076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E75C00"/>
                </a:solidFill>
                <a:prstDash val="solid"/>
                <a:miter/>
              </a:ln>
            </p:spPr>
            <p:txBody>
              <a:bodyPr rtlCol="0" anchor="ctr"/>
              <a:lstStyle/>
              <a:p>
                <a:endParaRPr lang="fr-FR" dirty="0"/>
              </a:p>
            </p:txBody>
          </p:sp>
          <p:sp>
            <p:nvSpPr>
              <p:cNvPr id="91" name="Freeform: Shape 90">
                <a:extLst>
                  <a:ext uri="{FF2B5EF4-FFF2-40B4-BE49-F238E27FC236}">
                    <a16:creationId xmlns:a16="http://schemas.microsoft.com/office/drawing/2014/main" id="{A2983A89-1013-4515-A727-8C79CB7F73A2}"/>
                  </a:ext>
                </a:extLst>
              </p:cNvPr>
              <p:cNvSpPr/>
              <p:nvPr/>
            </p:nvSpPr>
            <p:spPr>
              <a:xfrm>
                <a:off x="4058916" y="4476073"/>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2225" cap="flat">
                <a:solidFill>
                  <a:srgbClr val="E75C00"/>
                </a:solidFill>
                <a:prstDash val="solid"/>
                <a:miter/>
              </a:ln>
            </p:spPr>
            <p:txBody>
              <a:bodyPr rtlCol="0" anchor="ctr"/>
              <a:lstStyle/>
              <a:p>
                <a:endParaRPr lang="fr-FR" dirty="0"/>
              </a:p>
            </p:txBody>
          </p:sp>
          <p:sp>
            <p:nvSpPr>
              <p:cNvPr id="92" name="Freeform: Shape 91">
                <a:extLst>
                  <a:ext uri="{FF2B5EF4-FFF2-40B4-BE49-F238E27FC236}">
                    <a16:creationId xmlns:a16="http://schemas.microsoft.com/office/drawing/2014/main" id="{C92CCE83-FB9D-47BD-BC98-C11B57DEFEA1}"/>
                  </a:ext>
                </a:extLst>
              </p:cNvPr>
              <p:cNvSpPr/>
              <p:nvPr/>
            </p:nvSpPr>
            <p:spPr>
              <a:xfrm>
                <a:off x="4230366" y="4647523"/>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2225" cap="flat">
                <a:solidFill>
                  <a:srgbClr val="E75C00"/>
                </a:solidFill>
                <a:prstDash val="solid"/>
                <a:miter/>
              </a:ln>
            </p:spPr>
            <p:txBody>
              <a:bodyPr rtlCol="0" anchor="ctr"/>
              <a:lstStyle/>
              <a:p>
                <a:endParaRPr lang="fr-FR" dirty="0"/>
              </a:p>
            </p:txBody>
          </p:sp>
          <p:sp>
            <p:nvSpPr>
              <p:cNvPr id="93" name="Freeform: Shape 92">
                <a:extLst>
                  <a:ext uri="{FF2B5EF4-FFF2-40B4-BE49-F238E27FC236}">
                    <a16:creationId xmlns:a16="http://schemas.microsoft.com/office/drawing/2014/main" id="{4E0CFD50-29C1-42AD-B473-DA2DB6E9044F}"/>
                  </a:ext>
                </a:extLst>
              </p:cNvPr>
              <p:cNvSpPr/>
              <p:nvPr/>
            </p:nvSpPr>
            <p:spPr>
              <a:xfrm>
                <a:off x="4516116" y="481897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E75C00"/>
                </a:solidFill>
                <a:prstDash val="solid"/>
                <a:miter/>
              </a:ln>
            </p:spPr>
            <p:txBody>
              <a:bodyPr rtlCol="0" anchor="ctr"/>
              <a:lstStyle/>
              <a:p>
                <a:endParaRPr lang="fr-FR" dirty="0"/>
              </a:p>
            </p:txBody>
          </p:sp>
          <p:sp>
            <p:nvSpPr>
              <p:cNvPr id="94" name="Freeform: Shape 93">
                <a:extLst>
                  <a:ext uri="{FF2B5EF4-FFF2-40B4-BE49-F238E27FC236}">
                    <a16:creationId xmlns:a16="http://schemas.microsoft.com/office/drawing/2014/main" id="{7466C5F2-3419-45D6-914F-E8C0EC7703A3}"/>
                  </a:ext>
                </a:extLst>
              </p:cNvPr>
              <p:cNvSpPr/>
              <p:nvPr/>
            </p:nvSpPr>
            <p:spPr>
              <a:xfrm>
                <a:off x="4649466" y="481897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E75C00"/>
                </a:solidFill>
                <a:prstDash val="solid"/>
                <a:miter/>
              </a:ln>
            </p:spPr>
            <p:txBody>
              <a:bodyPr rtlCol="0" anchor="ctr"/>
              <a:lstStyle/>
              <a:p>
                <a:endParaRPr lang="fr-FR" dirty="0"/>
              </a:p>
            </p:txBody>
          </p:sp>
          <p:sp>
            <p:nvSpPr>
              <p:cNvPr id="95" name="Freeform: Shape 94">
                <a:extLst>
                  <a:ext uri="{FF2B5EF4-FFF2-40B4-BE49-F238E27FC236}">
                    <a16:creationId xmlns:a16="http://schemas.microsoft.com/office/drawing/2014/main" id="{B8BAFD1D-6222-4B10-84F8-C5CA483DD8B1}"/>
                  </a:ext>
                </a:extLst>
              </p:cNvPr>
              <p:cNvSpPr/>
              <p:nvPr/>
            </p:nvSpPr>
            <p:spPr>
              <a:xfrm>
                <a:off x="6002016" y="497137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E75C00"/>
                </a:solidFill>
                <a:prstDash val="solid"/>
                <a:miter/>
              </a:ln>
            </p:spPr>
            <p:txBody>
              <a:bodyPr rtlCol="0" anchor="ctr"/>
              <a:lstStyle/>
              <a:p>
                <a:endParaRPr lang="fr-FR" dirty="0"/>
              </a:p>
            </p:txBody>
          </p:sp>
          <p:sp>
            <p:nvSpPr>
              <p:cNvPr id="96" name="Freeform: Shape 95">
                <a:extLst>
                  <a:ext uri="{FF2B5EF4-FFF2-40B4-BE49-F238E27FC236}">
                    <a16:creationId xmlns:a16="http://schemas.microsoft.com/office/drawing/2014/main" id="{A9CBB41F-C638-4853-AF20-81B70578E416}"/>
                  </a:ext>
                </a:extLst>
              </p:cNvPr>
              <p:cNvSpPr/>
              <p:nvPr/>
            </p:nvSpPr>
            <p:spPr>
              <a:xfrm>
                <a:off x="6459216" y="497137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E75C00"/>
                </a:solidFill>
                <a:prstDash val="solid"/>
                <a:miter/>
              </a:ln>
            </p:spPr>
            <p:txBody>
              <a:bodyPr rtlCol="0" anchor="ctr"/>
              <a:lstStyle/>
              <a:p>
                <a:endParaRPr lang="fr-FR" dirty="0"/>
              </a:p>
            </p:txBody>
          </p:sp>
        </p:grpSp>
      </p:grpSp>
    </p:spTree>
    <p:extLst>
      <p:ext uri="{BB962C8B-B14F-4D97-AF65-F5344CB8AC3E}">
        <p14:creationId xmlns:p14="http://schemas.microsoft.com/office/powerpoint/2010/main" val="23591345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405MO: Evaluation personnalisée de l’ADN tumoral circulant pour la détection de maladie résiduelle chez les patients avec CCR après résection des métastases – </a:t>
            </a:r>
            <a:r>
              <a:rPr lang="fr-FR" dirty="0" err="1"/>
              <a:t>Loupakis</a:t>
            </a:r>
            <a:r>
              <a:rPr lang="fr-FR" dirty="0"/>
              <a:t> F, et al</a:t>
            </a:r>
          </a:p>
        </p:txBody>
      </p:sp>
      <p:sp>
        <p:nvSpPr>
          <p:cNvPr id="3" name="Content Placeholder 2"/>
          <p:cNvSpPr>
            <a:spLocks noGrp="1"/>
          </p:cNvSpPr>
          <p:nvPr>
            <p:ph idx="1"/>
          </p:nvPr>
        </p:nvSpPr>
        <p:spPr>
          <a:xfrm>
            <a:off x="365124" y="1254036"/>
            <a:ext cx="8413751" cy="1383332"/>
          </a:xfrm>
        </p:spPr>
        <p:txBody>
          <a:bodyPr/>
          <a:lstStyle/>
          <a:p>
            <a:pPr marL="0" indent="0">
              <a:buNone/>
            </a:pPr>
            <a:r>
              <a:rPr lang="fr-FR" b="1" dirty="0"/>
              <a:t>Résultats </a:t>
            </a:r>
          </a:p>
        </p:txBody>
      </p:sp>
      <p:sp>
        <p:nvSpPr>
          <p:cNvPr id="4" name="Text Placeholder 3"/>
          <p:cNvSpPr>
            <a:spLocks noGrp="1"/>
          </p:cNvSpPr>
          <p:nvPr>
            <p:ph type="body" sz="quarter" idx="10"/>
          </p:nvPr>
        </p:nvSpPr>
        <p:spPr/>
        <p:txBody>
          <a:bodyPr/>
          <a:lstStyle/>
          <a:p>
            <a:r>
              <a:rPr lang="fr-FR" dirty="0"/>
              <a:t>*Nombre d’évènements: 62; p global (log-</a:t>
            </a:r>
            <a:r>
              <a:rPr lang="fr-FR" dirty="0" err="1"/>
              <a:t>rank</a:t>
            </a:r>
            <a:r>
              <a:rPr lang="fr-FR" dirty="0"/>
              <a:t>): 3,2177e–08</a:t>
            </a:r>
            <a:br>
              <a:rPr lang="fr-FR" dirty="0"/>
            </a:br>
            <a:r>
              <a:rPr lang="fr-FR" dirty="0"/>
              <a:t>A/C: 479,32; index de concordance: 0,74</a:t>
            </a:r>
          </a:p>
        </p:txBody>
      </p:sp>
      <p:sp>
        <p:nvSpPr>
          <p:cNvPr id="5" name="Text Placeholder 4"/>
          <p:cNvSpPr>
            <a:spLocks noGrp="1"/>
          </p:cNvSpPr>
          <p:nvPr>
            <p:ph type="body" sz="quarter" idx="11"/>
          </p:nvPr>
        </p:nvSpPr>
        <p:spPr/>
        <p:txBody>
          <a:bodyPr/>
          <a:lstStyle/>
          <a:p>
            <a:r>
              <a:rPr lang="fr-FR" dirty="0" err="1"/>
              <a:t>Loupakis</a:t>
            </a:r>
            <a:r>
              <a:rPr lang="fr-FR" dirty="0"/>
              <a:t> F, et al, Ann </a:t>
            </a:r>
            <a:r>
              <a:rPr lang="fr-FR" dirty="0" err="1"/>
              <a:t>Oncol</a:t>
            </a:r>
            <a:r>
              <a:rPr lang="fr-FR" dirty="0"/>
              <a:t> 2020;31(</a:t>
            </a:r>
            <a:r>
              <a:rPr lang="fr-FR" dirty="0" err="1"/>
              <a:t>suppl</a:t>
            </a:r>
            <a:r>
              <a:rPr lang="fr-FR" dirty="0"/>
              <a:t>):</a:t>
            </a:r>
            <a:r>
              <a:rPr lang="fr-FR" dirty="0" err="1"/>
              <a:t>abstr</a:t>
            </a:r>
            <a:r>
              <a:rPr lang="fr-FR" dirty="0"/>
              <a:t> 405MO</a:t>
            </a:r>
          </a:p>
        </p:txBody>
      </p:sp>
      <p:grpSp>
        <p:nvGrpSpPr>
          <p:cNvPr id="6" name="Group 5">
            <a:extLst>
              <a:ext uri="{FF2B5EF4-FFF2-40B4-BE49-F238E27FC236}">
                <a16:creationId xmlns:a16="http://schemas.microsoft.com/office/drawing/2014/main" id="{A3B101E7-D821-4DBE-BF94-C9F45EE7FB0A}"/>
              </a:ext>
            </a:extLst>
          </p:cNvPr>
          <p:cNvGrpSpPr/>
          <p:nvPr/>
        </p:nvGrpSpPr>
        <p:grpSpPr>
          <a:xfrm>
            <a:off x="648214" y="1772000"/>
            <a:ext cx="7871768" cy="4496375"/>
            <a:chOff x="685538" y="1620930"/>
            <a:chExt cx="7871768" cy="4496375"/>
          </a:xfrm>
        </p:grpSpPr>
        <p:grpSp>
          <p:nvGrpSpPr>
            <p:cNvPr id="53" name="Group 52">
              <a:extLst>
                <a:ext uri="{FF2B5EF4-FFF2-40B4-BE49-F238E27FC236}">
                  <a16:creationId xmlns:a16="http://schemas.microsoft.com/office/drawing/2014/main" id="{8B8DAD4D-6A38-4C79-9983-6A327936A85F}"/>
                </a:ext>
              </a:extLst>
            </p:cNvPr>
            <p:cNvGrpSpPr/>
            <p:nvPr/>
          </p:nvGrpSpPr>
          <p:grpSpPr>
            <a:xfrm>
              <a:off x="4492609" y="1866900"/>
              <a:ext cx="3165105" cy="4250405"/>
              <a:chOff x="3858127" y="1866900"/>
              <a:chExt cx="3165105" cy="4250405"/>
            </a:xfrm>
          </p:grpSpPr>
          <p:cxnSp>
            <p:nvCxnSpPr>
              <p:cNvPr id="9" name="Straight Connector 8">
                <a:extLst>
                  <a:ext uri="{FF2B5EF4-FFF2-40B4-BE49-F238E27FC236}">
                    <a16:creationId xmlns:a16="http://schemas.microsoft.com/office/drawing/2014/main" id="{B037AFB2-06B7-4DB7-B2E2-4E0BA80C60F4}"/>
                  </a:ext>
                </a:extLst>
              </p:cNvPr>
              <p:cNvCxnSpPr>
                <a:cxnSpLocks/>
              </p:cNvCxnSpPr>
              <p:nvPr/>
            </p:nvCxnSpPr>
            <p:spPr>
              <a:xfrm flipV="1">
                <a:off x="4123765" y="5746376"/>
                <a:ext cx="2718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B24816-577B-4E23-96F7-230D7FB07A63}"/>
                  </a:ext>
                </a:extLst>
              </p:cNvPr>
              <p:cNvCxnSpPr/>
              <p:nvPr/>
            </p:nvCxnSpPr>
            <p:spPr>
              <a:xfrm flipV="1">
                <a:off x="5658602" y="1866900"/>
                <a:ext cx="0" cy="3879850"/>
              </a:xfrm>
              <a:prstGeom prst="line">
                <a:avLst/>
              </a:prstGeom>
              <a:ln w="19050">
                <a:solidFill>
                  <a:srgbClr val="4D4D4D"/>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F667AB-7771-43AE-BA61-39B8CBB79121}"/>
                  </a:ext>
                </a:extLst>
              </p:cNvPr>
              <p:cNvCxnSpPr/>
              <p:nvPr/>
            </p:nvCxnSpPr>
            <p:spPr>
              <a:xfrm>
                <a:off x="4128247"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CF1DB8-0936-410C-A54F-A137A04946DC}"/>
                  </a:ext>
                </a:extLst>
              </p:cNvPr>
              <p:cNvCxnSpPr/>
              <p:nvPr/>
            </p:nvCxnSpPr>
            <p:spPr>
              <a:xfrm>
                <a:off x="4459934"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295FED-1E36-4763-8EBC-A828DD37225A}"/>
                  </a:ext>
                </a:extLst>
              </p:cNvPr>
              <p:cNvCxnSpPr/>
              <p:nvPr/>
            </p:nvCxnSpPr>
            <p:spPr>
              <a:xfrm>
                <a:off x="4822995"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13CBB0-F044-42E3-905D-E5379FF77D26}"/>
                  </a:ext>
                </a:extLst>
              </p:cNvPr>
              <p:cNvCxnSpPr/>
              <p:nvPr/>
            </p:nvCxnSpPr>
            <p:spPr>
              <a:xfrm>
                <a:off x="5266736"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8330AB4-DAAD-45B9-A464-742043F76544}"/>
                  </a:ext>
                </a:extLst>
              </p:cNvPr>
              <p:cNvCxnSpPr/>
              <p:nvPr/>
            </p:nvCxnSpPr>
            <p:spPr>
              <a:xfrm>
                <a:off x="5656693"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BBB47D-CA81-42FC-A089-4BDFFA09267B}"/>
                  </a:ext>
                </a:extLst>
              </p:cNvPr>
              <p:cNvCxnSpPr/>
              <p:nvPr/>
            </p:nvCxnSpPr>
            <p:spPr>
              <a:xfrm>
                <a:off x="6019758"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E22C86-8B1A-4570-AE42-C918CA0E7B0F}"/>
                  </a:ext>
                </a:extLst>
              </p:cNvPr>
              <p:cNvCxnSpPr/>
              <p:nvPr/>
            </p:nvCxnSpPr>
            <p:spPr>
              <a:xfrm>
                <a:off x="6459019"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C6B81FF-BD6C-4762-AC51-FC43D918FC2B}"/>
                  </a:ext>
                </a:extLst>
              </p:cNvPr>
              <p:cNvCxnSpPr/>
              <p:nvPr/>
            </p:nvCxnSpPr>
            <p:spPr>
              <a:xfrm>
                <a:off x="6831050"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A7D62DC-425C-4481-8A71-BDD8136F08D9}"/>
                  </a:ext>
                </a:extLst>
              </p:cNvPr>
              <p:cNvSpPr txBox="1"/>
              <p:nvPr/>
            </p:nvSpPr>
            <p:spPr>
              <a:xfrm>
                <a:off x="3858127" y="5809528"/>
                <a:ext cx="532518" cy="307777"/>
              </a:xfrm>
              <a:prstGeom prst="rect">
                <a:avLst/>
              </a:prstGeom>
              <a:noFill/>
            </p:spPr>
            <p:txBody>
              <a:bodyPr wrap="none" rtlCol="0">
                <a:spAutoFit/>
              </a:bodyPr>
              <a:lstStyle/>
              <a:p>
                <a:pPr algn="ctr"/>
                <a:r>
                  <a:rPr lang="fr-FR" sz="1400" dirty="0">
                    <a:solidFill>
                      <a:srgbClr val="4D4D4D"/>
                    </a:solidFill>
                  </a:rPr>
                  <a:t>0,05</a:t>
                </a:r>
              </a:p>
            </p:txBody>
          </p:sp>
          <p:sp>
            <p:nvSpPr>
              <p:cNvPr id="25" name="TextBox 24">
                <a:extLst>
                  <a:ext uri="{FF2B5EF4-FFF2-40B4-BE49-F238E27FC236}">
                    <a16:creationId xmlns:a16="http://schemas.microsoft.com/office/drawing/2014/main" id="{E5BA3CB7-F22D-4577-94F4-AF36B6C9F143}"/>
                  </a:ext>
                </a:extLst>
              </p:cNvPr>
              <p:cNvSpPr txBox="1"/>
              <p:nvPr/>
            </p:nvSpPr>
            <p:spPr>
              <a:xfrm>
                <a:off x="4240695" y="5809528"/>
                <a:ext cx="433132" cy="307777"/>
              </a:xfrm>
              <a:prstGeom prst="rect">
                <a:avLst/>
              </a:prstGeom>
              <a:noFill/>
            </p:spPr>
            <p:txBody>
              <a:bodyPr wrap="none" rtlCol="0">
                <a:spAutoFit/>
              </a:bodyPr>
              <a:lstStyle/>
              <a:p>
                <a:pPr algn="ctr"/>
                <a:r>
                  <a:rPr lang="fr-FR" sz="1400" dirty="0">
                    <a:solidFill>
                      <a:srgbClr val="4D4D4D"/>
                    </a:solidFill>
                  </a:rPr>
                  <a:t>0,1</a:t>
                </a:r>
              </a:p>
            </p:txBody>
          </p:sp>
          <p:sp>
            <p:nvSpPr>
              <p:cNvPr id="26" name="TextBox 25">
                <a:extLst>
                  <a:ext uri="{FF2B5EF4-FFF2-40B4-BE49-F238E27FC236}">
                    <a16:creationId xmlns:a16="http://schemas.microsoft.com/office/drawing/2014/main" id="{208F4BAD-4692-4CA9-A3C2-A69BDA4A7C9F}"/>
                  </a:ext>
                </a:extLst>
              </p:cNvPr>
              <p:cNvSpPr txBox="1"/>
              <p:nvPr/>
            </p:nvSpPr>
            <p:spPr>
              <a:xfrm>
                <a:off x="4613676" y="5809528"/>
                <a:ext cx="433132" cy="307777"/>
              </a:xfrm>
              <a:prstGeom prst="rect">
                <a:avLst/>
              </a:prstGeom>
              <a:noFill/>
            </p:spPr>
            <p:txBody>
              <a:bodyPr wrap="none" rtlCol="0">
                <a:spAutoFit/>
              </a:bodyPr>
              <a:lstStyle/>
              <a:p>
                <a:pPr algn="ctr"/>
                <a:r>
                  <a:rPr lang="fr-FR" sz="1400" dirty="0">
                    <a:solidFill>
                      <a:srgbClr val="4D4D4D"/>
                    </a:solidFill>
                  </a:rPr>
                  <a:t>0,2</a:t>
                </a:r>
              </a:p>
            </p:txBody>
          </p:sp>
          <p:sp>
            <p:nvSpPr>
              <p:cNvPr id="27" name="TextBox 26">
                <a:extLst>
                  <a:ext uri="{FF2B5EF4-FFF2-40B4-BE49-F238E27FC236}">
                    <a16:creationId xmlns:a16="http://schemas.microsoft.com/office/drawing/2014/main" id="{4BFB3F1C-D9D2-4709-9090-B88E34ACE12E}"/>
                  </a:ext>
                </a:extLst>
              </p:cNvPr>
              <p:cNvSpPr txBox="1"/>
              <p:nvPr/>
            </p:nvSpPr>
            <p:spPr>
              <a:xfrm>
                <a:off x="5050833" y="5809528"/>
                <a:ext cx="433132" cy="307777"/>
              </a:xfrm>
              <a:prstGeom prst="rect">
                <a:avLst/>
              </a:prstGeom>
              <a:noFill/>
            </p:spPr>
            <p:txBody>
              <a:bodyPr wrap="none" rtlCol="0">
                <a:spAutoFit/>
              </a:bodyPr>
              <a:lstStyle/>
              <a:p>
                <a:pPr algn="ctr"/>
                <a:r>
                  <a:rPr lang="fr-FR" sz="1400" dirty="0">
                    <a:solidFill>
                      <a:srgbClr val="4D4D4D"/>
                    </a:solidFill>
                  </a:rPr>
                  <a:t>0,5</a:t>
                </a:r>
              </a:p>
            </p:txBody>
          </p:sp>
          <p:sp>
            <p:nvSpPr>
              <p:cNvPr id="28" name="TextBox 27">
                <a:extLst>
                  <a:ext uri="{FF2B5EF4-FFF2-40B4-BE49-F238E27FC236}">
                    <a16:creationId xmlns:a16="http://schemas.microsoft.com/office/drawing/2014/main" id="{7E44ABD9-0E30-4D20-96E3-FB38F61DA1A6}"/>
                  </a:ext>
                </a:extLst>
              </p:cNvPr>
              <p:cNvSpPr txBox="1"/>
              <p:nvPr/>
            </p:nvSpPr>
            <p:spPr>
              <a:xfrm>
                <a:off x="5514398" y="5809528"/>
                <a:ext cx="284052" cy="307777"/>
              </a:xfrm>
              <a:prstGeom prst="rect">
                <a:avLst/>
              </a:prstGeom>
              <a:noFill/>
            </p:spPr>
            <p:txBody>
              <a:bodyPr wrap="none" rtlCol="0">
                <a:spAutoFit/>
              </a:bodyPr>
              <a:lstStyle/>
              <a:p>
                <a:pPr algn="ctr"/>
                <a:r>
                  <a:rPr lang="fr-FR" sz="1400" dirty="0">
                    <a:solidFill>
                      <a:srgbClr val="4D4D4D"/>
                    </a:solidFill>
                  </a:rPr>
                  <a:t>1</a:t>
                </a:r>
              </a:p>
            </p:txBody>
          </p:sp>
          <p:sp>
            <p:nvSpPr>
              <p:cNvPr id="29" name="TextBox 28">
                <a:extLst>
                  <a:ext uri="{FF2B5EF4-FFF2-40B4-BE49-F238E27FC236}">
                    <a16:creationId xmlns:a16="http://schemas.microsoft.com/office/drawing/2014/main" id="{64F1BE02-9193-4FCB-85E1-F8318FBA3742}"/>
                  </a:ext>
                </a:extLst>
              </p:cNvPr>
              <p:cNvSpPr txBox="1"/>
              <p:nvPr/>
            </p:nvSpPr>
            <p:spPr>
              <a:xfrm>
                <a:off x="5883368" y="5809528"/>
                <a:ext cx="284052" cy="307777"/>
              </a:xfrm>
              <a:prstGeom prst="rect">
                <a:avLst/>
              </a:prstGeom>
              <a:noFill/>
            </p:spPr>
            <p:txBody>
              <a:bodyPr wrap="none" rtlCol="0">
                <a:spAutoFit/>
              </a:bodyPr>
              <a:lstStyle/>
              <a:p>
                <a:pPr algn="ctr"/>
                <a:r>
                  <a:rPr lang="fr-FR" sz="1400" dirty="0">
                    <a:solidFill>
                      <a:srgbClr val="4D4D4D"/>
                    </a:solidFill>
                  </a:rPr>
                  <a:t>2</a:t>
                </a:r>
              </a:p>
            </p:txBody>
          </p:sp>
          <p:sp>
            <p:nvSpPr>
              <p:cNvPr id="30" name="TextBox 29">
                <a:extLst>
                  <a:ext uri="{FF2B5EF4-FFF2-40B4-BE49-F238E27FC236}">
                    <a16:creationId xmlns:a16="http://schemas.microsoft.com/office/drawing/2014/main" id="{28956969-21F5-430E-977C-7C2932FCAE45}"/>
                  </a:ext>
                </a:extLst>
              </p:cNvPr>
              <p:cNvSpPr txBox="1"/>
              <p:nvPr/>
            </p:nvSpPr>
            <p:spPr>
              <a:xfrm>
                <a:off x="6320521" y="5809528"/>
                <a:ext cx="284052" cy="307777"/>
              </a:xfrm>
              <a:prstGeom prst="rect">
                <a:avLst/>
              </a:prstGeom>
              <a:noFill/>
            </p:spPr>
            <p:txBody>
              <a:bodyPr wrap="none" rtlCol="0">
                <a:spAutoFit/>
              </a:bodyPr>
              <a:lstStyle/>
              <a:p>
                <a:pPr algn="ctr"/>
                <a:r>
                  <a:rPr lang="fr-FR" sz="1400" dirty="0">
                    <a:solidFill>
                      <a:srgbClr val="4D4D4D"/>
                    </a:solidFill>
                  </a:rPr>
                  <a:t>5</a:t>
                </a:r>
              </a:p>
            </p:txBody>
          </p:sp>
          <p:sp>
            <p:nvSpPr>
              <p:cNvPr id="31" name="TextBox 30">
                <a:extLst>
                  <a:ext uri="{FF2B5EF4-FFF2-40B4-BE49-F238E27FC236}">
                    <a16:creationId xmlns:a16="http://schemas.microsoft.com/office/drawing/2014/main" id="{EE323219-7F2B-4819-9DC4-2C7025C2D470}"/>
                  </a:ext>
                </a:extLst>
              </p:cNvPr>
              <p:cNvSpPr txBox="1"/>
              <p:nvPr/>
            </p:nvSpPr>
            <p:spPr>
              <a:xfrm>
                <a:off x="6639794" y="5809528"/>
                <a:ext cx="383438" cy="307777"/>
              </a:xfrm>
              <a:prstGeom prst="rect">
                <a:avLst/>
              </a:prstGeom>
              <a:noFill/>
            </p:spPr>
            <p:txBody>
              <a:bodyPr wrap="none" rtlCol="0">
                <a:spAutoFit/>
              </a:bodyPr>
              <a:lstStyle/>
              <a:p>
                <a:pPr algn="ctr"/>
                <a:r>
                  <a:rPr lang="fr-FR" sz="1400" dirty="0">
                    <a:solidFill>
                      <a:srgbClr val="4D4D4D"/>
                    </a:solidFill>
                  </a:rPr>
                  <a:t>10</a:t>
                </a:r>
              </a:p>
            </p:txBody>
          </p:sp>
        </p:grpSp>
        <p:grpSp>
          <p:nvGrpSpPr>
            <p:cNvPr id="103" name="Group 102">
              <a:extLst>
                <a:ext uri="{FF2B5EF4-FFF2-40B4-BE49-F238E27FC236}">
                  <a16:creationId xmlns:a16="http://schemas.microsoft.com/office/drawing/2014/main" id="{4361C785-1FD7-4B5C-84C6-6FCAB07A781C}"/>
                </a:ext>
              </a:extLst>
            </p:cNvPr>
            <p:cNvGrpSpPr/>
            <p:nvPr/>
          </p:nvGrpSpPr>
          <p:grpSpPr>
            <a:xfrm>
              <a:off x="685538" y="1620930"/>
              <a:ext cx="5684002" cy="584775"/>
              <a:chOff x="685538" y="1697132"/>
              <a:chExt cx="5684002" cy="584775"/>
            </a:xfrm>
          </p:grpSpPr>
          <p:sp>
            <p:nvSpPr>
              <p:cNvPr id="32" name="TextBox 31">
                <a:extLst>
                  <a:ext uri="{FF2B5EF4-FFF2-40B4-BE49-F238E27FC236}">
                    <a16:creationId xmlns:a16="http://schemas.microsoft.com/office/drawing/2014/main" id="{1FF94D43-613A-4D2C-B637-F40EFAA10ABF}"/>
                  </a:ext>
                </a:extLst>
              </p:cNvPr>
              <p:cNvSpPr txBox="1"/>
              <p:nvPr/>
            </p:nvSpPr>
            <p:spPr>
              <a:xfrm>
                <a:off x="685538" y="1820242"/>
                <a:ext cx="776175" cy="338554"/>
              </a:xfrm>
              <a:prstGeom prst="rect">
                <a:avLst/>
              </a:prstGeom>
              <a:noFill/>
            </p:spPr>
            <p:txBody>
              <a:bodyPr wrap="none" rtlCol="0">
                <a:spAutoFit/>
              </a:bodyPr>
              <a:lstStyle/>
              <a:p>
                <a:r>
                  <a:rPr lang="fr-FR" sz="1600" dirty="0"/>
                  <a:t>ADNtc</a:t>
                </a:r>
              </a:p>
            </p:txBody>
          </p:sp>
          <p:sp>
            <p:nvSpPr>
              <p:cNvPr id="33" name="TextBox 32">
                <a:extLst>
                  <a:ext uri="{FF2B5EF4-FFF2-40B4-BE49-F238E27FC236}">
                    <a16:creationId xmlns:a16="http://schemas.microsoft.com/office/drawing/2014/main" id="{BBFE883A-CFC7-4339-810C-6CDD8EE3CCDC}"/>
                  </a:ext>
                </a:extLst>
              </p:cNvPr>
              <p:cNvSpPr txBox="1"/>
              <p:nvPr/>
            </p:nvSpPr>
            <p:spPr>
              <a:xfrm>
                <a:off x="2249217" y="1697132"/>
                <a:ext cx="833883" cy="584775"/>
              </a:xfrm>
              <a:prstGeom prst="rect">
                <a:avLst/>
              </a:prstGeom>
              <a:noFill/>
            </p:spPr>
            <p:txBody>
              <a:bodyPr wrap="none" rtlCol="0">
                <a:spAutoFit/>
              </a:bodyPr>
              <a:lstStyle/>
              <a:p>
                <a:pPr algn="ctr"/>
                <a:r>
                  <a:rPr lang="fr-FR" sz="1600" dirty="0">
                    <a:solidFill>
                      <a:srgbClr val="4D4D4D"/>
                    </a:solidFill>
                  </a:rPr>
                  <a:t>Négatif</a:t>
                </a:r>
              </a:p>
              <a:p>
                <a:pPr algn="ctr"/>
                <a:r>
                  <a:rPr lang="fr-FR" sz="1600" dirty="0">
                    <a:solidFill>
                      <a:srgbClr val="4D4D4D"/>
                    </a:solidFill>
                  </a:rPr>
                  <a:t>(n=48)</a:t>
                </a:r>
              </a:p>
            </p:txBody>
          </p:sp>
          <p:sp>
            <p:nvSpPr>
              <p:cNvPr id="34" name="TextBox 33">
                <a:extLst>
                  <a:ext uri="{FF2B5EF4-FFF2-40B4-BE49-F238E27FC236}">
                    <a16:creationId xmlns:a16="http://schemas.microsoft.com/office/drawing/2014/main" id="{80205D05-73E0-4A69-BD5A-7387516E0F47}"/>
                  </a:ext>
                </a:extLst>
              </p:cNvPr>
              <p:cNvSpPr txBox="1"/>
              <p:nvPr/>
            </p:nvSpPr>
            <p:spPr>
              <a:xfrm>
                <a:off x="3474821" y="1820242"/>
                <a:ext cx="1130438" cy="338554"/>
              </a:xfrm>
              <a:prstGeom prst="rect">
                <a:avLst/>
              </a:prstGeom>
              <a:noFill/>
            </p:spPr>
            <p:txBody>
              <a:bodyPr wrap="none" rtlCol="0">
                <a:spAutoFit/>
              </a:bodyPr>
              <a:lstStyle/>
              <a:p>
                <a:pPr algn="ctr"/>
                <a:r>
                  <a:rPr lang="fr-FR" sz="1600" dirty="0">
                    <a:solidFill>
                      <a:srgbClr val="4D4D4D"/>
                    </a:solidFill>
                  </a:rPr>
                  <a:t>Référence</a:t>
                </a:r>
              </a:p>
            </p:txBody>
          </p:sp>
          <p:sp>
            <p:nvSpPr>
              <p:cNvPr id="85" name="Rectangle 84">
                <a:extLst>
                  <a:ext uri="{FF2B5EF4-FFF2-40B4-BE49-F238E27FC236}">
                    <a16:creationId xmlns:a16="http://schemas.microsoft.com/office/drawing/2014/main" id="{1BD7FD7E-AAC3-463D-ABFF-FB783EEDEBA0}"/>
                  </a:ext>
                </a:extLst>
              </p:cNvPr>
              <p:cNvSpPr/>
              <p:nvPr/>
            </p:nvSpPr>
            <p:spPr>
              <a:xfrm>
                <a:off x="6225540" y="1917519"/>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04" name="Group 103">
              <a:extLst>
                <a:ext uri="{FF2B5EF4-FFF2-40B4-BE49-F238E27FC236}">
                  <a16:creationId xmlns:a16="http://schemas.microsoft.com/office/drawing/2014/main" id="{21FF1139-A954-4EE0-B477-E80FC19184F9}"/>
                </a:ext>
              </a:extLst>
            </p:cNvPr>
            <p:cNvGrpSpPr/>
            <p:nvPr/>
          </p:nvGrpSpPr>
          <p:grpSpPr>
            <a:xfrm>
              <a:off x="2274064" y="2162887"/>
              <a:ext cx="6283242" cy="584775"/>
              <a:chOff x="2274064" y="2206431"/>
              <a:chExt cx="6283242" cy="584775"/>
            </a:xfrm>
          </p:grpSpPr>
          <p:sp>
            <p:nvSpPr>
              <p:cNvPr id="35" name="TextBox 34">
                <a:extLst>
                  <a:ext uri="{FF2B5EF4-FFF2-40B4-BE49-F238E27FC236}">
                    <a16:creationId xmlns:a16="http://schemas.microsoft.com/office/drawing/2014/main" id="{B94D36BB-2077-4947-BBFF-97DA9A6D0CF8}"/>
                  </a:ext>
                </a:extLst>
              </p:cNvPr>
              <p:cNvSpPr txBox="1"/>
              <p:nvPr/>
            </p:nvSpPr>
            <p:spPr>
              <a:xfrm>
                <a:off x="2274064" y="2206431"/>
                <a:ext cx="784189" cy="584775"/>
              </a:xfrm>
              <a:prstGeom prst="rect">
                <a:avLst/>
              </a:prstGeom>
              <a:noFill/>
            </p:spPr>
            <p:txBody>
              <a:bodyPr wrap="none" rtlCol="0">
                <a:spAutoFit/>
              </a:bodyPr>
              <a:lstStyle/>
              <a:p>
                <a:pPr algn="ctr"/>
                <a:r>
                  <a:rPr lang="fr-FR" sz="1600" dirty="0">
                    <a:solidFill>
                      <a:srgbClr val="4D4D4D"/>
                    </a:solidFill>
                  </a:rPr>
                  <a:t>Positif</a:t>
                </a:r>
              </a:p>
              <a:p>
                <a:pPr algn="ctr"/>
                <a:r>
                  <a:rPr lang="fr-FR" sz="1600" dirty="0">
                    <a:solidFill>
                      <a:srgbClr val="4D4D4D"/>
                    </a:solidFill>
                  </a:rPr>
                  <a:t>(n=51)</a:t>
                </a:r>
              </a:p>
            </p:txBody>
          </p:sp>
          <p:sp>
            <p:nvSpPr>
              <p:cNvPr id="36" name="TextBox 35">
                <a:extLst>
                  <a:ext uri="{FF2B5EF4-FFF2-40B4-BE49-F238E27FC236}">
                    <a16:creationId xmlns:a16="http://schemas.microsoft.com/office/drawing/2014/main" id="{6FE5657D-21EB-469C-A9C6-DB3503AB0E46}"/>
                  </a:ext>
                </a:extLst>
              </p:cNvPr>
              <p:cNvSpPr txBox="1"/>
              <p:nvPr/>
            </p:nvSpPr>
            <p:spPr>
              <a:xfrm>
                <a:off x="3421924" y="2206431"/>
                <a:ext cx="1236236" cy="584775"/>
              </a:xfrm>
              <a:prstGeom prst="rect">
                <a:avLst/>
              </a:prstGeom>
              <a:noFill/>
            </p:spPr>
            <p:txBody>
              <a:bodyPr wrap="none" rtlCol="0">
                <a:spAutoFit/>
              </a:bodyPr>
              <a:lstStyle/>
              <a:p>
                <a:pPr algn="ctr"/>
                <a:r>
                  <a:rPr lang="fr-FR" sz="1600" dirty="0">
                    <a:solidFill>
                      <a:srgbClr val="4D4D4D"/>
                    </a:solidFill>
                  </a:rPr>
                  <a:t>4,59</a:t>
                </a:r>
                <a:br>
                  <a:rPr lang="fr-FR" sz="1600" dirty="0">
                    <a:solidFill>
                      <a:srgbClr val="4D4D4D"/>
                    </a:solidFill>
                  </a:rPr>
                </a:br>
                <a:r>
                  <a:rPr lang="fr-FR" sz="1600" dirty="0">
                    <a:solidFill>
                      <a:srgbClr val="4D4D4D"/>
                    </a:solidFill>
                  </a:rPr>
                  <a:t>(2,512, 8,4)</a:t>
                </a:r>
              </a:p>
            </p:txBody>
          </p:sp>
          <p:sp>
            <p:nvSpPr>
              <p:cNvPr id="54" name="TextBox 53">
                <a:extLst>
                  <a:ext uri="{FF2B5EF4-FFF2-40B4-BE49-F238E27FC236}">
                    <a16:creationId xmlns:a16="http://schemas.microsoft.com/office/drawing/2014/main" id="{C006D571-EE4F-49E8-99D3-7AAFE790FAD1}"/>
                  </a:ext>
                </a:extLst>
              </p:cNvPr>
              <p:cNvSpPr txBox="1"/>
              <p:nvPr/>
            </p:nvSpPr>
            <p:spPr>
              <a:xfrm>
                <a:off x="7659303" y="2329541"/>
                <a:ext cx="898003" cy="338554"/>
              </a:xfrm>
              <a:prstGeom prst="rect">
                <a:avLst/>
              </a:prstGeom>
              <a:noFill/>
            </p:spPr>
            <p:txBody>
              <a:bodyPr wrap="none" rtlCol="0">
                <a:spAutoFit/>
              </a:bodyPr>
              <a:lstStyle/>
              <a:p>
                <a:r>
                  <a:rPr lang="fr-FR" sz="1600" dirty="0">
                    <a:solidFill>
                      <a:srgbClr val="4D4D4D"/>
                    </a:solidFill>
                  </a:rPr>
                  <a:t>&lt;0,001*</a:t>
                </a:r>
              </a:p>
            </p:txBody>
          </p:sp>
          <p:grpSp>
            <p:nvGrpSpPr>
              <p:cNvPr id="64" name="Group 63">
                <a:extLst>
                  <a:ext uri="{FF2B5EF4-FFF2-40B4-BE49-F238E27FC236}">
                    <a16:creationId xmlns:a16="http://schemas.microsoft.com/office/drawing/2014/main" id="{13F9AAED-7318-4BFD-B4C3-1B15515A2C48}"/>
                  </a:ext>
                </a:extLst>
              </p:cNvPr>
              <p:cNvGrpSpPr/>
              <p:nvPr/>
            </p:nvGrpSpPr>
            <p:grpSpPr>
              <a:xfrm>
                <a:off x="6770077" y="2444818"/>
                <a:ext cx="633046" cy="108000"/>
                <a:chOff x="6770077" y="2814028"/>
                <a:chExt cx="633046" cy="108000"/>
              </a:xfrm>
            </p:grpSpPr>
            <p:cxnSp>
              <p:nvCxnSpPr>
                <p:cNvPr id="61" name="Straight Connector 60">
                  <a:extLst>
                    <a:ext uri="{FF2B5EF4-FFF2-40B4-BE49-F238E27FC236}">
                      <a16:creationId xmlns:a16="http://schemas.microsoft.com/office/drawing/2014/main" id="{D0E7450B-956A-43C0-A18C-F52998A35273}"/>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1C5B804-9E1D-4DC2-8701-601169A8B3EC}"/>
                    </a:ext>
                  </a:extLst>
                </p:cNvPr>
                <p:cNvCxnSpPr>
                  <a:cxnSpLocks/>
                </p:cNvCxnSpPr>
                <p:nvPr/>
              </p:nvCxnSpPr>
              <p:spPr>
                <a:xfrm rot="5400000">
                  <a:off x="733153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DAA0341-B153-43AB-B9A6-902C305F71D6}"/>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86" name="Rectangle 85">
                <a:extLst>
                  <a:ext uri="{FF2B5EF4-FFF2-40B4-BE49-F238E27FC236}">
                    <a16:creationId xmlns:a16="http://schemas.microsoft.com/office/drawing/2014/main" id="{0F88D494-6BD1-45F1-94F6-BA38279AF563}"/>
                  </a:ext>
                </a:extLst>
              </p:cNvPr>
              <p:cNvSpPr/>
              <p:nvPr/>
            </p:nvSpPr>
            <p:spPr>
              <a:xfrm>
                <a:off x="7015480" y="2426818"/>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05" name="Group 104">
              <a:extLst>
                <a:ext uri="{FF2B5EF4-FFF2-40B4-BE49-F238E27FC236}">
                  <a16:creationId xmlns:a16="http://schemas.microsoft.com/office/drawing/2014/main" id="{86BBD80E-65E3-4278-BDB3-6B7D61C0AEE2}"/>
                </a:ext>
              </a:extLst>
            </p:cNvPr>
            <p:cNvGrpSpPr/>
            <p:nvPr/>
          </p:nvGrpSpPr>
          <p:grpSpPr>
            <a:xfrm>
              <a:off x="685538" y="2696965"/>
              <a:ext cx="7674598" cy="584775"/>
              <a:chOff x="685538" y="2729623"/>
              <a:chExt cx="7674598" cy="584775"/>
            </a:xfrm>
          </p:grpSpPr>
          <p:sp>
            <p:nvSpPr>
              <p:cNvPr id="37" name="TextBox 36">
                <a:extLst>
                  <a:ext uri="{FF2B5EF4-FFF2-40B4-BE49-F238E27FC236}">
                    <a16:creationId xmlns:a16="http://schemas.microsoft.com/office/drawing/2014/main" id="{863826FE-D5C8-4590-A1E2-ABAF11459EC2}"/>
                  </a:ext>
                </a:extLst>
              </p:cNvPr>
              <p:cNvSpPr txBox="1"/>
              <p:nvPr/>
            </p:nvSpPr>
            <p:spPr>
              <a:xfrm>
                <a:off x="685538" y="2852733"/>
                <a:ext cx="755335" cy="338554"/>
              </a:xfrm>
              <a:prstGeom prst="rect">
                <a:avLst/>
              </a:prstGeom>
              <a:noFill/>
            </p:spPr>
            <p:txBody>
              <a:bodyPr wrap="none" rtlCol="0">
                <a:spAutoFit/>
              </a:bodyPr>
              <a:lstStyle/>
              <a:p>
                <a:r>
                  <a:rPr lang="fr-FR" sz="1600" dirty="0"/>
                  <a:t>Genre</a:t>
                </a:r>
              </a:p>
            </p:txBody>
          </p:sp>
          <p:sp>
            <p:nvSpPr>
              <p:cNvPr id="38" name="TextBox 37">
                <a:extLst>
                  <a:ext uri="{FF2B5EF4-FFF2-40B4-BE49-F238E27FC236}">
                    <a16:creationId xmlns:a16="http://schemas.microsoft.com/office/drawing/2014/main" id="{A28FB08D-AFE6-4689-907F-6778D512BDDF}"/>
                  </a:ext>
                </a:extLst>
              </p:cNvPr>
              <p:cNvSpPr txBox="1"/>
              <p:nvPr/>
            </p:nvSpPr>
            <p:spPr>
              <a:xfrm>
                <a:off x="2274063" y="2852733"/>
                <a:ext cx="784190" cy="338554"/>
              </a:xfrm>
              <a:prstGeom prst="rect">
                <a:avLst/>
              </a:prstGeom>
              <a:noFill/>
            </p:spPr>
            <p:txBody>
              <a:bodyPr wrap="none" rtlCol="0">
                <a:spAutoFit/>
              </a:bodyPr>
              <a:lstStyle/>
              <a:p>
                <a:pPr algn="ctr"/>
                <a:r>
                  <a:rPr lang="fr-FR" sz="1600" dirty="0">
                    <a:solidFill>
                      <a:srgbClr val="4D4D4D"/>
                    </a:solidFill>
                  </a:rPr>
                  <a:t>(n=99)</a:t>
                </a:r>
              </a:p>
            </p:txBody>
          </p:sp>
          <p:sp>
            <p:nvSpPr>
              <p:cNvPr id="39" name="TextBox 38">
                <a:extLst>
                  <a:ext uri="{FF2B5EF4-FFF2-40B4-BE49-F238E27FC236}">
                    <a16:creationId xmlns:a16="http://schemas.microsoft.com/office/drawing/2014/main" id="{13DB6869-497C-4CF0-A78D-A73E895702B5}"/>
                  </a:ext>
                </a:extLst>
              </p:cNvPr>
              <p:cNvSpPr txBox="1"/>
              <p:nvPr/>
            </p:nvSpPr>
            <p:spPr>
              <a:xfrm>
                <a:off x="3421924" y="2729623"/>
                <a:ext cx="1236236" cy="584775"/>
              </a:xfrm>
              <a:prstGeom prst="rect">
                <a:avLst/>
              </a:prstGeom>
              <a:noFill/>
            </p:spPr>
            <p:txBody>
              <a:bodyPr wrap="none" rtlCol="0">
                <a:spAutoFit/>
              </a:bodyPr>
              <a:lstStyle/>
              <a:p>
                <a:pPr algn="ctr"/>
                <a:r>
                  <a:rPr lang="fr-FR" sz="1600" dirty="0">
                    <a:solidFill>
                      <a:srgbClr val="4D4D4D"/>
                    </a:solidFill>
                  </a:rPr>
                  <a:t>1,53</a:t>
                </a:r>
              </a:p>
              <a:p>
                <a:pPr algn="ctr"/>
                <a:r>
                  <a:rPr lang="fr-FR" sz="1600" dirty="0">
                    <a:solidFill>
                      <a:srgbClr val="4D4D4D"/>
                    </a:solidFill>
                  </a:rPr>
                  <a:t>(0,883, 2,7)</a:t>
                </a:r>
              </a:p>
            </p:txBody>
          </p:sp>
          <p:sp>
            <p:nvSpPr>
              <p:cNvPr id="55" name="TextBox 54">
                <a:extLst>
                  <a:ext uri="{FF2B5EF4-FFF2-40B4-BE49-F238E27FC236}">
                    <a16:creationId xmlns:a16="http://schemas.microsoft.com/office/drawing/2014/main" id="{26061845-4EC6-4609-969A-C9FB4F6F21E6}"/>
                  </a:ext>
                </a:extLst>
              </p:cNvPr>
              <p:cNvSpPr txBox="1"/>
              <p:nvPr/>
            </p:nvSpPr>
            <p:spPr>
              <a:xfrm>
                <a:off x="7776322" y="2852733"/>
                <a:ext cx="583814" cy="338554"/>
              </a:xfrm>
              <a:prstGeom prst="rect">
                <a:avLst/>
              </a:prstGeom>
              <a:noFill/>
            </p:spPr>
            <p:txBody>
              <a:bodyPr wrap="none" rtlCol="0">
                <a:spAutoFit/>
              </a:bodyPr>
              <a:lstStyle/>
              <a:p>
                <a:r>
                  <a:rPr lang="fr-FR" sz="1600" dirty="0">
                    <a:solidFill>
                      <a:srgbClr val="4D4D4D"/>
                    </a:solidFill>
                  </a:rPr>
                  <a:t>0,13</a:t>
                </a:r>
              </a:p>
            </p:txBody>
          </p:sp>
          <p:grpSp>
            <p:nvGrpSpPr>
              <p:cNvPr id="65" name="Group 64">
                <a:extLst>
                  <a:ext uri="{FF2B5EF4-FFF2-40B4-BE49-F238E27FC236}">
                    <a16:creationId xmlns:a16="http://schemas.microsoft.com/office/drawing/2014/main" id="{74AF5802-1496-4FA5-95D7-D38275158619}"/>
                  </a:ext>
                </a:extLst>
              </p:cNvPr>
              <p:cNvGrpSpPr/>
              <p:nvPr/>
            </p:nvGrpSpPr>
            <p:grpSpPr>
              <a:xfrm>
                <a:off x="6226517" y="2968010"/>
                <a:ext cx="585763" cy="108000"/>
                <a:chOff x="6770077" y="2814028"/>
                <a:chExt cx="633046" cy="108000"/>
              </a:xfrm>
            </p:grpSpPr>
            <p:cxnSp>
              <p:nvCxnSpPr>
                <p:cNvPr id="66" name="Straight Connector 65">
                  <a:extLst>
                    <a:ext uri="{FF2B5EF4-FFF2-40B4-BE49-F238E27FC236}">
                      <a16:creationId xmlns:a16="http://schemas.microsoft.com/office/drawing/2014/main" id="{8FE3BB12-9063-4973-B395-4C6CC58D96B5}"/>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BFB11AA-274A-4084-8E95-73D03B17D71C}"/>
                    </a:ext>
                  </a:extLst>
                </p:cNvPr>
                <p:cNvCxnSpPr>
                  <a:cxnSpLocks/>
                </p:cNvCxnSpPr>
                <p:nvPr/>
              </p:nvCxnSpPr>
              <p:spPr>
                <a:xfrm rot="5400000">
                  <a:off x="7331538"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0BB4091-C2C5-4D4E-A69A-15CDD24F509C}"/>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87" name="Rectangle 86">
                <a:extLst>
                  <a:ext uri="{FF2B5EF4-FFF2-40B4-BE49-F238E27FC236}">
                    <a16:creationId xmlns:a16="http://schemas.microsoft.com/office/drawing/2014/main" id="{ED109830-3F0A-4D78-A6CB-71A0A71FE9B9}"/>
                  </a:ext>
                </a:extLst>
              </p:cNvPr>
              <p:cNvSpPr/>
              <p:nvPr/>
            </p:nvSpPr>
            <p:spPr>
              <a:xfrm>
                <a:off x="6443980" y="2950010"/>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06" name="Group 105">
              <a:extLst>
                <a:ext uri="{FF2B5EF4-FFF2-40B4-BE49-F238E27FC236}">
                  <a16:creationId xmlns:a16="http://schemas.microsoft.com/office/drawing/2014/main" id="{94C185C2-2503-4569-B1EB-210A915A063D}"/>
                </a:ext>
              </a:extLst>
            </p:cNvPr>
            <p:cNvGrpSpPr/>
            <p:nvPr/>
          </p:nvGrpSpPr>
          <p:grpSpPr>
            <a:xfrm>
              <a:off x="685538" y="3113819"/>
              <a:ext cx="5689082" cy="584775"/>
              <a:chOff x="685538" y="3113819"/>
              <a:chExt cx="5689082" cy="584775"/>
            </a:xfrm>
          </p:grpSpPr>
          <p:sp>
            <p:nvSpPr>
              <p:cNvPr id="40" name="TextBox 39">
                <a:extLst>
                  <a:ext uri="{FF2B5EF4-FFF2-40B4-BE49-F238E27FC236}">
                    <a16:creationId xmlns:a16="http://schemas.microsoft.com/office/drawing/2014/main" id="{FE99D8A7-5F49-457D-B765-0164D8F668E3}"/>
                  </a:ext>
                </a:extLst>
              </p:cNvPr>
              <p:cNvSpPr txBox="1"/>
              <p:nvPr/>
            </p:nvSpPr>
            <p:spPr>
              <a:xfrm>
                <a:off x="685538" y="3236929"/>
                <a:ext cx="537327" cy="338554"/>
              </a:xfrm>
              <a:prstGeom prst="rect">
                <a:avLst/>
              </a:prstGeom>
              <a:noFill/>
            </p:spPr>
            <p:txBody>
              <a:bodyPr wrap="none" rtlCol="0">
                <a:spAutoFit/>
              </a:bodyPr>
              <a:lstStyle/>
              <a:p>
                <a:r>
                  <a:rPr lang="fr-FR" sz="1600" dirty="0"/>
                  <a:t>Site</a:t>
                </a:r>
              </a:p>
            </p:txBody>
          </p:sp>
          <p:sp>
            <p:nvSpPr>
              <p:cNvPr id="41" name="TextBox 40">
                <a:extLst>
                  <a:ext uri="{FF2B5EF4-FFF2-40B4-BE49-F238E27FC236}">
                    <a16:creationId xmlns:a16="http://schemas.microsoft.com/office/drawing/2014/main" id="{B8815F51-C003-4F78-B0FF-D5AB54A74A72}"/>
                  </a:ext>
                </a:extLst>
              </p:cNvPr>
              <p:cNvSpPr txBox="1"/>
              <p:nvPr/>
            </p:nvSpPr>
            <p:spPr>
              <a:xfrm>
                <a:off x="2274065" y="3113819"/>
                <a:ext cx="784189" cy="584775"/>
              </a:xfrm>
              <a:prstGeom prst="rect">
                <a:avLst/>
              </a:prstGeom>
              <a:noFill/>
            </p:spPr>
            <p:txBody>
              <a:bodyPr wrap="none" rtlCol="0">
                <a:spAutoFit/>
              </a:bodyPr>
              <a:lstStyle/>
              <a:p>
                <a:pPr algn="ctr"/>
                <a:r>
                  <a:rPr lang="fr-FR" sz="1600" dirty="0">
                    <a:solidFill>
                      <a:srgbClr val="4D4D4D"/>
                    </a:solidFill>
                  </a:rPr>
                  <a:t>Foie</a:t>
                </a:r>
              </a:p>
              <a:p>
                <a:pPr algn="ctr"/>
                <a:r>
                  <a:rPr lang="fr-FR" sz="1600" dirty="0">
                    <a:solidFill>
                      <a:srgbClr val="4D4D4D"/>
                    </a:solidFill>
                  </a:rPr>
                  <a:t>(n=48)</a:t>
                </a:r>
              </a:p>
            </p:txBody>
          </p:sp>
          <p:sp>
            <p:nvSpPr>
              <p:cNvPr id="42" name="TextBox 41">
                <a:extLst>
                  <a:ext uri="{FF2B5EF4-FFF2-40B4-BE49-F238E27FC236}">
                    <a16:creationId xmlns:a16="http://schemas.microsoft.com/office/drawing/2014/main" id="{1CA8DAA9-CD6F-4CE5-851C-8DDC65E6F749}"/>
                  </a:ext>
                </a:extLst>
              </p:cNvPr>
              <p:cNvSpPr txBox="1"/>
              <p:nvPr/>
            </p:nvSpPr>
            <p:spPr>
              <a:xfrm>
                <a:off x="3474821" y="3236929"/>
                <a:ext cx="1130438" cy="338554"/>
              </a:xfrm>
              <a:prstGeom prst="rect">
                <a:avLst/>
              </a:prstGeom>
              <a:noFill/>
            </p:spPr>
            <p:txBody>
              <a:bodyPr wrap="none" rtlCol="0">
                <a:spAutoFit/>
              </a:bodyPr>
              <a:lstStyle/>
              <a:p>
                <a:pPr algn="ctr"/>
                <a:r>
                  <a:rPr lang="fr-FR" sz="1600" dirty="0">
                    <a:solidFill>
                      <a:srgbClr val="4D4D4D"/>
                    </a:solidFill>
                  </a:rPr>
                  <a:t>Référence</a:t>
                </a:r>
              </a:p>
            </p:txBody>
          </p:sp>
          <p:sp>
            <p:nvSpPr>
              <p:cNvPr id="88" name="Rectangle 87">
                <a:extLst>
                  <a:ext uri="{FF2B5EF4-FFF2-40B4-BE49-F238E27FC236}">
                    <a16:creationId xmlns:a16="http://schemas.microsoft.com/office/drawing/2014/main" id="{6C6CF5D6-FE64-45BD-A328-5D4FF1B55FAB}"/>
                  </a:ext>
                </a:extLst>
              </p:cNvPr>
              <p:cNvSpPr/>
              <p:nvPr/>
            </p:nvSpPr>
            <p:spPr>
              <a:xfrm>
                <a:off x="6230620" y="3334206"/>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07" name="Group 106">
              <a:extLst>
                <a:ext uri="{FF2B5EF4-FFF2-40B4-BE49-F238E27FC236}">
                  <a16:creationId xmlns:a16="http://schemas.microsoft.com/office/drawing/2014/main" id="{88015D9A-6057-4DE4-9F3C-516C05785C82}"/>
                </a:ext>
              </a:extLst>
            </p:cNvPr>
            <p:cNvGrpSpPr/>
            <p:nvPr/>
          </p:nvGrpSpPr>
          <p:grpSpPr>
            <a:xfrm>
              <a:off x="1616835" y="3624375"/>
              <a:ext cx="6800208" cy="584775"/>
              <a:chOff x="1616835" y="3624375"/>
              <a:chExt cx="6800208" cy="584775"/>
            </a:xfrm>
          </p:grpSpPr>
          <p:sp>
            <p:nvSpPr>
              <p:cNvPr id="43" name="TextBox 42">
                <a:extLst>
                  <a:ext uri="{FF2B5EF4-FFF2-40B4-BE49-F238E27FC236}">
                    <a16:creationId xmlns:a16="http://schemas.microsoft.com/office/drawing/2014/main" id="{44ABF44B-7160-4E11-AB40-02516AE7D578}"/>
                  </a:ext>
                </a:extLst>
              </p:cNvPr>
              <p:cNvSpPr txBox="1"/>
              <p:nvPr/>
            </p:nvSpPr>
            <p:spPr>
              <a:xfrm>
                <a:off x="3421924" y="3624375"/>
                <a:ext cx="1236236" cy="584775"/>
              </a:xfrm>
              <a:prstGeom prst="rect">
                <a:avLst/>
              </a:prstGeom>
              <a:noFill/>
            </p:spPr>
            <p:txBody>
              <a:bodyPr wrap="none" rtlCol="0">
                <a:spAutoFit/>
              </a:bodyPr>
              <a:lstStyle/>
              <a:p>
                <a:pPr algn="ctr"/>
                <a:r>
                  <a:rPr lang="fr-FR" sz="1600" dirty="0">
                    <a:solidFill>
                      <a:srgbClr val="4D4D4D"/>
                    </a:solidFill>
                  </a:rPr>
                  <a:t>0,31</a:t>
                </a:r>
              </a:p>
              <a:p>
                <a:pPr algn="ctr"/>
                <a:r>
                  <a:rPr lang="fr-FR" sz="1600" dirty="0">
                    <a:solidFill>
                      <a:srgbClr val="4D4D4D"/>
                    </a:solidFill>
                  </a:rPr>
                  <a:t>(0,073, 1,3)</a:t>
                </a:r>
              </a:p>
            </p:txBody>
          </p:sp>
          <p:sp>
            <p:nvSpPr>
              <p:cNvPr id="44" name="TextBox 43">
                <a:extLst>
                  <a:ext uri="{FF2B5EF4-FFF2-40B4-BE49-F238E27FC236}">
                    <a16:creationId xmlns:a16="http://schemas.microsoft.com/office/drawing/2014/main" id="{41CE7627-85C1-4E0A-BF0A-72DA45CA6213}"/>
                  </a:ext>
                </a:extLst>
              </p:cNvPr>
              <p:cNvSpPr txBox="1"/>
              <p:nvPr/>
            </p:nvSpPr>
            <p:spPr>
              <a:xfrm>
                <a:off x="1616835" y="3624375"/>
                <a:ext cx="2098651" cy="584775"/>
              </a:xfrm>
              <a:prstGeom prst="rect">
                <a:avLst/>
              </a:prstGeom>
              <a:noFill/>
            </p:spPr>
            <p:txBody>
              <a:bodyPr wrap="none" rtlCol="0">
                <a:spAutoFit/>
              </a:bodyPr>
              <a:lstStyle/>
              <a:p>
                <a:pPr algn="ctr"/>
                <a:r>
                  <a:rPr lang="fr-FR" sz="1600" dirty="0">
                    <a:solidFill>
                      <a:srgbClr val="4D4D4D"/>
                    </a:solidFill>
                  </a:rPr>
                  <a:t>Ganglions à distance</a:t>
                </a:r>
              </a:p>
              <a:p>
                <a:pPr algn="ctr"/>
                <a:r>
                  <a:rPr lang="fr-FR" sz="1600" dirty="0">
                    <a:solidFill>
                      <a:srgbClr val="4D4D4D"/>
                    </a:solidFill>
                  </a:rPr>
                  <a:t>(n=6)</a:t>
                </a:r>
              </a:p>
            </p:txBody>
          </p:sp>
          <p:sp>
            <p:nvSpPr>
              <p:cNvPr id="56" name="TextBox 55">
                <a:extLst>
                  <a:ext uri="{FF2B5EF4-FFF2-40B4-BE49-F238E27FC236}">
                    <a16:creationId xmlns:a16="http://schemas.microsoft.com/office/drawing/2014/main" id="{579EE7CA-DA64-47E8-966B-0C2FC0589F57}"/>
                  </a:ext>
                </a:extLst>
              </p:cNvPr>
              <p:cNvSpPr txBox="1"/>
              <p:nvPr/>
            </p:nvSpPr>
            <p:spPr>
              <a:xfrm>
                <a:off x="7719416" y="3747485"/>
                <a:ext cx="697627" cy="338554"/>
              </a:xfrm>
              <a:prstGeom prst="rect">
                <a:avLst/>
              </a:prstGeom>
              <a:noFill/>
            </p:spPr>
            <p:txBody>
              <a:bodyPr wrap="none" rtlCol="0">
                <a:spAutoFit/>
              </a:bodyPr>
              <a:lstStyle/>
              <a:p>
                <a:r>
                  <a:rPr lang="fr-FR" sz="1600" dirty="0">
                    <a:solidFill>
                      <a:srgbClr val="4D4D4D"/>
                    </a:solidFill>
                  </a:rPr>
                  <a:t>0,104</a:t>
                </a:r>
              </a:p>
            </p:txBody>
          </p:sp>
          <p:grpSp>
            <p:nvGrpSpPr>
              <p:cNvPr id="69" name="Group 68">
                <a:extLst>
                  <a:ext uri="{FF2B5EF4-FFF2-40B4-BE49-F238E27FC236}">
                    <a16:creationId xmlns:a16="http://schemas.microsoft.com/office/drawing/2014/main" id="{DE3CD554-9F50-430F-AA47-FC2AB3F98E8E}"/>
                  </a:ext>
                </a:extLst>
              </p:cNvPr>
              <p:cNvGrpSpPr/>
              <p:nvPr/>
            </p:nvGrpSpPr>
            <p:grpSpPr>
              <a:xfrm>
                <a:off x="4961597" y="3862762"/>
                <a:ext cx="1474763" cy="108000"/>
                <a:chOff x="6770077" y="2814028"/>
                <a:chExt cx="633046" cy="108000"/>
              </a:xfrm>
            </p:grpSpPr>
            <p:cxnSp>
              <p:nvCxnSpPr>
                <p:cNvPr id="70" name="Straight Connector 69">
                  <a:extLst>
                    <a:ext uri="{FF2B5EF4-FFF2-40B4-BE49-F238E27FC236}">
                      <a16:creationId xmlns:a16="http://schemas.microsoft.com/office/drawing/2014/main" id="{982BAFAE-D0FC-4E9B-8024-3B8519768CC4}"/>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AE941FC-7CAA-4136-8D04-7B0EE6CDB461}"/>
                    </a:ext>
                  </a:extLst>
                </p:cNvPr>
                <p:cNvCxnSpPr>
                  <a:cxnSpLocks/>
                </p:cNvCxnSpPr>
                <p:nvPr/>
              </p:nvCxnSpPr>
              <p:spPr>
                <a:xfrm rot="5400000">
                  <a:off x="734570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0F4D790-85FD-4A9A-9CAB-E01931860B2F}"/>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89" name="Rectangle 88">
                <a:extLst>
                  <a:ext uri="{FF2B5EF4-FFF2-40B4-BE49-F238E27FC236}">
                    <a16:creationId xmlns:a16="http://schemas.microsoft.com/office/drawing/2014/main" id="{A74232B6-C579-4449-84BA-722C4474306A}"/>
                  </a:ext>
                </a:extLst>
              </p:cNvPr>
              <p:cNvSpPr/>
              <p:nvPr/>
            </p:nvSpPr>
            <p:spPr>
              <a:xfrm>
                <a:off x="5628640" y="3844762"/>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08" name="Group 107">
              <a:extLst>
                <a:ext uri="{FF2B5EF4-FFF2-40B4-BE49-F238E27FC236}">
                  <a16:creationId xmlns:a16="http://schemas.microsoft.com/office/drawing/2014/main" id="{A70DEDE8-45CF-4497-81B5-B01FBEB36916}"/>
                </a:ext>
              </a:extLst>
            </p:cNvPr>
            <p:cNvGrpSpPr/>
            <p:nvPr/>
          </p:nvGrpSpPr>
          <p:grpSpPr>
            <a:xfrm>
              <a:off x="2192311" y="4119716"/>
              <a:ext cx="6224732" cy="584775"/>
              <a:chOff x="2192311" y="4119716"/>
              <a:chExt cx="6224732" cy="584775"/>
            </a:xfrm>
          </p:grpSpPr>
          <p:sp>
            <p:nvSpPr>
              <p:cNvPr id="45" name="TextBox 44">
                <a:extLst>
                  <a:ext uri="{FF2B5EF4-FFF2-40B4-BE49-F238E27FC236}">
                    <a16:creationId xmlns:a16="http://schemas.microsoft.com/office/drawing/2014/main" id="{F62E0AD3-9977-4D39-BB04-2461D4F595BF}"/>
                  </a:ext>
                </a:extLst>
              </p:cNvPr>
              <p:cNvSpPr txBox="1"/>
              <p:nvPr/>
            </p:nvSpPr>
            <p:spPr>
              <a:xfrm>
                <a:off x="3421924" y="4119716"/>
                <a:ext cx="1236236" cy="584775"/>
              </a:xfrm>
              <a:prstGeom prst="rect">
                <a:avLst/>
              </a:prstGeom>
              <a:noFill/>
            </p:spPr>
            <p:txBody>
              <a:bodyPr wrap="none" rtlCol="0">
                <a:spAutoFit/>
              </a:bodyPr>
              <a:lstStyle/>
              <a:p>
                <a:pPr algn="ctr"/>
                <a:r>
                  <a:rPr lang="fr-FR" sz="1600" dirty="0">
                    <a:solidFill>
                      <a:srgbClr val="4D4D4D"/>
                    </a:solidFill>
                  </a:rPr>
                  <a:t>0,63</a:t>
                </a:r>
              </a:p>
              <a:p>
                <a:pPr algn="ctr"/>
                <a:r>
                  <a:rPr lang="fr-FR" sz="1600" dirty="0">
                    <a:solidFill>
                      <a:srgbClr val="4D4D4D"/>
                    </a:solidFill>
                  </a:rPr>
                  <a:t>(0,306, 1,3)</a:t>
                </a:r>
              </a:p>
            </p:txBody>
          </p:sp>
          <p:sp>
            <p:nvSpPr>
              <p:cNvPr id="46" name="TextBox 45">
                <a:extLst>
                  <a:ext uri="{FF2B5EF4-FFF2-40B4-BE49-F238E27FC236}">
                    <a16:creationId xmlns:a16="http://schemas.microsoft.com/office/drawing/2014/main" id="{B8832DCA-AF6D-4833-A6CA-F06BF98C4563}"/>
                  </a:ext>
                </a:extLst>
              </p:cNvPr>
              <p:cNvSpPr txBox="1"/>
              <p:nvPr/>
            </p:nvSpPr>
            <p:spPr>
              <a:xfrm>
                <a:off x="2192311" y="4119716"/>
                <a:ext cx="947695" cy="584775"/>
              </a:xfrm>
              <a:prstGeom prst="rect">
                <a:avLst/>
              </a:prstGeom>
              <a:noFill/>
            </p:spPr>
            <p:txBody>
              <a:bodyPr wrap="none" rtlCol="0">
                <a:spAutoFit/>
              </a:bodyPr>
              <a:lstStyle/>
              <a:p>
                <a:pPr algn="ctr"/>
                <a:r>
                  <a:rPr lang="fr-FR" sz="1600" dirty="0">
                    <a:solidFill>
                      <a:srgbClr val="4D4D4D"/>
                    </a:solidFill>
                  </a:rPr>
                  <a:t>Poumon</a:t>
                </a:r>
              </a:p>
              <a:p>
                <a:pPr algn="ctr"/>
                <a:r>
                  <a:rPr lang="fr-FR" sz="1600" dirty="0">
                    <a:solidFill>
                      <a:srgbClr val="4D4D4D"/>
                    </a:solidFill>
                  </a:rPr>
                  <a:t>(n=21)</a:t>
                </a:r>
              </a:p>
            </p:txBody>
          </p:sp>
          <p:sp>
            <p:nvSpPr>
              <p:cNvPr id="57" name="TextBox 56">
                <a:extLst>
                  <a:ext uri="{FF2B5EF4-FFF2-40B4-BE49-F238E27FC236}">
                    <a16:creationId xmlns:a16="http://schemas.microsoft.com/office/drawing/2014/main" id="{B04CBBBB-91F3-4A09-81D4-6207BF1B6CFB}"/>
                  </a:ext>
                </a:extLst>
              </p:cNvPr>
              <p:cNvSpPr txBox="1"/>
              <p:nvPr/>
            </p:nvSpPr>
            <p:spPr>
              <a:xfrm>
                <a:off x="7719416" y="4242826"/>
                <a:ext cx="697627" cy="338554"/>
              </a:xfrm>
              <a:prstGeom prst="rect">
                <a:avLst/>
              </a:prstGeom>
              <a:noFill/>
            </p:spPr>
            <p:txBody>
              <a:bodyPr wrap="none" rtlCol="0">
                <a:spAutoFit/>
              </a:bodyPr>
              <a:lstStyle/>
              <a:p>
                <a:r>
                  <a:rPr lang="fr-FR" sz="1600" dirty="0">
                    <a:solidFill>
                      <a:srgbClr val="4D4D4D"/>
                    </a:solidFill>
                  </a:rPr>
                  <a:t>0,204</a:t>
                </a:r>
              </a:p>
            </p:txBody>
          </p:sp>
          <p:grpSp>
            <p:nvGrpSpPr>
              <p:cNvPr id="73" name="Group 72">
                <a:extLst>
                  <a:ext uri="{FF2B5EF4-FFF2-40B4-BE49-F238E27FC236}">
                    <a16:creationId xmlns:a16="http://schemas.microsoft.com/office/drawing/2014/main" id="{1EB55B77-F413-40FD-85BD-9E07F2187AAC}"/>
                  </a:ext>
                </a:extLst>
              </p:cNvPr>
              <p:cNvGrpSpPr/>
              <p:nvPr/>
            </p:nvGrpSpPr>
            <p:grpSpPr>
              <a:xfrm>
                <a:off x="5685497" y="4358103"/>
                <a:ext cx="763563" cy="108000"/>
                <a:chOff x="6770077" y="2814028"/>
                <a:chExt cx="633046" cy="108000"/>
              </a:xfrm>
            </p:grpSpPr>
            <p:cxnSp>
              <p:nvCxnSpPr>
                <p:cNvPr id="74" name="Straight Connector 73">
                  <a:extLst>
                    <a:ext uri="{FF2B5EF4-FFF2-40B4-BE49-F238E27FC236}">
                      <a16:creationId xmlns:a16="http://schemas.microsoft.com/office/drawing/2014/main" id="{11473E8D-DAFB-4B6C-BFEA-67F0FF65BE43}"/>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58C36DF-EEAA-4EDE-9598-46007709663F}"/>
                    </a:ext>
                  </a:extLst>
                </p:cNvPr>
                <p:cNvCxnSpPr>
                  <a:cxnSpLocks/>
                </p:cNvCxnSpPr>
                <p:nvPr/>
              </p:nvCxnSpPr>
              <p:spPr>
                <a:xfrm rot="5400000">
                  <a:off x="7335748"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56CF1DB-8D16-4E32-9CDE-9B160FBBEC13}"/>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90" name="Rectangle 89">
                <a:extLst>
                  <a:ext uri="{FF2B5EF4-FFF2-40B4-BE49-F238E27FC236}">
                    <a16:creationId xmlns:a16="http://schemas.microsoft.com/office/drawing/2014/main" id="{1FDBBB6A-D9FD-4C93-9E61-3FA9076EAEAD}"/>
                  </a:ext>
                </a:extLst>
              </p:cNvPr>
              <p:cNvSpPr/>
              <p:nvPr/>
            </p:nvSpPr>
            <p:spPr>
              <a:xfrm>
                <a:off x="5984240" y="4340103"/>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09" name="Group 108">
              <a:extLst>
                <a:ext uri="{FF2B5EF4-FFF2-40B4-BE49-F238E27FC236}">
                  <a16:creationId xmlns:a16="http://schemas.microsoft.com/office/drawing/2014/main" id="{7D40BF1D-5127-4C85-B2E8-F0B8FA9B6322}"/>
                </a:ext>
              </a:extLst>
            </p:cNvPr>
            <p:cNvGrpSpPr/>
            <p:nvPr/>
          </p:nvGrpSpPr>
          <p:grpSpPr>
            <a:xfrm>
              <a:off x="2169868" y="4652060"/>
              <a:ext cx="6247175" cy="584775"/>
              <a:chOff x="2169868" y="4652060"/>
              <a:chExt cx="6247175" cy="584775"/>
            </a:xfrm>
          </p:grpSpPr>
          <p:sp>
            <p:nvSpPr>
              <p:cNvPr id="47" name="TextBox 46">
                <a:extLst>
                  <a:ext uri="{FF2B5EF4-FFF2-40B4-BE49-F238E27FC236}">
                    <a16:creationId xmlns:a16="http://schemas.microsoft.com/office/drawing/2014/main" id="{971421B9-F641-4543-9AF9-287E41426A9D}"/>
                  </a:ext>
                </a:extLst>
              </p:cNvPr>
              <p:cNvSpPr txBox="1"/>
              <p:nvPr/>
            </p:nvSpPr>
            <p:spPr>
              <a:xfrm>
                <a:off x="3421924" y="4652060"/>
                <a:ext cx="1236236" cy="584775"/>
              </a:xfrm>
              <a:prstGeom prst="rect">
                <a:avLst/>
              </a:prstGeom>
              <a:noFill/>
            </p:spPr>
            <p:txBody>
              <a:bodyPr wrap="none" rtlCol="0">
                <a:spAutoFit/>
              </a:bodyPr>
              <a:lstStyle/>
              <a:p>
                <a:pPr algn="ctr"/>
                <a:r>
                  <a:rPr lang="fr-FR" sz="1600" dirty="0">
                    <a:solidFill>
                      <a:srgbClr val="4D4D4D"/>
                    </a:solidFill>
                  </a:rPr>
                  <a:t>0,53</a:t>
                </a:r>
              </a:p>
              <a:p>
                <a:pPr algn="ctr"/>
                <a:r>
                  <a:rPr lang="fr-FR" sz="1600" dirty="0">
                    <a:solidFill>
                      <a:srgbClr val="4D4D4D"/>
                    </a:solidFill>
                  </a:rPr>
                  <a:t>(0,243, 1,1)</a:t>
                </a:r>
              </a:p>
            </p:txBody>
          </p:sp>
          <p:sp>
            <p:nvSpPr>
              <p:cNvPr id="48" name="TextBox 47">
                <a:extLst>
                  <a:ext uri="{FF2B5EF4-FFF2-40B4-BE49-F238E27FC236}">
                    <a16:creationId xmlns:a16="http://schemas.microsoft.com/office/drawing/2014/main" id="{69AC4706-2DA1-4142-8ABA-67BA8B274D23}"/>
                  </a:ext>
                </a:extLst>
              </p:cNvPr>
              <p:cNvSpPr txBox="1"/>
              <p:nvPr/>
            </p:nvSpPr>
            <p:spPr>
              <a:xfrm>
                <a:off x="2169868" y="4652060"/>
                <a:ext cx="992579" cy="584775"/>
              </a:xfrm>
              <a:prstGeom prst="rect">
                <a:avLst/>
              </a:prstGeom>
              <a:noFill/>
            </p:spPr>
            <p:txBody>
              <a:bodyPr wrap="none" rtlCol="0">
                <a:spAutoFit/>
              </a:bodyPr>
              <a:lstStyle/>
              <a:p>
                <a:pPr algn="ctr"/>
                <a:r>
                  <a:rPr lang="fr-FR" sz="1600" dirty="0">
                    <a:solidFill>
                      <a:srgbClr val="4D4D4D"/>
                    </a:solidFill>
                  </a:rPr>
                  <a:t>Péritoine</a:t>
                </a:r>
              </a:p>
              <a:p>
                <a:pPr algn="ctr"/>
                <a:r>
                  <a:rPr lang="fr-FR" sz="1600" dirty="0">
                    <a:solidFill>
                      <a:srgbClr val="4D4D4D"/>
                    </a:solidFill>
                  </a:rPr>
                  <a:t>(n=14)</a:t>
                </a:r>
              </a:p>
            </p:txBody>
          </p:sp>
          <p:sp>
            <p:nvSpPr>
              <p:cNvPr id="58" name="TextBox 57">
                <a:extLst>
                  <a:ext uri="{FF2B5EF4-FFF2-40B4-BE49-F238E27FC236}">
                    <a16:creationId xmlns:a16="http://schemas.microsoft.com/office/drawing/2014/main" id="{10081B89-D4CC-4FC0-917C-3B7E46B43612}"/>
                  </a:ext>
                </a:extLst>
              </p:cNvPr>
              <p:cNvSpPr txBox="1"/>
              <p:nvPr/>
            </p:nvSpPr>
            <p:spPr>
              <a:xfrm>
                <a:off x="7719416" y="4775170"/>
                <a:ext cx="697627" cy="338554"/>
              </a:xfrm>
              <a:prstGeom prst="rect">
                <a:avLst/>
              </a:prstGeom>
              <a:noFill/>
            </p:spPr>
            <p:txBody>
              <a:bodyPr wrap="none" rtlCol="0">
                <a:spAutoFit/>
              </a:bodyPr>
              <a:lstStyle/>
              <a:p>
                <a:r>
                  <a:rPr lang="fr-FR" sz="1600" dirty="0">
                    <a:solidFill>
                      <a:srgbClr val="4D4D4D"/>
                    </a:solidFill>
                  </a:rPr>
                  <a:t>0,108</a:t>
                </a:r>
              </a:p>
            </p:txBody>
          </p:sp>
          <p:grpSp>
            <p:nvGrpSpPr>
              <p:cNvPr id="77" name="Group 76">
                <a:extLst>
                  <a:ext uri="{FF2B5EF4-FFF2-40B4-BE49-F238E27FC236}">
                    <a16:creationId xmlns:a16="http://schemas.microsoft.com/office/drawing/2014/main" id="{6658ED2C-EBB4-48A7-B3B4-C65616E65818}"/>
                  </a:ext>
                </a:extLst>
              </p:cNvPr>
              <p:cNvGrpSpPr/>
              <p:nvPr/>
            </p:nvGrpSpPr>
            <p:grpSpPr>
              <a:xfrm>
                <a:off x="5581357" y="4890447"/>
                <a:ext cx="816903" cy="108000"/>
                <a:chOff x="6770077" y="2814028"/>
                <a:chExt cx="633046" cy="108000"/>
              </a:xfrm>
            </p:grpSpPr>
            <p:cxnSp>
              <p:nvCxnSpPr>
                <p:cNvPr id="78" name="Straight Connector 77">
                  <a:extLst>
                    <a:ext uri="{FF2B5EF4-FFF2-40B4-BE49-F238E27FC236}">
                      <a16:creationId xmlns:a16="http://schemas.microsoft.com/office/drawing/2014/main" id="{3CABE26A-B7FB-4CE9-99D3-5BACAE5DF4E0}"/>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93E8913-A6F9-46B5-B513-B258BDB17218}"/>
                    </a:ext>
                  </a:extLst>
                </p:cNvPr>
                <p:cNvCxnSpPr>
                  <a:cxnSpLocks/>
                </p:cNvCxnSpPr>
                <p:nvPr/>
              </p:nvCxnSpPr>
              <p:spPr>
                <a:xfrm rot="5400000">
                  <a:off x="7335748"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E4E75C6-FEA4-4A54-BBE4-8D70237ECF13}"/>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91" name="Rectangle 90">
                <a:extLst>
                  <a:ext uri="{FF2B5EF4-FFF2-40B4-BE49-F238E27FC236}">
                    <a16:creationId xmlns:a16="http://schemas.microsoft.com/office/drawing/2014/main" id="{C7EFE5E6-F946-4C87-B5BF-D8906F39A244}"/>
                  </a:ext>
                </a:extLst>
              </p:cNvPr>
              <p:cNvSpPr/>
              <p:nvPr/>
            </p:nvSpPr>
            <p:spPr>
              <a:xfrm>
                <a:off x="5902960" y="4872447"/>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10" name="Group 109">
              <a:extLst>
                <a:ext uri="{FF2B5EF4-FFF2-40B4-BE49-F238E27FC236}">
                  <a16:creationId xmlns:a16="http://schemas.microsoft.com/office/drawing/2014/main" id="{474907B3-4EB3-4A64-ADDA-F957B1AA3C08}"/>
                </a:ext>
              </a:extLst>
            </p:cNvPr>
            <p:cNvGrpSpPr/>
            <p:nvPr/>
          </p:nvGrpSpPr>
          <p:grpSpPr>
            <a:xfrm>
              <a:off x="685538" y="5149963"/>
              <a:ext cx="7731505" cy="584775"/>
              <a:chOff x="685538" y="5149963"/>
              <a:chExt cx="7731505" cy="584775"/>
            </a:xfrm>
          </p:grpSpPr>
          <p:sp>
            <p:nvSpPr>
              <p:cNvPr id="49" name="TextBox 48">
                <a:extLst>
                  <a:ext uri="{FF2B5EF4-FFF2-40B4-BE49-F238E27FC236}">
                    <a16:creationId xmlns:a16="http://schemas.microsoft.com/office/drawing/2014/main" id="{2D0E2A80-224C-43E2-B694-BEDA2DD9954E}"/>
                  </a:ext>
                </a:extLst>
              </p:cNvPr>
              <p:cNvSpPr txBox="1"/>
              <p:nvPr/>
            </p:nvSpPr>
            <p:spPr>
              <a:xfrm>
                <a:off x="685538" y="5273073"/>
                <a:ext cx="869149" cy="338554"/>
              </a:xfrm>
              <a:prstGeom prst="rect">
                <a:avLst/>
              </a:prstGeom>
              <a:noFill/>
            </p:spPr>
            <p:txBody>
              <a:bodyPr wrap="none" rtlCol="0">
                <a:spAutoFit/>
              </a:bodyPr>
              <a:lstStyle/>
              <a:p>
                <a:r>
                  <a:rPr lang="fr-FR" sz="1600" dirty="0"/>
                  <a:t>Marges</a:t>
                </a:r>
              </a:p>
            </p:txBody>
          </p:sp>
          <p:sp>
            <p:nvSpPr>
              <p:cNvPr id="50" name="TextBox 49">
                <a:extLst>
                  <a:ext uri="{FF2B5EF4-FFF2-40B4-BE49-F238E27FC236}">
                    <a16:creationId xmlns:a16="http://schemas.microsoft.com/office/drawing/2014/main" id="{829A43FF-16C3-4790-BDF4-B2F673A14604}"/>
                  </a:ext>
                </a:extLst>
              </p:cNvPr>
              <p:cNvSpPr txBox="1"/>
              <p:nvPr/>
            </p:nvSpPr>
            <p:spPr>
              <a:xfrm>
                <a:off x="2274063" y="5273073"/>
                <a:ext cx="784190" cy="338554"/>
              </a:xfrm>
              <a:prstGeom prst="rect">
                <a:avLst/>
              </a:prstGeom>
              <a:noFill/>
            </p:spPr>
            <p:txBody>
              <a:bodyPr wrap="none" rtlCol="0">
                <a:spAutoFit/>
              </a:bodyPr>
              <a:lstStyle/>
              <a:p>
                <a:pPr algn="ctr"/>
                <a:r>
                  <a:rPr lang="fr-FR" sz="1600" dirty="0">
                    <a:solidFill>
                      <a:srgbClr val="4D4D4D"/>
                    </a:solidFill>
                  </a:rPr>
                  <a:t>(n=99)</a:t>
                </a:r>
              </a:p>
            </p:txBody>
          </p:sp>
          <p:sp>
            <p:nvSpPr>
              <p:cNvPr id="51" name="TextBox 50">
                <a:extLst>
                  <a:ext uri="{FF2B5EF4-FFF2-40B4-BE49-F238E27FC236}">
                    <a16:creationId xmlns:a16="http://schemas.microsoft.com/office/drawing/2014/main" id="{D8482D16-EFB6-44E4-996D-0E40BDAB6B08}"/>
                  </a:ext>
                </a:extLst>
              </p:cNvPr>
              <p:cNvSpPr txBox="1"/>
              <p:nvPr/>
            </p:nvSpPr>
            <p:spPr>
              <a:xfrm>
                <a:off x="3421924" y="5149963"/>
                <a:ext cx="1236236" cy="584775"/>
              </a:xfrm>
              <a:prstGeom prst="rect">
                <a:avLst/>
              </a:prstGeom>
              <a:noFill/>
            </p:spPr>
            <p:txBody>
              <a:bodyPr wrap="none" rtlCol="0">
                <a:spAutoFit/>
              </a:bodyPr>
              <a:lstStyle/>
              <a:p>
                <a:pPr algn="ctr"/>
                <a:r>
                  <a:rPr lang="fr-FR" sz="1600" dirty="0">
                    <a:solidFill>
                      <a:srgbClr val="4D4D4D"/>
                    </a:solidFill>
                  </a:rPr>
                  <a:t>1,49</a:t>
                </a:r>
              </a:p>
              <a:p>
                <a:pPr algn="ctr"/>
                <a:r>
                  <a:rPr lang="fr-FR" sz="1600" dirty="0">
                    <a:solidFill>
                      <a:srgbClr val="4D4D4D"/>
                    </a:solidFill>
                  </a:rPr>
                  <a:t>(1,072, 2,1)</a:t>
                </a:r>
              </a:p>
            </p:txBody>
          </p:sp>
          <p:sp>
            <p:nvSpPr>
              <p:cNvPr id="59" name="TextBox 58">
                <a:extLst>
                  <a:ext uri="{FF2B5EF4-FFF2-40B4-BE49-F238E27FC236}">
                    <a16:creationId xmlns:a16="http://schemas.microsoft.com/office/drawing/2014/main" id="{D5CBF6A3-D594-47A5-82A6-531F7BF224B9}"/>
                  </a:ext>
                </a:extLst>
              </p:cNvPr>
              <p:cNvSpPr txBox="1"/>
              <p:nvPr/>
            </p:nvSpPr>
            <p:spPr>
              <a:xfrm>
                <a:off x="7719416" y="5273073"/>
                <a:ext cx="697627" cy="338554"/>
              </a:xfrm>
              <a:prstGeom prst="rect">
                <a:avLst/>
              </a:prstGeom>
              <a:noFill/>
            </p:spPr>
            <p:txBody>
              <a:bodyPr wrap="none" rtlCol="0">
                <a:spAutoFit/>
              </a:bodyPr>
              <a:lstStyle/>
              <a:p>
                <a:r>
                  <a:rPr lang="fr-FR" sz="1600" dirty="0">
                    <a:solidFill>
                      <a:srgbClr val="4D4D4D"/>
                    </a:solidFill>
                  </a:rPr>
                  <a:t>0,018</a:t>
                </a:r>
              </a:p>
            </p:txBody>
          </p:sp>
          <p:grpSp>
            <p:nvGrpSpPr>
              <p:cNvPr id="81" name="Group 80">
                <a:extLst>
                  <a:ext uri="{FF2B5EF4-FFF2-40B4-BE49-F238E27FC236}">
                    <a16:creationId xmlns:a16="http://schemas.microsoft.com/office/drawing/2014/main" id="{F7D6D108-43C5-4A90-8CAD-375A26E34065}"/>
                  </a:ext>
                </a:extLst>
              </p:cNvPr>
              <p:cNvGrpSpPr/>
              <p:nvPr/>
            </p:nvGrpSpPr>
            <p:grpSpPr>
              <a:xfrm>
                <a:off x="6333197" y="5388350"/>
                <a:ext cx="347003" cy="108000"/>
                <a:chOff x="6770077" y="2814028"/>
                <a:chExt cx="633046" cy="108000"/>
              </a:xfrm>
            </p:grpSpPr>
            <p:cxnSp>
              <p:nvCxnSpPr>
                <p:cNvPr id="82" name="Straight Connector 81">
                  <a:extLst>
                    <a:ext uri="{FF2B5EF4-FFF2-40B4-BE49-F238E27FC236}">
                      <a16:creationId xmlns:a16="http://schemas.microsoft.com/office/drawing/2014/main" id="{6AABDC1E-C49B-4725-80E1-2F07B94BFE35}"/>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ECC37CD-FF1D-4C77-A0C0-53C2D66DA438}"/>
                    </a:ext>
                  </a:extLst>
                </p:cNvPr>
                <p:cNvCxnSpPr>
                  <a:cxnSpLocks/>
                </p:cNvCxnSpPr>
                <p:nvPr/>
              </p:nvCxnSpPr>
              <p:spPr>
                <a:xfrm rot="5400000">
                  <a:off x="7335748"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516FDCC-0671-42AB-BBF1-CE3F90EBF6FB}"/>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92" name="Rectangle 91">
                <a:extLst>
                  <a:ext uri="{FF2B5EF4-FFF2-40B4-BE49-F238E27FC236}">
                    <a16:creationId xmlns:a16="http://schemas.microsoft.com/office/drawing/2014/main" id="{0A6DF1B9-D595-4674-A5D2-0F73C7583371}"/>
                  </a:ext>
                </a:extLst>
              </p:cNvPr>
              <p:cNvSpPr/>
              <p:nvPr/>
            </p:nvSpPr>
            <p:spPr>
              <a:xfrm>
                <a:off x="6433820" y="5370350"/>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93" name="TextBox 92"/>
          <p:cNvSpPr txBox="1"/>
          <p:nvPr/>
        </p:nvSpPr>
        <p:spPr>
          <a:xfrm>
            <a:off x="2237876" y="1494244"/>
            <a:ext cx="4668266" cy="338554"/>
          </a:xfrm>
          <a:prstGeom prst="rect">
            <a:avLst/>
          </a:prstGeom>
          <a:noFill/>
        </p:spPr>
        <p:txBody>
          <a:bodyPr wrap="none" rtlCol="0">
            <a:spAutoFit/>
          </a:bodyPr>
          <a:lstStyle/>
          <a:p>
            <a:pPr algn="ctr"/>
            <a:r>
              <a:rPr lang="fr-FR" sz="1600" b="1" dirty="0"/>
              <a:t>Survie sans progression (analyse multivariée)</a:t>
            </a:r>
          </a:p>
        </p:txBody>
      </p:sp>
    </p:spTree>
    <p:extLst>
      <p:ext uri="{BB962C8B-B14F-4D97-AF65-F5344CB8AC3E}">
        <p14:creationId xmlns:p14="http://schemas.microsoft.com/office/powerpoint/2010/main" val="38299930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Graphic 272">
            <a:extLst>
              <a:ext uri="{FF2B5EF4-FFF2-40B4-BE49-F238E27FC236}">
                <a16:creationId xmlns:a16="http://schemas.microsoft.com/office/drawing/2014/main" id="{5608C26D-97B8-4E17-ADFF-B3768AE97706}"/>
              </a:ext>
            </a:extLst>
          </p:cNvPr>
          <p:cNvSpPr/>
          <p:nvPr/>
        </p:nvSpPr>
        <p:spPr>
          <a:xfrm>
            <a:off x="6011149" y="2256015"/>
            <a:ext cx="2517031" cy="1460323"/>
          </a:xfrm>
          <a:custGeom>
            <a:avLst/>
            <a:gdLst>
              <a:gd name="connsiteX0" fmla="*/ 0 w 3893781"/>
              <a:gd name="connsiteY0" fmla="*/ 0 h 2345969"/>
              <a:gd name="connsiteX1" fmla="*/ 348368 w 3893781"/>
              <a:gd name="connsiteY1" fmla="*/ 0 h 2345969"/>
              <a:gd name="connsiteX2" fmla="*/ 348368 w 3893781"/>
              <a:gd name="connsiteY2" fmla="*/ 66146 h 2345969"/>
              <a:gd name="connsiteX3" fmla="*/ 714375 w 3893781"/>
              <a:gd name="connsiteY3" fmla="*/ 66146 h 2345969"/>
              <a:gd name="connsiteX4" fmla="*/ 714375 w 3893781"/>
              <a:gd name="connsiteY4" fmla="*/ 123473 h 2345969"/>
              <a:gd name="connsiteX5" fmla="*/ 1089203 w 3893781"/>
              <a:gd name="connsiteY5" fmla="*/ 123473 h 2345969"/>
              <a:gd name="connsiteX6" fmla="*/ 1089203 w 3893781"/>
              <a:gd name="connsiteY6" fmla="*/ 158750 h 2345969"/>
              <a:gd name="connsiteX7" fmla="*/ 1172985 w 3893781"/>
              <a:gd name="connsiteY7" fmla="*/ 158750 h 2345969"/>
              <a:gd name="connsiteX8" fmla="*/ 1172985 w 3893781"/>
              <a:gd name="connsiteY8" fmla="*/ 211666 h 2345969"/>
              <a:gd name="connsiteX9" fmla="*/ 1234726 w 3893781"/>
              <a:gd name="connsiteY9" fmla="*/ 211666 h 2345969"/>
              <a:gd name="connsiteX10" fmla="*/ 1234726 w 3893781"/>
              <a:gd name="connsiteY10" fmla="*/ 317500 h 2345969"/>
              <a:gd name="connsiteX11" fmla="*/ 1314098 w 3893781"/>
              <a:gd name="connsiteY11" fmla="*/ 317500 h 2345969"/>
              <a:gd name="connsiteX12" fmla="*/ 1314098 w 3893781"/>
              <a:gd name="connsiteY12" fmla="*/ 379236 h 2345969"/>
              <a:gd name="connsiteX13" fmla="*/ 1402290 w 3893781"/>
              <a:gd name="connsiteY13" fmla="*/ 379236 h 2345969"/>
              <a:gd name="connsiteX14" fmla="*/ 1402290 w 3893781"/>
              <a:gd name="connsiteY14" fmla="*/ 436562 h 2345969"/>
              <a:gd name="connsiteX15" fmla="*/ 1653645 w 3893781"/>
              <a:gd name="connsiteY15" fmla="*/ 436562 h 2345969"/>
              <a:gd name="connsiteX16" fmla="*/ 1653645 w 3893781"/>
              <a:gd name="connsiteY16" fmla="*/ 546805 h 2345969"/>
              <a:gd name="connsiteX17" fmla="*/ 1794758 w 3893781"/>
              <a:gd name="connsiteY17" fmla="*/ 546805 h 2345969"/>
              <a:gd name="connsiteX18" fmla="*/ 1794758 w 3893781"/>
              <a:gd name="connsiteY18" fmla="*/ 604132 h 2345969"/>
              <a:gd name="connsiteX19" fmla="*/ 1852079 w 3893781"/>
              <a:gd name="connsiteY19" fmla="*/ 604132 h 2345969"/>
              <a:gd name="connsiteX20" fmla="*/ 1852079 w 3893781"/>
              <a:gd name="connsiteY20" fmla="*/ 648229 h 2345969"/>
              <a:gd name="connsiteX21" fmla="*/ 1878540 w 3893781"/>
              <a:gd name="connsiteY21" fmla="*/ 648229 h 2345969"/>
              <a:gd name="connsiteX22" fmla="*/ 1878540 w 3893781"/>
              <a:gd name="connsiteY22" fmla="*/ 674687 h 2345969"/>
              <a:gd name="connsiteX23" fmla="*/ 1944691 w 3893781"/>
              <a:gd name="connsiteY23" fmla="*/ 674687 h 2345969"/>
              <a:gd name="connsiteX24" fmla="*/ 1944691 w 3893781"/>
              <a:gd name="connsiteY24" fmla="*/ 670278 h 2345969"/>
              <a:gd name="connsiteX25" fmla="*/ 1984372 w 3893781"/>
              <a:gd name="connsiteY25" fmla="*/ 670278 h 2345969"/>
              <a:gd name="connsiteX26" fmla="*/ 1984372 w 3893781"/>
              <a:gd name="connsiteY26" fmla="*/ 749653 h 2345969"/>
              <a:gd name="connsiteX27" fmla="*/ 2090204 w 3893781"/>
              <a:gd name="connsiteY27" fmla="*/ 749653 h 2345969"/>
              <a:gd name="connsiteX28" fmla="*/ 2090204 w 3893781"/>
              <a:gd name="connsiteY28" fmla="*/ 811389 h 2345969"/>
              <a:gd name="connsiteX29" fmla="*/ 2407711 w 3893781"/>
              <a:gd name="connsiteY29" fmla="*/ 811389 h 2345969"/>
              <a:gd name="connsiteX30" fmla="*/ 2407711 w 3893781"/>
              <a:gd name="connsiteY30" fmla="*/ 877534 h 2345969"/>
              <a:gd name="connsiteX31" fmla="*/ 3029484 w 3893781"/>
              <a:gd name="connsiteY31" fmla="*/ 877534 h 2345969"/>
              <a:gd name="connsiteX32" fmla="*/ 3029484 w 3893781"/>
              <a:gd name="connsiteY32" fmla="*/ 961320 h 2345969"/>
              <a:gd name="connsiteX33" fmla="*/ 3174997 w 3893781"/>
              <a:gd name="connsiteY33" fmla="*/ 961320 h 2345969"/>
              <a:gd name="connsiteX34" fmla="*/ 3174997 w 3893781"/>
              <a:gd name="connsiteY34" fmla="*/ 1023052 h 2345969"/>
              <a:gd name="connsiteX35" fmla="*/ 3893782 w 3893781"/>
              <a:gd name="connsiteY35" fmla="*/ 1023052 h 2345969"/>
              <a:gd name="connsiteX36" fmla="*/ 3893782 w 3893781"/>
              <a:gd name="connsiteY36" fmla="*/ 2345970 h 2345969"/>
              <a:gd name="connsiteX37" fmla="*/ 3201457 w 3893781"/>
              <a:gd name="connsiteY37" fmla="*/ 2345970 h 2345969"/>
              <a:gd name="connsiteX38" fmla="*/ 3201457 w 3893781"/>
              <a:gd name="connsiteY38" fmla="*/ 2024063 h 2345969"/>
              <a:gd name="connsiteX39" fmla="*/ 3029484 w 3893781"/>
              <a:gd name="connsiteY39" fmla="*/ 2024063 h 2345969"/>
              <a:gd name="connsiteX40" fmla="*/ 3029484 w 3893781"/>
              <a:gd name="connsiteY40" fmla="*/ 1847669 h 2345969"/>
              <a:gd name="connsiteX41" fmla="*/ 2412121 w 3893781"/>
              <a:gd name="connsiteY41" fmla="*/ 1847669 h 2345969"/>
              <a:gd name="connsiteX42" fmla="*/ 2412121 w 3893781"/>
              <a:gd name="connsiteY42" fmla="*/ 1750657 h 2345969"/>
              <a:gd name="connsiteX43" fmla="*/ 2138715 w 3893781"/>
              <a:gd name="connsiteY43" fmla="*/ 1750657 h 2345969"/>
              <a:gd name="connsiteX44" fmla="*/ 2138715 w 3893781"/>
              <a:gd name="connsiteY44" fmla="*/ 1675695 h 2345969"/>
              <a:gd name="connsiteX45" fmla="*/ 2019653 w 3893781"/>
              <a:gd name="connsiteY45" fmla="*/ 1675695 h 2345969"/>
              <a:gd name="connsiteX46" fmla="*/ 2019653 w 3893781"/>
              <a:gd name="connsiteY46" fmla="*/ 1578683 h 2345969"/>
              <a:gd name="connsiteX47" fmla="*/ 1913820 w 3893781"/>
              <a:gd name="connsiteY47" fmla="*/ 1578683 h 2345969"/>
              <a:gd name="connsiteX48" fmla="*/ 1913820 w 3893781"/>
              <a:gd name="connsiteY48" fmla="*/ 1499302 h 2345969"/>
              <a:gd name="connsiteX49" fmla="*/ 1838858 w 3893781"/>
              <a:gd name="connsiteY49" fmla="*/ 1499302 h 2345969"/>
              <a:gd name="connsiteX50" fmla="*/ 1838858 w 3893781"/>
              <a:gd name="connsiteY50" fmla="*/ 1411110 h 2345969"/>
              <a:gd name="connsiteX51" fmla="*/ 1684515 w 3893781"/>
              <a:gd name="connsiteY51" fmla="*/ 1411110 h 2345969"/>
              <a:gd name="connsiteX52" fmla="*/ 1684515 w 3893781"/>
              <a:gd name="connsiteY52" fmla="*/ 1230316 h 2345969"/>
              <a:gd name="connsiteX53" fmla="*/ 1419930 w 3893781"/>
              <a:gd name="connsiteY53" fmla="*/ 1230316 h 2345969"/>
              <a:gd name="connsiteX54" fmla="*/ 1419930 w 3893781"/>
              <a:gd name="connsiteY54" fmla="*/ 1133294 h 2345969"/>
              <a:gd name="connsiteX55" fmla="*/ 1353788 w 3893781"/>
              <a:gd name="connsiteY55" fmla="*/ 1133294 h 2345969"/>
              <a:gd name="connsiteX56" fmla="*/ 1353788 w 3893781"/>
              <a:gd name="connsiteY56" fmla="*/ 1058332 h 2345969"/>
              <a:gd name="connsiteX57" fmla="*/ 1274407 w 3893781"/>
              <a:gd name="connsiteY57" fmla="*/ 1058332 h 2345969"/>
              <a:gd name="connsiteX58" fmla="*/ 1274407 w 3893781"/>
              <a:gd name="connsiteY58" fmla="*/ 934861 h 2345969"/>
              <a:gd name="connsiteX59" fmla="*/ 1208265 w 3893781"/>
              <a:gd name="connsiteY59" fmla="*/ 934861 h 2345969"/>
              <a:gd name="connsiteX60" fmla="*/ 1208265 w 3893781"/>
              <a:gd name="connsiteY60" fmla="*/ 815798 h 2345969"/>
              <a:gd name="connsiteX61" fmla="*/ 1120073 w 3893781"/>
              <a:gd name="connsiteY61" fmla="*/ 815798 h 2345969"/>
              <a:gd name="connsiteX62" fmla="*/ 1120073 w 3893781"/>
              <a:gd name="connsiteY62" fmla="*/ 727604 h 2345969"/>
              <a:gd name="connsiteX63" fmla="*/ 727604 w 3893781"/>
              <a:gd name="connsiteY63" fmla="*/ 727604 h 2345969"/>
              <a:gd name="connsiteX64" fmla="*/ 727604 w 3893781"/>
              <a:gd name="connsiteY64" fmla="*/ 555625 h 2345969"/>
              <a:gd name="connsiteX65" fmla="*/ 498298 w 3893781"/>
              <a:gd name="connsiteY65" fmla="*/ 555625 h 2345969"/>
              <a:gd name="connsiteX66" fmla="*/ 498298 w 3893781"/>
              <a:gd name="connsiteY66" fmla="*/ 282222 h 2345969"/>
              <a:gd name="connsiteX67" fmla="*/ 17639 w 3893781"/>
              <a:gd name="connsiteY67" fmla="*/ 282222 h 2345969"/>
              <a:gd name="connsiteX68" fmla="*/ 17639 w 3893781"/>
              <a:gd name="connsiteY68" fmla="*/ 0 h 234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893781" h="2345969">
                <a:moveTo>
                  <a:pt x="0" y="0"/>
                </a:moveTo>
                <a:lnTo>
                  <a:pt x="348368" y="0"/>
                </a:lnTo>
                <a:lnTo>
                  <a:pt x="348368" y="66146"/>
                </a:lnTo>
                <a:lnTo>
                  <a:pt x="714375" y="66146"/>
                </a:lnTo>
                <a:lnTo>
                  <a:pt x="714375" y="123473"/>
                </a:lnTo>
                <a:lnTo>
                  <a:pt x="1089203" y="123473"/>
                </a:lnTo>
                <a:lnTo>
                  <a:pt x="1089203" y="158750"/>
                </a:lnTo>
                <a:lnTo>
                  <a:pt x="1172985" y="158750"/>
                </a:lnTo>
                <a:lnTo>
                  <a:pt x="1172985" y="211666"/>
                </a:lnTo>
                <a:lnTo>
                  <a:pt x="1234726" y="211666"/>
                </a:lnTo>
                <a:lnTo>
                  <a:pt x="1234726" y="317500"/>
                </a:lnTo>
                <a:lnTo>
                  <a:pt x="1314098" y="317500"/>
                </a:lnTo>
                <a:lnTo>
                  <a:pt x="1314098" y="379236"/>
                </a:lnTo>
                <a:lnTo>
                  <a:pt x="1402290" y="379236"/>
                </a:lnTo>
                <a:lnTo>
                  <a:pt x="1402290" y="436562"/>
                </a:lnTo>
                <a:lnTo>
                  <a:pt x="1653645" y="436562"/>
                </a:lnTo>
                <a:lnTo>
                  <a:pt x="1653645" y="546805"/>
                </a:lnTo>
                <a:lnTo>
                  <a:pt x="1794758" y="546805"/>
                </a:lnTo>
                <a:lnTo>
                  <a:pt x="1794758" y="604132"/>
                </a:lnTo>
                <a:lnTo>
                  <a:pt x="1852079" y="604132"/>
                </a:lnTo>
                <a:lnTo>
                  <a:pt x="1852079" y="648229"/>
                </a:lnTo>
                <a:lnTo>
                  <a:pt x="1878540" y="648229"/>
                </a:lnTo>
                <a:lnTo>
                  <a:pt x="1878540" y="674687"/>
                </a:lnTo>
                <a:lnTo>
                  <a:pt x="1944691" y="674687"/>
                </a:lnTo>
                <a:lnTo>
                  <a:pt x="1944691" y="670278"/>
                </a:lnTo>
                <a:lnTo>
                  <a:pt x="1984372" y="670278"/>
                </a:lnTo>
                <a:lnTo>
                  <a:pt x="1984372" y="749653"/>
                </a:lnTo>
                <a:lnTo>
                  <a:pt x="2090204" y="749653"/>
                </a:lnTo>
                <a:lnTo>
                  <a:pt x="2090204" y="811389"/>
                </a:lnTo>
                <a:lnTo>
                  <a:pt x="2407711" y="811389"/>
                </a:lnTo>
                <a:lnTo>
                  <a:pt x="2407711" y="877534"/>
                </a:lnTo>
                <a:lnTo>
                  <a:pt x="3029484" y="877534"/>
                </a:lnTo>
                <a:lnTo>
                  <a:pt x="3029484" y="961320"/>
                </a:lnTo>
                <a:lnTo>
                  <a:pt x="3174997" y="961320"/>
                </a:lnTo>
                <a:lnTo>
                  <a:pt x="3174997" y="1023052"/>
                </a:lnTo>
                <a:lnTo>
                  <a:pt x="3893782" y="1023052"/>
                </a:lnTo>
                <a:lnTo>
                  <a:pt x="3893782" y="2345970"/>
                </a:lnTo>
                <a:lnTo>
                  <a:pt x="3201457" y="2345970"/>
                </a:lnTo>
                <a:lnTo>
                  <a:pt x="3201457" y="2024063"/>
                </a:lnTo>
                <a:lnTo>
                  <a:pt x="3029484" y="2024063"/>
                </a:lnTo>
                <a:lnTo>
                  <a:pt x="3029484" y="1847669"/>
                </a:lnTo>
                <a:lnTo>
                  <a:pt x="2412121" y="1847669"/>
                </a:lnTo>
                <a:lnTo>
                  <a:pt x="2412121" y="1750657"/>
                </a:lnTo>
                <a:lnTo>
                  <a:pt x="2138715" y="1750657"/>
                </a:lnTo>
                <a:lnTo>
                  <a:pt x="2138715" y="1675695"/>
                </a:lnTo>
                <a:lnTo>
                  <a:pt x="2019653" y="1675695"/>
                </a:lnTo>
                <a:lnTo>
                  <a:pt x="2019653" y="1578683"/>
                </a:lnTo>
                <a:lnTo>
                  <a:pt x="1913820" y="1578683"/>
                </a:lnTo>
                <a:lnTo>
                  <a:pt x="1913820" y="1499302"/>
                </a:lnTo>
                <a:lnTo>
                  <a:pt x="1838858" y="1499302"/>
                </a:lnTo>
                <a:lnTo>
                  <a:pt x="1838858" y="1411110"/>
                </a:lnTo>
                <a:lnTo>
                  <a:pt x="1684515" y="1411110"/>
                </a:lnTo>
                <a:lnTo>
                  <a:pt x="1684515" y="1230316"/>
                </a:lnTo>
                <a:lnTo>
                  <a:pt x="1419930" y="1230316"/>
                </a:lnTo>
                <a:lnTo>
                  <a:pt x="1419930" y="1133294"/>
                </a:lnTo>
                <a:lnTo>
                  <a:pt x="1353788" y="1133294"/>
                </a:lnTo>
                <a:lnTo>
                  <a:pt x="1353788" y="1058332"/>
                </a:lnTo>
                <a:lnTo>
                  <a:pt x="1274407" y="1058332"/>
                </a:lnTo>
                <a:lnTo>
                  <a:pt x="1274407" y="934861"/>
                </a:lnTo>
                <a:lnTo>
                  <a:pt x="1208265" y="934861"/>
                </a:lnTo>
                <a:lnTo>
                  <a:pt x="1208265" y="815798"/>
                </a:lnTo>
                <a:lnTo>
                  <a:pt x="1120073" y="815798"/>
                </a:lnTo>
                <a:lnTo>
                  <a:pt x="1120073" y="727604"/>
                </a:lnTo>
                <a:lnTo>
                  <a:pt x="727604" y="727604"/>
                </a:lnTo>
                <a:lnTo>
                  <a:pt x="727604" y="555625"/>
                </a:lnTo>
                <a:lnTo>
                  <a:pt x="498298" y="555625"/>
                </a:lnTo>
                <a:lnTo>
                  <a:pt x="498298" y="282222"/>
                </a:lnTo>
                <a:lnTo>
                  <a:pt x="17639" y="282222"/>
                </a:lnTo>
                <a:lnTo>
                  <a:pt x="17639" y="0"/>
                </a:lnTo>
                <a:close/>
              </a:path>
            </a:pathLst>
          </a:custGeom>
          <a:solidFill>
            <a:srgbClr val="E75C00">
              <a:alpha val="50000"/>
            </a:srgbClr>
          </a:solidFill>
          <a:ln w="62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5" name="Rectangle 244">
            <a:extLst>
              <a:ext uri="{FF2B5EF4-FFF2-40B4-BE49-F238E27FC236}">
                <a16:creationId xmlns:a16="http://schemas.microsoft.com/office/drawing/2014/main" id="{2FEEC621-1015-4DA4-8188-A976FDDFFC66}"/>
              </a:ext>
            </a:extLst>
          </p:cNvPr>
          <p:cNvSpPr/>
          <p:nvPr/>
        </p:nvSpPr>
        <p:spPr>
          <a:xfrm>
            <a:off x="6276109" y="2234045"/>
            <a:ext cx="2365664" cy="86591"/>
          </a:xfrm>
          <a:prstGeom prst="rect">
            <a:avLst/>
          </a:prstGeom>
          <a:solidFill>
            <a:srgbClr val="B2C0EC">
              <a:alpha val="50000"/>
            </a:srgbClr>
          </a:solidFill>
          <a:ln w="622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solidFill>
                <a:schemeClr val="tx1"/>
              </a:solidFill>
              <a:latin typeface="Arial" charset="0"/>
              <a:cs typeface="Arial" charset="0"/>
            </a:endParaRPr>
          </a:p>
        </p:txBody>
      </p:sp>
      <p:sp>
        <p:nvSpPr>
          <p:cNvPr id="2" name="Title 1"/>
          <p:cNvSpPr>
            <a:spLocks noGrp="1"/>
          </p:cNvSpPr>
          <p:nvPr>
            <p:ph type="title"/>
          </p:nvPr>
        </p:nvSpPr>
        <p:spPr/>
        <p:txBody>
          <a:bodyPr/>
          <a:lstStyle/>
          <a:p>
            <a:r>
              <a:rPr lang="fr-FR" dirty="0"/>
              <a:t>405MO: Evaluation personnalisée de l’ADN tumoral circulant pour la détection de maladie résiduelle chez les patients avec CCR après résection des métastases – </a:t>
            </a:r>
            <a:r>
              <a:rPr lang="fr-FR" dirty="0" err="1"/>
              <a:t>Loupakis</a:t>
            </a:r>
            <a:r>
              <a:rPr lang="fr-FR" dirty="0"/>
              <a:t> F, et al</a:t>
            </a:r>
          </a:p>
        </p:txBody>
      </p:sp>
      <p:sp>
        <p:nvSpPr>
          <p:cNvPr id="3" name="Content Placeholder 2"/>
          <p:cNvSpPr>
            <a:spLocks noGrp="1"/>
          </p:cNvSpPr>
          <p:nvPr>
            <p:ph idx="1"/>
          </p:nvPr>
        </p:nvSpPr>
        <p:spPr>
          <a:xfrm>
            <a:off x="365124" y="1254035"/>
            <a:ext cx="8413751" cy="425475"/>
          </a:xfrm>
        </p:spPr>
        <p:txBody>
          <a:bodyPr/>
          <a:lstStyle/>
          <a:p>
            <a:pPr marL="0" indent="0">
              <a:buNone/>
            </a:pPr>
            <a:r>
              <a:rPr lang="fr-FR" b="1" dirty="0"/>
              <a:t>Résultats </a:t>
            </a:r>
          </a:p>
        </p:txBody>
      </p:sp>
      <p:sp>
        <p:nvSpPr>
          <p:cNvPr id="4" name="Text Placeholder 3"/>
          <p:cNvSpPr>
            <a:spLocks noGrp="1"/>
          </p:cNvSpPr>
          <p:nvPr>
            <p:ph type="body" sz="quarter" idx="10"/>
          </p:nvPr>
        </p:nvSpPr>
        <p:spPr/>
        <p:txBody>
          <a:bodyPr/>
          <a:lstStyle/>
          <a:p>
            <a:r>
              <a:rPr lang="fr-FR" baseline="30000" dirty="0"/>
              <a:t>a </a:t>
            </a:r>
            <a:r>
              <a:rPr lang="fr-FR" dirty="0"/>
              <a:t>L’analyse exploratoire a séparé les patients selon la positivité de l’ADNtc pour tous les points de mesure</a:t>
            </a:r>
          </a:p>
        </p:txBody>
      </p:sp>
      <p:sp>
        <p:nvSpPr>
          <p:cNvPr id="5" name="Text Placeholder 4"/>
          <p:cNvSpPr>
            <a:spLocks noGrp="1"/>
          </p:cNvSpPr>
          <p:nvPr>
            <p:ph type="body" sz="quarter" idx="11"/>
          </p:nvPr>
        </p:nvSpPr>
        <p:spPr/>
        <p:txBody>
          <a:bodyPr/>
          <a:lstStyle/>
          <a:p>
            <a:r>
              <a:rPr lang="fr-FR" dirty="0" err="1"/>
              <a:t>Loupakis</a:t>
            </a:r>
            <a:r>
              <a:rPr lang="fr-FR" dirty="0"/>
              <a:t> F, et al, Ann </a:t>
            </a:r>
            <a:r>
              <a:rPr lang="fr-FR" dirty="0" err="1"/>
              <a:t>Oncol</a:t>
            </a:r>
            <a:r>
              <a:rPr lang="fr-FR" dirty="0"/>
              <a:t> 2020;31(</a:t>
            </a:r>
            <a:r>
              <a:rPr lang="fr-FR" dirty="0" err="1"/>
              <a:t>suppl</a:t>
            </a:r>
            <a:r>
              <a:rPr lang="fr-FR" dirty="0"/>
              <a:t>):</a:t>
            </a:r>
            <a:r>
              <a:rPr lang="fr-FR" dirty="0" err="1"/>
              <a:t>abstr</a:t>
            </a:r>
            <a:r>
              <a:rPr lang="fr-FR" dirty="0"/>
              <a:t> 405MO</a:t>
            </a:r>
          </a:p>
        </p:txBody>
      </p:sp>
      <p:sp>
        <p:nvSpPr>
          <p:cNvPr id="11" name="TextBox 10">
            <a:extLst>
              <a:ext uri="{FF2B5EF4-FFF2-40B4-BE49-F238E27FC236}">
                <a16:creationId xmlns:a16="http://schemas.microsoft.com/office/drawing/2014/main" id="{263F0703-24B0-49E8-98EB-2A3B042B7058}"/>
              </a:ext>
            </a:extLst>
          </p:cNvPr>
          <p:cNvSpPr txBox="1"/>
          <p:nvPr/>
        </p:nvSpPr>
        <p:spPr>
          <a:xfrm>
            <a:off x="832667" y="5603332"/>
            <a:ext cx="2855269" cy="523220"/>
          </a:xfrm>
          <a:prstGeom prst="rect">
            <a:avLst/>
          </a:prstGeom>
          <a:noFill/>
        </p:spPr>
        <p:txBody>
          <a:bodyPr wrap="none" rtlCol="0">
            <a:spAutoFit/>
          </a:bodyPr>
          <a:lstStyle/>
          <a:p>
            <a:pPr algn="ctr"/>
            <a:r>
              <a:rPr lang="fr-FR" sz="1400" dirty="0">
                <a:solidFill>
                  <a:srgbClr val="4D4D4D"/>
                </a:solidFill>
              </a:rPr>
              <a:t>Positif vs. négatif </a:t>
            </a:r>
            <a:br>
              <a:rPr lang="fr-FR" sz="1400" dirty="0">
                <a:solidFill>
                  <a:srgbClr val="4D4D4D"/>
                </a:solidFill>
              </a:rPr>
            </a:br>
            <a:r>
              <a:rPr lang="fr-FR" sz="1400" dirty="0">
                <a:solidFill>
                  <a:srgbClr val="4D4D4D"/>
                </a:solidFill>
              </a:rPr>
              <a:t>HR 10 (IC95% 3,8 - 26); p&lt;0,001</a:t>
            </a:r>
          </a:p>
        </p:txBody>
      </p:sp>
      <p:sp>
        <p:nvSpPr>
          <p:cNvPr id="12" name="TextBox 11">
            <a:extLst>
              <a:ext uri="{FF2B5EF4-FFF2-40B4-BE49-F238E27FC236}">
                <a16:creationId xmlns:a16="http://schemas.microsoft.com/office/drawing/2014/main" id="{263F0703-24B0-49E8-98EB-2A3B042B7058}"/>
              </a:ext>
            </a:extLst>
          </p:cNvPr>
          <p:cNvSpPr txBox="1"/>
          <p:nvPr/>
        </p:nvSpPr>
        <p:spPr>
          <a:xfrm>
            <a:off x="5703917" y="5603332"/>
            <a:ext cx="2954655" cy="523220"/>
          </a:xfrm>
          <a:prstGeom prst="rect">
            <a:avLst/>
          </a:prstGeom>
          <a:noFill/>
        </p:spPr>
        <p:txBody>
          <a:bodyPr wrap="none" rtlCol="0">
            <a:spAutoFit/>
          </a:bodyPr>
          <a:lstStyle/>
          <a:p>
            <a:pPr algn="ctr"/>
            <a:r>
              <a:rPr lang="fr-FR" sz="1400" dirty="0">
                <a:solidFill>
                  <a:srgbClr val="4D4D4D"/>
                </a:solidFill>
              </a:rPr>
              <a:t>Positif vs. négatif </a:t>
            </a:r>
            <a:br>
              <a:rPr lang="fr-FR" sz="1400" dirty="0">
                <a:solidFill>
                  <a:srgbClr val="4D4D4D"/>
                </a:solidFill>
              </a:rPr>
            </a:br>
            <a:r>
              <a:rPr lang="fr-FR" sz="1400" dirty="0">
                <a:solidFill>
                  <a:srgbClr val="4D4D4D"/>
                </a:solidFill>
              </a:rPr>
              <a:t>HR 22 (IC95% 3,0 - 166); p=0,002</a:t>
            </a:r>
          </a:p>
        </p:txBody>
      </p:sp>
      <p:sp>
        <p:nvSpPr>
          <p:cNvPr id="13" name="TextBox 12"/>
          <p:cNvSpPr txBox="1"/>
          <p:nvPr/>
        </p:nvSpPr>
        <p:spPr>
          <a:xfrm>
            <a:off x="1808542" y="1557883"/>
            <a:ext cx="1626856" cy="338554"/>
          </a:xfrm>
          <a:prstGeom prst="rect">
            <a:avLst/>
          </a:prstGeom>
          <a:noFill/>
        </p:spPr>
        <p:txBody>
          <a:bodyPr wrap="none" rtlCol="0">
            <a:spAutoFit/>
          </a:bodyPr>
          <a:lstStyle/>
          <a:p>
            <a:r>
              <a:rPr lang="fr-FR" sz="1600" b="1" dirty="0"/>
              <a:t>SSP (sérielle)</a:t>
            </a:r>
            <a:r>
              <a:rPr lang="fr-FR" sz="1600" b="1" baseline="30000" dirty="0"/>
              <a:t>a</a:t>
            </a:r>
          </a:p>
        </p:txBody>
      </p:sp>
      <p:sp>
        <p:nvSpPr>
          <p:cNvPr id="14" name="TextBox 13"/>
          <p:cNvSpPr txBox="1"/>
          <p:nvPr/>
        </p:nvSpPr>
        <p:spPr>
          <a:xfrm>
            <a:off x="6293213" y="1557883"/>
            <a:ext cx="1518364" cy="338554"/>
          </a:xfrm>
          <a:prstGeom prst="rect">
            <a:avLst/>
          </a:prstGeom>
          <a:noFill/>
        </p:spPr>
        <p:txBody>
          <a:bodyPr wrap="none" rtlCol="0">
            <a:spAutoFit/>
          </a:bodyPr>
          <a:lstStyle/>
          <a:p>
            <a:r>
              <a:rPr lang="fr-FR" sz="1600" b="1" dirty="0"/>
              <a:t>SG (sérielle)</a:t>
            </a:r>
            <a:r>
              <a:rPr lang="fr-FR" sz="1600" b="1" baseline="30000" dirty="0"/>
              <a:t>a</a:t>
            </a:r>
          </a:p>
        </p:txBody>
      </p:sp>
      <p:grpSp>
        <p:nvGrpSpPr>
          <p:cNvPr id="143" name="Group 142">
            <a:extLst>
              <a:ext uri="{FF2B5EF4-FFF2-40B4-BE49-F238E27FC236}">
                <a16:creationId xmlns:a16="http://schemas.microsoft.com/office/drawing/2014/main" id="{409C1796-26AA-4A37-8CC0-507BB676304F}"/>
              </a:ext>
            </a:extLst>
          </p:cNvPr>
          <p:cNvGrpSpPr/>
          <p:nvPr/>
        </p:nvGrpSpPr>
        <p:grpSpPr>
          <a:xfrm>
            <a:off x="345116" y="1955749"/>
            <a:ext cx="4053853" cy="3617128"/>
            <a:chOff x="345116" y="1955749"/>
            <a:chExt cx="4053853" cy="3617128"/>
          </a:xfrm>
        </p:grpSpPr>
        <p:sp>
          <p:nvSpPr>
            <p:cNvPr id="142" name="Graphic 140">
              <a:extLst>
                <a:ext uri="{FF2B5EF4-FFF2-40B4-BE49-F238E27FC236}">
                  <a16:creationId xmlns:a16="http://schemas.microsoft.com/office/drawing/2014/main" id="{B08505BA-84FE-4CC4-BDCE-B94292FC6772}"/>
                </a:ext>
              </a:extLst>
            </p:cNvPr>
            <p:cNvSpPr/>
            <p:nvPr/>
          </p:nvSpPr>
          <p:spPr>
            <a:xfrm>
              <a:off x="1455576" y="2200665"/>
              <a:ext cx="2341983" cy="1951457"/>
            </a:xfrm>
            <a:custGeom>
              <a:avLst/>
              <a:gdLst>
                <a:gd name="connsiteX0" fmla="*/ 0 w 3583667"/>
                <a:gd name="connsiteY0" fmla="*/ 0 h 3050828"/>
                <a:gd name="connsiteX1" fmla="*/ 174468 w 3583667"/>
                <a:gd name="connsiteY1" fmla="*/ 0 h 3050828"/>
                <a:gd name="connsiteX2" fmla="*/ 174468 w 3583667"/>
                <a:gd name="connsiteY2" fmla="*/ 66015 h 3050828"/>
                <a:gd name="connsiteX3" fmla="*/ 231052 w 3583667"/>
                <a:gd name="connsiteY3" fmla="*/ 66015 h 3050828"/>
                <a:gd name="connsiteX4" fmla="*/ 231052 w 3583667"/>
                <a:gd name="connsiteY4" fmla="*/ 150891 h 3050828"/>
                <a:gd name="connsiteX5" fmla="*/ 254629 w 3583667"/>
                <a:gd name="connsiteY5" fmla="*/ 150891 h 3050828"/>
                <a:gd name="connsiteX6" fmla="*/ 254629 w 3583667"/>
                <a:gd name="connsiteY6" fmla="*/ 297067 h 3050828"/>
                <a:gd name="connsiteX7" fmla="*/ 311213 w 3583667"/>
                <a:gd name="connsiteY7" fmla="*/ 297067 h 3050828"/>
                <a:gd name="connsiteX8" fmla="*/ 311213 w 3583667"/>
                <a:gd name="connsiteY8" fmla="*/ 419666 h 3050828"/>
                <a:gd name="connsiteX9" fmla="*/ 358367 w 3583667"/>
                <a:gd name="connsiteY9" fmla="*/ 419666 h 3050828"/>
                <a:gd name="connsiteX10" fmla="*/ 358367 w 3583667"/>
                <a:gd name="connsiteY10" fmla="*/ 476250 h 3050828"/>
                <a:gd name="connsiteX11" fmla="*/ 405520 w 3583667"/>
                <a:gd name="connsiteY11" fmla="*/ 476250 h 3050828"/>
                <a:gd name="connsiteX12" fmla="*/ 405520 w 3583667"/>
                <a:gd name="connsiteY12" fmla="*/ 565841 h 3050828"/>
                <a:gd name="connsiteX13" fmla="*/ 466819 w 3583667"/>
                <a:gd name="connsiteY13" fmla="*/ 565841 h 3050828"/>
                <a:gd name="connsiteX14" fmla="*/ 466819 w 3583667"/>
                <a:gd name="connsiteY14" fmla="*/ 688440 h 3050828"/>
                <a:gd name="connsiteX15" fmla="*/ 509257 w 3583667"/>
                <a:gd name="connsiteY15" fmla="*/ 688440 h 3050828"/>
                <a:gd name="connsiteX16" fmla="*/ 509257 w 3583667"/>
                <a:gd name="connsiteY16" fmla="*/ 782747 h 3050828"/>
                <a:gd name="connsiteX17" fmla="*/ 584703 w 3583667"/>
                <a:gd name="connsiteY17" fmla="*/ 782747 h 3050828"/>
                <a:gd name="connsiteX18" fmla="*/ 584703 w 3583667"/>
                <a:gd name="connsiteY18" fmla="*/ 848762 h 3050828"/>
                <a:gd name="connsiteX19" fmla="*/ 660148 w 3583667"/>
                <a:gd name="connsiteY19" fmla="*/ 848762 h 3050828"/>
                <a:gd name="connsiteX20" fmla="*/ 660148 w 3583667"/>
                <a:gd name="connsiteY20" fmla="*/ 928924 h 3050828"/>
                <a:gd name="connsiteX21" fmla="*/ 707302 w 3583667"/>
                <a:gd name="connsiteY21" fmla="*/ 928924 h 3050828"/>
                <a:gd name="connsiteX22" fmla="*/ 707302 w 3583667"/>
                <a:gd name="connsiteY22" fmla="*/ 1004373 h 3050828"/>
                <a:gd name="connsiteX23" fmla="*/ 787463 w 3583667"/>
                <a:gd name="connsiteY23" fmla="*/ 1004373 h 3050828"/>
                <a:gd name="connsiteX24" fmla="*/ 787463 w 3583667"/>
                <a:gd name="connsiteY24" fmla="*/ 1075096 h 3050828"/>
                <a:gd name="connsiteX25" fmla="*/ 844047 w 3583667"/>
                <a:gd name="connsiteY25" fmla="*/ 1075096 h 3050828"/>
                <a:gd name="connsiteX26" fmla="*/ 844047 w 3583667"/>
                <a:gd name="connsiteY26" fmla="*/ 1164688 h 3050828"/>
                <a:gd name="connsiteX27" fmla="*/ 933639 w 3583667"/>
                <a:gd name="connsiteY27" fmla="*/ 1164688 h 3050828"/>
                <a:gd name="connsiteX28" fmla="*/ 933639 w 3583667"/>
                <a:gd name="connsiteY28" fmla="*/ 1249566 h 3050828"/>
                <a:gd name="connsiteX29" fmla="*/ 1027948 w 3583667"/>
                <a:gd name="connsiteY29" fmla="*/ 1249566 h 3050828"/>
                <a:gd name="connsiteX30" fmla="*/ 1027948 w 3583667"/>
                <a:gd name="connsiteY30" fmla="*/ 1306154 h 3050828"/>
                <a:gd name="connsiteX31" fmla="*/ 1075096 w 3583667"/>
                <a:gd name="connsiteY31" fmla="*/ 1306154 h 3050828"/>
                <a:gd name="connsiteX32" fmla="*/ 1075096 w 3583667"/>
                <a:gd name="connsiteY32" fmla="*/ 1405176 h 3050828"/>
                <a:gd name="connsiteX33" fmla="*/ 1282570 w 3583667"/>
                <a:gd name="connsiteY33" fmla="*/ 1405176 h 3050828"/>
                <a:gd name="connsiteX34" fmla="*/ 1282570 w 3583667"/>
                <a:gd name="connsiteY34" fmla="*/ 1490053 h 3050828"/>
                <a:gd name="connsiteX35" fmla="*/ 1310869 w 3583667"/>
                <a:gd name="connsiteY35" fmla="*/ 1490053 h 3050828"/>
                <a:gd name="connsiteX36" fmla="*/ 1310869 w 3583667"/>
                <a:gd name="connsiteY36" fmla="*/ 1584360 h 3050828"/>
                <a:gd name="connsiteX37" fmla="*/ 1353302 w 3583667"/>
                <a:gd name="connsiteY37" fmla="*/ 1584360 h 3050828"/>
                <a:gd name="connsiteX38" fmla="*/ 1353302 w 3583667"/>
                <a:gd name="connsiteY38" fmla="*/ 1673952 h 3050828"/>
                <a:gd name="connsiteX39" fmla="*/ 1395746 w 3583667"/>
                <a:gd name="connsiteY39" fmla="*/ 1673952 h 3050828"/>
                <a:gd name="connsiteX40" fmla="*/ 1395746 w 3583667"/>
                <a:gd name="connsiteY40" fmla="*/ 1754105 h 3050828"/>
                <a:gd name="connsiteX41" fmla="*/ 1414605 w 3583667"/>
                <a:gd name="connsiteY41" fmla="*/ 1754105 h 3050828"/>
                <a:gd name="connsiteX42" fmla="*/ 1414605 w 3583667"/>
                <a:gd name="connsiteY42" fmla="*/ 1862566 h 3050828"/>
                <a:gd name="connsiteX43" fmla="*/ 1457039 w 3583667"/>
                <a:gd name="connsiteY43" fmla="*/ 1862566 h 3050828"/>
                <a:gd name="connsiteX44" fmla="*/ 1457039 w 3583667"/>
                <a:gd name="connsiteY44" fmla="*/ 1966303 h 3050828"/>
                <a:gd name="connsiteX45" fmla="*/ 2065325 w 3583667"/>
                <a:gd name="connsiteY45" fmla="*/ 1966303 h 3050828"/>
                <a:gd name="connsiteX46" fmla="*/ 2065325 w 3583667"/>
                <a:gd name="connsiteY46" fmla="*/ 2070040 h 3050828"/>
                <a:gd name="connsiteX47" fmla="*/ 2173777 w 3583667"/>
                <a:gd name="connsiteY47" fmla="*/ 2070040 h 3050828"/>
                <a:gd name="connsiteX48" fmla="*/ 2173777 w 3583667"/>
                <a:gd name="connsiteY48" fmla="*/ 2164347 h 3050828"/>
                <a:gd name="connsiteX49" fmla="*/ 3583667 w 3583667"/>
                <a:gd name="connsiteY49" fmla="*/ 2164347 h 3050828"/>
                <a:gd name="connsiteX50" fmla="*/ 3583667 w 3583667"/>
                <a:gd name="connsiteY50" fmla="*/ 3050829 h 3050828"/>
                <a:gd name="connsiteX51" fmla="*/ 2211496 w 3583667"/>
                <a:gd name="connsiteY51" fmla="*/ 3050829 h 3050828"/>
                <a:gd name="connsiteX52" fmla="*/ 2211496 w 3583667"/>
                <a:gd name="connsiteY52" fmla="*/ 2961237 h 3050828"/>
                <a:gd name="connsiteX53" fmla="*/ 2107759 w 3583667"/>
                <a:gd name="connsiteY53" fmla="*/ 2961237 h 3050828"/>
                <a:gd name="connsiteX54" fmla="*/ 2107759 w 3583667"/>
                <a:gd name="connsiteY54" fmla="*/ 2848070 h 3050828"/>
                <a:gd name="connsiteX55" fmla="*/ 1466469 w 3583667"/>
                <a:gd name="connsiteY55" fmla="*/ 2848070 h 3050828"/>
                <a:gd name="connsiteX56" fmla="*/ 1466469 w 3583667"/>
                <a:gd name="connsiteY56" fmla="*/ 2767908 h 3050828"/>
                <a:gd name="connsiteX57" fmla="*/ 1433465 w 3583667"/>
                <a:gd name="connsiteY57" fmla="*/ 2767908 h 3050828"/>
                <a:gd name="connsiteX58" fmla="*/ 1433465 w 3583667"/>
                <a:gd name="connsiteY58" fmla="*/ 2692460 h 3050828"/>
                <a:gd name="connsiteX59" fmla="*/ 1395746 w 3583667"/>
                <a:gd name="connsiteY59" fmla="*/ 2692460 h 3050828"/>
                <a:gd name="connsiteX60" fmla="*/ 1395746 w 3583667"/>
                <a:gd name="connsiteY60" fmla="*/ 2602868 h 3050828"/>
                <a:gd name="connsiteX61" fmla="*/ 1367447 w 3583667"/>
                <a:gd name="connsiteY61" fmla="*/ 2602868 h 3050828"/>
                <a:gd name="connsiteX62" fmla="*/ 1367447 w 3583667"/>
                <a:gd name="connsiteY62" fmla="*/ 2527430 h 3050828"/>
                <a:gd name="connsiteX63" fmla="*/ 1339158 w 3583667"/>
                <a:gd name="connsiteY63" fmla="*/ 2527430 h 3050828"/>
                <a:gd name="connsiteX64" fmla="*/ 1339158 w 3583667"/>
                <a:gd name="connsiteY64" fmla="*/ 2461412 h 3050828"/>
                <a:gd name="connsiteX65" fmla="*/ 1268425 w 3583667"/>
                <a:gd name="connsiteY65" fmla="*/ 2461412 h 3050828"/>
                <a:gd name="connsiteX66" fmla="*/ 1268425 w 3583667"/>
                <a:gd name="connsiteY66" fmla="*/ 2371820 h 3050828"/>
                <a:gd name="connsiteX67" fmla="*/ 1084526 w 3583667"/>
                <a:gd name="connsiteY67" fmla="*/ 2371820 h 3050828"/>
                <a:gd name="connsiteX68" fmla="*/ 1084526 w 3583667"/>
                <a:gd name="connsiteY68" fmla="*/ 2296373 h 3050828"/>
                <a:gd name="connsiteX69" fmla="*/ 1051522 w 3583667"/>
                <a:gd name="connsiteY69" fmla="*/ 2296373 h 3050828"/>
                <a:gd name="connsiteX70" fmla="*/ 1051522 w 3583667"/>
                <a:gd name="connsiteY70" fmla="*/ 2220925 h 3050828"/>
                <a:gd name="connsiteX71" fmla="*/ 971360 w 3583667"/>
                <a:gd name="connsiteY71" fmla="*/ 2220925 h 3050828"/>
                <a:gd name="connsiteX72" fmla="*/ 971360 w 3583667"/>
                <a:gd name="connsiteY72" fmla="*/ 2164347 h 3050828"/>
                <a:gd name="connsiteX73" fmla="*/ 886485 w 3583667"/>
                <a:gd name="connsiteY73" fmla="*/ 2164347 h 3050828"/>
                <a:gd name="connsiteX74" fmla="*/ 886485 w 3583667"/>
                <a:gd name="connsiteY74" fmla="*/ 2093614 h 3050828"/>
                <a:gd name="connsiteX75" fmla="*/ 825186 w 3583667"/>
                <a:gd name="connsiteY75" fmla="*/ 2093614 h 3050828"/>
                <a:gd name="connsiteX76" fmla="*/ 825186 w 3583667"/>
                <a:gd name="connsiteY76" fmla="*/ 2008737 h 3050828"/>
                <a:gd name="connsiteX77" fmla="*/ 707302 w 3583667"/>
                <a:gd name="connsiteY77" fmla="*/ 2008737 h 3050828"/>
                <a:gd name="connsiteX78" fmla="*/ 707302 w 3583667"/>
                <a:gd name="connsiteY78" fmla="*/ 1914430 h 3050828"/>
                <a:gd name="connsiteX79" fmla="*/ 669579 w 3583667"/>
                <a:gd name="connsiteY79" fmla="*/ 1914430 h 3050828"/>
                <a:gd name="connsiteX80" fmla="*/ 669579 w 3583667"/>
                <a:gd name="connsiteY80" fmla="*/ 1838982 h 3050828"/>
                <a:gd name="connsiteX81" fmla="*/ 622425 w 3583667"/>
                <a:gd name="connsiteY81" fmla="*/ 1838982 h 3050828"/>
                <a:gd name="connsiteX82" fmla="*/ 622425 w 3583667"/>
                <a:gd name="connsiteY82" fmla="*/ 1749390 h 3050828"/>
                <a:gd name="connsiteX83" fmla="*/ 546980 w 3583667"/>
                <a:gd name="connsiteY83" fmla="*/ 1749390 h 3050828"/>
                <a:gd name="connsiteX84" fmla="*/ 546980 w 3583667"/>
                <a:gd name="connsiteY84" fmla="*/ 1692812 h 3050828"/>
                <a:gd name="connsiteX85" fmla="*/ 542265 w 3583667"/>
                <a:gd name="connsiteY85" fmla="*/ 1692812 h 3050828"/>
                <a:gd name="connsiteX86" fmla="*/ 542265 w 3583667"/>
                <a:gd name="connsiteY86" fmla="*/ 1669237 h 3050828"/>
                <a:gd name="connsiteX87" fmla="*/ 513973 w 3583667"/>
                <a:gd name="connsiteY87" fmla="*/ 1669237 h 3050828"/>
                <a:gd name="connsiteX88" fmla="*/ 513973 w 3583667"/>
                <a:gd name="connsiteY88" fmla="*/ 1494768 h 3050828"/>
                <a:gd name="connsiteX89" fmla="*/ 462104 w 3583667"/>
                <a:gd name="connsiteY89" fmla="*/ 1494768 h 3050828"/>
                <a:gd name="connsiteX90" fmla="*/ 462104 w 3583667"/>
                <a:gd name="connsiteY90" fmla="*/ 1419320 h 3050828"/>
                <a:gd name="connsiteX91" fmla="*/ 396090 w 3583667"/>
                <a:gd name="connsiteY91" fmla="*/ 1419320 h 3050828"/>
                <a:gd name="connsiteX92" fmla="*/ 396090 w 3583667"/>
                <a:gd name="connsiteY92" fmla="*/ 1315584 h 3050828"/>
                <a:gd name="connsiteX93" fmla="*/ 344220 w 3583667"/>
                <a:gd name="connsiteY93" fmla="*/ 1315584 h 3050828"/>
                <a:gd name="connsiteX94" fmla="*/ 344220 w 3583667"/>
                <a:gd name="connsiteY94" fmla="*/ 1136399 h 3050828"/>
                <a:gd name="connsiteX95" fmla="*/ 292352 w 3583667"/>
                <a:gd name="connsiteY95" fmla="*/ 1136399 h 3050828"/>
                <a:gd name="connsiteX96" fmla="*/ 292352 w 3583667"/>
                <a:gd name="connsiteY96" fmla="*/ 905347 h 3050828"/>
                <a:gd name="connsiteX97" fmla="*/ 245198 w 3583667"/>
                <a:gd name="connsiteY97" fmla="*/ 905347 h 3050828"/>
                <a:gd name="connsiteX98" fmla="*/ 245198 w 3583667"/>
                <a:gd name="connsiteY98" fmla="*/ 768602 h 3050828"/>
                <a:gd name="connsiteX99" fmla="*/ 212190 w 3583667"/>
                <a:gd name="connsiteY99" fmla="*/ 768602 h 3050828"/>
                <a:gd name="connsiteX100" fmla="*/ 212190 w 3583667"/>
                <a:gd name="connsiteY100" fmla="*/ 622425 h 3050828"/>
                <a:gd name="connsiteX101" fmla="*/ 193329 w 3583667"/>
                <a:gd name="connsiteY101" fmla="*/ 622425 h 3050828"/>
                <a:gd name="connsiteX102" fmla="*/ 193329 w 3583667"/>
                <a:gd name="connsiteY102" fmla="*/ 476250 h 3050828"/>
                <a:gd name="connsiteX103" fmla="*/ 150891 w 3583667"/>
                <a:gd name="connsiteY103" fmla="*/ 476250 h 3050828"/>
                <a:gd name="connsiteX104" fmla="*/ 150891 w 3583667"/>
                <a:gd name="connsiteY104" fmla="*/ 363082 h 3050828"/>
                <a:gd name="connsiteX105" fmla="*/ 99022 w 3583667"/>
                <a:gd name="connsiteY105" fmla="*/ 363082 h 3050828"/>
                <a:gd name="connsiteX106" fmla="*/ 99022 w 3583667"/>
                <a:gd name="connsiteY106" fmla="*/ 235768 h 3050828"/>
                <a:gd name="connsiteX107" fmla="*/ 0 w 3583667"/>
                <a:gd name="connsiteY107" fmla="*/ 235768 h 305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583667" h="3050828">
                  <a:moveTo>
                    <a:pt x="0" y="0"/>
                  </a:moveTo>
                  <a:lnTo>
                    <a:pt x="174468" y="0"/>
                  </a:lnTo>
                  <a:lnTo>
                    <a:pt x="174468" y="66015"/>
                  </a:lnTo>
                  <a:lnTo>
                    <a:pt x="231052" y="66015"/>
                  </a:lnTo>
                  <a:lnTo>
                    <a:pt x="231052" y="150891"/>
                  </a:lnTo>
                  <a:lnTo>
                    <a:pt x="254629" y="150891"/>
                  </a:lnTo>
                  <a:lnTo>
                    <a:pt x="254629" y="297067"/>
                  </a:lnTo>
                  <a:lnTo>
                    <a:pt x="311213" y="297067"/>
                  </a:lnTo>
                  <a:lnTo>
                    <a:pt x="311213" y="419666"/>
                  </a:lnTo>
                  <a:lnTo>
                    <a:pt x="358367" y="419666"/>
                  </a:lnTo>
                  <a:lnTo>
                    <a:pt x="358367" y="476250"/>
                  </a:lnTo>
                  <a:lnTo>
                    <a:pt x="405520" y="476250"/>
                  </a:lnTo>
                  <a:lnTo>
                    <a:pt x="405520" y="565841"/>
                  </a:lnTo>
                  <a:lnTo>
                    <a:pt x="466819" y="565841"/>
                  </a:lnTo>
                  <a:lnTo>
                    <a:pt x="466819" y="688440"/>
                  </a:lnTo>
                  <a:lnTo>
                    <a:pt x="509257" y="688440"/>
                  </a:lnTo>
                  <a:lnTo>
                    <a:pt x="509257" y="782747"/>
                  </a:lnTo>
                  <a:lnTo>
                    <a:pt x="584703" y="782747"/>
                  </a:lnTo>
                  <a:lnTo>
                    <a:pt x="584703" y="848762"/>
                  </a:lnTo>
                  <a:lnTo>
                    <a:pt x="660148" y="848762"/>
                  </a:lnTo>
                  <a:lnTo>
                    <a:pt x="660148" y="928924"/>
                  </a:lnTo>
                  <a:lnTo>
                    <a:pt x="707302" y="928924"/>
                  </a:lnTo>
                  <a:lnTo>
                    <a:pt x="707302" y="1004373"/>
                  </a:lnTo>
                  <a:lnTo>
                    <a:pt x="787463" y="1004373"/>
                  </a:lnTo>
                  <a:lnTo>
                    <a:pt x="787463" y="1075096"/>
                  </a:lnTo>
                  <a:lnTo>
                    <a:pt x="844047" y="1075096"/>
                  </a:lnTo>
                  <a:lnTo>
                    <a:pt x="844047" y="1164688"/>
                  </a:lnTo>
                  <a:lnTo>
                    <a:pt x="933639" y="1164688"/>
                  </a:lnTo>
                  <a:lnTo>
                    <a:pt x="933639" y="1249566"/>
                  </a:lnTo>
                  <a:lnTo>
                    <a:pt x="1027948" y="1249566"/>
                  </a:lnTo>
                  <a:lnTo>
                    <a:pt x="1027948" y="1306154"/>
                  </a:lnTo>
                  <a:lnTo>
                    <a:pt x="1075096" y="1306154"/>
                  </a:lnTo>
                  <a:lnTo>
                    <a:pt x="1075096" y="1405176"/>
                  </a:lnTo>
                  <a:lnTo>
                    <a:pt x="1282570" y="1405176"/>
                  </a:lnTo>
                  <a:lnTo>
                    <a:pt x="1282570" y="1490053"/>
                  </a:lnTo>
                  <a:lnTo>
                    <a:pt x="1310869" y="1490053"/>
                  </a:lnTo>
                  <a:lnTo>
                    <a:pt x="1310869" y="1584360"/>
                  </a:lnTo>
                  <a:lnTo>
                    <a:pt x="1353302" y="1584360"/>
                  </a:lnTo>
                  <a:lnTo>
                    <a:pt x="1353302" y="1673952"/>
                  </a:lnTo>
                  <a:lnTo>
                    <a:pt x="1395746" y="1673952"/>
                  </a:lnTo>
                  <a:lnTo>
                    <a:pt x="1395746" y="1754105"/>
                  </a:lnTo>
                  <a:lnTo>
                    <a:pt x="1414605" y="1754105"/>
                  </a:lnTo>
                  <a:lnTo>
                    <a:pt x="1414605" y="1862566"/>
                  </a:lnTo>
                  <a:lnTo>
                    <a:pt x="1457039" y="1862566"/>
                  </a:lnTo>
                  <a:lnTo>
                    <a:pt x="1457039" y="1966303"/>
                  </a:lnTo>
                  <a:lnTo>
                    <a:pt x="2065325" y="1966303"/>
                  </a:lnTo>
                  <a:lnTo>
                    <a:pt x="2065325" y="2070040"/>
                  </a:lnTo>
                  <a:lnTo>
                    <a:pt x="2173777" y="2070040"/>
                  </a:lnTo>
                  <a:lnTo>
                    <a:pt x="2173777" y="2164347"/>
                  </a:lnTo>
                  <a:lnTo>
                    <a:pt x="3583667" y="2164347"/>
                  </a:lnTo>
                  <a:lnTo>
                    <a:pt x="3583667" y="3050829"/>
                  </a:lnTo>
                  <a:lnTo>
                    <a:pt x="2211496" y="3050829"/>
                  </a:lnTo>
                  <a:lnTo>
                    <a:pt x="2211496" y="2961237"/>
                  </a:lnTo>
                  <a:lnTo>
                    <a:pt x="2107759" y="2961237"/>
                  </a:lnTo>
                  <a:lnTo>
                    <a:pt x="2107759" y="2848070"/>
                  </a:lnTo>
                  <a:lnTo>
                    <a:pt x="1466469" y="2848070"/>
                  </a:lnTo>
                  <a:lnTo>
                    <a:pt x="1466469" y="2767908"/>
                  </a:lnTo>
                  <a:lnTo>
                    <a:pt x="1433465" y="2767908"/>
                  </a:lnTo>
                  <a:lnTo>
                    <a:pt x="1433465" y="2692460"/>
                  </a:lnTo>
                  <a:lnTo>
                    <a:pt x="1395746" y="2692460"/>
                  </a:lnTo>
                  <a:lnTo>
                    <a:pt x="1395746" y="2602868"/>
                  </a:lnTo>
                  <a:lnTo>
                    <a:pt x="1367447" y="2602868"/>
                  </a:lnTo>
                  <a:lnTo>
                    <a:pt x="1367447" y="2527430"/>
                  </a:lnTo>
                  <a:lnTo>
                    <a:pt x="1339158" y="2527430"/>
                  </a:lnTo>
                  <a:lnTo>
                    <a:pt x="1339158" y="2461412"/>
                  </a:lnTo>
                  <a:lnTo>
                    <a:pt x="1268425" y="2461412"/>
                  </a:lnTo>
                  <a:lnTo>
                    <a:pt x="1268425" y="2371820"/>
                  </a:lnTo>
                  <a:lnTo>
                    <a:pt x="1084526" y="2371820"/>
                  </a:lnTo>
                  <a:lnTo>
                    <a:pt x="1084526" y="2296373"/>
                  </a:lnTo>
                  <a:lnTo>
                    <a:pt x="1051522" y="2296373"/>
                  </a:lnTo>
                  <a:lnTo>
                    <a:pt x="1051522" y="2220925"/>
                  </a:lnTo>
                  <a:lnTo>
                    <a:pt x="971360" y="2220925"/>
                  </a:lnTo>
                  <a:lnTo>
                    <a:pt x="971360" y="2164347"/>
                  </a:lnTo>
                  <a:lnTo>
                    <a:pt x="886485" y="2164347"/>
                  </a:lnTo>
                  <a:lnTo>
                    <a:pt x="886485" y="2093614"/>
                  </a:lnTo>
                  <a:lnTo>
                    <a:pt x="825186" y="2093614"/>
                  </a:lnTo>
                  <a:lnTo>
                    <a:pt x="825186" y="2008737"/>
                  </a:lnTo>
                  <a:lnTo>
                    <a:pt x="707302" y="2008737"/>
                  </a:lnTo>
                  <a:lnTo>
                    <a:pt x="707302" y="1914430"/>
                  </a:lnTo>
                  <a:lnTo>
                    <a:pt x="669579" y="1914430"/>
                  </a:lnTo>
                  <a:lnTo>
                    <a:pt x="669579" y="1838982"/>
                  </a:lnTo>
                  <a:lnTo>
                    <a:pt x="622425" y="1838982"/>
                  </a:lnTo>
                  <a:lnTo>
                    <a:pt x="622425" y="1749390"/>
                  </a:lnTo>
                  <a:lnTo>
                    <a:pt x="546980" y="1749390"/>
                  </a:lnTo>
                  <a:lnTo>
                    <a:pt x="546980" y="1692812"/>
                  </a:lnTo>
                  <a:lnTo>
                    <a:pt x="542265" y="1692812"/>
                  </a:lnTo>
                  <a:lnTo>
                    <a:pt x="542265" y="1669237"/>
                  </a:lnTo>
                  <a:lnTo>
                    <a:pt x="513973" y="1669237"/>
                  </a:lnTo>
                  <a:lnTo>
                    <a:pt x="513973" y="1494768"/>
                  </a:lnTo>
                  <a:lnTo>
                    <a:pt x="462104" y="1494768"/>
                  </a:lnTo>
                  <a:lnTo>
                    <a:pt x="462104" y="1419320"/>
                  </a:lnTo>
                  <a:lnTo>
                    <a:pt x="396090" y="1419320"/>
                  </a:lnTo>
                  <a:lnTo>
                    <a:pt x="396090" y="1315584"/>
                  </a:lnTo>
                  <a:lnTo>
                    <a:pt x="344220" y="1315584"/>
                  </a:lnTo>
                  <a:lnTo>
                    <a:pt x="344220" y="1136399"/>
                  </a:lnTo>
                  <a:lnTo>
                    <a:pt x="292352" y="1136399"/>
                  </a:lnTo>
                  <a:lnTo>
                    <a:pt x="292352" y="905347"/>
                  </a:lnTo>
                  <a:lnTo>
                    <a:pt x="245198" y="905347"/>
                  </a:lnTo>
                  <a:lnTo>
                    <a:pt x="245198" y="768602"/>
                  </a:lnTo>
                  <a:lnTo>
                    <a:pt x="212190" y="768602"/>
                  </a:lnTo>
                  <a:lnTo>
                    <a:pt x="212190" y="622425"/>
                  </a:lnTo>
                  <a:lnTo>
                    <a:pt x="193329" y="622425"/>
                  </a:lnTo>
                  <a:lnTo>
                    <a:pt x="193329" y="476250"/>
                  </a:lnTo>
                  <a:lnTo>
                    <a:pt x="150891" y="476250"/>
                  </a:lnTo>
                  <a:lnTo>
                    <a:pt x="150891" y="363082"/>
                  </a:lnTo>
                  <a:lnTo>
                    <a:pt x="99022" y="363082"/>
                  </a:lnTo>
                  <a:lnTo>
                    <a:pt x="99022" y="235768"/>
                  </a:lnTo>
                  <a:lnTo>
                    <a:pt x="0" y="235768"/>
                  </a:lnTo>
                  <a:close/>
                </a:path>
              </a:pathLst>
            </a:custGeom>
            <a:solidFill>
              <a:srgbClr val="E75C00">
                <a:alpha val="50000"/>
              </a:srgbClr>
            </a:solidFill>
            <a:ln w="6213" cap="flat">
              <a:noFill/>
              <a:prstDash val="solid"/>
              <a:miter/>
            </a:ln>
          </p:spPr>
          <p:txBody>
            <a:bodyPr rtlCol="0" anchor="ctr"/>
            <a:lstStyle/>
            <a:p>
              <a:endParaRPr lang="fr-FR" dirty="0"/>
            </a:p>
          </p:txBody>
        </p:sp>
        <p:sp>
          <p:nvSpPr>
            <p:cNvPr id="134" name="Graphic 132">
              <a:extLst>
                <a:ext uri="{FF2B5EF4-FFF2-40B4-BE49-F238E27FC236}">
                  <a16:creationId xmlns:a16="http://schemas.microsoft.com/office/drawing/2014/main" id="{738F8DE5-8635-4AC9-8139-134C369683D5}"/>
                </a:ext>
              </a:extLst>
            </p:cNvPr>
            <p:cNvSpPr/>
            <p:nvPr/>
          </p:nvSpPr>
          <p:spPr>
            <a:xfrm>
              <a:off x="1793040" y="2211025"/>
              <a:ext cx="2560299" cy="608376"/>
            </a:xfrm>
            <a:custGeom>
              <a:avLst/>
              <a:gdLst>
                <a:gd name="connsiteX0" fmla="*/ 0 w 3977497"/>
                <a:gd name="connsiteY0" fmla="*/ 0 h 930181"/>
                <a:gd name="connsiteX1" fmla="*/ 881735 w 3977497"/>
                <a:gd name="connsiteY1" fmla="*/ 0 h 930181"/>
                <a:gd name="connsiteX2" fmla="*/ 881735 w 3977497"/>
                <a:gd name="connsiteY2" fmla="*/ 77515 h 930181"/>
                <a:gd name="connsiteX3" fmla="*/ 3977497 w 3977497"/>
                <a:gd name="connsiteY3" fmla="*/ 77515 h 930181"/>
                <a:gd name="connsiteX4" fmla="*/ 3977497 w 3977497"/>
                <a:gd name="connsiteY4" fmla="*/ 930182 h 930181"/>
                <a:gd name="connsiteX5" fmla="*/ 920492 w 3977497"/>
                <a:gd name="connsiteY5" fmla="*/ 930182 h 930181"/>
                <a:gd name="connsiteX6" fmla="*/ 920492 w 3977497"/>
                <a:gd name="connsiteY6" fmla="*/ 779997 h 930181"/>
                <a:gd name="connsiteX7" fmla="*/ 702481 w 3977497"/>
                <a:gd name="connsiteY7" fmla="*/ 779997 h 930181"/>
                <a:gd name="connsiteX8" fmla="*/ 702481 w 3977497"/>
                <a:gd name="connsiteY8" fmla="*/ 629811 h 930181"/>
                <a:gd name="connsiteX9" fmla="*/ 503849 w 3977497"/>
                <a:gd name="connsiteY9" fmla="*/ 629811 h 930181"/>
                <a:gd name="connsiteX10" fmla="*/ 503849 w 3977497"/>
                <a:gd name="connsiteY10" fmla="*/ 479626 h 930181"/>
                <a:gd name="connsiteX11" fmla="*/ 101738 w 3977497"/>
                <a:gd name="connsiteY11" fmla="*/ 479626 h 930181"/>
                <a:gd name="connsiteX12" fmla="*/ 101738 w 3977497"/>
                <a:gd name="connsiteY12" fmla="*/ 305216 h 930181"/>
                <a:gd name="connsiteX13" fmla="*/ 0 w 3977497"/>
                <a:gd name="connsiteY13" fmla="*/ 305216 h 93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497" h="930181">
                  <a:moveTo>
                    <a:pt x="0" y="0"/>
                  </a:moveTo>
                  <a:lnTo>
                    <a:pt x="881735" y="0"/>
                  </a:lnTo>
                  <a:lnTo>
                    <a:pt x="881735" y="77515"/>
                  </a:lnTo>
                  <a:lnTo>
                    <a:pt x="3977497" y="77515"/>
                  </a:lnTo>
                  <a:lnTo>
                    <a:pt x="3977497" y="930182"/>
                  </a:lnTo>
                  <a:lnTo>
                    <a:pt x="920492" y="930182"/>
                  </a:lnTo>
                  <a:lnTo>
                    <a:pt x="920492" y="779997"/>
                  </a:lnTo>
                  <a:lnTo>
                    <a:pt x="702481" y="779997"/>
                  </a:lnTo>
                  <a:lnTo>
                    <a:pt x="702481" y="629811"/>
                  </a:lnTo>
                  <a:lnTo>
                    <a:pt x="503849" y="629811"/>
                  </a:lnTo>
                  <a:lnTo>
                    <a:pt x="503849" y="479626"/>
                  </a:lnTo>
                  <a:lnTo>
                    <a:pt x="101738" y="479626"/>
                  </a:lnTo>
                  <a:lnTo>
                    <a:pt x="101738" y="305216"/>
                  </a:lnTo>
                  <a:lnTo>
                    <a:pt x="0" y="305216"/>
                  </a:lnTo>
                  <a:close/>
                </a:path>
              </a:pathLst>
            </a:custGeom>
            <a:solidFill>
              <a:srgbClr val="B2C0EC">
                <a:alpha val="50000"/>
              </a:srgbClr>
            </a:solidFill>
            <a:ln w="6226" cap="flat">
              <a:noFill/>
              <a:prstDash val="solid"/>
              <a:miter/>
            </a:ln>
          </p:spPr>
          <p:txBody>
            <a:bodyPr rtlCol="0" anchor="ctr"/>
            <a:lstStyle/>
            <a:p>
              <a:endParaRPr lang="fr-FR" dirty="0"/>
            </a:p>
          </p:txBody>
        </p:sp>
        <p:sp>
          <p:nvSpPr>
            <p:cNvPr id="18" name="Freeform 21">
              <a:extLst>
                <a:ext uri="{FF2B5EF4-FFF2-40B4-BE49-F238E27FC236}">
                  <a16:creationId xmlns:a16="http://schemas.microsoft.com/office/drawing/2014/main" id="{A0B0528E-EC3F-4605-9D1F-BCCD57446FD0}"/>
                </a:ext>
              </a:extLst>
            </p:cNvPr>
            <p:cNvSpPr>
              <a:spLocks/>
            </p:cNvSpPr>
            <p:nvPr/>
          </p:nvSpPr>
          <p:spPr bwMode="auto">
            <a:xfrm>
              <a:off x="1254870" y="2217870"/>
              <a:ext cx="3144099" cy="21791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19" name="Group 18">
              <a:extLst>
                <a:ext uri="{FF2B5EF4-FFF2-40B4-BE49-F238E27FC236}">
                  <a16:creationId xmlns:a16="http://schemas.microsoft.com/office/drawing/2014/main" id="{DD224A4F-1230-4BBB-94EE-615FFE4138E0}"/>
                </a:ext>
              </a:extLst>
            </p:cNvPr>
            <p:cNvGrpSpPr/>
            <p:nvPr/>
          </p:nvGrpSpPr>
          <p:grpSpPr>
            <a:xfrm>
              <a:off x="401505" y="2060820"/>
              <a:ext cx="839125" cy="2379964"/>
              <a:chOff x="4478920" y="2268501"/>
              <a:chExt cx="855308" cy="2320222"/>
            </a:xfrm>
          </p:grpSpPr>
          <p:sp>
            <p:nvSpPr>
              <p:cNvPr id="85" name="Line 7">
                <a:extLst>
                  <a:ext uri="{FF2B5EF4-FFF2-40B4-BE49-F238E27FC236}">
                    <a16:creationId xmlns:a16="http://schemas.microsoft.com/office/drawing/2014/main" id="{45194FD8-D604-40A3-98AC-838877FF553A}"/>
                  </a:ext>
                </a:extLst>
              </p:cNvPr>
              <p:cNvSpPr>
                <a:spLocks noChangeShapeType="1"/>
              </p:cNvSpPr>
              <p:nvPr/>
            </p:nvSpPr>
            <p:spPr bwMode="auto">
              <a:xfrm>
                <a:off x="5247994" y="24193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86" name="Line 8">
                <a:extLst>
                  <a:ext uri="{FF2B5EF4-FFF2-40B4-BE49-F238E27FC236}">
                    <a16:creationId xmlns:a16="http://schemas.microsoft.com/office/drawing/2014/main" id="{1D5D841A-94FD-4EB9-8A7D-F0EAE2C6EF71}"/>
                  </a:ext>
                </a:extLst>
              </p:cNvPr>
              <p:cNvSpPr>
                <a:spLocks noChangeShapeType="1"/>
              </p:cNvSpPr>
              <p:nvPr/>
            </p:nvSpPr>
            <p:spPr bwMode="auto">
              <a:xfrm>
                <a:off x="5247994" y="29119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87" name="Line 9">
                <a:extLst>
                  <a:ext uri="{FF2B5EF4-FFF2-40B4-BE49-F238E27FC236}">
                    <a16:creationId xmlns:a16="http://schemas.microsoft.com/office/drawing/2014/main" id="{45CBA74A-FDA0-4AC0-98CD-1E46E377C7C3}"/>
                  </a:ext>
                </a:extLst>
              </p:cNvPr>
              <p:cNvSpPr>
                <a:spLocks noChangeShapeType="1"/>
              </p:cNvSpPr>
              <p:nvPr/>
            </p:nvSpPr>
            <p:spPr bwMode="auto">
              <a:xfrm>
                <a:off x="5247994" y="34268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88" name="Line 10">
                <a:extLst>
                  <a:ext uri="{FF2B5EF4-FFF2-40B4-BE49-F238E27FC236}">
                    <a16:creationId xmlns:a16="http://schemas.microsoft.com/office/drawing/2014/main" id="{7F3AA140-5957-4160-A9A5-45033B3718A3}"/>
                  </a:ext>
                </a:extLst>
              </p:cNvPr>
              <p:cNvSpPr>
                <a:spLocks noChangeShapeType="1"/>
              </p:cNvSpPr>
              <p:nvPr/>
            </p:nvSpPr>
            <p:spPr bwMode="auto">
              <a:xfrm>
                <a:off x="5247994" y="39309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89" name="Line 11">
                <a:extLst>
                  <a:ext uri="{FF2B5EF4-FFF2-40B4-BE49-F238E27FC236}">
                    <a16:creationId xmlns:a16="http://schemas.microsoft.com/office/drawing/2014/main" id="{067FDEBA-1FE8-4D29-B36D-9BF94082325D}"/>
                  </a:ext>
                </a:extLst>
              </p:cNvPr>
              <p:cNvSpPr>
                <a:spLocks noChangeShapeType="1"/>
              </p:cNvSpPr>
              <p:nvPr/>
            </p:nvSpPr>
            <p:spPr bwMode="auto">
              <a:xfrm>
                <a:off x="5247994" y="44404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90" name="TextBox 89">
                <a:extLst>
                  <a:ext uri="{FF2B5EF4-FFF2-40B4-BE49-F238E27FC236}">
                    <a16:creationId xmlns:a16="http://schemas.microsoft.com/office/drawing/2014/main" id="{38CFBB82-922D-4EA1-BBD7-C16D3CF3F137}"/>
                  </a:ext>
                </a:extLst>
              </p:cNvPr>
              <p:cNvSpPr txBox="1"/>
              <p:nvPr/>
            </p:nvSpPr>
            <p:spPr>
              <a:xfrm rot="16200000">
                <a:off x="3787821" y="3288436"/>
                <a:ext cx="1695912" cy="313713"/>
              </a:xfrm>
              <a:prstGeom prst="rect">
                <a:avLst/>
              </a:prstGeom>
              <a:noFill/>
            </p:spPr>
            <p:txBody>
              <a:bodyPr wrap="none" rtlCol="0">
                <a:spAutoFit/>
              </a:bodyPr>
              <a:lstStyle/>
              <a:p>
                <a:pPr algn="ctr"/>
                <a:r>
                  <a:rPr lang="fr-FR" sz="1400" dirty="0">
                    <a:solidFill>
                      <a:srgbClr val="4D4D4D"/>
                    </a:solidFill>
                    <a:latin typeface="Arial" panose="020B0604020202020204" pitchFamily="34" charset="0"/>
                    <a:cs typeface="Arial" panose="020B0604020202020204" pitchFamily="34" charset="0"/>
                  </a:rPr>
                  <a:t>Probabilité de SSP</a:t>
                </a:r>
              </a:p>
            </p:txBody>
          </p:sp>
          <p:sp>
            <p:nvSpPr>
              <p:cNvPr id="91" name="TextBox 90">
                <a:extLst>
                  <a:ext uri="{FF2B5EF4-FFF2-40B4-BE49-F238E27FC236}">
                    <a16:creationId xmlns:a16="http://schemas.microsoft.com/office/drawing/2014/main" id="{8475E49E-C066-41C9-8420-D04C9F1B4995}"/>
                  </a:ext>
                </a:extLst>
              </p:cNvPr>
              <p:cNvSpPr txBox="1"/>
              <p:nvPr/>
            </p:nvSpPr>
            <p:spPr>
              <a:xfrm>
                <a:off x="4748012" y="2268501"/>
                <a:ext cx="542788" cy="300051"/>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1,00</a:t>
                </a:r>
              </a:p>
            </p:txBody>
          </p:sp>
          <p:sp>
            <p:nvSpPr>
              <p:cNvPr id="92" name="TextBox 91">
                <a:extLst>
                  <a:ext uri="{FF2B5EF4-FFF2-40B4-BE49-F238E27FC236}">
                    <a16:creationId xmlns:a16="http://schemas.microsoft.com/office/drawing/2014/main" id="{16BCAE72-7440-4AB9-91D2-81F8EA1EA1F7}"/>
                  </a:ext>
                </a:extLst>
              </p:cNvPr>
              <p:cNvSpPr txBox="1"/>
              <p:nvPr/>
            </p:nvSpPr>
            <p:spPr>
              <a:xfrm>
                <a:off x="4748012" y="2760840"/>
                <a:ext cx="542788" cy="300051"/>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0,75</a:t>
                </a:r>
              </a:p>
            </p:txBody>
          </p:sp>
          <p:sp>
            <p:nvSpPr>
              <p:cNvPr id="93" name="TextBox 92">
                <a:extLst>
                  <a:ext uri="{FF2B5EF4-FFF2-40B4-BE49-F238E27FC236}">
                    <a16:creationId xmlns:a16="http://schemas.microsoft.com/office/drawing/2014/main" id="{A6182497-45D3-4CE3-8ACB-DBB47BB18BF2}"/>
                  </a:ext>
                </a:extLst>
              </p:cNvPr>
              <p:cNvSpPr txBox="1"/>
              <p:nvPr/>
            </p:nvSpPr>
            <p:spPr>
              <a:xfrm>
                <a:off x="4748012" y="3275493"/>
                <a:ext cx="542788" cy="300051"/>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0,50</a:t>
                </a:r>
              </a:p>
            </p:txBody>
          </p:sp>
          <p:sp>
            <p:nvSpPr>
              <p:cNvPr id="94" name="TextBox 93">
                <a:extLst>
                  <a:ext uri="{FF2B5EF4-FFF2-40B4-BE49-F238E27FC236}">
                    <a16:creationId xmlns:a16="http://schemas.microsoft.com/office/drawing/2014/main" id="{7212EBA8-BE78-4657-91B1-4AE92B80644E}"/>
                  </a:ext>
                </a:extLst>
              </p:cNvPr>
              <p:cNvSpPr txBox="1"/>
              <p:nvPr/>
            </p:nvSpPr>
            <p:spPr>
              <a:xfrm>
                <a:off x="4748012" y="3779396"/>
                <a:ext cx="542788" cy="300051"/>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0,25</a:t>
                </a:r>
              </a:p>
            </p:txBody>
          </p:sp>
          <p:sp>
            <p:nvSpPr>
              <p:cNvPr id="95" name="TextBox 94">
                <a:extLst>
                  <a:ext uri="{FF2B5EF4-FFF2-40B4-BE49-F238E27FC236}">
                    <a16:creationId xmlns:a16="http://schemas.microsoft.com/office/drawing/2014/main" id="{1F6AD93E-E8FD-492D-84D1-FD0E8C32F053}"/>
                  </a:ext>
                </a:extLst>
              </p:cNvPr>
              <p:cNvSpPr txBox="1"/>
              <p:nvPr/>
            </p:nvSpPr>
            <p:spPr>
              <a:xfrm>
                <a:off x="5001279" y="4288672"/>
                <a:ext cx="289530" cy="300051"/>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grpSp>
          <p:nvGrpSpPr>
            <p:cNvPr id="20" name="Group 19">
              <a:extLst>
                <a:ext uri="{FF2B5EF4-FFF2-40B4-BE49-F238E27FC236}">
                  <a16:creationId xmlns:a16="http://schemas.microsoft.com/office/drawing/2014/main" id="{938D8A56-DED9-466A-8E3D-72E5813C9E74}"/>
                </a:ext>
              </a:extLst>
            </p:cNvPr>
            <p:cNvGrpSpPr/>
            <p:nvPr/>
          </p:nvGrpSpPr>
          <p:grpSpPr>
            <a:xfrm>
              <a:off x="1311657" y="4394741"/>
              <a:ext cx="3042153" cy="355173"/>
              <a:chOff x="1329908" y="4474315"/>
              <a:chExt cx="3100813" cy="381531"/>
            </a:xfrm>
          </p:grpSpPr>
          <p:sp>
            <p:nvSpPr>
              <p:cNvPr id="75" name="Line 21">
                <a:extLst>
                  <a:ext uri="{FF2B5EF4-FFF2-40B4-BE49-F238E27FC236}">
                    <a16:creationId xmlns:a16="http://schemas.microsoft.com/office/drawing/2014/main" id="{E41E98BA-A25A-4C81-98F9-10CC89B4BCB2}"/>
                  </a:ext>
                </a:extLst>
              </p:cNvPr>
              <p:cNvSpPr>
                <a:spLocks noChangeShapeType="1"/>
              </p:cNvSpPr>
              <p:nvPr/>
            </p:nvSpPr>
            <p:spPr bwMode="auto">
              <a:xfrm>
                <a:off x="4298317"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D5055A14-D4CC-4203-B1D3-36F553DEF09E}"/>
                  </a:ext>
                </a:extLst>
              </p:cNvPr>
              <p:cNvSpPr txBox="1"/>
              <p:nvPr/>
            </p:nvSpPr>
            <p:spPr>
              <a:xfrm>
                <a:off x="4154010" y="4546315"/>
                <a:ext cx="276711" cy="309531"/>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40</a:t>
                </a:r>
              </a:p>
            </p:txBody>
          </p:sp>
          <p:sp>
            <p:nvSpPr>
              <p:cNvPr id="77" name="Line 21">
                <a:extLst>
                  <a:ext uri="{FF2B5EF4-FFF2-40B4-BE49-F238E27FC236}">
                    <a16:creationId xmlns:a16="http://schemas.microsoft.com/office/drawing/2014/main" id="{79080FD1-133C-4159-81D2-C4B2EE68CAFB}"/>
                  </a:ext>
                </a:extLst>
              </p:cNvPr>
              <p:cNvSpPr>
                <a:spLocks noChangeShapeType="1"/>
              </p:cNvSpPr>
              <p:nvPr/>
            </p:nvSpPr>
            <p:spPr bwMode="auto">
              <a:xfrm>
                <a:off x="3579629"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82239CF9-6026-447C-A528-AB7D01D26F5B}"/>
                  </a:ext>
                </a:extLst>
              </p:cNvPr>
              <p:cNvSpPr txBox="1"/>
              <p:nvPr/>
            </p:nvSpPr>
            <p:spPr>
              <a:xfrm>
                <a:off x="3435319" y="4546315"/>
                <a:ext cx="276711" cy="309531"/>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30</a:t>
                </a:r>
              </a:p>
            </p:txBody>
          </p:sp>
          <p:sp>
            <p:nvSpPr>
              <p:cNvPr id="79" name="Line 21">
                <a:extLst>
                  <a:ext uri="{FF2B5EF4-FFF2-40B4-BE49-F238E27FC236}">
                    <a16:creationId xmlns:a16="http://schemas.microsoft.com/office/drawing/2014/main" id="{19F0A539-1BB3-4B88-B4BA-9B5196652C72}"/>
                  </a:ext>
                </a:extLst>
              </p:cNvPr>
              <p:cNvSpPr>
                <a:spLocks noChangeShapeType="1"/>
              </p:cNvSpPr>
              <p:nvPr/>
            </p:nvSpPr>
            <p:spPr bwMode="auto">
              <a:xfrm>
                <a:off x="2860941"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44EE819C-682B-43D3-BB1A-3B6F6988AC38}"/>
                  </a:ext>
                </a:extLst>
              </p:cNvPr>
              <p:cNvSpPr txBox="1"/>
              <p:nvPr/>
            </p:nvSpPr>
            <p:spPr>
              <a:xfrm>
                <a:off x="2716633" y="4546315"/>
                <a:ext cx="276711" cy="309531"/>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20</a:t>
                </a:r>
              </a:p>
            </p:txBody>
          </p:sp>
          <p:sp>
            <p:nvSpPr>
              <p:cNvPr id="81" name="Line 21">
                <a:extLst>
                  <a:ext uri="{FF2B5EF4-FFF2-40B4-BE49-F238E27FC236}">
                    <a16:creationId xmlns:a16="http://schemas.microsoft.com/office/drawing/2014/main" id="{AE9A49E5-9FC7-445F-A61A-17EE96B6981A}"/>
                  </a:ext>
                </a:extLst>
              </p:cNvPr>
              <p:cNvSpPr>
                <a:spLocks noChangeShapeType="1"/>
              </p:cNvSpPr>
              <p:nvPr/>
            </p:nvSpPr>
            <p:spPr bwMode="auto">
              <a:xfrm>
                <a:off x="2142253"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E3C35697-3657-4E91-8FE7-E6E5F9EF2B08}"/>
                  </a:ext>
                </a:extLst>
              </p:cNvPr>
              <p:cNvSpPr txBox="1"/>
              <p:nvPr/>
            </p:nvSpPr>
            <p:spPr>
              <a:xfrm>
                <a:off x="1997947" y="4546315"/>
                <a:ext cx="276711" cy="309531"/>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10</a:t>
                </a:r>
              </a:p>
            </p:txBody>
          </p:sp>
          <p:sp>
            <p:nvSpPr>
              <p:cNvPr id="83" name="Line 21">
                <a:extLst>
                  <a:ext uri="{FF2B5EF4-FFF2-40B4-BE49-F238E27FC236}">
                    <a16:creationId xmlns:a16="http://schemas.microsoft.com/office/drawing/2014/main" id="{1E6D6879-C1F1-4020-AC44-519FF3467D17}"/>
                  </a:ext>
                </a:extLst>
              </p:cNvPr>
              <p:cNvSpPr>
                <a:spLocks noChangeShapeType="1"/>
              </p:cNvSpPr>
              <p:nvPr/>
            </p:nvSpPr>
            <p:spPr bwMode="auto">
              <a:xfrm>
                <a:off x="1417612"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3615B17F-7D27-4B09-9227-070E5D4D1A85}"/>
                  </a:ext>
                </a:extLst>
              </p:cNvPr>
              <p:cNvSpPr txBox="1"/>
              <p:nvPr/>
            </p:nvSpPr>
            <p:spPr>
              <a:xfrm>
                <a:off x="1329908" y="4546315"/>
                <a:ext cx="175407" cy="309531"/>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sp>
          <p:nvSpPr>
            <p:cNvPr id="21" name="TextBox 20">
              <a:extLst>
                <a:ext uri="{FF2B5EF4-FFF2-40B4-BE49-F238E27FC236}">
                  <a16:creationId xmlns:a16="http://schemas.microsoft.com/office/drawing/2014/main" id="{6F0568C6-96E9-48C5-8787-1C9192A0927D}"/>
                </a:ext>
              </a:extLst>
            </p:cNvPr>
            <p:cNvSpPr txBox="1"/>
            <p:nvPr/>
          </p:nvSpPr>
          <p:spPr>
            <a:xfrm>
              <a:off x="2515158" y="4600041"/>
              <a:ext cx="562975" cy="307777"/>
            </a:xfrm>
            <a:prstGeom prst="rect">
              <a:avLst/>
            </a:prstGeom>
            <a:noFill/>
          </p:spPr>
          <p:txBody>
            <a:bodyPr wrap="none" rtlCol="0">
              <a:spAutoFit/>
            </a:bodyPr>
            <a:lstStyle/>
            <a:p>
              <a:r>
                <a:rPr lang="fr-FR" sz="1400" dirty="0">
                  <a:solidFill>
                    <a:srgbClr val="4D4D4D"/>
                  </a:solidFill>
                </a:rPr>
                <a:t>Mois</a:t>
              </a:r>
            </a:p>
          </p:txBody>
        </p:sp>
        <p:sp>
          <p:nvSpPr>
            <p:cNvPr id="22" name="TextBox 21">
              <a:extLst>
                <a:ext uri="{FF2B5EF4-FFF2-40B4-BE49-F238E27FC236}">
                  <a16:creationId xmlns:a16="http://schemas.microsoft.com/office/drawing/2014/main" id="{BB1737A5-8B5F-4B67-B18C-5744DAF67761}"/>
                </a:ext>
              </a:extLst>
            </p:cNvPr>
            <p:cNvSpPr txBox="1"/>
            <p:nvPr/>
          </p:nvSpPr>
          <p:spPr>
            <a:xfrm>
              <a:off x="809469" y="4674534"/>
              <a:ext cx="314510" cy="307777"/>
            </a:xfrm>
            <a:prstGeom prst="rect">
              <a:avLst/>
            </a:prstGeom>
            <a:noFill/>
          </p:spPr>
          <p:txBody>
            <a:bodyPr wrap="none" rtlCol="0">
              <a:spAutoFit/>
            </a:bodyPr>
            <a:lstStyle/>
            <a:p>
              <a:pPr algn="r"/>
              <a:r>
                <a:rPr lang="fr-FR" sz="1400" dirty="0">
                  <a:solidFill>
                    <a:srgbClr val="4D4D4D"/>
                  </a:solidFill>
                </a:rPr>
                <a:t>N</a:t>
              </a:r>
            </a:p>
          </p:txBody>
        </p:sp>
        <p:grpSp>
          <p:nvGrpSpPr>
            <p:cNvPr id="97" name="Group 96">
              <a:extLst>
                <a:ext uri="{FF2B5EF4-FFF2-40B4-BE49-F238E27FC236}">
                  <a16:creationId xmlns:a16="http://schemas.microsoft.com/office/drawing/2014/main" id="{28C8D2BC-B1BA-4421-99EB-AF44ACCEA90C}"/>
                </a:ext>
              </a:extLst>
            </p:cNvPr>
            <p:cNvGrpSpPr/>
            <p:nvPr/>
          </p:nvGrpSpPr>
          <p:grpSpPr>
            <a:xfrm>
              <a:off x="349925" y="4888386"/>
              <a:ext cx="3964398" cy="307777"/>
              <a:chOff x="349925" y="4795076"/>
              <a:chExt cx="3964398" cy="307777"/>
            </a:xfrm>
          </p:grpSpPr>
          <p:sp>
            <p:nvSpPr>
              <p:cNvPr id="23" name="TextBox 22">
                <a:extLst>
                  <a:ext uri="{FF2B5EF4-FFF2-40B4-BE49-F238E27FC236}">
                    <a16:creationId xmlns:a16="http://schemas.microsoft.com/office/drawing/2014/main" id="{ACF28E37-FD07-44E8-97BC-66A86BB1BC2B}"/>
                  </a:ext>
                </a:extLst>
              </p:cNvPr>
              <p:cNvSpPr txBox="1"/>
              <p:nvPr/>
            </p:nvSpPr>
            <p:spPr>
              <a:xfrm>
                <a:off x="349925" y="4795076"/>
                <a:ext cx="803426" cy="307777"/>
              </a:xfrm>
              <a:prstGeom prst="rect">
                <a:avLst/>
              </a:prstGeom>
              <a:noFill/>
            </p:spPr>
            <p:txBody>
              <a:bodyPr wrap="none" rtlCol="0">
                <a:spAutoFit/>
              </a:bodyPr>
              <a:lstStyle/>
              <a:p>
                <a:pPr algn="r"/>
                <a:r>
                  <a:rPr lang="fr-FR" sz="1400" dirty="0">
                    <a:solidFill>
                      <a:srgbClr val="B2C0EC"/>
                    </a:solidFill>
                  </a:rPr>
                  <a:t>ADNtc–</a:t>
                </a:r>
              </a:p>
            </p:txBody>
          </p:sp>
          <p:sp>
            <p:nvSpPr>
              <p:cNvPr id="70" name="TextBox 69">
                <a:extLst>
                  <a:ext uri="{FF2B5EF4-FFF2-40B4-BE49-F238E27FC236}">
                    <a16:creationId xmlns:a16="http://schemas.microsoft.com/office/drawing/2014/main" id="{8D2C5695-CF14-413D-8102-D4FD37AC4FEA}"/>
                  </a:ext>
                </a:extLst>
              </p:cNvPr>
              <p:cNvSpPr txBox="1"/>
              <p:nvPr/>
            </p:nvSpPr>
            <p:spPr>
              <a:xfrm>
                <a:off x="4142233" y="4813356"/>
                <a:ext cx="172090"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1</a:t>
                </a:r>
              </a:p>
            </p:txBody>
          </p:sp>
          <p:sp>
            <p:nvSpPr>
              <p:cNvPr id="71" name="TextBox 70">
                <a:extLst>
                  <a:ext uri="{FF2B5EF4-FFF2-40B4-BE49-F238E27FC236}">
                    <a16:creationId xmlns:a16="http://schemas.microsoft.com/office/drawing/2014/main" id="{EF29DCD4-F14A-43C9-855A-CA30BC834265}"/>
                  </a:ext>
                </a:extLst>
              </p:cNvPr>
              <p:cNvSpPr txBox="1"/>
              <p:nvPr/>
            </p:nvSpPr>
            <p:spPr>
              <a:xfrm>
                <a:off x="3381096" y="4813356"/>
                <a:ext cx="271476"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10</a:t>
                </a:r>
              </a:p>
            </p:txBody>
          </p:sp>
          <p:sp>
            <p:nvSpPr>
              <p:cNvPr id="72" name="TextBox 71">
                <a:extLst>
                  <a:ext uri="{FF2B5EF4-FFF2-40B4-BE49-F238E27FC236}">
                    <a16:creationId xmlns:a16="http://schemas.microsoft.com/office/drawing/2014/main" id="{A1ACFE66-E6BC-4C98-85DC-301658151050}"/>
                  </a:ext>
                </a:extLst>
              </p:cNvPr>
              <p:cNvSpPr txBox="1"/>
              <p:nvPr/>
            </p:nvSpPr>
            <p:spPr>
              <a:xfrm>
                <a:off x="2682355" y="4813356"/>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18</a:t>
                </a:r>
              </a:p>
            </p:txBody>
          </p:sp>
          <p:sp>
            <p:nvSpPr>
              <p:cNvPr id="73" name="TextBox 72">
                <a:extLst>
                  <a:ext uri="{FF2B5EF4-FFF2-40B4-BE49-F238E27FC236}">
                    <a16:creationId xmlns:a16="http://schemas.microsoft.com/office/drawing/2014/main" id="{AC2F7777-D551-4623-BCEB-7E4DDE4C9469}"/>
                  </a:ext>
                </a:extLst>
              </p:cNvPr>
              <p:cNvSpPr txBox="1"/>
              <p:nvPr/>
            </p:nvSpPr>
            <p:spPr>
              <a:xfrm>
                <a:off x="1977264" y="4813356"/>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27</a:t>
                </a:r>
              </a:p>
            </p:txBody>
          </p:sp>
          <p:sp>
            <p:nvSpPr>
              <p:cNvPr id="74" name="TextBox 73">
                <a:extLst>
                  <a:ext uri="{FF2B5EF4-FFF2-40B4-BE49-F238E27FC236}">
                    <a16:creationId xmlns:a16="http://schemas.microsoft.com/office/drawing/2014/main" id="{AF125793-9932-4BF3-A715-510511BD05D6}"/>
                  </a:ext>
                </a:extLst>
              </p:cNvPr>
              <p:cNvSpPr txBox="1"/>
              <p:nvPr/>
            </p:nvSpPr>
            <p:spPr>
              <a:xfrm>
                <a:off x="1272171" y="4813356"/>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29</a:t>
                </a:r>
              </a:p>
            </p:txBody>
          </p:sp>
        </p:grpSp>
        <p:sp>
          <p:nvSpPr>
            <p:cNvPr id="28" name="TextBox 27">
              <a:extLst>
                <a:ext uri="{FF2B5EF4-FFF2-40B4-BE49-F238E27FC236}">
                  <a16:creationId xmlns:a16="http://schemas.microsoft.com/office/drawing/2014/main" id="{B6BD8179-0C16-42E2-B276-12759E144D7A}"/>
                </a:ext>
              </a:extLst>
            </p:cNvPr>
            <p:cNvSpPr txBox="1"/>
            <p:nvPr/>
          </p:nvSpPr>
          <p:spPr>
            <a:xfrm>
              <a:off x="2672048" y="1955749"/>
              <a:ext cx="1290738" cy="307777"/>
            </a:xfrm>
            <a:prstGeom prst="rect">
              <a:avLst/>
            </a:prstGeom>
            <a:noFill/>
          </p:spPr>
          <p:txBody>
            <a:bodyPr wrap="none" rtlCol="0">
              <a:spAutoFit/>
            </a:bodyPr>
            <a:lstStyle/>
            <a:p>
              <a:r>
                <a:rPr lang="fr-FR" sz="1400" dirty="0">
                  <a:solidFill>
                    <a:srgbClr val="B2C0EC"/>
                  </a:solidFill>
                </a:rPr>
                <a:t>ADNtc négatif</a:t>
              </a:r>
            </a:p>
          </p:txBody>
        </p:sp>
        <p:sp>
          <p:nvSpPr>
            <p:cNvPr id="29" name="TextBox 28">
              <a:extLst>
                <a:ext uri="{FF2B5EF4-FFF2-40B4-BE49-F238E27FC236}">
                  <a16:creationId xmlns:a16="http://schemas.microsoft.com/office/drawing/2014/main" id="{BE31F99D-34DE-453F-9D04-89A08CD9BBC0}"/>
                </a:ext>
              </a:extLst>
            </p:cNvPr>
            <p:cNvSpPr txBox="1"/>
            <p:nvPr/>
          </p:nvSpPr>
          <p:spPr>
            <a:xfrm>
              <a:off x="2672048" y="3206237"/>
              <a:ext cx="1221809" cy="307777"/>
            </a:xfrm>
            <a:prstGeom prst="rect">
              <a:avLst/>
            </a:prstGeom>
            <a:noFill/>
          </p:spPr>
          <p:txBody>
            <a:bodyPr wrap="none" rtlCol="0">
              <a:spAutoFit/>
            </a:bodyPr>
            <a:lstStyle/>
            <a:p>
              <a:r>
                <a:rPr lang="fr-FR" sz="1400" dirty="0">
                  <a:solidFill>
                    <a:srgbClr val="E75C00"/>
                  </a:solidFill>
                </a:rPr>
                <a:t>ADNtc positif</a:t>
              </a:r>
            </a:p>
          </p:txBody>
        </p:sp>
        <p:grpSp>
          <p:nvGrpSpPr>
            <p:cNvPr id="6" name="Group 5">
              <a:extLst>
                <a:ext uri="{FF2B5EF4-FFF2-40B4-BE49-F238E27FC236}">
                  <a16:creationId xmlns:a16="http://schemas.microsoft.com/office/drawing/2014/main" id="{184FB81A-3F7E-4A93-94E2-D6DA6D122C73}"/>
                </a:ext>
              </a:extLst>
            </p:cNvPr>
            <p:cNvGrpSpPr/>
            <p:nvPr/>
          </p:nvGrpSpPr>
          <p:grpSpPr>
            <a:xfrm>
              <a:off x="345116" y="5246543"/>
              <a:ext cx="3969207" cy="326334"/>
              <a:chOff x="345116" y="5153233"/>
              <a:chExt cx="3969207" cy="326334"/>
            </a:xfrm>
          </p:grpSpPr>
          <p:sp>
            <p:nvSpPr>
              <p:cNvPr id="24" name="TextBox 23">
                <a:extLst>
                  <a:ext uri="{FF2B5EF4-FFF2-40B4-BE49-F238E27FC236}">
                    <a16:creationId xmlns:a16="http://schemas.microsoft.com/office/drawing/2014/main" id="{62772D80-EDCB-4D5A-9133-3FFE7A7C249D}"/>
                  </a:ext>
                </a:extLst>
              </p:cNvPr>
              <p:cNvSpPr txBox="1"/>
              <p:nvPr/>
            </p:nvSpPr>
            <p:spPr>
              <a:xfrm>
                <a:off x="345116" y="5153233"/>
                <a:ext cx="808235" cy="307777"/>
              </a:xfrm>
              <a:prstGeom prst="rect">
                <a:avLst/>
              </a:prstGeom>
              <a:noFill/>
            </p:spPr>
            <p:txBody>
              <a:bodyPr wrap="none" rtlCol="0">
                <a:spAutoFit/>
              </a:bodyPr>
              <a:lstStyle/>
              <a:p>
                <a:pPr algn="r"/>
                <a:r>
                  <a:rPr lang="fr-FR" sz="1400" dirty="0">
                    <a:solidFill>
                      <a:srgbClr val="E75C00"/>
                    </a:solidFill>
                  </a:rPr>
                  <a:t>ADNtc+</a:t>
                </a:r>
              </a:p>
            </p:txBody>
          </p:sp>
          <p:grpSp>
            <p:nvGrpSpPr>
              <p:cNvPr id="26" name="Group 25">
                <a:extLst>
                  <a:ext uri="{FF2B5EF4-FFF2-40B4-BE49-F238E27FC236}">
                    <a16:creationId xmlns:a16="http://schemas.microsoft.com/office/drawing/2014/main" id="{CBBCE89B-51B6-4E5D-AA28-5D0EF9879EA4}"/>
                  </a:ext>
                </a:extLst>
              </p:cNvPr>
              <p:cNvGrpSpPr/>
              <p:nvPr/>
            </p:nvGrpSpPr>
            <p:grpSpPr>
              <a:xfrm>
                <a:off x="1272171" y="5171513"/>
                <a:ext cx="3042152" cy="288147"/>
                <a:chOff x="1382673" y="5232115"/>
                <a:chExt cx="3100810" cy="309531"/>
              </a:xfrm>
            </p:grpSpPr>
            <p:sp>
              <p:nvSpPr>
                <p:cNvPr id="65" name="TextBox 64">
                  <a:extLst>
                    <a:ext uri="{FF2B5EF4-FFF2-40B4-BE49-F238E27FC236}">
                      <a16:creationId xmlns:a16="http://schemas.microsoft.com/office/drawing/2014/main" id="{68119B29-ACB0-4787-B8CD-0BF51C380954}"/>
                    </a:ext>
                  </a:extLst>
                </p:cNvPr>
                <p:cNvSpPr txBox="1"/>
                <p:nvPr/>
              </p:nvSpPr>
              <p:spPr>
                <a:xfrm>
                  <a:off x="4308075" y="5232115"/>
                  <a:ext cx="175408" cy="309531"/>
                </a:xfrm>
                <a:prstGeom prst="rect">
                  <a:avLst/>
                </a:prstGeom>
                <a:noFill/>
              </p:spPr>
              <p:txBody>
                <a:bodyPr wrap="none" lIns="36000" tIns="36000" rIns="36000" bIns="36000" rtlCol="0" anchor="t" anchorCtr="0">
                  <a:spAutoFit/>
                </a:bodyPr>
                <a:lstStyle/>
                <a:p>
                  <a:pPr algn="ctr"/>
                  <a:r>
                    <a:rPr lang="fr-FR" sz="1400" dirty="0">
                      <a:solidFill>
                        <a:srgbClr val="E75C00"/>
                      </a:solidFill>
                      <a:latin typeface="Arial" panose="020B0604020202020204" pitchFamily="34" charset="0"/>
                      <a:cs typeface="Arial" panose="020B0604020202020204" pitchFamily="34" charset="0"/>
                    </a:rPr>
                    <a:t>0</a:t>
                  </a:r>
                </a:p>
              </p:txBody>
            </p:sp>
            <p:sp>
              <p:nvSpPr>
                <p:cNvPr id="66" name="TextBox 65">
                  <a:extLst>
                    <a:ext uri="{FF2B5EF4-FFF2-40B4-BE49-F238E27FC236}">
                      <a16:creationId xmlns:a16="http://schemas.microsoft.com/office/drawing/2014/main" id="{641A759D-0BB7-4334-832F-16B0B88C44AA}"/>
                    </a:ext>
                  </a:extLst>
                </p:cNvPr>
                <p:cNvSpPr txBox="1"/>
                <p:nvPr/>
              </p:nvSpPr>
              <p:spPr>
                <a:xfrm>
                  <a:off x="3640004" y="5232115"/>
                  <a:ext cx="74171" cy="309531"/>
                </a:xfrm>
                <a:prstGeom prst="rect">
                  <a:avLst/>
                </a:prstGeom>
                <a:noFill/>
              </p:spPr>
              <p:txBody>
                <a:bodyPr wrap="none" lIns="36000" tIns="36000" rIns="36000" bIns="36000" rtlCol="0" anchor="t" anchorCtr="0">
                  <a:spAutoFit/>
                </a:bodyPr>
                <a:lstStyle/>
                <a:p>
                  <a:pPr algn="ctr"/>
                  <a:endParaRPr lang="fr-FR" sz="1400" dirty="0">
                    <a:solidFill>
                      <a:srgbClr val="E75C00"/>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DDBCF9CF-1A60-43E7-B9C9-9B6BDE67356F}"/>
                    </a:ext>
                  </a:extLst>
                </p:cNvPr>
                <p:cNvSpPr txBox="1"/>
                <p:nvPr/>
              </p:nvSpPr>
              <p:spPr>
                <a:xfrm>
                  <a:off x="2870698" y="5232115"/>
                  <a:ext cx="175408" cy="309531"/>
                </a:xfrm>
                <a:prstGeom prst="rect">
                  <a:avLst/>
                </a:prstGeom>
                <a:noFill/>
              </p:spPr>
              <p:txBody>
                <a:bodyPr wrap="none" lIns="36000" tIns="36000" rIns="36000" bIns="36000" rtlCol="0" anchor="t" anchorCtr="0">
                  <a:spAutoFit/>
                </a:bodyPr>
                <a:lstStyle/>
                <a:p>
                  <a:pPr algn="ctr"/>
                  <a:r>
                    <a:rPr lang="fr-FR" sz="1400" dirty="0">
                      <a:solidFill>
                        <a:srgbClr val="E75C00"/>
                      </a:solidFill>
                      <a:latin typeface="Arial" panose="020B0604020202020204" pitchFamily="34" charset="0"/>
                      <a:cs typeface="Arial" panose="020B0604020202020204" pitchFamily="34" charset="0"/>
                    </a:rPr>
                    <a:t>4</a:t>
                  </a:r>
                </a:p>
              </p:txBody>
            </p:sp>
            <p:sp>
              <p:nvSpPr>
                <p:cNvPr id="68" name="TextBox 67">
                  <a:extLst>
                    <a:ext uri="{FF2B5EF4-FFF2-40B4-BE49-F238E27FC236}">
                      <a16:creationId xmlns:a16="http://schemas.microsoft.com/office/drawing/2014/main" id="{C44705B6-5206-4A31-8150-6202FC2FBC78}"/>
                    </a:ext>
                  </a:extLst>
                </p:cNvPr>
                <p:cNvSpPr txBox="1"/>
                <p:nvPr/>
              </p:nvSpPr>
              <p:spPr>
                <a:xfrm>
                  <a:off x="2101362" y="5232115"/>
                  <a:ext cx="276710" cy="309531"/>
                </a:xfrm>
                <a:prstGeom prst="rect">
                  <a:avLst/>
                </a:prstGeom>
                <a:noFill/>
              </p:spPr>
              <p:txBody>
                <a:bodyPr wrap="none" lIns="36000" tIns="36000" rIns="36000" bIns="36000" rtlCol="0" anchor="t" anchorCtr="0">
                  <a:spAutoFit/>
                </a:bodyPr>
                <a:lstStyle/>
                <a:p>
                  <a:pPr algn="ctr"/>
                  <a:r>
                    <a:rPr lang="fr-FR" sz="1400" dirty="0">
                      <a:solidFill>
                        <a:srgbClr val="E75C00"/>
                      </a:solidFill>
                      <a:latin typeface="Arial" panose="020B0604020202020204" pitchFamily="34" charset="0"/>
                      <a:cs typeface="Arial" panose="020B0604020202020204" pitchFamily="34" charset="0"/>
                    </a:rPr>
                    <a:t>16</a:t>
                  </a:r>
                </a:p>
              </p:txBody>
            </p:sp>
            <p:sp>
              <p:nvSpPr>
                <p:cNvPr id="69" name="TextBox 68">
                  <a:extLst>
                    <a:ext uri="{FF2B5EF4-FFF2-40B4-BE49-F238E27FC236}">
                      <a16:creationId xmlns:a16="http://schemas.microsoft.com/office/drawing/2014/main" id="{3C35B3A5-7CB6-4B95-A1E3-BE9A854DFC94}"/>
                    </a:ext>
                  </a:extLst>
                </p:cNvPr>
                <p:cNvSpPr txBox="1"/>
                <p:nvPr/>
              </p:nvSpPr>
              <p:spPr>
                <a:xfrm>
                  <a:off x="1382673" y="5232115"/>
                  <a:ext cx="276710" cy="309531"/>
                </a:xfrm>
                <a:prstGeom prst="rect">
                  <a:avLst/>
                </a:prstGeom>
                <a:noFill/>
              </p:spPr>
              <p:txBody>
                <a:bodyPr wrap="none" lIns="36000" tIns="36000" rIns="36000" bIns="36000" rtlCol="0" anchor="t" anchorCtr="0">
                  <a:spAutoFit/>
                </a:bodyPr>
                <a:lstStyle/>
                <a:p>
                  <a:pPr algn="ctr"/>
                  <a:r>
                    <a:rPr lang="fr-FR" sz="1400" dirty="0">
                      <a:solidFill>
                        <a:srgbClr val="E75C00"/>
                      </a:solidFill>
                      <a:latin typeface="Arial" panose="020B0604020202020204" pitchFamily="34" charset="0"/>
                      <a:cs typeface="Arial" panose="020B0604020202020204" pitchFamily="34" charset="0"/>
                    </a:rPr>
                    <a:t>38</a:t>
                  </a:r>
                </a:p>
              </p:txBody>
            </p:sp>
          </p:grpSp>
          <p:sp>
            <p:nvSpPr>
              <p:cNvPr id="96" name="TextBox 95">
                <a:extLst>
                  <a:ext uri="{FF2B5EF4-FFF2-40B4-BE49-F238E27FC236}">
                    <a16:creationId xmlns:a16="http://schemas.microsoft.com/office/drawing/2014/main" id="{BFE012DA-6571-40CD-82B8-5CF34E73AE6F}"/>
                  </a:ext>
                </a:extLst>
              </p:cNvPr>
              <p:cNvSpPr txBox="1"/>
              <p:nvPr/>
            </p:nvSpPr>
            <p:spPr>
              <a:xfrm>
                <a:off x="3430789" y="5191420"/>
                <a:ext cx="172089" cy="288147"/>
              </a:xfrm>
              <a:prstGeom prst="rect">
                <a:avLst/>
              </a:prstGeom>
              <a:noFill/>
            </p:spPr>
            <p:txBody>
              <a:bodyPr wrap="none" lIns="36000" tIns="36000" rIns="36000" bIns="36000" rtlCol="0" anchor="t" anchorCtr="0">
                <a:spAutoFit/>
              </a:bodyPr>
              <a:lstStyle/>
              <a:p>
                <a:pPr algn="ctr"/>
                <a:r>
                  <a:rPr lang="fr-FR" sz="1400" dirty="0">
                    <a:solidFill>
                      <a:srgbClr val="E75C00"/>
                    </a:solidFill>
                    <a:latin typeface="Arial" panose="020B0604020202020204" pitchFamily="34" charset="0"/>
                    <a:cs typeface="Arial" panose="020B0604020202020204" pitchFamily="34" charset="0"/>
                  </a:rPr>
                  <a:t>1</a:t>
                </a:r>
              </a:p>
            </p:txBody>
          </p:sp>
        </p:grpSp>
        <p:grpSp>
          <p:nvGrpSpPr>
            <p:cNvPr id="131" name="Group 130">
              <a:extLst>
                <a:ext uri="{FF2B5EF4-FFF2-40B4-BE49-F238E27FC236}">
                  <a16:creationId xmlns:a16="http://schemas.microsoft.com/office/drawing/2014/main" id="{05DAE5FB-DC7E-4D92-9022-EE60E2F59C41}"/>
                </a:ext>
              </a:extLst>
            </p:cNvPr>
            <p:cNvGrpSpPr/>
            <p:nvPr/>
          </p:nvGrpSpPr>
          <p:grpSpPr>
            <a:xfrm>
              <a:off x="1380544" y="2200665"/>
              <a:ext cx="2966867" cy="374094"/>
              <a:chOff x="5868567" y="2359284"/>
              <a:chExt cx="4610223" cy="591207"/>
            </a:xfrm>
          </p:grpSpPr>
          <p:sp>
            <p:nvSpPr>
              <p:cNvPr id="116" name="Freeform: Shape 115">
                <a:extLst>
                  <a:ext uri="{FF2B5EF4-FFF2-40B4-BE49-F238E27FC236}">
                    <a16:creationId xmlns:a16="http://schemas.microsoft.com/office/drawing/2014/main" id="{9547C952-49C4-4934-A783-ED08B32DCB37}"/>
                  </a:ext>
                </a:extLst>
              </p:cNvPr>
              <p:cNvSpPr/>
              <p:nvPr/>
            </p:nvSpPr>
            <p:spPr>
              <a:xfrm>
                <a:off x="5868567" y="2359284"/>
                <a:ext cx="4610223" cy="555376"/>
              </a:xfrm>
              <a:custGeom>
                <a:avLst/>
                <a:gdLst>
                  <a:gd name="connsiteX0" fmla="*/ 4610224 w 4610223"/>
                  <a:gd name="connsiteY0" fmla="*/ 555376 h 555376"/>
                  <a:gd name="connsiteX1" fmla="*/ 1534754 w 4610223"/>
                  <a:gd name="connsiteY1" fmla="*/ 555376 h 555376"/>
                  <a:gd name="connsiteX2" fmla="*/ 1534754 w 4610223"/>
                  <a:gd name="connsiteY2" fmla="*/ 438926 h 555376"/>
                  <a:gd name="connsiteX3" fmla="*/ 1334691 w 4610223"/>
                  <a:gd name="connsiteY3" fmla="*/ 438926 h 555376"/>
                  <a:gd name="connsiteX4" fmla="*/ 1334691 w 4610223"/>
                  <a:gd name="connsiteY4" fmla="*/ 328448 h 555376"/>
                  <a:gd name="connsiteX5" fmla="*/ 1137628 w 4610223"/>
                  <a:gd name="connsiteY5" fmla="*/ 328448 h 555376"/>
                  <a:gd name="connsiteX6" fmla="*/ 1137628 w 4610223"/>
                  <a:gd name="connsiteY6" fmla="*/ 226927 h 555376"/>
                  <a:gd name="connsiteX7" fmla="*/ 713628 w 4610223"/>
                  <a:gd name="connsiteY7" fmla="*/ 226927 h 555376"/>
                  <a:gd name="connsiteX8" fmla="*/ 713628 w 4610223"/>
                  <a:gd name="connsiteY8" fmla="*/ 116450 h 555376"/>
                  <a:gd name="connsiteX9" fmla="*/ 633010 w 4610223"/>
                  <a:gd name="connsiteY9" fmla="*/ 116450 h 555376"/>
                  <a:gd name="connsiteX10" fmla="*/ 633010 w 4610223"/>
                  <a:gd name="connsiteY10" fmla="*/ 0 h 555376"/>
                  <a:gd name="connsiteX11" fmla="*/ 0 w 4610223"/>
                  <a:gd name="connsiteY11" fmla="*/ 0 h 55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10223" h="555376">
                    <a:moveTo>
                      <a:pt x="4610224" y="555376"/>
                    </a:moveTo>
                    <a:lnTo>
                      <a:pt x="1534754" y="555376"/>
                    </a:lnTo>
                    <a:lnTo>
                      <a:pt x="1534754" y="438926"/>
                    </a:lnTo>
                    <a:lnTo>
                      <a:pt x="1334691" y="438926"/>
                    </a:lnTo>
                    <a:lnTo>
                      <a:pt x="1334691" y="328448"/>
                    </a:lnTo>
                    <a:lnTo>
                      <a:pt x="1137628" y="328448"/>
                    </a:lnTo>
                    <a:lnTo>
                      <a:pt x="1137628" y="226927"/>
                    </a:lnTo>
                    <a:lnTo>
                      <a:pt x="713628" y="226927"/>
                    </a:lnTo>
                    <a:lnTo>
                      <a:pt x="713628" y="116450"/>
                    </a:lnTo>
                    <a:lnTo>
                      <a:pt x="633010" y="116450"/>
                    </a:lnTo>
                    <a:lnTo>
                      <a:pt x="633010" y="0"/>
                    </a:lnTo>
                    <a:lnTo>
                      <a:pt x="0" y="0"/>
                    </a:lnTo>
                  </a:path>
                </a:pathLst>
              </a:custGeom>
              <a:noFill/>
              <a:ln w="19050" cap="flat">
                <a:solidFill>
                  <a:srgbClr val="B2C0EC"/>
                </a:solidFill>
                <a:prstDash val="solid"/>
                <a:miter/>
              </a:ln>
            </p:spPr>
            <p:txBody>
              <a:bodyPr rtlCol="0" anchor="ctr"/>
              <a:lstStyle/>
              <a:p>
                <a:endParaRPr lang="fr-FR" dirty="0"/>
              </a:p>
            </p:txBody>
          </p:sp>
          <p:sp>
            <p:nvSpPr>
              <p:cNvPr id="117" name="Freeform: Shape 116">
                <a:extLst>
                  <a:ext uri="{FF2B5EF4-FFF2-40B4-BE49-F238E27FC236}">
                    <a16:creationId xmlns:a16="http://schemas.microsoft.com/office/drawing/2014/main" id="{E3B6E285-84C9-41C1-B5B2-817985063EC2}"/>
                  </a:ext>
                </a:extLst>
              </p:cNvPr>
              <p:cNvSpPr/>
              <p:nvPr/>
            </p:nvSpPr>
            <p:spPr>
              <a:xfrm>
                <a:off x="760337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fr-FR" dirty="0"/>
              </a:p>
            </p:txBody>
          </p:sp>
          <p:sp>
            <p:nvSpPr>
              <p:cNvPr id="118" name="Freeform: Shape 117">
                <a:extLst>
                  <a:ext uri="{FF2B5EF4-FFF2-40B4-BE49-F238E27FC236}">
                    <a16:creationId xmlns:a16="http://schemas.microsoft.com/office/drawing/2014/main" id="{C743E754-918C-4913-A889-9FCA2E4E5B47}"/>
                  </a:ext>
                </a:extLst>
              </p:cNvPr>
              <p:cNvSpPr/>
              <p:nvPr/>
            </p:nvSpPr>
            <p:spPr>
              <a:xfrm>
                <a:off x="77748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fr-FR" dirty="0"/>
              </a:p>
            </p:txBody>
          </p:sp>
          <p:sp>
            <p:nvSpPr>
              <p:cNvPr id="119" name="Freeform: Shape 118">
                <a:extLst>
                  <a:ext uri="{FF2B5EF4-FFF2-40B4-BE49-F238E27FC236}">
                    <a16:creationId xmlns:a16="http://schemas.microsoft.com/office/drawing/2014/main" id="{08037660-1A00-4A68-85D5-2F81EC2F0633}"/>
                  </a:ext>
                </a:extLst>
              </p:cNvPr>
              <p:cNvSpPr/>
              <p:nvPr/>
            </p:nvSpPr>
            <p:spPr>
              <a:xfrm>
                <a:off x="832727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fr-FR" dirty="0"/>
              </a:p>
            </p:txBody>
          </p:sp>
          <p:sp>
            <p:nvSpPr>
              <p:cNvPr id="120" name="Freeform: Shape 119">
                <a:extLst>
                  <a:ext uri="{FF2B5EF4-FFF2-40B4-BE49-F238E27FC236}">
                    <a16:creationId xmlns:a16="http://schemas.microsoft.com/office/drawing/2014/main" id="{A42C90C3-966E-4B46-8308-D36D9B795138}"/>
                  </a:ext>
                </a:extLst>
              </p:cNvPr>
              <p:cNvSpPr/>
              <p:nvPr/>
            </p:nvSpPr>
            <p:spPr>
              <a:xfrm>
                <a:off x="83463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fr-FR" dirty="0"/>
              </a:p>
            </p:txBody>
          </p:sp>
          <p:sp>
            <p:nvSpPr>
              <p:cNvPr id="121" name="Freeform: Shape 120">
                <a:extLst>
                  <a:ext uri="{FF2B5EF4-FFF2-40B4-BE49-F238E27FC236}">
                    <a16:creationId xmlns:a16="http://schemas.microsoft.com/office/drawing/2014/main" id="{0D260A6C-B177-4107-AA11-C870E714DCCA}"/>
                  </a:ext>
                </a:extLst>
              </p:cNvPr>
              <p:cNvSpPr/>
              <p:nvPr/>
            </p:nvSpPr>
            <p:spPr>
              <a:xfrm>
                <a:off x="84225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fr-FR" dirty="0"/>
              </a:p>
            </p:txBody>
          </p:sp>
          <p:sp>
            <p:nvSpPr>
              <p:cNvPr id="122" name="Freeform: Shape 121">
                <a:extLst>
                  <a:ext uri="{FF2B5EF4-FFF2-40B4-BE49-F238E27FC236}">
                    <a16:creationId xmlns:a16="http://schemas.microsoft.com/office/drawing/2014/main" id="{56506A86-E200-41E7-8AC6-1A2C4AF5D3F8}"/>
                  </a:ext>
                </a:extLst>
              </p:cNvPr>
              <p:cNvSpPr/>
              <p:nvPr/>
            </p:nvSpPr>
            <p:spPr>
              <a:xfrm>
                <a:off x="855587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fr-FR" dirty="0"/>
              </a:p>
            </p:txBody>
          </p:sp>
          <p:sp>
            <p:nvSpPr>
              <p:cNvPr id="123" name="Freeform: Shape 122">
                <a:extLst>
                  <a:ext uri="{FF2B5EF4-FFF2-40B4-BE49-F238E27FC236}">
                    <a16:creationId xmlns:a16="http://schemas.microsoft.com/office/drawing/2014/main" id="{D1D1D9F1-7619-44B8-88A8-059C506AFCDF}"/>
                  </a:ext>
                </a:extLst>
              </p:cNvPr>
              <p:cNvSpPr/>
              <p:nvPr/>
            </p:nvSpPr>
            <p:spPr>
              <a:xfrm>
                <a:off x="88797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fr-FR" dirty="0"/>
              </a:p>
            </p:txBody>
          </p:sp>
          <p:sp>
            <p:nvSpPr>
              <p:cNvPr id="124" name="Freeform: Shape 123">
                <a:extLst>
                  <a:ext uri="{FF2B5EF4-FFF2-40B4-BE49-F238E27FC236}">
                    <a16:creationId xmlns:a16="http://schemas.microsoft.com/office/drawing/2014/main" id="{C41FAD6E-4383-4629-8599-DE5EC9C6E4FE}"/>
                  </a:ext>
                </a:extLst>
              </p:cNvPr>
              <p:cNvSpPr/>
              <p:nvPr/>
            </p:nvSpPr>
            <p:spPr>
              <a:xfrm>
                <a:off x="88797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fr-FR" dirty="0"/>
              </a:p>
            </p:txBody>
          </p:sp>
          <p:sp>
            <p:nvSpPr>
              <p:cNvPr id="125" name="Freeform: Shape 124">
                <a:extLst>
                  <a:ext uri="{FF2B5EF4-FFF2-40B4-BE49-F238E27FC236}">
                    <a16:creationId xmlns:a16="http://schemas.microsoft.com/office/drawing/2014/main" id="{F3CDC8EF-C416-4915-B04A-8139354B51D1}"/>
                  </a:ext>
                </a:extLst>
              </p:cNvPr>
              <p:cNvSpPr/>
              <p:nvPr/>
            </p:nvSpPr>
            <p:spPr>
              <a:xfrm>
                <a:off x="90321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fr-FR" dirty="0"/>
              </a:p>
            </p:txBody>
          </p:sp>
          <p:sp>
            <p:nvSpPr>
              <p:cNvPr id="126" name="Freeform: Shape 125">
                <a:extLst>
                  <a:ext uri="{FF2B5EF4-FFF2-40B4-BE49-F238E27FC236}">
                    <a16:creationId xmlns:a16="http://schemas.microsoft.com/office/drawing/2014/main" id="{D1FF78C8-4553-4F56-BDDD-0051C44FACC7}"/>
                  </a:ext>
                </a:extLst>
              </p:cNvPr>
              <p:cNvSpPr/>
              <p:nvPr/>
            </p:nvSpPr>
            <p:spPr>
              <a:xfrm>
                <a:off x="931787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fr-FR" dirty="0"/>
              </a:p>
            </p:txBody>
          </p:sp>
          <p:sp>
            <p:nvSpPr>
              <p:cNvPr id="127" name="Freeform: Shape 126">
                <a:extLst>
                  <a:ext uri="{FF2B5EF4-FFF2-40B4-BE49-F238E27FC236}">
                    <a16:creationId xmlns:a16="http://schemas.microsoft.com/office/drawing/2014/main" id="{4B71C564-83DC-45C2-9458-0187D7EC35E2}"/>
                  </a:ext>
                </a:extLst>
              </p:cNvPr>
              <p:cNvSpPr/>
              <p:nvPr/>
            </p:nvSpPr>
            <p:spPr>
              <a:xfrm>
                <a:off x="96798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fr-FR" dirty="0"/>
              </a:p>
            </p:txBody>
          </p:sp>
          <p:sp>
            <p:nvSpPr>
              <p:cNvPr id="128" name="Freeform: Shape 127">
                <a:extLst>
                  <a:ext uri="{FF2B5EF4-FFF2-40B4-BE49-F238E27FC236}">
                    <a16:creationId xmlns:a16="http://schemas.microsoft.com/office/drawing/2014/main" id="{575951D5-14F9-4313-B6D5-C4AA83338139}"/>
                  </a:ext>
                </a:extLst>
              </p:cNvPr>
              <p:cNvSpPr/>
              <p:nvPr/>
            </p:nvSpPr>
            <p:spPr>
              <a:xfrm>
                <a:off x="9927483"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fr-FR" dirty="0"/>
              </a:p>
            </p:txBody>
          </p:sp>
          <p:sp>
            <p:nvSpPr>
              <p:cNvPr id="129" name="Freeform: Shape 128">
                <a:extLst>
                  <a:ext uri="{FF2B5EF4-FFF2-40B4-BE49-F238E27FC236}">
                    <a16:creationId xmlns:a16="http://schemas.microsoft.com/office/drawing/2014/main" id="{91E294AE-543A-414C-B036-EDC08B342A80}"/>
                  </a:ext>
                </a:extLst>
              </p:cNvPr>
              <p:cNvSpPr/>
              <p:nvPr/>
            </p:nvSpPr>
            <p:spPr>
              <a:xfrm>
                <a:off x="9984633"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fr-FR" dirty="0"/>
              </a:p>
            </p:txBody>
          </p:sp>
          <p:sp>
            <p:nvSpPr>
              <p:cNvPr id="130" name="Freeform: Shape 129">
                <a:extLst>
                  <a:ext uri="{FF2B5EF4-FFF2-40B4-BE49-F238E27FC236}">
                    <a16:creationId xmlns:a16="http://schemas.microsoft.com/office/drawing/2014/main" id="{3C102475-9BEA-4FC9-9634-025FBA38B95C}"/>
                  </a:ext>
                </a:extLst>
              </p:cNvPr>
              <p:cNvSpPr/>
              <p:nvPr/>
            </p:nvSpPr>
            <p:spPr>
              <a:xfrm>
                <a:off x="10213233"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fr-FR" dirty="0"/>
              </a:p>
            </p:txBody>
          </p:sp>
        </p:grpSp>
        <p:grpSp>
          <p:nvGrpSpPr>
            <p:cNvPr id="139" name="Group 138">
              <a:extLst>
                <a:ext uri="{FF2B5EF4-FFF2-40B4-BE49-F238E27FC236}">
                  <a16:creationId xmlns:a16="http://schemas.microsoft.com/office/drawing/2014/main" id="{03897B20-674D-4DE0-9FA5-681386E21495}"/>
                </a:ext>
              </a:extLst>
            </p:cNvPr>
            <p:cNvGrpSpPr/>
            <p:nvPr/>
          </p:nvGrpSpPr>
          <p:grpSpPr>
            <a:xfrm>
              <a:off x="1380544" y="2200665"/>
              <a:ext cx="2389023" cy="1820829"/>
              <a:chOff x="2709862" y="2005012"/>
              <a:chExt cx="3727875" cy="2847032"/>
            </a:xfrm>
          </p:grpSpPr>
          <p:sp>
            <p:nvSpPr>
              <p:cNvPr id="137" name="Freeform: Shape 136">
                <a:extLst>
                  <a:ext uri="{FF2B5EF4-FFF2-40B4-BE49-F238E27FC236}">
                    <a16:creationId xmlns:a16="http://schemas.microsoft.com/office/drawing/2014/main" id="{823F4585-93B0-4BA0-A5B9-D65F78390523}"/>
                  </a:ext>
                </a:extLst>
              </p:cNvPr>
              <p:cNvSpPr/>
              <p:nvPr/>
            </p:nvSpPr>
            <p:spPr>
              <a:xfrm>
                <a:off x="2709862" y="2005012"/>
                <a:ext cx="3727875" cy="2847032"/>
              </a:xfrm>
              <a:custGeom>
                <a:avLst/>
                <a:gdLst>
                  <a:gd name="connsiteX0" fmla="*/ 3727875 w 3727875"/>
                  <a:gd name="connsiteY0" fmla="*/ 2847032 h 2847032"/>
                  <a:gd name="connsiteX1" fmla="*/ 2347617 w 3727875"/>
                  <a:gd name="connsiteY1" fmla="*/ 2847032 h 2847032"/>
                  <a:gd name="connsiteX2" fmla="*/ 2347617 w 3727875"/>
                  <a:gd name="connsiteY2" fmla="*/ 2689736 h 2847032"/>
                  <a:gd name="connsiteX3" fmla="*/ 2209991 w 3727875"/>
                  <a:gd name="connsiteY3" fmla="*/ 2689736 h 2847032"/>
                  <a:gd name="connsiteX4" fmla="*/ 2209991 w 3727875"/>
                  <a:gd name="connsiteY4" fmla="*/ 2532440 h 2847032"/>
                  <a:gd name="connsiteX5" fmla="*/ 1576873 w 3727875"/>
                  <a:gd name="connsiteY5" fmla="*/ 2532440 h 2847032"/>
                  <a:gd name="connsiteX6" fmla="*/ 1576873 w 3727875"/>
                  <a:gd name="connsiteY6" fmla="*/ 2434133 h 2847032"/>
                  <a:gd name="connsiteX7" fmla="*/ 1553280 w 3727875"/>
                  <a:gd name="connsiteY7" fmla="*/ 2434133 h 2847032"/>
                  <a:gd name="connsiteX8" fmla="*/ 1553280 w 3727875"/>
                  <a:gd name="connsiteY8" fmla="*/ 2343693 h 2847032"/>
                  <a:gd name="connsiteX9" fmla="*/ 1513961 w 3727875"/>
                  <a:gd name="connsiteY9" fmla="*/ 2343693 h 2847032"/>
                  <a:gd name="connsiteX10" fmla="*/ 1513961 w 3727875"/>
                  <a:gd name="connsiteY10" fmla="*/ 2249310 h 2847032"/>
                  <a:gd name="connsiteX11" fmla="*/ 1478566 w 3727875"/>
                  <a:gd name="connsiteY11" fmla="*/ 2249310 h 2847032"/>
                  <a:gd name="connsiteX12" fmla="*/ 1478566 w 3727875"/>
                  <a:gd name="connsiteY12" fmla="*/ 2170662 h 2847032"/>
                  <a:gd name="connsiteX13" fmla="*/ 1451039 w 3727875"/>
                  <a:gd name="connsiteY13" fmla="*/ 2170662 h 2847032"/>
                  <a:gd name="connsiteX14" fmla="*/ 1451039 w 3727875"/>
                  <a:gd name="connsiteY14" fmla="*/ 2060562 h 2847032"/>
                  <a:gd name="connsiteX15" fmla="*/ 1395984 w 3727875"/>
                  <a:gd name="connsiteY15" fmla="*/ 2060562 h 2847032"/>
                  <a:gd name="connsiteX16" fmla="*/ 1395984 w 3727875"/>
                  <a:gd name="connsiteY16" fmla="*/ 1977981 h 2847032"/>
                  <a:gd name="connsiteX17" fmla="*/ 1199369 w 3727875"/>
                  <a:gd name="connsiteY17" fmla="*/ 1977981 h 2847032"/>
                  <a:gd name="connsiteX18" fmla="*/ 1199369 w 3727875"/>
                  <a:gd name="connsiteY18" fmla="*/ 1903266 h 2847032"/>
                  <a:gd name="connsiteX19" fmla="*/ 1152182 w 3727875"/>
                  <a:gd name="connsiteY19" fmla="*/ 1903266 h 2847032"/>
                  <a:gd name="connsiteX20" fmla="*/ 1152182 w 3727875"/>
                  <a:gd name="connsiteY20" fmla="*/ 1812817 h 2847032"/>
                  <a:gd name="connsiteX21" fmla="*/ 1077468 w 3727875"/>
                  <a:gd name="connsiteY21" fmla="*/ 1812817 h 2847032"/>
                  <a:gd name="connsiteX22" fmla="*/ 1077468 w 3727875"/>
                  <a:gd name="connsiteY22" fmla="*/ 1734169 h 2847032"/>
                  <a:gd name="connsiteX23" fmla="*/ 1002754 w 3727875"/>
                  <a:gd name="connsiteY23" fmla="*/ 1734169 h 2847032"/>
                  <a:gd name="connsiteX24" fmla="*/ 1002754 w 3727875"/>
                  <a:gd name="connsiteY24" fmla="*/ 1651587 h 2847032"/>
                  <a:gd name="connsiteX25" fmla="*/ 912308 w 3727875"/>
                  <a:gd name="connsiteY25" fmla="*/ 1651587 h 2847032"/>
                  <a:gd name="connsiteX26" fmla="*/ 912308 w 3727875"/>
                  <a:gd name="connsiteY26" fmla="*/ 1565081 h 2847032"/>
                  <a:gd name="connsiteX27" fmla="*/ 829729 w 3727875"/>
                  <a:gd name="connsiteY27" fmla="*/ 1565081 h 2847032"/>
                  <a:gd name="connsiteX28" fmla="*/ 829729 w 3727875"/>
                  <a:gd name="connsiteY28" fmla="*/ 1474632 h 2847032"/>
                  <a:gd name="connsiteX29" fmla="*/ 794337 w 3727875"/>
                  <a:gd name="connsiteY29" fmla="*/ 1474632 h 2847032"/>
                  <a:gd name="connsiteX30" fmla="*/ 794337 w 3727875"/>
                  <a:gd name="connsiteY30" fmla="*/ 1403852 h 2847032"/>
                  <a:gd name="connsiteX31" fmla="*/ 723555 w 3727875"/>
                  <a:gd name="connsiteY31" fmla="*/ 1403852 h 2847032"/>
                  <a:gd name="connsiteX32" fmla="*/ 723555 w 3727875"/>
                  <a:gd name="connsiteY32" fmla="*/ 1321270 h 2847032"/>
                  <a:gd name="connsiteX33" fmla="*/ 656705 w 3727875"/>
                  <a:gd name="connsiteY33" fmla="*/ 1321270 h 2847032"/>
                  <a:gd name="connsiteX34" fmla="*/ 656705 w 3727875"/>
                  <a:gd name="connsiteY34" fmla="*/ 1238698 h 2847032"/>
                  <a:gd name="connsiteX35" fmla="*/ 597720 w 3727875"/>
                  <a:gd name="connsiteY35" fmla="*/ 1238698 h 2847032"/>
                  <a:gd name="connsiteX36" fmla="*/ 597720 w 3727875"/>
                  <a:gd name="connsiteY36" fmla="*/ 1073534 h 2847032"/>
                  <a:gd name="connsiteX37" fmla="*/ 550531 w 3727875"/>
                  <a:gd name="connsiteY37" fmla="*/ 1073534 h 2847032"/>
                  <a:gd name="connsiteX38" fmla="*/ 550531 w 3727875"/>
                  <a:gd name="connsiteY38" fmla="*/ 983094 h 2847032"/>
                  <a:gd name="connsiteX39" fmla="*/ 499410 w 3727875"/>
                  <a:gd name="connsiteY39" fmla="*/ 983094 h 2847032"/>
                  <a:gd name="connsiteX40" fmla="*/ 499410 w 3727875"/>
                  <a:gd name="connsiteY40" fmla="*/ 908375 h 2847032"/>
                  <a:gd name="connsiteX41" fmla="*/ 467951 w 3727875"/>
                  <a:gd name="connsiteY41" fmla="*/ 908375 h 2847032"/>
                  <a:gd name="connsiteX42" fmla="*/ 467951 w 3727875"/>
                  <a:gd name="connsiteY42" fmla="*/ 731420 h 2847032"/>
                  <a:gd name="connsiteX43" fmla="*/ 397169 w 3727875"/>
                  <a:gd name="connsiteY43" fmla="*/ 731420 h 2847032"/>
                  <a:gd name="connsiteX44" fmla="*/ 397169 w 3727875"/>
                  <a:gd name="connsiteY44" fmla="*/ 652772 h 2847032"/>
                  <a:gd name="connsiteX45" fmla="*/ 373574 w 3727875"/>
                  <a:gd name="connsiteY45" fmla="*/ 652772 h 2847032"/>
                  <a:gd name="connsiteX46" fmla="*/ 373574 w 3727875"/>
                  <a:gd name="connsiteY46" fmla="*/ 570192 h 2847032"/>
                  <a:gd name="connsiteX47" fmla="*/ 357845 w 3727875"/>
                  <a:gd name="connsiteY47" fmla="*/ 570192 h 2847032"/>
                  <a:gd name="connsiteX48" fmla="*/ 357845 w 3727875"/>
                  <a:gd name="connsiteY48" fmla="*/ 412898 h 2847032"/>
                  <a:gd name="connsiteX49" fmla="*/ 330318 w 3727875"/>
                  <a:gd name="connsiteY49" fmla="*/ 412898 h 2847032"/>
                  <a:gd name="connsiteX50" fmla="*/ 330318 w 3727875"/>
                  <a:gd name="connsiteY50" fmla="*/ 314589 h 2847032"/>
                  <a:gd name="connsiteX51" fmla="*/ 294927 w 3727875"/>
                  <a:gd name="connsiteY51" fmla="*/ 314589 h 2847032"/>
                  <a:gd name="connsiteX52" fmla="*/ 294927 w 3727875"/>
                  <a:gd name="connsiteY52" fmla="*/ 243807 h 2847032"/>
                  <a:gd name="connsiteX53" fmla="*/ 275266 w 3727875"/>
                  <a:gd name="connsiteY53" fmla="*/ 243807 h 2847032"/>
                  <a:gd name="connsiteX54" fmla="*/ 275266 w 3727875"/>
                  <a:gd name="connsiteY54" fmla="*/ 161227 h 2847032"/>
                  <a:gd name="connsiteX55" fmla="*/ 228077 w 3727875"/>
                  <a:gd name="connsiteY55" fmla="*/ 161227 h 2847032"/>
                  <a:gd name="connsiteX56" fmla="*/ 228077 w 3727875"/>
                  <a:gd name="connsiteY56" fmla="*/ 74715 h 2847032"/>
                  <a:gd name="connsiteX57" fmla="*/ 133701 w 3727875"/>
                  <a:gd name="connsiteY57" fmla="*/ 74715 h 2847032"/>
                  <a:gd name="connsiteX58" fmla="*/ 133701 w 3727875"/>
                  <a:gd name="connsiteY58" fmla="*/ 0 h 2847032"/>
                  <a:gd name="connsiteX59" fmla="*/ 0 w 3727875"/>
                  <a:gd name="connsiteY59" fmla="*/ 0 h 284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727875" h="2847032">
                    <a:moveTo>
                      <a:pt x="3727875" y="2847032"/>
                    </a:moveTo>
                    <a:lnTo>
                      <a:pt x="2347617" y="2847032"/>
                    </a:lnTo>
                    <a:lnTo>
                      <a:pt x="2347617" y="2689736"/>
                    </a:lnTo>
                    <a:lnTo>
                      <a:pt x="2209991" y="2689736"/>
                    </a:lnTo>
                    <a:lnTo>
                      <a:pt x="2209991" y="2532440"/>
                    </a:lnTo>
                    <a:lnTo>
                      <a:pt x="1576873" y="2532440"/>
                    </a:lnTo>
                    <a:lnTo>
                      <a:pt x="1576873" y="2434133"/>
                    </a:lnTo>
                    <a:lnTo>
                      <a:pt x="1553280" y="2434133"/>
                    </a:lnTo>
                    <a:lnTo>
                      <a:pt x="1553280" y="2343693"/>
                    </a:lnTo>
                    <a:lnTo>
                      <a:pt x="1513961" y="2343693"/>
                    </a:lnTo>
                    <a:lnTo>
                      <a:pt x="1513961" y="2249310"/>
                    </a:lnTo>
                    <a:lnTo>
                      <a:pt x="1478566" y="2249310"/>
                    </a:lnTo>
                    <a:lnTo>
                      <a:pt x="1478566" y="2170662"/>
                    </a:lnTo>
                    <a:lnTo>
                      <a:pt x="1451039" y="2170662"/>
                    </a:lnTo>
                    <a:lnTo>
                      <a:pt x="1451039" y="2060562"/>
                    </a:lnTo>
                    <a:lnTo>
                      <a:pt x="1395984" y="2060562"/>
                    </a:lnTo>
                    <a:lnTo>
                      <a:pt x="1395984" y="1977981"/>
                    </a:lnTo>
                    <a:lnTo>
                      <a:pt x="1199369" y="1977981"/>
                    </a:lnTo>
                    <a:lnTo>
                      <a:pt x="1199369" y="1903266"/>
                    </a:lnTo>
                    <a:lnTo>
                      <a:pt x="1152182" y="1903266"/>
                    </a:lnTo>
                    <a:lnTo>
                      <a:pt x="1152182" y="1812817"/>
                    </a:lnTo>
                    <a:lnTo>
                      <a:pt x="1077468" y="1812817"/>
                    </a:lnTo>
                    <a:lnTo>
                      <a:pt x="1077468" y="1734169"/>
                    </a:lnTo>
                    <a:lnTo>
                      <a:pt x="1002754" y="1734169"/>
                    </a:lnTo>
                    <a:lnTo>
                      <a:pt x="1002754" y="1651587"/>
                    </a:lnTo>
                    <a:lnTo>
                      <a:pt x="912308" y="1651587"/>
                    </a:lnTo>
                    <a:lnTo>
                      <a:pt x="912308" y="1565081"/>
                    </a:lnTo>
                    <a:lnTo>
                      <a:pt x="829729" y="1565081"/>
                    </a:lnTo>
                    <a:lnTo>
                      <a:pt x="829729" y="1474632"/>
                    </a:lnTo>
                    <a:lnTo>
                      <a:pt x="794337" y="1474632"/>
                    </a:lnTo>
                    <a:lnTo>
                      <a:pt x="794337" y="1403852"/>
                    </a:lnTo>
                    <a:lnTo>
                      <a:pt x="723555" y="1403852"/>
                    </a:lnTo>
                    <a:lnTo>
                      <a:pt x="723555" y="1321270"/>
                    </a:lnTo>
                    <a:lnTo>
                      <a:pt x="656705" y="1321270"/>
                    </a:lnTo>
                    <a:lnTo>
                      <a:pt x="656705" y="1238698"/>
                    </a:lnTo>
                    <a:lnTo>
                      <a:pt x="597720" y="1238698"/>
                    </a:lnTo>
                    <a:lnTo>
                      <a:pt x="597720" y="1073534"/>
                    </a:lnTo>
                    <a:lnTo>
                      <a:pt x="550531" y="1073534"/>
                    </a:lnTo>
                    <a:lnTo>
                      <a:pt x="550531" y="983094"/>
                    </a:lnTo>
                    <a:lnTo>
                      <a:pt x="499410" y="983094"/>
                    </a:lnTo>
                    <a:lnTo>
                      <a:pt x="499410" y="908375"/>
                    </a:lnTo>
                    <a:lnTo>
                      <a:pt x="467951" y="908375"/>
                    </a:lnTo>
                    <a:lnTo>
                      <a:pt x="467951" y="731420"/>
                    </a:lnTo>
                    <a:lnTo>
                      <a:pt x="397169" y="731420"/>
                    </a:lnTo>
                    <a:lnTo>
                      <a:pt x="397169" y="652772"/>
                    </a:lnTo>
                    <a:lnTo>
                      <a:pt x="373574" y="652772"/>
                    </a:lnTo>
                    <a:lnTo>
                      <a:pt x="373574" y="570192"/>
                    </a:lnTo>
                    <a:lnTo>
                      <a:pt x="357845" y="570192"/>
                    </a:lnTo>
                    <a:lnTo>
                      <a:pt x="357845" y="412898"/>
                    </a:lnTo>
                    <a:lnTo>
                      <a:pt x="330318" y="412898"/>
                    </a:lnTo>
                    <a:lnTo>
                      <a:pt x="330318" y="314589"/>
                    </a:lnTo>
                    <a:lnTo>
                      <a:pt x="294927" y="314589"/>
                    </a:lnTo>
                    <a:lnTo>
                      <a:pt x="294927" y="243807"/>
                    </a:lnTo>
                    <a:lnTo>
                      <a:pt x="275266" y="243807"/>
                    </a:lnTo>
                    <a:lnTo>
                      <a:pt x="275266" y="161227"/>
                    </a:lnTo>
                    <a:lnTo>
                      <a:pt x="228077" y="161227"/>
                    </a:lnTo>
                    <a:lnTo>
                      <a:pt x="228077" y="74715"/>
                    </a:lnTo>
                    <a:lnTo>
                      <a:pt x="133701" y="74715"/>
                    </a:lnTo>
                    <a:lnTo>
                      <a:pt x="133701" y="0"/>
                    </a:lnTo>
                    <a:lnTo>
                      <a:pt x="0" y="0"/>
                    </a:lnTo>
                  </a:path>
                </a:pathLst>
              </a:custGeom>
              <a:noFill/>
              <a:ln w="22225" cap="flat">
                <a:solidFill>
                  <a:srgbClr val="E75C00"/>
                </a:solidFill>
                <a:prstDash val="solid"/>
                <a:miter/>
              </a:ln>
            </p:spPr>
            <p:txBody>
              <a:bodyPr rtlCol="0" anchor="ctr"/>
              <a:lstStyle/>
              <a:p>
                <a:endParaRPr lang="fr-FR" dirty="0"/>
              </a:p>
            </p:txBody>
          </p:sp>
          <p:sp>
            <p:nvSpPr>
              <p:cNvPr id="138" name="Freeform: Shape 137">
                <a:extLst>
                  <a:ext uri="{FF2B5EF4-FFF2-40B4-BE49-F238E27FC236}">
                    <a16:creationId xmlns:a16="http://schemas.microsoft.com/office/drawing/2014/main" id="{56CF665E-4B53-42C2-8B53-142AE6A807F7}"/>
                  </a:ext>
                </a:extLst>
              </p:cNvPr>
              <p:cNvSpPr/>
              <p:nvPr/>
            </p:nvSpPr>
            <p:spPr>
              <a:xfrm>
                <a:off x="4500314" y="449691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E75C00"/>
                </a:solidFill>
                <a:prstDash val="solid"/>
                <a:miter/>
              </a:ln>
            </p:spPr>
            <p:txBody>
              <a:bodyPr rtlCol="0" anchor="ctr"/>
              <a:lstStyle/>
              <a:p>
                <a:endParaRPr lang="fr-FR" dirty="0"/>
              </a:p>
            </p:txBody>
          </p:sp>
        </p:grpSp>
      </p:grpSp>
      <p:sp>
        <p:nvSpPr>
          <p:cNvPr id="147" name="Freeform 21">
            <a:extLst>
              <a:ext uri="{FF2B5EF4-FFF2-40B4-BE49-F238E27FC236}">
                <a16:creationId xmlns:a16="http://schemas.microsoft.com/office/drawing/2014/main" id="{724C0C13-D1CF-4916-ABF2-B07F690B8870}"/>
              </a:ext>
            </a:extLst>
          </p:cNvPr>
          <p:cNvSpPr>
            <a:spLocks/>
          </p:cNvSpPr>
          <p:nvPr/>
        </p:nvSpPr>
        <p:spPr bwMode="auto">
          <a:xfrm>
            <a:off x="5560170" y="2217870"/>
            <a:ext cx="3144099" cy="21791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148" name="Group 147">
            <a:extLst>
              <a:ext uri="{FF2B5EF4-FFF2-40B4-BE49-F238E27FC236}">
                <a16:creationId xmlns:a16="http://schemas.microsoft.com/office/drawing/2014/main" id="{AA2923F5-56FD-4453-BA87-685C39CE3763}"/>
              </a:ext>
            </a:extLst>
          </p:cNvPr>
          <p:cNvGrpSpPr/>
          <p:nvPr/>
        </p:nvGrpSpPr>
        <p:grpSpPr>
          <a:xfrm>
            <a:off x="4725855" y="2060820"/>
            <a:ext cx="820079" cy="2379964"/>
            <a:chOff x="4498334" y="2268501"/>
            <a:chExt cx="835894" cy="2320222"/>
          </a:xfrm>
        </p:grpSpPr>
        <p:sp>
          <p:nvSpPr>
            <p:cNvPr id="199" name="Line 7">
              <a:extLst>
                <a:ext uri="{FF2B5EF4-FFF2-40B4-BE49-F238E27FC236}">
                  <a16:creationId xmlns:a16="http://schemas.microsoft.com/office/drawing/2014/main" id="{2694C582-8F80-4368-8546-D8AA673F3FF0}"/>
                </a:ext>
              </a:extLst>
            </p:cNvPr>
            <p:cNvSpPr>
              <a:spLocks noChangeShapeType="1"/>
            </p:cNvSpPr>
            <p:nvPr/>
          </p:nvSpPr>
          <p:spPr bwMode="auto">
            <a:xfrm>
              <a:off x="5247994" y="24193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00" name="Line 8">
              <a:extLst>
                <a:ext uri="{FF2B5EF4-FFF2-40B4-BE49-F238E27FC236}">
                  <a16:creationId xmlns:a16="http://schemas.microsoft.com/office/drawing/2014/main" id="{3B309A6E-9886-4CD4-AB91-F797944F5EA0}"/>
                </a:ext>
              </a:extLst>
            </p:cNvPr>
            <p:cNvSpPr>
              <a:spLocks noChangeShapeType="1"/>
            </p:cNvSpPr>
            <p:nvPr/>
          </p:nvSpPr>
          <p:spPr bwMode="auto">
            <a:xfrm>
              <a:off x="5247994" y="29119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01" name="Line 9">
              <a:extLst>
                <a:ext uri="{FF2B5EF4-FFF2-40B4-BE49-F238E27FC236}">
                  <a16:creationId xmlns:a16="http://schemas.microsoft.com/office/drawing/2014/main" id="{9B288B8B-6F72-4636-9FC2-1E156D296084}"/>
                </a:ext>
              </a:extLst>
            </p:cNvPr>
            <p:cNvSpPr>
              <a:spLocks noChangeShapeType="1"/>
            </p:cNvSpPr>
            <p:nvPr/>
          </p:nvSpPr>
          <p:spPr bwMode="auto">
            <a:xfrm>
              <a:off x="5247994" y="34268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02" name="Line 10">
              <a:extLst>
                <a:ext uri="{FF2B5EF4-FFF2-40B4-BE49-F238E27FC236}">
                  <a16:creationId xmlns:a16="http://schemas.microsoft.com/office/drawing/2014/main" id="{EDEB9716-B0D7-416E-A300-590E6F25E83F}"/>
                </a:ext>
              </a:extLst>
            </p:cNvPr>
            <p:cNvSpPr>
              <a:spLocks noChangeShapeType="1"/>
            </p:cNvSpPr>
            <p:nvPr/>
          </p:nvSpPr>
          <p:spPr bwMode="auto">
            <a:xfrm>
              <a:off x="5247994" y="39309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03" name="Line 11">
              <a:extLst>
                <a:ext uri="{FF2B5EF4-FFF2-40B4-BE49-F238E27FC236}">
                  <a16:creationId xmlns:a16="http://schemas.microsoft.com/office/drawing/2014/main" id="{E48F24EF-EA6E-4DEF-8C97-9DD392FCF3D7}"/>
                </a:ext>
              </a:extLst>
            </p:cNvPr>
            <p:cNvSpPr>
              <a:spLocks noChangeShapeType="1"/>
            </p:cNvSpPr>
            <p:nvPr/>
          </p:nvSpPr>
          <p:spPr bwMode="auto">
            <a:xfrm>
              <a:off x="5247994" y="44404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04" name="TextBox 203">
              <a:extLst>
                <a:ext uri="{FF2B5EF4-FFF2-40B4-BE49-F238E27FC236}">
                  <a16:creationId xmlns:a16="http://schemas.microsoft.com/office/drawing/2014/main" id="{149AE481-7F23-4A20-B7DF-1B05BABAF9FC}"/>
                </a:ext>
              </a:extLst>
            </p:cNvPr>
            <p:cNvSpPr txBox="1"/>
            <p:nvPr/>
          </p:nvSpPr>
          <p:spPr>
            <a:xfrm rot="16200000">
              <a:off x="3880684" y="3288437"/>
              <a:ext cx="1549012" cy="313712"/>
            </a:xfrm>
            <a:prstGeom prst="rect">
              <a:avLst/>
            </a:prstGeom>
            <a:noFill/>
          </p:spPr>
          <p:txBody>
            <a:bodyPr wrap="none" rtlCol="0">
              <a:spAutoFit/>
            </a:bodyPr>
            <a:lstStyle/>
            <a:p>
              <a:pPr algn="ctr"/>
              <a:r>
                <a:rPr lang="fr-FR" sz="1400" dirty="0">
                  <a:solidFill>
                    <a:srgbClr val="4D4D4D"/>
                  </a:solidFill>
                  <a:latin typeface="Arial" panose="020B0604020202020204" pitchFamily="34" charset="0"/>
                  <a:cs typeface="Arial" panose="020B0604020202020204" pitchFamily="34" charset="0"/>
                </a:rPr>
                <a:t>Probabilité de SG</a:t>
              </a:r>
            </a:p>
          </p:txBody>
        </p:sp>
        <p:sp>
          <p:nvSpPr>
            <p:cNvPr id="205" name="TextBox 204">
              <a:extLst>
                <a:ext uri="{FF2B5EF4-FFF2-40B4-BE49-F238E27FC236}">
                  <a16:creationId xmlns:a16="http://schemas.microsoft.com/office/drawing/2014/main" id="{E96EF772-CFDC-45F2-8AC9-BCF827E1180F}"/>
                </a:ext>
              </a:extLst>
            </p:cNvPr>
            <p:cNvSpPr txBox="1"/>
            <p:nvPr/>
          </p:nvSpPr>
          <p:spPr>
            <a:xfrm>
              <a:off x="4748014" y="2268501"/>
              <a:ext cx="542787" cy="300051"/>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1,00</a:t>
              </a:r>
            </a:p>
          </p:txBody>
        </p:sp>
        <p:sp>
          <p:nvSpPr>
            <p:cNvPr id="206" name="TextBox 205">
              <a:extLst>
                <a:ext uri="{FF2B5EF4-FFF2-40B4-BE49-F238E27FC236}">
                  <a16:creationId xmlns:a16="http://schemas.microsoft.com/office/drawing/2014/main" id="{73BC1583-A7DA-4533-9FB5-DAE175952678}"/>
                </a:ext>
              </a:extLst>
            </p:cNvPr>
            <p:cNvSpPr txBox="1"/>
            <p:nvPr/>
          </p:nvSpPr>
          <p:spPr>
            <a:xfrm>
              <a:off x="4748014" y="2760840"/>
              <a:ext cx="542787" cy="300051"/>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0,75</a:t>
              </a:r>
            </a:p>
          </p:txBody>
        </p:sp>
        <p:sp>
          <p:nvSpPr>
            <p:cNvPr id="207" name="TextBox 206">
              <a:extLst>
                <a:ext uri="{FF2B5EF4-FFF2-40B4-BE49-F238E27FC236}">
                  <a16:creationId xmlns:a16="http://schemas.microsoft.com/office/drawing/2014/main" id="{DD041DDE-CEA4-4632-8C49-4F4BF9A8B488}"/>
                </a:ext>
              </a:extLst>
            </p:cNvPr>
            <p:cNvSpPr txBox="1"/>
            <p:nvPr/>
          </p:nvSpPr>
          <p:spPr>
            <a:xfrm>
              <a:off x="4748014" y="3275493"/>
              <a:ext cx="542787" cy="300051"/>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0,50</a:t>
              </a:r>
            </a:p>
          </p:txBody>
        </p:sp>
        <p:sp>
          <p:nvSpPr>
            <p:cNvPr id="208" name="TextBox 207">
              <a:extLst>
                <a:ext uri="{FF2B5EF4-FFF2-40B4-BE49-F238E27FC236}">
                  <a16:creationId xmlns:a16="http://schemas.microsoft.com/office/drawing/2014/main" id="{9A1F6C60-5B6D-4B9E-A9AB-824AEA4EFB35}"/>
                </a:ext>
              </a:extLst>
            </p:cNvPr>
            <p:cNvSpPr txBox="1"/>
            <p:nvPr/>
          </p:nvSpPr>
          <p:spPr>
            <a:xfrm>
              <a:off x="4748014" y="3779396"/>
              <a:ext cx="542787" cy="300051"/>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0,25</a:t>
              </a:r>
            </a:p>
          </p:txBody>
        </p:sp>
        <p:sp>
          <p:nvSpPr>
            <p:cNvPr id="209" name="TextBox 208">
              <a:extLst>
                <a:ext uri="{FF2B5EF4-FFF2-40B4-BE49-F238E27FC236}">
                  <a16:creationId xmlns:a16="http://schemas.microsoft.com/office/drawing/2014/main" id="{37AE9F49-BC5A-462B-8A45-B4C253E47271}"/>
                </a:ext>
              </a:extLst>
            </p:cNvPr>
            <p:cNvSpPr txBox="1"/>
            <p:nvPr/>
          </p:nvSpPr>
          <p:spPr>
            <a:xfrm>
              <a:off x="5001279" y="4288672"/>
              <a:ext cx="289530" cy="300051"/>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grpSp>
        <p:nvGrpSpPr>
          <p:cNvPr id="149" name="Group 148">
            <a:extLst>
              <a:ext uri="{FF2B5EF4-FFF2-40B4-BE49-F238E27FC236}">
                <a16:creationId xmlns:a16="http://schemas.microsoft.com/office/drawing/2014/main" id="{34080C4A-D523-47D6-9149-60BEF2F3B7AA}"/>
              </a:ext>
            </a:extLst>
          </p:cNvPr>
          <p:cNvGrpSpPr/>
          <p:nvPr/>
        </p:nvGrpSpPr>
        <p:grpSpPr>
          <a:xfrm>
            <a:off x="5616957" y="4394741"/>
            <a:ext cx="3042153" cy="355173"/>
            <a:chOff x="1329908" y="4474315"/>
            <a:chExt cx="3100813" cy="381531"/>
          </a:xfrm>
        </p:grpSpPr>
        <p:sp>
          <p:nvSpPr>
            <p:cNvPr id="189" name="Line 21">
              <a:extLst>
                <a:ext uri="{FF2B5EF4-FFF2-40B4-BE49-F238E27FC236}">
                  <a16:creationId xmlns:a16="http://schemas.microsoft.com/office/drawing/2014/main" id="{46A93661-9CF8-46C5-A6DF-A5F5D65BE780}"/>
                </a:ext>
              </a:extLst>
            </p:cNvPr>
            <p:cNvSpPr>
              <a:spLocks noChangeShapeType="1"/>
            </p:cNvSpPr>
            <p:nvPr/>
          </p:nvSpPr>
          <p:spPr bwMode="auto">
            <a:xfrm>
              <a:off x="4298317"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72831579-4387-40DF-B631-64BE3BAB9198}"/>
                </a:ext>
              </a:extLst>
            </p:cNvPr>
            <p:cNvSpPr txBox="1"/>
            <p:nvPr/>
          </p:nvSpPr>
          <p:spPr>
            <a:xfrm>
              <a:off x="4154010" y="4546315"/>
              <a:ext cx="276711" cy="309531"/>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40</a:t>
              </a:r>
            </a:p>
          </p:txBody>
        </p:sp>
        <p:sp>
          <p:nvSpPr>
            <p:cNvPr id="191" name="Line 21">
              <a:extLst>
                <a:ext uri="{FF2B5EF4-FFF2-40B4-BE49-F238E27FC236}">
                  <a16:creationId xmlns:a16="http://schemas.microsoft.com/office/drawing/2014/main" id="{2D4C82E3-A689-4621-AB01-6AABEB3DB755}"/>
                </a:ext>
              </a:extLst>
            </p:cNvPr>
            <p:cNvSpPr>
              <a:spLocks noChangeShapeType="1"/>
            </p:cNvSpPr>
            <p:nvPr/>
          </p:nvSpPr>
          <p:spPr bwMode="auto">
            <a:xfrm>
              <a:off x="3579629"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142CD30F-806B-415E-99E0-2E3ABF18D10B}"/>
                </a:ext>
              </a:extLst>
            </p:cNvPr>
            <p:cNvSpPr txBox="1"/>
            <p:nvPr/>
          </p:nvSpPr>
          <p:spPr>
            <a:xfrm>
              <a:off x="3435319" y="4546315"/>
              <a:ext cx="276711" cy="309531"/>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30</a:t>
              </a:r>
            </a:p>
          </p:txBody>
        </p:sp>
        <p:sp>
          <p:nvSpPr>
            <p:cNvPr id="193" name="Line 21">
              <a:extLst>
                <a:ext uri="{FF2B5EF4-FFF2-40B4-BE49-F238E27FC236}">
                  <a16:creationId xmlns:a16="http://schemas.microsoft.com/office/drawing/2014/main" id="{9F75A064-F5AD-462C-A3AB-72D8ADC68CE9}"/>
                </a:ext>
              </a:extLst>
            </p:cNvPr>
            <p:cNvSpPr>
              <a:spLocks noChangeShapeType="1"/>
            </p:cNvSpPr>
            <p:nvPr/>
          </p:nvSpPr>
          <p:spPr bwMode="auto">
            <a:xfrm>
              <a:off x="2860941"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E151B8D0-A1C3-4D18-A053-CC8B8D0D82FA}"/>
                </a:ext>
              </a:extLst>
            </p:cNvPr>
            <p:cNvSpPr txBox="1"/>
            <p:nvPr/>
          </p:nvSpPr>
          <p:spPr>
            <a:xfrm>
              <a:off x="2716633" y="4546315"/>
              <a:ext cx="276711" cy="309531"/>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20</a:t>
              </a:r>
            </a:p>
          </p:txBody>
        </p:sp>
        <p:sp>
          <p:nvSpPr>
            <p:cNvPr id="195" name="Line 21">
              <a:extLst>
                <a:ext uri="{FF2B5EF4-FFF2-40B4-BE49-F238E27FC236}">
                  <a16:creationId xmlns:a16="http://schemas.microsoft.com/office/drawing/2014/main" id="{0452E73E-6A6C-476B-87C0-068D131CF1A9}"/>
                </a:ext>
              </a:extLst>
            </p:cNvPr>
            <p:cNvSpPr>
              <a:spLocks noChangeShapeType="1"/>
            </p:cNvSpPr>
            <p:nvPr/>
          </p:nvSpPr>
          <p:spPr bwMode="auto">
            <a:xfrm>
              <a:off x="2142253"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BD3CB45B-4D69-4D15-A219-F03A5F90C9EB}"/>
                </a:ext>
              </a:extLst>
            </p:cNvPr>
            <p:cNvSpPr txBox="1"/>
            <p:nvPr/>
          </p:nvSpPr>
          <p:spPr>
            <a:xfrm>
              <a:off x="1997947" y="4546315"/>
              <a:ext cx="276711" cy="309531"/>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10</a:t>
              </a:r>
            </a:p>
          </p:txBody>
        </p:sp>
        <p:sp>
          <p:nvSpPr>
            <p:cNvPr id="197" name="Line 21">
              <a:extLst>
                <a:ext uri="{FF2B5EF4-FFF2-40B4-BE49-F238E27FC236}">
                  <a16:creationId xmlns:a16="http://schemas.microsoft.com/office/drawing/2014/main" id="{702803BC-09C0-41FE-BA09-038FD30E9BF1}"/>
                </a:ext>
              </a:extLst>
            </p:cNvPr>
            <p:cNvSpPr>
              <a:spLocks noChangeShapeType="1"/>
            </p:cNvSpPr>
            <p:nvPr/>
          </p:nvSpPr>
          <p:spPr bwMode="auto">
            <a:xfrm>
              <a:off x="1417612"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8A32BCB3-7897-4CF4-8BFA-65ED9A93F056}"/>
                </a:ext>
              </a:extLst>
            </p:cNvPr>
            <p:cNvSpPr txBox="1"/>
            <p:nvPr/>
          </p:nvSpPr>
          <p:spPr>
            <a:xfrm>
              <a:off x="1329908" y="4546315"/>
              <a:ext cx="175407" cy="309531"/>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sp>
        <p:nvSpPr>
          <p:cNvPr id="150" name="TextBox 149">
            <a:extLst>
              <a:ext uri="{FF2B5EF4-FFF2-40B4-BE49-F238E27FC236}">
                <a16:creationId xmlns:a16="http://schemas.microsoft.com/office/drawing/2014/main" id="{C3270A16-AD3A-4FD9-8BC0-459D5105AA35}"/>
              </a:ext>
            </a:extLst>
          </p:cNvPr>
          <p:cNvSpPr txBox="1"/>
          <p:nvPr/>
        </p:nvSpPr>
        <p:spPr>
          <a:xfrm>
            <a:off x="6809627" y="4600041"/>
            <a:ext cx="562975" cy="307777"/>
          </a:xfrm>
          <a:prstGeom prst="rect">
            <a:avLst/>
          </a:prstGeom>
          <a:noFill/>
        </p:spPr>
        <p:txBody>
          <a:bodyPr wrap="none" rtlCol="0">
            <a:spAutoFit/>
          </a:bodyPr>
          <a:lstStyle/>
          <a:p>
            <a:r>
              <a:rPr lang="fr-FR" sz="1400" dirty="0">
                <a:solidFill>
                  <a:srgbClr val="4D4D4D"/>
                </a:solidFill>
              </a:rPr>
              <a:t>Mois</a:t>
            </a:r>
          </a:p>
        </p:txBody>
      </p:sp>
      <p:sp>
        <p:nvSpPr>
          <p:cNvPr id="151" name="TextBox 150">
            <a:extLst>
              <a:ext uri="{FF2B5EF4-FFF2-40B4-BE49-F238E27FC236}">
                <a16:creationId xmlns:a16="http://schemas.microsoft.com/office/drawing/2014/main" id="{5B4A7CD4-E1DA-4B52-A6C7-2B39DFD56684}"/>
              </a:ext>
            </a:extLst>
          </p:cNvPr>
          <p:cNvSpPr txBox="1"/>
          <p:nvPr/>
        </p:nvSpPr>
        <p:spPr>
          <a:xfrm>
            <a:off x="5114769" y="4674968"/>
            <a:ext cx="314510" cy="307777"/>
          </a:xfrm>
          <a:prstGeom prst="rect">
            <a:avLst/>
          </a:prstGeom>
          <a:noFill/>
        </p:spPr>
        <p:txBody>
          <a:bodyPr wrap="none" rtlCol="0">
            <a:spAutoFit/>
          </a:bodyPr>
          <a:lstStyle/>
          <a:p>
            <a:pPr algn="r"/>
            <a:r>
              <a:rPr lang="fr-FR" sz="1400" dirty="0">
                <a:solidFill>
                  <a:srgbClr val="4D4D4D"/>
                </a:solidFill>
              </a:rPr>
              <a:t>N</a:t>
            </a:r>
          </a:p>
        </p:txBody>
      </p:sp>
      <p:grpSp>
        <p:nvGrpSpPr>
          <p:cNvPr id="152" name="Group 151">
            <a:extLst>
              <a:ext uri="{FF2B5EF4-FFF2-40B4-BE49-F238E27FC236}">
                <a16:creationId xmlns:a16="http://schemas.microsoft.com/office/drawing/2014/main" id="{7903EC26-868B-4950-B128-13ABE7687BF4}"/>
              </a:ext>
            </a:extLst>
          </p:cNvPr>
          <p:cNvGrpSpPr/>
          <p:nvPr/>
        </p:nvGrpSpPr>
        <p:grpSpPr>
          <a:xfrm>
            <a:off x="4655225" y="4888386"/>
            <a:ext cx="3964398" cy="307777"/>
            <a:chOff x="349925" y="4795076"/>
            <a:chExt cx="3964398" cy="307777"/>
          </a:xfrm>
        </p:grpSpPr>
        <p:sp>
          <p:nvSpPr>
            <p:cNvPr id="183" name="TextBox 182">
              <a:extLst>
                <a:ext uri="{FF2B5EF4-FFF2-40B4-BE49-F238E27FC236}">
                  <a16:creationId xmlns:a16="http://schemas.microsoft.com/office/drawing/2014/main" id="{DABA63F6-5F98-48D6-B5D4-1E8E2C67AA88}"/>
                </a:ext>
              </a:extLst>
            </p:cNvPr>
            <p:cNvSpPr txBox="1"/>
            <p:nvPr/>
          </p:nvSpPr>
          <p:spPr>
            <a:xfrm>
              <a:off x="349925" y="4795076"/>
              <a:ext cx="803426" cy="307777"/>
            </a:xfrm>
            <a:prstGeom prst="rect">
              <a:avLst/>
            </a:prstGeom>
            <a:noFill/>
          </p:spPr>
          <p:txBody>
            <a:bodyPr wrap="none" rtlCol="0">
              <a:spAutoFit/>
            </a:bodyPr>
            <a:lstStyle/>
            <a:p>
              <a:pPr algn="r"/>
              <a:r>
                <a:rPr lang="fr-FR" sz="1400" dirty="0">
                  <a:solidFill>
                    <a:srgbClr val="B2C0EC"/>
                  </a:solidFill>
                </a:rPr>
                <a:t>ADNtc–</a:t>
              </a:r>
            </a:p>
          </p:txBody>
        </p:sp>
        <p:sp>
          <p:nvSpPr>
            <p:cNvPr id="184" name="TextBox 183">
              <a:extLst>
                <a:ext uri="{FF2B5EF4-FFF2-40B4-BE49-F238E27FC236}">
                  <a16:creationId xmlns:a16="http://schemas.microsoft.com/office/drawing/2014/main" id="{4ABB6C7D-7FED-4E5D-A048-7A9B04082491}"/>
                </a:ext>
              </a:extLst>
            </p:cNvPr>
            <p:cNvSpPr txBox="1"/>
            <p:nvPr/>
          </p:nvSpPr>
          <p:spPr>
            <a:xfrm>
              <a:off x="4142233" y="4813356"/>
              <a:ext cx="172090"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2</a:t>
              </a:r>
            </a:p>
          </p:txBody>
        </p:sp>
        <p:sp>
          <p:nvSpPr>
            <p:cNvPr id="185" name="TextBox 184">
              <a:extLst>
                <a:ext uri="{FF2B5EF4-FFF2-40B4-BE49-F238E27FC236}">
                  <a16:creationId xmlns:a16="http://schemas.microsoft.com/office/drawing/2014/main" id="{7C307E9D-8814-4B89-9387-1AA2754F0F52}"/>
                </a:ext>
              </a:extLst>
            </p:cNvPr>
            <p:cNvSpPr txBox="1"/>
            <p:nvPr/>
          </p:nvSpPr>
          <p:spPr>
            <a:xfrm>
              <a:off x="3381096" y="4813356"/>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16</a:t>
              </a:r>
            </a:p>
          </p:txBody>
        </p:sp>
        <p:sp>
          <p:nvSpPr>
            <p:cNvPr id="186" name="TextBox 185">
              <a:extLst>
                <a:ext uri="{FF2B5EF4-FFF2-40B4-BE49-F238E27FC236}">
                  <a16:creationId xmlns:a16="http://schemas.microsoft.com/office/drawing/2014/main" id="{4688AA7A-2613-43F0-A23F-CBDF8E6576D0}"/>
                </a:ext>
              </a:extLst>
            </p:cNvPr>
            <p:cNvSpPr txBox="1"/>
            <p:nvPr/>
          </p:nvSpPr>
          <p:spPr>
            <a:xfrm>
              <a:off x="2682355" y="4813356"/>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30</a:t>
              </a:r>
            </a:p>
          </p:txBody>
        </p:sp>
        <p:sp>
          <p:nvSpPr>
            <p:cNvPr id="187" name="TextBox 186">
              <a:extLst>
                <a:ext uri="{FF2B5EF4-FFF2-40B4-BE49-F238E27FC236}">
                  <a16:creationId xmlns:a16="http://schemas.microsoft.com/office/drawing/2014/main" id="{2E04819A-11CA-4BE9-B6A5-8612DC8CE8B9}"/>
                </a:ext>
              </a:extLst>
            </p:cNvPr>
            <p:cNvSpPr txBox="1"/>
            <p:nvPr/>
          </p:nvSpPr>
          <p:spPr>
            <a:xfrm>
              <a:off x="1977264" y="4813356"/>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44</a:t>
              </a:r>
            </a:p>
          </p:txBody>
        </p:sp>
        <p:sp>
          <p:nvSpPr>
            <p:cNvPr id="188" name="TextBox 187">
              <a:extLst>
                <a:ext uri="{FF2B5EF4-FFF2-40B4-BE49-F238E27FC236}">
                  <a16:creationId xmlns:a16="http://schemas.microsoft.com/office/drawing/2014/main" id="{13410E85-1EE2-4A6A-A773-5DEF18E5F940}"/>
                </a:ext>
              </a:extLst>
            </p:cNvPr>
            <p:cNvSpPr txBox="1"/>
            <p:nvPr/>
          </p:nvSpPr>
          <p:spPr>
            <a:xfrm>
              <a:off x="1272171" y="4813356"/>
              <a:ext cx="271475" cy="288147"/>
            </a:xfrm>
            <a:prstGeom prst="rect">
              <a:avLst/>
            </a:prstGeom>
            <a:noFill/>
          </p:spPr>
          <p:txBody>
            <a:bodyPr wrap="none" lIns="36000" tIns="36000" rIns="36000" bIns="36000" rtlCol="0" anchor="t" anchorCtr="0">
              <a:spAutoFit/>
            </a:bodyPr>
            <a:lstStyle/>
            <a:p>
              <a:pPr algn="ctr"/>
              <a:r>
                <a:rPr lang="fr-FR" sz="1400" dirty="0">
                  <a:solidFill>
                    <a:srgbClr val="B2C0EC"/>
                  </a:solidFill>
                  <a:latin typeface="Arial" panose="020B0604020202020204" pitchFamily="34" charset="0"/>
                  <a:cs typeface="Arial" panose="020B0604020202020204" pitchFamily="34" charset="0"/>
                </a:rPr>
                <a:t>48</a:t>
              </a:r>
            </a:p>
          </p:txBody>
        </p:sp>
      </p:grpSp>
      <p:sp>
        <p:nvSpPr>
          <p:cNvPr id="153" name="TextBox 152">
            <a:extLst>
              <a:ext uri="{FF2B5EF4-FFF2-40B4-BE49-F238E27FC236}">
                <a16:creationId xmlns:a16="http://schemas.microsoft.com/office/drawing/2014/main" id="{A6EC6178-CF65-452B-B821-45AE24F5C2F9}"/>
              </a:ext>
            </a:extLst>
          </p:cNvPr>
          <p:cNvSpPr txBox="1"/>
          <p:nvPr/>
        </p:nvSpPr>
        <p:spPr>
          <a:xfrm>
            <a:off x="6977348" y="2263664"/>
            <a:ext cx="1290738" cy="307777"/>
          </a:xfrm>
          <a:prstGeom prst="rect">
            <a:avLst/>
          </a:prstGeom>
          <a:noFill/>
        </p:spPr>
        <p:txBody>
          <a:bodyPr wrap="none" rtlCol="0">
            <a:spAutoFit/>
          </a:bodyPr>
          <a:lstStyle/>
          <a:p>
            <a:r>
              <a:rPr lang="fr-FR" sz="1400" dirty="0">
                <a:solidFill>
                  <a:srgbClr val="B2C0EC"/>
                </a:solidFill>
              </a:rPr>
              <a:t>ADNtc négatif</a:t>
            </a:r>
          </a:p>
        </p:txBody>
      </p:sp>
      <p:sp>
        <p:nvSpPr>
          <p:cNvPr id="154" name="TextBox 153">
            <a:extLst>
              <a:ext uri="{FF2B5EF4-FFF2-40B4-BE49-F238E27FC236}">
                <a16:creationId xmlns:a16="http://schemas.microsoft.com/office/drawing/2014/main" id="{84427CB4-FF4E-41DF-B06B-0CD091611D91}"/>
              </a:ext>
            </a:extLst>
          </p:cNvPr>
          <p:cNvSpPr txBox="1"/>
          <p:nvPr/>
        </p:nvSpPr>
        <p:spPr>
          <a:xfrm>
            <a:off x="6977348" y="3812728"/>
            <a:ext cx="1221809" cy="307777"/>
          </a:xfrm>
          <a:prstGeom prst="rect">
            <a:avLst/>
          </a:prstGeom>
          <a:noFill/>
        </p:spPr>
        <p:txBody>
          <a:bodyPr wrap="none" rtlCol="0">
            <a:spAutoFit/>
          </a:bodyPr>
          <a:lstStyle/>
          <a:p>
            <a:r>
              <a:rPr lang="fr-FR" sz="1400" dirty="0">
                <a:solidFill>
                  <a:srgbClr val="E75C00"/>
                </a:solidFill>
              </a:rPr>
              <a:t>ADNtc positif</a:t>
            </a:r>
          </a:p>
        </p:txBody>
      </p:sp>
      <p:grpSp>
        <p:nvGrpSpPr>
          <p:cNvPr id="155" name="Group 154">
            <a:extLst>
              <a:ext uri="{FF2B5EF4-FFF2-40B4-BE49-F238E27FC236}">
                <a16:creationId xmlns:a16="http://schemas.microsoft.com/office/drawing/2014/main" id="{3A71F460-B956-449D-973D-4C45336E61B0}"/>
              </a:ext>
            </a:extLst>
          </p:cNvPr>
          <p:cNvGrpSpPr/>
          <p:nvPr/>
        </p:nvGrpSpPr>
        <p:grpSpPr>
          <a:xfrm>
            <a:off x="4650416" y="5246543"/>
            <a:ext cx="3969207" cy="326334"/>
            <a:chOff x="345116" y="5153233"/>
            <a:chExt cx="3969207" cy="326334"/>
          </a:xfrm>
        </p:grpSpPr>
        <p:sp>
          <p:nvSpPr>
            <p:cNvPr id="175" name="TextBox 174">
              <a:extLst>
                <a:ext uri="{FF2B5EF4-FFF2-40B4-BE49-F238E27FC236}">
                  <a16:creationId xmlns:a16="http://schemas.microsoft.com/office/drawing/2014/main" id="{675BC2AD-7304-4EAE-B707-17310C76BA55}"/>
                </a:ext>
              </a:extLst>
            </p:cNvPr>
            <p:cNvSpPr txBox="1"/>
            <p:nvPr/>
          </p:nvSpPr>
          <p:spPr>
            <a:xfrm>
              <a:off x="345116" y="5153233"/>
              <a:ext cx="808235" cy="307777"/>
            </a:xfrm>
            <a:prstGeom prst="rect">
              <a:avLst/>
            </a:prstGeom>
            <a:noFill/>
          </p:spPr>
          <p:txBody>
            <a:bodyPr wrap="none" rtlCol="0">
              <a:spAutoFit/>
            </a:bodyPr>
            <a:lstStyle/>
            <a:p>
              <a:pPr algn="r"/>
              <a:r>
                <a:rPr lang="fr-FR" sz="1400" dirty="0">
                  <a:solidFill>
                    <a:srgbClr val="E75C00"/>
                  </a:solidFill>
                </a:rPr>
                <a:t>ADNtc+</a:t>
              </a:r>
            </a:p>
          </p:txBody>
        </p:sp>
        <p:grpSp>
          <p:nvGrpSpPr>
            <p:cNvPr id="176" name="Group 175">
              <a:extLst>
                <a:ext uri="{FF2B5EF4-FFF2-40B4-BE49-F238E27FC236}">
                  <a16:creationId xmlns:a16="http://schemas.microsoft.com/office/drawing/2014/main" id="{3020FD15-E51A-4CAC-AEBF-7046910263E7}"/>
                </a:ext>
              </a:extLst>
            </p:cNvPr>
            <p:cNvGrpSpPr/>
            <p:nvPr/>
          </p:nvGrpSpPr>
          <p:grpSpPr>
            <a:xfrm>
              <a:off x="1272171" y="5171513"/>
              <a:ext cx="3042152" cy="288147"/>
              <a:chOff x="1382673" y="5232115"/>
              <a:chExt cx="3100810" cy="309531"/>
            </a:xfrm>
          </p:grpSpPr>
          <p:sp>
            <p:nvSpPr>
              <p:cNvPr id="178" name="TextBox 177">
                <a:extLst>
                  <a:ext uri="{FF2B5EF4-FFF2-40B4-BE49-F238E27FC236}">
                    <a16:creationId xmlns:a16="http://schemas.microsoft.com/office/drawing/2014/main" id="{009B2868-7FDD-4267-A4BA-34294F8BF7C5}"/>
                  </a:ext>
                </a:extLst>
              </p:cNvPr>
              <p:cNvSpPr txBox="1"/>
              <p:nvPr/>
            </p:nvSpPr>
            <p:spPr>
              <a:xfrm>
                <a:off x="4308075" y="5232115"/>
                <a:ext cx="175408" cy="309531"/>
              </a:xfrm>
              <a:prstGeom prst="rect">
                <a:avLst/>
              </a:prstGeom>
              <a:noFill/>
            </p:spPr>
            <p:txBody>
              <a:bodyPr wrap="none" lIns="36000" tIns="36000" rIns="36000" bIns="36000" rtlCol="0" anchor="t" anchorCtr="0">
                <a:spAutoFit/>
              </a:bodyPr>
              <a:lstStyle/>
              <a:p>
                <a:pPr algn="ctr"/>
                <a:r>
                  <a:rPr lang="fr-FR" sz="1400" dirty="0">
                    <a:solidFill>
                      <a:srgbClr val="E75C00"/>
                    </a:solidFill>
                    <a:latin typeface="Arial" panose="020B0604020202020204" pitchFamily="34" charset="0"/>
                    <a:cs typeface="Arial" panose="020B0604020202020204" pitchFamily="34" charset="0"/>
                  </a:rPr>
                  <a:t>2</a:t>
                </a:r>
              </a:p>
            </p:txBody>
          </p:sp>
          <p:sp>
            <p:nvSpPr>
              <p:cNvPr id="179" name="TextBox 178">
                <a:extLst>
                  <a:ext uri="{FF2B5EF4-FFF2-40B4-BE49-F238E27FC236}">
                    <a16:creationId xmlns:a16="http://schemas.microsoft.com/office/drawing/2014/main" id="{DDC00605-6681-4647-AA20-F74C4DE30E09}"/>
                  </a:ext>
                </a:extLst>
              </p:cNvPr>
              <p:cNvSpPr txBox="1"/>
              <p:nvPr/>
            </p:nvSpPr>
            <p:spPr>
              <a:xfrm>
                <a:off x="3640004" y="5232115"/>
                <a:ext cx="74171" cy="309531"/>
              </a:xfrm>
              <a:prstGeom prst="rect">
                <a:avLst/>
              </a:prstGeom>
              <a:noFill/>
            </p:spPr>
            <p:txBody>
              <a:bodyPr wrap="none" lIns="36000" tIns="36000" rIns="36000" bIns="36000" rtlCol="0" anchor="t" anchorCtr="0">
                <a:spAutoFit/>
              </a:bodyPr>
              <a:lstStyle/>
              <a:p>
                <a:pPr algn="ctr"/>
                <a:endParaRPr lang="fr-FR" sz="1400" dirty="0">
                  <a:solidFill>
                    <a:srgbClr val="E75C00"/>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41F47CE3-542F-414E-B24A-C6F3149EE838}"/>
                  </a:ext>
                </a:extLst>
              </p:cNvPr>
              <p:cNvSpPr txBox="1"/>
              <p:nvPr/>
            </p:nvSpPr>
            <p:spPr>
              <a:xfrm>
                <a:off x="2820048" y="5232115"/>
                <a:ext cx="276710" cy="309531"/>
              </a:xfrm>
              <a:prstGeom prst="rect">
                <a:avLst/>
              </a:prstGeom>
              <a:noFill/>
            </p:spPr>
            <p:txBody>
              <a:bodyPr wrap="none" lIns="36000" tIns="36000" rIns="36000" bIns="36000" rtlCol="0" anchor="t" anchorCtr="0">
                <a:spAutoFit/>
              </a:bodyPr>
              <a:lstStyle/>
              <a:p>
                <a:pPr algn="ctr"/>
                <a:r>
                  <a:rPr lang="fr-FR" sz="1400" dirty="0">
                    <a:solidFill>
                      <a:srgbClr val="E75C00"/>
                    </a:solidFill>
                    <a:latin typeface="Arial" panose="020B0604020202020204" pitchFamily="34" charset="0"/>
                    <a:cs typeface="Arial" panose="020B0604020202020204" pitchFamily="34" charset="0"/>
                  </a:rPr>
                  <a:t>29</a:t>
                </a:r>
              </a:p>
            </p:txBody>
          </p:sp>
          <p:sp>
            <p:nvSpPr>
              <p:cNvPr id="181" name="TextBox 180">
                <a:extLst>
                  <a:ext uri="{FF2B5EF4-FFF2-40B4-BE49-F238E27FC236}">
                    <a16:creationId xmlns:a16="http://schemas.microsoft.com/office/drawing/2014/main" id="{C814A6C9-ED5A-4A18-B5F1-9D60995D7B4A}"/>
                  </a:ext>
                </a:extLst>
              </p:cNvPr>
              <p:cNvSpPr txBox="1"/>
              <p:nvPr/>
            </p:nvSpPr>
            <p:spPr>
              <a:xfrm>
                <a:off x="2101362" y="5232115"/>
                <a:ext cx="276710" cy="309531"/>
              </a:xfrm>
              <a:prstGeom prst="rect">
                <a:avLst/>
              </a:prstGeom>
              <a:noFill/>
            </p:spPr>
            <p:txBody>
              <a:bodyPr wrap="none" lIns="36000" tIns="36000" rIns="36000" bIns="36000" rtlCol="0" anchor="t" anchorCtr="0">
                <a:spAutoFit/>
              </a:bodyPr>
              <a:lstStyle/>
              <a:p>
                <a:pPr algn="ctr"/>
                <a:r>
                  <a:rPr lang="fr-FR" sz="1400" dirty="0">
                    <a:solidFill>
                      <a:srgbClr val="E75C00"/>
                    </a:solidFill>
                    <a:latin typeface="Arial" panose="020B0604020202020204" pitchFamily="34" charset="0"/>
                    <a:cs typeface="Arial" panose="020B0604020202020204" pitchFamily="34" charset="0"/>
                  </a:rPr>
                  <a:t>45</a:t>
                </a:r>
              </a:p>
            </p:txBody>
          </p:sp>
          <p:sp>
            <p:nvSpPr>
              <p:cNvPr id="182" name="TextBox 181">
                <a:extLst>
                  <a:ext uri="{FF2B5EF4-FFF2-40B4-BE49-F238E27FC236}">
                    <a16:creationId xmlns:a16="http://schemas.microsoft.com/office/drawing/2014/main" id="{054FC2BE-AF6B-4B84-BFAE-12E979C1545E}"/>
                  </a:ext>
                </a:extLst>
              </p:cNvPr>
              <p:cNvSpPr txBox="1"/>
              <p:nvPr/>
            </p:nvSpPr>
            <p:spPr>
              <a:xfrm>
                <a:off x="1382673" y="5232115"/>
                <a:ext cx="276710" cy="309531"/>
              </a:xfrm>
              <a:prstGeom prst="rect">
                <a:avLst/>
              </a:prstGeom>
              <a:noFill/>
            </p:spPr>
            <p:txBody>
              <a:bodyPr wrap="none" lIns="36000" tIns="36000" rIns="36000" bIns="36000" rtlCol="0" anchor="t" anchorCtr="0">
                <a:spAutoFit/>
              </a:bodyPr>
              <a:lstStyle/>
              <a:p>
                <a:pPr algn="ctr"/>
                <a:r>
                  <a:rPr lang="fr-FR" sz="1400" dirty="0">
                    <a:solidFill>
                      <a:srgbClr val="E75C00"/>
                    </a:solidFill>
                    <a:latin typeface="Arial" panose="020B0604020202020204" pitchFamily="34" charset="0"/>
                    <a:cs typeface="Arial" panose="020B0604020202020204" pitchFamily="34" charset="0"/>
                  </a:rPr>
                  <a:t>52</a:t>
                </a:r>
              </a:p>
            </p:txBody>
          </p:sp>
        </p:grpSp>
        <p:sp>
          <p:nvSpPr>
            <p:cNvPr id="177" name="TextBox 176">
              <a:extLst>
                <a:ext uri="{FF2B5EF4-FFF2-40B4-BE49-F238E27FC236}">
                  <a16:creationId xmlns:a16="http://schemas.microsoft.com/office/drawing/2014/main" id="{B144E6F0-7C88-422F-A5C0-D5954EE48E6E}"/>
                </a:ext>
              </a:extLst>
            </p:cNvPr>
            <p:cNvSpPr txBox="1"/>
            <p:nvPr/>
          </p:nvSpPr>
          <p:spPr>
            <a:xfrm>
              <a:off x="3381096" y="5191420"/>
              <a:ext cx="271475" cy="288147"/>
            </a:xfrm>
            <a:prstGeom prst="rect">
              <a:avLst/>
            </a:prstGeom>
            <a:noFill/>
          </p:spPr>
          <p:txBody>
            <a:bodyPr wrap="none" lIns="36000" tIns="36000" rIns="36000" bIns="36000" rtlCol="0" anchor="t" anchorCtr="0">
              <a:spAutoFit/>
            </a:bodyPr>
            <a:lstStyle/>
            <a:p>
              <a:pPr algn="ctr"/>
              <a:r>
                <a:rPr lang="fr-FR" sz="1400" dirty="0">
                  <a:solidFill>
                    <a:srgbClr val="E75C00"/>
                  </a:solidFill>
                  <a:latin typeface="Arial" panose="020B0604020202020204" pitchFamily="34" charset="0"/>
                  <a:cs typeface="Arial" panose="020B0604020202020204" pitchFamily="34" charset="0"/>
                </a:rPr>
                <a:t>12</a:t>
              </a:r>
            </a:p>
          </p:txBody>
        </p:sp>
      </p:grpSp>
      <p:grpSp>
        <p:nvGrpSpPr>
          <p:cNvPr id="244" name="Group 243">
            <a:extLst>
              <a:ext uri="{FF2B5EF4-FFF2-40B4-BE49-F238E27FC236}">
                <a16:creationId xmlns:a16="http://schemas.microsoft.com/office/drawing/2014/main" id="{A306F9EC-806E-44C7-962A-40723249E146}"/>
              </a:ext>
            </a:extLst>
          </p:cNvPr>
          <p:cNvGrpSpPr/>
          <p:nvPr/>
        </p:nvGrpSpPr>
        <p:grpSpPr>
          <a:xfrm>
            <a:off x="5701199" y="2200469"/>
            <a:ext cx="2948280" cy="82067"/>
            <a:chOff x="5309313" y="6781800"/>
            <a:chExt cx="4557217" cy="148200"/>
          </a:xfrm>
        </p:grpSpPr>
        <p:sp>
          <p:nvSpPr>
            <p:cNvPr id="212" name="Freeform: Shape 211">
              <a:extLst>
                <a:ext uri="{FF2B5EF4-FFF2-40B4-BE49-F238E27FC236}">
                  <a16:creationId xmlns:a16="http://schemas.microsoft.com/office/drawing/2014/main" id="{A87FE32C-B802-4F51-8136-91F511EB08EC}"/>
                </a:ext>
              </a:extLst>
            </p:cNvPr>
            <p:cNvSpPr/>
            <p:nvPr/>
          </p:nvSpPr>
          <p:spPr>
            <a:xfrm>
              <a:off x="5309313" y="6816849"/>
              <a:ext cx="4557217" cy="73901"/>
            </a:xfrm>
            <a:custGeom>
              <a:avLst/>
              <a:gdLst>
                <a:gd name="connsiteX0" fmla="*/ 4557217 w 4557217"/>
                <a:gd name="connsiteY0" fmla="*/ 73901 h 73901"/>
                <a:gd name="connsiteX1" fmla="*/ 866283 w 4557217"/>
                <a:gd name="connsiteY1" fmla="*/ 73901 h 73901"/>
                <a:gd name="connsiteX2" fmla="*/ 866283 w 4557217"/>
                <a:gd name="connsiteY2" fmla="*/ 0 h 73901"/>
                <a:gd name="connsiteX3" fmla="*/ 0 w 4557217"/>
                <a:gd name="connsiteY3" fmla="*/ 0 h 73901"/>
              </a:gdLst>
              <a:ahLst/>
              <a:cxnLst>
                <a:cxn ang="0">
                  <a:pos x="connsiteX0" y="connsiteY0"/>
                </a:cxn>
                <a:cxn ang="0">
                  <a:pos x="connsiteX1" y="connsiteY1"/>
                </a:cxn>
                <a:cxn ang="0">
                  <a:pos x="connsiteX2" y="connsiteY2"/>
                </a:cxn>
                <a:cxn ang="0">
                  <a:pos x="connsiteX3" y="connsiteY3"/>
                </a:cxn>
              </a:cxnLst>
              <a:rect l="l" t="t" r="r" b="b"/>
              <a:pathLst>
                <a:path w="4557217" h="73901">
                  <a:moveTo>
                    <a:pt x="4557217" y="73901"/>
                  </a:moveTo>
                  <a:lnTo>
                    <a:pt x="866283" y="73901"/>
                  </a:lnTo>
                  <a:lnTo>
                    <a:pt x="866283" y="0"/>
                  </a:lnTo>
                  <a:lnTo>
                    <a:pt x="0" y="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3" name="Freeform: Shape 212">
              <a:extLst>
                <a:ext uri="{FF2B5EF4-FFF2-40B4-BE49-F238E27FC236}">
                  <a16:creationId xmlns:a16="http://schemas.microsoft.com/office/drawing/2014/main" id="{8D4F7140-6671-4DF6-9468-BDB7713F95A5}"/>
                </a:ext>
              </a:extLst>
            </p:cNvPr>
            <p:cNvSpPr/>
            <p:nvPr/>
          </p:nvSpPr>
          <p:spPr>
            <a:xfrm>
              <a:off x="6093483" y="67818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4" name="Freeform: Shape 213">
              <a:extLst>
                <a:ext uri="{FF2B5EF4-FFF2-40B4-BE49-F238E27FC236}">
                  <a16:creationId xmlns:a16="http://schemas.microsoft.com/office/drawing/2014/main" id="{98B8767C-B0CE-4C29-9533-65CD201B681C}"/>
                </a:ext>
              </a:extLst>
            </p:cNvPr>
            <p:cNvSpPr/>
            <p:nvPr/>
          </p:nvSpPr>
          <p:spPr>
            <a:xfrm>
              <a:off x="6245883"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5" name="Freeform: Shape 214">
              <a:extLst>
                <a:ext uri="{FF2B5EF4-FFF2-40B4-BE49-F238E27FC236}">
                  <a16:creationId xmlns:a16="http://schemas.microsoft.com/office/drawing/2014/main" id="{F8A99D3A-3933-4AB6-A4DC-CB9DDE940C19}"/>
                </a:ext>
              </a:extLst>
            </p:cNvPr>
            <p:cNvSpPr/>
            <p:nvPr/>
          </p:nvSpPr>
          <p:spPr>
            <a:xfrm>
              <a:off x="66268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6" name="Freeform: Shape 215">
              <a:extLst>
                <a:ext uri="{FF2B5EF4-FFF2-40B4-BE49-F238E27FC236}">
                  <a16:creationId xmlns:a16="http://schemas.microsoft.com/office/drawing/2014/main" id="{73329BDE-4D33-4A56-8613-A900C14E2A1D}"/>
                </a:ext>
              </a:extLst>
            </p:cNvPr>
            <p:cNvSpPr/>
            <p:nvPr/>
          </p:nvSpPr>
          <p:spPr>
            <a:xfrm>
              <a:off x="66840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7" name="Freeform: Shape 216">
              <a:extLst>
                <a:ext uri="{FF2B5EF4-FFF2-40B4-BE49-F238E27FC236}">
                  <a16:creationId xmlns:a16="http://schemas.microsoft.com/office/drawing/2014/main" id="{B43061ED-251B-4A88-9C6A-557912E69E56}"/>
                </a:ext>
              </a:extLst>
            </p:cNvPr>
            <p:cNvSpPr/>
            <p:nvPr/>
          </p:nvSpPr>
          <p:spPr>
            <a:xfrm>
              <a:off x="68173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8" name="Freeform: Shape 217">
              <a:extLst>
                <a:ext uri="{FF2B5EF4-FFF2-40B4-BE49-F238E27FC236}">
                  <a16:creationId xmlns:a16="http://schemas.microsoft.com/office/drawing/2014/main" id="{7547B466-995A-42DB-A2BC-AD1A2FAF914D}"/>
                </a:ext>
              </a:extLst>
            </p:cNvPr>
            <p:cNvSpPr/>
            <p:nvPr/>
          </p:nvSpPr>
          <p:spPr>
            <a:xfrm>
              <a:off x="70078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9" name="Freeform: Shape 218">
              <a:extLst>
                <a:ext uri="{FF2B5EF4-FFF2-40B4-BE49-F238E27FC236}">
                  <a16:creationId xmlns:a16="http://schemas.microsoft.com/office/drawing/2014/main" id="{251A9F1F-889E-4523-928B-44FB061D176E}"/>
                </a:ext>
              </a:extLst>
            </p:cNvPr>
            <p:cNvSpPr/>
            <p:nvPr/>
          </p:nvSpPr>
          <p:spPr>
            <a:xfrm>
              <a:off x="70650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0" name="Freeform: Shape 219">
              <a:extLst>
                <a:ext uri="{FF2B5EF4-FFF2-40B4-BE49-F238E27FC236}">
                  <a16:creationId xmlns:a16="http://schemas.microsoft.com/office/drawing/2014/main" id="{4AF43B92-E34F-44B8-930F-FD3322323C63}"/>
                </a:ext>
              </a:extLst>
            </p:cNvPr>
            <p:cNvSpPr/>
            <p:nvPr/>
          </p:nvSpPr>
          <p:spPr>
            <a:xfrm>
              <a:off x="71031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1" name="Freeform: Shape 220">
              <a:extLst>
                <a:ext uri="{FF2B5EF4-FFF2-40B4-BE49-F238E27FC236}">
                  <a16:creationId xmlns:a16="http://schemas.microsoft.com/office/drawing/2014/main" id="{D8952E1B-14F0-4DB8-8249-6E34FCF03E97}"/>
                </a:ext>
              </a:extLst>
            </p:cNvPr>
            <p:cNvSpPr/>
            <p:nvPr/>
          </p:nvSpPr>
          <p:spPr>
            <a:xfrm>
              <a:off x="71793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2" name="Freeform: Shape 221">
              <a:extLst>
                <a:ext uri="{FF2B5EF4-FFF2-40B4-BE49-F238E27FC236}">
                  <a16:creationId xmlns:a16="http://schemas.microsoft.com/office/drawing/2014/main" id="{084A90FD-3D86-495F-A56E-7154FCEB0A03}"/>
                </a:ext>
              </a:extLst>
            </p:cNvPr>
            <p:cNvSpPr/>
            <p:nvPr/>
          </p:nvSpPr>
          <p:spPr>
            <a:xfrm>
              <a:off x="73507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3" name="Freeform: Shape 222">
              <a:extLst>
                <a:ext uri="{FF2B5EF4-FFF2-40B4-BE49-F238E27FC236}">
                  <a16:creationId xmlns:a16="http://schemas.microsoft.com/office/drawing/2014/main" id="{06A3B8D5-CB3A-4974-B7D3-B2EE460146F9}"/>
                </a:ext>
              </a:extLst>
            </p:cNvPr>
            <p:cNvSpPr/>
            <p:nvPr/>
          </p:nvSpPr>
          <p:spPr>
            <a:xfrm>
              <a:off x="77317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4" name="Freeform: Shape 223">
              <a:extLst>
                <a:ext uri="{FF2B5EF4-FFF2-40B4-BE49-F238E27FC236}">
                  <a16:creationId xmlns:a16="http://schemas.microsoft.com/office/drawing/2014/main" id="{D9DB377E-E124-4E2A-A5DD-155B6C0820AB}"/>
                </a:ext>
              </a:extLst>
            </p:cNvPr>
            <p:cNvSpPr/>
            <p:nvPr/>
          </p:nvSpPr>
          <p:spPr>
            <a:xfrm>
              <a:off x="77508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5" name="Freeform: Shape 224">
              <a:extLst>
                <a:ext uri="{FF2B5EF4-FFF2-40B4-BE49-F238E27FC236}">
                  <a16:creationId xmlns:a16="http://schemas.microsoft.com/office/drawing/2014/main" id="{B80EDAA9-89D3-4DF8-B10A-270F21D8EEA3}"/>
                </a:ext>
              </a:extLst>
            </p:cNvPr>
            <p:cNvSpPr/>
            <p:nvPr/>
          </p:nvSpPr>
          <p:spPr>
            <a:xfrm>
              <a:off x="78270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6" name="Freeform: Shape 225">
              <a:extLst>
                <a:ext uri="{FF2B5EF4-FFF2-40B4-BE49-F238E27FC236}">
                  <a16:creationId xmlns:a16="http://schemas.microsoft.com/office/drawing/2014/main" id="{F75E061A-A0F7-42FB-905C-1C956D20963F}"/>
                </a:ext>
              </a:extLst>
            </p:cNvPr>
            <p:cNvSpPr/>
            <p:nvPr/>
          </p:nvSpPr>
          <p:spPr>
            <a:xfrm>
              <a:off x="78651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7" name="Freeform: Shape 226">
              <a:extLst>
                <a:ext uri="{FF2B5EF4-FFF2-40B4-BE49-F238E27FC236}">
                  <a16:creationId xmlns:a16="http://schemas.microsoft.com/office/drawing/2014/main" id="{B8CBCF63-AD72-4C5E-8D7C-7CE62305125F}"/>
                </a:ext>
              </a:extLst>
            </p:cNvPr>
            <p:cNvSpPr/>
            <p:nvPr/>
          </p:nvSpPr>
          <p:spPr>
            <a:xfrm>
              <a:off x="79603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8" name="Freeform: Shape 227">
              <a:extLst>
                <a:ext uri="{FF2B5EF4-FFF2-40B4-BE49-F238E27FC236}">
                  <a16:creationId xmlns:a16="http://schemas.microsoft.com/office/drawing/2014/main" id="{4A958C40-E258-4281-BC55-C16CB586E918}"/>
                </a:ext>
              </a:extLst>
            </p:cNvPr>
            <p:cNvSpPr/>
            <p:nvPr/>
          </p:nvSpPr>
          <p:spPr>
            <a:xfrm>
              <a:off x="80746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9" name="Freeform: Shape 228">
              <a:extLst>
                <a:ext uri="{FF2B5EF4-FFF2-40B4-BE49-F238E27FC236}">
                  <a16:creationId xmlns:a16="http://schemas.microsoft.com/office/drawing/2014/main" id="{2869AE20-FA70-42ED-8225-EDACFF603F41}"/>
                </a:ext>
              </a:extLst>
            </p:cNvPr>
            <p:cNvSpPr/>
            <p:nvPr/>
          </p:nvSpPr>
          <p:spPr>
            <a:xfrm>
              <a:off x="81889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0" name="Freeform: Shape 229">
              <a:extLst>
                <a:ext uri="{FF2B5EF4-FFF2-40B4-BE49-F238E27FC236}">
                  <a16:creationId xmlns:a16="http://schemas.microsoft.com/office/drawing/2014/main" id="{2CE75467-8035-4D8B-B716-FFF8E2FF8DA0}"/>
                </a:ext>
              </a:extLst>
            </p:cNvPr>
            <p:cNvSpPr/>
            <p:nvPr/>
          </p:nvSpPr>
          <p:spPr>
            <a:xfrm>
              <a:off x="83413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1" name="Freeform: Shape 230">
              <a:extLst>
                <a:ext uri="{FF2B5EF4-FFF2-40B4-BE49-F238E27FC236}">
                  <a16:creationId xmlns:a16="http://schemas.microsoft.com/office/drawing/2014/main" id="{1BFB612A-E797-4B1B-8DDF-36F5BDAA7670}"/>
                </a:ext>
              </a:extLst>
            </p:cNvPr>
            <p:cNvSpPr/>
            <p:nvPr/>
          </p:nvSpPr>
          <p:spPr>
            <a:xfrm>
              <a:off x="84556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2" name="Freeform: Shape 231">
              <a:extLst>
                <a:ext uri="{FF2B5EF4-FFF2-40B4-BE49-F238E27FC236}">
                  <a16:creationId xmlns:a16="http://schemas.microsoft.com/office/drawing/2014/main" id="{86ECB482-A0FA-42B7-9D7B-ADAC0FD71302}"/>
                </a:ext>
              </a:extLst>
            </p:cNvPr>
            <p:cNvSpPr/>
            <p:nvPr/>
          </p:nvSpPr>
          <p:spPr>
            <a:xfrm>
              <a:off x="85318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3" name="Freeform: Shape 232">
              <a:extLst>
                <a:ext uri="{FF2B5EF4-FFF2-40B4-BE49-F238E27FC236}">
                  <a16:creationId xmlns:a16="http://schemas.microsoft.com/office/drawing/2014/main" id="{05A361B4-AA3C-47EE-B222-67C03247C9CE}"/>
                </a:ext>
              </a:extLst>
            </p:cNvPr>
            <p:cNvSpPr/>
            <p:nvPr/>
          </p:nvSpPr>
          <p:spPr>
            <a:xfrm>
              <a:off x="85699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4" name="Freeform: Shape 233">
              <a:extLst>
                <a:ext uri="{FF2B5EF4-FFF2-40B4-BE49-F238E27FC236}">
                  <a16:creationId xmlns:a16="http://schemas.microsoft.com/office/drawing/2014/main" id="{2B001F91-9728-473E-8806-E0911AF05B6F}"/>
                </a:ext>
              </a:extLst>
            </p:cNvPr>
            <p:cNvSpPr/>
            <p:nvPr/>
          </p:nvSpPr>
          <p:spPr>
            <a:xfrm>
              <a:off x="86271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5" name="Freeform: Shape 234">
              <a:extLst>
                <a:ext uri="{FF2B5EF4-FFF2-40B4-BE49-F238E27FC236}">
                  <a16:creationId xmlns:a16="http://schemas.microsoft.com/office/drawing/2014/main" id="{9941F4EA-2AFD-49CE-B5ED-85EF4A9CA678}"/>
                </a:ext>
              </a:extLst>
            </p:cNvPr>
            <p:cNvSpPr/>
            <p:nvPr/>
          </p:nvSpPr>
          <p:spPr>
            <a:xfrm>
              <a:off x="87223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6" name="Freeform: Shape 235">
              <a:extLst>
                <a:ext uri="{FF2B5EF4-FFF2-40B4-BE49-F238E27FC236}">
                  <a16:creationId xmlns:a16="http://schemas.microsoft.com/office/drawing/2014/main" id="{768E27E9-6437-4D23-B99F-FD4570D583BA}"/>
                </a:ext>
              </a:extLst>
            </p:cNvPr>
            <p:cNvSpPr/>
            <p:nvPr/>
          </p:nvSpPr>
          <p:spPr>
            <a:xfrm>
              <a:off x="89128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7" name="Freeform: Shape 236">
              <a:extLst>
                <a:ext uri="{FF2B5EF4-FFF2-40B4-BE49-F238E27FC236}">
                  <a16:creationId xmlns:a16="http://schemas.microsoft.com/office/drawing/2014/main" id="{FF2B0D9C-5DFC-402B-93B5-CE8EB83DCFD6}"/>
                </a:ext>
              </a:extLst>
            </p:cNvPr>
            <p:cNvSpPr/>
            <p:nvPr/>
          </p:nvSpPr>
          <p:spPr>
            <a:xfrm>
              <a:off x="89700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8" name="Freeform: Shape 237">
              <a:extLst>
                <a:ext uri="{FF2B5EF4-FFF2-40B4-BE49-F238E27FC236}">
                  <a16:creationId xmlns:a16="http://schemas.microsoft.com/office/drawing/2014/main" id="{AA7B8EA2-9EE7-4BEA-96EC-7E36537D751F}"/>
                </a:ext>
              </a:extLst>
            </p:cNvPr>
            <p:cNvSpPr/>
            <p:nvPr/>
          </p:nvSpPr>
          <p:spPr>
            <a:xfrm>
              <a:off x="90843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9" name="Freeform: Shape 238">
              <a:extLst>
                <a:ext uri="{FF2B5EF4-FFF2-40B4-BE49-F238E27FC236}">
                  <a16:creationId xmlns:a16="http://schemas.microsoft.com/office/drawing/2014/main" id="{1736DE27-414A-400A-A74D-0D498B7A0736}"/>
                </a:ext>
              </a:extLst>
            </p:cNvPr>
            <p:cNvSpPr/>
            <p:nvPr/>
          </p:nvSpPr>
          <p:spPr>
            <a:xfrm>
              <a:off x="91224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0" name="Freeform: Shape 239">
              <a:extLst>
                <a:ext uri="{FF2B5EF4-FFF2-40B4-BE49-F238E27FC236}">
                  <a16:creationId xmlns:a16="http://schemas.microsoft.com/office/drawing/2014/main" id="{D31B9639-315D-4CA7-BFBE-884EAD088A19}"/>
                </a:ext>
              </a:extLst>
            </p:cNvPr>
            <p:cNvSpPr/>
            <p:nvPr/>
          </p:nvSpPr>
          <p:spPr>
            <a:xfrm>
              <a:off x="93510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1" name="Freeform: Shape 240">
              <a:extLst>
                <a:ext uri="{FF2B5EF4-FFF2-40B4-BE49-F238E27FC236}">
                  <a16:creationId xmlns:a16="http://schemas.microsoft.com/office/drawing/2014/main" id="{CD5468EC-EEF8-45AF-A42D-E5BE11D51C8C}"/>
                </a:ext>
              </a:extLst>
            </p:cNvPr>
            <p:cNvSpPr/>
            <p:nvPr/>
          </p:nvSpPr>
          <p:spPr>
            <a:xfrm>
              <a:off x="93891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2" name="Freeform: Shape 241">
              <a:extLst>
                <a:ext uri="{FF2B5EF4-FFF2-40B4-BE49-F238E27FC236}">
                  <a16:creationId xmlns:a16="http://schemas.microsoft.com/office/drawing/2014/main" id="{C0B057F8-3B58-423A-BC85-179B0BDCF8E9}"/>
                </a:ext>
              </a:extLst>
            </p:cNvPr>
            <p:cNvSpPr/>
            <p:nvPr/>
          </p:nvSpPr>
          <p:spPr>
            <a:xfrm>
              <a:off x="94462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3" name="Freeform: Shape 242">
              <a:extLst>
                <a:ext uri="{FF2B5EF4-FFF2-40B4-BE49-F238E27FC236}">
                  <a16:creationId xmlns:a16="http://schemas.microsoft.com/office/drawing/2014/main" id="{B1A9AC15-5EEC-4864-B395-27001D8B7B85}"/>
                </a:ext>
              </a:extLst>
            </p:cNvPr>
            <p:cNvSpPr/>
            <p:nvPr/>
          </p:nvSpPr>
          <p:spPr>
            <a:xfrm>
              <a:off x="96367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nvGrpSpPr>
          <p:cNvPr id="271" name="Group 270">
            <a:extLst>
              <a:ext uri="{FF2B5EF4-FFF2-40B4-BE49-F238E27FC236}">
                <a16:creationId xmlns:a16="http://schemas.microsoft.com/office/drawing/2014/main" id="{981B0F19-9811-4CA8-AE68-179EBE866040}"/>
              </a:ext>
            </a:extLst>
          </p:cNvPr>
          <p:cNvGrpSpPr/>
          <p:nvPr/>
        </p:nvGrpSpPr>
        <p:grpSpPr>
          <a:xfrm>
            <a:off x="5701200" y="2200470"/>
            <a:ext cx="2854972" cy="1265044"/>
            <a:chOff x="2357437" y="2486024"/>
            <a:chExt cx="4429667" cy="1893103"/>
          </a:xfrm>
        </p:grpSpPr>
        <p:sp>
          <p:nvSpPr>
            <p:cNvPr id="248" name="Freeform: Shape 247">
              <a:extLst>
                <a:ext uri="{FF2B5EF4-FFF2-40B4-BE49-F238E27FC236}">
                  <a16:creationId xmlns:a16="http://schemas.microsoft.com/office/drawing/2014/main" id="{F441F013-50B5-47B4-9208-BD7CF85DA6D4}"/>
                </a:ext>
              </a:extLst>
            </p:cNvPr>
            <p:cNvSpPr/>
            <p:nvPr/>
          </p:nvSpPr>
          <p:spPr>
            <a:xfrm>
              <a:off x="2357437" y="2486024"/>
              <a:ext cx="4429667" cy="1864413"/>
            </a:xfrm>
            <a:custGeom>
              <a:avLst/>
              <a:gdLst>
                <a:gd name="connsiteX0" fmla="*/ 4429668 w 4429667"/>
                <a:gd name="connsiteY0" fmla="*/ 1864414 h 1864413"/>
                <a:gd name="connsiteX1" fmla="*/ 3699053 w 4429667"/>
                <a:gd name="connsiteY1" fmla="*/ 1864414 h 1864413"/>
                <a:gd name="connsiteX2" fmla="*/ 3699053 w 4429667"/>
                <a:gd name="connsiteY2" fmla="*/ 1591104 h 1864413"/>
                <a:gd name="connsiteX3" fmla="*/ 3533994 w 4429667"/>
                <a:gd name="connsiteY3" fmla="*/ 1591104 h 1864413"/>
                <a:gd name="connsiteX4" fmla="*/ 3533994 w 4429667"/>
                <a:gd name="connsiteY4" fmla="*/ 1434160 h 1864413"/>
                <a:gd name="connsiteX5" fmla="*/ 2919736 w 4429667"/>
                <a:gd name="connsiteY5" fmla="*/ 1434160 h 1864413"/>
                <a:gd name="connsiteX6" fmla="*/ 2919736 w 4429667"/>
                <a:gd name="connsiteY6" fmla="*/ 1336748 h 1864413"/>
                <a:gd name="connsiteX7" fmla="*/ 2611260 w 4429667"/>
                <a:gd name="connsiteY7" fmla="*/ 1336748 h 1864413"/>
                <a:gd name="connsiteX8" fmla="*/ 2611260 w 4429667"/>
                <a:gd name="connsiteY8" fmla="*/ 1250156 h 1864413"/>
                <a:gd name="connsiteX9" fmla="*/ 2497608 w 4429667"/>
                <a:gd name="connsiteY9" fmla="*/ 1250156 h 1864413"/>
                <a:gd name="connsiteX10" fmla="*/ 2497608 w 4429667"/>
                <a:gd name="connsiteY10" fmla="*/ 1177100 h 1864413"/>
                <a:gd name="connsiteX11" fmla="*/ 2370430 w 4429667"/>
                <a:gd name="connsiteY11" fmla="*/ 1177100 h 1864413"/>
                <a:gd name="connsiteX12" fmla="*/ 2370430 w 4429667"/>
                <a:gd name="connsiteY12" fmla="*/ 1095918 h 1864413"/>
                <a:gd name="connsiteX13" fmla="*/ 2321719 w 4429667"/>
                <a:gd name="connsiteY13" fmla="*/ 1095918 h 1864413"/>
                <a:gd name="connsiteX14" fmla="*/ 2321719 w 4429667"/>
                <a:gd name="connsiteY14" fmla="*/ 1020147 h 1864413"/>
                <a:gd name="connsiteX15" fmla="*/ 2183711 w 4429667"/>
                <a:gd name="connsiteY15" fmla="*/ 1020147 h 1864413"/>
                <a:gd name="connsiteX16" fmla="*/ 2183711 w 4429667"/>
                <a:gd name="connsiteY16" fmla="*/ 947088 h 1864413"/>
                <a:gd name="connsiteX17" fmla="*/ 2156651 w 4429667"/>
                <a:gd name="connsiteY17" fmla="*/ 947088 h 1864413"/>
                <a:gd name="connsiteX18" fmla="*/ 2156651 w 4429667"/>
                <a:gd name="connsiteY18" fmla="*/ 865909 h 1864413"/>
                <a:gd name="connsiteX19" fmla="*/ 1907705 w 4429667"/>
                <a:gd name="connsiteY19" fmla="*/ 865909 h 1864413"/>
                <a:gd name="connsiteX20" fmla="*/ 1907705 w 4429667"/>
                <a:gd name="connsiteY20" fmla="*/ 790142 h 1864413"/>
                <a:gd name="connsiteX21" fmla="*/ 1853584 w 4429667"/>
                <a:gd name="connsiteY21" fmla="*/ 790142 h 1864413"/>
                <a:gd name="connsiteX22" fmla="*/ 1853584 w 4429667"/>
                <a:gd name="connsiteY22" fmla="*/ 711669 h 1864413"/>
                <a:gd name="connsiteX23" fmla="*/ 1777822 w 4429667"/>
                <a:gd name="connsiteY23" fmla="*/ 711669 h 1864413"/>
                <a:gd name="connsiteX24" fmla="*/ 1777822 w 4429667"/>
                <a:gd name="connsiteY24" fmla="*/ 638607 h 1864413"/>
                <a:gd name="connsiteX25" fmla="*/ 1753467 w 4429667"/>
                <a:gd name="connsiteY25" fmla="*/ 638607 h 1864413"/>
                <a:gd name="connsiteX26" fmla="*/ 1753467 w 4429667"/>
                <a:gd name="connsiteY26" fmla="*/ 576371 h 1864413"/>
                <a:gd name="connsiteX27" fmla="*/ 1702051 w 4429667"/>
                <a:gd name="connsiteY27" fmla="*/ 576371 h 1864413"/>
                <a:gd name="connsiteX28" fmla="*/ 1702051 w 4429667"/>
                <a:gd name="connsiteY28" fmla="*/ 511428 h 1864413"/>
                <a:gd name="connsiteX29" fmla="*/ 1623584 w 4429667"/>
                <a:gd name="connsiteY29" fmla="*/ 511428 h 1864413"/>
                <a:gd name="connsiteX30" fmla="*/ 1623584 w 4429667"/>
                <a:gd name="connsiteY30" fmla="*/ 441072 h 1864413"/>
                <a:gd name="connsiteX31" fmla="*/ 1252861 w 4429667"/>
                <a:gd name="connsiteY31" fmla="*/ 441072 h 1864413"/>
                <a:gd name="connsiteX32" fmla="*/ 1252861 w 4429667"/>
                <a:gd name="connsiteY32" fmla="*/ 389659 h 1864413"/>
                <a:gd name="connsiteX33" fmla="*/ 1206865 w 4429667"/>
                <a:gd name="connsiteY33" fmla="*/ 389659 h 1864413"/>
                <a:gd name="connsiteX34" fmla="*/ 1206865 w 4429667"/>
                <a:gd name="connsiteY34" fmla="*/ 316598 h 1864413"/>
                <a:gd name="connsiteX35" fmla="*/ 1017441 w 4429667"/>
                <a:gd name="connsiteY35" fmla="*/ 316598 h 1864413"/>
                <a:gd name="connsiteX36" fmla="*/ 1017441 w 4429667"/>
                <a:gd name="connsiteY36" fmla="*/ 132593 h 1864413"/>
                <a:gd name="connsiteX37" fmla="*/ 538487 w 4429667"/>
                <a:gd name="connsiteY37" fmla="*/ 132593 h 1864413"/>
                <a:gd name="connsiteX38" fmla="*/ 538487 w 4429667"/>
                <a:gd name="connsiteY38" fmla="*/ 59531 h 1864413"/>
                <a:gd name="connsiteX39" fmla="*/ 506016 w 4429667"/>
                <a:gd name="connsiteY39" fmla="*/ 59531 h 1864413"/>
                <a:gd name="connsiteX40" fmla="*/ 506016 w 4429667"/>
                <a:gd name="connsiteY40" fmla="*/ 0 h 1864413"/>
                <a:gd name="connsiteX41" fmla="*/ 0 w 4429667"/>
                <a:gd name="connsiteY41" fmla="*/ 0 h 186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29667" h="1864413">
                  <a:moveTo>
                    <a:pt x="4429668" y="1864414"/>
                  </a:moveTo>
                  <a:lnTo>
                    <a:pt x="3699053" y="1864414"/>
                  </a:lnTo>
                  <a:lnTo>
                    <a:pt x="3699053" y="1591104"/>
                  </a:lnTo>
                  <a:lnTo>
                    <a:pt x="3533994" y="1591104"/>
                  </a:lnTo>
                  <a:lnTo>
                    <a:pt x="3533994" y="1434160"/>
                  </a:lnTo>
                  <a:lnTo>
                    <a:pt x="2919736" y="1434160"/>
                  </a:lnTo>
                  <a:lnTo>
                    <a:pt x="2919736" y="1336748"/>
                  </a:lnTo>
                  <a:lnTo>
                    <a:pt x="2611260" y="1336748"/>
                  </a:lnTo>
                  <a:lnTo>
                    <a:pt x="2611260" y="1250156"/>
                  </a:lnTo>
                  <a:lnTo>
                    <a:pt x="2497608" y="1250156"/>
                  </a:lnTo>
                  <a:lnTo>
                    <a:pt x="2497608" y="1177100"/>
                  </a:lnTo>
                  <a:lnTo>
                    <a:pt x="2370430" y="1177100"/>
                  </a:lnTo>
                  <a:lnTo>
                    <a:pt x="2370430" y="1095918"/>
                  </a:lnTo>
                  <a:lnTo>
                    <a:pt x="2321719" y="1095918"/>
                  </a:lnTo>
                  <a:lnTo>
                    <a:pt x="2321719" y="1020147"/>
                  </a:lnTo>
                  <a:lnTo>
                    <a:pt x="2183711" y="1020147"/>
                  </a:lnTo>
                  <a:lnTo>
                    <a:pt x="2183711" y="947088"/>
                  </a:lnTo>
                  <a:lnTo>
                    <a:pt x="2156651" y="947088"/>
                  </a:lnTo>
                  <a:lnTo>
                    <a:pt x="2156651" y="865909"/>
                  </a:lnTo>
                  <a:lnTo>
                    <a:pt x="1907705" y="865909"/>
                  </a:lnTo>
                  <a:lnTo>
                    <a:pt x="1907705" y="790142"/>
                  </a:lnTo>
                  <a:lnTo>
                    <a:pt x="1853584" y="790142"/>
                  </a:lnTo>
                  <a:lnTo>
                    <a:pt x="1853584" y="711669"/>
                  </a:lnTo>
                  <a:lnTo>
                    <a:pt x="1777822" y="711669"/>
                  </a:lnTo>
                  <a:lnTo>
                    <a:pt x="1777822" y="638607"/>
                  </a:lnTo>
                  <a:lnTo>
                    <a:pt x="1753467" y="638607"/>
                  </a:lnTo>
                  <a:lnTo>
                    <a:pt x="1753467" y="576371"/>
                  </a:lnTo>
                  <a:lnTo>
                    <a:pt x="1702051" y="576371"/>
                  </a:lnTo>
                  <a:lnTo>
                    <a:pt x="1702051" y="511428"/>
                  </a:lnTo>
                  <a:lnTo>
                    <a:pt x="1623584" y="511428"/>
                  </a:lnTo>
                  <a:lnTo>
                    <a:pt x="1623584" y="441072"/>
                  </a:lnTo>
                  <a:lnTo>
                    <a:pt x="1252861" y="441072"/>
                  </a:lnTo>
                  <a:lnTo>
                    <a:pt x="1252861" y="389659"/>
                  </a:lnTo>
                  <a:lnTo>
                    <a:pt x="1206865" y="389659"/>
                  </a:lnTo>
                  <a:lnTo>
                    <a:pt x="1206865" y="316598"/>
                  </a:lnTo>
                  <a:lnTo>
                    <a:pt x="1017441" y="316598"/>
                  </a:lnTo>
                  <a:lnTo>
                    <a:pt x="1017441" y="132593"/>
                  </a:lnTo>
                  <a:lnTo>
                    <a:pt x="538487" y="132593"/>
                  </a:lnTo>
                  <a:lnTo>
                    <a:pt x="538487" y="59531"/>
                  </a:lnTo>
                  <a:lnTo>
                    <a:pt x="506016" y="59531"/>
                  </a:lnTo>
                  <a:lnTo>
                    <a:pt x="506016" y="0"/>
                  </a:lnTo>
                  <a:lnTo>
                    <a:pt x="0" y="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9" name="Freeform: Shape 248">
              <a:extLst>
                <a:ext uri="{FF2B5EF4-FFF2-40B4-BE49-F238E27FC236}">
                  <a16:creationId xmlns:a16="http://schemas.microsoft.com/office/drawing/2014/main" id="{4387B488-2AC1-465D-AAC7-F33C559FB0D6}"/>
                </a:ext>
              </a:extLst>
            </p:cNvPr>
            <p:cNvSpPr/>
            <p:nvPr/>
          </p:nvSpPr>
          <p:spPr>
            <a:xfrm>
              <a:off x="3066399" y="257356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0" name="Freeform: Shape 249">
              <a:extLst>
                <a:ext uri="{FF2B5EF4-FFF2-40B4-BE49-F238E27FC236}">
                  <a16:creationId xmlns:a16="http://schemas.microsoft.com/office/drawing/2014/main" id="{9E306C00-028C-4DDF-BE64-F0CA33402913}"/>
                </a:ext>
              </a:extLst>
            </p:cNvPr>
            <p:cNvSpPr/>
            <p:nvPr/>
          </p:nvSpPr>
          <p:spPr>
            <a:xfrm>
              <a:off x="3714101" y="289741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1" name="Freeform: Shape 250">
              <a:extLst>
                <a:ext uri="{FF2B5EF4-FFF2-40B4-BE49-F238E27FC236}">
                  <a16:creationId xmlns:a16="http://schemas.microsoft.com/office/drawing/2014/main" id="{0D35627C-3700-44FF-B5B9-C4E79888707A}"/>
                </a:ext>
              </a:extLst>
            </p:cNvPr>
            <p:cNvSpPr/>
            <p:nvPr/>
          </p:nvSpPr>
          <p:spPr>
            <a:xfrm>
              <a:off x="3847451" y="289741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2" name="Freeform: Shape 251">
              <a:extLst>
                <a:ext uri="{FF2B5EF4-FFF2-40B4-BE49-F238E27FC236}">
                  <a16:creationId xmlns:a16="http://schemas.microsoft.com/office/drawing/2014/main" id="{70FAD7A0-CF77-472C-A763-F38DECF35ABE}"/>
                </a:ext>
              </a:extLst>
            </p:cNvPr>
            <p:cNvSpPr/>
            <p:nvPr/>
          </p:nvSpPr>
          <p:spPr>
            <a:xfrm>
              <a:off x="4361801" y="33165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3" name="Freeform: Shape 252">
              <a:extLst>
                <a:ext uri="{FF2B5EF4-FFF2-40B4-BE49-F238E27FC236}">
                  <a16:creationId xmlns:a16="http://schemas.microsoft.com/office/drawing/2014/main" id="{53CFC82F-018B-4911-8FFE-C5C0AC40281F}"/>
                </a:ext>
              </a:extLst>
            </p:cNvPr>
            <p:cNvSpPr/>
            <p:nvPr/>
          </p:nvSpPr>
          <p:spPr>
            <a:xfrm>
              <a:off x="4780901" y="362131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4" name="Freeform: Shape 253">
              <a:extLst>
                <a:ext uri="{FF2B5EF4-FFF2-40B4-BE49-F238E27FC236}">
                  <a16:creationId xmlns:a16="http://schemas.microsoft.com/office/drawing/2014/main" id="{CBBE1021-EFC9-4298-9DFE-6FE4C308462B}"/>
                </a:ext>
              </a:extLst>
            </p:cNvPr>
            <p:cNvSpPr/>
            <p:nvPr/>
          </p:nvSpPr>
          <p:spPr>
            <a:xfrm>
              <a:off x="5028561" y="37737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5" name="Freeform: Shape 254">
              <a:extLst>
                <a:ext uri="{FF2B5EF4-FFF2-40B4-BE49-F238E27FC236}">
                  <a16:creationId xmlns:a16="http://schemas.microsoft.com/office/drawing/2014/main" id="{4069AF02-C54E-41F5-8BC1-E8BB9CF9234A}"/>
                </a:ext>
              </a:extLst>
            </p:cNvPr>
            <p:cNvSpPr/>
            <p:nvPr/>
          </p:nvSpPr>
          <p:spPr>
            <a:xfrm>
              <a:off x="5123811" y="37737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6" name="Freeform: Shape 255">
              <a:extLst>
                <a:ext uri="{FF2B5EF4-FFF2-40B4-BE49-F238E27FC236}">
                  <a16:creationId xmlns:a16="http://schemas.microsoft.com/office/drawing/2014/main" id="{598E75B3-227C-40C8-8A48-EF6B0FFEC421}"/>
                </a:ext>
              </a:extLst>
            </p:cNvPr>
            <p:cNvSpPr/>
            <p:nvPr/>
          </p:nvSpPr>
          <p:spPr>
            <a:xfrm>
              <a:off x="5238111" y="37737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7" name="Freeform: Shape 256">
              <a:extLst>
                <a:ext uri="{FF2B5EF4-FFF2-40B4-BE49-F238E27FC236}">
                  <a16:creationId xmlns:a16="http://schemas.microsoft.com/office/drawing/2014/main" id="{13DE80DB-0F84-4D11-8AF6-887D19EDE1EB}"/>
                </a:ext>
              </a:extLst>
            </p:cNvPr>
            <p:cNvSpPr/>
            <p:nvPr/>
          </p:nvSpPr>
          <p:spPr>
            <a:xfrm>
              <a:off x="527621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8" name="Freeform: Shape 257">
              <a:extLst>
                <a:ext uri="{FF2B5EF4-FFF2-40B4-BE49-F238E27FC236}">
                  <a16:creationId xmlns:a16="http://schemas.microsoft.com/office/drawing/2014/main" id="{1E58C695-5D42-48D2-B9F5-3B97363ECBEC}"/>
                </a:ext>
              </a:extLst>
            </p:cNvPr>
            <p:cNvSpPr/>
            <p:nvPr/>
          </p:nvSpPr>
          <p:spPr>
            <a:xfrm>
              <a:off x="533336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9" name="Freeform: Shape 258">
              <a:extLst>
                <a:ext uri="{FF2B5EF4-FFF2-40B4-BE49-F238E27FC236}">
                  <a16:creationId xmlns:a16="http://schemas.microsoft.com/office/drawing/2014/main" id="{963F73E3-7757-4A31-A61C-98828EEDC6D3}"/>
                </a:ext>
              </a:extLst>
            </p:cNvPr>
            <p:cNvSpPr/>
            <p:nvPr/>
          </p:nvSpPr>
          <p:spPr>
            <a:xfrm>
              <a:off x="537146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0" name="Freeform: Shape 259">
              <a:extLst>
                <a:ext uri="{FF2B5EF4-FFF2-40B4-BE49-F238E27FC236}">
                  <a16:creationId xmlns:a16="http://schemas.microsoft.com/office/drawing/2014/main" id="{1FF7D6B1-4523-4B62-B7D8-0E24934353E4}"/>
                </a:ext>
              </a:extLst>
            </p:cNvPr>
            <p:cNvSpPr/>
            <p:nvPr/>
          </p:nvSpPr>
          <p:spPr>
            <a:xfrm>
              <a:off x="544766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1" name="Freeform: Shape 260">
              <a:extLst>
                <a:ext uri="{FF2B5EF4-FFF2-40B4-BE49-F238E27FC236}">
                  <a16:creationId xmlns:a16="http://schemas.microsoft.com/office/drawing/2014/main" id="{53FCB276-A0FF-4C13-841B-DE48DD7710A0}"/>
                </a:ext>
              </a:extLst>
            </p:cNvPr>
            <p:cNvSpPr/>
            <p:nvPr/>
          </p:nvSpPr>
          <p:spPr>
            <a:xfrm>
              <a:off x="550481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2" name="Freeform: Shape 261">
              <a:extLst>
                <a:ext uri="{FF2B5EF4-FFF2-40B4-BE49-F238E27FC236}">
                  <a16:creationId xmlns:a16="http://schemas.microsoft.com/office/drawing/2014/main" id="{13CE83EB-438C-4D89-A60C-9B509C61A8B8}"/>
                </a:ext>
              </a:extLst>
            </p:cNvPr>
            <p:cNvSpPr/>
            <p:nvPr/>
          </p:nvSpPr>
          <p:spPr>
            <a:xfrm>
              <a:off x="558101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3" name="Freeform: Shape 262">
              <a:extLst>
                <a:ext uri="{FF2B5EF4-FFF2-40B4-BE49-F238E27FC236}">
                  <a16:creationId xmlns:a16="http://schemas.microsoft.com/office/drawing/2014/main" id="{E024309A-FFF8-4FDF-B6A6-48AE9623DEF6}"/>
                </a:ext>
              </a:extLst>
            </p:cNvPr>
            <p:cNvSpPr/>
            <p:nvPr/>
          </p:nvSpPr>
          <p:spPr>
            <a:xfrm>
              <a:off x="563816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4" name="Freeform: Shape 263">
              <a:extLst>
                <a:ext uri="{FF2B5EF4-FFF2-40B4-BE49-F238E27FC236}">
                  <a16:creationId xmlns:a16="http://schemas.microsoft.com/office/drawing/2014/main" id="{9A90D6FD-91F5-42E2-8360-388FF50D68CF}"/>
                </a:ext>
              </a:extLst>
            </p:cNvPr>
            <p:cNvSpPr/>
            <p:nvPr/>
          </p:nvSpPr>
          <p:spPr>
            <a:xfrm>
              <a:off x="5885811" y="40404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5" name="Freeform: Shape 264">
              <a:extLst>
                <a:ext uri="{FF2B5EF4-FFF2-40B4-BE49-F238E27FC236}">
                  <a16:creationId xmlns:a16="http://schemas.microsoft.com/office/drawing/2014/main" id="{ADE27454-5933-4934-A880-F5FDE6271A6F}"/>
                </a:ext>
              </a:extLst>
            </p:cNvPr>
            <p:cNvSpPr/>
            <p:nvPr/>
          </p:nvSpPr>
          <p:spPr>
            <a:xfrm>
              <a:off x="6019161" y="40404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6" name="Freeform: Shape 265">
              <a:extLst>
                <a:ext uri="{FF2B5EF4-FFF2-40B4-BE49-F238E27FC236}">
                  <a16:creationId xmlns:a16="http://schemas.microsoft.com/office/drawing/2014/main" id="{05F67BC1-C984-4A19-8653-C4034383D1A7}"/>
                </a:ext>
              </a:extLst>
            </p:cNvPr>
            <p:cNvSpPr/>
            <p:nvPr/>
          </p:nvSpPr>
          <p:spPr>
            <a:xfrm>
              <a:off x="6323961" y="43071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7" name="Freeform: Shape 266">
              <a:extLst>
                <a:ext uri="{FF2B5EF4-FFF2-40B4-BE49-F238E27FC236}">
                  <a16:creationId xmlns:a16="http://schemas.microsoft.com/office/drawing/2014/main" id="{24A9ABC8-9C0A-4FDF-827B-60A9A380D9DB}"/>
                </a:ext>
              </a:extLst>
            </p:cNvPr>
            <p:cNvSpPr/>
            <p:nvPr/>
          </p:nvSpPr>
          <p:spPr>
            <a:xfrm>
              <a:off x="6381111" y="43071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8" name="Freeform: Shape 267">
              <a:extLst>
                <a:ext uri="{FF2B5EF4-FFF2-40B4-BE49-F238E27FC236}">
                  <a16:creationId xmlns:a16="http://schemas.microsoft.com/office/drawing/2014/main" id="{71A1BF5B-01BB-4515-ACFE-FB18DC13E09C}"/>
                </a:ext>
              </a:extLst>
            </p:cNvPr>
            <p:cNvSpPr/>
            <p:nvPr/>
          </p:nvSpPr>
          <p:spPr>
            <a:xfrm>
              <a:off x="6457311" y="43071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9" name="Freeform: Shape 268">
              <a:extLst>
                <a:ext uri="{FF2B5EF4-FFF2-40B4-BE49-F238E27FC236}">
                  <a16:creationId xmlns:a16="http://schemas.microsoft.com/office/drawing/2014/main" id="{DC261271-4CCF-4E92-9638-0C36C4EB53DC}"/>
                </a:ext>
              </a:extLst>
            </p:cNvPr>
            <p:cNvSpPr/>
            <p:nvPr/>
          </p:nvSpPr>
          <p:spPr>
            <a:xfrm>
              <a:off x="6724020" y="43071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0" name="Freeform: Shape 269">
              <a:extLst>
                <a:ext uri="{FF2B5EF4-FFF2-40B4-BE49-F238E27FC236}">
                  <a16:creationId xmlns:a16="http://schemas.microsoft.com/office/drawing/2014/main" id="{DBEDF243-0784-4B48-9EC7-97F50498F350}"/>
                </a:ext>
              </a:extLst>
            </p:cNvPr>
            <p:cNvSpPr/>
            <p:nvPr/>
          </p:nvSpPr>
          <p:spPr>
            <a:xfrm>
              <a:off x="6762120" y="43071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spTree>
    <p:extLst>
      <p:ext uri="{BB962C8B-B14F-4D97-AF65-F5344CB8AC3E}">
        <p14:creationId xmlns:p14="http://schemas.microsoft.com/office/powerpoint/2010/main" val="24084397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405MO: Evaluation personnalisée de l’ADN tumoral circulant pour la détection de maladie résiduelle chez les patients avec CCR après résection des métastases – </a:t>
            </a:r>
            <a:r>
              <a:rPr lang="fr-FR" dirty="0" err="1"/>
              <a:t>Loupakis</a:t>
            </a:r>
            <a:r>
              <a:rPr lang="fr-FR" dirty="0"/>
              <a:t> F, et al</a:t>
            </a:r>
          </a:p>
        </p:txBody>
      </p:sp>
      <p:sp>
        <p:nvSpPr>
          <p:cNvPr id="3" name="Content Placeholder 2"/>
          <p:cNvSpPr>
            <a:spLocks noGrp="1"/>
          </p:cNvSpPr>
          <p:nvPr>
            <p:ph idx="1"/>
          </p:nvPr>
        </p:nvSpPr>
        <p:spPr/>
        <p:txBody>
          <a:bodyPr/>
          <a:lstStyle/>
          <a:p>
            <a:pPr marL="0" indent="0">
              <a:spcBef>
                <a:spcPts val="1200"/>
              </a:spcBef>
              <a:buNone/>
            </a:pPr>
            <a:r>
              <a:rPr lang="fr-FR" b="1" dirty="0"/>
              <a:t>Conclusions</a:t>
            </a:r>
          </a:p>
          <a:p>
            <a:r>
              <a:rPr lang="fr-FR" b="1" dirty="0"/>
              <a:t>Chez ces patients avec CCR oligométastatique bénéficiant d’une chirurgie à visée curative, le test </a:t>
            </a:r>
            <a:r>
              <a:rPr lang="fr-FR" b="1" dirty="0" err="1"/>
              <a:t>SignateraTM</a:t>
            </a:r>
            <a:r>
              <a:rPr lang="fr-FR" b="1" dirty="0"/>
              <a:t> a été capable de détecter la maladie résiduelle</a:t>
            </a:r>
          </a:p>
          <a:p>
            <a:r>
              <a:rPr lang="fr-FR" b="1" dirty="0"/>
              <a:t>Une réduction significative de la SSP était associée au statut ADNtc positif après chirurgie</a:t>
            </a:r>
          </a:p>
        </p:txBody>
      </p:sp>
      <p:sp>
        <p:nvSpPr>
          <p:cNvPr id="5" name="Text Placeholder 4"/>
          <p:cNvSpPr>
            <a:spLocks noGrp="1"/>
          </p:cNvSpPr>
          <p:nvPr>
            <p:ph type="body" sz="quarter" idx="11"/>
          </p:nvPr>
        </p:nvSpPr>
        <p:spPr/>
        <p:txBody>
          <a:bodyPr/>
          <a:lstStyle/>
          <a:p>
            <a:r>
              <a:rPr lang="fr-FR" dirty="0" err="1"/>
              <a:t>Loupakis</a:t>
            </a:r>
            <a:r>
              <a:rPr lang="fr-FR" dirty="0"/>
              <a:t> F, et al, Ann </a:t>
            </a:r>
            <a:r>
              <a:rPr lang="fr-FR" dirty="0" err="1"/>
              <a:t>Oncol</a:t>
            </a:r>
            <a:r>
              <a:rPr lang="fr-FR" dirty="0"/>
              <a:t> 2020;31(</a:t>
            </a:r>
            <a:r>
              <a:rPr lang="fr-FR" dirty="0" err="1"/>
              <a:t>suppl</a:t>
            </a:r>
            <a:r>
              <a:rPr lang="fr-FR" dirty="0"/>
              <a:t>):</a:t>
            </a:r>
            <a:r>
              <a:rPr lang="fr-FR" dirty="0" err="1"/>
              <a:t>abstr</a:t>
            </a:r>
            <a:r>
              <a:rPr lang="fr-FR" dirty="0"/>
              <a:t> 405MO</a:t>
            </a:r>
          </a:p>
        </p:txBody>
      </p:sp>
    </p:spTree>
    <p:extLst>
      <p:ext uri="{BB962C8B-B14F-4D97-AF65-F5344CB8AC3E}">
        <p14:creationId xmlns:p14="http://schemas.microsoft.com/office/powerpoint/2010/main" val="120045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LBA6: Nivolumab plus chimiothérapie versus chimiothérapie en traitement de 1</a:t>
            </a:r>
            <a:r>
              <a:rPr lang="fr-FR" baseline="30000" dirty="0"/>
              <a:t>e</a:t>
            </a:r>
            <a:r>
              <a:rPr lang="fr-FR" dirty="0"/>
              <a:t> ligne du cancer avancé de l’estomac/jonction œsogastrique/ adénocarcinome œsophagien: premiers résultats de l’étude </a:t>
            </a:r>
            <a:r>
              <a:rPr lang="fr-FR" dirty="0" smtClean="0"/>
              <a:t>CheckMate </a:t>
            </a:r>
            <a:r>
              <a:rPr lang="fr-FR" dirty="0"/>
              <a:t>649 – Moehler M, et al</a:t>
            </a:r>
          </a:p>
        </p:txBody>
      </p:sp>
      <p:sp>
        <p:nvSpPr>
          <p:cNvPr id="3" name="Content Placeholder 2"/>
          <p:cNvSpPr>
            <a:spLocks noGrp="1"/>
          </p:cNvSpPr>
          <p:nvPr>
            <p:ph idx="1"/>
          </p:nvPr>
        </p:nvSpPr>
        <p:spPr/>
        <p:txBody>
          <a:bodyPr/>
          <a:lstStyle/>
          <a:p>
            <a:pPr marL="0" indent="0">
              <a:buNone/>
            </a:pPr>
            <a:r>
              <a:rPr lang="fr-FR" b="1" dirty="0"/>
              <a:t>Résultats </a:t>
            </a:r>
          </a:p>
        </p:txBody>
      </p:sp>
      <p:sp>
        <p:nvSpPr>
          <p:cNvPr id="5" name="Text Placeholder 4"/>
          <p:cNvSpPr>
            <a:spLocks noGrp="1"/>
          </p:cNvSpPr>
          <p:nvPr>
            <p:ph type="body" sz="quarter" idx="11"/>
          </p:nvPr>
        </p:nvSpPr>
        <p:spPr/>
        <p:txBody>
          <a:bodyPr/>
          <a:lstStyle/>
          <a:p>
            <a:r>
              <a:rPr lang="fr-FR" dirty="0" err="1"/>
              <a:t>Moehler</a:t>
            </a:r>
            <a:r>
              <a:rPr lang="fr-FR" dirty="0"/>
              <a:t> M, et al, Ann </a:t>
            </a:r>
            <a:r>
              <a:rPr lang="fr-FR" dirty="0" err="1"/>
              <a:t>Oncol</a:t>
            </a:r>
            <a:r>
              <a:rPr lang="fr-FR" dirty="0"/>
              <a:t> 2020;31(</a:t>
            </a:r>
            <a:r>
              <a:rPr lang="fr-FR" dirty="0" err="1"/>
              <a:t>suppl</a:t>
            </a:r>
            <a:r>
              <a:rPr lang="fr-FR" dirty="0"/>
              <a:t>):</a:t>
            </a:r>
            <a:r>
              <a:rPr lang="fr-FR" dirty="0" err="1"/>
              <a:t>abstr</a:t>
            </a:r>
            <a:r>
              <a:rPr lang="fr-FR" dirty="0"/>
              <a:t> LBA6</a:t>
            </a:r>
          </a:p>
        </p:txBody>
      </p:sp>
      <p:sp>
        <p:nvSpPr>
          <p:cNvPr id="7" name="TextBox 6"/>
          <p:cNvSpPr txBox="1"/>
          <p:nvPr/>
        </p:nvSpPr>
        <p:spPr>
          <a:xfrm>
            <a:off x="1375239" y="1568869"/>
            <a:ext cx="2130711" cy="338554"/>
          </a:xfrm>
          <a:prstGeom prst="rect">
            <a:avLst/>
          </a:prstGeom>
          <a:noFill/>
        </p:spPr>
        <p:txBody>
          <a:bodyPr wrap="none" rtlCol="0">
            <a:spAutoFit/>
          </a:bodyPr>
          <a:lstStyle/>
          <a:p>
            <a:pPr algn="ctr"/>
            <a:r>
              <a:rPr lang="fr-FR" sz="1600" b="1" dirty="0"/>
              <a:t>SSP (PD-L1 CPS ≥5)</a:t>
            </a:r>
          </a:p>
        </p:txBody>
      </p:sp>
      <p:graphicFrame>
        <p:nvGraphicFramePr>
          <p:cNvPr id="8" name="Group 88"/>
          <p:cNvGraphicFramePr>
            <a:graphicFrameLocks noGrp="1"/>
          </p:cNvGraphicFramePr>
          <p:nvPr>
            <p:extLst>
              <p:ext uri="{D42A27DB-BD31-4B8C-83A1-F6EECF244321}">
                <p14:modId xmlns:p14="http://schemas.microsoft.com/office/powerpoint/2010/main" val="677212664"/>
              </p:ext>
            </p:extLst>
          </p:nvPr>
        </p:nvGraphicFramePr>
        <p:xfrm>
          <a:off x="4762128" y="1703235"/>
          <a:ext cx="4312273" cy="4114800"/>
        </p:xfrm>
        <a:graphic>
          <a:graphicData uri="http://schemas.openxmlformats.org/drawingml/2006/table">
            <a:tbl>
              <a:tblPr firstRow="1" bandRow="1">
                <a:tableStyleId>{5202B0CA-FC54-4496-8BCA-5EF66A818D29}</a:tableStyleId>
              </a:tblPr>
              <a:tblGrid>
                <a:gridCol w="1631052">
                  <a:extLst>
                    <a:ext uri="{9D8B030D-6E8A-4147-A177-3AD203B41FA5}">
                      <a16:colId xmlns:a16="http://schemas.microsoft.com/office/drawing/2014/main" val="20000"/>
                    </a:ext>
                  </a:extLst>
                </a:gridCol>
                <a:gridCol w="1380339">
                  <a:extLst>
                    <a:ext uri="{9D8B030D-6E8A-4147-A177-3AD203B41FA5}">
                      <a16:colId xmlns:a16="http://schemas.microsoft.com/office/drawing/2014/main" val="20001"/>
                    </a:ext>
                  </a:extLst>
                </a:gridCol>
                <a:gridCol w="1300882">
                  <a:extLst>
                    <a:ext uri="{9D8B030D-6E8A-4147-A177-3AD203B41FA5}">
                      <a16:colId xmlns:a16="http://schemas.microsoft.com/office/drawing/2014/main"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NIVO + chimio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(n=378)</a:t>
                      </a:r>
                      <a:endParaRPr kumimoji="0" lang="fr-FR" sz="1400" b="1" i="0" u="none" strike="noStrike" cap="none" normalizeH="0" baseline="0" noProof="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Chimio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(n=391)</a:t>
                      </a:r>
                      <a:endParaRPr kumimoji="0" lang="fr-FR" sz="1400" b="1" i="0" u="none" strike="noStrike" cap="none" normalizeH="0" baseline="0" noProof="0">
                        <a:ln>
                          <a:noFill/>
                        </a:ln>
                        <a:solidFill>
                          <a:schemeClr val="tx2"/>
                        </a:solidFill>
                        <a:effectLst/>
                        <a:latin typeface="+mn-lt"/>
                        <a:cs typeface="Arial" charset="0"/>
                      </a:endParaRPr>
                    </a:p>
                  </a:txBody>
                  <a:tcPr marL="45720" marR="45720"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TRO, % (IC95%)</a:t>
                      </a:r>
                      <a:endParaRPr kumimoji="0" lang="fr-FR" sz="1400" b="1" i="0" u="none" strike="noStrike" kern="1200" cap="none" normalizeH="0" baseline="0" noProof="0" dirty="0">
                        <a:ln>
                          <a:noFill/>
                        </a:ln>
                        <a:solidFill>
                          <a:schemeClr val="tx1"/>
                        </a:solidFill>
                        <a:effectLst/>
                        <a:latin typeface="+mn-lt"/>
                        <a:ea typeface="+mn-ea"/>
                        <a:cs typeface="Arial"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60 (55 - 65)</a:t>
                      </a:r>
                      <a:endParaRPr kumimoji="0" lang="fr-FR" sz="1400" b="1" i="0" u="none" strike="noStrike" kern="1200" cap="none" normalizeH="0" baseline="0" noProof="0" dirty="0">
                        <a:ln>
                          <a:noFill/>
                        </a:ln>
                        <a:solidFill>
                          <a:schemeClr val="tx1"/>
                        </a:solidFill>
                        <a:effectLst/>
                        <a:latin typeface="+mn-lt"/>
                        <a:ea typeface="+mn-ea"/>
                        <a:cs typeface="Arial"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45 (40 - 50)</a:t>
                      </a:r>
                      <a:endParaRPr kumimoji="0" lang="fr-FR" sz="1400" b="1" i="0" u="none" strike="noStrike" kern="1200" cap="none" normalizeH="0" baseline="0" noProof="0" dirty="0">
                        <a:ln>
                          <a:noFill/>
                        </a:ln>
                        <a:solidFill>
                          <a:schemeClr val="tx1"/>
                        </a:solidFill>
                        <a:effectLst/>
                        <a:latin typeface="+mn-lt"/>
                        <a:ea typeface="+mn-ea"/>
                        <a:cs typeface="Arial" charset="0"/>
                      </a:endParaRPr>
                    </a:p>
                  </a:txBody>
                  <a:tcPr marL="45720" marR="45720" anchor="ctr"/>
                </a:tc>
                <a:extLst>
                  <a:ext uri="{0D108BD9-81ED-4DB2-BD59-A6C34878D82A}">
                    <a16:rowId xmlns:a16="http://schemas.microsoft.com/office/drawing/2014/main"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normalizeH="0" baseline="0" noProof="0">
                        <a:ln>
                          <a:noFill/>
                        </a:ln>
                        <a:solidFill>
                          <a:schemeClr val="tx1"/>
                        </a:solidFill>
                        <a:effectLst/>
                        <a:latin typeface="+mn-lt"/>
                        <a:ea typeface="+mn-ea"/>
                        <a:cs typeface="Arial" charset="0"/>
                      </a:endParaRPr>
                    </a:p>
                  </a:txBody>
                  <a:tcPr marL="45720" marR="4572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chemeClr val="tx1"/>
                          </a:solidFill>
                          <a:effectLst/>
                        </a:rPr>
                        <a:t>p&lt;0,0001</a:t>
                      </a:r>
                      <a:endParaRPr kumimoji="0" lang="fr-FR" sz="1400" b="1" i="0" u="none" strike="noStrike" kern="1200" cap="none" normalizeH="0" baseline="0" noProof="0">
                        <a:ln>
                          <a:noFill/>
                        </a:ln>
                        <a:solidFill>
                          <a:schemeClr val="tx1"/>
                        </a:solidFill>
                        <a:effectLst/>
                        <a:latin typeface="+mn-lt"/>
                        <a:ea typeface="+mn-ea"/>
                        <a:cs typeface="Arial" charset="0"/>
                      </a:endParaRPr>
                    </a:p>
                  </a:txBody>
                  <a:tcPr marL="45720" marR="4572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97200759"/>
                  </a:ext>
                </a:extLst>
              </a:tr>
              <a:tr h="143472">
                <a:tc>
                  <a:txBody>
                    <a:bodyPr/>
                    <a:lstStyle/>
                    <a:p>
                      <a:pPr marL="90000"/>
                      <a:r>
                        <a:rPr kumimoji="0" lang="fr-FR" sz="1400" u="none" strike="noStrike" kern="1200" cap="none" normalizeH="0" baseline="0" noProof="0" dirty="0">
                          <a:ln>
                            <a:noFill/>
                          </a:ln>
                          <a:solidFill>
                            <a:schemeClr val="tx1"/>
                          </a:solidFill>
                          <a:effectLst/>
                        </a:rPr>
                        <a:t>RC</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a:tc>
                <a:tc>
                  <a:txBody>
                    <a:bodyPr/>
                    <a:lstStyle/>
                    <a:p>
                      <a:pPr algn="ctr"/>
                      <a:r>
                        <a:rPr kumimoji="0" lang="fr-FR" sz="1400" u="none" strike="noStrike" kern="1200" cap="none" normalizeH="0" baseline="0" noProof="0">
                          <a:ln>
                            <a:noFill/>
                          </a:ln>
                          <a:solidFill>
                            <a:schemeClr val="tx1"/>
                          </a:solidFill>
                          <a:effectLst/>
                        </a:rPr>
                        <a:t>12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a:tc>
                <a:tc>
                  <a:txBody>
                    <a:bodyPr/>
                    <a:lstStyle/>
                    <a:p>
                      <a:pPr algn="ctr"/>
                      <a:r>
                        <a:rPr kumimoji="0" lang="fr-FR" sz="1400" u="none" strike="noStrike" kern="1200" cap="none" normalizeH="0" baseline="0" noProof="0" dirty="0">
                          <a:ln>
                            <a:noFill/>
                          </a:ln>
                          <a:solidFill>
                            <a:schemeClr val="tx1"/>
                          </a:solidFill>
                          <a:effectLst/>
                        </a:rPr>
                        <a:t>7</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a:tc>
                <a:extLst>
                  <a:ext uri="{0D108BD9-81ED-4DB2-BD59-A6C34878D82A}">
                    <a16:rowId xmlns:a16="http://schemas.microsoft.com/office/drawing/2014/main" val="2166301456"/>
                  </a:ext>
                </a:extLst>
              </a:tr>
              <a:tr h="143472">
                <a:tc>
                  <a:txBody>
                    <a:bodyPr/>
                    <a:lstStyle/>
                    <a:p>
                      <a:pPr marL="90000"/>
                      <a:r>
                        <a:rPr kumimoji="0" lang="fr-FR" sz="1400" u="none" strike="noStrike" kern="1200" cap="none" normalizeH="0" baseline="0" noProof="0" dirty="0">
                          <a:ln>
                            <a:noFill/>
                          </a:ln>
                          <a:solidFill>
                            <a:schemeClr val="tx1"/>
                          </a:solidFill>
                          <a:effectLst/>
                        </a:rPr>
                        <a:t>RP</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a:tc>
                <a:tc>
                  <a:txBody>
                    <a:bodyPr/>
                    <a:lstStyle/>
                    <a:p>
                      <a:pPr algn="ctr"/>
                      <a:r>
                        <a:rPr kumimoji="0" lang="fr-FR" sz="1400" u="none" strike="noStrike" kern="1200" cap="none" normalizeH="0" baseline="0" noProof="0">
                          <a:ln>
                            <a:noFill/>
                          </a:ln>
                          <a:solidFill>
                            <a:schemeClr val="tx1"/>
                          </a:solidFill>
                          <a:effectLst/>
                        </a:rPr>
                        <a:t>48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a:tc>
                <a:tc>
                  <a:txBody>
                    <a:bodyPr/>
                    <a:lstStyle/>
                    <a:p>
                      <a:pPr algn="ctr"/>
                      <a:r>
                        <a:rPr kumimoji="0" lang="fr-FR" sz="1400" u="none" strike="noStrike" kern="1200" cap="none" normalizeH="0" baseline="0" noProof="0">
                          <a:ln>
                            <a:noFill/>
                          </a:ln>
                          <a:solidFill>
                            <a:schemeClr val="tx1"/>
                          </a:solidFill>
                          <a:effectLst/>
                        </a:rPr>
                        <a:t>38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a:tc>
                <a:extLst>
                  <a:ext uri="{0D108BD9-81ED-4DB2-BD59-A6C34878D82A}">
                    <a16:rowId xmlns:a16="http://schemas.microsoft.com/office/drawing/2014/main" val="1541649123"/>
                  </a:ext>
                </a:extLst>
              </a:tr>
              <a:tr h="143472">
                <a:tc>
                  <a:txBody>
                    <a:bodyPr/>
                    <a:lstStyle/>
                    <a:p>
                      <a:pPr marL="90000"/>
                      <a:r>
                        <a:rPr kumimoji="0" lang="fr-FR" sz="1400" u="none" strike="noStrike" kern="1200" cap="none" normalizeH="0" baseline="0" noProof="0" dirty="0">
                          <a:ln>
                            <a:noFill/>
                          </a:ln>
                          <a:solidFill>
                            <a:schemeClr val="tx1"/>
                          </a:solidFill>
                          <a:effectLst/>
                        </a:rPr>
                        <a:t>MS</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a:tc>
                <a:tc>
                  <a:txBody>
                    <a:bodyPr/>
                    <a:lstStyle/>
                    <a:p>
                      <a:pPr algn="ctr"/>
                      <a:r>
                        <a:rPr kumimoji="0" lang="fr-FR" sz="1400" u="none" strike="noStrike" kern="1200" cap="none" normalizeH="0" baseline="0" noProof="0">
                          <a:ln>
                            <a:noFill/>
                          </a:ln>
                          <a:solidFill>
                            <a:schemeClr val="tx1"/>
                          </a:solidFill>
                          <a:effectLst/>
                        </a:rPr>
                        <a:t>28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a:tc>
                <a:tc>
                  <a:txBody>
                    <a:bodyPr/>
                    <a:lstStyle/>
                    <a:p>
                      <a:pPr algn="ctr"/>
                      <a:r>
                        <a:rPr kumimoji="0" lang="fr-FR" sz="1400" u="none" strike="noStrike" kern="1200" cap="none" normalizeH="0" baseline="0" noProof="0">
                          <a:ln>
                            <a:noFill/>
                          </a:ln>
                          <a:solidFill>
                            <a:schemeClr val="tx1"/>
                          </a:solidFill>
                          <a:effectLst/>
                        </a:rPr>
                        <a:t>34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a:tc>
                <a:extLst>
                  <a:ext uri="{0D108BD9-81ED-4DB2-BD59-A6C34878D82A}">
                    <a16:rowId xmlns:a16="http://schemas.microsoft.com/office/drawing/2014/main" val="367943349"/>
                  </a:ext>
                </a:extLst>
              </a:tr>
              <a:tr h="143472">
                <a:tc>
                  <a:txBody>
                    <a:bodyPr/>
                    <a:lstStyle/>
                    <a:p>
                      <a:pPr marL="90000"/>
                      <a:r>
                        <a:rPr kumimoji="0" lang="fr-FR" sz="1400" u="none" strike="noStrike" kern="1200" cap="none" normalizeH="0" baseline="0" noProof="0" dirty="0">
                          <a:ln>
                            <a:noFill/>
                          </a:ln>
                          <a:solidFill>
                            <a:schemeClr val="tx1"/>
                          </a:solidFill>
                          <a:effectLst/>
                        </a:rPr>
                        <a:t>Progression</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a:tc>
                <a:tc>
                  <a:txBody>
                    <a:bodyPr/>
                    <a:lstStyle/>
                    <a:p>
                      <a:pPr algn="ctr"/>
                      <a:r>
                        <a:rPr kumimoji="0" lang="fr-FR" sz="1400" u="none" strike="noStrike" kern="1200" cap="none" normalizeH="0" baseline="0" noProof="0">
                          <a:ln>
                            <a:noFill/>
                          </a:ln>
                          <a:solidFill>
                            <a:schemeClr val="tx1"/>
                          </a:solidFill>
                          <a:effectLst/>
                        </a:rPr>
                        <a:t>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a:tc>
                <a:tc>
                  <a:txBody>
                    <a:bodyPr/>
                    <a:lstStyle/>
                    <a:p>
                      <a:pPr algn="ctr"/>
                      <a:r>
                        <a:rPr kumimoji="0" lang="fr-FR" sz="1400" u="none" strike="noStrike" kern="1200" cap="none" normalizeH="0" baseline="0" noProof="0">
                          <a:ln>
                            <a:noFill/>
                          </a:ln>
                          <a:solidFill>
                            <a:schemeClr val="tx1"/>
                          </a:solidFill>
                          <a:effectLst/>
                        </a:rPr>
                        <a:t>11</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a:tc>
                <a:extLst>
                  <a:ext uri="{0D108BD9-81ED-4DB2-BD59-A6C34878D82A}">
                    <a16:rowId xmlns:a16="http://schemas.microsoft.com/office/drawing/2014/main" val="1691182972"/>
                  </a:ext>
                </a:extLst>
              </a:tr>
              <a:tr h="143472">
                <a:tc>
                  <a:txBody>
                    <a:bodyPr/>
                    <a:lstStyle/>
                    <a:p>
                      <a:pPr marL="90000"/>
                      <a:r>
                        <a:rPr kumimoji="0" lang="fr-FR" sz="1400" u="none" strike="noStrike" kern="1200" cap="none" normalizeH="0" baseline="0" noProof="0">
                          <a:ln>
                            <a:noFill/>
                          </a:ln>
                          <a:solidFill>
                            <a:schemeClr val="tx1"/>
                          </a:solidFill>
                          <a:effectLst/>
                        </a:rPr>
                        <a:t>NE</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a:tc>
                <a:tc>
                  <a:txBody>
                    <a:bodyPr/>
                    <a:lstStyle/>
                    <a:p>
                      <a:pPr algn="ctr"/>
                      <a:r>
                        <a:rPr kumimoji="0" lang="fr-FR" sz="1400" u="none" strike="noStrike" kern="1200" cap="none" normalizeH="0" baseline="0" noProof="0">
                          <a:ln>
                            <a:noFill/>
                          </a:ln>
                          <a:solidFill>
                            <a:schemeClr val="tx1"/>
                          </a:solidFill>
                          <a:effectLst/>
                        </a:rPr>
                        <a:t>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a:tc>
                <a:tc>
                  <a:txBody>
                    <a:bodyPr/>
                    <a:lstStyle/>
                    <a:p>
                      <a:pPr algn="ctr"/>
                      <a:r>
                        <a:rPr kumimoji="0" lang="fr-FR" sz="1400" u="none" strike="noStrike" kern="1200" cap="none" normalizeH="0" baseline="0" noProof="0">
                          <a:ln>
                            <a:noFill/>
                          </a:ln>
                          <a:solidFill>
                            <a:schemeClr val="tx1"/>
                          </a:solidFill>
                          <a:effectLst/>
                        </a:rPr>
                        <a:t>10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45720" marR="45720" anchor="ctr"/>
                </a:tc>
                <a:extLst>
                  <a:ext uri="{0D108BD9-81ED-4DB2-BD59-A6C34878D82A}">
                    <a16:rowId xmlns:a16="http://schemas.microsoft.com/office/drawing/2014/main"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Délai de réponse médian, mois (range)</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1,5 (0,8 - 10,2)</a:t>
                      </a:r>
                      <a:endParaRPr kumimoji="0" lang="fr-FR" sz="1400" b="1" i="0" u="none" strike="noStrike" kern="1200" cap="none" normalizeH="0" baseline="0" noProof="0" dirty="0">
                        <a:ln>
                          <a:noFill/>
                        </a:ln>
                        <a:solidFill>
                          <a:schemeClr val="tx1"/>
                        </a:solidFill>
                        <a:effectLst/>
                        <a:latin typeface="+mn-lt"/>
                        <a:ea typeface="+mn-ea"/>
                        <a:cs typeface="Arial"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1,5 (1,0 - 7,1)</a:t>
                      </a:r>
                      <a:endParaRPr kumimoji="0" lang="fr-FR" sz="1400" b="1" i="0" u="none" strike="noStrike" kern="1200" cap="none" normalizeH="0" baseline="0" noProof="0" dirty="0">
                        <a:ln>
                          <a:noFill/>
                        </a:ln>
                        <a:solidFill>
                          <a:schemeClr val="tx1"/>
                        </a:solidFill>
                        <a:effectLst/>
                        <a:latin typeface="+mn-lt"/>
                        <a:ea typeface="+mn-ea"/>
                        <a:cs typeface="Arial" charset="0"/>
                      </a:endParaRPr>
                    </a:p>
                  </a:txBody>
                  <a:tcPr marL="45720" marR="45720" anchor="ctr"/>
                </a:tc>
                <a:extLst>
                  <a:ext uri="{0D108BD9-81ED-4DB2-BD59-A6C34878D82A}">
                    <a16:rowId xmlns:a16="http://schemas.microsoft.com/office/drawing/2014/main"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Durée de réponse médiane, mois (IC95%)</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9,5 (8,0 - 11,4)</a:t>
                      </a:r>
                      <a:endParaRPr kumimoji="0" lang="fr-FR" sz="1400" b="1" i="0" u="none" strike="noStrike" kern="1200" cap="none" normalizeH="0" baseline="0" noProof="0" dirty="0">
                        <a:ln>
                          <a:noFill/>
                        </a:ln>
                        <a:solidFill>
                          <a:schemeClr val="tx1"/>
                        </a:solidFill>
                        <a:effectLst/>
                        <a:latin typeface="+mn-lt"/>
                        <a:ea typeface="+mn-ea"/>
                        <a:cs typeface="Arial" charset="0"/>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7,0 (5,7 - 7,9)</a:t>
                      </a:r>
                      <a:endParaRPr kumimoji="0" lang="fr-FR" sz="1400" b="1" i="0" u="none" strike="noStrike" kern="1200" cap="none" normalizeH="0" baseline="0" noProof="0" dirty="0">
                        <a:ln>
                          <a:noFill/>
                        </a:ln>
                        <a:solidFill>
                          <a:schemeClr val="tx1"/>
                        </a:solidFill>
                        <a:effectLst/>
                        <a:latin typeface="+mn-lt"/>
                        <a:ea typeface="+mn-ea"/>
                        <a:cs typeface="Arial" charset="0"/>
                      </a:endParaRPr>
                    </a:p>
                  </a:txBody>
                  <a:tcPr marL="45720" marR="45720" anchor="ctr"/>
                </a:tc>
                <a:extLst>
                  <a:ext uri="{0D108BD9-81ED-4DB2-BD59-A6C34878D82A}">
                    <a16:rowId xmlns:a16="http://schemas.microsoft.com/office/drawing/2014/main" val="4111590578"/>
                  </a:ext>
                </a:extLst>
              </a:tr>
            </a:tbl>
          </a:graphicData>
        </a:graphic>
      </p:graphicFrame>
      <p:sp>
        <p:nvSpPr>
          <p:cNvPr id="9" name="TextBox 8"/>
          <p:cNvSpPr txBox="1"/>
          <p:nvPr/>
        </p:nvSpPr>
        <p:spPr>
          <a:xfrm>
            <a:off x="4838207" y="1338651"/>
            <a:ext cx="4160113" cy="338554"/>
          </a:xfrm>
          <a:prstGeom prst="rect">
            <a:avLst/>
          </a:prstGeom>
          <a:noFill/>
        </p:spPr>
        <p:txBody>
          <a:bodyPr wrap="none" rtlCol="0">
            <a:spAutoFit/>
          </a:bodyPr>
          <a:lstStyle/>
          <a:p>
            <a:pPr algn="ctr"/>
            <a:r>
              <a:rPr lang="fr-FR" sz="1600" b="1" dirty="0"/>
              <a:t>Réponse chez les patients PD-L1 CPS ≥5</a:t>
            </a:r>
          </a:p>
        </p:txBody>
      </p:sp>
      <p:grpSp>
        <p:nvGrpSpPr>
          <p:cNvPr id="13" name="Group 12">
            <a:extLst>
              <a:ext uri="{FF2B5EF4-FFF2-40B4-BE49-F238E27FC236}">
                <a16:creationId xmlns:a16="http://schemas.microsoft.com/office/drawing/2014/main" id="{659490C6-F6FC-46B3-9C0F-ABF3AC7166EA}"/>
              </a:ext>
            </a:extLst>
          </p:cNvPr>
          <p:cNvGrpSpPr/>
          <p:nvPr/>
        </p:nvGrpSpPr>
        <p:grpSpPr>
          <a:xfrm>
            <a:off x="127533" y="2351553"/>
            <a:ext cx="4412333" cy="2620783"/>
            <a:chOff x="249666" y="1739080"/>
            <a:chExt cx="8152232" cy="2697367"/>
          </a:xfrm>
        </p:grpSpPr>
        <p:sp>
          <p:nvSpPr>
            <p:cNvPr id="14" name="Freeform 21">
              <a:extLst>
                <a:ext uri="{FF2B5EF4-FFF2-40B4-BE49-F238E27FC236}">
                  <a16:creationId xmlns:a16="http://schemas.microsoft.com/office/drawing/2014/main" id="{F9E3B3A1-6254-4A94-A801-1441941E99D0}"/>
                </a:ext>
              </a:extLst>
            </p:cNvPr>
            <p:cNvSpPr>
              <a:spLocks/>
            </p:cNvSpPr>
            <p:nvPr/>
          </p:nvSpPr>
          <p:spPr bwMode="auto">
            <a:xfrm>
              <a:off x="1536011" y="1906042"/>
              <a:ext cx="6640458" cy="21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grpSp>
          <p:nvGrpSpPr>
            <p:cNvPr id="15" name="Group 14">
              <a:extLst>
                <a:ext uri="{FF2B5EF4-FFF2-40B4-BE49-F238E27FC236}">
                  <a16:creationId xmlns:a16="http://schemas.microsoft.com/office/drawing/2014/main" id="{45C73C07-DBF7-4CEB-B7AB-C7DCC2B2D78C}"/>
                </a:ext>
              </a:extLst>
            </p:cNvPr>
            <p:cNvGrpSpPr/>
            <p:nvPr/>
          </p:nvGrpSpPr>
          <p:grpSpPr>
            <a:xfrm>
              <a:off x="1380413" y="4067880"/>
              <a:ext cx="7021485" cy="368567"/>
              <a:chOff x="1451565" y="5303149"/>
              <a:chExt cx="4787009" cy="368567"/>
            </a:xfrm>
          </p:grpSpPr>
          <p:sp>
            <p:nvSpPr>
              <p:cNvPr id="30" name="Line 21">
                <a:extLst>
                  <a:ext uri="{FF2B5EF4-FFF2-40B4-BE49-F238E27FC236}">
                    <a16:creationId xmlns:a16="http://schemas.microsoft.com/office/drawing/2014/main" id="{33282FC7-89C9-4404-8ECF-4911E2B3DAEF}"/>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848E313-D43D-4C9C-A0B1-25736CC8AA2B}"/>
                  </a:ext>
                </a:extLst>
              </p:cNvPr>
              <p:cNvSpPr txBox="1"/>
              <p:nvPr/>
            </p:nvSpPr>
            <p:spPr>
              <a:xfrm>
                <a:off x="5896614" y="5375149"/>
                <a:ext cx="341960" cy="29656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36</a:t>
                </a:r>
              </a:p>
            </p:txBody>
          </p:sp>
          <p:sp>
            <p:nvSpPr>
              <p:cNvPr id="32" name="Line 21">
                <a:extLst>
                  <a:ext uri="{FF2B5EF4-FFF2-40B4-BE49-F238E27FC236}">
                    <a16:creationId xmlns:a16="http://schemas.microsoft.com/office/drawing/2014/main" id="{797A70AD-4953-4BFF-A33A-5D8BC590EA86}"/>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F44C20C1-4787-45BC-B5CB-B44B6B919B15}"/>
                  </a:ext>
                </a:extLst>
              </p:cNvPr>
              <p:cNvSpPr txBox="1"/>
              <p:nvPr/>
            </p:nvSpPr>
            <p:spPr>
              <a:xfrm>
                <a:off x="5520976" y="5375149"/>
                <a:ext cx="341960" cy="29656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33</a:t>
                </a:r>
              </a:p>
            </p:txBody>
          </p:sp>
          <p:sp>
            <p:nvSpPr>
              <p:cNvPr id="34" name="Line 21">
                <a:extLst>
                  <a:ext uri="{FF2B5EF4-FFF2-40B4-BE49-F238E27FC236}">
                    <a16:creationId xmlns:a16="http://schemas.microsoft.com/office/drawing/2014/main" id="{01AD74E8-A714-4497-8873-FAD2332F2391}"/>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0ED90CC2-CFE3-47DA-B560-FEFEB5EB286E}"/>
                  </a:ext>
                </a:extLst>
              </p:cNvPr>
              <p:cNvSpPr txBox="1"/>
              <p:nvPr/>
            </p:nvSpPr>
            <p:spPr>
              <a:xfrm>
                <a:off x="5145340" y="5375149"/>
                <a:ext cx="341960" cy="29656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30</a:t>
                </a:r>
              </a:p>
            </p:txBody>
          </p:sp>
          <p:sp>
            <p:nvSpPr>
              <p:cNvPr id="36" name="Line 21">
                <a:extLst>
                  <a:ext uri="{FF2B5EF4-FFF2-40B4-BE49-F238E27FC236}">
                    <a16:creationId xmlns:a16="http://schemas.microsoft.com/office/drawing/2014/main" id="{53079AD8-8CF1-43F7-8088-3CFD776DE8BB}"/>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99B7AA2D-528B-4A0A-8CD2-695AF41FF7E6}"/>
                  </a:ext>
                </a:extLst>
              </p:cNvPr>
              <p:cNvSpPr txBox="1"/>
              <p:nvPr/>
            </p:nvSpPr>
            <p:spPr>
              <a:xfrm>
                <a:off x="4769702" y="5375149"/>
                <a:ext cx="341960" cy="29656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27</a:t>
                </a:r>
              </a:p>
            </p:txBody>
          </p:sp>
          <p:sp>
            <p:nvSpPr>
              <p:cNvPr id="38" name="Line 21">
                <a:extLst>
                  <a:ext uri="{FF2B5EF4-FFF2-40B4-BE49-F238E27FC236}">
                    <a16:creationId xmlns:a16="http://schemas.microsoft.com/office/drawing/2014/main" id="{B434D2D7-22E7-4EE1-A2FB-3F730F2E4EDF}"/>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8A1BF59-1D9C-453B-9032-BE6D858969CD}"/>
                  </a:ext>
                </a:extLst>
              </p:cNvPr>
              <p:cNvSpPr txBox="1"/>
              <p:nvPr/>
            </p:nvSpPr>
            <p:spPr>
              <a:xfrm>
                <a:off x="4394066" y="5375149"/>
                <a:ext cx="341960" cy="29656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24</a:t>
                </a:r>
              </a:p>
            </p:txBody>
          </p:sp>
          <p:sp>
            <p:nvSpPr>
              <p:cNvPr id="40" name="Line 21">
                <a:extLst>
                  <a:ext uri="{FF2B5EF4-FFF2-40B4-BE49-F238E27FC236}">
                    <a16:creationId xmlns:a16="http://schemas.microsoft.com/office/drawing/2014/main" id="{1F7C3046-244A-476D-B64C-21FF8359A01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A0BEFAC7-643B-4B25-9E8A-C4671332C093}"/>
                  </a:ext>
                </a:extLst>
              </p:cNvPr>
              <p:cNvSpPr txBox="1"/>
              <p:nvPr/>
            </p:nvSpPr>
            <p:spPr>
              <a:xfrm>
                <a:off x="4018428" y="5375149"/>
                <a:ext cx="341960" cy="29656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21</a:t>
                </a:r>
              </a:p>
            </p:txBody>
          </p:sp>
          <p:sp>
            <p:nvSpPr>
              <p:cNvPr id="42" name="Line 21">
                <a:extLst>
                  <a:ext uri="{FF2B5EF4-FFF2-40B4-BE49-F238E27FC236}">
                    <a16:creationId xmlns:a16="http://schemas.microsoft.com/office/drawing/2014/main" id="{54078164-BBB5-4677-AD4D-CAF81D4A8F82}"/>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814CECD0-3D18-4498-854B-67E6B4EED331}"/>
                  </a:ext>
                </a:extLst>
              </p:cNvPr>
              <p:cNvSpPr txBox="1"/>
              <p:nvPr/>
            </p:nvSpPr>
            <p:spPr>
              <a:xfrm>
                <a:off x="3642792" y="5375149"/>
                <a:ext cx="341960" cy="29656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18</a:t>
                </a:r>
              </a:p>
            </p:txBody>
          </p:sp>
          <p:sp>
            <p:nvSpPr>
              <p:cNvPr id="44" name="Line 21">
                <a:extLst>
                  <a:ext uri="{FF2B5EF4-FFF2-40B4-BE49-F238E27FC236}">
                    <a16:creationId xmlns:a16="http://schemas.microsoft.com/office/drawing/2014/main" id="{1C841C27-9566-4AEF-B25B-01AC01A61400}"/>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AB3347FB-CAFC-4CD6-87A6-65935088B0BA}"/>
                  </a:ext>
                </a:extLst>
              </p:cNvPr>
              <p:cNvSpPr txBox="1"/>
              <p:nvPr/>
            </p:nvSpPr>
            <p:spPr>
              <a:xfrm>
                <a:off x="3267154" y="5375149"/>
                <a:ext cx="341960" cy="29656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15</a:t>
                </a:r>
              </a:p>
            </p:txBody>
          </p:sp>
          <p:sp>
            <p:nvSpPr>
              <p:cNvPr id="46" name="Line 21">
                <a:extLst>
                  <a:ext uri="{FF2B5EF4-FFF2-40B4-BE49-F238E27FC236}">
                    <a16:creationId xmlns:a16="http://schemas.microsoft.com/office/drawing/2014/main" id="{7184F07C-52AB-44BA-A651-AA31CE0E0010}"/>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D394383B-6A92-4F3C-ADC5-F385FB0DB2A0}"/>
                  </a:ext>
                </a:extLst>
              </p:cNvPr>
              <p:cNvSpPr txBox="1"/>
              <p:nvPr/>
            </p:nvSpPr>
            <p:spPr>
              <a:xfrm>
                <a:off x="2891518" y="5375149"/>
                <a:ext cx="341960" cy="29656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a:t>
                </a:r>
              </a:p>
            </p:txBody>
          </p:sp>
          <p:sp>
            <p:nvSpPr>
              <p:cNvPr id="48" name="Line 21">
                <a:extLst>
                  <a:ext uri="{FF2B5EF4-FFF2-40B4-BE49-F238E27FC236}">
                    <a16:creationId xmlns:a16="http://schemas.microsoft.com/office/drawing/2014/main" id="{C64A083E-12CB-4785-A0FE-5AB8AC2D38F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ADA54AF1-03B0-4244-B54B-583B73081B8A}"/>
                  </a:ext>
                </a:extLst>
              </p:cNvPr>
              <p:cNvSpPr txBox="1"/>
              <p:nvPr/>
            </p:nvSpPr>
            <p:spPr>
              <a:xfrm>
                <a:off x="2578477" y="5375149"/>
                <a:ext cx="216769" cy="29656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9</a:t>
                </a:r>
              </a:p>
            </p:txBody>
          </p:sp>
          <p:sp>
            <p:nvSpPr>
              <p:cNvPr id="50" name="Line 21">
                <a:extLst>
                  <a:ext uri="{FF2B5EF4-FFF2-40B4-BE49-F238E27FC236}">
                    <a16:creationId xmlns:a16="http://schemas.microsoft.com/office/drawing/2014/main" id="{831D2450-FC16-4006-B04F-8F386EE3F1ED}"/>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C1CC9BC9-22E0-41A3-B340-4EE93CDAA9DD}"/>
                  </a:ext>
                </a:extLst>
              </p:cNvPr>
              <p:cNvSpPr txBox="1"/>
              <p:nvPr/>
            </p:nvSpPr>
            <p:spPr>
              <a:xfrm>
                <a:off x="2202839" y="5375149"/>
                <a:ext cx="216769" cy="29656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a:t>
                </a:r>
              </a:p>
            </p:txBody>
          </p:sp>
          <p:sp>
            <p:nvSpPr>
              <p:cNvPr id="52" name="Line 21">
                <a:extLst>
                  <a:ext uri="{FF2B5EF4-FFF2-40B4-BE49-F238E27FC236}">
                    <a16:creationId xmlns:a16="http://schemas.microsoft.com/office/drawing/2014/main" id="{798E0188-49E8-450F-A19B-CD97E7A02CC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D0A322C-D865-40DB-BD63-5C80B2EE9EAB}"/>
                  </a:ext>
                </a:extLst>
              </p:cNvPr>
              <p:cNvSpPr txBox="1"/>
              <p:nvPr/>
            </p:nvSpPr>
            <p:spPr>
              <a:xfrm>
                <a:off x="1827203" y="5375149"/>
                <a:ext cx="216769" cy="29656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a:t>
                </a:r>
              </a:p>
            </p:txBody>
          </p:sp>
          <p:sp>
            <p:nvSpPr>
              <p:cNvPr id="54" name="Line 21">
                <a:extLst>
                  <a:ext uri="{FF2B5EF4-FFF2-40B4-BE49-F238E27FC236}">
                    <a16:creationId xmlns:a16="http://schemas.microsoft.com/office/drawing/2014/main" id="{A888FEF2-C677-4EC5-9F82-06586ADDC5F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5A71585F-C829-46BD-A104-985DFFFB31A7}"/>
                  </a:ext>
                </a:extLst>
              </p:cNvPr>
              <p:cNvSpPr txBox="1"/>
              <p:nvPr/>
            </p:nvSpPr>
            <p:spPr>
              <a:xfrm>
                <a:off x="1451565" y="5375149"/>
                <a:ext cx="216769" cy="29656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grpSp>
          <p:nvGrpSpPr>
            <p:cNvPr id="16" name="Group 15">
              <a:extLst>
                <a:ext uri="{FF2B5EF4-FFF2-40B4-BE49-F238E27FC236}">
                  <a16:creationId xmlns:a16="http://schemas.microsoft.com/office/drawing/2014/main" id="{0775963C-039F-468A-91C5-11DDBF059100}"/>
                </a:ext>
              </a:extLst>
            </p:cNvPr>
            <p:cNvGrpSpPr/>
            <p:nvPr/>
          </p:nvGrpSpPr>
          <p:grpSpPr>
            <a:xfrm>
              <a:off x="249666" y="1739080"/>
              <a:ext cx="1280608" cy="2485111"/>
              <a:chOff x="703747" y="1233475"/>
              <a:chExt cx="1280608" cy="2923102"/>
            </a:xfrm>
          </p:grpSpPr>
          <p:sp>
            <p:nvSpPr>
              <p:cNvPr id="17" name="Line 6">
                <a:extLst>
                  <a:ext uri="{FF2B5EF4-FFF2-40B4-BE49-F238E27FC236}">
                    <a16:creationId xmlns:a16="http://schemas.microsoft.com/office/drawing/2014/main" id="{E670C5AF-043D-45D4-AB11-15BF6D5E6340}"/>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8" name="Line 7">
                <a:extLst>
                  <a:ext uri="{FF2B5EF4-FFF2-40B4-BE49-F238E27FC236}">
                    <a16:creationId xmlns:a16="http://schemas.microsoft.com/office/drawing/2014/main" id="{F05CB912-BCBC-4CEC-98EA-AF9ED8F15A78}"/>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9" name="Line 8">
                <a:extLst>
                  <a:ext uri="{FF2B5EF4-FFF2-40B4-BE49-F238E27FC236}">
                    <a16:creationId xmlns:a16="http://schemas.microsoft.com/office/drawing/2014/main" id="{BC185F0B-A425-44DB-AB0A-78BCCCC150F4}"/>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0" name="Line 9">
                <a:extLst>
                  <a:ext uri="{FF2B5EF4-FFF2-40B4-BE49-F238E27FC236}">
                    <a16:creationId xmlns:a16="http://schemas.microsoft.com/office/drawing/2014/main" id="{0C1A6D24-CC35-47AE-BB14-EE0BD2B6D80B}"/>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1" name="Line 10">
                <a:extLst>
                  <a:ext uri="{FF2B5EF4-FFF2-40B4-BE49-F238E27FC236}">
                    <a16:creationId xmlns:a16="http://schemas.microsoft.com/office/drawing/2014/main" id="{C776A605-5125-4F39-A16F-A3B8B5124F2A}"/>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2" name="Line 11">
                <a:extLst>
                  <a:ext uri="{FF2B5EF4-FFF2-40B4-BE49-F238E27FC236}">
                    <a16:creationId xmlns:a16="http://schemas.microsoft.com/office/drawing/2014/main" id="{6B0D24AB-C032-4929-ADF2-0E9EC7104A7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3" name="TextBox 22">
                <a:extLst>
                  <a:ext uri="{FF2B5EF4-FFF2-40B4-BE49-F238E27FC236}">
                    <a16:creationId xmlns:a16="http://schemas.microsoft.com/office/drawing/2014/main" id="{B916D569-17AD-49FA-B5A0-9B00B46A8D8F}"/>
                  </a:ext>
                </a:extLst>
              </p:cNvPr>
              <p:cNvSpPr txBox="1"/>
              <p:nvPr/>
            </p:nvSpPr>
            <p:spPr>
              <a:xfrm rot="16200000">
                <a:off x="507573" y="2438979"/>
                <a:ext cx="960997" cy="568649"/>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SSP, %</a:t>
                </a:r>
              </a:p>
            </p:txBody>
          </p:sp>
          <p:sp>
            <p:nvSpPr>
              <p:cNvPr id="24" name="TextBox 23">
                <a:extLst>
                  <a:ext uri="{FF2B5EF4-FFF2-40B4-BE49-F238E27FC236}">
                    <a16:creationId xmlns:a16="http://schemas.microsoft.com/office/drawing/2014/main" id="{49FDBB69-BEA0-47BE-9D6D-F29E62FA10E5}"/>
                  </a:ext>
                </a:extLst>
              </p:cNvPr>
              <p:cNvSpPr txBox="1"/>
              <p:nvPr/>
            </p:nvSpPr>
            <p:spPr>
              <a:xfrm>
                <a:off x="1050697" y="1233475"/>
                <a:ext cx="892067" cy="372600"/>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100</a:t>
                </a:r>
              </a:p>
            </p:txBody>
          </p:sp>
          <p:sp>
            <p:nvSpPr>
              <p:cNvPr id="25" name="TextBox 24">
                <a:extLst>
                  <a:ext uri="{FF2B5EF4-FFF2-40B4-BE49-F238E27FC236}">
                    <a16:creationId xmlns:a16="http://schemas.microsoft.com/office/drawing/2014/main" id="{8359934C-2835-4A54-823F-87CCD0D1C12C}"/>
                  </a:ext>
                </a:extLst>
              </p:cNvPr>
              <p:cNvSpPr txBox="1"/>
              <p:nvPr/>
            </p:nvSpPr>
            <p:spPr>
              <a:xfrm>
                <a:off x="1234321" y="1757613"/>
                <a:ext cx="708443" cy="372600"/>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80</a:t>
                </a:r>
              </a:p>
            </p:txBody>
          </p:sp>
          <p:sp>
            <p:nvSpPr>
              <p:cNvPr id="26" name="TextBox 25">
                <a:extLst>
                  <a:ext uri="{FF2B5EF4-FFF2-40B4-BE49-F238E27FC236}">
                    <a16:creationId xmlns:a16="http://schemas.microsoft.com/office/drawing/2014/main" id="{21707E15-80D9-49D7-99EC-050B56C557A5}"/>
                  </a:ext>
                </a:extLst>
              </p:cNvPr>
              <p:cNvSpPr txBox="1"/>
              <p:nvPr/>
            </p:nvSpPr>
            <p:spPr>
              <a:xfrm>
                <a:off x="1234321" y="2256145"/>
                <a:ext cx="708443" cy="372600"/>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60</a:t>
                </a:r>
              </a:p>
            </p:txBody>
          </p:sp>
          <p:sp>
            <p:nvSpPr>
              <p:cNvPr id="27" name="TextBox 26">
                <a:extLst>
                  <a:ext uri="{FF2B5EF4-FFF2-40B4-BE49-F238E27FC236}">
                    <a16:creationId xmlns:a16="http://schemas.microsoft.com/office/drawing/2014/main" id="{EA6142F7-0821-449D-929E-124B320D04C1}"/>
                  </a:ext>
                </a:extLst>
              </p:cNvPr>
              <p:cNvSpPr txBox="1"/>
              <p:nvPr/>
            </p:nvSpPr>
            <p:spPr>
              <a:xfrm>
                <a:off x="1234321" y="2770797"/>
                <a:ext cx="708443" cy="372600"/>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40</a:t>
                </a:r>
              </a:p>
            </p:txBody>
          </p:sp>
          <p:sp>
            <p:nvSpPr>
              <p:cNvPr id="28" name="TextBox 27">
                <a:extLst>
                  <a:ext uri="{FF2B5EF4-FFF2-40B4-BE49-F238E27FC236}">
                    <a16:creationId xmlns:a16="http://schemas.microsoft.com/office/drawing/2014/main" id="{A6E1A7B6-8AB2-4AC8-A8A4-7B18DE0FF4C4}"/>
                  </a:ext>
                </a:extLst>
              </p:cNvPr>
              <p:cNvSpPr txBox="1"/>
              <p:nvPr/>
            </p:nvSpPr>
            <p:spPr>
              <a:xfrm>
                <a:off x="1234321" y="3274701"/>
                <a:ext cx="708443" cy="372600"/>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20</a:t>
                </a:r>
              </a:p>
            </p:txBody>
          </p:sp>
          <p:sp>
            <p:nvSpPr>
              <p:cNvPr id="29" name="TextBox 28">
                <a:extLst>
                  <a:ext uri="{FF2B5EF4-FFF2-40B4-BE49-F238E27FC236}">
                    <a16:creationId xmlns:a16="http://schemas.microsoft.com/office/drawing/2014/main" id="{03E9B690-60B5-4FE2-B3EF-032265F93140}"/>
                  </a:ext>
                </a:extLst>
              </p:cNvPr>
              <p:cNvSpPr txBox="1"/>
              <p:nvPr/>
            </p:nvSpPr>
            <p:spPr>
              <a:xfrm>
                <a:off x="1417956" y="3783977"/>
                <a:ext cx="524815" cy="372600"/>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grpSp>
      <p:sp>
        <p:nvSpPr>
          <p:cNvPr id="56" name="TextBox 55">
            <a:extLst>
              <a:ext uri="{FF2B5EF4-FFF2-40B4-BE49-F238E27FC236}">
                <a16:creationId xmlns:a16="http://schemas.microsoft.com/office/drawing/2014/main" id="{612996BB-37F7-49FE-8B28-905098E049DF}"/>
              </a:ext>
            </a:extLst>
          </p:cNvPr>
          <p:cNvSpPr txBox="1"/>
          <p:nvPr/>
        </p:nvSpPr>
        <p:spPr>
          <a:xfrm>
            <a:off x="69598" y="5870096"/>
            <a:ext cx="5515421" cy="338554"/>
          </a:xfrm>
          <a:prstGeom prst="rect">
            <a:avLst/>
          </a:prstGeom>
          <a:noFill/>
        </p:spPr>
        <p:txBody>
          <a:bodyPr wrap="none" rtlCol="0">
            <a:spAutoFit/>
          </a:bodyPr>
          <a:lstStyle/>
          <a:p>
            <a:r>
              <a:rPr lang="fr-FR" sz="1600" dirty="0"/>
              <a:t>Taux de SSP à 12 mois: NIVO + chimio, 36%; chimio, 22%</a:t>
            </a:r>
          </a:p>
        </p:txBody>
      </p:sp>
      <p:grpSp>
        <p:nvGrpSpPr>
          <p:cNvPr id="57" name="Group 56">
            <a:extLst>
              <a:ext uri="{FF2B5EF4-FFF2-40B4-BE49-F238E27FC236}">
                <a16:creationId xmlns:a16="http://schemas.microsoft.com/office/drawing/2014/main" id="{5374DB16-B6D2-4B0D-8005-189CCA1030B1}"/>
              </a:ext>
            </a:extLst>
          </p:cNvPr>
          <p:cNvGrpSpPr/>
          <p:nvPr/>
        </p:nvGrpSpPr>
        <p:grpSpPr>
          <a:xfrm>
            <a:off x="647681" y="5235071"/>
            <a:ext cx="3863792" cy="257369"/>
            <a:chOff x="1072372" y="4665505"/>
            <a:chExt cx="7054709" cy="257369"/>
          </a:xfrm>
        </p:grpSpPr>
        <p:sp>
          <p:nvSpPr>
            <p:cNvPr id="58" name="TextBox 57">
              <a:extLst>
                <a:ext uri="{FF2B5EF4-FFF2-40B4-BE49-F238E27FC236}">
                  <a16:creationId xmlns:a16="http://schemas.microsoft.com/office/drawing/2014/main" id="{260507C0-74B5-4C2F-9851-148FB3396944}"/>
                </a:ext>
              </a:extLst>
            </p:cNvPr>
            <p:cNvSpPr txBox="1"/>
            <p:nvPr/>
          </p:nvSpPr>
          <p:spPr>
            <a:xfrm>
              <a:off x="7839212" y="4665505"/>
              <a:ext cx="287869"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0</a:t>
              </a:r>
            </a:p>
          </p:txBody>
        </p:sp>
        <p:sp>
          <p:nvSpPr>
            <p:cNvPr id="59" name="TextBox 58">
              <a:extLst>
                <a:ext uri="{FF2B5EF4-FFF2-40B4-BE49-F238E27FC236}">
                  <a16:creationId xmlns:a16="http://schemas.microsoft.com/office/drawing/2014/main" id="{69B06371-FCC2-44B6-8269-5B538A8F0F18}"/>
                </a:ext>
              </a:extLst>
            </p:cNvPr>
            <p:cNvSpPr txBox="1"/>
            <p:nvPr/>
          </p:nvSpPr>
          <p:spPr>
            <a:xfrm>
              <a:off x="7288236" y="4665505"/>
              <a:ext cx="287869"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1</a:t>
              </a:r>
            </a:p>
          </p:txBody>
        </p:sp>
        <p:sp>
          <p:nvSpPr>
            <p:cNvPr id="60" name="TextBox 59">
              <a:extLst>
                <a:ext uri="{FF2B5EF4-FFF2-40B4-BE49-F238E27FC236}">
                  <a16:creationId xmlns:a16="http://schemas.microsoft.com/office/drawing/2014/main" id="{65AA8B87-6372-499E-8FD5-E408C900EDB4}"/>
                </a:ext>
              </a:extLst>
            </p:cNvPr>
            <p:cNvSpPr txBox="1"/>
            <p:nvPr/>
          </p:nvSpPr>
          <p:spPr>
            <a:xfrm>
              <a:off x="6737260" y="4665505"/>
              <a:ext cx="287867"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8</a:t>
              </a:r>
            </a:p>
          </p:txBody>
        </p:sp>
        <p:sp>
          <p:nvSpPr>
            <p:cNvPr id="61" name="TextBox 60">
              <a:extLst>
                <a:ext uri="{FF2B5EF4-FFF2-40B4-BE49-F238E27FC236}">
                  <a16:creationId xmlns:a16="http://schemas.microsoft.com/office/drawing/2014/main" id="{3EF58095-7891-479C-99EB-7C8F98E846C8}"/>
                </a:ext>
              </a:extLst>
            </p:cNvPr>
            <p:cNvSpPr txBox="1"/>
            <p:nvPr/>
          </p:nvSpPr>
          <p:spPr>
            <a:xfrm>
              <a:off x="6108723" y="4665505"/>
              <a:ext cx="442990"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10</a:t>
              </a:r>
            </a:p>
          </p:txBody>
        </p:sp>
        <p:sp>
          <p:nvSpPr>
            <p:cNvPr id="62" name="TextBox 61">
              <a:extLst>
                <a:ext uri="{FF2B5EF4-FFF2-40B4-BE49-F238E27FC236}">
                  <a16:creationId xmlns:a16="http://schemas.microsoft.com/office/drawing/2014/main" id="{681EA83B-7379-46B1-9EC6-A6CBB0619C0E}"/>
                </a:ext>
              </a:extLst>
            </p:cNvPr>
            <p:cNvSpPr txBox="1"/>
            <p:nvPr/>
          </p:nvSpPr>
          <p:spPr>
            <a:xfrm>
              <a:off x="5557747" y="4665505"/>
              <a:ext cx="442990"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23</a:t>
              </a:r>
            </a:p>
          </p:txBody>
        </p:sp>
        <p:sp>
          <p:nvSpPr>
            <p:cNvPr id="63" name="TextBox 62">
              <a:extLst>
                <a:ext uri="{FF2B5EF4-FFF2-40B4-BE49-F238E27FC236}">
                  <a16:creationId xmlns:a16="http://schemas.microsoft.com/office/drawing/2014/main" id="{0786B1B0-F3E6-478F-AE38-93A4FD5DF1D3}"/>
                </a:ext>
              </a:extLst>
            </p:cNvPr>
            <p:cNvSpPr txBox="1"/>
            <p:nvPr/>
          </p:nvSpPr>
          <p:spPr>
            <a:xfrm>
              <a:off x="5006771" y="4665505"/>
              <a:ext cx="442990"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39</a:t>
              </a:r>
            </a:p>
          </p:txBody>
        </p:sp>
        <p:sp>
          <p:nvSpPr>
            <p:cNvPr id="64" name="TextBox 63">
              <a:extLst>
                <a:ext uri="{FF2B5EF4-FFF2-40B4-BE49-F238E27FC236}">
                  <a16:creationId xmlns:a16="http://schemas.microsoft.com/office/drawing/2014/main" id="{AA227C72-4269-4B8B-A683-0A232EB2160B}"/>
                </a:ext>
              </a:extLst>
            </p:cNvPr>
            <p:cNvSpPr txBox="1"/>
            <p:nvPr/>
          </p:nvSpPr>
          <p:spPr>
            <a:xfrm>
              <a:off x="4455793" y="4665505"/>
              <a:ext cx="442990"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60</a:t>
              </a:r>
            </a:p>
          </p:txBody>
        </p:sp>
        <p:sp>
          <p:nvSpPr>
            <p:cNvPr id="65" name="TextBox 64">
              <a:extLst>
                <a:ext uri="{FF2B5EF4-FFF2-40B4-BE49-F238E27FC236}">
                  <a16:creationId xmlns:a16="http://schemas.microsoft.com/office/drawing/2014/main" id="{614E0E57-63EF-4BBB-A452-E3CE24F5DF6D}"/>
                </a:ext>
              </a:extLst>
            </p:cNvPr>
            <p:cNvSpPr txBox="1"/>
            <p:nvPr/>
          </p:nvSpPr>
          <p:spPr>
            <a:xfrm>
              <a:off x="3904817" y="4665505"/>
              <a:ext cx="442990"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89</a:t>
              </a:r>
            </a:p>
          </p:txBody>
        </p:sp>
        <p:sp>
          <p:nvSpPr>
            <p:cNvPr id="66" name="TextBox 65">
              <a:extLst>
                <a:ext uri="{FF2B5EF4-FFF2-40B4-BE49-F238E27FC236}">
                  <a16:creationId xmlns:a16="http://schemas.microsoft.com/office/drawing/2014/main" id="{EBE6C123-BB38-4BA0-9830-9A9C9DB5370D}"/>
                </a:ext>
              </a:extLst>
            </p:cNvPr>
            <p:cNvSpPr txBox="1"/>
            <p:nvPr/>
          </p:nvSpPr>
          <p:spPr>
            <a:xfrm>
              <a:off x="3276277" y="4665505"/>
              <a:ext cx="598114"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132</a:t>
              </a:r>
            </a:p>
          </p:txBody>
        </p:sp>
        <p:sp>
          <p:nvSpPr>
            <p:cNvPr id="67" name="TextBox 66">
              <a:extLst>
                <a:ext uri="{FF2B5EF4-FFF2-40B4-BE49-F238E27FC236}">
                  <a16:creationId xmlns:a16="http://schemas.microsoft.com/office/drawing/2014/main" id="{461356B5-3007-41ED-9924-896C9848DF42}"/>
                </a:ext>
              </a:extLst>
            </p:cNvPr>
            <p:cNvSpPr txBox="1"/>
            <p:nvPr/>
          </p:nvSpPr>
          <p:spPr>
            <a:xfrm>
              <a:off x="2725302" y="4665505"/>
              <a:ext cx="598114"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181</a:t>
              </a:r>
            </a:p>
          </p:txBody>
        </p:sp>
        <p:sp>
          <p:nvSpPr>
            <p:cNvPr id="68" name="TextBox 67">
              <a:extLst>
                <a:ext uri="{FF2B5EF4-FFF2-40B4-BE49-F238E27FC236}">
                  <a16:creationId xmlns:a16="http://schemas.microsoft.com/office/drawing/2014/main" id="{3D94CE6F-158A-4AB4-94E1-7B125EBF94D7}"/>
                </a:ext>
              </a:extLst>
            </p:cNvPr>
            <p:cNvSpPr txBox="1"/>
            <p:nvPr/>
          </p:nvSpPr>
          <p:spPr>
            <a:xfrm>
              <a:off x="2174324" y="4665505"/>
              <a:ext cx="598114"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258</a:t>
              </a:r>
            </a:p>
          </p:txBody>
        </p:sp>
        <p:sp>
          <p:nvSpPr>
            <p:cNvPr id="69" name="TextBox 68">
              <a:extLst>
                <a:ext uri="{FF2B5EF4-FFF2-40B4-BE49-F238E27FC236}">
                  <a16:creationId xmlns:a16="http://schemas.microsoft.com/office/drawing/2014/main" id="{869A75E2-09E1-401E-8F17-C6BCADE56FF7}"/>
                </a:ext>
              </a:extLst>
            </p:cNvPr>
            <p:cNvSpPr txBox="1"/>
            <p:nvPr/>
          </p:nvSpPr>
          <p:spPr>
            <a:xfrm>
              <a:off x="1623350" y="4665505"/>
              <a:ext cx="598114"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384</a:t>
              </a:r>
            </a:p>
          </p:txBody>
        </p:sp>
        <p:sp>
          <p:nvSpPr>
            <p:cNvPr id="70" name="TextBox 69">
              <a:extLst>
                <a:ext uri="{FF2B5EF4-FFF2-40B4-BE49-F238E27FC236}">
                  <a16:creationId xmlns:a16="http://schemas.microsoft.com/office/drawing/2014/main" id="{C61A509A-EED9-46A9-BFC4-8507EA8A8264}"/>
                </a:ext>
              </a:extLst>
            </p:cNvPr>
            <p:cNvSpPr txBox="1"/>
            <p:nvPr/>
          </p:nvSpPr>
          <p:spPr>
            <a:xfrm>
              <a:off x="1072372" y="4665505"/>
              <a:ext cx="598114"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473</a:t>
              </a:r>
            </a:p>
          </p:txBody>
        </p:sp>
      </p:grpSp>
      <p:grpSp>
        <p:nvGrpSpPr>
          <p:cNvPr id="71" name="Group 70">
            <a:extLst>
              <a:ext uri="{FF2B5EF4-FFF2-40B4-BE49-F238E27FC236}">
                <a16:creationId xmlns:a16="http://schemas.microsoft.com/office/drawing/2014/main" id="{19651074-2D64-401C-90CB-C5F082667830}"/>
              </a:ext>
            </a:extLst>
          </p:cNvPr>
          <p:cNvGrpSpPr/>
          <p:nvPr/>
        </p:nvGrpSpPr>
        <p:grpSpPr>
          <a:xfrm>
            <a:off x="647681" y="5613356"/>
            <a:ext cx="3863792" cy="257369"/>
            <a:chOff x="1072372" y="4665505"/>
            <a:chExt cx="7054709" cy="257369"/>
          </a:xfrm>
        </p:grpSpPr>
        <p:sp>
          <p:nvSpPr>
            <p:cNvPr id="72" name="TextBox 71">
              <a:extLst>
                <a:ext uri="{FF2B5EF4-FFF2-40B4-BE49-F238E27FC236}">
                  <a16:creationId xmlns:a16="http://schemas.microsoft.com/office/drawing/2014/main" id="{2A20DACF-D531-45FD-9511-BBB71837F6B3}"/>
                </a:ext>
              </a:extLst>
            </p:cNvPr>
            <p:cNvSpPr txBox="1"/>
            <p:nvPr/>
          </p:nvSpPr>
          <p:spPr>
            <a:xfrm>
              <a:off x="7839212" y="4665505"/>
              <a:ext cx="287869"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0</a:t>
              </a:r>
            </a:p>
          </p:txBody>
        </p:sp>
        <p:sp>
          <p:nvSpPr>
            <p:cNvPr id="73" name="TextBox 72">
              <a:extLst>
                <a:ext uri="{FF2B5EF4-FFF2-40B4-BE49-F238E27FC236}">
                  <a16:creationId xmlns:a16="http://schemas.microsoft.com/office/drawing/2014/main" id="{C8CDCD5F-AB4C-453E-857E-951073ABC8D1}"/>
                </a:ext>
              </a:extLst>
            </p:cNvPr>
            <p:cNvSpPr txBox="1"/>
            <p:nvPr/>
          </p:nvSpPr>
          <p:spPr>
            <a:xfrm>
              <a:off x="7288236" y="4665505"/>
              <a:ext cx="287869"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0</a:t>
              </a:r>
            </a:p>
          </p:txBody>
        </p:sp>
        <p:sp>
          <p:nvSpPr>
            <p:cNvPr id="74" name="TextBox 73">
              <a:extLst>
                <a:ext uri="{FF2B5EF4-FFF2-40B4-BE49-F238E27FC236}">
                  <a16:creationId xmlns:a16="http://schemas.microsoft.com/office/drawing/2014/main" id="{BE834756-9EDC-4AA8-9049-47F5156C74FB}"/>
                </a:ext>
              </a:extLst>
            </p:cNvPr>
            <p:cNvSpPr txBox="1"/>
            <p:nvPr/>
          </p:nvSpPr>
          <p:spPr>
            <a:xfrm>
              <a:off x="6737258" y="4665505"/>
              <a:ext cx="287869"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4</a:t>
              </a:r>
            </a:p>
          </p:txBody>
        </p:sp>
        <p:sp>
          <p:nvSpPr>
            <p:cNvPr id="75" name="TextBox 74">
              <a:extLst>
                <a:ext uri="{FF2B5EF4-FFF2-40B4-BE49-F238E27FC236}">
                  <a16:creationId xmlns:a16="http://schemas.microsoft.com/office/drawing/2014/main" id="{0DB86450-CB9F-4997-A06A-246C05B988B3}"/>
                </a:ext>
              </a:extLst>
            </p:cNvPr>
            <p:cNvSpPr txBox="1"/>
            <p:nvPr/>
          </p:nvSpPr>
          <p:spPr>
            <a:xfrm>
              <a:off x="6186283" y="4665505"/>
              <a:ext cx="287867"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7</a:t>
              </a:r>
            </a:p>
          </p:txBody>
        </p:sp>
        <p:sp>
          <p:nvSpPr>
            <p:cNvPr id="76" name="TextBox 75">
              <a:extLst>
                <a:ext uri="{FF2B5EF4-FFF2-40B4-BE49-F238E27FC236}">
                  <a16:creationId xmlns:a16="http://schemas.microsoft.com/office/drawing/2014/main" id="{96966CCE-8499-4A9F-98A8-DF06C82500B2}"/>
                </a:ext>
              </a:extLst>
            </p:cNvPr>
            <p:cNvSpPr txBox="1"/>
            <p:nvPr/>
          </p:nvSpPr>
          <p:spPr>
            <a:xfrm>
              <a:off x="5557747" y="4665505"/>
              <a:ext cx="442990"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12</a:t>
              </a:r>
            </a:p>
          </p:txBody>
        </p:sp>
        <p:sp>
          <p:nvSpPr>
            <p:cNvPr id="77" name="TextBox 76">
              <a:extLst>
                <a:ext uri="{FF2B5EF4-FFF2-40B4-BE49-F238E27FC236}">
                  <a16:creationId xmlns:a16="http://schemas.microsoft.com/office/drawing/2014/main" id="{366FCC67-36B1-445E-92E0-20C880020EA9}"/>
                </a:ext>
              </a:extLst>
            </p:cNvPr>
            <p:cNvSpPr txBox="1"/>
            <p:nvPr/>
          </p:nvSpPr>
          <p:spPr>
            <a:xfrm>
              <a:off x="5006771" y="4665505"/>
              <a:ext cx="442990"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18</a:t>
              </a:r>
            </a:p>
          </p:txBody>
        </p:sp>
        <p:sp>
          <p:nvSpPr>
            <p:cNvPr id="78" name="TextBox 77">
              <a:extLst>
                <a:ext uri="{FF2B5EF4-FFF2-40B4-BE49-F238E27FC236}">
                  <a16:creationId xmlns:a16="http://schemas.microsoft.com/office/drawing/2014/main" id="{E9400ED4-5C33-4417-8100-DA565519734E}"/>
                </a:ext>
              </a:extLst>
            </p:cNvPr>
            <p:cNvSpPr txBox="1"/>
            <p:nvPr/>
          </p:nvSpPr>
          <p:spPr>
            <a:xfrm>
              <a:off x="4455793" y="4665505"/>
              <a:ext cx="442990"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25</a:t>
              </a:r>
            </a:p>
          </p:txBody>
        </p:sp>
        <p:sp>
          <p:nvSpPr>
            <p:cNvPr id="79" name="TextBox 78">
              <a:extLst>
                <a:ext uri="{FF2B5EF4-FFF2-40B4-BE49-F238E27FC236}">
                  <a16:creationId xmlns:a16="http://schemas.microsoft.com/office/drawing/2014/main" id="{CDD00AF4-AE5C-43AE-BBCE-E84589C4BCC3}"/>
                </a:ext>
              </a:extLst>
            </p:cNvPr>
            <p:cNvSpPr txBox="1"/>
            <p:nvPr/>
          </p:nvSpPr>
          <p:spPr>
            <a:xfrm>
              <a:off x="3904817" y="4665505"/>
              <a:ext cx="442990"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41</a:t>
              </a:r>
            </a:p>
          </p:txBody>
        </p:sp>
        <p:sp>
          <p:nvSpPr>
            <p:cNvPr id="80" name="TextBox 79">
              <a:extLst>
                <a:ext uri="{FF2B5EF4-FFF2-40B4-BE49-F238E27FC236}">
                  <a16:creationId xmlns:a16="http://schemas.microsoft.com/office/drawing/2014/main" id="{55A21B7F-6E92-4453-95F7-4312818899D3}"/>
                </a:ext>
              </a:extLst>
            </p:cNvPr>
            <p:cNvSpPr txBox="1"/>
            <p:nvPr/>
          </p:nvSpPr>
          <p:spPr>
            <a:xfrm>
              <a:off x="3353841" y="4665505"/>
              <a:ext cx="442990"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72</a:t>
              </a:r>
            </a:p>
          </p:txBody>
        </p:sp>
        <p:sp>
          <p:nvSpPr>
            <p:cNvPr id="81" name="TextBox 80">
              <a:extLst>
                <a:ext uri="{FF2B5EF4-FFF2-40B4-BE49-F238E27FC236}">
                  <a16:creationId xmlns:a16="http://schemas.microsoft.com/office/drawing/2014/main" id="{470F5E94-5CC5-4C66-8A8C-99AF7C363A6D}"/>
                </a:ext>
              </a:extLst>
            </p:cNvPr>
            <p:cNvSpPr txBox="1"/>
            <p:nvPr/>
          </p:nvSpPr>
          <p:spPr>
            <a:xfrm>
              <a:off x="2725302" y="4665505"/>
              <a:ext cx="598114"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109</a:t>
              </a:r>
            </a:p>
          </p:txBody>
        </p:sp>
        <p:sp>
          <p:nvSpPr>
            <p:cNvPr id="82" name="TextBox 81">
              <a:extLst>
                <a:ext uri="{FF2B5EF4-FFF2-40B4-BE49-F238E27FC236}">
                  <a16:creationId xmlns:a16="http://schemas.microsoft.com/office/drawing/2014/main" id="{CEFACCC6-81CC-4211-B802-6C5B4469A6B5}"/>
                </a:ext>
              </a:extLst>
            </p:cNvPr>
            <p:cNvSpPr txBox="1"/>
            <p:nvPr/>
          </p:nvSpPr>
          <p:spPr>
            <a:xfrm>
              <a:off x="2174324" y="4665505"/>
              <a:ext cx="598114"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200</a:t>
              </a:r>
            </a:p>
          </p:txBody>
        </p:sp>
        <p:sp>
          <p:nvSpPr>
            <p:cNvPr id="83" name="TextBox 82">
              <a:extLst>
                <a:ext uri="{FF2B5EF4-FFF2-40B4-BE49-F238E27FC236}">
                  <a16:creationId xmlns:a16="http://schemas.microsoft.com/office/drawing/2014/main" id="{683CF75E-A88D-46A5-9B66-4EAEE2F48AAD}"/>
                </a:ext>
              </a:extLst>
            </p:cNvPr>
            <p:cNvSpPr txBox="1"/>
            <p:nvPr/>
          </p:nvSpPr>
          <p:spPr>
            <a:xfrm>
              <a:off x="1623350" y="4665505"/>
              <a:ext cx="598114"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325</a:t>
              </a:r>
            </a:p>
          </p:txBody>
        </p:sp>
        <p:sp>
          <p:nvSpPr>
            <p:cNvPr id="84" name="TextBox 83">
              <a:extLst>
                <a:ext uri="{FF2B5EF4-FFF2-40B4-BE49-F238E27FC236}">
                  <a16:creationId xmlns:a16="http://schemas.microsoft.com/office/drawing/2014/main" id="{7DB2C36C-B097-4388-A035-6C446C8772E3}"/>
                </a:ext>
              </a:extLst>
            </p:cNvPr>
            <p:cNvSpPr txBox="1"/>
            <p:nvPr/>
          </p:nvSpPr>
          <p:spPr>
            <a:xfrm>
              <a:off x="1072372" y="4665505"/>
              <a:ext cx="598114" cy="257369"/>
            </a:xfrm>
            <a:prstGeom prst="rect">
              <a:avLst/>
            </a:prstGeom>
            <a:noFill/>
          </p:spPr>
          <p:txBody>
            <a:bodyPr wrap="none" lIns="36000" tIns="36000" rIns="36000" bIns="36000" rtlCol="0" anchor="t" anchorCtr="0">
              <a:spAutoFit/>
            </a:bodyPr>
            <a:lstStyle/>
            <a:p>
              <a:pPr algn="ctr"/>
              <a:r>
                <a:rPr lang="fr-FR" sz="1200" dirty="0">
                  <a:solidFill>
                    <a:srgbClr val="B2C0EC"/>
                  </a:solidFill>
                  <a:latin typeface="Arial" panose="020B0604020202020204" pitchFamily="34" charset="0"/>
                  <a:cs typeface="Arial" panose="020B0604020202020204" pitchFamily="34" charset="0"/>
                </a:rPr>
                <a:t>482</a:t>
              </a:r>
            </a:p>
          </p:txBody>
        </p:sp>
      </p:grpSp>
      <p:sp>
        <p:nvSpPr>
          <p:cNvPr id="85" name="TextBox 84">
            <a:extLst>
              <a:ext uri="{FF2B5EF4-FFF2-40B4-BE49-F238E27FC236}">
                <a16:creationId xmlns:a16="http://schemas.microsoft.com/office/drawing/2014/main" id="{918CBF47-4EA2-4907-BA05-FAD37CE6A9DF}"/>
              </a:ext>
            </a:extLst>
          </p:cNvPr>
          <p:cNvSpPr txBox="1"/>
          <p:nvPr/>
        </p:nvSpPr>
        <p:spPr>
          <a:xfrm>
            <a:off x="-6434" y="5139233"/>
            <a:ext cx="694421" cy="461665"/>
          </a:xfrm>
          <a:prstGeom prst="rect">
            <a:avLst/>
          </a:prstGeom>
          <a:noFill/>
        </p:spPr>
        <p:txBody>
          <a:bodyPr wrap="none" rtlCol="0">
            <a:spAutoFit/>
          </a:bodyPr>
          <a:lstStyle/>
          <a:p>
            <a:pPr algn="r"/>
            <a:r>
              <a:rPr lang="fr-FR" sz="1200" dirty="0">
                <a:solidFill>
                  <a:schemeClr val="accent3"/>
                </a:solidFill>
              </a:rPr>
              <a:t>NIVO +</a:t>
            </a:r>
            <a:br>
              <a:rPr lang="fr-FR" sz="1200" dirty="0">
                <a:solidFill>
                  <a:schemeClr val="accent3"/>
                </a:solidFill>
              </a:rPr>
            </a:br>
            <a:r>
              <a:rPr lang="fr-FR" sz="1200" dirty="0">
                <a:solidFill>
                  <a:schemeClr val="accent3"/>
                </a:solidFill>
              </a:rPr>
              <a:t>chimio</a:t>
            </a:r>
          </a:p>
        </p:txBody>
      </p:sp>
      <p:sp>
        <p:nvSpPr>
          <p:cNvPr id="86" name="TextBox 85">
            <a:extLst>
              <a:ext uri="{FF2B5EF4-FFF2-40B4-BE49-F238E27FC236}">
                <a16:creationId xmlns:a16="http://schemas.microsoft.com/office/drawing/2014/main" id="{AE6827B2-430A-45C5-8D7A-3A597620D898}"/>
              </a:ext>
            </a:extLst>
          </p:cNvPr>
          <p:cNvSpPr txBox="1"/>
          <p:nvPr/>
        </p:nvSpPr>
        <p:spPr>
          <a:xfrm>
            <a:off x="9596" y="5603541"/>
            <a:ext cx="678391" cy="276999"/>
          </a:xfrm>
          <a:prstGeom prst="rect">
            <a:avLst/>
          </a:prstGeom>
          <a:noFill/>
        </p:spPr>
        <p:txBody>
          <a:bodyPr wrap="none" rtlCol="0">
            <a:spAutoFit/>
          </a:bodyPr>
          <a:lstStyle/>
          <a:p>
            <a:pPr algn="r"/>
            <a:r>
              <a:rPr lang="fr-FR" sz="1200" dirty="0">
                <a:solidFill>
                  <a:srgbClr val="B2C0EC"/>
                </a:solidFill>
              </a:rPr>
              <a:t>Chimio</a:t>
            </a:r>
          </a:p>
        </p:txBody>
      </p:sp>
      <p:sp>
        <p:nvSpPr>
          <p:cNvPr id="87" name="TextBox 86">
            <a:extLst>
              <a:ext uri="{FF2B5EF4-FFF2-40B4-BE49-F238E27FC236}">
                <a16:creationId xmlns:a16="http://schemas.microsoft.com/office/drawing/2014/main" id="{238DDDDC-0A16-4002-A500-DFC50912D690}"/>
              </a:ext>
            </a:extLst>
          </p:cNvPr>
          <p:cNvSpPr txBox="1"/>
          <p:nvPr/>
        </p:nvSpPr>
        <p:spPr>
          <a:xfrm>
            <a:off x="540308" y="4955429"/>
            <a:ext cx="295274" cy="276999"/>
          </a:xfrm>
          <a:prstGeom prst="rect">
            <a:avLst/>
          </a:prstGeom>
          <a:noFill/>
        </p:spPr>
        <p:txBody>
          <a:bodyPr wrap="none" rtlCol="0">
            <a:spAutoFit/>
          </a:bodyPr>
          <a:lstStyle/>
          <a:p>
            <a:pPr algn="r"/>
            <a:r>
              <a:rPr lang="fr-FR" sz="1200" dirty="0"/>
              <a:t>N</a:t>
            </a:r>
          </a:p>
        </p:txBody>
      </p:sp>
      <p:sp>
        <p:nvSpPr>
          <p:cNvPr id="88" name="TextBox 87">
            <a:extLst>
              <a:ext uri="{FF2B5EF4-FFF2-40B4-BE49-F238E27FC236}">
                <a16:creationId xmlns:a16="http://schemas.microsoft.com/office/drawing/2014/main" id="{C5EB602E-35DC-48CA-B81E-538D82067B36}"/>
              </a:ext>
            </a:extLst>
          </p:cNvPr>
          <p:cNvSpPr txBox="1"/>
          <p:nvPr/>
        </p:nvSpPr>
        <p:spPr>
          <a:xfrm>
            <a:off x="2372333" y="4898478"/>
            <a:ext cx="562976" cy="307777"/>
          </a:xfrm>
          <a:prstGeom prst="rect">
            <a:avLst/>
          </a:prstGeom>
          <a:noFill/>
        </p:spPr>
        <p:txBody>
          <a:bodyPr wrap="none" rtlCol="0">
            <a:spAutoFit/>
          </a:bodyPr>
          <a:lstStyle/>
          <a:p>
            <a:pPr algn="r"/>
            <a:r>
              <a:rPr lang="fr-FR" sz="1400" dirty="0"/>
              <a:t>Mois</a:t>
            </a:r>
          </a:p>
        </p:txBody>
      </p:sp>
      <p:graphicFrame>
        <p:nvGraphicFramePr>
          <p:cNvPr id="89" name="Table 94">
            <a:extLst>
              <a:ext uri="{FF2B5EF4-FFF2-40B4-BE49-F238E27FC236}">
                <a16:creationId xmlns:a16="http://schemas.microsoft.com/office/drawing/2014/main" id="{85029ACC-5BEC-40E0-8B08-F8517B489AC3}"/>
              </a:ext>
            </a:extLst>
          </p:cNvPr>
          <p:cNvGraphicFramePr>
            <a:graphicFrameLocks noGrp="1"/>
          </p:cNvGraphicFramePr>
          <p:nvPr>
            <p:extLst>
              <p:ext uri="{D42A27DB-BD31-4B8C-83A1-F6EECF244321}">
                <p14:modId xmlns:p14="http://schemas.microsoft.com/office/powerpoint/2010/main" val="3825481163"/>
              </p:ext>
            </p:extLst>
          </p:nvPr>
        </p:nvGraphicFramePr>
        <p:xfrm>
          <a:off x="1409828" y="1996262"/>
          <a:ext cx="3236456" cy="869760"/>
        </p:xfrm>
        <a:graphic>
          <a:graphicData uri="http://schemas.openxmlformats.org/drawingml/2006/table">
            <a:tbl>
              <a:tblPr firstRow="1" bandRow="1">
                <a:tableStyleId>{69012ECD-51FC-41F1-AA8D-1B2483CD663E}</a:tableStyleId>
              </a:tblPr>
              <a:tblGrid>
                <a:gridCol w="1249339">
                  <a:extLst>
                    <a:ext uri="{9D8B030D-6E8A-4147-A177-3AD203B41FA5}">
                      <a16:colId xmlns:a16="http://schemas.microsoft.com/office/drawing/2014/main" val="1322512094"/>
                    </a:ext>
                  </a:extLst>
                </a:gridCol>
                <a:gridCol w="1098097">
                  <a:extLst>
                    <a:ext uri="{9D8B030D-6E8A-4147-A177-3AD203B41FA5}">
                      <a16:colId xmlns:a16="http://schemas.microsoft.com/office/drawing/2014/main" val="665133855"/>
                    </a:ext>
                  </a:extLst>
                </a:gridCol>
                <a:gridCol w="889020">
                  <a:extLst>
                    <a:ext uri="{9D8B030D-6E8A-4147-A177-3AD203B41FA5}">
                      <a16:colId xmlns:a16="http://schemas.microsoft.com/office/drawing/2014/main" val="3049521454"/>
                    </a:ext>
                  </a:extLst>
                </a:gridCol>
              </a:tblGrid>
              <a:tr h="252000">
                <a:tc>
                  <a:txBody>
                    <a:bodyPr/>
                    <a:lstStyle/>
                    <a:p>
                      <a:endParaRPr lang="fr-FR" sz="1200" noProof="0" dirty="0"/>
                    </a:p>
                  </a:txBody>
                  <a:tcPr marL="0" marR="0"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solidFill>
                            <a:schemeClr val="accent3"/>
                          </a:solidFill>
                        </a:rPr>
                        <a:t>NIVO + chimio</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solidFill>
                            <a:srgbClr val="B2C0EC"/>
                          </a:solidFill>
                        </a:rPr>
                        <a:t>Chimio</a:t>
                      </a:r>
                    </a:p>
                  </a:txBody>
                  <a:tcPr marL="0" marR="0" marT="0"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5357502"/>
                  </a:ext>
                </a:extLst>
              </a:tr>
              <a:tr h="0">
                <a:tc>
                  <a:txBody>
                    <a:bodyPr/>
                    <a:lstStyle/>
                    <a:p>
                      <a:r>
                        <a:rPr lang="fr-FR" sz="1200" noProof="0" dirty="0"/>
                        <a:t>SSP médiane, mois (IC95%)</a:t>
                      </a:r>
                    </a:p>
                  </a:txBody>
                  <a:tcPr marL="0" marR="0"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chemeClr val="accent3"/>
                          </a:solidFill>
                        </a:rPr>
                        <a:t>7,7</a:t>
                      </a:r>
                      <a:br>
                        <a:rPr lang="fr-FR" sz="1200" noProof="0" dirty="0">
                          <a:solidFill>
                            <a:schemeClr val="accent3"/>
                          </a:solidFill>
                        </a:rPr>
                      </a:br>
                      <a:r>
                        <a:rPr lang="fr-FR" sz="1200" noProof="0" dirty="0">
                          <a:solidFill>
                            <a:schemeClr val="accent3"/>
                          </a:solidFill>
                        </a:rPr>
                        <a:t>(7,0 - 9,2)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rgbClr val="B2C0EC"/>
                          </a:solidFill>
                        </a:rPr>
                        <a:t>6,0</a:t>
                      </a:r>
                      <a:br>
                        <a:rPr lang="fr-FR" sz="1200" noProof="0" dirty="0">
                          <a:solidFill>
                            <a:srgbClr val="B2C0EC"/>
                          </a:solidFill>
                        </a:rPr>
                      </a:br>
                      <a:r>
                        <a:rPr lang="fr-FR" sz="1200" noProof="0" dirty="0">
                          <a:solidFill>
                            <a:srgbClr val="B2C0EC"/>
                          </a:solidFill>
                        </a:rPr>
                        <a:t>(5,6 - 6,9)</a:t>
                      </a:r>
                    </a:p>
                  </a:txBody>
                  <a:tcPr marL="0" marR="0" marT="0"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3303964"/>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t>HR (IC98%); </a:t>
                      </a:r>
                      <a:r>
                        <a:rPr lang="fr-FR" sz="1200" noProof="0" dirty="0" smtClean="0"/>
                        <a:t>p</a:t>
                      </a:r>
                      <a:endParaRPr lang="fr-FR" sz="1200" noProof="0" dirty="0"/>
                    </a:p>
                  </a:txBody>
                  <a:tcPr marL="0" marR="0" marT="0" marB="0" anchor="ctr">
                    <a:lnL w="9525" cap="flat" cmpd="sng" algn="ctr">
                      <a:noFill/>
                      <a:prstDash val="soli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200" noProof="0" dirty="0"/>
                        <a:t>0,68 (0,56 - 0,81); &lt;0,0001</a:t>
                      </a:r>
                    </a:p>
                  </a:txBody>
                  <a:tcPr marL="0" marR="0" marT="0" marB="0" anchor="ctr">
                    <a:lnL w="9525" cap="flat" cmpd="sng" algn="ctr">
                      <a:noFill/>
                      <a:prstDash val="soli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p>
                  </a:txBody>
                  <a:tcPr marL="36000" marR="36000"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536597652"/>
                  </a:ext>
                </a:extLst>
              </a:tr>
            </a:tbl>
          </a:graphicData>
        </a:graphic>
      </p:graphicFrame>
      <p:grpSp>
        <p:nvGrpSpPr>
          <p:cNvPr id="90" name="Group 89">
            <a:extLst>
              <a:ext uri="{FF2B5EF4-FFF2-40B4-BE49-F238E27FC236}">
                <a16:creationId xmlns:a16="http://schemas.microsoft.com/office/drawing/2014/main" id="{91DE3D4B-0EE0-4338-AA59-F4EBC3BB2CC3}"/>
              </a:ext>
            </a:extLst>
          </p:cNvPr>
          <p:cNvGrpSpPr/>
          <p:nvPr/>
        </p:nvGrpSpPr>
        <p:grpSpPr>
          <a:xfrm>
            <a:off x="833541" y="2507609"/>
            <a:ext cx="3211477" cy="1960401"/>
            <a:chOff x="2085975" y="1909762"/>
            <a:chExt cx="4981060" cy="3042818"/>
          </a:xfrm>
        </p:grpSpPr>
        <p:sp>
          <p:nvSpPr>
            <p:cNvPr id="91" name="Freeform: Shape 97">
              <a:extLst>
                <a:ext uri="{FF2B5EF4-FFF2-40B4-BE49-F238E27FC236}">
                  <a16:creationId xmlns:a16="http://schemas.microsoft.com/office/drawing/2014/main" id="{7B7A4374-2DDE-4A0E-8DD8-C1A929C2A2DC}"/>
                </a:ext>
              </a:extLst>
            </p:cNvPr>
            <p:cNvSpPr/>
            <p:nvPr/>
          </p:nvSpPr>
          <p:spPr>
            <a:xfrm>
              <a:off x="2085975" y="1909762"/>
              <a:ext cx="4970859" cy="3000917"/>
            </a:xfrm>
            <a:custGeom>
              <a:avLst/>
              <a:gdLst>
                <a:gd name="connsiteX0" fmla="*/ 4970860 w 4970859"/>
                <a:gd name="connsiteY0" fmla="*/ 3000918 h 3000917"/>
                <a:gd name="connsiteX1" fmla="*/ 4050830 w 4970859"/>
                <a:gd name="connsiteY1" fmla="*/ 3000918 h 3000917"/>
                <a:gd name="connsiteX2" fmla="*/ 4050830 w 4970859"/>
                <a:gd name="connsiteY2" fmla="*/ 2944092 h 3000917"/>
                <a:gd name="connsiteX3" fmla="*/ 3853291 w 4970859"/>
                <a:gd name="connsiteY3" fmla="*/ 2944092 h 3000917"/>
                <a:gd name="connsiteX4" fmla="*/ 3853291 w 4970859"/>
                <a:gd name="connsiteY4" fmla="*/ 2922442 h 3000917"/>
                <a:gd name="connsiteX5" fmla="*/ 3000918 w 4970859"/>
                <a:gd name="connsiteY5" fmla="*/ 2922442 h 3000917"/>
                <a:gd name="connsiteX6" fmla="*/ 3000918 w 4970859"/>
                <a:gd name="connsiteY6" fmla="*/ 2841260 h 3000917"/>
                <a:gd name="connsiteX7" fmla="*/ 2605849 w 4970859"/>
                <a:gd name="connsiteY7" fmla="*/ 2841260 h 3000917"/>
                <a:gd name="connsiteX8" fmla="*/ 2605849 w 4970859"/>
                <a:gd name="connsiteY8" fmla="*/ 2781729 h 3000917"/>
                <a:gd name="connsiteX9" fmla="*/ 2462432 w 4970859"/>
                <a:gd name="connsiteY9" fmla="*/ 2781729 h 3000917"/>
                <a:gd name="connsiteX10" fmla="*/ 2462432 w 4970859"/>
                <a:gd name="connsiteY10" fmla="*/ 2751963 h 3000917"/>
                <a:gd name="connsiteX11" fmla="*/ 2297363 w 4970859"/>
                <a:gd name="connsiteY11" fmla="*/ 2751963 h 3000917"/>
                <a:gd name="connsiteX12" fmla="*/ 2297363 w 4970859"/>
                <a:gd name="connsiteY12" fmla="*/ 2719492 h 3000917"/>
                <a:gd name="connsiteX13" fmla="*/ 2129590 w 4970859"/>
                <a:gd name="connsiteY13" fmla="*/ 2719492 h 3000917"/>
                <a:gd name="connsiteX14" fmla="*/ 2129590 w 4970859"/>
                <a:gd name="connsiteY14" fmla="*/ 2646436 h 3000917"/>
                <a:gd name="connsiteX15" fmla="*/ 2021357 w 4970859"/>
                <a:gd name="connsiteY15" fmla="*/ 2646436 h 3000917"/>
                <a:gd name="connsiteX16" fmla="*/ 2021357 w 4970859"/>
                <a:gd name="connsiteY16" fmla="*/ 2584199 h 3000917"/>
                <a:gd name="connsiteX17" fmla="*/ 1942881 w 4970859"/>
                <a:gd name="connsiteY17" fmla="*/ 2584199 h 3000917"/>
                <a:gd name="connsiteX18" fmla="*/ 1942881 w 4970859"/>
                <a:gd name="connsiteY18" fmla="*/ 2549024 h 3000917"/>
                <a:gd name="connsiteX19" fmla="*/ 1731816 w 4970859"/>
                <a:gd name="connsiteY19" fmla="*/ 2549024 h 3000917"/>
                <a:gd name="connsiteX20" fmla="*/ 1731816 w 4970859"/>
                <a:gd name="connsiteY20" fmla="*/ 2486787 h 3000917"/>
                <a:gd name="connsiteX21" fmla="*/ 1688525 w 4970859"/>
                <a:gd name="connsiteY21" fmla="*/ 2486787 h 3000917"/>
                <a:gd name="connsiteX22" fmla="*/ 1688525 w 4970859"/>
                <a:gd name="connsiteY22" fmla="*/ 2413721 h 3000917"/>
                <a:gd name="connsiteX23" fmla="*/ 1564053 w 4970859"/>
                <a:gd name="connsiteY23" fmla="*/ 2413721 h 3000917"/>
                <a:gd name="connsiteX24" fmla="*/ 1564053 w 4970859"/>
                <a:gd name="connsiteY24" fmla="*/ 2362305 h 3000917"/>
                <a:gd name="connsiteX25" fmla="*/ 1490986 w 4970859"/>
                <a:gd name="connsiteY25" fmla="*/ 2362305 h 3000917"/>
                <a:gd name="connsiteX26" fmla="*/ 1490986 w 4970859"/>
                <a:gd name="connsiteY26" fmla="*/ 2294658 h 3000917"/>
                <a:gd name="connsiteX27" fmla="*/ 1388164 w 4970859"/>
                <a:gd name="connsiteY27" fmla="*/ 2294658 h 3000917"/>
                <a:gd name="connsiteX28" fmla="*/ 1388164 w 4970859"/>
                <a:gd name="connsiteY28" fmla="*/ 2245947 h 3000917"/>
                <a:gd name="connsiteX29" fmla="*/ 1306982 w 4970859"/>
                <a:gd name="connsiteY29" fmla="*/ 2245947 h 3000917"/>
                <a:gd name="connsiteX30" fmla="*/ 1306982 w 4970859"/>
                <a:gd name="connsiteY30" fmla="*/ 2102539 h 3000917"/>
                <a:gd name="connsiteX31" fmla="*/ 1242041 w 4970859"/>
                <a:gd name="connsiteY31" fmla="*/ 2102539 h 3000917"/>
                <a:gd name="connsiteX32" fmla="*/ 1242041 w 4970859"/>
                <a:gd name="connsiteY32" fmla="*/ 2032178 h 3000917"/>
                <a:gd name="connsiteX33" fmla="*/ 1171680 w 4970859"/>
                <a:gd name="connsiteY33" fmla="*/ 2032178 h 3000917"/>
                <a:gd name="connsiteX34" fmla="*/ 1171680 w 4970859"/>
                <a:gd name="connsiteY34" fmla="*/ 1980771 h 3000917"/>
                <a:gd name="connsiteX35" fmla="*/ 1071563 w 4970859"/>
                <a:gd name="connsiteY35" fmla="*/ 1980771 h 3000917"/>
                <a:gd name="connsiteX36" fmla="*/ 1071563 w 4970859"/>
                <a:gd name="connsiteY36" fmla="*/ 1753467 h 3000917"/>
                <a:gd name="connsiteX37" fmla="*/ 1001211 w 4970859"/>
                <a:gd name="connsiteY37" fmla="*/ 1753467 h 3000917"/>
                <a:gd name="connsiteX38" fmla="*/ 1001211 w 4970859"/>
                <a:gd name="connsiteY38" fmla="*/ 1688525 h 3000917"/>
                <a:gd name="connsiteX39" fmla="*/ 957910 w 4970859"/>
                <a:gd name="connsiteY39" fmla="*/ 1688525 h 3000917"/>
                <a:gd name="connsiteX40" fmla="*/ 957910 w 4970859"/>
                <a:gd name="connsiteY40" fmla="*/ 1639815 h 3000917"/>
                <a:gd name="connsiteX41" fmla="*/ 895675 w 4970859"/>
                <a:gd name="connsiteY41" fmla="*/ 1639815 h 3000917"/>
                <a:gd name="connsiteX42" fmla="*/ 895675 w 4970859"/>
                <a:gd name="connsiteY42" fmla="*/ 1545107 h 3000917"/>
                <a:gd name="connsiteX43" fmla="*/ 841555 w 4970859"/>
                <a:gd name="connsiteY43" fmla="*/ 1545107 h 3000917"/>
                <a:gd name="connsiteX44" fmla="*/ 841555 w 4970859"/>
                <a:gd name="connsiteY44" fmla="*/ 1404395 h 3000917"/>
                <a:gd name="connsiteX45" fmla="*/ 809083 w 4970859"/>
                <a:gd name="connsiteY45" fmla="*/ 1404395 h 3000917"/>
                <a:gd name="connsiteX46" fmla="*/ 809083 w 4970859"/>
                <a:gd name="connsiteY46" fmla="*/ 1323213 h 3000917"/>
                <a:gd name="connsiteX47" fmla="*/ 733316 w 4970859"/>
                <a:gd name="connsiteY47" fmla="*/ 1323213 h 3000917"/>
                <a:gd name="connsiteX48" fmla="*/ 733316 w 4970859"/>
                <a:gd name="connsiteY48" fmla="*/ 1263682 h 3000917"/>
                <a:gd name="connsiteX49" fmla="*/ 681903 w 4970859"/>
                <a:gd name="connsiteY49" fmla="*/ 1263682 h 3000917"/>
                <a:gd name="connsiteX50" fmla="*/ 681903 w 4970859"/>
                <a:gd name="connsiteY50" fmla="*/ 1187920 h 3000917"/>
                <a:gd name="connsiteX51" fmla="*/ 638607 w 4970859"/>
                <a:gd name="connsiteY51" fmla="*/ 1187920 h 3000917"/>
                <a:gd name="connsiteX52" fmla="*/ 638607 w 4970859"/>
                <a:gd name="connsiteY52" fmla="*/ 909204 h 3000917"/>
                <a:gd name="connsiteX53" fmla="*/ 570959 w 4970859"/>
                <a:gd name="connsiteY53" fmla="*/ 909204 h 3000917"/>
                <a:gd name="connsiteX54" fmla="*/ 570959 w 4970859"/>
                <a:gd name="connsiteY54" fmla="*/ 844261 h 3000917"/>
                <a:gd name="connsiteX55" fmla="*/ 500604 w 4970859"/>
                <a:gd name="connsiteY55" fmla="*/ 844261 h 3000917"/>
                <a:gd name="connsiteX56" fmla="*/ 500604 w 4970859"/>
                <a:gd name="connsiteY56" fmla="*/ 765788 h 3000917"/>
                <a:gd name="connsiteX57" fmla="*/ 438366 w 4970859"/>
                <a:gd name="connsiteY57" fmla="*/ 765788 h 3000917"/>
                <a:gd name="connsiteX58" fmla="*/ 438366 w 4970859"/>
                <a:gd name="connsiteY58" fmla="*/ 603431 h 3000917"/>
                <a:gd name="connsiteX59" fmla="*/ 392364 w 4970859"/>
                <a:gd name="connsiteY59" fmla="*/ 603431 h 3000917"/>
                <a:gd name="connsiteX60" fmla="*/ 392364 w 4970859"/>
                <a:gd name="connsiteY60" fmla="*/ 508722 h 3000917"/>
                <a:gd name="connsiteX61" fmla="*/ 338245 w 4970859"/>
                <a:gd name="connsiteY61" fmla="*/ 508722 h 3000917"/>
                <a:gd name="connsiteX62" fmla="*/ 338245 w 4970859"/>
                <a:gd name="connsiteY62" fmla="*/ 465426 h 3000917"/>
                <a:gd name="connsiteX63" fmla="*/ 276009 w 4970859"/>
                <a:gd name="connsiteY63" fmla="*/ 465426 h 3000917"/>
                <a:gd name="connsiteX64" fmla="*/ 276009 w 4970859"/>
                <a:gd name="connsiteY64" fmla="*/ 408601 h 3000917"/>
                <a:gd name="connsiteX65" fmla="*/ 221889 w 4970859"/>
                <a:gd name="connsiteY65" fmla="*/ 408601 h 3000917"/>
                <a:gd name="connsiteX66" fmla="*/ 221889 w 4970859"/>
                <a:gd name="connsiteY66" fmla="*/ 216477 h 3000917"/>
                <a:gd name="connsiteX67" fmla="*/ 184005 w 4970859"/>
                <a:gd name="connsiteY67" fmla="*/ 216477 h 3000917"/>
                <a:gd name="connsiteX68" fmla="*/ 184005 w 4970859"/>
                <a:gd name="connsiteY68" fmla="*/ 75767 h 3000917"/>
                <a:gd name="connsiteX69" fmla="*/ 127180 w 4970859"/>
                <a:gd name="connsiteY69" fmla="*/ 75767 h 3000917"/>
                <a:gd name="connsiteX70" fmla="*/ 127180 w 4970859"/>
                <a:gd name="connsiteY70" fmla="*/ 46001 h 3000917"/>
                <a:gd name="connsiteX71" fmla="*/ 94708 w 4970859"/>
                <a:gd name="connsiteY71" fmla="*/ 46001 h 3000917"/>
                <a:gd name="connsiteX72" fmla="*/ 94708 w 4970859"/>
                <a:gd name="connsiteY72" fmla="*/ 0 h 3000917"/>
                <a:gd name="connsiteX73" fmla="*/ 0 w 4970859"/>
                <a:gd name="connsiteY73" fmla="*/ 0 h 300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970859" h="3000917">
                  <a:moveTo>
                    <a:pt x="4970860" y="3000918"/>
                  </a:moveTo>
                  <a:lnTo>
                    <a:pt x="4050830" y="3000918"/>
                  </a:lnTo>
                  <a:lnTo>
                    <a:pt x="4050830" y="2944092"/>
                  </a:lnTo>
                  <a:lnTo>
                    <a:pt x="3853291" y="2944092"/>
                  </a:lnTo>
                  <a:lnTo>
                    <a:pt x="3853291" y="2922442"/>
                  </a:lnTo>
                  <a:lnTo>
                    <a:pt x="3000918" y="2922442"/>
                  </a:lnTo>
                  <a:lnTo>
                    <a:pt x="3000918" y="2841260"/>
                  </a:lnTo>
                  <a:lnTo>
                    <a:pt x="2605849" y="2841260"/>
                  </a:lnTo>
                  <a:lnTo>
                    <a:pt x="2605849" y="2781729"/>
                  </a:lnTo>
                  <a:lnTo>
                    <a:pt x="2462432" y="2781729"/>
                  </a:lnTo>
                  <a:lnTo>
                    <a:pt x="2462432" y="2751963"/>
                  </a:lnTo>
                  <a:lnTo>
                    <a:pt x="2297363" y="2751963"/>
                  </a:lnTo>
                  <a:lnTo>
                    <a:pt x="2297363" y="2719492"/>
                  </a:lnTo>
                  <a:lnTo>
                    <a:pt x="2129590" y="2719492"/>
                  </a:lnTo>
                  <a:lnTo>
                    <a:pt x="2129590" y="2646436"/>
                  </a:lnTo>
                  <a:lnTo>
                    <a:pt x="2021357" y="2646436"/>
                  </a:lnTo>
                  <a:lnTo>
                    <a:pt x="2021357" y="2584199"/>
                  </a:lnTo>
                  <a:lnTo>
                    <a:pt x="1942881" y="2584199"/>
                  </a:lnTo>
                  <a:lnTo>
                    <a:pt x="1942881" y="2549024"/>
                  </a:lnTo>
                  <a:lnTo>
                    <a:pt x="1731816" y="2549024"/>
                  </a:lnTo>
                  <a:lnTo>
                    <a:pt x="1731816" y="2486787"/>
                  </a:lnTo>
                  <a:lnTo>
                    <a:pt x="1688525" y="2486787"/>
                  </a:lnTo>
                  <a:lnTo>
                    <a:pt x="1688525" y="2413721"/>
                  </a:lnTo>
                  <a:lnTo>
                    <a:pt x="1564053" y="2413721"/>
                  </a:lnTo>
                  <a:lnTo>
                    <a:pt x="1564053" y="2362305"/>
                  </a:lnTo>
                  <a:lnTo>
                    <a:pt x="1490986" y="2362305"/>
                  </a:lnTo>
                  <a:lnTo>
                    <a:pt x="1490986" y="2294658"/>
                  </a:lnTo>
                  <a:lnTo>
                    <a:pt x="1388164" y="2294658"/>
                  </a:lnTo>
                  <a:lnTo>
                    <a:pt x="1388164" y="2245947"/>
                  </a:lnTo>
                  <a:lnTo>
                    <a:pt x="1306982" y="2245947"/>
                  </a:lnTo>
                  <a:lnTo>
                    <a:pt x="1306982" y="2102539"/>
                  </a:lnTo>
                  <a:lnTo>
                    <a:pt x="1242041" y="2102539"/>
                  </a:lnTo>
                  <a:lnTo>
                    <a:pt x="1242041" y="2032178"/>
                  </a:lnTo>
                  <a:lnTo>
                    <a:pt x="1171680" y="2032178"/>
                  </a:lnTo>
                  <a:lnTo>
                    <a:pt x="1171680" y="1980771"/>
                  </a:lnTo>
                  <a:lnTo>
                    <a:pt x="1071563" y="1980771"/>
                  </a:lnTo>
                  <a:lnTo>
                    <a:pt x="1071563" y="1753467"/>
                  </a:lnTo>
                  <a:lnTo>
                    <a:pt x="1001211" y="1753467"/>
                  </a:lnTo>
                  <a:lnTo>
                    <a:pt x="1001211" y="1688525"/>
                  </a:lnTo>
                  <a:lnTo>
                    <a:pt x="957910" y="1688525"/>
                  </a:lnTo>
                  <a:lnTo>
                    <a:pt x="957910" y="1639815"/>
                  </a:lnTo>
                  <a:lnTo>
                    <a:pt x="895675" y="1639815"/>
                  </a:lnTo>
                  <a:lnTo>
                    <a:pt x="895675" y="1545107"/>
                  </a:lnTo>
                  <a:lnTo>
                    <a:pt x="841555" y="1545107"/>
                  </a:lnTo>
                  <a:lnTo>
                    <a:pt x="841555" y="1404395"/>
                  </a:lnTo>
                  <a:lnTo>
                    <a:pt x="809083" y="1404395"/>
                  </a:lnTo>
                  <a:lnTo>
                    <a:pt x="809083" y="1323213"/>
                  </a:lnTo>
                  <a:lnTo>
                    <a:pt x="733316" y="1323213"/>
                  </a:lnTo>
                  <a:lnTo>
                    <a:pt x="733316" y="1263682"/>
                  </a:lnTo>
                  <a:lnTo>
                    <a:pt x="681903" y="1263682"/>
                  </a:lnTo>
                  <a:lnTo>
                    <a:pt x="681903" y="1187920"/>
                  </a:lnTo>
                  <a:lnTo>
                    <a:pt x="638607" y="1187920"/>
                  </a:lnTo>
                  <a:lnTo>
                    <a:pt x="638607" y="909204"/>
                  </a:lnTo>
                  <a:lnTo>
                    <a:pt x="570959" y="909204"/>
                  </a:lnTo>
                  <a:lnTo>
                    <a:pt x="570959" y="844261"/>
                  </a:lnTo>
                  <a:lnTo>
                    <a:pt x="500604" y="844261"/>
                  </a:lnTo>
                  <a:lnTo>
                    <a:pt x="500604" y="765788"/>
                  </a:lnTo>
                  <a:lnTo>
                    <a:pt x="438366" y="765788"/>
                  </a:lnTo>
                  <a:lnTo>
                    <a:pt x="438366" y="603431"/>
                  </a:lnTo>
                  <a:lnTo>
                    <a:pt x="392364" y="603431"/>
                  </a:lnTo>
                  <a:lnTo>
                    <a:pt x="392364" y="508722"/>
                  </a:lnTo>
                  <a:lnTo>
                    <a:pt x="338245" y="508722"/>
                  </a:lnTo>
                  <a:lnTo>
                    <a:pt x="338245" y="465426"/>
                  </a:lnTo>
                  <a:lnTo>
                    <a:pt x="276009" y="465426"/>
                  </a:lnTo>
                  <a:lnTo>
                    <a:pt x="276009" y="408601"/>
                  </a:lnTo>
                  <a:lnTo>
                    <a:pt x="221889" y="408601"/>
                  </a:lnTo>
                  <a:lnTo>
                    <a:pt x="221889" y="216477"/>
                  </a:lnTo>
                  <a:lnTo>
                    <a:pt x="184005" y="216477"/>
                  </a:lnTo>
                  <a:lnTo>
                    <a:pt x="184005" y="75767"/>
                  </a:lnTo>
                  <a:lnTo>
                    <a:pt x="127180" y="75767"/>
                  </a:lnTo>
                  <a:lnTo>
                    <a:pt x="127180" y="46001"/>
                  </a:lnTo>
                  <a:lnTo>
                    <a:pt x="94708" y="46001"/>
                  </a:lnTo>
                  <a:lnTo>
                    <a:pt x="94708" y="0"/>
                  </a:lnTo>
                  <a:lnTo>
                    <a:pt x="0" y="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2" name="Freeform: Shape 98">
              <a:extLst>
                <a:ext uri="{FF2B5EF4-FFF2-40B4-BE49-F238E27FC236}">
                  <a16:creationId xmlns:a16="http://schemas.microsoft.com/office/drawing/2014/main" id="{18B96F89-476F-489F-A748-599056A0DC52}"/>
                </a:ext>
              </a:extLst>
            </p:cNvPr>
            <p:cNvSpPr/>
            <p:nvPr/>
          </p:nvSpPr>
          <p:spPr>
            <a:xfrm>
              <a:off x="2618833" y="27099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3" name="Freeform: Shape 99">
              <a:extLst>
                <a:ext uri="{FF2B5EF4-FFF2-40B4-BE49-F238E27FC236}">
                  <a16:creationId xmlns:a16="http://schemas.microsoft.com/office/drawing/2014/main" id="{B5F46935-A334-4BF3-B59C-94E6AFC2FA97}"/>
                </a:ext>
              </a:extLst>
            </p:cNvPr>
            <p:cNvSpPr/>
            <p:nvPr/>
          </p:nvSpPr>
          <p:spPr>
            <a:xfrm>
              <a:off x="2695033" y="2786117"/>
              <a:ext cx="9525" cy="90003"/>
            </a:xfrm>
            <a:custGeom>
              <a:avLst/>
              <a:gdLst>
                <a:gd name="connsiteX0" fmla="*/ 0 w 9525"/>
                <a:gd name="connsiteY0" fmla="*/ 0 h 90003"/>
                <a:gd name="connsiteX1" fmla="*/ 0 w 9525"/>
                <a:gd name="connsiteY1" fmla="*/ 90004 h 90003"/>
              </a:gdLst>
              <a:ahLst/>
              <a:cxnLst>
                <a:cxn ang="0">
                  <a:pos x="connsiteX0" y="connsiteY0"/>
                </a:cxn>
                <a:cxn ang="0">
                  <a:pos x="connsiteX1" y="connsiteY1"/>
                </a:cxn>
              </a:cxnLst>
              <a:rect l="l" t="t" r="r" b="b"/>
              <a:pathLst>
                <a:path w="9525" h="90003">
                  <a:moveTo>
                    <a:pt x="0" y="0"/>
                  </a:moveTo>
                  <a:lnTo>
                    <a:pt x="0" y="9000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4" name="Freeform: Shape 100">
              <a:extLst>
                <a:ext uri="{FF2B5EF4-FFF2-40B4-BE49-F238E27FC236}">
                  <a16:creationId xmlns:a16="http://schemas.microsoft.com/office/drawing/2014/main" id="{42270A59-64EB-4E32-B8B3-EC5D452CBBB3}"/>
                </a:ext>
              </a:extLst>
            </p:cNvPr>
            <p:cNvSpPr/>
            <p:nvPr/>
          </p:nvSpPr>
          <p:spPr>
            <a:xfrm>
              <a:off x="2752183" y="30528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5" name="Freeform: Shape 101">
              <a:extLst>
                <a:ext uri="{FF2B5EF4-FFF2-40B4-BE49-F238E27FC236}">
                  <a16:creationId xmlns:a16="http://schemas.microsoft.com/office/drawing/2014/main" id="{A02DAF8A-3CE4-4329-A7EF-6151D91A1C67}"/>
                </a:ext>
              </a:extLst>
            </p:cNvPr>
            <p:cNvSpPr/>
            <p:nvPr/>
          </p:nvSpPr>
          <p:spPr>
            <a:xfrm>
              <a:off x="2790283" y="31290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6" name="Freeform: Shape 102">
              <a:extLst>
                <a:ext uri="{FF2B5EF4-FFF2-40B4-BE49-F238E27FC236}">
                  <a16:creationId xmlns:a16="http://schemas.microsoft.com/office/drawing/2014/main" id="{E8B71898-E2DF-421D-8C2A-1EDB7DC73666}"/>
                </a:ext>
              </a:extLst>
            </p:cNvPr>
            <p:cNvSpPr/>
            <p:nvPr/>
          </p:nvSpPr>
          <p:spPr>
            <a:xfrm>
              <a:off x="2847434" y="31861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7" name="Freeform: Shape 103">
              <a:extLst>
                <a:ext uri="{FF2B5EF4-FFF2-40B4-BE49-F238E27FC236}">
                  <a16:creationId xmlns:a16="http://schemas.microsoft.com/office/drawing/2014/main" id="{665F9560-05A9-42EA-9D2D-49402786EBD4}"/>
                </a:ext>
              </a:extLst>
            </p:cNvPr>
            <p:cNvSpPr/>
            <p:nvPr/>
          </p:nvSpPr>
          <p:spPr>
            <a:xfrm>
              <a:off x="2904584" y="32623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8" name="Freeform: Shape 104">
              <a:extLst>
                <a:ext uri="{FF2B5EF4-FFF2-40B4-BE49-F238E27FC236}">
                  <a16:creationId xmlns:a16="http://schemas.microsoft.com/office/drawing/2014/main" id="{AF2ED619-D5C7-41F6-B957-EB2B9519FFC1}"/>
                </a:ext>
              </a:extLst>
            </p:cNvPr>
            <p:cNvSpPr/>
            <p:nvPr/>
          </p:nvSpPr>
          <p:spPr>
            <a:xfrm>
              <a:off x="2999835" y="35100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9" name="Freeform: Shape 105">
              <a:extLst>
                <a:ext uri="{FF2B5EF4-FFF2-40B4-BE49-F238E27FC236}">
                  <a16:creationId xmlns:a16="http://schemas.microsoft.com/office/drawing/2014/main" id="{11B182B4-FF6E-46EC-84F0-4851255F866A}"/>
                </a:ext>
              </a:extLst>
            </p:cNvPr>
            <p:cNvSpPr/>
            <p:nvPr/>
          </p:nvSpPr>
          <p:spPr>
            <a:xfrm>
              <a:off x="3228441" y="38529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0" name="Freeform: Shape 106">
              <a:extLst>
                <a:ext uri="{FF2B5EF4-FFF2-40B4-BE49-F238E27FC236}">
                  <a16:creationId xmlns:a16="http://schemas.microsoft.com/office/drawing/2014/main" id="{9F719F90-5ED9-4D76-9364-31EFD92AD2E7}"/>
                </a:ext>
              </a:extLst>
            </p:cNvPr>
            <p:cNvSpPr/>
            <p:nvPr/>
          </p:nvSpPr>
          <p:spPr>
            <a:xfrm>
              <a:off x="3285591" y="38910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1" name="Freeform: Shape 107">
              <a:extLst>
                <a:ext uri="{FF2B5EF4-FFF2-40B4-BE49-F238E27FC236}">
                  <a16:creationId xmlns:a16="http://schemas.microsoft.com/office/drawing/2014/main" id="{5054C3A8-501A-4EBC-BFD2-FD8D6F779255}"/>
                </a:ext>
              </a:extLst>
            </p:cNvPr>
            <p:cNvSpPr/>
            <p:nvPr/>
          </p:nvSpPr>
          <p:spPr>
            <a:xfrm>
              <a:off x="3418941" y="411962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2" name="Freeform: Shape 108">
              <a:extLst>
                <a:ext uri="{FF2B5EF4-FFF2-40B4-BE49-F238E27FC236}">
                  <a16:creationId xmlns:a16="http://schemas.microsoft.com/office/drawing/2014/main" id="{64E37C70-741E-4798-9DF0-B34D5E69F792}"/>
                </a:ext>
              </a:extLst>
            </p:cNvPr>
            <p:cNvSpPr/>
            <p:nvPr/>
          </p:nvSpPr>
          <p:spPr>
            <a:xfrm>
              <a:off x="3514191" y="415772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3" name="Freeform: Shape 109">
              <a:extLst>
                <a:ext uri="{FF2B5EF4-FFF2-40B4-BE49-F238E27FC236}">
                  <a16:creationId xmlns:a16="http://schemas.microsoft.com/office/drawing/2014/main" id="{DC36155B-ECDA-4851-B128-71169B25684B}"/>
                </a:ext>
              </a:extLst>
            </p:cNvPr>
            <p:cNvSpPr/>
            <p:nvPr/>
          </p:nvSpPr>
          <p:spPr>
            <a:xfrm>
              <a:off x="3761841" y="42720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4" name="Freeform: Shape 110">
              <a:extLst>
                <a:ext uri="{FF2B5EF4-FFF2-40B4-BE49-F238E27FC236}">
                  <a16:creationId xmlns:a16="http://schemas.microsoft.com/office/drawing/2014/main" id="{F176E997-328A-4417-AA90-6DE279B0A5DD}"/>
                </a:ext>
              </a:extLst>
            </p:cNvPr>
            <p:cNvSpPr/>
            <p:nvPr/>
          </p:nvSpPr>
          <p:spPr>
            <a:xfrm>
              <a:off x="3838041" y="4405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5" name="Freeform: Shape 111">
              <a:extLst>
                <a:ext uri="{FF2B5EF4-FFF2-40B4-BE49-F238E27FC236}">
                  <a16:creationId xmlns:a16="http://schemas.microsoft.com/office/drawing/2014/main" id="{01D15605-D3ED-466D-9487-6C3F3057F064}"/>
                </a:ext>
              </a:extLst>
            </p:cNvPr>
            <p:cNvSpPr/>
            <p:nvPr/>
          </p:nvSpPr>
          <p:spPr>
            <a:xfrm>
              <a:off x="3895191" y="4405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6" name="Freeform: Shape 112">
              <a:extLst>
                <a:ext uri="{FF2B5EF4-FFF2-40B4-BE49-F238E27FC236}">
                  <a16:creationId xmlns:a16="http://schemas.microsoft.com/office/drawing/2014/main" id="{1A03610E-18B7-41F8-A956-01D4D3FB8551}"/>
                </a:ext>
              </a:extLst>
            </p:cNvPr>
            <p:cNvSpPr/>
            <p:nvPr/>
          </p:nvSpPr>
          <p:spPr>
            <a:xfrm>
              <a:off x="4142841" y="45196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7" name="Freeform: Shape 113">
              <a:extLst>
                <a:ext uri="{FF2B5EF4-FFF2-40B4-BE49-F238E27FC236}">
                  <a16:creationId xmlns:a16="http://schemas.microsoft.com/office/drawing/2014/main" id="{38DA1FBC-6858-4A51-8C4F-B950B03A320C}"/>
                </a:ext>
              </a:extLst>
            </p:cNvPr>
            <p:cNvSpPr/>
            <p:nvPr/>
          </p:nvSpPr>
          <p:spPr>
            <a:xfrm>
              <a:off x="4238091" y="45768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8" name="Freeform: Shape 114">
              <a:extLst>
                <a:ext uri="{FF2B5EF4-FFF2-40B4-BE49-F238E27FC236}">
                  <a16:creationId xmlns:a16="http://schemas.microsoft.com/office/drawing/2014/main" id="{E89EF486-B93C-454B-ACB5-4DFFB550E389}"/>
                </a:ext>
              </a:extLst>
            </p:cNvPr>
            <p:cNvSpPr/>
            <p:nvPr/>
          </p:nvSpPr>
          <p:spPr>
            <a:xfrm>
              <a:off x="4276191" y="45768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9" name="Freeform: Shape 115">
              <a:extLst>
                <a:ext uri="{FF2B5EF4-FFF2-40B4-BE49-F238E27FC236}">
                  <a16:creationId xmlns:a16="http://schemas.microsoft.com/office/drawing/2014/main" id="{709E9495-B50F-4A8D-B741-F66D3F94A5A5}"/>
                </a:ext>
              </a:extLst>
            </p:cNvPr>
            <p:cNvSpPr/>
            <p:nvPr/>
          </p:nvSpPr>
          <p:spPr>
            <a:xfrm>
              <a:off x="4352391" y="45768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0" name="Freeform: Shape 116">
              <a:extLst>
                <a:ext uri="{FF2B5EF4-FFF2-40B4-BE49-F238E27FC236}">
                  <a16:creationId xmlns:a16="http://schemas.microsoft.com/office/drawing/2014/main" id="{FCE7F9A6-0963-4666-A825-5AE1A03792F8}"/>
                </a:ext>
              </a:extLst>
            </p:cNvPr>
            <p:cNvSpPr/>
            <p:nvPr/>
          </p:nvSpPr>
          <p:spPr>
            <a:xfrm>
              <a:off x="4409541" y="46149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1" name="Freeform: Shape 117">
              <a:extLst>
                <a:ext uri="{FF2B5EF4-FFF2-40B4-BE49-F238E27FC236}">
                  <a16:creationId xmlns:a16="http://schemas.microsoft.com/office/drawing/2014/main" id="{6EE319D5-321C-42C5-B7C2-A85B69101006}"/>
                </a:ext>
              </a:extLst>
            </p:cNvPr>
            <p:cNvSpPr/>
            <p:nvPr/>
          </p:nvSpPr>
          <p:spPr>
            <a:xfrm>
              <a:off x="4600041" y="46530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2" name="Freeform: Shape 118">
              <a:extLst>
                <a:ext uri="{FF2B5EF4-FFF2-40B4-BE49-F238E27FC236}">
                  <a16:creationId xmlns:a16="http://schemas.microsoft.com/office/drawing/2014/main" id="{AB7B895D-7BF6-4161-818B-90B244A084EC}"/>
                </a:ext>
              </a:extLst>
            </p:cNvPr>
            <p:cNvSpPr/>
            <p:nvPr/>
          </p:nvSpPr>
          <p:spPr>
            <a:xfrm>
              <a:off x="4638141" y="46530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3" name="Freeform: Shape 119">
              <a:extLst>
                <a:ext uri="{FF2B5EF4-FFF2-40B4-BE49-F238E27FC236}">
                  <a16:creationId xmlns:a16="http://schemas.microsoft.com/office/drawing/2014/main" id="{19560FC0-C3B1-4306-B650-671569D7E8E7}"/>
                </a:ext>
              </a:extLst>
            </p:cNvPr>
            <p:cNvSpPr/>
            <p:nvPr/>
          </p:nvSpPr>
          <p:spPr>
            <a:xfrm>
              <a:off x="4733401" y="47101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4" name="Freeform: Shape 120">
              <a:extLst>
                <a:ext uri="{FF2B5EF4-FFF2-40B4-BE49-F238E27FC236}">
                  <a16:creationId xmlns:a16="http://schemas.microsoft.com/office/drawing/2014/main" id="{6F4D401B-264A-4271-9374-6B58985B6C34}"/>
                </a:ext>
              </a:extLst>
            </p:cNvPr>
            <p:cNvSpPr/>
            <p:nvPr/>
          </p:nvSpPr>
          <p:spPr>
            <a:xfrm>
              <a:off x="4847701" y="47101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5" name="Freeform: Shape 121">
              <a:extLst>
                <a:ext uri="{FF2B5EF4-FFF2-40B4-BE49-F238E27FC236}">
                  <a16:creationId xmlns:a16="http://schemas.microsoft.com/office/drawing/2014/main" id="{7D36E793-334E-483F-8300-ADC9B82BF014}"/>
                </a:ext>
              </a:extLst>
            </p:cNvPr>
            <p:cNvSpPr/>
            <p:nvPr/>
          </p:nvSpPr>
          <p:spPr>
            <a:xfrm>
              <a:off x="4923901" y="47101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6" name="Freeform: Shape 122">
              <a:extLst>
                <a:ext uri="{FF2B5EF4-FFF2-40B4-BE49-F238E27FC236}">
                  <a16:creationId xmlns:a16="http://schemas.microsoft.com/office/drawing/2014/main" id="{A813EE35-A8C4-4A8F-AA0F-131755CA171B}"/>
                </a:ext>
              </a:extLst>
            </p:cNvPr>
            <p:cNvSpPr/>
            <p:nvPr/>
          </p:nvSpPr>
          <p:spPr>
            <a:xfrm>
              <a:off x="5133451" y="4786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7" name="Freeform: Shape 123">
              <a:extLst>
                <a:ext uri="{FF2B5EF4-FFF2-40B4-BE49-F238E27FC236}">
                  <a16:creationId xmlns:a16="http://schemas.microsoft.com/office/drawing/2014/main" id="{8E81AD62-D127-486E-8923-A1E85463EC7E}"/>
                </a:ext>
              </a:extLst>
            </p:cNvPr>
            <p:cNvSpPr/>
            <p:nvPr/>
          </p:nvSpPr>
          <p:spPr>
            <a:xfrm>
              <a:off x="5514451" y="4786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8" name="Freeform: Shape 124">
              <a:extLst>
                <a:ext uri="{FF2B5EF4-FFF2-40B4-BE49-F238E27FC236}">
                  <a16:creationId xmlns:a16="http://schemas.microsoft.com/office/drawing/2014/main" id="{36903EC6-3321-44F1-B7A2-0662C0B73AF7}"/>
                </a:ext>
              </a:extLst>
            </p:cNvPr>
            <p:cNvSpPr/>
            <p:nvPr/>
          </p:nvSpPr>
          <p:spPr>
            <a:xfrm>
              <a:off x="5724001" y="4786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9" name="Freeform: Shape 125">
              <a:extLst>
                <a:ext uri="{FF2B5EF4-FFF2-40B4-BE49-F238E27FC236}">
                  <a16:creationId xmlns:a16="http://schemas.microsoft.com/office/drawing/2014/main" id="{F1E5A64D-794F-48AE-B655-CFE4FB953468}"/>
                </a:ext>
              </a:extLst>
            </p:cNvPr>
            <p:cNvSpPr/>
            <p:nvPr/>
          </p:nvSpPr>
          <p:spPr>
            <a:xfrm>
              <a:off x="5914501" y="4786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0" name="Freeform: Shape 126">
              <a:extLst>
                <a:ext uri="{FF2B5EF4-FFF2-40B4-BE49-F238E27FC236}">
                  <a16:creationId xmlns:a16="http://schemas.microsoft.com/office/drawing/2014/main" id="{908C6D4C-8697-45D6-A15D-E2C53E571E3B}"/>
                </a:ext>
              </a:extLst>
            </p:cNvPr>
            <p:cNvSpPr/>
            <p:nvPr/>
          </p:nvSpPr>
          <p:spPr>
            <a:xfrm>
              <a:off x="5952601" y="48054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1" name="Freeform: Shape 127">
              <a:extLst>
                <a:ext uri="{FF2B5EF4-FFF2-40B4-BE49-F238E27FC236}">
                  <a16:creationId xmlns:a16="http://schemas.microsoft.com/office/drawing/2014/main" id="{7753092B-CC32-4ACA-B6DF-A88A0D7A7715}"/>
                </a:ext>
              </a:extLst>
            </p:cNvPr>
            <p:cNvSpPr/>
            <p:nvPr/>
          </p:nvSpPr>
          <p:spPr>
            <a:xfrm>
              <a:off x="5952601" y="48054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2" name="Freeform: Shape 128">
              <a:extLst>
                <a:ext uri="{FF2B5EF4-FFF2-40B4-BE49-F238E27FC236}">
                  <a16:creationId xmlns:a16="http://schemas.microsoft.com/office/drawing/2014/main" id="{4D744075-B87C-4179-A6C5-F2D7A91ED858}"/>
                </a:ext>
              </a:extLst>
            </p:cNvPr>
            <p:cNvSpPr/>
            <p:nvPr/>
          </p:nvSpPr>
          <p:spPr>
            <a:xfrm>
              <a:off x="6314560" y="48625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3" name="Freeform: Shape 129">
              <a:extLst>
                <a:ext uri="{FF2B5EF4-FFF2-40B4-BE49-F238E27FC236}">
                  <a16:creationId xmlns:a16="http://schemas.microsoft.com/office/drawing/2014/main" id="{E5E5BD77-BC26-4BE7-A685-ABA978112AAD}"/>
                </a:ext>
              </a:extLst>
            </p:cNvPr>
            <p:cNvSpPr/>
            <p:nvPr/>
          </p:nvSpPr>
          <p:spPr>
            <a:xfrm>
              <a:off x="6352660" y="48625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4" name="Freeform: Shape 130">
              <a:extLst>
                <a:ext uri="{FF2B5EF4-FFF2-40B4-BE49-F238E27FC236}">
                  <a16:creationId xmlns:a16="http://schemas.microsoft.com/office/drawing/2014/main" id="{C12225D4-15AA-4CA7-B355-48500640F6F0}"/>
                </a:ext>
              </a:extLst>
            </p:cNvPr>
            <p:cNvSpPr/>
            <p:nvPr/>
          </p:nvSpPr>
          <p:spPr>
            <a:xfrm>
              <a:off x="6524110" y="48625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5" name="Freeform: Shape 131">
              <a:extLst>
                <a:ext uri="{FF2B5EF4-FFF2-40B4-BE49-F238E27FC236}">
                  <a16:creationId xmlns:a16="http://schemas.microsoft.com/office/drawing/2014/main" id="{04970FDF-487A-420A-A9DD-4E5EC5C43FC1}"/>
                </a:ext>
              </a:extLst>
            </p:cNvPr>
            <p:cNvSpPr/>
            <p:nvPr/>
          </p:nvSpPr>
          <p:spPr>
            <a:xfrm>
              <a:off x="6790810" y="48625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6" name="Freeform: Shape 132">
              <a:extLst>
                <a:ext uri="{FF2B5EF4-FFF2-40B4-BE49-F238E27FC236}">
                  <a16:creationId xmlns:a16="http://schemas.microsoft.com/office/drawing/2014/main" id="{67D3ACB1-D414-425E-B610-CD1F0FF0094D}"/>
                </a:ext>
              </a:extLst>
            </p:cNvPr>
            <p:cNvSpPr/>
            <p:nvPr/>
          </p:nvSpPr>
          <p:spPr>
            <a:xfrm>
              <a:off x="7057510" y="48625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nvGrpSpPr>
          <p:cNvPr id="127" name="Group 126">
            <a:extLst>
              <a:ext uri="{FF2B5EF4-FFF2-40B4-BE49-F238E27FC236}">
                <a16:creationId xmlns:a16="http://schemas.microsoft.com/office/drawing/2014/main" id="{A9C706A1-65A9-46F7-9358-1B624FD3B8D0}"/>
              </a:ext>
            </a:extLst>
          </p:cNvPr>
          <p:cNvGrpSpPr/>
          <p:nvPr/>
        </p:nvGrpSpPr>
        <p:grpSpPr>
          <a:xfrm>
            <a:off x="833541" y="2474589"/>
            <a:ext cx="3582000" cy="1980000"/>
            <a:chOff x="1795462" y="1900237"/>
            <a:chExt cx="5552884" cy="3061820"/>
          </a:xfrm>
        </p:grpSpPr>
        <p:sp>
          <p:nvSpPr>
            <p:cNvPr id="128" name="Freeform: Shape 136">
              <a:extLst>
                <a:ext uri="{FF2B5EF4-FFF2-40B4-BE49-F238E27FC236}">
                  <a16:creationId xmlns:a16="http://schemas.microsoft.com/office/drawing/2014/main" id="{57D320EB-4FDF-4310-8510-0C5E47AD902C}"/>
                </a:ext>
              </a:extLst>
            </p:cNvPr>
            <p:cNvSpPr/>
            <p:nvPr/>
          </p:nvSpPr>
          <p:spPr>
            <a:xfrm>
              <a:off x="1795462" y="1952560"/>
              <a:ext cx="5552884" cy="2962376"/>
            </a:xfrm>
            <a:custGeom>
              <a:avLst/>
              <a:gdLst>
                <a:gd name="connsiteX0" fmla="*/ 5552885 w 5552884"/>
                <a:gd name="connsiteY0" fmla="*/ 2962377 h 2962376"/>
                <a:gd name="connsiteX1" fmla="*/ 4761872 w 5552884"/>
                <a:gd name="connsiteY1" fmla="*/ 2962377 h 2962376"/>
                <a:gd name="connsiteX2" fmla="*/ 4761872 w 5552884"/>
                <a:gd name="connsiteY2" fmla="*/ 2848924 h 2962376"/>
                <a:gd name="connsiteX3" fmla="*/ 3964543 w 5552884"/>
                <a:gd name="connsiteY3" fmla="*/ 2848924 h 2962376"/>
                <a:gd name="connsiteX4" fmla="*/ 3964543 w 5552884"/>
                <a:gd name="connsiteY4" fmla="*/ 2804805 h 2962376"/>
                <a:gd name="connsiteX5" fmla="*/ 3860549 w 5552884"/>
                <a:gd name="connsiteY5" fmla="*/ 2804805 h 2962376"/>
                <a:gd name="connsiteX6" fmla="*/ 3860549 w 5552884"/>
                <a:gd name="connsiteY6" fmla="*/ 2763838 h 2962376"/>
                <a:gd name="connsiteX7" fmla="*/ 3788064 w 5552884"/>
                <a:gd name="connsiteY7" fmla="*/ 2763838 h 2962376"/>
                <a:gd name="connsiteX8" fmla="*/ 3788064 w 5552884"/>
                <a:gd name="connsiteY8" fmla="*/ 2722871 h 2962376"/>
                <a:gd name="connsiteX9" fmla="*/ 3753403 w 5552884"/>
                <a:gd name="connsiteY9" fmla="*/ 2722871 h 2962376"/>
                <a:gd name="connsiteX10" fmla="*/ 3753403 w 5552884"/>
                <a:gd name="connsiteY10" fmla="*/ 2678751 h 2962376"/>
                <a:gd name="connsiteX11" fmla="*/ 3454013 w 5552884"/>
                <a:gd name="connsiteY11" fmla="*/ 2678751 h 2962376"/>
                <a:gd name="connsiteX12" fmla="*/ 3454013 w 5552884"/>
                <a:gd name="connsiteY12" fmla="*/ 2640927 h 2962376"/>
                <a:gd name="connsiteX13" fmla="*/ 3346857 w 5552884"/>
                <a:gd name="connsiteY13" fmla="*/ 2640927 h 2962376"/>
                <a:gd name="connsiteX14" fmla="*/ 3346857 w 5552884"/>
                <a:gd name="connsiteY14" fmla="*/ 2584206 h 2962376"/>
                <a:gd name="connsiteX15" fmla="*/ 3034865 w 5552884"/>
                <a:gd name="connsiteY15" fmla="*/ 2584206 h 2962376"/>
                <a:gd name="connsiteX16" fmla="*/ 3034865 w 5552884"/>
                <a:gd name="connsiteY16" fmla="*/ 2518026 h 2962376"/>
                <a:gd name="connsiteX17" fmla="*/ 2722864 w 5552884"/>
                <a:gd name="connsiteY17" fmla="*/ 2518026 h 2962376"/>
                <a:gd name="connsiteX18" fmla="*/ 2722864 w 5552884"/>
                <a:gd name="connsiteY18" fmla="*/ 2477049 h 2962376"/>
                <a:gd name="connsiteX19" fmla="*/ 2555843 w 5552884"/>
                <a:gd name="connsiteY19" fmla="*/ 2477049 h 2962376"/>
                <a:gd name="connsiteX20" fmla="*/ 2555843 w 5552884"/>
                <a:gd name="connsiteY20" fmla="*/ 2417176 h 2962376"/>
                <a:gd name="connsiteX21" fmla="*/ 2480205 w 5552884"/>
                <a:gd name="connsiteY21" fmla="*/ 2417176 h 2962376"/>
                <a:gd name="connsiteX22" fmla="*/ 2480205 w 5552884"/>
                <a:gd name="connsiteY22" fmla="*/ 2363597 h 2962376"/>
                <a:gd name="connsiteX23" fmla="*/ 2360447 w 5552884"/>
                <a:gd name="connsiteY23" fmla="*/ 2363597 h 2962376"/>
                <a:gd name="connsiteX24" fmla="*/ 2360447 w 5552884"/>
                <a:gd name="connsiteY24" fmla="*/ 2332089 h 2962376"/>
                <a:gd name="connsiteX25" fmla="*/ 2165061 w 5552884"/>
                <a:gd name="connsiteY25" fmla="*/ 2332089 h 2962376"/>
                <a:gd name="connsiteX26" fmla="*/ 2165061 w 5552884"/>
                <a:gd name="connsiteY26" fmla="*/ 2272205 h 2962376"/>
                <a:gd name="connsiteX27" fmla="*/ 2133543 w 5552884"/>
                <a:gd name="connsiteY27" fmla="*/ 2272205 h 2962376"/>
                <a:gd name="connsiteX28" fmla="*/ 2133543 w 5552884"/>
                <a:gd name="connsiteY28" fmla="*/ 2177660 h 2962376"/>
                <a:gd name="connsiteX29" fmla="*/ 1944453 w 5552884"/>
                <a:gd name="connsiteY29" fmla="*/ 2177660 h 2962376"/>
                <a:gd name="connsiteX30" fmla="*/ 1944453 w 5552884"/>
                <a:gd name="connsiteY30" fmla="*/ 2092573 h 2962376"/>
                <a:gd name="connsiteX31" fmla="*/ 1808940 w 5552884"/>
                <a:gd name="connsiteY31" fmla="*/ 2092573 h 2962376"/>
                <a:gd name="connsiteX32" fmla="*/ 1808940 w 5552884"/>
                <a:gd name="connsiteY32" fmla="*/ 2073666 h 2962376"/>
                <a:gd name="connsiteX33" fmla="*/ 1745914 w 5552884"/>
                <a:gd name="connsiteY33" fmla="*/ 2073666 h 2962376"/>
                <a:gd name="connsiteX34" fmla="*/ 1745914 w 5552884"/>
                <a:gd name="connsiteY34" fmla="*/ 2001180 h 2962376"/>
                <a:gd name="connsiteX35" fmla="*/ 1682887 w 5552884"/>
                <a:gd name="connsiteY35" fmla="*/ 2001180 h 2962376"/>
                <a:gd name="connsiteX36" fmla="*/ 1682887 w 5552884"/>
                <a:gd name="connsiteY36" fmla="*/ 1969672 h 2962376"/>
                <a:gd name="connsiteX37" fmla="*/ 1496949 w 5552884"/>
                <a:gd name="connsiteY37" fmla="*/ 1969672 h 2962376"/>
                <a:gd name="connsiteX38" fmla="*/ 1496949 w 5552884"/>
                <a:gd name="connsiteY38" fmla="*/ 1837303 h 2962376"/>
                <a:gd name="connsiteX39" fmla="*/ 1446524 w 5552884"/>
                <a:gd name="connsiteY39" fmla="*/ 1837303 h 2962376"/>
                <a:gd name="connsiteX40" fmla="*/ 1446524 w 5552884"/>
                <a:gd name="connsiteY40" fmla="*/ 1771123 h 2962376"/>
                <a:gd name="connsiteX41" fmla="*/ 1314164 w 5552884"/>
                <a:gd name="connsiteY41" fmla="*/ 1771123 h 2962376"/>
                <a:gd name="connsiteX42" fmla="*/ 1314164 w 5552884"/>
                <a:gd name="connsiteY42" fmla="*/ 1714402 h 2962376"/>
                <a:gd name="connsiteX43" fmla="*/ 1276340 w 5552884"/>
                <a:gd name="connsiteY43" fmla="*/ 1714402 h 2962376"/>
                <a:gd name="connsiteX44" fmla="*/ 1276340 w 5552884"/>
                <a:gd name="connsiteY44" fmla="*/ 1648222 h 2962376"/>
                <a:gd name="connsiteX45" fmla="*/ 1150287 w 5552884"/>
                <a:gd name="connsiteY45" fmla="*/ 1648222 h 2962376"/>
                <a:gd name="connsiteX46" fmla="*/ 1150287 w 5552884"/>
                <a:gd name="connsiteY46" fmla="*/ 1591491 h 2962376"/>
                <a:gd name="connsiteX47" fmla="*/ 1099861 w 5552884"/>
                <a:gd name="connsiteY47" fmla="*/ 1591491 h 2962376"/>
                <a:gd name="connsiteX48" fmla="*/ 1099861 w 5552884"/>
                <a:gd name="connsiteY48" fmla="*/ 1534760 h 2962376"/>
                <a:gd name="connsiteX49" fmla="*/ 1071496 w 5552884"/>
                <a:gd name="connsiteY49" fmla="*/ 1534760 h 2962376"/>
                <a:gd name="connsiteX50" fmla="*/ 1071496 w 5552884"/>
                <a:gd name="connsiteY50" fmla="*/ 1355128 h 2962376"/>
                <a:gd name="connsiteX51" fmla="*/ 1033682 w 5552884"/>
                <a:gd name="connsiteY51" fmla="*/ 1355128 h 2962376"/>
                <a:gd name="connsiteX52" fmla="*/ 1033682 w 5552884"/>
                <a:gd name="connsiteY52" fmla="*/ 1304712 h 2962376"/>
                <a:gd name="connsiteX53" fmla="*/ 980104 w 5552884"/>
                <a:gd name="connsiteY53" fmla="*/ 1304712 h 2962376"/>
                <a:gd name="connsiteX54" fmla="*/ 980104 w 5552884"/>
                <a:gd name="connsiteY54" fmla="*/ 1257440 h 2962376"/>
                <a:gd name="connsiteX55" fmla="*/ 932835 w 5552884"/>
                <a:gd name="connsiteY55" fmla="*/ 1257440 h 2962376"/>
                <a:gd name="connsiteX56" fmla="*/ 932835 w 5552884"/>
                <a:gd name="connsiteY56" fmla="*/ 1200709 h 2962376"/>
                <a:gd name="connsiteX57" fmla="*/ 860350 w 5552884"/>
                <a:gd name="connsiteY57" fmla="*/ 1200709 h 2962376"/>
                <a:gd name="connsiteX58" fmla="*/ 860350 w 5552884"/>
                <a:gd name="connsiteY58" fmla="*/ 992711 h 2962376"/>
                <a:gd name="connsiteX59" fmla="*/ 819381 w 5552884"/>
                <a:gd name="connsiteY59" fmla="*/ 992711 h 2962376"/>
                <a:gd name="connsiteX60" fmla="*/ 819381 w 5552884"/>
                <a:gd name="connsiteY60" fmla="*/ 917074 h 2962376"/>
                <a:gd name="connsiteX61" fmla="*/ 753201 w 5552884"/>
                <a:gd name="connsiteY61" fmla="*/ 917074 h 2962376"/>
                <a:gd name="connsiteX62" fmla="*/ 753201 w 5552884"/>
                <a:gd name="connsiteY62" fmla="*/ 879259 h 2962376"/>
                <a:gd name="connsiteX63" fmla="*/ 709080 w 5552884"/>
                <a:gd name="connsiteY63" fmla="*/ 879259 h 2962376"/>
                <a:gd name="connsiteX64" fmla="*/ 709080 w 5552884"/>
                <a:gd name="connsiteY64" fmla="*/ 831988 h 2962376"/>
                <a:gd name="connsiteX65" fmla="*/ 649202 w 5552884"/>
                <a:gd name="connsiteY65" fmla="*/ 831988 h 2962376"/>
                <a:gd name="connsiteX66" fmla="*/ 649202 w 5552884"/>
                <a:gd name="connsiteY66" fmla="*/ 623990 h 2962376"/>
                <a:gd name="connsiteX67" fmla="*/ 611385 w 5552884"/>
                <a:gd name="connsiteY67" fmla="*/ 623990 h 2962376"/>
                <a:gd name="connsiteX68" fmla="*/ 611385 w 5552884"/>
                <a:gd name="connsiteY68" fmla="*/ 551507 h 2962376"/>
                <a:gd name="connsiteX69" fmla="*/ 479023 w 5552884"/>
                <a:gd name="connsiteY69" fmla="*/ 551507 h 2962376"/>
                <a:gd name="connsiteX70" fmla="*/ 479023 w 5552884"/>
                <a:gd name="connsiteY70" fmla="*/ 482174 h 2962376"/>
                <a:gd name="connsiteX71" fmla="*/ 422297 w 5552884"/>
                <a:gd name="connsiteY71" fmla="*/ 482174 h 2962376"/>
                <a:gd name="connsiteX72" fmla="*/ 422297 w 5552884"/>
                <a:gd name="connsiteY72" fmla="*/ 349813 h 2962376"/>
                <a:gd name="connsiteX73" fmla="*/ 311995 w 5552884"/>
                <a:gd name="connsiteY73" fmla="*/ 349813 h 2962376"/>
                <a:gd name="connsiteX74" fmla="*/ 311995 w 5552884"/>
                <a:gd name="connsiteY74" fmla="*/ 308843 h 2962376"/>
                <a:gd name="connsiteX75" fmla="*/ 252117 w 5552884"/>
                <a:gd name="connsiteY75" fmla="*/ 308843 h 2962376"/>
                <a:gd name="connsiteX76" fmla="*/ 252117 w 5552884"/>
                <a:gd name="connsiteY76" fmla="*/ 252117 h 2962376"/>
                <a:gd name="connsiteX77" fmla="*/ 201694 w 5552884"/>
                <a:gd name="connsiteY77" fmla="*/ 252117 h 2962376"/>
                <a:gd name="connsiteX78" fmla="*/ 201694 w 5552884"/>
                <a:gd name="connsiteY78" fmla="*/ 97695 h 2962376"/>
                <a:gd name="connsiteX79" fmla="*/ 132362 w 5552884"/>
                <a:gd name="connsiteY79" fmla="*/ 97695 h 2962376"/>
                <a:gd name="connsiteX80" fmla="*/ 132362 w 5552884"/>
                <a:gd name="connsiteY80" fmla="*/ 56726 h 2962376"/>
                <a:gd name="connsiteX81" fmla="*/ 81938 w 5552884"/>
                <a:gd name="connsiteY81" fmla="*/ 56726 h 2962376"/>
                <a:gd name="connsiteX82" fmla="*/ 81938 w 5552884"/>
                <a:gd name="connsiteY82" fmla="*/ 0 h 2962376"/>
                <a:gd name="connsiteX83" fmla="*/ 0 w 5552884"/>
                <a:gd name="connsiteY83" fmla="*/ 0 h 296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552884" h="2962376">
                  <a:moveTo>
                    <a:pt x="5552885" y="2962377"/>
                  </a:moveTo>
                  <a:lnTo>
                    <a:pt x="4761872" y="2962377"/>
                  </a:lnTo>
                  <a:lnTo>
                    <a:pt x="4761872" y="2848924"/>
                  </a:lnTo>
                  <a:lnTo>
                    <a:pt x="3964543" y="2848924"/>
                  </a:lnTo>
                  <a:lnTo>
                    <a:pt x="3964543" y="2804805"/>
                  </a:lnTo>
                  <a:lnTo>
                    <a:pt x="3860549" y="2804805"/>
                  </a:lnTo>
                  <a:lnTo>
                    <a:pt x="3860549" y="2763838"/>
                  </a:lnTo>
                  <a:lnTo>
                    <a:pt x="3788064" y="2763838"/>
                  </a:lnTo>
                  <a:lnTo>
                    <a:pt x="3788064" y="2722871"/>
                  </a:lnTo>
                  <a:lnTo>
                    <a:pt x="3753403" y="2722871"/>
                  </a:lnTo>
                  <a:lnTo>
                    <a:pt x="3753403" y="2678751"/>
                  </a:lnTo>
                  <a:lnTo>
                    <a:pt x="3454013" y="2678751"/>
                  </a:lnTo>
                  <a:lnTo>
                    <a:pt x="3454013" y="2640927"/>
                  </a:lnTo>
                  <a:lnTo>
                    <a:pt x="3346857" y="2640927"/>
                  </a:lnTo>
                  <a:lnTo>
                    <a:pt x="3346857" y="2584206"/>
                  </a:lnTo>
                  <a:lnTo>
                    <a:pt x="3034865" y="2584206"/>
                  </a:lnTo>
                  <a:lnTo>
                    <a:pt x="3034865" y="2518026"/>
                  </a:lnTo>
                  <a:lnTo>
                    <a:pt x="2722864" y="2518026"/>
                  </a:lnTo>
                  <a:lnTo>
                    <a:pt x="2722864" y="2477049"/>
                  </a:lnTo>
                  <a:lnTo>
                    <a:pt x="2555843" y="2477049"/>
                  </a:lnTo>
                  <a:lnTo>
                    <a:pt x="2555843" y="2417176"/>
                  </a:lnTo>
                  <a:lnTo>
                    <a:pt x="2480205" y="2417176"/>
                  </a:lnTo>
                  <a:lnTo>
                    <a:pt x="2480205" y="2363597"/>
                  </a:lnTo>
                  <a:lnTo>
                    <a:pt x="2360447" y="2363597"/>
                  </a:lnTo>
                  <a:lnTo>
                    <a:pt x="2360447" y="2332089"/>
                  </a:lnTo>
                  <a:lnTo>
                    <a:pt x="2165061" y="2332089"/>
                  </a:lnTo>
                  <a:lnTo>
                    <a:pt x="2165061" y="2272205"/>
                  </a:lnTo>
                  <a:lnTo>
                    <a:pt x="2133543" y="2272205"/>
                  </a:lnTo>
                  <a:lnTo>
                    <a:pt x="2133543" y="2177660"/>
                  </a:lnTo>
                  <a:lnTo>
                    <a:pt x="1944453" y="2177660"/>
                  </a:lnTo>
                  <a:lnTo>
                    <a:pt x="1944453" y="2092573"/>
                  </a:lnTo>
                  <a:lnTo>
                    <a:pt x="1808940" y="2092573"/>
                  </a:lnTo>
                  <a:lnTo>
                    <a:pt x="1808940" y="2073666"/>
                  </a:lnTo>
                  <a:lnTo>
                    <a:pt x="1745914" y="2073666"/>
                  </a:lnTo>
                  <a:lnTo>
                    <a:pt x="1745914" y="2001180"/>
                  </a:lnTo>
                  <a:lnTo>
                    <a:pt x="1682887" y="2001180"/>
                  </a:lnTo>
                  <a:lnTo>
                    <a:pt x="1682887" y="1969672"/>
                  </a:lnTo>
                  <a:lnTo>
                    <a:pt x="1496949" y="1969672"/>
                  </a:lnTo>
                  <a:lnTo>
                    <a:pt x="1496949" y="1837303"/>
                  </a:lnTo>
                  <a:lnTo>
                    <a:pt x="1446524" y="1837303"/>
                  </a:lnTo>
                  <a:lnTo>
                    <a:pt x="1446524" y="1771123"/>
                  </a:lnTo>
                  <a:lnTo>
                    <a:pt x="1314164" y="1771123"/>
                  </a:lnTo>
                  <a:lnTo>
                    <a:pt x="1314164" y="1714402"/>
                  </a:lnTo>
                  <a:lnTo>
                    <a:pt x="1276340" y="1714402"/>
                  </a:lnTo>
                  <a:lnTo>
                    <a:pt x="1276340" y="1648222"/>
                  </a:lnTo>
                  <a:lnTo>
                    <a:pt x="1150287" y="1648222"/>
                  </a:lnTo>
                  <a:lnTo>
                    <a:pt x="1150287" y="1591491"/>
                  </a:lnTo>
                  <a:lnTo>
                    <a:pt x="1099861" y="1591491"/>
                  </a:lnTo>
                  <a:lnTo>
                    <a:pt x="1099861" y="1534760"/>
                  </a:lnTo>
                  <a:lnTo>
                    <a:pt x="1071496" y="1534760"/>
                  </a:lnTo>
                  <a:lnTo>
                    <a:pt x="1071496" y="1355128"/>
                  </a:lnTo>
                  <a:lnTo>
                    <a:pt x="1033682" y="1355128"/>
                  </a:lnTo>
                  <a:lnTo>
                    <a:pt x="1033682" y="1304712"/>
                  </a:lnTo>
                  <a:lnTo>
                    <a:pt x="980104" y="1304712"/>
                  </a:lnTo>
                  <a:lnTo>
                    <a:pt x="980104" y="1257440"/>
                  </a:lnTo>
                  <a:lnTo>
                    <a:pt x="932835" y="1257440"/>
                  </a:lnTo>
                  <a:lnTo>
                    <a:pt x="932835" y="1200709"/>
                  </a:lnTo>
                  <a:lnTo>
                    <a:pt x="860350" y="1200709"/>
                  </a:lnTo>
                  <a:lnTo>
                    <a:pt x="860350" y="992711"/>
                  </a:lnTo>
                  <a:lnTo>
                    <a:pt x="819381" y="992711"/>
                  </a:lnTo>
                  <a:lnTo>
                    <a:pt x="819381" y="917074"/>
                  </a:lnTo>
                  <a:lnTo>
                    <a:pt x="753201" y="917074"/>
                  </a:lnTo>
                  <a:lnTo>
                    <a:pt x="753201" y="879259"/>
                  </a:lnTo>
                  <a:lnTo>
                    <a:pt x="709080" y="879259"/>
                  </a:lnTo>
                  <a:lnTo>
                    <a:pt x="709080" y="831988"/>
                  </a:lnTo>
                  <a:lnTo>
                    <a:pt x="649202" y="831988"/>
                  </a:lnTo>
                  <a:lnTo>
                    <a:pt x="649202" y="623990"/>
                  </a:lnTo>
                  <a:lnTo>
                    <a:pt x="611385" y="623990"/>
                  </a:lnTo>
                  <a:lnTo>
                    <a:pt x="611385" y="551507"/>
                  </a:lnTo>
                  <a:lnTo>
                    <a:pt x="479023" y="551507"/>
                  </a:lnTo>
                  <a:lnTo>
                    <a:pt x="479023" y="482174"/>
                  </a:lnTo>
                  <a:lnTo>
                    <a:pt x="422297" y="482174"/>
                  </a:lnTo>
                  <a:lnTo>
                    <a:pt x="422297" y="349813"/>
                  </a:lnTo>
                  <a:lnTo>
                    <a:pt x="311995" y="349813"/>
                  </a:lnTo>
                  <a:lnTo>
                    <a:pt x="311995" y="308843"/>
                  </a:lnTo>
                  <a:lnTo>
                    <a:pt x="252117" y="308843"/>
                  </a:lnTo>
                  <a:lnTo>
                    <a:pt x="252117" y="252117"/>
                  </a:lnTo>
                  <a:lnTo>
                    <a:pt x="201694" y="252117"/>
                  </a:lnTo>
                  <a:lnTo>
                    <a:pt x="201694" y="97695"/>
                  </a:lnTo>
                  <a:lnTo>
                    <a:pt x="132362" y="97695"/>
                  </a:lnTo>
                  <a:lnTo>
                    <a:pt x="132362" y="56726"/>
                  </a:lnTo>
                  <a:lnTo>
                    <a:pt x="81938" y="56726"/>
                  </a:lnTo>
                  <a:lnTo>
                    <a:pt x="81938"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9" name="Freeform: Shape 137">
              <a:extLst>
                <a:ext uri="{FF2B5EF4-FFF2-40B4-BE49-F238E27FC236}">
                  <a16:creationId xmlns:a16="http://schemas.microsoft.com/office/drawing/2014/main" id="{165E971A-7563-4874-9F73-F2EF2F0FD598}"/>
                </a:ext>
              </a:extLst>
            </p:cNvPr>
            <p:cNvSpPr/>
            <p:nvPr/>
          </p:nvSpPr>
          <p:spPr>
            <a:xfrm>
              <a:off x="1820249" y="19002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0" name="Freeform: Shape 138">
              <a:extLst>
                <a:ext uri="{FF2B5EF4-FFF2-40B4-BE49-F238E27FC236}">
                  <a16:creationId xmlns:a16="http://schemas.microsoft.com/office/drawing/2014/main" id="{CB1E040A-FD01-4258-B04C-D0930EABFADE}"/>
                </a:ext>
              </a:extLst>
            </p:cNvPr>
            <p:cNvSpPr/>
            <p:nvPr/>
          </p:nvSpPr>
          <p:spPr>
            <a:xfrm>
              <a:off x="2144101" y="226218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1" name="Freeform: Shape 139">
              <a:extLst>
                <a:ext uri="{FF2B5EF4-FFF2-40B4-BE49-F238E27FC236}">
                  <a16:creationId xmlns:a16="http://schemas.microsoft.com/office/drawing/2014/main" id="{215D92DB-6571-4C2B-80AA-D690AA8DFF03}"/>
                </a:ext>
              </a:extLst>
            </p:cNvPr>
            <p:cNvSpPr/>
            <p:nvPr/>
          </p:nvSpPr>
          <p:spPr>
            <a:xfrm>
              <a:off x="2239352" y="237648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2" name="Freeform: Shape 140">
              <a:extLst>
                <a:ext uri="{FF2B5EF4-FFF2-40B4-BE49-F238E27FC236}">
                  <a16:creationId xmlns:a16="http://schemas.microsoft.com/office/drawing/2014/main" id="{368475FF-A463-485E-8A70-854B5F7F8403}"/>
                </a:ext>
              </a:extLst>
            </p:cNvPr>
            <p:cNvSpPr/>
            <p:nvPr/>
          </p:nvSpPr>
          <p:spPr>
            <a:xfrm>
              <a:off x="2315552" y="24526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3" name="Freeform: Shape 141">
              <a:extLst>
                <a:ext uri="{FF2B5EF4-FFF2-40B4-BE49-F238E27FC236}">
                  <a16:creationId xmlns:a16="http://schemas.microsoft.com/office/drawing/2014/main" id="{484BA2D2-8457-4365-87E5-1B99474DE126}"/>
                </a:ext>
              </a:extLst>
            </p:cNvPr>
            <p:cNvSpPr/>
            <p:nvPr/>
          </p:nvSpPr>
          <p:spPr>
            <a:xfrm>
              <a:off x="2353652" y="24526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4" name="Freeform: Shape 142">
              <a:extLst>
                <a:ext uri="{FF2B5EF4-FFF2-40B4-BE49-F238E27FC236}">
                  <a16:creationId xmlns:a16="http://schemas.microsoft.com/office/drawing/2014/main" id="{C8DF8B95-524E-4BB3-8840-84DDE3A3EF40}"/>
                </a:ext>
              </a:extLst>
            </p:cNvPr>
            <p:cNvSpPr/>
            <p:nvPr/>
          </p:nvSpPr>
          <p:spPr>
            <a:xfrm>
              <a:off x="2467953" y="273844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5" name="Freeform: Shape 143">
              <a:extLst>
                <a:ext uri="{FF2B5EF4-FFF2-40B4-BE49-F238E27FC236}">
                  <a16:creationId xmlns:a16="http://schemas.microsoft.com/office/drawing/2014/main" id="{D10D086B-EEB5-4AF8-AB28-27F1434BF4AA}"/>
                </a:ext>
              </a:extLst>
            </p:cNvPr>
            <p:cNvSpPr/>
            <p:nvPr/>
          </p:nvSpPr>
          <p:spPr>
            <a:xfrm>
              <a:off x="2487003" y="273844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6" name="Freeform: Shape 144">
              <a:extLst>
                <a:ext uri="{FF2B5EF4-FFF2-40B4-BE49-F238E27FC236}">
                  <a16:creationId xmlns:a16="http://schemas.microsoft.com/office/drawing/2014/main" id="{28DF2D27-AF95-4715-8D95-3EE2D0ECD5D2}"/>
                </a:ext>
              </a:extLst>
            </p:cNvPr>
            <p:cNvSpPr/>
            <p:nvPr/>
          </p:nvSpPr>
          <p:spPr>
            <a:xfrm>
              <a:off x="2582254" y="2814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7" name="Freeform: Shape 145">
              <a:extLst>
                <a:ext uri="{FF2B5EF4-FFF2-40B4-BE49-F238E27FC236}">
                  <a16:creationId xmlns:a16="http://schemas.microsoft.com/office/drawing/2014/main" id="{C75CBAF8-C671-4C54-A72B-6EB6F6ED7B6F}"/>
                </a:ext>
              </a:extLst>
            </p:cNvPr>
            <p:cNvSpPr/>
            <p:nvPr/>
          </p:nvSpPr>
          <p:spPr>
            <a:xfrm>
              <a:off x="2556304" y="2859642"/>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8" name="Freeform: Shape 146">
              <a:extLst>
                <a:ext uri="{FF2B5EF4-FFF2-40B4-BE49-F238E27FC236}">
                  <a16:creationId xmlns:a16="http://schemas.microsoft.com/office/drawing/2014/main" id="{0E9D01F2-E2B1-4E3A-978D-A4C3E8561AB6}"/>
                </a:ext>
              </a:extLst>
            </p:cNvPr>
            <p:cNvSpPr/>
            <p:nvPr/>
          </p:nvSpPr>
          <p:spPr>
            <a:xfrm>
              <a:off x="2613454" y="29548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9" name="Freeform: Shape 147">
              <a:extLst>
                <a:ext uri="{FF2B5EF4-FFF2-40B4-BE49-F238E27FC236}">
                  <a16:creationId xmlns:a16="http://schemas.microsoft.com/office/drawing/2014/main" id="{EB40E35B-F27D-4738-AC8C-45FC8475492E}"/>
                </a:ext>
              </a:extLst>
            </p:cNvPr>
            <p:cNvSpPr/>
            <p:nvPr/>
          </p:nvSpPr>
          <p:spPr>
            <a:xfrm>
              <a:off x="2613454" y="30310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0" name="Freeform: Shape 148">
              <a:extLst>
                <a:ext uri="{FF2B5EF4-FFF2-40B4-BE49-F238E27FC236}">
                  <a16:creationId xmlns:a16="http://schemas.microsoft.com/office/drawing/2014/main" id="{8488A227-C43C-43D4-B503-79BFB400EFD6}"/>
                </a:ext>
              </a:extLst>
            </p:cNvPr>
            <p:cNvSpPr/>
            <p:nvPr/>
          </p:nvSpPr>
          <p:spPr>
            <a:xfrm>
              <a:off x="2613454" y="30310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1" name="Freeform: Shape 149">
              <a:extLst>
                <a:ext uri="{FF2B5EF4-FFF2-40B4-BE49-F238E27FC236}">
                  <a16:creationId xmlns:a16="http://schemas.microsoft.com/office/drawing/2014/main" id="{3C456465-449C-4024-BA2C-2580A82EED34}"/>
                </a:ext>
              </a:extLst>
            </p:cNvPr>
            <p:cNvSpPr/>
            <p:nvPr/>
          </p:nvSpPr>
          <p:spPr>
            <a:xfrm>
              <a:off x="2613454" y="31072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2" name="Freeform: Shape 150">
              <a:extLst>
                <a:ext uri="{FF2B5EF4-FFF2-40B4-BE49-F238E27FC236}">
                  <a16:creationId xmlns:a16="http://schemas.microsoft.com/office/drawing/2014/main" id="{5389942A-1AC4-40AA-BF98-B51B3D5C0BB0}"/>
                </a:ext>
              </a:extLst>
            </p:cNvPr>
            <p:cNvSpPr/>
            <p:nvPr/>
          </p:nvSpPr>
          <p:spPr>
            <a:xfrm>
              <a:off x="2613454" y="31072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3" name="Freeform: Shape 151">
              <a:extLst>
                <a:ext uri="{FF2B5EF4-FFF2-40B4-BE49-F238E27FC236}">
                  <a16:creationId xmlns:a16="http://schemas.microsoft.com/office/drawing/2014/main" id="{F59251FB-F70B-4442-9B23-C1FDE63387D0}"/>
                </a:ext>
              </a:extLst>
            </p:cNvPr>
            <p:cNvSpPr/>
            <p:nvPr/>
          </p:nvSpPr>
          <p:spPr>
            <a:xfrm>
              <a:off x="2696555" y="31194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4" name="Freeform: Shape 152">
              <a:extLst>
                <a:ext uri="{FF2B5EF4-FFF2-40B4-BE49-F238E27FC236}">
                  <a16:creationId xmlns:a16="http://schemas.microsoft.com/office/drawing/2014/main" id="{188D30D4-19D8-4EC2-8A32-49A6F18F6352}"/>
                </a:ext>
              </a:extLst>
            </p:cNvPr>
            <p:cNvSpPr/>
            <p:nvPr/>
          </p:nvSpPr>
          <p:spPr>
            <a:xfrm>
              <a:off x="2848955" y="32718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5" name="Freeform: Shape 153">
              <a:extLst>
                <a:ext uri="{FF2B5EF4-FFF2-40B4-BE49-F238E27FC236}">
                  <a16:creationId xmlns:a16="http://schemas.microsoft.com/office/drawing/2014/main" id="{8A83CB62-B870-4C56-9C06-E76EF9817523}"/>
                </a:ext>
              </a:extLst>
            </p:cNvPr>
            <p:cNvSpPr/>
            <p:nvPr/>
          </p:nvSpPr>
          <p:spPr>
            <a:xfrm>
              <a:off x="2982305" y="35575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6" name="Freeform: Shape 154">
              <a:extLst>
                <a:ext uri="{FF2B5EF4-FFF2-40B4-BE49-F238E27FC236}">
                  <a16:creationId xmlns:a16="http://schemas.microsoft.com/office/drawing/2014/main" id="{5FD8CE6F-F086-4287-8961-95A40800AEC7}"/>
                </a:ext>
              </a:extLst>
            </p:cNvPr>
            <p:cNvSpPr/>
            <p:nvPr/>
          </p:nvSpPr>
          <p:spPr>
            <a:xfrm>
              <a:off x="3039455" y="35575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7" name="Freeform: Shape 155">
              <a:extLst>
                <a:ext uri="{FF2B5EF4-FFF2-40B4-BE49-F238E27FC236}">
                  <a16:creationId xmlns:a16="http://schemas.microsoft.com/office/drawing/2014/main" id="{C1810321-FF39-441A-B550-23DB484BD193}"/>
                </a:ext>
              </a:extLst>
            </p:cNvPr>
            <p:cNvSpPr/>
            <p:nvPr/>
          </p:nvSpPr>
          <p:spPr>
            <a:xfrm>
              <a:off x="3210905" y="36718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8" name="Freeform: Shape 156">
              <a:extLst>
                <a:ext uri="{FF2B5EF4-FFF2-40B4-BE49-F238E27FC236}">
                  <a16:creationId xmlns:a16="http://schemas.microsoft.com/office/drawing/2014/main" id="{448455C4-06C4-4E1E-AE3E-FFD21984DA4B}"/>
                </a:ext>
              </a:extLst>
            </p:cNvPr>
            <p:cNvSpPr/>
            <p:nvPr/>
          </p:nvSpPr>
          <p:spPr>
            <a:xfrm>
              <a:off x="3325205" y="38814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9" name="Freeform: Shape 157">
              <a:extLst>
                <a:ext uri="{FF2B5EF4-FFF2-40B4-BE49-F238E27FC236}">
                  <a16:creationId xmlns:a16="http://schemas.microsoft.com/office/drawing/2014/main" id="{B51D3710-9BA6-4AF0-A55E-63F1EF3A6453}"/>
                </a:ext>
              </a:extLst>
            </p:cNvPr>
            <p:cNvSpPr/>
            <p:nvPr/>
          </p:nvSpPr>
          <p:spPr>
            <a:xfrm>
              <a:off x="3363305" y="38814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0" name="Freeform: Shape 158">
              <a:extLst>
                <a:ext uri="{FF2B5EF4-FFF2-40B4-BE49-F238E27FC236}">
                  <a16:creationId xmlns:a16="http://schemas.microsoft.com/office/drawing/2014/main" id="{70BB3D33-FC63-4D9D-9839-BFCCB0A1B5B2}"/>
                </a:ext>
              </a:extLst>
            </p:cNvPr>
            <p:cNvSpPr/>
            <p:nvPr/>
          </p:nvSpPr>
          <p:spPr>
            <a:xfrm>
              <a:off x="3439505" y="38814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1" name="Freeform: Shape 159">
              <a:extLst>
                <a:ext uri="{FF2B5EF4-FFF2-40B4-BE49-F238E27FC236}">
                  <a16:creationId xmlns:a16="http://schemas.microsoft.com/office/drawing/2014/main" id="{A1B2455A-80BB-494A-92FF-F0F2B856AE57}"/>
                </a:ext>
              </a:extLst>
            </p:cNvPr>
            <p:cNvSpPr/>
            <p:nvPr/>
          </p:nvSpPr>
          <p:spPr>
            <a:xfrm>
              <a:off x="3515715" y="39195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2" name="Freeform: Shape 160">
              <a:extLst>
                <a:ext uri="{FF2B5EF4-FFF2-40B4-BE49-F238E27FC236}">
                  <a16:creationId xmlns:a16="http://schemas.microsoft.com/office/drawing/2014/main" id="{F0003B96-E3DA-4BD9-B324-80B725E8BDC2}"/>
                </a:ext>
              </a:extLst>
            </p:cNvPr>
            <p:cNvSpPr/>
            <p:nvPr/>
          </p:nvSpPr>
          <p:spPr>
            <a:xfrm>
              <a:off x="3572865" y="39766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3" name="Freeform: Shape 161">
              <a:extLst>
                <a:ext uri="{FF2B5EF4-FFF2-40B4-BE49-F238E27FC236}">
                  <a16:creationId xmlns:a16="http://schemas.microsoft.com/office/drawing/2014/main" id="{547056A7-3D13-4D3E-9997-3003B716C28F}"/>
                </a:ext>
              </a:extLst>
            </p:cNvPr>
            <p:cNvSpPr/>
            <p:nvPr/>
          </p:nvSpPr>
          <p:spPr>
            <a:xfrm>
              <a:off x="3630015" y="39957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4" name="Freeform: Shape 162">
              <a:extLst>
                <a:ext uri="{FF2B5EF4-FFF2-40B4-BE49-F238E27FC236}">
                  <a16:creationId xmlns:a16="http://schemas.microsoft.com/office/drawing/2014/main" id="{1A0E9263-2B36-42FA-B2A3-34B92FE29FF6}"/>
                </a:ext>
              </a:extLst>
            </p:cNvPr>
            <p:cNvSpPr/>
            <p:nvPr/>
          </p:nvSpPr>
          <p:spPr>
            <a:xfrm>
              <a:off x="3668115" y="39957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5" name="Freeform: Shape 163">
              <a:extLst>
                <a:ext uri="{FF2B5EF4-FFF2-40B4-BE49-F238E27FC236}">
                  <a16:creationId xmlns:a16="http://schemas.microsoft.com/office/drawing/2014/main" id="{92C6A512-9931-4914-8CA0-D3FFAC4E6EAD}"/>
                </a:ext>
              </a:extLst>
            </p:cNvPr>
            <p:cNvSpPr/>
            <p:nvPr/>
          </p:nvSpPr>
          <p:spPr>
            <a:xfrm>
              <a:off x="3763365" y="40909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6" name="Freeform: Shape 164">
              <a:extLst>
                <a:ext uri="{FF2B5EF4-FFF2-40B4-BE49-F238E27FC236}">
                  <a16:creationId xmlns:a16="http://schemas.microsoft.com/office/drawing/2014/main" id="{324E9E4E-7511-414C-B27C-EA86FC4C9C89}"/>
                </a:ext>
              </a:extLst>
            </p:cNvPr>
            <p:cNvSpPr/>
            <p:nvPr/>
          </p:nvSpPr>
          <p:spPr>
            <a:xfrm>
              <a:off x="3820515" y="40909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7" name="Freeform: Shape 165">
              <a:extLst>
                <a:ext uri="{FF2B5EF4-FFF2-40B4-BE49-F238E27FC236}">
                  <a16:creationId xmlns:a16="http://schemas.microsoft.com/office/drawing/2014/main" id="{F853EDAE-BB24-41CA-ADAA-D9B327DD7277}"/>
                </a:ext>
              </a:extLst>
            </p:cNvPr>
            <p:cNvSpPr/>
            <p:nvPr/>
          </p:nvSpPr>
          <p:spPr>
            <a:xfrm>
              <a:off x="3915765" y="40909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8" name="Freeform: Shape 166">
              <a:extLst>
                <a:ext uri="{FF2B5EF4-FFF2-40B4-BE49-F238E27FC236}">
                  <a16:creationId xmlns:a16="http://schemas.microsoft.com/office/drawing/2014/main" id="{6291F9DD-35C1-4D7D-9234-BC6768D9FFE6}"/>
                </a:ext>
              </a:extLst>
            </p:cNvPr>
            <p:cNvSpPr/>
            <p:nvPr/>
          </p:nvSpPr>
          <p:spPr>
            <a:xfrm>
              <a:off x="3915765" y="40909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9" name="Freeform: Shape 167">
              <a:extLst>
                <a:ext uri="{FF2B5EF4-FFF2-40B4-BE49-F238E27FC236}">
                  <a16:creationId xmlns:a16="http://schemas.microsoft.com/office/drawing/2014/main" id="{9227BBFB-5187-4F04-909F-2AD5ED2DDDD4}"/>
                </a:ext>
              </a:extLst>
            </p:cNvPr>
            <p:cNvSpPr/>
            <p:nvPr/>
          </p:nvSpPr>
          <p:spPr>
            <a:xfrm>
              <a:off x="3991965" y="42434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0" name="Freeform: Shape 168">
              <a:extLst>
                <a:ext uri="{FF2B5EF4-FFF2-40B4-BE49-F238E27FC236}">
                  <a16:creationId xmlns:a16="http://schemas.microsoft.com/office/drawing/2014/main" id="{09CE8FF1-C0F6-4405-A75D-910A8D466FCC}"/>
                </a:ext>
              </a:extLst>
            </p:cNvPr>
            <p:cNvSpPr/>
            <p:nvPr/>
          </p:nvSpPr>
          <p:spPr>
            <a:xfrm>
              <a:off x="4068165" y="42434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1" name="Freeform: Shape 169">
              <a:extLst>
                <a:ext uri="{FF2B5EF4-FFF2-40B4-BE49-F238E27FC236}">
                  <a16:creationId xmlns:a16="http://schemas.microsoft.com/office/drawing/2014/main" id="{4EA03D15-ED17-45C6-85CB-C5E70B954080}"/>
                </a:ext>
              </a:extLst>
            </p:cNvPr>
            <p:cNvSpPr/>
            <p:nvPr/>
          </p:nvSpPr>
          <p:spPr>
            <a:xfrm>
              <a:off x="4163415" y="42815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2" name="Freeform: Shape 170">
              <a:extLst>
                <a:ext uri="{FF2B5EF4-FFF2-40B4-BE49-F238E27FC236}">
                  <a16:creationId xmlns:a16="http://schemas.microsoft.com/office/drawing/2014/main" id="{AED69748-17F0-4394-A1DF-531C1AD3F4D9}"/>
                </a:ext>
              </a:extLst>
            </p:cNvPr>
            <p:cNvSpPr/>
            <p:nvPr/>
          </p:nvSpPr>
          <p:spPr>
            <a:xfrm>
              <a:off x="4239615" y="42815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3" name="Freeform: Shape 171">
              <a:extLst>
                <a:ext uri="{FF2B5EF4-FFF2-40B4-BE49-F238E27FC236}">
                  <a16:creationId xmlns:a16="http://schemas.microsoft.com/office/drawing/2014/main" id="{9B4E8FB1-6CD0-4B84-9FAC-C9B7C62AA48B}"/>
                </a:ext>
              </a:extLst>
            </p:cNvPr>
            <p:cNvSpPr/>
            <p:nvPr/>
          </p:nvSpPr>
          <p:spPr>
            <a:xfrm>
              <a:off x="4296765" y="43196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4" name="Freeform: Shape 172">
              <a:extLst>
                <a:ext uri="{FF2B5EF4-FFF2-40B4-BE49-F238E27FC236}">
                  <a16:creationId xmlns:a16="http://schemas.microsoft.com/office/drawing/2014/main" id="{693B2945-326B-45D6-962D-60C06769E802}"/>
                </a:ext>
              </a:extLst>
            </p:cNvPr>
            <p:cNvSpPr/>
            <p:nvPr/>
          </p:nvSpPr>
          <p:spPr>
            <a:xfrm>
              <a:off x="4372965" y="43767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5" name="Freeform: Shape 173">
              <a:extLst>
                <a:ext uri="{FF2B5EF4-FFF2-40B4-BE49-F238E27FC236}">
                  <a16:creationId xmlns:a16="http://schemas.microsoft.com/office/drawing/2014/main" id="{6484C5FF-0A9A-4FF3-86FD-D61DA0AC04E7}"/>
                </a:ext>
              </a:extLst>
            </p:cNvPr>
            <p:cNvSpPr/>
            <p:nvPr/>
          </p:nvSpPr>
          <p:spPr>
            <a:xfrm>
              <a:off x="4582515" y="44148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6" name="Freeform: Shape 174">
              <a:extLst>
                <a:ext uri="{FF2B5EF4-FFF2-40B4-BE49-F238E27FC236}">
                  <a16:creationId xmlns:a16="http://schemas.microsoft.com/office/drawing/2014/main" id="{E2003CF5-4A38-4227-9312-DC96F9767674}"/>
                </a:ext>
              </a:extLst>
            </p:cNvPr>
            <p:cNvSpPr/>
            <p:nvPr/>
          </p:nvSpPr>
          <p:spPr>
            <a:xfrm>
              <a:off x="4620615" y="44148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7" name="Freeform: Shape 175">
              <a:extLst>
                <a:ext uri="{FF2B5EF4-FFF2-40B4-BE49-F238E27FC236}">
                  <a16:creationId xmlns:a16="http://schemas.microsoft.com/office/drawing/2014/main" id="{998D7008-9B23-41EC-B6C7-EA4EAD983897}"/>
                </a:ext>
              </a:extLst>
            </p:cNvPr>
            <p:cNvSpPr/>
            <p:nvPr/>
          </p:nvSpPr>
          <p:spPr>
            <a:xfrm>
              <a:off x="4734915" y="44148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8" name="Freeform: Shape 176">
              <a:extLst>
                <a:ext uri="{FF2B5EF4-FFF2-40B4-BE49-F238E27FC236}">
                  <a16:creationId xmlns:a16="http://schemas.microsoft.com/office/drawing/2014/main" id="{0EC5F86E-62E7-4283-BB12-DE529FF08500}"/>
                </a:ext>
              </a:extLst>
            </p:cNvPr>
            <p:cNvSpPr/>
            <p:nvPr/>
          </p:nvSpPr>
          <p:spPr>
            <a:xfrm>
              <a:off x="4773015" y="44148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9" name="Freeform: Shape 177">
              <a:extLst>
                <a:ext uri="{FF2B5EF4-FFF2-40B4-BE49-F238E27FC236}">
                  <a16:creationId xmlns:a16="http://schemas.microsoft.com/office/drawing/2014/main" id="{73490942-2A86-4648-A481-D9FA0B8F6833}"/>
                </a:ext>
              </a:extLst>
            </p:cNvPr>
            <p:cNvSpPr/>
            <p:nvPr/>
          </p:nvSpPr>
          <p:spPr>
            <a:xfrm>
              <a:off x="4868265" y="4491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0" name="Freeform: Shape 178">
              <a:extLst>
                <a:ext uri="{FF2B5EF4-FFF2-40B4-BE49-F238E27FC236}">
                  <a16:creationId xmlns:a16="http://schemas.microsoft.com/office/drawing/2014/main" id="{79F8E0E7-EA9E-4E78-9B59-68149B5DBBE3}"/>
                </a:ext>
              </a:extLst>
            </p:cNvPr>
            <p:cNvSpPr/>
            <p:nvPr/>
          </p:nvSpPr>
          <p:spPr>
            <a:xfrm>
              <a:off x="4925415" y="4491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1" name="Freeform: Shape 179">
              <a:extLst>
                <a:ext uri="{FF2B5EF4-FFF2-40B4-BE49-F238E27FC236}">
                  <a16:creationId xmlns:a16="http://schemas.microsoft.com/office/drawing/2014/main" id="{23E83443-DF8C-4EA9-B192-B67A10690D0D}"/>
                </a:ext>
              </a:extLst>
            </p:cNvPr>
            <p:cNvSpPr/>
            <p:nvPr/>
          </p:nvSpPr>
          <p:spPr>
            <a:xfrm>
              <a:off x="5001615" y="4491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2" name="Freeform: Shape 180">
              <a:extLst>
                <a:ext uri="{FF2B5EF4-FFF2-40B4-BE49-F238E27FC236}">
                  <a16:creationId xmlns:a16="http://schemas.microsoft.com/office/drawing/2014/main" id="{73995AB3-077E-4FC7-AADF-484F14C0FADD}"/>
                </a:ext>
              </a:extLst>
            </p:cNvPr>
            <p:cNvSpPr/>
            <p:nvPr/>
          </p:nvSpPr>
          <p:spPr>
            <a:xfrm>
              <a:off x="5173074" y="45482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3" name="Freeform: Shape 181">
              <a:extLst>
                <a:ext uri="{FF2B5EF4-FFF2-40B4-BE49-F238E27FC236}">
                  <a16:creationId xmlns:a16="http://schemas.microsoft.com/office/drawing/2014/main" id="{5FE1AB89-26E4-4E04-A140-CA4DB17755F2}"/>
                </a:ext>
              </a:extLst>
            </p:cNvPr>
            <p:cNvSpPr/>
            <p:nvPr/>
          </p:nvSpPr>
          <p:spPr>
            <a:xfrm>
              <a:off x="5268324" y="45863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4" name="Freeform: Shape 182">
              <a:extLst>
                <a:ext uri="{FF2B5EF4-FFF2-40B4-BE49-F238E27FC236}">
                  <a16:creationId xmlns:a16="http://schemas.microsoft.com/office/drawing/2014/main" id="{D10B2A50-10E0-40DF-874A-5BFCCD246CC0}"/>
                </a:ext>
              </a:extLst>
            </p:cNvPr>
            <p:cNvSpPr/>
            <p:nvPr/>
          </p:nvSpPr>
          <p:spPr>
            <a:xfrm>
              <a:off x="5325474" y="45863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5" name="Freeform: Shape 183">
              <a:extLst>
                <a:ext uri="{FF2B5EF4-FFF2-40B4-BE49-F238E27FC236}">
                  <a16:creationId xmlns:a16="http://schemas.microsoft.com/office/drawing/2014/main" id="{2D2E0052-3F73-46F4-B169-0933CA535BE9}"/>
                </a:ext>
              </a:extLst>
            </p:cNvPr>
            <p:cNvSpPr/>
            <p:nvPr/>
          </p:nvSpPr>
          <p:spPr>
            <a:xfrm>
              <a:off x="5573124" y="46244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6" name="Freeform: Shape 184">
              <a:extLst>
                <a:ext uri="{FF2B5EF4-FFF2-40B4-BE49-F238E27FC236}">
                  <a16:creationId xmlns:a16="http://schemas.microsoft.com/office/drawing/2014/main" id="{10382370-A200-4782-8032-BAA1A66279E9}"/>
                </a:ext>
              </a:extLst>
            </p:cNvPr>
            <p:cNvSpPr/>
            <p:nvPr/>
          </p:nvSpPr>
          <p:spPr>
            <a:xfrm>
              <a:off x="5611224" y="46625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7" name="Freeform: Shape 185">
              <a:extLst>
                <a:ext uri="{FF2B5EF4-FFF2-40B4-BE49-F238E27FC236}">
                  <a16:creationId xmlns:a16="http://schemas.microsoft.com/office/drawing/2014/main" id="{3724322D-F105-4DAB-84A4-BBE93FC2D050}"/>
                </a:ext>
              </a:extLst>
            </p:cNvPr>
            <p:cNvSpPr/>
            <p:nvPr/>
          </p:nvSpPr>
          <p:spPr>
            <a:xfrm>
              <a:off x="5668374" y="47196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8" name="Freeform: Shape 186">
              <a:extLst>
                <a:ext uri="{FF2B5EF4-FFF2-40B4-BE49-F238E27FC236}">
                  <a16:creationId xmlns:a16="http://schemas.microsoft.com/office/drawing/2014/main" id="{344F267F-D4D1-4B29-9A1A-7F0F83AFC626}"/>
                </a:ext>
              </a:extLst>
            </p:cNvPr>
            <p:cNvSpPr/>
            <p:nvPr/>
          </p:nvSpPr>
          <p:spPr>
            <a:xfrm>
              <a:off x="618272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9" name="Freeform: Shape 187">
              <a:extLst>
                <a:ext uri="{FF2B5EF4-FFF2-40B4-BE49-F238E27FC236}">
                  <a16:creationId xmlns:a16="http://schemas.microsoft.com/office/drawing/2014/main" id="{8A473872-ED23-44F3-A5E9-20EF9096772C}"/>
                </a:ext>
              </a:extLst>
            </p:cNvPr>
            <p:cNvSpPr/>
            <p:nvPr/>
          </p:nvSpPr>
          <p:spPr>
            <a:xfrm>
              <a:off x="637322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0" name="Freeform: Shape 188">
              <a:extLst>
                <a:ext uri="{FF2B5EF4-FFF2-40B4-BE49-F238E27FC236}">
                  <a16:creationId xmlns:a16="http://schemas.microsoft.com/office/drawing/2014/main" id="{817414EA-D9D3-4BA1-A82E-0050CF5769A1}"/>
                </a:ext>
              </a:extLst>
            </p:cNvPr>
            <p:cNvSpPr/>
            <p:nvPr/>
          </p:nvSpPr>
          <p:spPr>
            <a:xfrm>
              <a:off x="643037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1" name="Freeform: Shape 189">
              <a:extLst>
                <a:ext uri="{FF2B5EF4-FFF2-40B4-BE49-F238E27FC236}">
                  <a16:creationId xmlns:a16="http://schemas.microsoft.com/office/drawing/2014/main" id="{5AA86200-A152-453F-85F6-D14AF6D6CCE0}"/>
                </a:ext>
              </a:extLst>
            </p:cNvPr>
            <p:cNvSpPr/>
            <p:nvPr/>
          </p:nvSpPr>
          <p:spPr>
            <a:xfrm>
              <a:off x="648752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2" name="Freeform: Shape 190">
              <a:extLst>
                <a:ext uri="{FF2B5EF4-FFF2-40B4-BE49-F238E27FC236}">
                  <a16:creationId xmlns:a16="http://schemas.microsoft.com/office/drawing/2014/main" id="{BCB36994-6900-4C9D-A13B-8280EBFBFB77}"/>
                </a:ext>
              </a:extLst>
            </p:cNvPr>
            <p:cNvSpPr/>
            <p:nvPr/>
          </p:nvSpPr>
          <p:spPr>
            <a:xfrm>
              <a:off x="6582784" y="4872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3" name="Freeform: Shape 191">
              <a:extLst>
                <a:ext uri="{FF2B5EF4-FFF2-40B4-BE49-F238E27FC236}">
                  <a16:creationId xmlns:a16="http://schemas.microsoft.com/office/drawing/2014/main" id="{37EF3E1C-FB44-49AB-8CD0-095778F8F3A5}"/>
                </a:ext>
              </a:extLst>
            </p:cNvPr>
            <p:cNvSpPr/>
            <p:nvPr/>
          </p:nvSpPr>
          <p:spPr>
            <a:xfrm>
              <a:off x="6849484" y="4872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4" name="Freeform: Shape 192">
              <a:extLst>
                <a:ext uri="{FF2B5EF4-FFF2-40B4-BE49-F238E27FC236}">
                  <a16:creationId xmlns:a16="http://schemas.microsoft.com/office/drawing/2014/main" id="{EB27211B-DA8D-4EE5-BA96-B8E88B8EB111}"/>
                </a:ext>
              </a:extLst>
            </p:cNvPr>
            <p:cNvSpPr/>
            <p:nvPr/>
          </p:nvSpPr>
          <p:spPr>
            <a:xfrm>
              <a:off x="7325734" y="4872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spTree>
    <p:extLst>
      <p:ext uri="{BB962C8B-B14F-4D97-AF65-F5344CB8AC3E}">
        <p14:creationId xmlns:p14="http://schemas.microsoft.com/office/powerpoint/2010/main" val="2008779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399O: Oxaliplatine plus fluoropyrimidines en traitement adjuvant du cancer du côlon chez les patients âgés: une analyse de sous-groupe de l’étude TOSCA – </a:t>
            </a:r>
            <a:r>
              <a:rPr lang="fr-FR" dirty="0" err="1"/>
              <a:t>Rosati</a:t>
            </a:r>
            <a:r>
              <a:rPr lang="fr-FR" dirty="0"/>
              <a:t> G, et al</a:t>
            </a:r>
          </a:p>
        </p:txBody>
      </p:sp>
      <p:sp>
        <p:nvSpPr>
          <p:cNvPr id="3" name="Content Placeholder 2"/>
          <p:cNvSpPr>
            <a:spLocks noGrp="1"/>
          </p:cNvSpPr>
          <p:nvPr>
            <p:ph idx="1"/>
          </p:nvPr>
        </p:nvSpPr>
        <p:spPr/>
        <p:txBody>
          <a:bodyPr/>
          <a:lstStyle/>
          <a:p>
            <a:pPr marL="0" indent="0">
              <a:buNone/>
            </a:pPr>
            <a:r>
              <a:rPr lang="fr-FR" b="1" dirty="0"/>
              <a:t>Objectifs</a:t>
            </a:r>
          </a:p>
          <a:p>
            <a:r>
              <a:rPr lang="fr-FR" dirty="0"/>
              <a:t>Evaluer l’impact de l’âge (&lt;70 vs ≥70 ans) sur l’efficacité et la compliance de la chimiothérapie adjuvante à base d’oxaliplatine chez des patients avec cancer du côlon de stade III dans les 2 bras de traitement de l’étude TOSCA</a:t>
            </a:r>
          </a:p>
          <a:p>
            <a:endParaRPr lang="fr-FR" dirty="0"/>
          </a:p>
        </p:txBody>
      </p:sp>
      <p:sp>
        <p:nvSpPr>
          <p:cNvPr id="5" name="Text Placeholder 4"/>
          <p:cNvSpPr>
            <a:spLocks noGrp="1"/>
          </p:cNvSpPr>
          <p:nvPr>
            <p:ph type="body" sz="quarter" idx="11"/>
          </p:nvPr>
        </p:nvSpPr>
        <p:spPr/>
        <p:txBody>
          <a:bodyPr/>
          <a:lstStyle/>
          <a:p>
            <a:r>
              <a:rPr lang="fr-FR" dirty="0" err="1"/>
              <a:t>Rosati</a:t>
            </a:r>
            <a:r>
              <a:rPr lang="fr-FR" dirty="0"/>
              <a:t> G, et al, Ann </a:t>
            </a:r>
            <a:r>
              <a:rPr lang="fr-FR" dirty="0" err="1"/>
              <a:t>Oncol</a:t>
            </a:r>
            <a:r>
              <a:rPr lang="fr-FR" dirty="0"/>
              <a:t> 2020;31(</a:t>
            </a:r>
            <a:r>
              <a:rPr lang="fr-FR" dirty="0" err="1"/>
              <a:t>suppl</a:t>
            </a:r>
            <a:r>
              <a:rPr lang="fr-FR" dirty="0"/>
              <a:t>):</a:t>
            </a:r>
            <a:r>
              <a:rPr lang="fr-FR" dirty="0" err="1"/>
              <a:t>abstr</a:t>
            </a:r>
            <a:r>
              <a:rPr lang="fr-FR" dirty="0"/>
              <a:t> 399O</a:t>
            </a:r>
          </a:p>
        </p:txBody>
      </p:sp>
      <p:sp>
        <p:nvSpPr>
          <p:cNvPr id="7" name="AutoShape 9"/>
          <p:cNvSpPr>
            <a:spLocks noChangeArrowheads="1"/>
          </p:cNvSpPr>
          <p:nvPr/>
        </p:nvSpPr>
        <p:spPr bwMode="auto">
          <a:xfrm>
            <a:off x="139424" y="2821369"/>
            <a:ext cx="2808876" cy="2034916"/>
          </a:xfrm>
          <a:prstGeom prst="rect">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a:solidFill>
                  <a:srgbClr val="FFFFFF"/>
                </a:solidFill>
                <a:latin typeface="+mn-lt"/>
                <a:ea typeface="SimSun" pitchFamily="2" charset="-122"/>
              </a:rPr>
              <a:t>Critères d'inclusion</a:t>
            </a:r>
          </a:p>
          <a:p>
            <a:pPr marL="285750" indent="-285750" defTabSz="892175" eaLnBrk="0" hangingPunct="0">
              <a:spcAft>
                <a:spcPct val="30000"/>
              </a:spcAft>
              <a:buFont typeface="Arial" panose="020B0604020202020204" pitchFamily="34" charset="0"/>
              <a:buChar char="•"/>
            </a:pPr>
            <a:r>
              <a:rPr lang="fr-FR" sz="1600" dirty="0">
                <a:solidFill>
                  <a:srgbClr val="FFFFFF"/>
                </a:solidFill>
                <a:latin typeface="+mn-lt"/>
                <a:ea typeface="SimSun" pitchFamily="2" charset="-122"/>
              </a:rPr>
              <a:t>Patients avec cancer du côlon stade II/III totalement réséqué</a:t>
            </a:r>
            <a:endParaRPr lang="fr-FR" sz="1600" dirty="0">
              <a:solidFill>
                <a:schemeClr val="tx2"/>
              </a:solidFill>
              <a:latin typeface="+mn-lt"/>
            </a:endParaRPr>
          </a:p>
          <a:p>
            <a:pPr marL="285750" indent="-285750" defTabSz="892175" eaLnBrk="0" hangingPunct="0">
              <a:spcAft>
                <a:spcPct val="30000"/>
              </a:spcAft>
              <a:buFont typeface="Arial" panose="020B0604020202020204" pitchFamily="34" charset="0"/>
              <a:buChar char="•"/>
            </a:pPr>
            <a:r>
              <a:rPr lang="fr-FR" altLang="zh-CN" sz="1600" dirty="0">
                <a:solidFill>
                  <a:srgbClr val="FFFFFF"/>
                </a:solidFill>
                <a:latin typeface="+mn-lt"/>
                <a:ea typeface="SimSun" pitchFamily="2" charset="-122"/>
              </a:rPr>
              <a:t>Population per </a:t>
            </a:r>
            <a:r>
              <a:rPr lang="fr-FR" altLang="zh-CN" sz="1600" dirty="0" err="1">
                <a:solidFill>
                  <a:srgbClr val="FFFFFF"/>
                </a:solidFill>
                <a:latin typeface="+mn-lt"/>
                <a:ea typeface="SimSun" pitchFamily="2" charset="-122"/>
              </a:rPr>
              <a:t>protocol</a:t>
            </a:r>
            <a:r>
              <a:rPr lang="fr-FR" altLang="zh-CN" sz="1600" dirty="0">
                <a:solidFill>
                  <a:srgbClr val="FFFFFF"/>
                </a:solidFill>
                <a:latin typeface="+mn-lt"/>
                <a:ea typeface="SimSun" pitchFamily="2" charset="-122"/>
              </a:rPr>
              <a:t> de TOSCA</a:t>
            </a:r>
          </a:p>
          <a:p>
            <a:pPr defTabSz="892175" eaLnBrk="0" hangingPunct="0">
              <a:spcAft>
                <a:spcPct val="30000"/>
              </a:spcAft>
            </a:pPr>
            <a:r>
              <a:rPr lang="fr-FR" altLang="zh-CN" sz="1600" dirty="0">
                <a:solidFill>
                  <a:schemeClr val="tx2"/>
                </a:solidFill>
                <a:latin typeface="+mn-lt"/>
                <a:ea typeface="SimSun" pitchFamily="2" charset="-122"/>
              </a:rPr>
              <a:t>(n=3614)</a:t>
            </a:r>
          </a:p>
        </p:txBody>
      </p:sp>
      <p:cxnSp>
        <p:nvCxnSpPr>
          <p:cNvPr id="9" name="AutoShape 15"/>
          <p:cNvCxnSpPr>
            <a:cxnSpLocks noChangeShapeType="1"/>
            <a:stCxn id="21" idx="0"/>
            <a:endCxn id="11" idx="1"/>
          </p:cNvCxnSpPr>
          <p:nvPr/>
        </p:nvCxnSpPr>
        <p:spPr bwMode="auto">
          <a:xfrm rot="5400000" flipH="1" flipV="1">
            <a:off x="3627849" y="3106115"/>
            <a:ext cx="219279" cy="661947"/>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7" idx="3"/>
            <a:endCxn id="21" idx="2"/>
          </p:cNvCxnSpPr>
          <p:nvPr/>
        </p:nvCxnSpPr>
        <p:spPr bwMode="auto">
          <a:xfrm>
            <a:off x="2948300" y="3838827"/>
            <a:ext cx="166417" cy="0"/>
          </a:xfrm>
          <a:prstGeom prst="straightConnector1">
            <a:avLst/>
          </a:prstGeom>
          <a:noFill/>
          <a:ln w="57150">
            <a:solidFill>
              <a:schemeClr val="bg2">
                <a:lumMod val="60000"/>
                <a:lumOff val="40000"/>
              </a:schemeClr>
            </a:solidFill>
            <a:round/>
            <a:headEnd type="none" w="med" len="med"/>
            <a:tailEnd type="none" w="med" len="med"/>
          </a:ln>
        </p:spPr>
      </p:cxnSp>
      <p:sp>
        <p:nvSpPr>
          <p:cNvPr id="11" name="AutoShape 8"/>
          <p:cNvSpPr>
            <a:spLocks noChangeArrowheads="1"/>
          </p:cNvSpPr>
          <p:nvPr/>
        </p:nvSpPr>
        <p:spPr bwMode="auto">
          <a:xfrm>
            <a:off x="4068462" y="2967448"/>
            <a:ext cx="2124000" cy="720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a:solidFill>
                  <a:schemeClr val="tx2"/>
                </a:solidFill>
                <a:latin typeface="+mn-lt"/>
                <a:ea typeface="SimSun" pitchFamily="2" charset="-122"/>
              </a:rPr>
              <a:t>3 mois </a:t>
            </a:r>
          </a:p>
          <a:p>
            <a:pPr algn="ctr" defTabSz="892175" eaLnBrk="0" hangingPunct="0"/>
            <a:r>
              <a:rPr lang="fr-FR" sz="1600" dirty="0">
                <a:solidFill>
                  <a:schemeClr val="tx2"/>
                </a:solidFill>
                <a:latin typeface="+mn-lt"/>
              </a:rPr>
              <a:t>FOLFOX4/XELOX</a:t>
            </a:r>
            <a:endParaRPr lang="fr-FR" altLang="zh-CN" sz="1600" dirty="0">
              <a:solidFill>
                <a:schemeClr val="tx2"/>
              </a:solidFill>
              <a:latin typeface="+mn-lt"/>
              <a:ea typeface="SimSun" pitchFamily="2" charset="-122"/>
            </a:endParaRPr>
          </a:p>
        </p:txBody>
      </p:sp>
      <p:cxnSp>
        <p:nvCxnSpPr>
          <p:cNvPr id="12" name="AutoShape 16"/>
          <p:cNvCxnSpPr>
            <a:cxnSpLocks noChangeShapeType="1"/>
            <a:stCxn id="21" idx="4"/>
            <a:endCxn id="13" idx="1"/>
          </p:cNvCxnSpPr>
          <p:nvPr/>
        </p:nvCxnSpPr>
        <p:spPr bwMode="auto">
          <a:xfrm rot="16200000" flipH="1">
            <a:off x="3624330" y="3913112"/>
            <a:ext cx="226317" cy="661946"/>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4068461" y="3997244"/>
            <a:ext cx="2124000" cy="720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a:solidFill>
                  <a:srgbClr val="4D4D4D"/>
                </a:solidFill>
                <a:latin typeface="+mn-lt"/>
                <a:ea typeface="SimSun" pitchFamily="2" charset="-122"/>
              </a:rPr>
              <a:t>6 mois </a:t>
            </a:r>
          </a:p>
          <a:p>
            <a:pPr algn="ctr" defTabSz="892175" eaLnBrk="0" hangingPunct="0"/>
            <a:r>
              <a:rPr lang="fr-FR" sz="1600" dirty="0">
                <a:solidFill>
                  <a:srgbClr val="4D4D4D"/>
                </a:solidFill>
                <a:latin typeface="+mn-lt"/>
              </a:rPr>
              <a:t>FOLFOX4/XELOX</a:t>
            </a:r>
            <a:endParaRPr lang="fr-FR" altLang="zh-CN" sz="1600" dirty="0">
              <a:solidFill>
                <a:srgbClr val="4D4D4D"/>
              </a:solidFill>
              <a:latin typeface="+mn-lt"/>
              <a:ea typeface="SimSun" pitchFamily="2" charset="-122"/>
            </a:endParaRPr>
          </a:p>
        </p:txBody>
      </p:sp>
      <p:sp>
        <p:nvSpPr>
          <p:cNvPr id="14" name="Rectangle 9"/>
          <p:cNvSpPr txBox="1">
            <a:spLocks noChangeArrowheads="1"/>
          </p:cNvSpPr>
          <p:nvPr/>
        </p:nvSpPr>
        <p:spPr bwMode="auto">
          <a:xfrm>
            <a:off x="365124" y="5306293"/>
            <a:ext cx="4130676" cy="67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Intervalle </a:t>
            </a:r>
            <a:r>
              <a:rPr lang="fr-FR" dirty="0"/>
              <a:t>sans récidive</a:t>
            </a:r>
          </a:p>
        </p:txBody>
      </p:sp>
      <p:sp>
        <p:nvSpPr>
          <p:cNvPr id="17" name="TextBox 16"/>
          <p:cNvSpPr txBox="1"/>
          <p:nvPr/>
        </p:nvSpPr>
        <p:spPr>
          <a:xfrm>
            <a:off x="6589080" y="2286281"/>
            <a:ext cx="2622330" cy="646331"/>
          </a:xfrm>
          <a:prstGeom prst="rect">
            <a:avLst/>
          </a:prstGeom>
          <a:noFill/>
        </p:spPr>
        <p:txBody>
          <a:bodyPr wrap="square" rtlCol="0">
            <a:spAutoFit/>
          </a:bodyPr>
          <a:lstStyle/>
          <a:p>
            <a:pPr algn="ctr"/>
            <a:r>
              <a:rPr lang="fr-FR" sz="1200" b="1" dirty="0">
                <a:solidFill>
                  <a:srgbClr val="000000"/>
                </a:solidFill>
                <a:latin typeface="Arial" panose="020B0604020202020204" pitchFamily="34" charset="0"/>
                <a:cs typeface="Arial" panose="020B0604020202020204" pitchFamily="34" charset="0"/>
              </a:rPr>
              <a:t>Inclusion dans l’analyse </a:t>
            </a:r>
            <a:r>
              <a:rPr lang="fr-FR" sz="1200" b="1" i="1" dirty="0">
                <a:solidFill>
                  <a:srgbClr val="000000"/>
                </a:solidFill>
                <a:latin typeface="Arial" panose="020B0604020202020204" pitchFamily="34" charset="0"/>
                <a:cs typeface="Arial" panose="020B0604020202020204" pitchFamily="34" charset="0"/>
              </a:rPr>
              <a:t>post hoc </a:t>
            </a:r>
            <a:r>
              <a:rPr lang="fr-FR" sz="1200" dirty="0">
                <a:solidFill>
                  <a:srgbClr val="000000"/>
                </a:solidFill>
                <a:latin typeface="Arial" panose="020B0604020202020204" pitchFamily="34" charset="0"/>
                <a:cs typeface="Arial" panose="020B0604020202020204" pitchFamily="34" charset="0"/>
              </a:rPr>
              <a:t>Patients avec cancer stade III</a:t>
            </a:r>
            <a:br>
              <a:rPr lang="fr-FR" sz="1200" dirty="0">
                <a:solidFill>
                  <a:srgbClr val="000000"/>
                </a:solidFill>
                <a:latin typeface="Arial" panose="020B0604020202020204" pitchFamily="34" charset="0"/>
                <a:cs typeface="Arial" panose="020B0604020202020204" pitchFamily="34" charset="0"/>
              </a:rPr>
            </a:br>
            <a:r>
              <a:rPr lang="fr-FR" sz="1200" dirty="0">
                <a:solidFill>
                  <a:srgbClr val="000000"/>
                </a:solidFill>
                <a:latin typeface="Arial" panose="020B0604020202020204" pitchFamily="34" charset="0"/>
                <a:cs typeface="Arial" panose="020B0604020202020204" pitchFamily="34" charset="0"/>
              </a:rPr>
              <a:t>(n=2360)</a:t>
            </a:r>
          </a:p>
        </p:txBody>
      </p:sp>
      <p:sp>
        <p:nvSpPr>
          <p:cNvPr id="23" name="AutoShape 8"/>
          <p:cNvSpPr>
            <a:spLocks noChangeArrowheads="1"/>
          </p:cNvSpPr>
          <p:nvPr/>
        </p:nvSpPr>
        <p:spPr bwMode="auto">
          <a:xfrm>
            <a:off x="6854407" y="2967448"/>
            <a:ext cx="2124000" cy="720000"/>
          </a:xfrm>
          <a:prstGeom prst="rect">
            <a:avLst/>
          </a:prstGeom>
          <a:solidFill>
            <a:srgbClr val="E75C00"/>
          </a:solidFill>
          <a:ln w="9525" algn="ctr">
            <a:noFill/>
            <a:round/>
            <a:headEnd/>
            <a:tailEnd/>
          </a:ln>
        </p:spPr>
        <p:txBody>
          <a:bodyPr lIns="90488" tIns="0" rIns="90488" bIns="0" anchor="ctr"/>
          <a:lstStyle/>
          <a:p>
            <a:pPr algn="ctr" defTabSz="892175" eaLnBrk="0" hangingPunct="0"/>
            <a:r>
              <a:rPr lang="fr-FR" altLang="zh-CN" sz="1600" dirty="0">
                <a:solidFill>
                  <a:schemeClr val="tx2"/>
                </a:solidFill>
                <a:latin typeface="+mn-lt"/>
                <a:ea typeface="SimSun" pitchFamily="2" charset="-122"/>
              </a:rPr>
              <a:t>&lt;70 ans</a:t>
            </a:r>
          </a:p>
          <a:p>
            <a:pPr algn="ctr" defTabSz="892175" eaLnBrk="0" hangingPunct="0"/>
            <a:r>
              <a:rPr lang="fr-FR" altLang="zh-CN" sz="1600" dirty="0">
                <a:solidFill>
                  <a:schemeClr val="tx2"/>
                </a:solidFill>
                <a:latin typeface="+mn-lt"/>
                <a:ea typeface="SimSun" pitchFamily="2" charset="-122"/>
              </a:rPr>
              <a:t>(n=1667)</a:t>
            </a:r>
          </a:p>
        </p:txBody>
      </p:sp>
      <p:sp>
        <p:nvSpPr>
          <p:cNvPr id="24" name="AutoShape 12"/>
          <p:cNvSpPr>
            <a:spLocks noChangeArrowheads="1"/>
          </p:cNvSpPr>
          <p:nvPr/>
        </p:nvSpPr>
        <p:spPr bwMode="auto">
          <a:xfrm>
            <a:off x="6854407" y="3997244"/>
            <a:ext cx="2124000" cy="720000"/>
          </a:xfrm>
          <a:prstGeom prst="rect">
            <a:avLst/>
          </a:prstGeom>
          <a:solidFill>
            <a:srgbClr val="4D4D4D"/>
          </a:solidFill>
          <a:ln w="9525" algn="ctr">
            <a:noFill/>
            <a:round/>
            <a:headEnd/>
            <a:tailEnd/>
          </a:ln>
        </p:spPr>
        <p:txBody>
          <a:bodyPr lIns="90488" tIns="0" rIns="90488" bIns="0" anchor="ctr"/>
          <a:lstStyle/>
          <a:p>
            <a:pPr algn="ctr" defTabSz="892175" eaLnBrk="0" hangingPunct="0"/>
            <a:r>
              <a:rPr lang="fr-FR" altLang="zh-CN" sz="1600" dirty="0">
                <a:solidFill>
                  <a:schemeClr val="tx2"/>
                </a:solidFill>
                <a:latin typeface="+mn-lt"/>
                <a:ea typeface="SimSun" pitchFamily="2" charset="-122"/>
              </a:rPr>
              <a:t>≥70 ans (n=693)</a:t>
            </a:r>
          </a:p>
        </p:txBody>
      </p:sp>
      <p:cxnSp>
        <p:nvCxnSpPr>
          <p:cNvPr id="27" name="AutoShape 15"/>
          <p:cNvCxnSpPr>
            <a:cxnSpLocks noChangeShapeType="1"/>
            <a:stCxn id="11" idx="3"/>
            <a:endCxn id="24" idx="1"/>
          </p:cNvCxnSpPr>
          <p:nvPr/>
        </p:nvCxnSpPr>
        <p:spPr bwMode="auto">
          <a:xfrm>
            <a:off x="6192462" y="3327448"/>
            <a:ext cx="661945" cy="1029796"/>
          </a:xfrm>
          <a:prstGeom prst="straightConnector1">
            <a:avLst/>
          </a:prstGeom>
          <a:noFill/>
          <a:ln w="57150">
            <a:solidFill>
              <a:schemeClr val="bg2">
                <a:lumMod val="60000"/>
                <a:lumOff val="40000"/>
              </a:schemeClr>
            </a:solidFill>
            <a:round/>
            <a:headEnd/>
            <a:tailEnd type="triangle" w="med" len="med"/>
          </a:ln>
        </p:spPr>
      </p:cxnSp>
      <p:cxnSp>
        <p:nvCxnSpPr>
          <p:cNvPr id="30" name="AutoShape 15"/>
          <p:cNvCxnSpPr>
            <a:cxnSpLocks noChangeShapeType="1"/>
            <a:stCxn id="11" idx="3"/>
            <a:endCxn id="23" idx="1"/>
          </p:cNvCxnSpPr>
          <p:nvPr/>
        </p:nvCxnSpPr>
        <p:spPr bwMode="auto">
          <a:xfrm>
            <a:off x="6192462" y="3327448"/>
            <a:ext cx="661945" cy="0"/>
          </a:xfrm>
          <a:prstGeom prst="straightConnector1">
            <a:avLst/>
          </a:prstGeom>
          <a:noFill/>
          <a:ln w="57150">
            <a:solidFill>
              <a:schemeClr val="bg2">
                <a:lumMod val="60000"/>
                <a:lumOff val="40000"/>
              </a:schemeClr>
            </a:solidFill>
            <a:round/>
            <a:headEnd/>
            <a:tailEnd type="triangle" w="med" len="med"/>
          </a:ln>
        </p:spPr>
      </p:cxnSp>
      <p:cxnSp>
        <p:nvCxnSpPr>
          <p:cNvPr id="33" name="AutoShape 15"/>
          <p:cNvCxnSpPr>
            <a:cxnSpLocks noChangeShapeType="1"/>
            <a:stCxn id="13" idx="3"/>
            <a:endCxn id="23" idx="1"/>
          </p:cNvCxnSpPr>
          <p:nvPr/>
        </p:nvCxnSpPr>
        <p:spPr bwMode="auto">
          <a:xfrm flipV="1">
            <a:off x="6192461" y="3327448"/>
            <a:ext cx="661946" cy="1029796"/>
          </a:xfrm>
          <a:prstGeom prst="straightConnector1">
            <a:avLst/>
          </a:prstGeom>
          <a:noFill/>
          <a:ln w="57150">
            <a:solidFill>
              <a:schemeClr val="bg2">
                <a:lumMod val="60000"/>
                <a:lumOff val="40000"/>
              </a:schemeClr>
            </a:solidFill>
            <a:round/>
            <a:headEnd/>
            <a:tailEnd type="triangle" w="med" len="med"/>
          </a:ln>
        </p:spPr>
      </p:cxnSp>
      <p:cxnSp>
        <p:nvCxnSpPr>
          <p:cNvPr id="36" name="AutoShape 15"/>
          <p:cNvCxnSpPr>
            <a:cxnSpLocks noChangeShapeType="1"/>
            <a:stCxn id="13" idx="3"/>
            <a:endCxn id="24" idx="1"/>
          </p:cNvCxnSpPr>
          <p:nvPr/>
        </p:nvCxnSpPr>
        <p:spPr bwMode="auto">
          <a:xfrm>
            <a:off x="6192461" y="4357244"/>
            <a:ext cx="661946" cy="0"/>
          </a:xfrm>
          <a:prstGeom prst="straightConnector1">
            <a:avLst/>
          </a:prstGeom>
          <a:noFill/>
          <a:ln w="57150">
            <a:solidFill>
              <a:schemeClr val="bg2">
                <a:lumMod val="60000"/>
                <a:lumOff val="40000"/>
              </a:schemeClr>
            </a:solidFill>
            <a:round/>
            <a:headEnd/>
            <a:tailEnd type="triangle" w="med" len="med"/>
          </a:ln>
        </p:spPr>
      </p:cxnSp>
      <p:sp>
        <p:nvSpPr>
          <p:cNvPr id="21" name="Oval 14"/>
          <p:cNvSpPr>
            <a:spLocks noChangeArrowheads="1"/>
          </p:cNvSpPr>
          <p:nvPr/>
        </p:nvSpPr>
        <p:spPr bwMode="auto">
          <a:xfrm>
            <a:off x="3114717" y="354672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b="1" i="0" u="none" strike="noStrike" kern="1200" cap="none" spc="0" normalizeH="0" baseline="0" dirty="0">
                <a:ln>
                  <a:noFill/>
                </a:ln>
                <a:solidFill>
                  <a:srgbClr val="043882"/>
                </a:solidFill>
                <a:effectLst/>
                <a:uLnTx/>
                <a:uFillTx/>
                <a:latin typeface="Arial" charset="0"/>
                <a:ea typeface="SimSun" pitchFamily="2" charset="-122"/>
                <a:cs typeface="Arial" charset="0"/>
              </a:rPr>
              <a:t>R</a:t>
            </a:r>
          </a:p>
        </p:txBody>
      </p:sp>
    </p:spTree>
    <p:extLst>
      <p:ext uri="{BB962C8B-B14F-4D97-AF65-F5344CB8AC3E}">
        <p14:creationId xmlns:p14="http://schemas.microsoft.com/office/powerpoint/2010/main" val="33450208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399O: Oxaliplatine plus fluoropyrimidines en traitement adjuvant du cancer du côlon chez les patients âgés: une analyse de sous-groupe de l’étude TOSCA – </a:t>
            </a:r>
            <a:r>
              <a:rPr lang="fr-FR" dirty="0" err="1"/>
              <a:t>Rosati</a:t>
            </a:r>
            <a:r>
              <a:rPr lang="fr-FR" dirty="0"/>
              <a:t> G,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4" name="Text Placeholder 3"/>
          <p:cNvSpPr>
            <a:spLocks noGrp="1"/>
          </p:cNvSpPr>
          <p:nvPr>
            <p:ph type="body" sz="quarter" idx="10"/>
          </p:nvPr>
        </p:nvSpPr>
        <p:spPr>
          <a:xfrm>
            <a:off x="365125" y="6096000"/>
            <a:ext cx="4639962" cy="487363"/>
          </a:xfrm>
        </p:spPr>
        <p:txBody>
          <a:bodyPr/>
          <a:lstStyle/>
          <a:p>
            <a:r>
              <a:rPr lang="fr-FR" baseline="30000" dirty="0"/>
              <a:t>a </a:t>
            </a:r>
            <a:r>
              <a:rPr lang="fr-FR" dirty="0"/>
              <a:t>Ajustée pour le sexe, ECOG PS, localisation tumorale, groupe de risque, grade, traitement, durée du traitement et réductions de </a:t>
            </a:r>
            <a:r>
              <a:rPr lang="fr-FR" dirty="0" smtClean="0"/>
              <a:t>dose</a:t>
            </a:r>
            <a:endParaRPr lang="fr-FR" dirty="0"/>
          </a:p>
        </p:txBody>
      </p:sp>
      <p:sp>
        <p:nvSpPr>
          <p:cNvPr id="5" name="Text Placeholder 4"/>
          <p:cNvSpPr>
            <a:spLocks noGrp="1"/>
          </p:cNvSpPr>
          <p:nvPr>
            <p:ph type="body" sz="quarter" idx="11"/>
          </p:nvPr>
        </p:nvSpPr>
        <p:spPr/>
        <p:txBody>
          <a:bodyPr/>
          <a:lstStyle/>
          <a:p>
            <a:r>
              <a:rPr lang="fr-FR" dirty="0" err="1"/>
              <a:t>Rosati</a:t>
            </a:r>
            <a:r>
              <a:rPr lang="fr-FR" dirty="0"/>
              <a:t> G, et al, Ann </a:t>
            </a:r>
            <a:r>
              <a:rPr lang="fr-FR" dirty="0" err="1"/>
              <a:t>Oncol</a:t>
            </a:r>
            <a:r>
              <a:rPr lang="fr-FR" dirty="0"/>
              <a:t> 2020;31(</a:t>
            </a:r>
            <a:r>
              <a:rPr lang="fr-FR" dirty="0" err="1"/>
              <a:t>suppl</a:t>
            </a:r>
            <a:r>
              <a:rPr lang="fr-FR" dirty="0"/>
              <a:t>):</a:t>
            </a:r>
            <a:r>
              <a:rPr lang="fr-FR" dirty="0" err="1"/>
              <a:t>abstr</a:t>
            </a:r>
            <a:r>
              <a:rPr lang="fr-FR" dirty="0"/>
              <a:t> 399O</a:t>
            </a:r>
          </a:p>
        </p:txBody>
      </p:sp>
      <p:sp>
        <p:nvSpPr>
          <p:cNvPr id="7" name="TextBox 6"/>
          <p:cNvSpPr txBox="1"/>
          <p:nvPr/>
        </p:nvSpPr>
        <p:spPr>
          <a:xfrm>
            <a:off x="3349555" y="1510145"/>
            <a:ext cx="2444900" cy="338554"/>
          </a:xfrm>
          <a:prstGeom prst="rect">
            <a:avLst/>
          </a:prstGeom>
          <a:noFill/>
        </p:spPr>
        <p:txBody>
          <a:bodyPr wrap="none" rtlCol="0">
            <a:spAutoFit/>
          </a:bodyPr>
          <a:lstStyle/>
          <a:p>
            <a:pPr algn="ctr"/>
            <a:r>
              <a:rPr lang="fr-FR" sz="1600" b="1" dirty="0"/>
              <a:t>Intervalle sans récidive</a:t>
            </a:r>
          </a:p>
        </p:txBody>
      </p:sp>
      <p:graphicFrame>
        <p:nvGraphicFramePr>
          <p:cNvPr id="13" name="Table 12"/>
          <p:cNvGraphicFramePr>
            <a:graphicFrameLocks noGrp="1"/>
          </p:cNvGraphicFramePr>
          <p:nvPr>
            <p:extLst>
              <p:ext uri="{D42A27DB-BD31-4B8C-83A1-F6EECF244321}">
                <p14:modId xmlns:p14="http://schemas.microsoft.com/office/powerpoint/2010/main" val="4075401970"/>
              </p:ext>
            </p:extLst>
          </p:nvPr>
        </p:nvGraphicFramePr>
        <p:xfrm>
          <a:off x="2534235" y="3352811"/>
          <a:ext cx="6244626" cy="1005840"/>
        </p:xfrm>
        <a:graphic>
          <a:graphicData uri="http://schemas.openxmlformats.org/drawingml/2006/table">
            <a:tbl>
              <a:tblPr bandRow="1">
                <a:tableStyleId>{69012ECD-51FC-41F1-AA8D-1B2483CD663E}</a:tableStyleId>
              </a:tblPr>
              <a:tblGrid>
                <a:gridCol w="875477">
                  <a:extLst>
                    <a:ext uri="{9D8B030D-6E8A-4147-A177-3AD203B41FA5}">
                      <a16:colId xmlns:a16="http://schemas.microsoft.com/office/drawing/2014/main" val="2043364333"/>
                    </a:ext>
                  </a:extLst>
                </a:gridCol>
                <a:gridCol w="875477">
                  <a:extLst>
                    <a:ext uri="{9D8B030D-6E8A-4147-A177-3AD203B41FA5}">
                      <a16:colId xmlns:a16="http://schemas.microsoft.com/office/drawing/2014/main" val="3627095702"/>
                    </a:ext>
                  </a:extLst>
                </a:gridCol>
                <a:gridCol w="1371359">
                  <a:extLst>
                    <a:ext uri="{9D8B030D-6E8A-4147-A177-3AD203B41FA5}">
                      <a16:colId xmlns:a16="http://schemas.microsoft.com/office/drawing/2014/main" val="3409257872"/>
                    </a:ext>
                  </a:extLst>
                </a:gridCol>
                <a:gridCol w="872117">
                  <a:extLst>
                    <a:ext uri="{9D8B030D-6E8A-4147-A177-3AD203B41FA5}">
                      <a16:colId xmlns:a16="http://schemas.microsoft.com/office/drawing/2014/main" val="4048344389"/>
                    </a:ext>
                  </a:extLst>
                </a:gridCol>
                <a:gridCol w="1285826">
                  <a:extLst>
                    <a:ext uri="{9D8B030D-6E8A-4147-A177-3AD203B41FA5}">
                      <a16:colId xmlns:a16="http://schemas.microsoft.com/office/drawing/2014/main" val="4123174644"/>
                    </a:ext>
                  </a:extLst>
                </a:gridCol>
                <a:gridCol w="964370">
                  <a:extLst>
                    <a:ext uri="{9D8B030D-6E8A-4147-A177-3AD203B41FA5}">
                      <a16:colId xmlns:a16="http://schemas.microsoft.com/office/drawing/2014/main" val="3884231574"/>
                    </a:ext>
                  </a:extLst>
                </a:gridCol>
              </a:tblGrid>
              <a:tr h="419190">
                <a:tc>
                  <a:txBody>
                    <a:bodyPr/>
                    <a:lstStyle/>
                    <a:p>
                      <a:endParaRPr lang="fr-FR" sz="1200" noProof="0">
                        <a:latin typeface="+mn-lt"/>
                      </a:endParaRPr>
                    </a:p>
                  </a:txBody>
                  <a:tcPr marL="45720" marR="45720" anchor="ctr">
                    <a:lnL w="9525" cap="flat" cmpd="sng" algn="ctr">
                      <a:noFill/>
                      <a:prstDash val="solid"/>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fr-FR" sz="1200" noProof="0" dirty="0">
                          <a:solidFill>
                            <a:srgbClr val="4D4D4D"/>
                          </a:solidFill>
                          <a:latin typeface="+mn-lt"/>
                        </a:rPr>
                        <a:t>Evts</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FR" sz="1200" noProof="0">
                          <a:solidFill>
                            <a:srgbClr val="4D4D4D"/>
                          </a:solidFill>
                          <a:latin typeface="+mn-lt"/>
                        </a:rPr>
                        <a:t>HR (IC95%)</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FR" sz="1200" noProof="0" dirty="0">
                          <a:solidFill>
                            <a:srgbClr val="4D4D4D"/>
                          </a:solidFill>
                          <a:latin typeface="+mn-lt"/>
                        </a:rPr>
                        <a:t>Modèle de Cox, p</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FR" sz="1200" noProof="0" dirty="0">
                          <a:solidFill>
                            <a:srgbClr val="4D4D4D"/>
                          </a:solidFill>
                          <a:latin typeface="+mn-lt"/>
                        </a:rPr>
                        <a:t>Analyse </a:t>
                      </a:r>
                      <a:r>
                        <a:rPr lang="fr-FR" sz="1200" noProof="0" dirty="0" err="1">
                          <a:solidFill>
                            <a:srgbClr val="4D4D4D"/>
                          </a:solidFill>
                          <a:latin typeface="+mn-lt"/>
                        </a:rPr>
                        <a:t>multivariée</a:t>
                      </a:r>
                      <a:r>
                        <a:rPr lang="fr-FR" sz="1200" baseline="30000" noProof="0" dirty="0" err="1">
                          <a:solidFill>
                            <a:srgbClr val="4D4D4D"/>
                          </a:solidFill>
                          <a:latin typeface="+mn-lt"/>
                        </a:rPr>
                        <a:t>a</a:t>
                      </a:r>
                      <a:endParaRPr lang="fr-FR" sz="1200" noProof="0" dirty="0">
                        <a:solidFill>
                          <a:srgbClr val="4D4D4D"/>
                        </a:solidFill>
                        <a:latin typeface="+mn-lt"/>
                      </a:endParaRP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dirty="0">
                          <a:solidFill>
                            <a:srgbClr val="4D4D4D"/>
                          </a:solidFill>
                          <a:latin typeface="+mn-lt"/>
                        </a:rPr>
                        <a:t>Modèle de Cox, p</a:t>
                      </a:r>
                    </a:p>
                  </a:txBody>
                  <a:tcPr marL="45720" marR="45720" anchor="ctr">
                    <a:lnL>
                      <a:noFill/>
                    </a:lnL>
                    <a:lnR w="9525" cap="flat" cmpd="sng" algn="ctr">
                      <a:noFill/>
                      <a:prstDash val="soli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836266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u="none" strike="noStrike" kern="1200" cap="none" normalizeH="0" baseline="0" noProof="0" dirty="0">
                          <a:ln>
                            <a:noFill/>
                          </a:ln>
                          <a:solidFill>
                            <a:schemeClr val="accent5"/>
                          </a:solidFill>
                          <a:effectLst/>
                          <a:latin typeface="+mn-lt"/>
                          <a:ea typeface="+mn-ea"/>
                          <a:cs typeface="+mn-cs"/>
                        </a:rPr>
                        <a:t>&lt;70 ans</a:t>
                      </a:r>
                    </a:p>
                  </a:txBody>
                  <a:tcPr marL="45720" marR="45720" anchor="ctr">
                    <a:lnL w="9525" cap="flat" cmpd="sng" algn="ctr">
                      <a:noFill/>
                      <a:prstDash val="solid"/>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cap="none" normalizeH="0" baseline="0" noProof="0">
                          <a:ln>
                            <a:noFill/>
                          </a:ln>
                          <a:solidFill>
                            <a:schemeClr val="accent5"/>
                          </a:solidFill>
                          <a:effectLst/>
                          <a:latin typeface="+mn-lt"/>
                          <a:cs typeface="Arial" charset="0"/>
                        </a:rPr>
                        <a:t>338/1667</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cap="none" normalizeH="0" baseline="0" noProof="0">
                          <a:ln>
                            <a:noFill/>
                          </a:ln>
                          <a:solidFill>
                            <a:schemeClr val="accent5"/>
                          </a:solidFill>
                          <a:effectLst/>
                          <a:latin typeface="+mn-lt"/>
                          <a:cs typeface="Arial" charset="0"/>
                        </a:rPr>
                        <a:t>ref</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rowSpan="2">
                  <a:txBody>
                    <a:bodyPr/>
                    <a:lstStyle/>
                    <a:p>
                      <a:pPr algn="ctr"/>
                      <a:r>
                        <a:rPr lang="fr-FR" sz="1200" noProof="0">
                          <a:solidFill>
                            <a:srgbClr val="4D4D4D"/>
                          </a:solidFill>
                          <a:latin typeface="+mn-lt"/>
                        </a:rPr>
                        <a:t>0,011</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cap="none" normalizeH="0" baseline="0" noProof="0">
                          <a:ln>
                            <a:noFill/>
                          </a:ln>
                          <a:solidFill>
                            <a:schemeClr val="accent5"/>
                          </a:solidFill>
                          <a:effectLst/>
                          <a:latin typeface="+mn-lt"/>
                          <a:cs typeface="Arial" charset="0"/>
                        </a:rPr>
                        <a:t>ref</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rowSpan="2">
                  <a:txBody>
                    <a:bodyPr/>
                    <a:lstStyle/>
                    <a:p>
                      <a:pPr algn="ctr"/>
                      <a:r>
                        <a:rPr lang="fr-FR" sz="1200" noProof="0" dirty="0">
                          <a:solidFill>
                            <a:srgbClr val="4D4D4D"/>
                          </a:solidFill>
                          <a:latin typeface="+mn-lt"/>
                        </a:rPr>
                        <a:t>0,082</a:t>
                      </a:r>
                    </a:p>
                  </a:txBody>
                  <a:tcPr marL="45720" marR="45720" anchor="ctr">
                    <a:lnL>
                      <a:noFill/>
                    </a:lnL>
                    <a:lnR w="9525" cap="flat" cmpd="sng" algn="ctr">
                      <a:noFill/>
                      <a:prstDash val="soli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60934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normalizeH="0" baseline="0" noProof="0" dirty="0">
                          <a:ln>
                            <a:noFill/>
                          </a:ln>
                          <a:solidFill>
                            <a:srgbClr val="4D4D4D"/>
                          </a:solidFill>
                          <a:effectLst/>
                          <a:latin typeface="+mn-lt"/>
                          <a:ea typeface="+mn-ea"/>
                          <a:cs typeface="+mn-cs"/>
                        </a:rPr>
                        <a:t>≥70 </a:t>
                      </a:r>
                      <a:r>
                        <a:rPr kumimoji="0" lang="en-GB" sz="1200" u="none" strike="noStrike" kern="1200" cap="none" normalizeH="0" baseline="0" noProof="0" dirty="0" err="1">
                          <a:ln>
                            <a:noFill/>
                          </a:ln>
                          <a:solidFill>
                            <a:srgbClr val="4D4D4D"/>
                          </a:solidFill>
                          <a:effectLst/>
                          <a:latin typeface="+mn-lt"/>
                          <a:ea typeface="+mn-ea"/>
                          <a:cs typeface="+mn-cs"/>
                        </a:rPr>
                        <a:t>ans</a:t>
                      </a:r>
                      <a:endParaRPr kumimoji="0" lang="en-GB" sz="1200" u="none" strike="noStrike" kern="1200" cap="none" normalizeH="0" baseline="0" noProof="0" dirty="0">
                        <a:ln>
                          <a:noFill/>
                        </a:ln>
                        <a:solidFill>
                          <a:srgbClr val="4D4D4D"/>
                        </a:solidFill>
                        <a:effectLst/>
                        <a:latin typeface="+mn-lt"/>
                        <a:ea typeface="+mn-ea"/>
                        <a:cs typeface="+mn-cs"/>
                      </a:endParaRPr>
                    </a:p>
                  </a:txBody>
                  <a:tcPr marL="45720" marR="45720" anchor="ctr">
                    <a:lnL w="9525" cap="flat" cmpd="sng" algn="ctr">
                      <a:noFill/>
                      <a:prstDash val="solid"/>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4D4D4D"/>
                          </a:solidFill>
                          <a:effectLst/>
                          <a:latin typeface="+mn-lt"/>
                          <a:cs typeface="Arial" charset="0"/>
                        </a:rPr>
                        <a:t>168/693</a:t>
                      </a:r>
                    </a:p>
                  </a:txBody>
                  <a:tcPr marL="45720" marR="45720" anchor="ctr">
                    <a:lnL>
                      <a:noFill/>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1,27 (1,06 - 1,53)</a:t>
                      </a:r>
                    </a:p>
                  </a:txBody>
                  <a:tcPr marL="45720" marR="45720" anchor="ctr">
                    <a:lnL>
                      <a:noFill/>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endParaRPr lang="en-GB" sz="1200" dirty="0">
                        <a:latin typeface="+mn-lt"/>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1,19 (0,98 - 1,44)</a:t>
                      </a:r>
                    </a:p>
                  </a:txBody>
                  <a:tcPr marL="45720" marR="45720" anchor="ctr">
                    <a:lnL>
                      <a:noFill/>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endParaRPr lang="en-GB" sz="1200" dirty="0">
                        <a:latin typeface="+mn-lt"/>
                      </a:endParaRPr>
                    </a:p>
                  </a:txBody>
                  <a:tcPr marL="45720" marR="4572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6168962"/>
                  </a:ext>
                </a:extLst>
              </a:tr>
            </a:tbl>
          </a:graphicData>
        </a:graphic>
      </p:graphicFrame>
      <p:sp>
        <p:nvSpPr>
          <p:cNvPr id="11" name="Freeform 21">
            <a:extLst>
              <a:ext uri="{FF2B5EF4-FFF2-40B4-BE49-F238E27FC236}">
                <a16:creationId xmlns:a16="http://schemas.microsoft.com/office/drawing/2014/main" id="{8107505E-19C9-43AA-A01C-00A3EFB9D4D9}"/>
              </a:ext>
            </a:extLst>
          </p:cNvPr>
          <p:cNvSpPr>
            <a:spLocks/>
          </p:cNvSpPr>
          <p:nvPr/>
        </p:nvSpPr>
        <p:spPr bwMode="auto">
          <a:xfrm>
            <a:off x="1561269" y="1889023"/>
            <a:ext cx="6444000" cy="298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10" name="Group 9">
            <a:extLst>
              <a:ext uri="{FF2B5EF4-FFF2-40B4-BE49-F238E27FC236}">
                <a16:creationId xmlns:a16="http://schemas.microsoft.com/office/drawing/2014/main" id="{387AAE7C-1352-4203-86EC-9D1DED93C88E}"/>
              </a:ext>
            </a:extLst>
          </p:cNvPr>
          <p:cNvGrpSpPr/>
          <p:nvPr/>
        </p:nvGrpSpPr>
        <p:grpSpPr>
          <a:xfrm>
            <a:off x="1476904" y="4868015"/>
            <a:ext cx="6711654" cy="360147"/>
            <a:chOff x="1554215" y="4188565"/>
            <a:chExt cx="3523243" cy="360147"/>
          </a:xfrm>
        </p:grpSpPr>
        <p:sp>
          <p:nvSpPr>
            <p:cNvPr id="12" name="Line 21">
              <a:extLst>
                <a:ext uri="{FF2B5EF4-FFF2-40B4-BE49-F238E27FC236}">
                  <a16:creationId xmlns:a16="http://schemas.microsoft.com/office/drawing/2014/main" id="{01E47642-6936-46F3-88D4-20573B213331}"/>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326F28F-5E83-4D35-9489-3AE636234756}"/>
                </a:ext>
              </a:extLst>
            </p:cNvPr>
            <p:cNvSpPr txBox="1"/>
            <p:nvPr/>
          </p:nvSpPr>
          <p:spPr>
            <a:xfrm>
              <a:off x="4882776" y="4260565"/>
              <a:ext cx="19468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108</a:t>
              </a:r>
            </a:p>
          </p:txBody>
        </p:sp>
        <p:sp>
          <p:nvSpPr>
            <p:cNvPr id="15" name="Line 21">
              <a:extLst>
                <a:ext uri="{FF2B5EF4-FFF2-40B4-BE49-F238E27FC236}">
                  <a16:creationId xmlns:a16="http://schemas.microsoft.com/office/drawing/2014/main" id="{025A7E45-244C-4FBC-9551-DB9FD6D7E9BD}"/>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FD7F307-051F-4554-8A5F-4C1DD76B0142}"/>
                </a:ext>
              </a:extLst>
            </p:cNvPr>
            <p:cNvSpPr txBox="1"/>
            <p:nvPr/>
          </p:nvSpPr>
          <p:spPr>
            <a:xfrm>
              <a:off x="4533225" y="4260565"/>
              <a:ext cx="14250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96</a:t>
              </a:r>
            </a:p>
          </p:txBody>
        </p:sp>
        <p:sp>
          <p:nvSpPr>
            <p:cNvPr id="17" name="Line 21">
              <a:extLst>
                <a:ext uri="{FF2B5EF4-FFF2-40B4-BE49-F238E27FC236}">
                  <a16:creationId xmlns:a16="http://schemas.microsoft.com/office/drawing/2014/main" id="{677F1DA8-5F77-452C-AABE-7F35E5A01EFC}"/>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DC2098A-C554-4394-80DE-381B8B3ECF69}"/>
                </a:ext>
              </a:extLst>
            </p:cNvPr>
            <p:cNvSpPr txBox="1"/>
            <p:nvPr/>
          </p:nvSpPr>
          <p:spPr>
            <a:xfrm>
              <a:off x="4157588" y="4260565"/>
              <a:ext cx="14250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84</a:t>
              </a:r>
            </a:p>
          </p:txBody>
        </p:sp>
        <p:sp>
          <p:nvSpPr>
            <p:cNvPr id="19" name="Line 21">
              <a:extLst>
                <a:ext uri="{FF2B5EF4-FFF2-40B4-BE49-F238E27FC236}">
                  <a16:creationId xmlns:a16="http://schemas.microsoft.com/office/drawing/2014/main" id="{73A15D1C-3B18-4268-B339-5F360C3455A2}"/>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FBC8AA7-1E74-49D3-92C9-78EF1563B0AF}"/>
                </a:ext>
              </a:extLst>
            </p:cNvPr>
            <p:cNvSpPr txBox="1"/>
            <p:nvPr/>
          </p:nvSpPr>
          <p:spPr>
            <a:xfrm>
              <a:off x="3781951" y="4260565"/>
              <a:ext cx="14250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72</a:t>
              </a:r>
            </a:p>
          </p:txBody>
        </p:sp>
        <p:sp>
          <p:nvSpPr>
            <p:cNvPr id="21" name="Line 21">
              <a:extLst>
                <a:ext uri="{FF2B5EF4-FFF2-40B4-BE49-F238E27FC236}">
                  <a16:creationId xmlns:a16="http://schemas.microsoft.com/office/drawing/2014/main" id="{FC521023-C7E7-4A68-8634-037AB39B26B1}"/>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8B59F45-AC2B-4FD9-8A8A-DC82A1C25EB8}"/>
                </a:ext>
              </a:extLst>
            </p:cNvPr>
            <p:cNvSpPr txBox="1"/>
            <p:nvPr/>
          </p:nvSpPr>
          <p:spPr>
            <a:xfrm>
              <a:off x="3406314" y="4260565"/>
              <a:ext cx="14250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60</a:t>
              </a:r>
            </a:p>
          </p:txBody>
        </p:sp>
        <p:sp>
          <p:nvSpPr>
            <p:cNvPr id="23" name="Line 21">
              <a:extLst>
                <a:ext uri="{FF2B5EF4-FFF2-40B4-BE49-F238E27FC236}">
                  <a16:creationId xmlns:a16="http://schemas.microsoft.com/office/drawing/2014/main" id="{FC17E41F-E42C-45AF-AB02-641CC243580A}"/>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2D0FC4C-6FE6-4E2C-8C92-072706794486}"/>
                </a:ext>
              </a:extLst>
            </p:cNvPr>
            <p:cNvSpPr txBox="1"/>
            <p:nvPr/>
          </p:nvSpPr>
          <p:spPr>
            <a:xfrm>
              <a:off x="3030677" y="4260565"/>
              <a:ext cx="14250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48</a:t>
              </a:r>
            </a:p>
          </p:txBody>
        </p:sp>
        <p:sp>
          <p:nvSpPr>
            <p:cNvPr id="25" name="Line 21">
              <a:extLst>
                <a:ext uri="{FF2B5EF4-FFF2-40B4-BE49-F238E27FC236}">
                  <a16:creationId xmlns:a16="http://schemas.microsoft.com/office/drawing/2014/main" id="{12EC4B32-5649-4CF1-8885-B2E21CAEFDC5}"/>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CA53068-A8FD-4545-9CEE-204B52AB05AE}"/>
                </a:ext>
              </a:extLst>
            </p:cNvPr>
            <p:cNvSpPr txBox="1"/>
            <p:nvPr/>
          </p:nvSpPr>
          <p:spPr>
            <a:xfrm>
              <a:off x="2655040" y="4260565"/>
              <a:ext cx="14250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36</a:t>
              </a:r>
            </a:p>
          </p:txBody>
        </p:sp>
        <p:sp>
          <p:nvSpPr>
            <p:cNvPr id="27" name="Line 21">
              <a:extLst>
                <a:ext uri="{FF2B5EF4-FFF2-40B4-BE49-F238E27FC236}">
                  <a16:creationId xmlns:a16="http://schemas.microsoft.com/office/drawing/2014/main" id="{F2E3DDA3-3B77-4683-B862-B91BE091B9EB}"/>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F0E6CA0-83D9-4B2F-9566-B0CB8B8CF0EF}"/>
                </a:ext>
              </a:extLst>
            </p:cNvPr>
            <p:cNvSpPr txBox="1"/>
            <p:nvPr/>
          </p:nvSpPr>
          <p:spPr>
            <a:xfrm>
              <a:off x="2279403" y="4260565"/>
              <a:ext cx="14250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24</a:t>
              </a:r>
            </a:p>
          </p:txBody>
        </p:sp>
        <p:sp>
          <p:nvSpPr>
            <p:cNvPr id="29" name="Line 21">
              <a:extLst>
                <a:ext uri="{FF2B5EF4-FFF2-40B4-BE49-F238E27FC236}">
                  <a16:creationId xmlns:a16="http://schemas.microsoft.com/office/drawing/2014/main" id="{FCDCF44A-75F6-42AC-BA2F-DEE63638411E}"/>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7D348E6-9E66-498A-AAFF-2E8E4F042635}"/>
                </a:ext>
              </a:extLst>
            </p:cNvPr>
            <p:cNvSpPr txBox="1"/>
            <p:nvPr/>
          </p:nvSpPr>
          <p:spPr>
            <a:xfrm>
              <a:off x="1903766" y="4260565"/>
              <a:ext cx="14250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a:t>
              </a:r>
            </a:p>
          </p:txBody>
        </p:sp>
        <p:sp>
          <p:nvSpPr>
            <p:cNvPr id="31" name="Line 21">
              <a:extLst>
                <a:ext uri="{FF2B5EF4-FFF2-40B4-BE49-F238E27FC236}">
                  <a16:creationId xmlns:a16="http://schemas.microsoft.com/office/drawing/2014/main" id="{C7C49B95-2500-4329-B61A-0600A3ED237E}"/>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6739262-43AD-48EE-818A-A6FA65C94D75}"/>
                </a:ext>
              </a:extLst>
            </p:cNvPr>
            <p:cNvSpPr txBox="1"/>
            <p:nvPr/>
          </p:nvSpPr>
          <p:spPr>
            <a:xfrm>
              <a:off x="1554215" y="4260565"/>
              <a:ext cx="90337"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sp>
        <p:nvSpPr>
          <p:cNvPr id="54" name="TextBox 53">
            <a:extLst>
              <a:ext uri="{FF2B5EF4-FFF2-40B4-BE49-F238E27FC236}">
                <a16:creationId xmlns:a16="http://schemas.microsoft.com/office/drawing/2014/main" id="{6F2DDD09-C1C1-4EFF-B7EA-10C573ACBA9D}"/>
              </a:ext>
            </a:extLst>
          </p:cNvPr>
          <p:cNvSpPr txBox="1"/>
          <p:nvPr/>
        </p:nvSpPr>
        <p:spPr>
          <a:xfrm>
            <a:off x="2481943" y="5136955"/>
            <a:ext cx="4833258" cy="307777"/>
          </a:xfrm>
          <a:prstGeom prst="rect">
            <a:avLst/>
          </a:prstGeom>
          <a:noFill/>
        </p:spPr>
        <p:txBody>
          <a:bodyPr wrap="square" rtlCol="0">
            <a:spAutoFit/>
          </a:bodyPr>
          <a:lstStyle/>
          <a:p>
            <a:pPr algn="ctr"/>
            <a:r>
              <a:rPr lang="fr-FR" sz="1400" dirty="0">
                <a:solidFill>
                  <a:srgbClr val="4D4D4D"/>
                </a:solidFill>
              </a:rPr>
              <a:t>Délai jusqu’à évènement, mois</a:t>
            </a:r>
          </a:p>
        </p:txBody>
      </p:sp>
      <p:grpSp>
        <p:nvGrpSpPr>
          <p:cNvPr id="80" name="Group 79">
            <a:extLst>
              <a:ext uri="{FF2B5EF4-FFF2-40B4-BE49-F238E27FC236}">
                <a16:creationId xmlns:a16="http://schemas.microsoft.com/office/drawing/2014/main" id="{6760940B-E39D-460E-B8DC-425067A5FC6F}"/>
              </a:ext>
            </a:extLst>
          </p:cNvPr>
          <p:cNvGrpSpPr/>
          <p:nvPr/>
        </p:nvGrpSpPr>
        <p:grpSpPr>
          <a:xfrm>
            <a:off x="802809" y="1714985"/>
            <a:ext cx="762226" cy="3327390"/>
            <a:chOff x="4203234" y="1262915"/>
            <a:chExt cx="762226" cy="2810464"/>
          </a:xfrm>
        </p:grpSpPr>
        <p:sp>
          <p:nvSpPr>
            <p:cNvPr id="67" name="Line 6">
              <a:extLst>
                <a:ext uri="{FF2B5EF4-FFF2-40B4-BE49-F238E27FC236}">
                  <a16:creationId xmlns:a16="http://schemas.microsoft.com/office/drawing/2014/main" id="{75AF7381-E47D-4B75-9AF4-CFC8E0C0D01D}"/>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68" name="Line 7">
              <a:extLst>
                <a:ext uri="{FF2B5EF4-FFF2-40B4-BE49-F238E27FC236}">
                  <a16:creationId xmlns:a16="http://schemas.microsoft.com/office/drawing/2014/main" id="{F4AC728D-725D-48EC-B038-F33ECF03E88E}"/>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69" name="Line 8">
              <a:extLst>
                <a:ext uri="{FF2B5EF4-FFF2-40B4-BE49-F238E27FC236}">
                  <a16:creationId xmlns:a16="http://schemas.microsoft.com/office/drawing/2014/main" id="{DC9D4001-007A-4560-8806-035DABEF5232}"/>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70" name="Line 9">
              <a:extLst>
                <a:ext uri="{FF2B5EF4-FFF2-40B4-BE49-F238E27FC236}">
                  <a16:creationId xmlns:a16="http://schemas.microsoft.com/office/drawing/2014/main" id="{FBEA4C4B-AD59-45D8-BB3A-D30CD6BB336B}"/>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71" name="Line 10">
              <a:extLst>
                <a:ext uri="{FF2B5EF4-FFF2-40B4-BE49-F238E27FC236}">
                  <a16:creationId xmlns:a16="http://schemas.microsoft.com/office/drawing/2014/main" id="{853A2DDA-320E-4DDC-97E4-EB1E8F43EEAB}"/>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72" name="Line 11">
              <a:extLst>
                <a:ext uri="{FF2B5EF4-FFF2-40B4-BE49-F238E27FC236}">
                  <a16:creationId xmlns:a16="http://schemas.microsoft.com/office/drawing/2014/main" id="{5C490B6C-FB75-45DF-B325-4834D0A05108}"/>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73" name="TextBox 72">
              <a:extLst>
                <a:ext uri="{FF2B5EF4-FFF2-40B4-BE49-F238E27FC236}">
                  <a16:creationId xmlns:a16="http://schemas.microsoft.com/office/drawing/2014/main" id="{F1D534A6-8DFE-4722-BB40-A41467C1D54A}"/>
                </a:ext>
              </a:extLst>
            </p:cNvPr>
            <p:cNvSpPr txBox="1"/>
            <p:nvPr/>
          </p:nvSpPr>
          <p:spPr>
            <a:xfrm rot="16200000">
              <a:off x="3493155" y="2542535"/>
              <a:ext cx="1727935"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Intervalle sans récidive</a:t>
              </a:r>
            </a:p>
          </p:txBody>
        </p:sp>
        <p:sp>
          <p:nvSpPr>
            <p:cNvPr id="74" name="TextBox 73">
              <a:extLst>
                <a:ext uri="{FF2B5EF4-FFF2-40B4-BE49-F238E27FC236}">
                  <a16:creationId xmlns:a16="http://schemas.microsoft.com/office/drawing/2014/main" id="{B42373CE-0A47-4322-A7AD-9DC56A596897}"/>
                </a:ext>
              </a:extLst>
            </p:cNvPr>
            <p:cNvSpPr txBox="1"/>
            <p:nvPr/>
          </p:nvSpPr>
          <p:spPr>
            <a:xfrm>
              <a:off x="4488901" y="1262915"/>
              <a:ext cx="433132" cy="25996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a:t>
              </a:r>
            </a:p>
          </p:txBody>
        </p:sp>
        <p:sp>
          <p:nvSpPr>
            <p:cNvPr id="75" name="TextBox 74">
              <a:extLst>
                <a:ext uri="{FF2B5EF4-FFF2-40B4-BE49-F238E27FC236}">
                  <a16:creationId xmlns:a16="http://schemas.microsoft.com/office/drawing/2014/main" id="{AEC18F04-2632-4051-8472-95954E7540FB}"/>
                </a:ext>
              </a:extLst>
            </p:cNvPr>
            <p:cNvSpPr txBox="1"/>
            <p:nvPr/>
          </p:nvSpPr>
          <p:spPr>
            <a:xfrm>
              <a:off x="4488901" y="1787054"/>
              <a:ext cx="433132" cy="25996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0,8</a:t>
              </a:r>
            </a:p>
          </p:txBody>
        </p:sp>
        <p:sp>
          <p:nvSpPr>
            <p:cNvPr id="76" name="TextBox 75">
              <a:extLst>
                <a:ext uri="{FF2B5EF4-FFF2-40B4-BE49-F238E27FC236}">
                  <a16:creationId xmlns:a16="http://schemas.microsoft.com/office/drawing/2014/main" id="{EA903B63-7D52-455D-9CED-9DECA89CECD1}"/>
                </a:ext>
              </a:extLst>
            </p:cNvPr>
            <p:cNvSpPr txBox="1"/>
            <p:nvPr/>
          </p:nvSpPr>
          <p:spPr>
            <a:xfrm>
              <a:off x="4488901" y="2285585"/>
              <a:ext cx="433132" cy="25996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0,6</a:t>
              </a:r>
            </a:p>
          </p:txBody>
        </p:sp>
        <p:sp>
          <p:nvSpPr>
            <p:cNvPr id="77" name="TextBox 76">
              <a:extLst>
                <a:ext uri="{FF2B5EF4-FFF2-40B4-BE49-F238E27FC236}">
                  <a16:creationId xmlns:a16="http://schemas.microsoft.com/office/drawing/2014/main" id="{3E5EB940-AFC6-4463-8D76-60A1CAF889DC}"/>
                </a:ext>
              </a:extLst>
            </p:cNvPr>
            <p:cNvSpPr txBox="1"/>
            <p:nvPr/>
          </p:nvSpPr>
          <p:spPr>
            <a:xfrm>
              <a:off x="4488901" y="2800238"/>
              <a:ext cx="433132" cy="25996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0,4</a:t>
              </a:r>
            </a:p>
          </p:txBody>
        </p:sp>
        <p:sp>
          <p:nvSpPr>
            <p:cNvPr id="78" name="TextBox 77">
              <a:extLst>
                <a:ext uri="{FF2B5EF4-FFF2-40B4-BE49-F238E27FC236}">
                  <a16:creationId xmlns:a16="http://schemas.microsoft.com/office/drawing/2014/main" id="{BB62F012-6B9D-43BA-82BD-33DBB3BB2D95}"/>
                </a:ext>
              </a:extLst>
            </p:cNvPr>
            <p:cNvSpPr txBox="1"/>
            <p:nvPr/>
          </p:nvSpPr>
          <p:spPr>
            <a:xfrm>
              <a:off x="4488901" y="3304141"/>
              <a:ext cx="433132" cy="25996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0,2</a:t>
              </a:r>
            </a:p>
          </p:txBody>
        </p:sp>
        <p:sp>
          <p:nvSpPr>
            <p:cNvPr id="79" name="TextBox 78">
              <a:extLst>
                <a:ext uri="{FF2B5EF4-FFF2-40B4-BE49-F238E27FC236}">
                  <a16:creationId xmlns:a16="http://schemas.microsoft.com/office/drawing/2014/main" id="{DB4550F5-7D58-4CFD-9C13-013F098AF045}"/>
                </a:ext>
              </a:extLst>
            </p:cNvPr>
            <p:cNvSpPr txBox="1"/>
            <p:nvPr/>
          </p:nvSpPr>
          <p:spPr>
            <a:xfrm>
              <a:off x="4637989" y="3813417"/>
              <a:ext cx="284052" cy="259962"/>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sp>
        <p:nvSpPr>
          <p:cNvPr id="81" name="TextBox 80">
            <a:extLst>
              <a:ext uri="{FF2B5EF4-FFF2-40B4-BE49-F238E27FC236}">
                <a16:creationId xmlns:a16="http://schemas.microsoft.com/office/drawing/2014/main" id="{42AAA7E2-EEEC-4EED-9366-2501B503576A}"/>
              </a:ext>
            </a:extLst>
          </p:cNvPr>
          <p:cNvSpPr txBox="1"/>
          <p:nvPr/>
        </p:nvSpPr>
        <p:spPr>
          <a:xfrm>
            <a:off x="1089005" y="5173614"/>
            <a:ext cx="314510" cy="307777"/>
          </a:xfrm>
          <a:prstGeom prst="rect">
            <a:avLst/>
          </a:prstGeom>
          <a:noFill/>
        </p:spPr>
        <p:txBody>
          <a:bodyPr wrap="none" rtlCol="0">
            <a:spAutoFit/>
          </a:bodyPr>
          <a:lstStyle/>
          <a:p>
            <a:pPr algn="r"/>
            <a:r>
              <a:rPr lang="fr-FR" sz="1400" dirty="0">
                <a:solidFill>
                  <a:srgbClr val="4D4D4D"/>
                </a:solidFill>
              </a:rPr>
              <a:t>N</a:t>
            </a:r>
          </a:p>
        </p:txBody>
      </p:sp>
      <p:grpSp>
        <p:nvGrpSpPr>
          <p:cNvPr id="87" name="Group 86">
            <a:extLst>
              <a:ext uri="{FF2B5EF4-FFF2-40B4-BE49-F238E27FC236}">
                <a16:creationId xmlns:a16="http://schemas.microsoft.com/office/drawing/2014/main" id="{5417254C-5332-41F6-A7DE-F33B7038A339}"/>
              </a:ext>
            </a:extLst>
          </p:cNvPr>
          <p:cNvGrpSpPr/>
          <p:nvPr/>
        </p:nvGrpSpPr>
        <p:grpSpPr>
          <a:xfrm>
            <a:off x="571624" y="5673824"/>
            <a:ext cx="7517547" cy="307777"/>
            <a:chOff x="571624" y="5673824"/>
            <a:chExt cx="7517547" cy="307777"/>
          </a:xfrm>
        </p:grpSpPr>
        <p:sp>
          <p:nvSpPr>
            <p:cNvPr id="57" name="TextBox 56">
              <a:extLst>
                <a:ext uri="{FF2B5EF4-FFF2-40B4-BE49-F238E27FC236}">
                  <a16:creationId xmlns:a16="http://schemas.microsoft.com/office/drawing/2014/main" id="{64C3A149-FD90-4B8D-95F5-E01145A6DB06}"/>
                </a:ext>
              </a:extLst>
            </p:cNvPr>
            <p:cNvSpPr txBox="1"/>
            <p:nvPr/>
          </p:nvSpPr>
          <p:spPr>
            <a:xfrm>
              <a:off x="7917082" y="5683639"/>
              <a:ext cx="172089" cy="288147"/>
            </a:xfrm>
            <a:prstGeom prst="rect">
              <a:avLst/>
            </a:prstGeom>
            <a:noFill/>
          </p:spPr>
          <p:txBody>
            <a:bodyPr wrap="none" lIns="36000" tIns="36000" rIns="36000" bIns="36000" rtlCol="0" anchor="t"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sp>
          <p:nvSpPr>
            <p:cNvPr id="58" name="TextBox 57">
              <a:extLst>
                <a:ext uri="{FF2B5EF4-FFF2-40B4-BE49-F238E27FC236}">
                  <a16:creationId xmlns:a16="http://schemas.microsoft.com/office/drawing/2014/main" id="{EF29E8FE-F07C-4A43-8009-C84895DD286E}"/>
                </a:ext>
              </a:extLst>
            </p:cNvPr>
            <p:cNvSpPr txBox="1"/>
            <p:nvPr/>
          </p:nvSpPr>
          <p:spPr>
            <a:xfrm>
              <a:off x="7251199" y="5683639"/>
              <a:ext cx="172089" cy="288147"/>
            </a:xfrm>
            <a:prstGeom prst="rect">
              <a:avLst/>
            </a:prstGeom>
            <a:noFill/>
          </p:spPr>
          <p:txBody>
            <a:bodyPr wrap="none" lIns="36000" tIns="36000" rIns="36000" bIns="36000" rtlCol="0" anchor="t" anchorCtr="0">
              <a:spAutoFit/>
            </a:bodyPr>
            <a:lstStyle/>
            <a:p>
              <a:pPr algn="r"/>
              <a:r>
                <a:rPr lang="fr-FR" sz="1400" dirty="0">
                  <a:solidFill>
                    <a:srgbClr val="4D4D4D"/>
                  </a:solidFill>
                  <a:latin typeface="Arial" panose="020B0604020202020204" pitchFamily="34" charset="0"/>
                  <a:cs typeface="Arial" panose="020B0604020202020204" pitchFamily="34" charset="0"/>
                </a:rPr>
                <a:t>9</a:t>
              </a:r>
            </a:p>
          </p:txBody>
        </p:sp>
        <p:sp>
          <p:nvSpPr>
            <p:cNvPr id="59" name="TextBox 58">
              <a:extLst>
                <a:ext uri="{FF2B5EF4-FFF2-40B4-BE49-F238E27FC236}">
                  <a16:creationId xmlns:a16="http://schemas.microsoft.com/office/drawing/2014/main" id="{B30835D4-DDD1-42A5-98A1-DFB88AE80639}"/>
                </a:ext>
              </a:extLst>
            </p:cNvPr>
            <p:cNvSpPr txBox="1"/>
            <p:nvPr/>
          </p:nvSpPr>
          <p:spPr>
            <a:xfrm>
              <a:off x="6485932" y="5683639"/>
              <a:ext cx="271475" cy="288147"/>
            </a:xfrm>
            <a:prstGeom prst="rect">
              <a:avLst/>
            </a:prstGeom>
            <a:noFill/>
          </p:spPr>
          <p:txBody>
            <a:bodyPr wrap="none" lIns="36000" tIns="36000" rIns="36000" bIns="36000" rtlCol="0" anchor="t" anchorCtr="0">
              <a:spAutoFit/>
            </a:bodyPr>
            <a:lstStyle/>
            <a:p>
              <a:pPr algn="r"/>
              <a:r>
                <a:rPr lang="fr-FR" sz="1400" dirty="0">
                  <a:solidFill>
                    <a:srgbClr val="4D4D4D"/>
                  </a:solidFill>
                  <a:latin typeface="Arial" panose="020B0604020202020204" pitchFamily="34" charset="0"/>
                  <a:cs typeface="Arial" panose="020B0604020202020204" pitchFamily="34" charset="0"/>
                </a:rPr>
                <a:t>59</a:t>
              </a:r>
            </a:p>
          </p:txBody>
        </p:sp>
        <p:sp>
          <p:nvSpPr>
            <p:cNvPr id="60" name="TextBox 59">
              <a:extLst>
                <a:ext uri="{FF2B5EF4-FFF2-40B4-BE49-F238E27FC236}">
                  <a16:creationId xmlns:a16="http://schemas.microsoft.com/office/drawing/2014/main" id="{5ABE7472-526F-44BB-AF88-8880E71D8E50}"/>
                </a:ext>
              </a:extLst>
            </p:cNvPr>
            <p:cNvSpPr txBox="1"/>
            <p:nvPr/>
          </p:nvSpPr>
          <p:spPr>
            <a:xfrm>
              <a:off x="5670970" y="5683639"/>
              <a:ext cx="370862" cy="288147"/>
            </a:xfrm>
            <a:prstGeom prst="rect">
              <a:avLst/>
            </a:prstGeom>
            <a:noFill/>
          </p:spPr>
          <p:txBody>
            <a:bodyPr wrap="none" lIns="36000" tIns="36000" rIns="36000" bIns="36000" rtlCol="0" anchor="t" anchorCtr="0">
              <a:spAutoFit/>
            </a:bodyPr>
            <a:lstStyle/>
            <a:p>
              <a:pPr algn="r"/>
              <a:r>
                <a:rPr lang="fr-FR" sz="1400" dirty="0">
                  <a:solidFill>
                    <a:srgbClr val="4D4D4D"/>
                  </a:solidFill>
                  <a:latin typeface="Arial" panose="020B0604020202020204" pitchFamily="34" charset="0"/>
                  <a:cs typeface="Arial" panose="020B0604020202020204" pitchFamily="34" charset="0"/>
                </a:rPr>
                <a:t>148</a:t>
              </a:r>
            </a:p>
          </p:txBody>
        </p:sp>
        <p:sp>
          <p:nvSpPr>
            <p:cNvPr id="61" name="TextBox 60">
              <a:extLst>
                <a:ext uri="{FF2B5EF4-FFF2-40B4-BE49-F238E27FC236}">
                  <a16:creationId xmlns:a16="http://schemas.microsoft.com/office/drawing/2014/main" id="{A8CBF24D-CEB9-4FF4-8A20-3E134B8D1BE0}"/>
                </a:ext>
              </a:extLst>
            </p:cNvPr>
            <p:cNvSpPr txBox="1"/>
            <p:nvPr/>
          </p:nvSpPr>
          <p:spPr>
            <a:xfrm>
              <a:off x="4955395" y="5683639"/>
              <a:ext cx="370862" cy="288147"/>
            </a:xfrm>
            <a:prstGeom prst="rect">
              <a:avLst/>
            </a:prstGeom>
            <a:noFill/>
          </p:spPr>
          <p:txBody>
            <a:bodyPr wrap="none" lIns="36000" tIns="36000" rIns="36000" bIns="36000" rtlCol="0" anchor="t" anchorCtr="0">
              <a:spAutoFit/>
            </a:bodyPr>
            <a:lstStyle/>
            <a:p>
              <a:pPr algn="r"/>
              <a:r>
                <a:rPr lang="fr-FR" sz="1400" dirty="0">
                  <a:solidFill>
                    <a:srgbClr val="4D4D4D"/>
                  </a:solidFill>
                  <a:latin typeface="Arial" panose="020B0604020202020204" pitchFamily="34" charset="0"/>
                  <a:cs typeface="Arial" panose="020B0604020202020204" pitchFamily="34" charset="0"/>
                </a:rPr>
                <a:t>247</a:t>
              </a:r>
            </a:p>
          </p:txBody>
        </p:sp>
        <p:sp>
          <p:nvSpPr>
            <p:cNvPr id="62" name="TextBox 61">
              <a:extLst>
                <a:ext uri="{FF2B5EF4-FFF2-40B4-BE49-F238E27FC236}">
                  <a16:creationId xmlns:a16="http://schemas.microsoft.com/office/drawing/2014/main" id="{DBA3882F-FB8D-4BB7-B325-DC2D6E0D63E4}"/>
                </a:ext>
              </a:extLst>
            </p:cNvPr>
            <p:cNvSpPr txBox="1"/>
            <p:nvPr/>
          </p:nvSpPr>
          <p:spPr>
            <a:xfrm>
              <a:off x="4239819" y="5683639"/>
              <a:ext cx="370862" cy="288147"/>
            </a:xfrm>
            <a:prstGeom prst="rect">
              <a:avLst/>
            </a:prstGeom>
            <a:noFill/>
          </p:spPr>
          <p:txBody>
            <a:bodyPr wrap="none" lIns="36000" tIns="36000" rIns="36000" bIns="36000" rtlCol="0" anchor="t" anchorCtr="0">
              <a:spAutoFit/>
            </a:bodyPr>
            <a:lstStyle/>
            <a:p>
              <a:pPr algn="r"/>
              <a:r>
                <a:rPr lang="fr-FR" sz="1400" dirty="0">
                  <a:solidFill>
                    <a:srgbClr val="4D4D4D"/>
                  </a:solidFill>
                  <a:latin typeface="Arial" panose="020B0604020202020204" pitchFamily="34" charset="0"/>
                  <a:cs typeface="Arial" panose="020B0604020202020204" pitchFamily="34" charset="0"/>
                </a:rPr>
                <a:t>362</a:t>
              </a:r>
            </a:p>
          </p:txBody>
        </p:sp>
        <p:sp>
          <p:nvSpPr>
            <p:cNvPr id="63" name="TextBox 62">
              <a:extLst>
                <a:ext uri="{FF2B5EF4-FFF2-40B4-BE49-F238E27FC236}">
                  <a16:creationId xmlns:a16="http://schemas.microsoft.com/office/drawing/2014/main" id="{A33BD552-6DFD-4D96-BA03-B91B23B214F6}"/>
                </a:ext>
              </a:extLst>
            </p:cNvPr>
            <p:cNvSpPr txBox="1"/>
            <p:nvPr/>
          </p:nvSpPr>
          <p:spPr>
            <a:xfrm>
              <a:off x="3573937" y="5683639"/>
              <a:ext cx="370862" cy="288147"/>
            </a:xfrm>
            <a:prstGeom prst="rect">
              <a:avLst/>
            </a:prstGeom>
            <a:noFill/>
          </p:spPr>
          <p:txBody>
            <a:bodyPr wrap="none" lIns="36000" tIns="36000" rIns="36000" bIns="36000" rtlCol="0" anchor="t" anchorCtr="0">
              <a:spAutoFit/>
            </a:bodyPr>
            <a:lstStyle/>
            <a:p>
              <a:pPr algn="r"/>
              <a:r>
                <a:rPr lang="fr-FR" sz="1400" dirty="0">
                  <a:solidFill>
                    <a:srgbClr val="4D4D4D"/>
                  </a:solidFill>
                  <a:latin typeface="Arial" panose="020B0604020202020204" pitchFamily="34" charset="0"/>
                  <a:cs typeface="Arial" panose="020B0604020202020204" pitchFamily="34" charset="0"/>
                </a:rPr>
                <a:t>454</a:t>
              </a:r>
            </a:p>
          </p:txBody>
        </p:sp>
        <p:sp>
          <p:nvSpPr>
            <p:cNvPr id="64" name="TextBox 63">
              <a:extLst>
                <a:ext uri="{FF2B5EF4-FFF2-40B4-BE49-F238E27FC236}">
                  <a16:creationId xmlns:a16="http://schemas.microsoft.com/office/drawing/2014/main" id="{19C6EDDB-4B37-489A-9331-31E5AA84C8E6}"/>
                </a:ext>
              </a:extLst>
            </p:cNvPr>
            <p:cNvSpPr txBox="1"/>
            <p:nvPr/>
          </p:nvSpPr>
          <p:spPr>
            <a:xfrm>
              <a:off x="2871699" y="5683639"/>
              <a:ext cx="357525" cy="288147"/>
            </a:xfrm>
            <a:prstGeom prst="rect">
              <a:avLst/>
            </a:prstGeom>
            <a:noFill/>
          </p:spPr>
          <p:txBody>
            <a:bodyPr wrap="none" lIns="36000" tIns="36000" rIns="36000" bIns="36000" rtlCol="0" anchor="t" anchorCtr="0">
              <a:spAutoFit/>
            </a:bodyPr>
            <a:lstStyle/>
            <a:p>
              <a:pPr algn="r"/>
              <a:r>
                <a:rPr lang="fr-FR" sz="1400" dirty="0">
                  <a:solidFill>
                    <a:srgbClr val="4D4D4D"/>
                  </a:solidFill>
                  <a:latin typeface="Arial" panose="020B0604020202020204" pitchFamily="34" charset="0"/>
                  <a:cs typeface="Arial" panose="020B0604020202020204" pitchFamily="34" charset="0"/>
                </a:rPr>
                <a:t>511</a:t>
              </a:r>
            </a:p>
          </p:txBody>
        </p:sp>
        <p:sp>
          <p:nvSpPr>
            <p:cNvPr id="65" name="TextBox 64">
              <a:extLst>
                <a:ext uri="{FF2B5EF4-FFF2-40B4-BE49-F238E27FC236}">
                  <a16:creationId xmlns:a16="http://schemas.microsoft.com/office/drawing/2014/main" id="{C101D778-4B5E-4284-9788-7D06D323A718}"/>
                </a:ext>
              </a:extLst>
            </p:cNvPr>
            <p:cNvSpPr txBox="1"/>
            <p:nvPr/>
          </p:nvSpPr>
          <p:spPr>
            <a:xfrm>
              <a:off x="2142787" y="5683639"/>
              <a:ext cx="370862" cy="288147"/>
            </a:xfrm>
            <a:prstGeom prst="rect">
              <a:avLst/>
            </a:prstGeom>
            <a:noFill/>
          </p:spPr>
          <p:txBody>
            <a:bodyPr wrap="none" lIns="36000" tIns="36000" rIns="36000" bIns="36000" rtlCol="0" anchor="t" anchorCtr="0">
              <a:spAutoFit/>
            </a:bodyPr>
            <a:lstStyle/>
            <a:p>
              <a:pPr algn="r"/>
              <a:r>
                <a:rPr lang="fr-FR" sz="1400" dirty="0">
                  <a:solidFill>
                    <a:srgbClr val="4D4D4D"/>
                  </a:solidFill>
                  <a:latin typeface="Arial" panose="020B0604020202020204" pitchFamily="34" charset="0"/>
                  <a:cs typeface="Arial" panose="020B0604020202020204" pitchFamily="34" charset="0"/>
                </a:rPr>
                <a:t>593</a:t>
              </a:r>
            </a:p>
          </p:txBody>
        </p:sp>
        <p:sp>
          <p:nvSpPr>
            <p:cNvPr id="66" name="TextBox 65">
              <a:extLst>
                <a:ext uri="{FF2B5EF4-FFF2-40B4-BE49-F238E27FC236}">
                  <a16:creationId xmlns:a16="http://schemas.microsoft.com/office/drawing/2014/main" id="{C52A50FB-1300-46D8-834E-00D268964548}"/>
                </a:ext>
              </a:extLst>
            </p:cNvPr>
            <p:cNvSpPr txBox="1"/>
            <p:nvPr/>
          </p:nvSpPr>
          <p:spPr>
            <a:xfrm>
              <a:off x="1427211" y="5683639"/>
              <a:ext cx="370862" cy="288147"/>
            </a:xfrm>
            <a:prstGeom prst="rect">
              <a:avLst/>
            </a:prstGeom>
            <a:noFill/>
          </p:spPr>
          <p:txBody>
            <a:bodyPr wrap="none" lIns="36000" tIns="36000" rIns="36000" bIns="36000" rtlCol="0" anchor="t" anchorCtr="0">
              <a:spAutoFit/>
            </a:bodyPr>
            <a:lstStyle/>
            <a:p>
              <a:pPr algn="r"/>
              <a:r>
                <a:rPr lang="fr-FR" sz="1400" dirty="0">
                  <a:solidFill>
                    <a:srgbClr val="4D4D4D"/>
                  </a:solidFill>
                  <a:latin typeface="Arial" panose="020B0604020202020204" pitchFamily="34" charset="0"/>
                  <a:cs typeface="Arial" panose="020B0604020202020204" pitchFamily="34" charset="0"/>
                </a:rPr>
                <a:t>693</a:t>
              </a:r>
            </a:p>
          </p:txBody>
        </p:sp>
        <p:sp>
          <p:nvSpPr>
            <p:cNvPr id="82" name="TextBox 81">
              <a:extLst>
                <a:ext uri="{FF2B5EF4-FFF2-40B4-BE49-F238E27FC236}">
                  <a16:creationId xmlns:a16="http://schemas.microsoft.com/office/drawing/2014/main" id="{4C8E332D-DD26-45AB-91F4-512F86974236}"/>
                </a:ext>
              </a:extLst>
            </p:cNvPr>
            <p:cNvSpPr txBox="1"/>
            <p:nvPr/>
          </p:nvSpPr>
          <p:spPr>
            <a:xfrm>
              <a:off x="571624" y="5673824"/>
              <a:ext cx="819455" cy="307777"/>
            </a:xfrm>
            <a:prstGeom prst="rect">
              <a:avLst/>
            </a:prstGeom>
            <a:noFill/>
          </p:spPr>
          <p:txBody>
            <a:bodyPr wrap="none" rtlCol="0">
              <a:spAutoFit/>
            </a:bodyPr>
            <a:lstStyle/>
            <a:p>
              <a:pPr algn="r"/>
              <a:r>
                <a:rPr lang="fr-FR" sz="1400" dirty="0">
                  <a:solidFill>
                    <a:srgbClr val="4D4D4D"/>
                  </a:solidFill>
                </a:rPr>
                <a:t>≥70 ans</a:t>
              </a:r>
            </a:p>
          </p:txBody>
        </p:sp>
      </p:grpSp>
      <p:grpSp>
        <p:nvGrpSpPr>
          <p:cNvPr id="86" name="Group 85">
            <a:extLst>
              <a:ext uri="{FF2B5EF4-FFF2-40B4-BE49-F238E27FC236}">
                <a16:creationId xmlns:a16="http://schemas.microsoft.com/office/drawing/2014/main" id="{07BFEB83-CB7F-4345-AB13-13ED778688AA}"/>
              </a:ext>
            </a:extLst>
          </p:cNvPr>
          <p:cNvGrpSpPr/>
          <p:nvPr/>
        </p:nvGrpSpPr>
        <p:grpSpPr>
          <a:xfrm>
            <a:off x="565212" y="5394424"/>
            <a:ext cx="7523959" cy="307777"/>
            <a:chOff x="565212" y="5394424"/>
            <a:chExt cx="7523959" cy="307777"/>
          </a:xfrm>
        </p:grpSpPr>
        <p:sp>
          <p:nvSpPr>
            <p:cNvPr id="35" name="TextBox 34">
              <a:extLst>
                <a:ext uri="{FF2B5EF4-FFF2-40B4-BE49-F238E27FC236}">
                  <a16:creationId xmlns:a16="http://schemas.microsoft.com/office/drawing/2014/main" id="{92290A77-2384-4938-B2BA-EA8A1B12EE82}"/>
                </a:ext>
              </a:extLst>
            </p:cNvPr>
            <p:cNvSpPr txBox="1"/>
            <p:nvPr/>
          </p:nvSpPr>
          <p:spPr>
            <a:xfrm>
              <a:off x="7917082" y="5404239"/>
              <a:ext cx="172089" cy="288147"/>
            </a:xfrm>
            <a:prstGeom prst="rect">
              <a:avLst/>
            </a:prstGeom>
            <a:noFill/>
          </p:spPr>
          <p:txBody>
            <a:bodyPr wrap="none" lIns="36000" tIns="36000" rIns="36000" bIns="36000" rtlCol="0" anchor="t" anchorCtr="0">
              <a:spAutoFit/>
            </a:bodyPr>
            <a:lstStyle/>
            <a:p>
              <a:pPr algn="r"/>
              <a:r>
                <a:rPr lang="fr-FR" sz="1400" dirty="0">
                  <a:solidFill>
                    <a:srgbClr val="E75C00"/>
                  </a:solidFill>
                  <a:latin typeface="Arial" panose="020B0604020202020204" pitchFamily="34" charset="0"/>
                  <a:cs typeface="Arial" panose="020B0604020202020204" pitchFamily="34" charset="0"/>
                </a:rPr>
                <a:t>2</a:t>
              </a:r>
            </a:p>
          </p:txBody>
        </p:sp>
        <p:sp>
          <p:nvSpPr>
            <p:cNvPr id="37" name="TextBox 36">
              <a:extLst>
                <a:ext uri="{FF2B5EF4-FFF2-40B4-BE49-F238E27FC236}">
                  <a16:creationId xmlns:a16="http://schemas.microsoft.com/office/drawing/2014/main" id="{87C04F92-680C-4E55-B61B-278CD7094803}"/>
                </a:ext>
              </a:extLst>
            </p:cNvPr>
            <p:cNvSpPr txBox="1"/>
            <p:nvPr/>
          </p:nvSpPr>
          <p:spPr>
            <a:xfrm>
              <a:off x="7151813" y="5404239"/>
              <a:ext cx="271475" cy="288147"/>
            </a:xfrm>
            <a:prstGeom prst="rect">
              <a:avLst/>
            </a:prstGeom>
            <a:noFill/>
          </p:spPr>
          <p:txBody>
            <a:bodyPr wrap="none" lIns="36000" tIns="36000" rIns="36000" bIns="36000" rtlCol="0" anchor="t" anchorCtr="0">
              <a:spAutoFit/>
            </a:bodyPr>
            <a:lstStyle/>
            <a:p>
              <a:pPr algn="r"/>
              <a:r>
                <a:rPr lang="fr-FR" sz="1400" dirty="0">
                  <a:solidFill>
                    <a:srgbClr val="E75C00"/>
                  </a:solidFill>
                  <a:latin typeface="Arial" panose="020B0604020202020204" pitchFamily="34" charset="0"/>
                  <a:cs typeface="Arial" panose="020B0604020202020204" pitchFamily="34" charset="0"/>
                </a:rPr>
                <a:t>47</a:t>
              </a:r>
            </a:p>
          </p:txBody>
        </p:sp>
        <p:sp>
          <p:nvSpPr>
            <p:cNvPr id="39" name="TextBox 38">
              <a:extLst>
                <a:ext uri="{FF2B5EF4-FFF2-40B4-BE49-F238E27FC236}">
                  <a16:creationId xmlns:a16="http://schemas.microsoft.com/office/drawing/2014/main" id="{AABBC993-59F9-4C0F-AB2F-8AF55591E3B6}"/>
                </a:ext>
              </a:extLst>
            </p:cNvPr>
            <p:cNvSpPr txBox="1"/>
            <p:nvPr/>
          </p:nvSpPr>
          <p:spPr>
            <a:xfrm>
              <a:off x="6386545" y="5404239"/>
              <a:ext cx="370862" cy="288147"/>
            </a:xfrm>
            <a:prstGeom prst="rect">
              <a:avLst/>
            </a:prstGeom>
            <a:noFill/>
          </p:spPr>
          <p:txBody>
            <a:bodyPr wrap="none" lIns="36000" tIns="36000" rIns="36000" bIns="36000" rtlCol="0" anchor="t" anchorCtr="0">
              <a:spAutoFit/>
            </a:bodyPr>
            <a:lstStyle/>
            <a:p>
              <a:pPr algn="r"/>
              <a:r>
                <a:rPr lang="fr-FR" sz="1400" dirty="0">
                  <a:solidFill>
                    <a:srgbClr val="E75C00"/>
                  </a:solidFill>
                  <a:latin typeface="Arial" panose="020B0604020202020204" pitchFamily="34" charset="0"/>
                  <a:cs typeface="Arial" panose="020B0604020202020204" pitchFamily="34" charset="0"/>
                </a:rPr>
                <a:t>227</a:t>
              </a:r>
            </a:p>
          </p:txBody>
        </p:sp>
        <p:sp>
          <p:nvSpPr>
            <p:cNvPr id="41" name="TextBox 40">
              <a:extLst>
                <a:ext uri="{FF2B5EF4-FFF2-40B4-BE49-F238E27FC236}">
                  <a16:creationId xmlns:a16="http://schemas.microsoft.com/office/drawing/2014/main" id="{98299CBA-30C8-492B-8E44-CA86C0C7CFFE}"/>
                </a:ext>
              </a:extLst>
            </p:cNvPr>
            <p:cNvSpPr txBox="1"/>
            <p:nvPr/>
          </p:nvSpPr>
          <p:spPr>
            <a:xfrm>
              <a:off x="5670970" y="5404239"/>
              <a:ext cx="370862" cy="288147"/>
            </a:xfrm>
            <a:prstGeom prst="rect">
              <a:avLst/>
            </a:prstGeom>
            <a:noFill/>
          </p:spPr>
          <p:txBody>
            <a:bodyPr wrap="none" lIns="36000" tIns="36000" rIns="36000" bIns="36000" rtlCol="0" anchor="t" anchorCtr="0">
              <a:spAutoFit/>
            </a:bodyPr>
            <a:lstStyle/>
            <a:p>
              <a:pPr algn="r"/>
              <a:r>
                <a:rPr lang="fr-FR" sz="1400" dirty="0">
                  <a:solidFill>
                    <a:srgbClr val="E75C00"/>
                  </a:solidFill>
                  <a:latin typeface="Arial" panose="020B0604020202020204" pitchFamily="34" charset="0"/>
                  <a:cs typeface="Arial" panose="020B0604020202020204" pitchFamily="34" charset="0"/>
                </a:rPr>
                <a:t>439</a:t>
              </a:r>
            </a:p>
          </p:txBody>
        </p:sp>
        <p:sp>
          <p:nvSpPr>
            <p:cNvPr id="43" name="TextBox 42">
              <a:extLst>
                <a:ext uri="{FF2B5EF4-FFF2-40B4-BE49-F238E27FC236}">
                  <a16:creationId xmlns:a16="http://schemas.microsoft.com/office/drawing/2014/main" id="{0EAF9ABB-9363-4643-AB98-BB08ABFA8D0F}"/>
                </a:ext>
              </a:extLst>
            </p:cNvPr>
            <p:cNvSpPr txBox="1"/>
            <p:nvPr/>
          </p:nvSpPr>
          <p:spPr>
            <a:xfrm>
              <a:off x="4955395" y="5404239"/>
              <a:ext cx="370862" cy="288147"/>
            </a:xfrm>
            <a:prstGeom prst="rect">
              <a:avLst/>
            </a:prstGeom>
            <a:noFill/>
          </p:spPr>
          <p:txBody>
            <a:bodyPr wrap="none" lIns="36000" tIns="36000" rIns="36000" bIns="36000" rtlCol="0" anchor="t" anchorCtr="0">
              <a:spAutoFit/>
            </a:bodyPr>
            <a:lstStyle/>
            <a:p>
              <a:pPr algn="r"/>
              <a:r>
                <a:rPr lang="fr-FR" sz="1400" dirty="0">
                  <a:solidFill>
                    <a:srgbClr val="E75C00"/>
                  </a:solidFill>
                  <a:latin typeface="Arial" panose="020B0604020202020204" pitchFamily="34" charset="0"/>
                  <a:cs typeface="Arial" panose="020B0604020202020204" pitchFamily="34" charset="0"/>
                </a:rPr>
                <a:t>718</a:t>
              </a:r>
            </a:p>
          </p:txBody>
        </p:sp>
        <p:sp>
          <p:nvSpPr>
            <p:cNvPr id="45" name="TextBox 44">
              <a:extLst>
                <a:ext uri="{FF2B5EF4-FFF2-40B4-BE49-F238E27FC236}">
                  <a16:creationId xmlns:a16="http://schemas.microsoft.com/office/drawing/2014/main" id="{53668DC0-64C8-4B05-AB49-FC4A49752B0F}"/>
                </a:ext>
              </a:extLst>
            </p:cNvPr>
            <p:cNvSpPr txBox="1"/>
            <p:nvPr/>
          </p:nvSpPr>
          <p:spPr>
            <a:xfrm>
              <a:off x="4239819" y="5404239"/>
              <a:ext cx="370862" cy="288147"/>
            </a:xfrm>
            <a:prstGeom prst="rect">
              <a:avLst/>
            </a:prstGeom>
            <a:noFill/>
          </p:spPr>
          <p:txBody>
            <a:bodyPr wrap="none" lIns="36000" tIns="36000" rIns="36000" bIns="36000" rtlCol="0" anchor="t" anchorCtr="0">
              <a:spAutoFit/>
            </a:bodyPr>
            <a:lstStyle/>
            <a:p>
              <a:pPr algn="r"/>
              <a:r>
                <a:rPr lang="fr-FR" sz="1400" dirty="0">
                  <a:solidFill>
                    <a:srgbClr val="E75C00"/>
                  </a:solidFill>
                  <a:latin typeface="Arial" panose="020B0604020202020204" pitchFamily="34" charset="0"/>
                  <a:cs typeface="Arial" panose="020B0604020202020204" pitchFamily="34" charset="0"/>
                </a:rPr>
                <a:t>998</a:t>
              </a:r>
            </a:p>
          </p:txBody>
        </p:sp>
        <p:sp>
          <p:nvSpPr>
            <p:cNvPr id="47" name="TextBox 46">
              <a:extLst>
                <a:ext uri="{FF2B5EF4-FFF2-40B4-BE49-F238E27FC236}">
                  <a16:creationId xmlns:a16="http://schemas.microsoft.com/office/drawing/2014/main" id="{2ACF96E0-0BE7-4C9B-85F6-BF43DD863B4D}"/>
                </a:ext>
              </a:extLst>
            </p:cNvPr>
            <p:cNvSpPr txBox="1"/>
            <p:nvPr/>
          </p:nvSpPr>
          <p:spPr>
            <a:xfrm>
              <a:off x="3474551" y="5404239"/>
              <a:ext cx="470248" cy="288147"/>
            </a:xfrm>
            <a:prstGeom prst="rect">
              <a:avLst/>
            </a:prstGeom>
            <a:noFill/>
          </p:spPr>
          <p:txBody>
            <a:bodyPr wrap="none" lIns="36000" tIns="36000" rIns="36000" bIns="36000" rtlCol="0" anchor="t" anchorCtr="0">
              <a:spAutoFit/>
            </a:bodyPr>
            <a:lstStyle/>
            <a:p>
              <a:pPr algn="r"/>
              <a:r>
                <a:rPr lang="fr-FR" sz="1400" dirty="0">
                  <a:solidFill>
                    <a:srgbClr val="E75C00"/>
                  </a:solidFill>
                  <a:latin typeface="Arial" panose="020B0604020202020204" pitchFamily="34" charset="0"/>
                  <a:cs typeface="Arial" panose="020B0604020202020204" pitchFamily="34" charset="0"/>
                </a:rPr>
                <a:t>1203</a:t>
              </a:r>
            </a:p>
          </p:txBody>
        </p:sp>
        <p:sp>
          <p:nvSpPr>
            <p:cNvPr id="49" name="TextBox 48">
              <a:extLst>
                <a:ext uri="{FF2B5EF4-FFF2-40B4-BE49-F238E27FC236}">
                  <a16:creationId xmlns:a16="http://schemas.microsoft.com/office/drawing/2014/main" id="{73342F51-727C-423D-9ACB-A7A9544AB3FE}"/>
                </a:ext>
              </a:extLst>
            </p:cNvPr>
            <p:cNvSpPr txBox="1"/>
            <p:nvPr/>
          </p:nvSpPr>
          <p:spPr>
            <a:xfrm>
              <a:off x="2758976" y="5404239"/>
              <a:ext cx="470248" cy="288147"/>
            </a:xfrm>
            <a:prstGeom prst="rect">
              <a:avLst/>
            </a:prstGeom>
            <a:noFill/>
          </p:spPr>
          <p:txBody>
            <a:bodyPr wrap="none" lIns="36000" tIns="36000" rIns="36000" bIns="36000" rtlCol="0" anchor="t" anchorCtr="0">
              <a:spAutoFit/>
            </a:bodyPr>
            <a:lstStyle/>
            <a:p>
              <a:pPr algn="r"/>
              <a:r>
                <a:rPr lang="fr-FR" sz="1400" dirty="0">
                  <a:solidFill>
                    <a:srgbClr val="E75C00"/>
                  </a:solidFill>
                  <a:latin typeface="Arial" panose="020B0604020202020204" pitchFamily="34" charset="0"/>
                  <a:cs typeface="Arial" panose="020B0604020202020204" pitchFamily="34" charset="0"/>
                </a:rPr>
                <a:t>1343</a:t>
              </a:r>
            </a:p>
          </p:txBody>
        </p:sp>
        <p:sp>
          <p:nvSpPr>
            <p:cNvPr id="51" name="TextBox 50">
              <a:extLst>
                <a:ext uri="{FF2B5EF4-FFF2-40B4-BE49-F238E27FC236}">
                  <a16:creationId xmlns:a16="http://schemas.microsoft.com/office/drawing/2014/main" id="{D407BD9E-5725-4567-A474-523A67FBE2E1}"/>
                </a:ext>
              </a:extLst>
            </p:cNvPr>
            <p:cNvSpPr txBox="1"/>
            <p:nvPr/>
          </p:nvSpPr>
          <p:spPr>
            <a:xfrm>
              <a:off x="2043401" y="5404239"/>
              <a:ext cx="470248" cy="288147"/>
            </a:xfrm>
            <a:prstGeom prst="rect">
              <a:avLst/>
            </a:prstGeom>
            <a:noFill/>
          </p:spPr>
          <p:txBody>
            <a:bodyPr wrap="none" lIns="36000" tIns="36000" rIns="36000" bIns="36000" rtlCol="0" anchor="t" anchorCtr="0">
              <a:spAutoFit/>
            </a:bodyPr>
            <a:lstStyle/>
            <a:p>
              <a:pPr algn="r"/>
              <a:r>
                <a:rPr lang="fr-FR" sz="1400" dirty="0">
                  <a:solidFill>
                    <a:srgbClr val="E75C00"/>
                  </a:solidFill>
                  <a:latin typeface="Arial" panose="020B0604020202020204" pitchFamily="34" charset="0"/>
                  <a:cs typeface="Arial" panose="020B0604020202020204" pitchFamily="34" charset="0"/>
                </a:rPr>
                <a:t>1496</a:t>
              </a:r>
            </a:p>
          </p:txBody>
        </p:sp>
        <p:sp>
          <p:nvSpPr>
            <p:cNvPr id="53" name="TextBox 52">
              <a:extLst>
                <a:ext uri="{FF2B5EF4-FFF2-40B4-BE49-F238E27FC236}">
                  <a16:creationId xmlns:a16="http://schemas.microsoft.com/office/drawing/2014/main" id="{662B901E-B4F3-4025-B664-22243D3C9A96}"/>
                </a:ext>
              </a:extLst>
            </p:cNvPr>
            <p:cNvSpPr txBox="1"/>
            <p:nvPr/>
          </p:nvSpPr>
          <p:spPr>
            <a:xfrm>
              <a:off x="1327825" y="5404239"/>
              <a:ext cx="470248" cy="288147"/>
            </a:xfrm>
            <a:prstGeom prst="rect">
              <a:avLst/>
            </a:prstGeom>
            <a:noFill/>
          </p:spPr>
          <p:txBody>
            <a:bodyPr wrap="none" lIns="36000" tIns="36000" rIns="36000" bIns="36000" rtlCol="0" anchor="t" anchorCtr="0">
              <a:spAutoFit/>
            </a:bodyPr>
            <a:lstStyle/>
            <a:p>
              <a:pPr algn="r"/>
              <a:r>
                <a:rPr lang="fr-FR" sz="1400" dirty="0">
                  <a:solidFill>
                    <a:srgbClr val="E75C00"/>
                  </a:solidFill>
                  <a:latin typeface="Arial" panose="020B0604020202020204" pitchFamily="34" charset="0"/>
                  <a:cs typeface="Arial" panose="020B0604020202020204" pitchFamily="34" charset="0"/>
                </a:rPr>
                <a:t>1667</a:t>
              </a:r>
            </a:p>
          </p:txBody>
        </p:sp>
        <p:sp>
          <p:nvSpPr>
            <p:cNvPr id="83" name="TextBox 82">
              <a:extLst>
                <a:ext uri="{FF2B5EF4-FFF2-40B4-BE49-F238E27FC236}">
                  <a16:creationId xmlns:a16="http://schemas.microsoft.com/office/drawing/2014/main" id="{66949FDB-2310-4D5C-ACDC-014FBE862367}"/>
                </a:ext>
              </a:extLst>
            </p:cNvPr>
            <p:cNvSpPr txBox="1"/>
            <p:nvPr/>
          </p:nvSpPr>
          <p:spPr>
            <a:xfrm>
              <a:off x="565212" y="5394424"/>
              <a:ext cx="825867" cy="307777"/>
            </a:xfrm>
            <a:prstGeom prst="rect">
              <a:avLst/>
            </a:prstGeom>
            <a:noFill/>
          </p:spPr>
          <p:txBody>
            <a:bodyPr wrap="none" rtlCol="0">
              <a:spAutoFit/>
            </a:bodyPr>
            <a:lstStyle/>
            <a:p>
              <a:pPr algn="r"/>
              <a:r>
                <a:rPr lang="fr-FR" sz="1400" dirty="0">
                  <a:solidFill>
                    <a:srgbClr val="E75C00"/>
                  </a:solidFill>
                </a:rPr>
                <a:t>&lt;70 ans</a:t>
              </a:r>
            </a:p>
          </p:txBody>
        </p:sp>
      </p:grpSp>
      <p:sp>
        <p:nvSpPr>
          <p:cNvPr id="89" name="Graphic 87">
            <a:extLst>
              <a:ext uri="{FF2B5EF4-FFF2-40B4-BE49-F238E27FC236}">
                <a16:creationId xmlns:a16="http://schemas.microsoft.com/office/drawing/2014/main" id="{3C3BAD16-2E88-40CA-BE9D-11146F9E4F90}"/>
              </a:ext>
            </a:extLst>
          </p:cNvPr>
          <p:cNvSpPr/>
          <p:nvPr/>
        </p:nvSpPr>
        <p:spPr>
          <a:xfrm>
            <a:off x="1561269" y="1889023"/>
            <a:ext cx="6463058" cy="695557"/>
          </a:xfrm>
          <a:custGeom>
            <a:avLst/>
            <a:gdLst>
              <a:gd name="connsiteX0" fmla="*/ 9144431 w 9144430"/>
              <a:gd name="connsiteY0" fmla="*/ 998391 h 998390"/>
              <a:gd name="connsiteX1" fmla="*/ 7828227 w 9144430"/>
              <a:gd name="connsiteY1" fmla="*/ 998391 h 998390"/>
              <a:gd name="connsiteX2" fmla="*/ 7828227 w 9144430"/>
              <a:gd name="connsiteY2" fmla="*/ 960395 h 998390"/>
              <a:gd name="connsiteX3" fmla="*/ 6992201 w 9144430"/>
              <a:gd name="connsiteY3" fmla="*/ 960395 h 998390"/>
              <a:gd name="connsiteX4" fmla="*/ 6992201 w 9144430"/>
              <a:gd name="connsiteY4" fmla="*/ 946572 h 998390"/>
              <a:gd name="connsiteX5" fmla="*/ 6743472 w 9144430"/>
              <a:gd name="connsiteY5" fmla="*/ 946572 h 998390"/>
              <a:gd name="connsiteX6" fmla="*/ 6743472 w 9144430"/>
              <a:gd name="connsiteY6" fmla="*/ 936206 h 998390"/>
              <a:gd name="connsiteX7" fmla="*/ 6539646 w 9144430"/>
              <a:gd name="connsiteY7" fmla="*/ 936206 h 998390"/>
              <a:gd name="connsiteX8" fmla="*/ 6539646 w 9144430"/>
              <a:gd name="connsiteY8" fmla="*/ 922391 h 998390"/>
              <a:gd name="connsiteX9" fmla="*/ 6221817 w 9144430"/>
              <a:gd name="connsiteY9" fmla="*/ 922391 h 998390"/>
              <a:gd name="connsiteX10" fmla="*/ 6221817 w 9144430"/>
              <a:gd name="connsiteY10" fmla="*/ 922391 h 998390"/>
              <a:gd name="connsiteX11" fmla="*/ 5682897 w 9144430"/>
              <a:gd name="connsiteY11" fmla="*/ 922391 h 998390"/>
              <a:gd name="connsiteX12" fmla="*/ 5682897 w 9144430"/>
              <a:gd name="connsiteY12" fmla="*/ 908568 h 998390"/>
              <a:gd name="connsiteX13" fmla="*/ 5285611 w 9144430"/>
              <a:gd name="connsiteY13" fmla="*/ 908568 h 998390"/>
              <a:gd name="connsiteX14" fmla="*/ 5285611 w 9144430"/>
              <a:gd name="connsiteY14" fmla="*/ 898211 h 998390"/>
              <a:gd name="connsiteX15" fmla="*/ 5074877 w 9144430"/>
              <a:gd name="connsiteY15" fmla="*/ 898211 h 998390"/>
              <a:gd name="connsiteX16" fmla="*/ 5074877 w 9144430"/>
              <a:gd name="connsiteY16" fmla="*/ 891295 h 998390"/>
              <a:gd name="connsiteX17" fmla="*/ 4795052 w 9144430"/>
              <a:gd name="connsiteY17" fmla="*/ 891295 h 998390"/>
              <a:gd name="connsiteX18" fmla="*/ 4795052 w 9144430"/>
              <a:gd name="connsiteY18" fmla="*/ 877480 h 998390"/>
              <a:gd name="connsiteX19" fmla="*/ 4615406 w 9144430"/>
              <a:gd name="connsiteY19" fmla="*/ 877480 h 998390"/>
              <a:gd name="connsiteX20" fmla="*/ 4615406 w 9144430"/>
              <a:gd name="connsiteY20" fmla="*/ 870572 h 998390"/>
              <a:gd name="connsiteX21" fmla="*/ 4435769 w 9144430"/>
              <a:gd name="connsiteY21" fmla="*/ 870572 h 998390"/>
              <a:gd name="connsiteX22" fmla="*/ 4435769 w 9144430"/>
              <a:gd name="connsiteY22" fmla="*/ 856749 h 998390"/>
              <a:gd name="connsiteX23" fmla="*/ 4138671 w 9144430"/>
              <a:gd name="connsiteY23" fmla="*/ 856749 h 998390"/>
              <a:gd name="connsiteX24" fmla="*/ 4138671 w 9144430"/>
              <a:gd name="connsiteY24" fmla="*/ 849843 h 998390"/>
              <a:gd name="connsiteX25" fmla="*/ 3893383 w 9144430"/>
              <a:gd name="connsiteY25" fmla="*/ 849843 h 998390"/>
              <a:gd name="connsiteX26" fmla="*/ 3893383 w 9144430"/>
              <a:gd name="connsiteY26" fmla="*/ 825660 h 998390"/>
              <a:gd name="connsiteX27" fmla="*/ 3520285 w 9144430"/>
              <a:gd name="connsiteY27" fmla="*/ 825660 h 998390"/>
              <a:gd name="connsiteX28" fmla="*/ 3520285 w 9144430"/>
              <a:gd name="connsiteY28" fmla="*/ 808387 h 998390"/>
              <a:gd name="connsiteX29" fmla="*/ 3316459 w 9144430"/>
              <a:gd name="connsiteY29" fmla="*/ 808387 h 998390"/>
              <a:gd name="connsiteX30" fmla="*/ 3316459 w 9144430"/>
              <a:gd name="connsiteY30" fmla="*/ 801478 h 998390"/>
              <a:gd name="connsiteX31" fmla="*/ 3150637 w 9144430"/>
              <a:gd name="connsiteY31" fmla="*/ 801478 h 998390"/>
              <a:gd name="connsiteX32" fmla="*/ 3150637 w 9144430"/>
              <a:gd name="connsiteY32" fmla="*/ 784205 h 998390"/>
              <a:gd name="connsiteX33" fmla="*/ 3050449 w 9144430"/>
              <a:gd name="connsiteY33" fmla="*/ 784205 h 998390"/>
              <a:gd name="connsiteX34" fmla="*/ 3050449 w 9144430"/>
              <a:gd name="connsiteY34" fmla="*/ 763477 h 998390"/>
              <a:gd name="connsiteX35" fmla="*/ 2812085 w 9144430"/>
              <a:gd name="connsiteY35" fmla="*/ 763477 h 998390"/>
              <a:gd name="connsiteX36" fmla="*/ 2812085 w 9144430"/>
              <a:gd name="connsiteY36" fmla="*/ 749658 h 998390"/>
              <a:gd name="connsiteX37" fmla="*/ 2673893 w 9144430"/>
              <a:gd name="connsiteY37" fmla="*/ 749658 h 998390"/>
              <a:gd name="connsiteX38" fmla="*/ 2673893 w 9144430"/>
              <a:gd name="connsiteY38" fmla="*/ 701293 h 998390"/>
              <a:gd name="connsiteX39" fmla="*/ 2552982 w 9144430"/>
              <a:gd name="connsiteY39" fmla="*/ 701293 h 998390"/>
              <a:gd name="connsiteX40" fmla="*/ 2552982 w 9144430"/>
              <a:gd name="connsiteY40" fmla="*/ 677111 h 998390"/>
              <a:gd name="connsiteX41" fmla="*/ 2449345 w 9144430"/>
              <a:gd name="connsiteY41" fmla="*/ 677111 h 998390"/>
              <a:gd name="connsiteX42" fmla="*/ 2449345 w 9144430"/>
              <a:gd name="connsiteY42" fmla="*/ 642564 h 998390"/>
              <a:gd name="connsiteX43" fmla="*/ 2321527 w 9144430"/>
              <a:gd name="connsiteY43" fmla="*/ 642564 h 998390"/>
              <a:gd name="connsiteX44" fmla="*/ 2321527 w 9144430"/>
              <a:gd name="connsiteY44" fmla="*/ 625291 h 998390"/>
              <a:gd name="connsiteX45" fmla="*/ 2190242 w 9144430"/>
              <a:gd name="connsiteY45" fmla="*/ 625291 h 998390"/>
              <a:gd name="connsiteX46" fmla="*/ 2190242 w 9144430"/>
              <a:gd name="connsiteY46" fmla="*/ 597654 h 998390"/>
              <a:gd name="connsiteX47" fmla="*/ 2055516 w 9144430"/>
              <a:gd name="connsiteY47" fmla="*/ 597654 h 998390"/>
              <a:gd name="connsiteX48" fmla="*/ 2055516 w 9144430"/>
              <a:gd name="connsiteY48" fmla="*/ 570017 h 998390"/>
              <a:gd name="connsiteX49" fmla="*/ 1931147 w 9144430"/>
              <a:gd name="connsiteY49" fmla="*/ 570017 h 998390"/>
              <a:gd name="connsiteX50" fmla="*/ 1931147 w 9144430"/>
              <a:gd name="connsiteY50" fmla="*/ 545834 h 998390"/>
              <a:gd name="connsiteX51" fmla="*/ 1844783 w 9144430"/>
              <a:gd name="connsiteY51" fmla="*/ 545834 h 998390"/>
              <a:gd name="connsiteX52" fmla="*/ 1844783 w 9144430"/>
              <a:gd name="connsiteY52" fmla="*/ 518197 h 998390"/>
              <a:gd name="connsiteX53" fmla="*/ 1768775 w 9144430"/>
              <a:gd name="connsiteY53" fmla="*/ 518197 h 998390"/>
              <a:gd name="connsiteX54" fmla="*/ 1768775 w 9144430"/>
              <a:gd name="connsiteY54" fmla="*/ 494014 h 998390"/>
              <a:gd name="connsiteX55" fmla="*/ 1651322 w 9144430"/>
              <a:gd name="connsiteY55" fmla="*/ 494014 h 998390"/>
              <a:gd name="connsiteX56" fmla="*/ 1651322 w 9144430"/>
              <a:gd name="connsiteY56" fmla="*/ 459468 h 998390"/>
              <a:gd name="connsiteX57" fmla="*/ 1544226 w 9144430"/>
              <a:gd name="connsiteY57" fmla="*/ 459468 h 998390"/>
              <a:gd name="connsiteX58" fmla="*/ 1544226 w 9144430"/>
              <a:gd name="connsiteY58" fmla="*/ 438740 h 998390"/>
              <a:gd name="connsiteX59" fmla="*/ 1399135 w 9144430"/>
              <a:gd name="connsiteY59" fmla="*/ 438740 h 998390"/>
              <a:gd name="connsiteX60" fmla="*/ 1399135 w 9144430"/>
              <a:gd name="connsiteY60" fmla="*/ 407649 h 998390"/>
              <a:gd name="connsiteX61" fmla="*/ 1354224 w 9144430"/>
              <a:gd name="connsiteY61" fmla="*/ 407649 h 998390"/>
              <a:gd name="connsiteX62" fmla="*/ 1354224 w 9144430"/>
              <a:gd name="connsiteY62" fmla="*/ 369647 h 998390"/>
              <a:gd name="connsiteX63" fmla="*/ 1184944 w 9144430"/>
              <a:gd name="connsiteY63" fmla="*/ 369647 h 998390"/>
              <a:gd name="connsiteX64" fmla="*/ 1184944 w 9144430"/>
              <a:gd name="connsiteY64" fmla="*/ 338555 h 998390"/>
              <a:gd name="connsiteX65" fmla="*/ 1129667 w 9144430"/>
              <a:gd name="connsiteY65" fmla="*/ 338555 h 998390"/>
              <a:gd name="connsiteX66" fmla="*/ 1129667 w 9144430"/>
              <a:gd name="connsiteY66" fmla="*/ 314373 h 998390"/>
              <a:gd name="connsiteX67" fmla="*/ 1036395 w 9144430"/>
              <a:gd name="connsiteY67" fmla="*/ 314373 h 998390"/>
              <a:gd name="connsiteX68" fmla="*/ 1036395 w 9144430"/>
              <a:gd name="connsiteY68" fmla="*/ 276372 h 998390"/>
              <a:gd name="connsiteX69" fmla="*/ 953479 w 9144430"/>
              <a:gd name="connsiteY69" fmla="*/ 276372 h 998390"/>
              <a:gd name="connsiteX70" fmla="*/ 953479 w 9144430"/>
              <a:gd name="connsiteY70" fmla="*/ 224552 h 998390"/>
              <a:gd name="connsiteX71" fmla="*/ 867114 w 9144430"/>
              <a:gd name="connsiteY71" fmla="*/ 224552 h 998390"/>
              <a:gd name="connsiteX72" fmla="*/ 867114 w 9144430"/>
              <a:gd name="connsiteY72" fmla="*/ 179641 h 998390"/>
              <a:gd name="connsiteX73" fmla="*/ 770386 w 9144430"/>
              <a:gd name="connsiteY73" fmla="*/ 179641 h 998390"/>
              <a:gd name="connsiteX74" fmla="*/ 770386 w 9144430"/>
              <a:gd name="connsiteY74" fmla="*/ 152005 h 998390"/>
              <a:gd name="connsiteX75" fmla="*/ 684020 w 9144430"/>
              <a:gd name="connsiteY75" fmla="*/ 152005 h 998390"/>
              <a:gd name="connsiteX76" fmla="*/ 684020 w 9144430"/>
              <a:gd name="connsiteY76" fmla="*/ 127822 h 998390"/>
              <a:gd name="connsiteX77" fmla="*/ 608018 w 9144430"/>
              <a:gd name="connsiteY77" fmla="*/ 127822 h 998390"/>
              <a:gd name="connsiteX78" fmla="*/ 608018 w 9144430"/>
              <a:gd name="connsiteY78" fmla="*/ 93276 h 998390"/>
              <a:gd name="connsiteX79" fmla="*/ 549289 w 9144430"/>
              <a:gd name="connsiteY79" fmla="*/ 93276 h 998390"/>
              <a:gd name="connsiteX80" fmla="*/ 549289 w 9144430"/>
              <a:gd name="connsiteY80" fmla="*/ 62184 h 998390"/>
              <a:gd name="connsiteX81" fmla="*/ 407649 w 9144430"/>
              <a:gd name="connsiteY81" fmla="*/ 62184 h 998390"/>
              <a:gd name="connsiteX82" fmla="*/ 407649 w 9144430"/>
              <a:gd name="connsiteY82" fmla="*/ 55274 h 998390"/>
              <a:gd name="connsiteX83" fmla="*/ 324737 w 9144430"/>
              <a:gd name="connsiteY83" fmla="*/ 55274 h 998390"/>
              <a:gd name="connsiteX84" fmla="*/ 324737 w 9144430"/>
              <a:gd name="connsiteY84" fmla="*/ 27637 h 998390"/>
              <a:gd name="connsiteX85" fmla="*/ 228006 w 9144430"/>
              <a:gd name="connsiteY85" fmla="*/ 27637 h 998390"/>
              <a:gd name="connsiteX86" fmla="*/ 228006 w 9144430"/>
              <a:gd name="connsiteY86" fmla="*/ 0 h 998390"/>
              <a:gd name="connsiteX87" fmla="*/ 0 w 9144430"/>
              <a:gd name="connsiteY87" fmla="*/ 0 h 99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9144430" h="998390">
                <a:moveTo>
                  <a:pt x="9144431" y="998391"/>
                </a:moveTo>
                <a:lnTo>
                  <a:pt x="7828227" y="998391"/>
                </a:lnTo>
                <a:lnTo>
                  <a:pt x="7828227" y="960395"/>
                </a:lnTo>
                <a:lnTo>
                  <a:pt x="6992201" y="960395"/>
                </a:lnTo>
                <a:lnTo>
                  <a:pt x="6992201" y="946572"/>
                </a:lnTo>
                <a:lnTo>
                  <a:pt x="6743472" y="946572"/>
                </a:lnTo>
                <a:lnTo>
                  <a:pt x="6743472" y="936206"/>
                </a:lnTo>
                <a:lnTo>
                  <a:pt x="6539646" y="936206"/>
                </a:lnTo>
                <a:lnTo>
                  <a:pt x="6539646" y="922391"/>
                </a:lnTo>
                <a:lnTo>
                  <a:pt x="6221817" y="922391"/>
                </a:lnTo>
                <a:lnTo>
                  <a:pt x="6221817" y="922391"/>
                </a:lnTo>
                <a:lnTo>
                  <a:pt x="5682897" y="922391"/>
                </a:lnTo>
                <a:lnTo>
                  <a:pt x="5682897" y="908568"/>
                </a:lnTo>
                <a:lnTo>
                  <a:pt x="5285611" y="908568"/>
                </a:lnTo>
                <a:lnTo>
                  <a:pt x="5285611" y="898211"/>
                </a:lnTo>
                <a:lnTo>
                  <a:pt x="5074877" y="898211"/>
                </a:lnTo>
                <a:lnTo>
                  <a:pt x="5074877" y="891295"/>
                </a:lnTo>
                <a:lnTo>
                  <a:pt x="4795052" y="891295"/>
                </a:lnTo>
                <a:lnTo>
                  <a:pt x="4795052" y="877480"/>
                </a:lnTo>
                <a:lnTo>
                  <a:pt x="4615406" y="877480"/>
                </a:lnTo>
                <a:lnTo>
                  <a:pt x="4615406" y="870572"/>
                </a:lnTo>
                <a:lnTo>
                  <a:pt x="4435769" y="870572"/>
                </a:lnTo>
                <a:lnTo>
                  <a:pt x="4435769" y="856749"/>
                </a:lnTo>
                <a:lnTo>
                  <a:pt x="4138671" y="856749"/>
                </a:lnTo>
                <a:lnTo>
                  <a:pt x="4138671" y="849843"/>
                </a:lnTo>
                <a:lnTo>
                  <a:pt x="3893383" y="849843"/>
                </a:lnTo>
                <a:lnTo>
                  <a:pt x="3893383" y="825660"/>
                </a:lnTo>
                <a:lnTo>
                  <a:pt x="3520285" y="825660"/>
                </a:lnTo>
                <a:lnTo>
                  <a:pt x="3520285" y="808387"/>
                </a:lnTo>
                <a:lnTo>
                  <a:pt x="3316459" y="808387"/>
                </a:lnTo>
                <a:lnTo>
                  <a:pt x="3316459" y="801478"/>
                </a:lnTo>
                <a:lnTo>
                  <a:pt x="3150637" y="801478"/>
                </a:lnTo>
                <a:lnTo>
                  <a:pt x="3150637" y="784205"/>
                </a:lnTo>
                <a:lnTo>
                  <a:pt x="3050449" y="784205"/>
                </a:lnTo>
                <a:lnTo>
                  <a:pt x="3050449" y="763477"/>
                </a:lnTo>
                <a:lnTo>
                  <a:pt x="2812085" y="763477"/>
                </a:lnTo>
                <a:lnTo>
                  <a:pt x="2812085" y="749658"/>
                </a:lnTo>
                <a:lnTo>
                  <a:pt x="2673893" y="749658"/>
                </a:lnTo>
                <a:lnTo>
                  <a:pt x="2673893" y="701293"/>
                </a:lnTo>
                <a:lnTo>
                  <a:pt x="2552982" y="701293"/>
                </a:lnTo>
                <a:lnTo>
                  <a:pt x="2552982" y="677111"/>
                </a:lnTo>
                <a:lnTo>
                  <a:pt x="2449345" y="677111"/>
                </a:lnTo>
                <a:lnTo>
                  <a:pt x="2449345" y="642564"/>
                </a:lnTo>
                <a:lnTo>
                  <a:pt x="2321527" y="642564"/>
                </a:lnTo>
                <a:lnTo>
                  <a:pt x="2321527" y="625291"/>
                </a:lnTo>
                <a:lnTo>
                  <a:pt x="2190242" y="625291"/>
                </a:lnTo>
                <a:lnTo>
                  <a:pt x="2190242" y="597654"/>
                </a:lnTo>
                <a:lnTo>
                  <a:pt x="2055516" y="597654"/>
                </a:lnTo>
                <a:lnTo>
                  <a:pt x="2055516" y="570017"/>
                </a:lnTo>
                <a:lnTo>
                  <a:pt x="1931147" y="570017"/>
                </a:lnTo>
                <a:lnTo>
                  <a:pt x="1931147" y="545834"/>
                </a:lnTo>
                <a:lnTo>
                  <a:pt x="1844783" y="545834"/>
                </a:lnTo>
                <a:lnTo>
                  <a:pt x="1844783" y="518197"/>
                </a:lnTo>
                <a:lnTo>
                  <a:pt x="1768775" y="518197"/>
                </a:lnTo>
                <a:lnTo>
                  <a:pt x="1768775" y="494014"/>
                </a:lnTo>
                <a:lnTo>
                  <a:pt x="1651322" y="494014"/>
                </a:lnTo>
                <a:lnTo>
                  <a:pt x="1651322" y="459468"/>
                </a:lnTo>
                <a:lnTo>
                  <a:pt x="1544226" y="459468"/>
                </a:lnTo>
                <a:lnTo>
                  <a:pt x="1544226" y="438740"/>
                </a:lnTo>
                <a:lnTo>
                  <a:pt x="1399135" y="438740"/>
                </a:lnTo>
                <a:lnTo>
                  <a:pt x="1399135" y="407649"/>
                </a:lnTo>
                <a:lnTo>
                  <a:pt x="1354224" y="407649"/>
                </a:lnTo>
                <a:lnTo>
                  <a:pt x="1354224" y="369647"/>
                </a:lnTo>
                <a:lnTo>
                  <a:pt x="1184944" y="369647"/>
                </a:lnTo>
                <a:lnTo>
                  <a:pt x="1184944" y="338555"/>
                </a:lnTo>
                <a:lnTo>
                  <a:pt x="1129667" y="338555"/>
                </a:lnTo>
                <a:lnTo>
                  <a:pt x="1129667" y="314373"/>
                </a:lnTo>
                <a:lnTo>
                  <a:pt x="1036395" y="314373"/>
                </a:lnTo>
                <a:lnTo>
                  <a:pt x="1036395" y="276372"/>
                </a:lnTo>
                <a:lnTo>
                  <a:pt x="953479" y="276372"/>
                </a:lnTo>
                <a:lnTo>
                  <a:pt x="953479" y="224552"/>
                </a:lnTo>
                <a:lnTo>
                  <a:pt x="867114" y="224552"/>
                </a:lnTo>
                <a:lnTo>
                  <a:pt x="867114" y="179641"/>
                </a:lnTo>
                <a:lnTo>
                  <a:pt x="770386" y="179641"/>
                </a:lnTo>
                <a:lnTo>
                  <a:pt x="770386" y="152005"/>
                </a:lnTo>
                <a:lnTo>
                  <a:pt x="684020" y="152005"/>
                </a:lnTo>
                <a:lnTo>
                  <a:pt x="684020" y="127822"/>
                </a:lnTo>
                <a:lnTo>
                  <a:pt x="608018" y="127822"/>
                </a:lnTo>
                <a:lnTo>
                  <a:pt x="608018" y="93276"/>
                </a:lnTo>
                <a:lnTo>
                  <a:pt x="549289" y="93276"/>
                </a:lnTo>
                <a:lnTo>
                  <a:pt x="549289" y="62184"/>
                </a:lnTo>
                <a:lnTo>
                  <a:pt x="407649" y="62184"/>
                </a:lnTo>
                <a:lnTo>
                  <a:pt x="407649" y="55274"/>
                </a:lnTo>
                <a:lnTo>
                  <a:pt x="324737" y="55274"/>
                </a:lnTo>
                <a:lnTo>
                  <a:pt x="324737" y="27637"/>
                </a:lnTo>
                <a:lnTo>
                  <a:pt x="228006" y="27637"/>
                </a:lnTo>
                <a:lnTo>
                  <a:pt x="228006" y="0"/>
                </a:lnTo>
                <a:lnTo>
                  <a:pt x="0" y="0"/>
                </a:lnTo>
              </a:path>
            </a:pathLst>
          </a:custGeom>
          <a:noFill/>
          <a:ln w="25400" cap="flat">
            <a:solidFill>
              <a:srgbClr val="E75C00"/>
            </a:solidFill>
            <a:prstDash val="solid"/>
            <a:miter/>
          </a:ln>
        </p:spPr>
        <p:txBody>
          <a:bodyPr rtlCol="0" anchor="ctr"/>
          <a:lstStyle/>
          <a:p>
            <a:endParaRPr lang="fr-FR" dirty="0"/>
          </a:p>
        </p:txBody>
      </p:sp>
      <p:sp>
        <p:nvSpPr>
          <p:cNvPr id="91" name="Graphic 89">
            <a:extLst>
              <a:ext uri="{FF2B5EF4-FFF2-40B4-BE49-F238E27FC236}">
                <a16:creationId xmlns:a16="http://schemas.microsoft.com/office/drawing/2014/main" id="{6A42F069-AE67-45B9-9BCE-5A5EB920FE61}"/>
              </a:ext>
            </a:extLst>
          </p:cNvPr>
          <p:cNvSpPr/>
          <p:nvPr/>
        </p:nvSpPr>
        <p:spPr>
          <a:xfrm>
            <a:off x="1561268" y="1889023"/>
            <a:ext cx="6462000" cy="779532"/>
          </a:xfrm>
          <a:custGeom>
            <a:avLst/>
            <a:gdLst>
              <a:gd name="connsiteX0" fmla="*/ 9144516 w 9144515"/>
              <a:gd name="connsiteY0" fmla="*/ 1113756 h 1113756"/>
              <a:gd name="connsiteX1" fmla="*/ 5020520 w 9144515"/>
              <a:gd name="connsiteY1" fmla="*/ 1113756 h 1113756"/>
              <a:gd name="connsiteX2" fmla="*/ 5020520 w 9144515"/>
              <a:gd name="connsiteY2" fmla="*/ 1093064 h 1113756"/>
              <a:gd name="connsiteX3" fmla="*/ 4520536 w 9144515"/>
              <a:gd name="connsiteY3" fmla="*/ 1093064 h 1113756"/>
              <a:gd name="connsiteX4" fmla="*/ 4520536 w 9144515"/>
              <a:gd name="connsiteY4" fmla="*/ 1072381 h 1113756"/>
              <a:gd name="connsiteX5" fmla="*/ 4296410 w 9144515"/>
              <a:gd name="connsiteY5" fmla="*/ 1072381 h 1113756"/>
              <a:gd name="connsiteX6" fmla="*/ 4296410 w 9144515"/>
              <a:gd name="connsiteY6" fmla="*/ 1037900 h 1113756"/>
              <a:gd name="connsiteX7" fmla="*/ 4068831 w 9144515"/>
              <a:gd name="connsiteY7" fmla="*/ 1037900 h 1113756"/>
              <a:gd name="connsiteX8" fmla="*/ 4068831 w 9144515"/>
              <a:gd name="connsiteY8" fmla="*/ 1030997 h 1113756"/>
              <a:gd name="connsiteX9" fmla="*/ 3524020 w 9144515"/>
              <a:gd name="connsiteY9" fmla="*/ 1030997 h 1113756"/>
              <a:gd name="connsiteX10" fmla="*/ 3524020 w 9144515"/>
              <a:gd name="connsiteY10" fmla="*/ 999967 h 1113756"/>
              <a:gd name="connsiteX11" fmla="*/ 3334366 w 9144515"/>
              <a:gd name="connsiteY11" fmla="*/ 999967 h 1113756"/>
              <a:gd name="connsiteX12" fmla="*/ 3334366 w 9144515"/>
              <a:gd name="connsiteY12" fmla="*/ 986170 h 1113756"/>
              <a:gd name="connsiteX13" fmla="*/ 3172307 w 9144515"/>
              <a:gd name="connsiteY13" fmla="*/ 986170 h 1113756"/>
              <a:gd name="connsiteX14" fmla="*/ 3172307 w 9144515"/>
              <a:gd name="connsiteY14" fmla="*/ 920659 h 1113756"/>
              <a:gd name="connsiteX15" fmla="*/ 2448197 w 9144515"/>
              <a:gd name="connsiteY15" fmla="*/ 920659 h 1113756"/>
              <a:gd name="connsiteX16" fmla="*/ 2448197 w 9144515"/>
              <a:gd name="connsiteY16" fmla="*/ 893073 h 1113756"/>
              <a:gd name="connsiteX17" fmla="*/ 2310264 w 9144515"/>
              <a:gd name="connsiteY17" fmla="*/ 893073 h 1113756"/>
              <a:gd name="connsiteX18" fmla="*/ 2310264 w 9144515"/>
              <a:gd name="connsiteY18" fmla="*/ 851695 h 1113756"/>
              <a:gd name="connsiteX19" fmla="*/ 2065445 w 9144515"/>
              <a:gd name="connsiteY19" fmla="*/ 851695 h 1113756"/>
              <a:gd name="connsiteX20" fmla="*/ 2065445 w 9144515"/>
              <a:gd name="connsiteY20" fmla="*/ 803421 h 1113756"/>
              <a:gd name="connsiteX21" fmla="*/ 1903386 w 9144515"/>
              <a:gd name="connsiteY21" fmla="*/ 803421 h 1113756"/>
              <a:gd name="connsiteX22" fmla="*/ 1903386 w 9144515"/>
              <a:gd name="connsiteY22" fmla="*/ 699976 h 1113756"/>
              <a:gd name="connsiteX23" fmla="*/ 1668913 w 9144515"/>
              <a:gd name="connsiteY23" fmla="*/ 699976 h 1113756"/>
              <a:gd name="connsiteX24" fmla="*/ 1668913 w 9144515"/>
              <a:gd name="connsiteY24" fmla="*/ 655150 h 1113756"/>
              <a:gd name="connsiteX25" fmla="*/ 1593048 w 9144515"/>
              <a:gd name="connsiteY25" fmla="*/ 655150 h 1113756"/>
              <a:gd name="connsiteX26" fmla="*/ 1593048 w 9144515"/>
              <a:gd name="connsiteY26" fmla="*/ 624117 h 1113756"/>
              <a:gd name="connsiteX27" fmla="*/ 1472364 w 9144515"/>
              <a:gd name="connsiteY27" fmla="*/ 624117 h 1113756"/>
              <a:gd name="connsiteX28" fmla="*/ 1472364 w 9144515"/>
              <a:gd name="connsiteY28" fmla="*/ 579291 h 1113756"/>
              <a:gd name="connsiteX29" fmla="*/ 1351681 w 9144515"/>
              <a:gd name="connsiteY29" fmla="*/ 579291 h 1113756"/>
              <a:gd name="connsiteX30" fmla="*/ 1351681 w 9144515"/>
              <a:gd name="connsiteY30" fmla="*/ 534465 h 1113756"/>
              <a:gd name="connsiteX31" fmla="*/ 1224094 w 9144515"/>
              <a:gd name="connsiteY31" fmla="*/ 534465 h 1113756"/>
              <a:gd name="connsiteX32" fmla="*/ 1224094 w 9144515"/>
              <a:gd name="connsiteY32" fmla="*/ 489638 h 1113756"/>
              <a:gd name="connsiteX33" fmla="*/ 1172373 w 9144515"/>
              <a:gd name="connsiteY33" fmla="*/ 489638 h 1113756"/>
              <a:gd name="connsiteX34" fmla="*/ 1172373 w 9144515"/>
              <a:gd name="connsiteY34" fmla="*/ 462054 h 1113756"/>
              <a:gd name="connsiteX35" fmla="*/ 1079275 w 9144515"/>
              <a:gd name="connsiteY35" fmla="*/ 462054 h 1113756"/>
              <a:gd name="connsiteX36" fmla="*/ 1079275 w 9144515"/>
              <a:gd name="connsiteY36" fmla="*/ 406882 h 1113756"/>
              <a:gd name="connsiteX37" fmla="*/ 986170 w 9144515"/>
              <a:gd name="connsiteY37" fmla="*/ 406882 h 1113756"/>
              <a:gd name="connsiteX38" fmla="*/ 986170 w 9144515"/>
              <a:gd name="connsiteY38" fmla="*/ 351713 h 1113756"/>
              <a:gd name="connsiteX39" fmla="*/ 948246 w 9144515"/>
              <a:gd name="connsiteY39" fmla="*/ 351713 h 1113756"/>
              <a:gd name="connsiteX40" fmla="*/ 948246 w 9144515"/>
              <a:gd name="connsiteY40" fmla="*/ 299990 h 1113756"/>
              <a:gd name="connsiteX41" fmla="*/ 886178 w 9144515"/>
              <a:gd name="connsiteY41" fmla="*/ 299990 h 1113756"/>
              <a:gd name="connsiteX42" fmla="*/ 886178 w 9144515"/>
              <a:gd name="connsiteY42" fmla="*/ 282749 h 1113756"/>
              <a:gd name="connsiteX43" fmla="*/ 782732 w 9144515"/>
              <a:gd name="connsiteY43" fmla="*/ 282749 h 1113756"/>
              <a:gd name="connsiteX44" fmla="*/ 782732 w 9144515"/>
              <a:gd name="connsiteY44" fmla="*/ 217234 h 1113756"/>
              <a:gd name="connsiteX45" fmla="*/ 720665 w 9144515"/>
              <a:gd name="connsiteY45" fmla="*/ 217234 h 1113756"/>
              <a:gd name="connsiteX46" fmla="*/ 720665 w 9144515"/>
              <a:gd name="connsiteY46" fmla="*/ 199993 h 1113756"/>
              <a:gd name="connsiteX47" fmla="*/ 644806 w 9144515"/>
              <a:gd name="connsiteY47" fmla="*/ 199993 h 1113756"/>
              <a:gd name="connsiteX48" fmla="*/ 644806 w 9144515"/>
              <a:gd name="connsiteY48" fmla="*/ 137927 h 1113756"/>
              <a:gd name="connsiteX49" fmla="*/ 517224 w 9144515"/>
              <a:gd name="connsiteY49" fmla="*/ 137927 h 1113756"/>
              <a:gd name="connsiteX50" fmla="*/ 517224 w 9144515"/>
              <a:gd name="connsiteY50" fmla="*/ 68963 h 1113756"/>
              <a:gd name="connsiteX51" fmla="*/ 386194 w 9144515"/>
              <a:gd name="connsiteY51" fmla="*/ 68963 h 1113756"/>
              <a:gd name="connsiteX52" fmla="*/ 386194 w 9144515"/>
              <a:gd name="connsiteY52" fmla="*/ 37930 h 1113756"/>
              <a:gd name="connsiteX53" fmla="*/ 265508 w 9144515"/>
              <a:gd name="connsiteY53" fmla="*/ 37930 h 1113756"/>
              <a:gd name="connsiteX54" fmla="*/ 265508 w 9144515"/>
              <a:gd name="connsiteY54" fmla="*/ 0 h 1113756"/>
              <a:gd name="connsiteX55" fmla="*/ 0 w 9144515"/>
              <a:gd name="connsiteY55" fmla="*/ 0 h 111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515" h="1113756">
                <a:moveTo>
                  <a:pt x="9144516" y="1113756"/>
                </a:moveTo>
                <a:lnTo>
                  <a:pt x="5020520" y="1113756"/>
                </a:lnTo>
                <a:lnTo>
                  <a:pt x="5020520" y="1093064"/>
                </a:lnTo>
                <a:lnTo>
                  <a:pt x="4520536" y="1093064"/>
                </a:lnTo>
                <a:lnTo>
                  <a:pt x="4520536" y="1072381"/>
                </a:lnTo>
                <a:lnTo>
                  <a:pt x="4296410" y="1072381"/>
                </a:lnTo>
                <a:lnTo>
                  <a:pt x="4296410" y="1037900"/>
                </a:lnTo>
                <a:lnTo>
                  <a:pt x="4068831" y="1037900"/>
                </a:lnTo>
                <a:lnTo>
                  <a:pt x="4068831" y="1030997"/>
                </a:lnTo>
                <a:lnTo>
                  <a:pt x="3524020" y="1030997"/>
                </a:lnTo>
                <a:lnTo>
                  <a:pt x="3524020" y="999967"/>
                </a:lnTo>
                <a:lnTo>
                  <a:pt x="3334366" y="999967"/>
                </a:lnTo>
                <a:lnTo>
                  <a:pt x="3334366" y="986170"/>
                </a:lnTo>
                <a:lnTo>
                  <a:pt x="3172307" y="986170"/>
                </a:lnTo>
                <a:lnTo>
                  <a:pt x="3172307" y="920659"/>
                </a:lnTo>
                <a:lnTo>
                  <a:pt x="2448197" y="920659"/>
                </a:lnTo>
                <a:lnTo>
                  <a:pt x="2448197" y="893073"/>
                </a:lnTo>
                <a:lnTo>
                  <a:pt x="2310264" y="893073"/>
                </a:lnTo>
                <a:lnTo>
                  <a:pt x="2310264" y="851695"/>
                </a:lnTo>
                <a:lnTo>
                  <a:pt x="2065445" y="851695"/>
                </a:lnTo>
                <a:lnTo>
                  <a:pt x="2065445" y="803421"/>
                </a:lnTo>
                <a:lnTo>
                  <a:pt x="1903386" y="803421"/>
                </a:lnTo>
                <a:lnTo>
                  <a:pt x="1903386" y="699976"/>
                </a:lnTo>
                <a:lnTo>
                  <a:pt x="1668913" y="699976"/>
                </a:lnTo>
                <a:lnTo>
                  <a:pt x="1668913" y="655150"/>
                </a:lnTo>
                <a:lnTo>
                  <a:pt x="1593048" y="655150"/>
                </a:lnTo>
                <a:lnTo>
                  <a:pt x="1593048" y="624117"/>
                </a:lnTo>
                <a:lnTo>
                  <a:pt x="1472364" y="624117"/>
                </a:lnTo>
                <a:lnTo>
                  <a:pt x="1472364" y="579291"/>
                </a:lnTo>
                <a:lnTo>
                  <a:pt x="1351681" y="579291"/>
                </a:lnTo>
                <a:lnTo>
                  <a:pt x="1351681" y="534465"/>
                </a:lnTo>
                <a:lnTo>
                  <a:pt x="1224094" y="534465"/>
                </a:lnTo>
                <a:lnTo>
                  <a:pt x="1224094" y="489638"/>
                </a:lnTo>
                <a:lnTo>
                  <a:pt x="1172373" y="489638"/>
                </a:lnTo>
                <a:lnTo>
                  <a:pt x="1172373" y="462054"/>
                </a:lnTo>
                <a:lnTo>
                  <a:pt x="1079275" y="462054"/>
                </a:lnTo>
                <a:lnTo>
                  <a:pt x="1079275" y="406882"/>
                </a:lnTo>
                <a:lnTo>
                  <a:pt x="986170" y="406882"/>
                </a:lnTo>
                <a:lnTo>
                  <a:pt x="986170" y="351713"/>
                </a:lnTo>
                <a:lnTo>
                  <a:pt x="948246" y="351713"/>
                </a:lnTo>
                <a:lnTo>
                  <a:pt x="948246" y="299990"/>
                </a:lnTo>
                <a:lnTo>
                  <a:pt x="886178" y="299990"/>
                </a:lnTo>
                <a:lnTo>
                  <a:pt x="886178" y="282749"/>
                </a:lnTo>
                <a:lnTo>
                  <a:pt x="782732" y="282749"/>
                </a:lnTo>
                <a:lnTo>
                  <a:pt x="782732" y="217234"/>
                </a:lnTo>
                <a:lnTo>
                  <a:pt x="720665" y="217234"/>
                </a:lnTo>
                <a:lnTo>
                  <a:pt x="720665" y="199993"/>
                </a:lnTo>
                <a:lnTo>
                  <a:pt x="644806" y="199993"/>
                </a:lnTo>
                <a:lnTo>
                  <a:pt x="644806" y="137927"/>
                </a:lnTo>
                <a:lnTo>
                  <a:pt x="517224" y="137927"/>
                </a:lnTo>
                <a:lnTo>
                  <a:pt x="517224" y="68963"/>
                </a:lnTo>
                <a:lnTo>
                  <a:pt x="386194" y="68963"/>
                </a:lnTo>
                <a:lnTo>
                  <a:pt x="386194" y="37930"/>
                </a:lnTo>
                <a:lnTo>
                  <a:pt x="265508" y="37930"/>
                </a:lnTo>
                <a:lnTo>
                  <a:pt x="265508" y="0"/>
                </a:lnTo>
                <a:lnTo>
                  <a:pt x="0" y="0"/>
                </a:lnTo>
              </a:path>
            </a:pathLst>
          </a:custGeom>
          <a:noFill/>
          <a:ln w="25400" cap="flat">
            <a:solidFill>
              <a:srgbClr val="4D4D4D"/>
            </a:solidFill>
            <a:prstDash val="solid"/>
            <a:miter/>
          </a:ln>
        </p:spPr>
        <p:txBody>
          <a:bodyPr rtlCol="0" anchor="ctr"/>
          <a:lstStyle/>
          <a:p>
            <a:endParaRPr lang="fr-FR" dirty="0"/>
          </a:p>
        </p:txBody>
      </p:sp>
      <p:cxnSp>
        <p:nvCxnSpPr>
          <p:cNvPr id="93" name="Straight Connector 92">
            <a:extLst>
              <a:ext uri="{FF2B5EF4-FFF2-40B4-BE49-F238E27FC236}">
                <a16:creationId xmlns:a16="http://schemas.microsoft.com/office/drawing/2014/main" id="{0F9141A7-0694-4E59-9188-2E51027730D5}"/>
              </a:ext>
            </a:extLst>
          </p:cNvPr>
          <p:cNvCxnSpPr/>
          <p:nvPr/>
        </p:nvCxnSpPr>
        <p:spPr>
          <a:xfrm>
            <a:off x="6684525" y="2057951"/>
            <a:ext cx="252000" cy="0"/>
          </a:xfrm>
          <a:prstGeom prst="line">
            <a:avLst/>
          </a:prstGeom>
          <a:noFill/>
          <a:ln w="25400" cap="flat">
            <a:solidFill>
              <a:srgbClr val="E75C00"/>
            </a:solidFill>
            <a:prstDash val="solid"/>
            <a:miter/>
          </a:ln>
        </p:spPr>
      </p:cxnSp>
      <p:sp>
        <p:nvSpPr>
          <p:cNvPr id="94" name="TextBox 93">
            <a:extLst>
              <a:ext uri="{FF2B5EF4-FFF2-40B4-BE49-F238E27FC236}">
                <a16:creationId xmlns:a16="http://schemas.microsoft.com/office/drawing/2014/main" id="{0997348F-D673-4FE3-8B0A-29F3B082A8BF}"/>
              </a:ext>
            </a:extLst>
          </p:cNvPr>
          <p:cNvSpPr txBox="1"/>
          <p:nvPr/>
        </p:nvSpPr>
        <p:spPr>
          <a:xfrm>
            <a:off x="6923314" y="1866122"/>
            <a:ext cx="1011815" cy="646331"/>
          </a:xfrm>
          <a:prstGeom prst="rect">
            <a:avLst/>
          </a:prstGeom>
          <a:noFill/>
        </p:spPr>
        <p:txBody>
          <a:bodyPr wrap="none" rtlCol="0">
            <a:spAutoFit/>
          </a:bodyPr>
          <a:lstStyle/>
          <a:p>
            <a:r>
              <a:rPr lang="fr-FR" dirty="0">
                <a:solidFill>
                  <a:srgbClr val="E75C00"/>
                </a:solidFill>
              </a:rPr>
              <a:t>&lt;70 ans</a:t>
            </a:r>
          </a:p>
          <a:p>
            <a:r>
              <a:rPr lang="fr-FR" dirty="0">
                <a:solidFill>
                  <a:srgbClr val="4D4D4D"/>
                </a:solidFill>
              </a:rPr>
              <a:t>≥70 ans</a:t>
            </a:r>
          </a:p>
        </p:txBody>
      </p:sp>
      <p:cxnSp>
        <p:nvCxnSpPr>
          <p:cNvPr id="95" name="Straight Connector 94">
            <a:extLst>
              <a:ext uri="{FF2B5EF4-FFF2-40B4-BE49-F238E27FC236}">
                <a16:creationId xmlns:a16="http://schemas.microsoft.com/office/drawing/2014/main" id="{8B4F407C-7B23-45C2-BE25-1BDD8160A43B}"/>
              </a:ext>
            </a:extLst>
          </p:cNvPr>
          <p:cNvCxnSpPr/>
          <p:nvPr/>
        </p:nvCxnSpPr>
        <p:spPr>
          <a:xfrm>
            <a:off x="6684525" y="2321627"/>
            <a:ext cx="252000" cy="0"/>
          </a:xfrm>
          <a:prstGeom prst="line">
            <a:avLst/>
          </a:prstGeom>
          <a:noFill/>
          <a:ln w="25400" cap="flat">
            <a:solidFill>
              <a:srgbClr val="4D4D4D"/>
            </a:solidFill>
            <a:prstDash val="solid"/>
            <a:miter/>
          </a:ln>
        </p:spPr>
      </p:cxnSp>
    </p:spTree>
    <p:extLst>
      <p:ext uri="{BB962C8B-B14F-4D97-AF65-F5344CB8AC3E}">
        <p14:creationId xmlns:p14="http://schemas.microsoft.com/office/powerpoint/2010/main" val="18972390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399O: Oxaliplatine plus fluoropyrimidines en traitement adjuvant du cancer du côlon chez les patients âgés: une analyse de sous-groupe de l’étude TOSCA – </a:t>
            </a:r>
            <a:r>
              <a:rPr lang="fr-FR" dirty="0" err="1"/>
              <a:t>Rosati</a:t>
            </a:r>
            <a:r>
              <a:rPr lang="fr-FR" dirty="0"/>
              <a:t> G, et al</a:t>
            </a:r>
          </a:p>
        </p:txBody>
      </p:sp>
      <p:sp>
        <p:nvSpPr>
          <p:cNvPr id="3" name="Content Placeholder 2"/>
          <p:cNvSpPr>
            <a:spLocks noGrp="1"/>
          </p:cNvSpPr>
          <p:nvPr>
            <p:ph idx="1"/>
          </p:nvPr>
        </p:nvSpPr>
        <p:spPr/>
        <p:txBody>
          <a:bodyPr/>
          <a:lstStyle/>
          <a:p>
            <a:pPr marL="0" indent="0">
              <a:buNone/>
            </a:pPr>
            <a:r>
              <a:rPr lang="fr-FR" b="1" dirty="0"/>
              <a:t>Résultats </a:t>
            </a:r>
          </a:p>
          <a:p>
            <a:pPr marL="0" indent="0">
              <a:spcBef>
                <a:spcPts val="15000"/>
              </a:spcBef>
              <a:buNone/>
            </a:pPr>
            <a:r>
              <a:rPr lang="fr-FR" b="1" dirty="0" smtClean="0"/>
              <a:t>Conclusion</a:t>
            </a:r>
            <a:endParaRPr lang="fr-FR" b="1" dirty="0"/>
          </a:p>
          <a:p>
            <a:r>
              <a:rPr lang="fr-FR" b="1" dirty="0"/>
              <a:t>Chez ces patients âgés avec cancer du côlon, il y a eu une incidence de récidives plus élevée chez ceux âgés de 70 ou plus comparativement à ceux &lt;70 ans (24,2% vs. 20,3%, p=0,033), bien que l’analyse multivariée ait indiqué que l’âge n’avait pas d’impact significatif sur la survie sans récidive</a:t>
            </a:r>
          </a:p>
        </p:txBody>
      </p:sp>
      <p:sp>
        <p:nvSpPr>
          <p:cNvPr id="5" name="Text Placeholder 4"/>
          <p:cNvSpPr>
            <a:spLocks noGrp="1"/>
          </p:cNvSpPr>
          <p:nvPr>
            <p:ph type="body" sz="quarter" idx="11"/>
          </p:nvPr>
        </p:nvSpPr>
        <p:spPr/>
        <p:txBody>
          <a:bodyPr/>
          <a:lstStyle/>
          <a:p>
            <a:r>
              <a:rPr lang="fr-FR" dirty="0" err="1"/>
              <a:t>Rosati</a:t>
            </a:r>
            <a:r>
              <a:rPr lang="fr-FR" dirty="0"/>
              <a:t> G, et al, Ann </a:t>
            </a:r>
            <a:r>
              <a:rPr lang="fr-FR" dirty="0" err="1"/>
              <a:t>Oncol</a:t>
            </a:r>
            <a:r>
              <a:rPr lang="fr-FR" dirty="0"/>
              <a:t> 2020;31(</a:t>
            </a:r>
            <a:r>
              <a:rPr lang="fr-FR" dirty="0" err="1"/>
              <a:t>suppl</a:t>
            </a:r>
            <a:r>
              <a:rPr lang="fr-FR" dirty="0"/>
              <a:t>):</a:t>
            </a:r>
            <a:r>
              <a:rPr lang="fr-FR" dirty="0" err="1"/>
              <a:t>abstr</a:t>
            </a:r>
            <a:r>
              <a:rPr lang="fr-FR" dirty="0"/>
              <a:t> 399O</a:t>
            </a:r>
          </a:p>
        </p:txBody>
      </p:sp>
      <p:graphicFrame>
        <p:nvGraphicFramePr>
          <p:cNvPr id="7" name="Group 88"/>
          <p:cNvGraphicFramePr>
            <a:graphicFrameLocks noGrp="1"/>
          </p:cNvGraphicFramePr>
          <p:nvPr>
            <p:extLst>
              <p:ext uri="{D42A27DB-BD31-4B8C-83A1-F6EECF244321}">
                <p14:modId xmlns:p14="http://schemas.microsoft.com/office/powerpoint/2010/main" val="1223275003"/>
              </p:ext>
            </p:extLst>
          </p:nvPr>
        </p:nvGraphicFramePr>
        <p:xfrm>
          <a:off x="211621" y="1616910"/>
          <a:ext cx="8720758" cy="1717952"/>
        </p:xfrm>
        <a:graphic>
          <a:graphicData uri="http://schemas.openxmlformats.org/drawingml/2006/table">
            <a:tbl>
              <a:tblPr firstRow="1" bandRow="1">
                <a:tableStyleId>{5202B0CA-FC54-4496-8BCA-5EF66A818D29}</a:tableStyleId>
              </a:tblPr>
              <a:tblGrid>
                <a:gridCol w="4307039">
                  <a:extLst>
                    <a:ext uri="{9D8B030D-6E8A-4147-A177-3AD203B41FA5}">
                      <a16:colId xmlns:a16="http://schemas.microsoft.com/office/drawing/2014/main" val="20000"/>
                    </a:ext>
                  </a:extLst>
                </a:gridCol>
                <a:gridCol w="1611334">
                  <a:extLst>
                    <a:ext uri="{9D8B030D-6E8A-4147-A177-3AD203B41FA5}">
                      <a16:colId xmlns:a16="http://schemas.microsoft.com/office/drawing/2014/main" val="20001"/>
                    </a:ext>
                  </a:extLst>
                </a:gridCol>
                <a:gridCol w="1611334">
                  <a:extLst>
                    <a:ext uri="{9D8B030D-6E8A-4147-A177-3AD203B41FA5}">
                      <a16:colId xmlns:a16="http://schemas.microsoft.com/office/drawing/2014/main" val="20002"/>
                    </a:ext>
                  </a:extLst>
                </a:gridCol>
                <a:gridCol w="1191051">
                  <a:extLst>
                    <a:ext uri="{9D8B030D-6E8A-4147-A177-3AD203B41FA5}">
                      <a16:colId xmlns:a16="http://schemas.microsoft.com/office/drawing/2014/main" val="341881982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dirty="0">
                          <a:ln>
                            <a:noFill/>
                          </a:ln>
                          <a:solidFill>
                            <a:schemeClr val="tx2"/>
                          </a:solidFill>
                          <a:effectLst/>
                        </a:rPr>
                        <a:t>Adhérence au traitement</a:t>
                      </a:r>
                      <a:endParaRPr kumimoji="0" lang="fr-FR" sz="14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dirty="0">
                          <a:ln>
                            <a:noFill/>
                          </a:ln>
                          <a:solidFill>
                            <a:schemeClr val="tx2"/>
                          </a:solidFill>
                          <a:effectLst/>
                        </a:rPr>
                        <a:t>&lt;70 ans </a:t>
                      </a:r>
                      <a:br>
                        <a:rPr kumimoji="0" lang="fr-FR" sz="1400" u="none" strike="noStrike" cap="none" normalizeH="0" baseline="0" dirty="0">
                          <a:ln>
                            <a:noFill/>
                          </a:ln>
                          <a:solidFill>
                            <a:schemeClr val="tx2"/>
                          </a:solidFill>
                          <a:effectLst/>
                        </a:rPr>
                      </a:br>
                      <a:r>
                        <a:rPr kumimoji="0" lang="fr-FR" sz="1400" u="none" strike="noStrike" cap="none" normalizeH="0" baseline="0" dirty="0">
                          <a:ln>
                            <a:noFill/>
                          </a:ln>
                          <a:solidFill>
                            <a:schemeClr val="tx2"/>
                          </a:solidFill>
                          <a:effectLst/>
                        </a:rPr>
                        <a:t>(n=1667)</a:t>
                      </a:r>
                      <a:endParaRPr kumimoji="0" lang="fr-FR" sz="14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dirty="0">
                          <a:ln>
                            <a:noFill/>
                          </a:ln>
                          <a:solidFill>
                            <a:schemeClr val="tx2"/>
                          </a:solidFill>
                          <a:effectLst/>
                        </a:rPr>
                        <a:t>≥70 ans </a:t>
                      </a:r>
                      <a:br>
                        <a:rPr kumimoji="0" lang="fr-FR" sz="1400" u="none" strike="noStrike" cap="none" normalizeH="0" baseline="0" dirty="0">
                          <a:ln>
                            <a:noFill/>
                          </a:ln>
                          <a:solidFill>
                            <a:schemeClr val="tx2"/>
                          </a:solidFill>
                          <a:effectLst/>
                        </a:rPr>
                      </a:br>
                      <a:r>
                        <a:rPr kumimoji="0" lang="fr-FR" sz="1400" u="none" strike="noStrike" cap="none" normalizeH="0" baseline="0" dirty="0">
                          <a:ln>
                            <a:noFill/>
                          </a:ln>
                          <a:solidFill>
                            <a:schemeClr val="tx2"/>
                          </a:solidFill>
                          <a:effectLst/>
                        </a:rPr>
                        <a:t>(n=693)</a:t>
                      </a:r>
                      <a:endParaRPr kumimoji="0" lang="fr-FR" sz="14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dirty="0">
                          <a:ln>
                            <a:noFill/>
                          </a:ln>
                          <a:solidFill>
                            <a:schemeClr val="tx2"/>
                          </a:solidFill>
                          <a:effectLst/>
                        </a:rPr>
                        <a:t>Chi 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dirty="0">
                          <a:ln>
                            <a:noFill/>
                          </a:ln>
                          <a:solidFill>
                            <a:schemeClr val="tx2"/>
                          </a:solidFill>
                          <a:effectLst/>
                        </a:rPr>
                        <a:t>p</a:t>
                      </a:r>
                      <a:endParaRPr kumimoji="0" lang="fr-FR" sz="1400" b="1" i="0" u="none" strike="noStrike" cap="none" normalizeH="0" baseline="0" dirty="0">
                        <a:ln>
                          <a:noFill/>
                        </a:ln>
                        <a:solidFill>
                          <a:schemeClr val="tx2"/>
                        </a:solidFill>
                        <a:effectLst/>
                        <a:latin typeface="+mn-lt"/>
                        <a:cs typeface="Arial" charset="0"/>
                      </a:endParaRPr>
                    </a:p>
                  </a:txBody>
                  <a:tcPr marT="36000" marB="36000" anchor="ctr" horzOverflow="overflow"/>
                </a:tc>
                <a:extLst>
                  <a:ext uri="{0D108BD9-81ED-4DB2-BD59-A6C34878D82A}">
                    <a16:rowId xmlns:a16="http://schemas.microsoft.com/office/drawing/2014/main" val="10000"/>
                  </a:ext>
                </a:extLst>
              </a:tr>
              <a:tr h="143472">
                <a:tc>
                  <a:txBody>
                    <a:bodyPr/>
                    <a:lstStyle/>
                    <a:p>
                      <a:r>
                        <a:rPr kumimoji="0" lang="fr-FR" sz="1400" u="none" strike="noStrike" kern="1200" cap="none" normalizeH="0" baseline="0" dirty="0">
                          <a:ln>
                            <a:noFill/>
                          </a:ln>
                          <a:solidFill>
                            <a:schemeClr val="tx1"/>
                          </a:solidFill>
                          <a:effectLst/>
                        </a:rPr>
                        <a:t>Durée moyenne du traitement, semaines (médiane)</a:t>
                      </a:r>
                      <a:endParaRPr kumimoji="0" lang="fr-FR"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a:ln>
                            <a:noFill/>
                          </a:ln>
                          <a:solidFill>
                            <a:schemeClr val="tx1"/>
                          </a:solidFill>
                          <a:effectLst/>
                        </a:rPr>
                        <a:t>18,5 (15,1)</a:t>
                      </a:r>
                      <a:endParaRPr kumimoji="0" lang="fr-FR"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dirty="0">
                          <a:ln>
                            <a:noFill/>
                          </a:ln>
                          <a:solidFill>
                            <a:schemeClr val="tx1"/>
                          </a:solidFill>
                          <a:effectLst/>
                        </a:rPr>
                        <a:t>17,8 (14,9)</a:t>
                      </a:r>
                      <a:endParaRPr kumimoji="0" lang="fr-FR"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a:ln>
                            <a:noFill/>
                          </a:ln>
                          <a:solidFill>
                            <a:schemeClr val="tx1"/>
                          </a:solidFill>
                          <a:effectLst/>
                        </a:rPr>
                        <a:t>0,040</a:t>
                      </a:r>
                      <a:endParaRPr kumimoji="0" lang="fr-FR"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0001"/>
                  </a:ext>
                </a:extLst>
              </a:tr>
              <a:tr h="2147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dirty="0">
                          <a:ln>
                            <a:noFill/>
                          </a:ln>
                          <a:solidFill>
                            <a:schemeClr val="tx1"/>
                          </a:solidFill>
                          <a:effectLst/>
                        </a:rPr>
                        <a:t>Traitement terminé comme prévu, n (%)</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a:ln>
                            <a:noFill/>
                          </a:ln>
                          <a:solidFill>
                            <a:schemeClr val="tx1"/>
                          </a:solidFill>
                          <a:effectLst/>
                        </a:rPr>
                        <a:t>1344 (81) </a:t>
                      </a:r>
                      <a:endParaRPr kumimoji="0" lang="fr-FR" sz="1400" u="none" strike="noStrike" kern="1200" cap="none" normalizeH="0" baseline="0" dirty="0">
                        <a:ln>
                          <a:noFill/>
                        </a:ln>
                        <a:solidFill>
                          <a:schemeClr val="tx1"/>
                        </a:solidFill>
                        <a:effectLst/>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a:ln>
                            <a:noFill/>
                          </a:ln>
                          <a:solidFill>
                            <a:schemeClr val="tx1"/>
                          </a:solidFill>
                          <a:effectLst/>
                        </a:rPr>
                        <a:t>512 (74) </a:t>
                      </a:r>
                      <a:endParaRPr kumimoji="0" lang="fr-FR" sz="1400" u="none" strike="noStrike" kern="1200" cap="none" normalizeH="0" baseline="0" dirty="0">
                        <a:ln>
                          <a:noFill/>
                        </a:ln>
                        <a:solidFill>
                          <a:schemeClr val="tx1"/>
                        </a:solidFill>
                        <a:effectLst/>
                      </a:endParaRPr>
                    </a:p>
                  </a:txBody>
                  <a:tcPr marL="91444" marR="91444" marT="45724" marB="4572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nchor="ctr"/>
                </a:tc>
                <a:extLst>
                  <a:ext uri="{0D108BD9-81ED-4DB2-BD59-A6C34878D82A}">
                    <a16:rowId xmlns:a16="http://schemas.microsoft.com/office/drawing/2014/main" val="3112941538"/>
                  </a:ext>
                </a:extLst>
              </a:tr>
              <a:tr h="2147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dirty="0">
                          <a:ln>
                            <a:noFill/>
                          </a:ln>
                          <a:solidFill>
                            <a:schemeClr val="tx1"/>
                          </a:solidFill>
                          <a:effectLst/>
                        </a:rPr>
                        <a:t>Traitement interrompu prématurément, n (%)</a:t>
                      </a:r>
                      <a:endParaRPr kumimoji="0" lang="fr-FR"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a:ln>
                            <a:noFill/>
                          </a:ln>
                          <a:solidFill>
                            <a:schemeClr val="tx1"/>
                          </a:solidFill>
                          <a:effectLst/>
                        </a:rPr>
                        <a:t>321 (19)</a:t>
                      </a:r>
                      <a:endParaRPr kumimoji="0" lang="fr-FR"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a:ln>
                            <a:noFill/>
                          </a:ln>
                          <a:solidFill>
                            <a:schemeClr val="tx1"/>
                          </a:solidFill>
                          <a:effectLst/>
                        </a:rPr>
                        <a:t>181 (26)</a:t>
                      </a:r>
                      <a:endParaRPr kumimoji="0" lang="fr-FR"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a:ln>
                            <a:noFill/>
                          </a:ln>
                          <a:solidFill>
                            <a:schemeClr val="tx1"/>
                          </a:solidFill>
                          <a:effectLst/>
                        </a:rPr>
                        <a:t>&lt;0,001</a:t>
                      </a:r>
                      <a:endParaRPr kumimoji="0" lang="fr-FR"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nchor="ctr"/>
                </a:tc>
                <a:extLst>
                  <a:ext uri="{0D108BD9-81ED-4DB2-BD59-A6C34878D82A}">
                    <a16:rowId xmlns:a16="http://schemas.microsoft.com/office/drawing/2014/main" val="10004"/>
                  </a:ext>
                </a:extLst>
              </a:tr>
              <a:tr h="0">
                <a:tc>
                  <a:txBody>
                    <a:bodyPr/>
                    <a:lstStyle/>
                    <a:p>
                      <a:pPr algn="l"/>
                      <a:r>
                        <a:rPr kumimoji="0" lang="fr-FR" sz="1400" u="none" strike="noStrike" kern="1200" cap="none" normalizeH="0" baseline="0" noProof="0" dirty="0">
                          <a:ln>
                            <a:noFill/>
                          </a:ln>
                          <a:solidFill>
                            <a:schemeClr val="tx1"/>
                          </a:solidFill>
                          <a:effectLst/>
                        </a:rPr>
                        <a:t>Réduction de dose, n (%)</a:t>
                      </a:r>
                      <a:endParaRPr kumimoji="0" lang="fr-FR"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a:ln>
                            <a:noFill/>
                          </a:ln>
                          <a:solidFill>
                            <a:schemeClr val="tx1"/>
                          </a:solidFill>
                          <a:effectLst/>
                        </a:rPr>
                        <a:t>685 (41)</a:t>
                      </a:r>
                      <a:endParaRPr kumimoji="0" lang="fr-FR"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a:ln>
                            <a:noFill/>
                          </a:ln>
                          <a:solidFill>
                            <a:schemeClr val="tx1"/>
                          </a:solidFill>
                          <a:effectLst/>
                        </a:rPr>
                        <a:t>321 (47)</a:t>
                      </a:r>
                      <a:endParaRPr kumimoji="0" lang="fr-FR"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dirty="0">
                          <a:ln>
                            <a:noFill/>
                          </a:ln>
                          <a:solidFill>
                            <a:schemeClr val="tx1"/>
                          </a:solidFill>
                          <a:effectLst/>
                        </a:rPr>
                        <a:t>0,018</a:t>
                      </a:r>
                      <a:endParaRPr kumimoji="0" lang="fr-FR"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82572771"/>
                  </a:ext>
                </a:extLst>
              </a:tr>
            </a:tbl>
          </a:graphicData>
        </a:graphic>
      </p:graphicFrame>
    </p:spTree>
    <p:extLst>
      <p:ext uri="{BB962C8B-B14F-4D97-AF65-F5344CB8AC3E}">
        <p14:creationId xmlns:p14="http://schemas.microsoft.com/office/powerpoint/2010/main" val="41961299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125" y="6096000"/>
            <a:ext cx="4389755" cy="487363"/>
          </a:xfrm>
        </p:spPr>
        <p:txBody>
          <a:bodyPr/>
          <a:lstStyle/>
          <a:p>
            <a:r>
              <a:rPr lang="fr-FR" dirty="0" smtClean="0"/>
              <a:t>Evaluation de la réponse à n=13 par bras: si au moins 1 réponse par bras, recrutement de 17 patients supplémentaires</a:t>
            </a:r>
            <a:endParaRPr lang="fr-FR" dirty="0"/>
          </a:p>
        </p:txBody>
      </p:sp>
      <p:sp>
        <p:nvSpPr>
          <p:cNvPr id="22" name="Title 1"/>
          <p:cNvSpPr>
            <a:spLocks noGrp="1"/>
          </p:cNvSpPr>
          <p:nvPr>
            <p:ph type="title"/>
          </p:nvPr>
        </p:nvSpPr>
        <p:spPr>
          <a:xfrm>
            <a:off x="365124" y="179614"/>
            <a:ext cx="8238945" cy="807720"/>
          </a:xfrm>
        </p:spPr>
        <p:txBody>
          <a:bodyPr/>
          <a:lstStyle/>
          <a:p>
            <a:r>
              <a:rPr lang="fr-FR" dirty="0"/>
              <a:t>402MO: Résultats finaux de l’étude CARACAS: essai randomisé de phase 2 évaluant avélumab seul ou avec cétuximab dans le carcinome épidermoïde du canal anal (CECA) non résécable, localement avancé ou métastatique progressant après au moins une ligne de traitement – </a:t>
            </a:r>
            <a:r>
              <a:rPr lang="fr-FR" dirty="0" err="1"/>
              <a:t>Lonardi</a:t>
            </a:r>
            <a:r>
              <a:rPr lang="fr-FR" dirty="0"/>
              <a:t> S, et al</a:t>
            </a:r>
          </a:p>
        </p:txBody>
      </p:sp>
      <p:sp>
        <p:nvSpPr>
          <p:cNvPr id="23" name="Content Placeholder 2"/>
          <p:cNvSpPr>
            <a:spLocks noGrp="1"/>
          </p:cNvSpPr>
          <p:nvPr>
            <p:ph idx="1"/>
          </p:nvPr>
        </p:nvSpPr>
        <p:spPr>
          <a:xfrm>
            <a:off x="365124" y="1254035"/>
            <a:ext cx="8413751" cy="4746172"/>
          </a:xfrm>
        </p:spPr>
        <p:txBody>
          <a:bodyPr/>
          <a:lstStyle/>
          <a:p>
            <a:pPr marL="0" indent="0">
              <a:buNone/>
            </a:pPr>
            <a:r>
              <a:rPr lang="fr-FR" b="1" dirty="0"/>
              <a:t>Objectifs</a:t>
            </a:r>
          </a:p>
          <a:p>
            <a:r>
              <a:rPr lang="fr-FR" dirty="0"/>
              <a:t>Evaluer la tolérance et l’activité de l’avélumab seul ou en association au cétuximab chez des patients avec CECA avancé, prétraités</a:t>
            </a:r>
          </a:p>
        </p:txBody>
      </p:sp>
      <p:sp>
        <p:nvSpPr>
          <p:cNvPr id="24" name="Text Placeholder 4"/>
          <p:cNvSpPr>
            <a:spLocks noGrp="1"/>
          </p:cNvSpPr>
          <p:nvPr>
            <p:ph type="body" sz="quarter" idx="11"/>
          </p:nvPr>
        </p:nvSpPr>
        <p:spPr>
          <a:xfrm>
            <a:off x="4648200" y="6096000"/>
            <a:ext cx="4130675" cy="487363"/>
          </a:xfrm>
        </p:spPr>
        <p:txBody>
          <a:bodyPr/>
          <a:lstStyle/>
          <a:p>
            <a:r>
              <a:rPr lang="fr-FR" dirty="0" err="1"/>
              <a:t>Lonardi</a:t>
            </a:r>
            <a:r>
              <a:rPr lang="fr-FR" dirty="0"/>
              <a:t> S, et al, Ann </a:t>
            </a:r>
            <a:r>
              <a:rPr lang="fr-FR" dirty="0" err="1"/>
              <a:t>Oncol</a:t>
            </a:r>
            <a:r>
              <a:rPr lang="fr-FR" dirty="0"/>
              <a:t> 2020;31(</a:t>
            </a:r>
            <a:r>
              <a:rPr lang="fr-FR" dirty="0" err="1"/>
              <a:t>suppl</a:t>
            </a:r>
            <a:r>
              <a:rPr lang="fr-FR" dirty="0"/>
              <a:t>):</a:t>
            </a:r>
            <a:r>
              <a:rPr lang="fr-FR" dirty="0" err="1"/>
              <a:t>abstr</a:t>
            </a:r>
            <a:r>
              <a:rPr lang="fr-FR" dirty="0"/>
              <a:t> 402MO</a:t>
            </a:r>
          </a:p>
        </p:txBody>
      </p:sp>
      <p:sp>
        <p:nvSpPr>
          <p:cNvPr id="25" name="Rectangle 9"/>
          <p:cNvSpPr txBox="1">
            <a:spLocks noChangeArrowheads="1"/>
          </p:cNvSpPr>
          <p:nvPr/>
        </p:nvSpPr>
        <p:spPr bwMode="auto">
          <a:xfrm>
            <a:off x="365124" y="5229605"/>
            <a:ext cx="4130676" cy="82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TRO </a:t>
            </a:r>
            <a:r>
              <a:rPr lang="fr-FR" kern="0" dirty="0"/>
              <a:t>(RECIST v1.1) </a:t>
            </a:r>
          </a:p>
          <a:p>
            <a:endParaRPr lang="fr-FR" kern="0" dirty="0"/>
          </a:p>
        </p:txBody>
      </p:sp>
      <p:sp>
        <p:nvSpPr>
          <p:cNvPr id="26" name="Content Placeholder 26"/>
          <p:cNvSpPr txBox="1">
            <a:spLocks/>
          </p:cNvSpPr>
          <p:nvPr/>
        </p:nvSpPr>
        <p:spPr>
          <a:xfrm>
            <a:off x="4648200" y="5229605"/>
            <a:ext cx="4130675" cy="82082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SSP</a:t>
            </a:r>
            <a:r>
              <a:rPr lang="fr-FR" kern="0" dirty="0"/>
              <a:t>, SG, tolérance </a:t>
            </a:r>
          </a:p>
        </p:txBody>
      </p:sp>
      <p:sp>
        <p:nvSpPr>
          <p:cNvPr id="27" name="Oval 14"/>
          <p:cNvSpPr>
            <a:spLocks noChangeArrowheads="1"/>
          </p:cNvSpPr>
          <p:nvPr/>
        </p:nvSpPr>
        <p:spPr bwMode="auto">
          <a:xfrm>
            <a:off x="4232094" y="342544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dirty="0">
                <a:ln>
                  <a:noFill/>
                </a:ln>
                <a:solidFill>
                  <a:srgbClr val="043882"/>
                </a:solidFill>
                <a:effectLst/>
                <a:uLnTx/>
                <a:uFillTx/>
                <a:latin typeface="Arial" charset="0"/>
                <a:ea typeface="SimSun" pitchFamily="2" charset="-122"/>
                <a:cs typeface="Arial" charset="0"/>
              </a:rPr>
              <a:t>R</a:t>
            </a:r>
            <a:br>
              <a:rPr kumimoji="0" lang="fr-FR" altLang="zh-CN" sz="1600" b="1" i="0" u="none" strike="noStrike" kern="1200" cap="none" spc="0" normalizeH="0" baseline="0" dirty="0">
                <a:ln>
                  <a:noFill/>
                </a:ln>
                <a:solidFill>
                  <a:srgbClr val="043882"/>
                </a:solidFill>
                <a:effectLst/>
                <a:uLnTx/>
                <a:uFillTx/>
                <a:latin typeface="Arial" charset="0"/>
                <a:ea typeface="SimSun" pitchFamily="2" charset="-122"/>
                <a:cs typeface="Arial" charset="0"/>
              </a:rPr>
            </a:br>
            <a:r>
              <a:rPr kumimoji="0" lang="fr-FR" altLang="zh-CN" sz="1600" b="1" i="0" u="none" strike="noStrike" kern="1200" cap="none" spc="0" normalizeH="0" baseline="0" dirty="0">
                <a:ln>
                  <a:noFill/>
                </a:ln>
                <a:solidFill>
                  <a:srgbClr val="043882"/>
                </a:solidFill>
                <a:effectLst/>
                <a:uLnTx/>
                <a:uFillTx/>
                <a:latin typeface="Arial" charset="0"/>
                <a:ea typeface="SimSun" pitchFamily="2" charset="-122"/>
                <a:cs typeface="Arial" charset="0"/>
              </a:rPr>
              <a:t>1:1</a:t>
            </a:r>
          </a:p>
        </p:txBody>
      </p:sp>
      <p:cxnSp>
        <p:nvCxnSpPr>
          <p:cNvPr id="28" name="AutoShape 15"/>
          <p:cNvCxnSpPr>
            <a:cxnSpLocks noChangeShapeType="1"/>
            <a:stCxn id="27" idx="0"/>
            <a:endCxn id="30" idx="1"/>
          </p:cNvCxnSpPr>
          <p:nvPr/>
        </p:nvCxnSpPr>
        <p:spPr bwMode="auto">
          <a:xfrm rot="5400000" flipH="1" flipV="1">
            <a:off x="4493261" y="2762841"/>
            <a:ext cx="693237" cy="631975"/>
          </a:xfrm>
          <a:prstGeom prst="bentConnector2">
            <a:avLst/>
          </a:prstGeom>
          <a:noFill/>
          <a:ln w="57150">
            <a:solidFill>
              <a:schemeClr val="bg2">
                <a:lumMod val="60000"/>
                <a:lumOff val="40000"/>
              </a:schemeClr>
            </a:solidFill>
            <a:round/>
            <a:headEnd/>
            <a:tailEnd type="triangle" w="med" len="med"/>
          </a:ln>
        </p:spPr>
      </p:cxnSp>
      <p:cxnSp>
        <p:nvCxnSpPr>
          <p:cNvPr id="29" name="AutoShape 19"/>
          <p:cNvCxnSpPr>
            <a:cxnSpLocks noChangeShapeType="1"/>
            <a:stCxn id="31" idx="3"/>
            <a:endCxn id="27" idx="2"/>
          </p:cNvCxnSpPr>
          <p:nvPr/>
        </p:nvCxnSpPr>
        <p:spPr bwMode="auto">
          <a:xfrm>
            <a:off x="3975371" y="3717546"/>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30" name="AutoShape 8"/>
          <p:cNvSpPr>
            <a:spLocks noChangeArrowheads="1"/>
          </p:cNvSpPr>
          <p:nvPr/>
        </p:nvSpPr>
        <p:spPr bwMode="auto">
          <a:xfrm>
            <a:off x="5155867" y="2321840"/>
            <a:ext cx="267849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Avélumab 10 mg/kg</a:t>
            </a:r>
            <a:r>
              <a:rPr kumimoji="0" lang="fr-FR" altLang="zh-CN" sz="1800" b="0" i="0" u="none" strike="noStrike" kern="1200" cap="none" spc="0" normalizeH="0" dirty="0">
                <a:ln>
                  <a:noFill/>
                </a:ln>
                <a:solidFill>
                  <a:srgbClr val="FFFFFF"/>
                </a:solidFill>
                <a:effectLst/>
                <a:uLnTx/>
                <a:uFillTx/>
                <a:latin typeface="Arial" charset="0"/>
                <a:ea typeface="SimSun" pitchFamily="2" charset="-122"/>
                <a:cs typeface="Arial" charset="0"/>
              </a:rPr>
              <a:t> + cétuximab 500 mg/m</a:t>
            </a:r>
            <a:r>
              <a:rPr kumimoji="0" lang="fr-FR" altLang="zh-CN" sz="1800" b="0" i="0" u="none" strike="noStrike" kern="1200" cap="none" spc="0" normalizeH="0" baseline="30000" dirty="0">
                <a:ln>
                  <a:noFill/>
                </a:ln>
                <a:solidFill>
                  <a:srgbClr val="FFFFFF"/>
                </a:solidFill>
                <a:effectLst/>
                <a:uLnTx/>
                <a:uFillTx/>
                <a:latin typeface="Arial" charset="0"/>
                <a:ea typeface="SimSun" pitchFamily="2" charset="-122"/>
                <a:cs typeface="Arial" charset="0"/>
              </a:rPr>
              <a:t>2</a:t>
            </a:r>
          </a:p>
        </p:txBody>
      </p:sp>
      <p:sp>
        <p:nvSpPr>
          <p:cNvPr id="31" name="AutoShape 9"/>
          <p:cNvSpPr>
            <a:spLocks noChangeArrowheads="1"/>
          </p:cNvSpPr>
          <p:nvPr/>
        </p:nvSpPr>
        <p:spPr bwMode="auto">
          <a:xfrm>
            <a:off x="655681" y="2946309"/>
            <a:ext cx="3319690"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ea typeface="SimSun" pitchFamily="2" charset="-122"/>
              </a:rPr>
              <a:t>CECA non résécable avancé métastatique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Progression après </a:t>
            </a:r>
            <a:r>
              <a:rPr lang="fr-FR" altLang="zh-CN" sz="1600" dirty="0" smtClean="0">
                <a:solidFill>
                  <a:srgbClr val="FFFFFF"/>
                </a:solidFill>
                <a:ea typeface="SimSun" pitchFamily="2" charset="-122"/>
              </a:rPr>
              <a:t>≥</a:t>
            </a:r>
            <a:r>
              <a:rPr lang="fr-FR" altLang="zh-CN" sz="1600" dirty="0">
                <a:solidFill>
                  <a:srgbClr val="FFFFFF"/>
                </a:solidFill>
                <a:ea typeface="SimSun" pitchFamily="2" charset="-122"/>
              </a:rPr>
              <a:t>1 ligne</a:t>
            </a:r>
            <a:endParaRPr kumimoji="0" lang="fr-FR" altLang="zh-CN" sz="1600" b="0" i="0" u="none" strike="noStrike" kern="1200" cap="none" spc="0" normalizeH="0" baseline="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600" b="0" i="0" u="none" strike="noStrike" kern="1200" cap="none" spc="0" normalizeH="0" baseline="0" dirty="0">
                <a:ln>
                  <a:noFill/>
                </a:ln>
                <a:solidFill>
                  <a:srgbClr val="FFFFFF"/>
                </a:solidFill>
                <a:effectLst/>
                <a:uLnTx/>
                <a:uFillTx/>
                <a:ea typeface="SimSun" pitchFamily="2" charset="-122"/>
              </a:rPr>
              <a:t>(n=60)</a:t>
            </a:r>
          </a:p>
        </p:txBody>
      </p:sp>
      <p:cxnSp>
        <p:nvCxnSpPr>
          <p:cNvPr id="32" name="AutoShape 16"/>
          <p:cNvCxnSpPr>
            <a:cxnSpLocks noChangeShapeType="1"/>
            <a:stCxn id="27" idx="4"/>
            <a:endCxn id="33" idx="1"/>
          </p:cNvCxnSpPr>
          <p:nvPr/>
        </p:nvCxnSpPr>
        <p:spPr bwMode="auto">
          <a:xfrm rot="16200000" flipH="1">
            <a:off x="4520542" y="4012995"/>
            <a:ext cx="638674" cy="631975"/>
          </a:xfrm>
          <a:prstGeom prst="bentConnector2">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5155867" y="4237952"/>
            <a:ext cx="267691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Avélumab 10 mg/kg</a:t>
            </a:r>
          </a:p>
        </p:txBody>
      </p:sp>
    </p:spTree>
    <p:extLst>
      <p:ext uri="{BB962C8B-B14F-4D97-AF65-F5344CB8AC3E}">
        <p14:creationId xmlns:p14="http://schemas.microsoft.com/office/powerpoint/2010/main" val="2206507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402MO: Résultats finaux de l’étude CARACAS: essai randomisé de phase 2 évaluant avélumab seul ou avec cétuximab dans le carcinome épidermoïde du canal anal (CECA) non résécable, localement avancé ou métastatique progressant après au moins une ligne de traitement – </a:t>
            </a:r>
            <a:r>
              <a:rPr lang="fr-FR" dirty="0" err="1"/>
              <a:t>Lonardi</a:t>
            </a:r>
            <a:r>
              <a:rPr lang="fr-FR" dirty="0"/>
              <a:t> S,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4" name="Text Placeholder 3"/>
          <p:cNvSpPr>
            <a:spLocks noGrp="1"/>
          </p:cNvSpPr>
          <p:nvPr>
            <p:ph type="body" sz="quarter" idx="10"/>
          </p:nvPr>
        </p:nvSpPr>
        <p:spPr>
          <a:xfrm>
            <a:off x="365125" y="6096000"/>
            <a:ext cx="4283075" cy="487363"/>
          </a:xfrm>
        </p:spPr>
        <p:txBody>
          <a:bodyPr/>
          <a:lstStyle/>
          <a:p>
            <a:r>
              <a:rPr lang="fr-FR" dirty="0"/>
              <a:t>Suivi médian de 11 mois (IC95% 10,1 - 13,4),</a:t>
            </a:r>
          </a:p>
        </p:txBody>
      </p:sp>
      <p:sp>
        <p:nvSpPr>
          <p:cNvPr id="5" name="Text Placeholder 4"/>
          <p:cNvSpPr>
            <a:spLocks noGrp="1"/>
          </p:cNvSpPr>
          <p:nvPr>
            <p:ph type="body" sz="quarter" idx="11"/>
          </p:nvPr>
        </p:nvSpPr>
        <p:spPr/>
        <p:txBody>
          <a:bodyPr/>
          <a:lstStyle/>
          <a:p>
            <a:r>
              <a:rPr lang="fr-FR" dirty="0" err="1"/>
              <a:t>Lonardi</a:t>
            </a:r>
            <a:r>
              <a:rPr lang="fr-FR" dirty="0"/>
              <a:t> S, et al, Ann </a:t>
            </a:r>
            <a:r>
              <a:rPr lang="fr-FR" dirty="0" err="1"/>
              <a:t>Oncol</a:t>
            </a:r>
            <a:r>
              <a:rPr lang="fr-FR" dirty="0"/>
              <a:t> 2020;31(</a:t>
            </a:r>
            <a:r>
              <a:rPr lang="fr-FR" dirty="0" err="1"/>
              <a:t>suppl</a:t>
            </a:r>
            <a:r>
              <a:rPr lang="fr-FR" dirty="0"/>
              <a:t>):</a:t>
            </a:r>
            <a:r>
              <a:rPr lang="fr-FR" dirty="0" err="1"/>
              <a:t>abstr</a:t>
            </a:r>
            <a:r>
              <a:rPr lang="fr-FR" dirty="0"/>
              <a:t> 402MO</a:t>
            </a:r>
          </a:p>
        </p:txBody>
      </p:sp>
      <p:graphicFrame>
        <p:nvGraphicFramePr>
          <p:cNvPr id="6" name="Group 88"/>
          <p:cNvGraphicFramePr>
            <a:graphicFrameLocks noGrp="1"/>
          </p:cNvGraphicFramePr>
          <p:nvPr>
            <p:extLst>
              <p:ext uri="{D42A27DB-BD31-4B8C-83A1-F6EECF244321}">
                <p14:modId xmlns:p14="http://schemas.microsoft.com/office/powerpoint/2010/main" val="1580838304"/>
              </p:ext>
            </p:extLst>
          </p:nvPr>
        </p:nvGraphicFramePr>
        <p:xfrm>
          <a:off x="288374" y="1616910"/>
          <a:ext cx="8567254" cy="3851608"/>
        </p:xfrm>
        <a:graphic>
          <a:graphicData uri="http://schemas.openxmlformats.org/drawingml/2006/table">
            <a:tbl>
              <a:tblPr firstRow="1" bandRow="1">
                <a:tableStyleId>{5202B0CA-FC54-4496-8BCA-5EF66A818D29}</a:tableStyleId>
              </a:tblPr>
              <a:tblGrid>
                <a:gridCol w="4001686">
                  <a:extLst>
                    <a:ext uri="{9D8B030D-6E8A-4147-A177-3AD203B41FA5}">
                      <a16:colId xmlns:a16="http://schemas.microsoft.com/office/drawing/2014/main" val="20000"/>
                    </a:ext>
                  </a:extLst>
                </a:gridCol>
                <a:gridCol w="2282784">
                  <a:extLst>
                    <a:ext uri="{9D8B030D-6E8A-4147-A177-3AD203B41FA5}">
                      <a16:colId xmlns:a16="http://schemas.microsoft.com/office/drawing/2014/main" val="20001"/>
                    </a:ext>
                  </a:extLst>
                </a:gridCol>
                <a:gridCol w="2282784">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Avélumab + cétuximab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(n=30)</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Avélumab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(n=30)</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TRO, % (IC95%)</a:t>
                      </a:r>
                      <a:endParaRPr kumimoji="0" lang="fr-FR" sz="1400" b="1"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17 (6,3 - 34,1)</a:t>
                      </a:r>
                      <a:endParaRPr kumimoji="0" lang="fr-FR" sz="1400" b="1"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10 (2,5 - 27)</a:t>
                      </a:r>
                      <a:endParaRPr kumimoji="0" lang="fr-FR" sz="1400" b="1"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4094055339"/>
                  </a:ext>
                </a:extLst>
              </a:tr>
              <a:tr h="143472">
                <a:tc>
                  <a:txBody>
                    <a:bodyPr/>
                    <a:lstStyle/>
                    <a:p>
                      <a:r>
                        <a:rPr kumimoji="0" lang="fr-FR" sz="1400" u="none" strike="noStrike" kern="1200" cap="none" normalizeH="0" baseline="0" noProof="0" dirty="0">
                          <a:ln>
                            <a:noFill/>
                          </a:ln>
                          <a:solidFill>
                            <a:schemeClr val="tx1"/>
                          </a:solidFill>
                          <a:effectLst/>
                        </a:rPr>
                        <a:t>Meilleure réponse, n (%)</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0001"/>
                  </a:ext>
                </a:extLst>
              </a:tr>
              <a:tr h="143472">
                <a:tc>
                  <a:txBody>
                    <a:bodyPr/>
                    <a:lstStyle/>
                    <a:p>
                      <a:pPr marL="90000"/>
                      <a:r>
                        <a:rPr kumimoji="0" lang="fr-FR" sz="1400" u="none" strike="noStrike" kern="1200" cap="none" normalizeH="0" baseline="0" noProof="0" dirty="0">
                          <a:ln>
                            <a:noFill/>
                          </a:ln>
                          <a:solidFill>
                            <a:schemeClr val="tx1"/>
                          </a:solidFill>
                          <a:effectLst/>
                        </a:rPr>
                        <a:t>RC</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0 (0)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0 (0)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2166301456"/>
                  </a:ext>
                </a:extLst>
              </a:tr>
              <a:tr h="143472">
                <a:tc>
                  <a:txBody>
                    <a:bodyPr/>
                    <a:lstStyle/>
                    <a:p>
                      <a:pPr marL="90000"/>
                      <a:r>
                        <a:rPr kumimoji="0" lang="fr-FR" sz="1400" u="none" strike="noStrike" kern="1200" cap="none" normalizeH="0" baseline="0" noProof="0" dirty="0">
                          <a:ln>
                            <a:noFill/>
                          </a:ln>
                          <a:solidFill>
                            <a:schemeClr val="tx1"/>
                          </a:solidFill>
                          <a:effectLst/>
                        </a:rPr>
                        <a:t>RP</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5 (17)</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3 (10)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41649123"/>
                  </a:ext>
                </a:extLst>
              </a:tr>
              <a:tr h="143472">
                <a:tc>
                  <a:txBody>
                    <a:bodyPr/>
                    <a:lstStyle/>
                    <a:p>
                      <a:pPr marL="90000"/>
                      <a:r>
                        <a:rPr kumimoji="0" lang="fr-FR" sz="1400" u="none" strike="noStrike" kern="1200" cap="none" normalizeH="0" baseline="0" noProof="0" dirty="0">
                          <a:ln>
                            <a:noFill/>
                          </a:ln>
                          <a:solidFill>
                            <a:schemeClr val="tx1"/>
                          </a:solidFill>
                          <a:effectLst/>
                        </a:rPr>
                        <a:t>MS</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12 (40)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12 (40)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367943349"/>
                  </a:ext>
                </a:extLst>
              </a:tr>
              <a:tr h="143472">
                <a:tc>
                  <a:txBody>
                    <a:bodyPr/>
                    <a:lstStyle/>
                    <a:p>
                      <a:pPr marL="90000"/>
                      <a:r>
                        <a:rPr kumimoji="0" lang="fr-FR" sz="1400" u="none" strike="noStrike" kern="1200" cap="none" normalizeH="0" baseline="0" noProof="0" dirty="0">
                          <a:ln>
                            <a:noFill/>
                          </a:ln>
                          <a:solidFill>
                            <a:schemeClr val="tx1"/>
                          </a:solidFill>
                          <a:effectLst/>
                        </a:rPr>
                        <a:t>Progression</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13 (43)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15 (50)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6911829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TCM, % (IC95%)</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dirty="0">
                          <a:ln>
                            <a:noFill/>
                          </a:ln>
                          <a:solidFill>
                            <a:schemeClr val="tx1"/>
                          </a:solidFill>
                          <a:effectLst/>
                        </a:rPr>
                        <a:t>57 (42,4 - 77,6)</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dirty="0">
                          <a:ln>
                            <a:noFill/>
                          </a:ln>
                          <a:solidFill>
                            <a:schemeClr val="tx1"/>
                          </a:solidFill>
                          <a:effectLst/>
                        </a:rPr>
                        <a:t>50 (35,3 - 71,3)</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825727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Délai de réponse médian, mois (IC95%)</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dirty="0">
                          <a:ln>
                            <a:noFill/>
                          </a:ln>
                          <a:solidFill>
                            <a:schemeClr val="tx1"/>
                          </a:solidFill>
                          <a:effectLst/>
                        </a:rPr>
                        <a:t>5,9 (2 - NE)</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dirty="0">
                          <a:ln>
                            <a:noFill/>
                          </a:ln>
                          <a:solidFill>
                            <a:schemeClr val="tx1"/>
                          </a:solidFill>
                          <a:effectLst/>
                        </a:rPr>
                        <a:t>5,7 (2,6 - NE)</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9556989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Durée de réponse médiane, mois (IC95%)</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dirty="0">
                          <a:ln>
                            <a:noFill/>
                          </a:ln>
                          <a:solidFill>
                            <a:schemeClr val="tx1"/>
                          </a:solidFill>
                          <a:effectLst/>
                        </a:rPr>
                        <a:t>7,6 (2,0 - NE)</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dirty="0">
                          <a:ln>
                            <a:noFill/>
                          </a:ln>
                          <a:solidFill>
                            <a:schemeClr val="tx1"/>
                          </a:solidFill>
                          <a:effectLst/>
                        </a:rPr>
                        <a:t>5,5 (2,3 - NE)</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273047774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Contrôle de la maladie médian, mois (IC95%)</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dirty="0">
                          <a:ln>
                            <a:noFill/>
                          </a:ln>
                          <a:solidFill>
                            <a:schemeClr val="tx1"/>
                          </a:solidFill>
                          <a:effectLst/>
                        </a:rPr>
                        <a:t>4,3 (2,0 - NE)</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dirty="0">
                          <a:ln>
                            <a:noFill/>
                          </a:ln>
                          <a:solidFill>
                            <a:schemeClr val="tx1"/>
                          </a:solidFill>
                          <a:effectLst/>
                        </a:rPr>
                        <a:t>4,2 (1,9 - NE)</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303299864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normalizeH="0" baseline="0" noProof="0">
                          <a:ln>
                            <a:noFill/>
                          </a:ln>
                          <a:solidFill>
                            <a:schemeClr val="tx1"/>
                          </a:solidFill>
                          <a:effectLst/>
                          <a:latin typeface="+mn-lt"/>
                          <a:ea typeface="+mn-ea"/>
                          <a:cs typeface="Arial" charset="0"/>
                        </a:rPr>
                        <a:t>SSP médiane, mois (IC95%)</a:t>
                      </a:r>
                    </a:p>
                  </a:txBody>
                  <a:tcPr marL="91444" marR="91444" marT="45724" marB="45724"/>
                </a:tc>
                <a:tc>
                  <a:txBody>
                    <a:bodyPr/>
                    <a:lstStyle/>
                    <a:p>
                      <a:pPr algn="ctr"/>
                      <a:r>
                        <a:rPr kumimoji="0" lang="fr-FR" sz="1400" b="0" i="0" u="none" strike="noStrike" kern="1200" cap="none" normalizeH="0" baseline="0" noProof="0" dirty="0">
                          <a:ln>
                            <a:noFill/>
                          </a:ln>
                          <a:solidFill>
                            <a:schemeClr val="tx1"/>
                          </a:solidFill>
                          <a:effectLst/>
                          <a:latin typeface="+mn-lt"/>
                          <a:ea typeface="+mn-ea"/>
                          <a:cs typeface="Arial" charset="0"/>
                        </a:rPr>
                        <a:t>3,88 (2,07 - 6,14)</a:t>
                      </a:r>
                    </a:p>
                  </a:txBody>
                  <a:tcPr marL="91444" marR="91444" marT="45724" marB="45724"/>
                </a:tc>
                <a:tc>
                  <a:txBody>
                    <a:bodyPr/>
                    <a:lstStyle/>
                    <a:p>
                      <a:pPr algn="ctr"/>
                      <a:r>
                        <a:rPr kumimoji="0" lang="fr-FR" sz="1400" b="0" i="0" u="none" strike="noStrike" kern="1200" cap="none" normalizeH="0" baseline="0" noProof="0" dirty="0">
                          <a:ln>
                            <a:noFill/>
                          </a:ln>
                          <a:solidFill>
                            <a:schemeClr val="tx1"/>
                          </a:solidFill>
                          <a:effectLst/>
                          <a:latin typeface="+mn-lt"/>
                          <a:ea typeface="+mn-ea"/>
                          <a:cs typeface="Arial" charset="0"/>
                        </a:rPr>
                        <a:t>2,05 (1,84 - 5,52)</a:t>
                      </a:r>
                    </a:p>
                  </a:txBody>
                  <a:tcPr marL="91444" marR="91444" marT="45724" marB="45724"/>
                </a:tc>
                <a:extLst>
                  <a:ext uri="{0D108BD9-81ED-4DB2-BD59-A6C34878D82A}">
                    <a16:rowId xmlns:a16="http://schemas.microsoft.com/office/drawing/2014/main" val="835535685"/>
                  </a:ext>
                </a:extLst>
              </a:tr>
            </a:tbl>
          </a:graphicData>
        </a:graphic>
      </p:graphicFrame>
    </p:spTree>
    <p:extLst>
      <p:ext uri="{BB962C8B-B14F-4D97-AF65-F5344CB8AC3E}">
        <p14:creationId xmlns:p14="http://schemas.microsoft.com/office/powerpoint/2010/main" val="36462565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402MO: Résultats finaux de l’étude CARACAS: essai randomisé de phase 2 évaluant avélumab seul ou avec cétuximab dans le carcinome épidermoïde du canal anal (CECA) non résécable, localement avancé ou métastatique progressant après au moins une ligne de traitement – </a:t>
            </a:r>
            <a:r>
              <a:rPr lang="fr-FR" dirty="0" err="1"/>
              <a:t>Lonardi</a:t>
            </a:r>
            <a:r>
              <a:rPr lang="fr-FR" dirty="0"/>
              <a:t> S, et al</a:t>
            </a:r>
          </a:p>
        </p:txBody>
      </p:sp>
      <p:sp>
        <p:nvSpPr>
          <p:cNvPr id="3" name="Content Placeholder 2"/>
          <p:cNvSpPr>
            <a:spLocks noGrp="1"/>
          </p:cNvSpPr>
          <p:nvPr>
            <p:ph idx="1"/>
          </p:nvPr>
        </p:nvSpPr>
        <p:spPr/>
        <p:txBody>
          <a:bodyPr/>
          <a:lstStyle/>
          <a:p>
            <a:pPr marL="0" indent="0">
              <a:buNone/>
            </a:pPr>
            <a:r>
              <a:rPr lang="fr-FR" b="1" dirty="0"/>
              <a:t>Résultats</a:t>
            </a:r>
          </a:p>
          <a:p>
            <a:pPr marL="0" indent="0">
              <a:spcBef>
                <a:spcPts val="19800"/>
              </a:spcBef>
              <a:buNone/>
            </a:pPr>
            <a:r>
              <a:rPr lang="fr-FR" b="1" dirty="0"/>
              <a:t>Conclusion</a:t>
            </a:r>
          </a:p>
          <a:p>
            <a:r>
              <a:rPr lang="fr-FR" b="1" dirty="0"/>
              <a:t>Chez ces patients avec CECA non résécable, localement avancé ou métastatique, la combinaison avélumab + cétuximab a démontré une activité antitumorale encourageante avec un profil de tolérance gérable</a:t>
            </a:r>
          </a:p>
        </p:txBody>
      </p:sp>
      <p:sp>
        <p:nvSpPr>
          <p:cNvPr id="5" name="Text Placeholder 4"/>
          <p:cNvSpPr>
            <a:spLocks noGrp="1"/>
          </p:cNvSpPr>
          <p:nvPr>
            <p:ph type="body" sz="quarter" idx="11"/>
          </p:nvPr>
        </p:nvSpPr>
        <p:spPr/>
        <p:txBody>
          <a:bodyPr/>
          <a:lstStyle/>
          <a:p>
            <a:r>
              <a:rPr lang="fr-FR" dirty="0" err="1"/>
              <a:t>Lonardi</a:t>
            </a:r>
            <a:r>
              <a:rPr lang="fr-FR" dirty="0"/>
              <a:t> S, et al, Ann </a:t>
            </a:r>
            <a:r>
              <a:rPr lang="fr-FR" dirty="0" err="1"/>
              <a:t>Oncol</a:t>
            </a:r>
            <a:r>
              <a:rPr lang="fr-FR" dirty="0"/>
              <a:t> 2020;31(</a:t>
            </a:r>
            <a:r>
              <a:rPr lang="fr-FR" dirty="0" err="1"/>
              <a:t>suppl</a:t>
            </a:r>
            <a:r>
              <a:rPr lang="fr-FR" dirty="0"/>
              <a:t>):</a:t>
            </a:r>
            <a:r>
              <a:rPr lang="fr-FR" dirty="0" err="1"/>
              <a:t>abstr</a:t>
            </a:r>
            <a:r>
              <a:rPr lang="fr-FR" dirty="0"/>
              <a:t> 402MO</a:t>
            </a:r>
          </a:p>
        </p:txBody>
      </p:sp>
      <p:graphicFrame>
        <p:nvGraphicFramePr>
          <p:cNvPr id="6" name="Group 88"/>
          <p:cNvGraphicFramePr>
            <a:graphicFrameLocks noGrp="1"/>
          </p:cNvGraphicFramePr>
          <p:nvPr>
            <p:extLst>
              <p:ext uri="{D42A27DB-BD31-4B8C-83A1-F6EECF244321}">
                <p14:modId xmlns:p14="http://schemas.microsoft.com/office/powerpoint/2010/main" val="2947967158"/>
              </p:ext>
            </p:extLst>
          </p:nvPr>
        </p:nvGraphicFramePr>
        <p:xfrm>
          <a:off x="288374" y="1616910"/>
          <a:ext cx="8567253" cy="2327568"/>
        </p:xfrm>
        <a:graphic>
          <a:graphicData uri="http://schemas.openxmlformats.org/drawingml/2006/table">
            <a:tbl>
              <a:tblPr firstRow="1" bandRow="1">
                <a:tableStyleId>{5202B0CA-FC54-4496-8BCA-5EF66A818D29}</a:tableStyleId>
              </a:tblPr>
              <a:tblGrid>
                <a:gridCol w="3719444">
                  <a:extLst>
                    <a:ext uri="{9D8B030D-6E8A-4147-A177-3AD203B41FA5}">
                      <a16:colId xmlns:a16="http://schemas.microsoft.com/office/drawing/2014/main" val="20000"/>
                    </a:ext>
                  </a:extLst>
                </a:gridCol>
                <a:gridCol w="2835812">
                  <a:extLst>
                    <a:ext uri="{9D8B030D-6E8A-4147-A177-3AD203B41FA5}">
                      <a16:colId xmlns:a16="http://schemas.microsoft.com/office/drawing/2014/main" val="20001"/>
                    </a:ext>
                  </a:extLst>
                </a:gridCol>
                <a:gridCol w="2011997">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EIs grade 3–4, n (%)</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Avélumab + cétuximab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(n=30)</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Avélumab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(n=30)</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extLst>
                  <a:ext uri="{0D108BD9-81ED-4DB2-BD59-A6C34878D82A}">
                    <a16:rowId xmlns:a16="http://schemas.microsoft.com/office/drawing/2014/main" val="10000"/>
                  </a:ext>
                </a:extLst>
              </a:tr>
              <a:tr h="143472">
                <a:tc>
                  <a:txBody>
                    <a:bodyPr/>
                    <a:lstStyle/>
                    <a:p>
                      <a:pPr marL="0"/>
                      <a:r>
                        <a:rPr kumimoji="0" lang="fr-FR" sz="1400" u="none" strike="noStrike" kern="1200" cap="none" normalizeH="0" baseline="0" noProof="0" dirty="0">
                          <a:ln>
                            <a:noFill/>
                          </a:ln>
                          <a:solidFill>
                            <a:schemeClr val="tx1"/>
                          </a:solidFill>
                          <a:effectLst/>
                        </a:rPr>
                        <a:t>Anémie</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1 (3)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2166301456"/>
                  </a:ext>
                </a:extLst>
              </a:tr>
              <a:tr h="143472">
                <a:tc>
                  <a:txBody>
                    <a:bodyPr/>
                    <a:lstStyle/>
                    <a:p>
                      <a:pPr marL="0"/>
                      <a:r>
                        <a:rPr kumimoji="0" lang="fr-FR" sz="1400" u="none" strike="noStrike" kern="1200" cap="none" normalizeH="0" baseline="0" noProof="0" dirty="0">
                          <a:ln>
                            <a:noFill/>
                          </a:ln>
                          <a:solidFill>
                            <a:schemeClr val="tx1"/>
                          </a:solidFill>
                          <a:effectLst/>
                        </a:rPr>
                        <a:t>Hypomagnésémie</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chemeClr val="tx1"/>
                          </a:solidFill>
                          <a:effectLst/>
                        </a:rPr>
                        <a:t>1 (3)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41649123"/>
                  </a:ext>
                </a:extLst>
              </a:tr>
              <a:tr h="143472">
                <a:tc>
                  <a:txBody>
                    <a:bodyPr/>
                    <a:lstStyle/>
                    <a:p>
                      <a:pPr marL="0"/>
                      <a:r>
                        <a:rPr kumimoji="0" lang="fr-FR" sz="1400" u="none" strike="noStrike" kern="1200" cap="none" normalizeH="0" baseline="0" noProof="0" dirty="0">
                          <a:ln>
                            <a:noFill/>
                          </a:ln>
                          <a:solidFill>
                            <a:schemeClr val="tx1"/>
                          </a:solidFill>
                          <a:effectLst/>
                        </a:rPr>
                        <a:t>Augmentation bilirubine sanguine</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chemeClr val="tx1"/>
                          </a:solidFill>
                          <a:effectLst/>
                        </a:rPr>
                        <a:t>1 (3)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367943349"/>
                  </a:ext>
                </a:extLst>
              </a:tr>
              <a:tr h="143472">
                <a:tc>
                  <a:txBody>
                    <a:bodyPr/>
                    <a:lstStyle/>
                    <a:p>
                      <a:pPr marL="0"/>
                      <a:r>
                        <a:rPr kumimoji="0" lang="fr-FR" sz="1400" u="none" strike="noStrike" kern="1200" cap="none" normalizeH="0" baseline="0" noProof="0">
                          <a:ln>
                            <a:noFill/>
                          </a:ln>
                          <a:solidFill>
                            <a:schemeClr val="tx1"/>
                          </a:solidFill>
                          <a:effectLst/>
                        </a:rPr>
                        <a:t>Fatigue</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chemeClr val="tx1"/>
                          </a:solidFill>
                          <a:effectLst/>
                        </a:rPr>
                        <a:t>1 (3)</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691182972"/>
                  </a:ext>
                </a:extLst>
              </a:tr>
              <a:tr h="2147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Anomalies cutanées</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chemeClr val="tx1"/>
                          </a:solidFill>
                          <a:effectLst/>
                        </a:rPr>
                        <a:t>2 (6)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chemeClr val="tx1"/>
                          </a:solidFill>
                          <a:effectLst/>
                        </a:rPr>
                        <a:t>-</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dirty="0">
                          <a:ln>
                            <a:noFill/>
                          </a:ln>
                          <a:solidFill>
                            <a:schemeClr val="tx1"/>
                          </a:solidFill>
                          <a:effectLst/>
                        </a:rPr>
                        <a:t>Augmentation AST/ALT</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a:ln>
                            <a:noFill/>
                          </a:ln>
                          <a:solidFill>
                            <a:schemeClr val="tx1"/>
                          </a:solidFill>
                          <a:effectLst/>
                        </a:rPr>
                        <a:t>2 (6)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400" u="none" strike="noStrike" kern="1200" cap="none" normalizeH="0" baseline="0" noProof="0" dirty="0">
                          <a:ln>
                            <a:noFill/>
                          </a:ln>
                          <a:solidFill>
                            <a:schemeClr val="tx1"/>
                          </a:solidFill>
                          <a:effectLst/>
                        </a:rPr>
                        <a:t>-</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82572771"/>
                  </a:ext>
                </a:extLst>
              </a:tr>
            </a:tbl>
          </a:graphicData>
        </a:graphic>
      </p:graphicFrame>
    </p:spTree>
    <p:extLst>
      <p:ext uri="{BB962C8B-B14F-4D97-AF65-F5344CB8AC3E}">
        <p14:creationId xmlns:p14="http://schemas.microsoft.com/office/powerpoint/2010/main" val="41469285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AutoShape 21"/>
          <p:cNvCxnSpPr>
            <a:cxnSpLocks noChangeShapeType="1"/>
            <a:stCxn id="9" idx="3"/>
            <a:endCxn id="12" idx="1"/>
          </p:cNvCxnSpPr>
          <p:nvPr/>
        </p:nvCxnSpPr>
        <p:spPr bwMode="auto">
          <a:xfrm>
            <a:off x="7223453" y="3647450"/>
            <a:ext cx="473410" cy="0"/>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fr-FR" dirty="0"/>
              <a:t>403MO: Atézolizumab en association au bévacizumab chez les patients avec cancer du canal anal non résécable/métastatique – Morris V, et al</a:t>
            </a:r>
          </a:p>
        </p:txBody>
      </p:sp>
      <p:sp>
        <p:nvSpPr>
          <p:cNvPr id="3" name="Content Placeholder 2"/>
          <p:cNvSpPr>
            <a:spLocks noGrp="1"/>
          </p:cNvSpPr>
          <p:nvPr>
            <p:ph idx="1"/>
          </p:nvPr>
        </p:nvSpPr>
        <p:spPr/>
        <p:txBody>
          <a:bodyPr/>
          <a:lstStyle/>
          <a:p>
            <a:pPr marL="0" indent="0">
              <a:buNone/>
            </a:pPr>
            <a:r>
              <a:rPr lang="fr-FR" b="1" dirty="0"/>
              <a:t>Objectifs</a:t>
            </a:r>
          </a:p>
          <a:p>
            <a:r>
              <a:rPr lang="fr-FR" dirty="0"/>
              <a:t>Evaluer la tolérance et l’activité de l’atézolizumab en association au bévacizumab chez des patients avec carcinome épidermoïde du canal anal (CECA) métastatique</a:t>
            </a:r>
          </a:p>
        </p:txBody>
      </p:sp>
      <p:sp>
        <p:nvSpPr>
          <p:cNvPr id="5" name="Text Placeholder 4"/>
          <p:cNvSpPr>
            <a:spLocks noGrp="1"/>
          </p:cNvSpPr>
          <p:nvPr>
            <p:ph type="body" sz="quarter" idx="11"/>
          </p:nvPr>
        </p:nvSpPr>
        <p:spPr/>
        <p:txBody>
          <a:bodyPr/>
          <a:lstStyle/>
          <a:p>
            <a:r>
              <a:rPr lang="fr-FR" dirty="0"/>
              <a:t>Morris V, et al, Ann </a:t>
            </a:r>
            <a:r>
              <a:rPr lang="fr-FR" dirty="0" err="1"/>
              <a:t>Oncol</a:t>
            </a:r>
            <a:r>
              <a:rPr lang="fr-FR" dirty="0"/>
              <a:t> 2020;31(</a:t>
            </a:r>
            <a:r>
              <a:rPr lang="fr-FR" dirty="0" err="1"/>
              <a:t>suppl</a:t>
            </a:r>
            <a:r>
              <a:rPr lang="fr-FR" dirty="0"/>
              <a:t>):</a:t>
            </a:r>
            <a:r>
              <a:rPr lang="fr-FR" dirty="0" err="1"/>
              <a:t>abstr</a:t>
            </a:r>
            <a:r>
              <a:rPr lang="fr-FR" dirty="0"/>
              <a:t> 403MO</a:t>
            </a:r>
          </a:p>
        </p:txBody>
      </p:sp>
      <p:sp>
        <p:nvSpPr>
          <p:cNvPr id="7" name="Rectangle 9"/>
          <p:cNvSpPr txBox="1">
            <a:spLocks noChangeArrowheads="1"/>
          </p:cNvSpPr>
          <p:nvPr/>
        </p:nvSpPr>
        <p:spPr bwMode="auto">
          <a:xfrm>
            <a:off x="365124" y="5058687"/>
            <a:ext cx="4130676" cy="106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TRO </a:t>
            </a:r>
            <a:r>
              <a:rPr lang="fr-FR" kern="0" dirty="0"/>
              <a:t>(RECIST v1.1)</a:t>
            </a:r>
          </a:p>
          <a:p>
            <a:endParaRPr lang="fr-FR" kern="0" dirty="0"/>
          </a:p>
        </p:txBody>
      </p:sp>
      <p:sp>
        <p:nvSpPr>
          <p:cNvPr id="8" name="Content Placeholder 26"/>
          <p:cNvSpPr txBox="1">
            <a:spLocks/>
          </p:cNvSpPr>
          <p:nvPr/>
        </p:nvSpPr>
        <p:spPr>
          <a:xfrm>
            <a:off x="4648200" y="5058687"/>
            <a:ext cx="4130675" cy="1060951"/>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SSP</a:t>
            </a:r>
            <a:r>
              <a:rPr lang="fr-FR" kern="0" dirty="0"/>
              <a:t>, SG, tolérance </a:t>
            </a:r>
          </a:p>
        </p:txBody>
      </p:sp>
      <p:sp>
        <p:nvSpPr>
          <p:cNvPr id="9" name="AutoShape 12"/>
          <p:cNvSpPr>
            <a:spLocks noChangeArrowheads="1"/>
          </p:cNvSpPr>
          <p:nvPr/>
        </p:nvSpPr>
        <p:spPr bwMode="auto">
          <a:xfrm>
            <a:off x="4250280" y="3063250"/>
            <a:ext cx="2973173"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err="1" smtClean="0">
                <a:ln>
                  <a:noFill/>
                </a:ln>
                <a:solidFill>
                  <a:srgbClr val="FFFFFF"/>
                </a:solidFill>
                <a:effectLst/>
                <a:uLnTx/>
                <a:uFillTx/>
                <a:ea typeface="SimSun" pitchFamily="2" charset="-122"/>
              </a:rPr>
              <a:t>Atézolizumab</a:t>
            </a:r>
            <a:r>
              <a:rPr kumimoji="0" lang="fr-FR" altLang="zh-CN" sz="1800" b="0" i="0" u="none" strike="noStrike" kern="1200" cap="none" spc="0" normalizeH="0" baseline="0" noProof="0" dirty="0" smtClean="0">
                <a:ln>
                  <a:noFill/>
                </a:ln>
                <a:solidFill>
                  <a:srgbClr val="FFFFFF"/>
                </a:solidFill>
                <a:effectLst/>
                <a:uLnTx/>
                <a:uFillTx/>
                <a:ea typeface="SimSun" pitchFamily="2" charset="-122"/>
              </a:rPr>
              <a:t> </a:t>
            </a:r>
            <a:r>
              <a:rPr kumimoji="0" lang="fr-FR" altLang="zh-CN" sz="1800" b="0" i="0" u="none" strike="noStrike" kern="1200" cap="none" spc="0" normalizeH="0" baseline="0" noProof="0" dirty="0">
                <a:ln>
                  <a:noFill/>
                </a:ln>
                <a:solidFill>
                  <a:srgbClr val="FFFFFF"/>
                </a:solidFill>
                <a:effectLst/>
                <a:uLnTx/>
                <a:uFillTx/>
                <a:ea typeface="SimSun" pitchFamily="2" charset="-122"/>
              </a:rPr>
              <a:t>1200 mg +</a:t>
            </a:r>
            <a:r>
              <a:rPr kumimoji="0" lang="fr-FR" altLang="zh-CN" sz="1800" b="0" i="0" u="none" strike="noStrike" kern="1200" cap="none" spc="0" normalizeH="0" noProof="0" dirty="0">
                <a:ln>
                  <a:noFill/>
                </a:ln>
                <a:solidFill>
                  <a:srgbClr val="FFFFFF"/>
                </a:solidFill>
                <a:effectLst/>
                <a:uLnTx/>
                <a:uFillTx/>
                <a:ea typeface="SimSun" pitchFamily="2" charset="-122"/>
              </a:rPr>
              <a:t> bévacizumab 7,5 mg/kg</a:t>
            </a:r>
            <a:br>
              <a:rPr kumimoji="0" lang="fr-FR" altLang="zh-CN" sz="1800" b="0" i="0" u="none" strike="noStrike" kern="1200" cap="none" spc="0" normalizeH="0" noProof="0" dirty="0">
                <a:ln>
                  <a:noFill/>
                </a:ln>
                <a:solidFill>
                  <a:srgbClr val="FFFFFF"/>
                </a:solidFill>
                <a:effectLst/>
                <a:uLnTx/>
                <a:uFillTx/>
                <a:ea typeface="SimSun" pitchFamily="2" charset="-122"/>
              </a:rPr>
            </a:br>
            <a:r>
              <a:rPr lang="fr-FR" altLang="zh-CN" dirty="0">
                <a:solidFill>
                  <a:srgbClr val="FFFFFF"/>
                </a:solidFill>
                <a:ea typeface="SimSun" pitchFamily="2" charset="-122"/>
              </a:rPr>
              <a:t>iv</a:t>
            </a:r>
            <a:r>
              <a:rPr kumimoji="0" lang="fr-FR" altLang="zh-CN" sz="1800" b="0" i="0" u="none" strike="noStrike" kern="1200" cap="none" spc="0" normalizeH="0" noProof="0" dirty="0">
                <a:ln>
                  <a:noFill/>
                </a:ln>
                <a:solidFill>
                  <a:srgbClr val="FFFFFF"/>
                </a:solidFill>
                <a:effectLst/>
                <a:uLnTx/>
                <a:uFillTx/>
                <a:ea typeface="SimSun" pitchFamily="2" charset="-122"/>
              </a:rPr>
              <a:t> /3S </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0" name="AutoShape 19"/>
          <p:cNvCxnSpPr>
            <a:cxnSpLocks noChangeShapeType="1"/>
            <a:stCxn id="13" idx="3"/>
            <a:endCxn id="9" idx="1"/>
          </p:cNvCxnSpPr>
          <p:nvPr/>
        </p:nvCxnSpPr>
        <p:spPr bwMode="auto">
          <a:xfrm>
            <a:off x="3776870" y="3647450"/>
            <a:ext cx="473410" cy="0"/>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696863" y="3063250"/>
            <a:ext cx="1319916" cy="1168400"/>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 arrêt de l’étude</a:t>
            </a:r>
          </a:p>
        </p:txBody>
      </p:sp>
      <p:sp>
        <p:nvSpPr>
          <p:cNvPr id="13" name="AutoShape 9"/>
          <p:cNvSpPr>
            <a:spLocks noChangeArrowheads="1"/>
          </p:cNvSpPr>
          <p:nvPr/>
        </p:nvSpPr>
        <p:spPr bwMode="auto">
          <a:xfrm>
            <a:off x="365123" y="2433015"/>
            <a:ext cx="3411747"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err="1">
                <a:ln>
                  <a:noFill/>
                </a:ln>
                <a:solidFill>
                  <a:srgbClr val="FFFFFF"/>
                </a:solidFill>
                <a:effectLst/>
                <a:uLnTx/>
                <a:uFillTx/>
                <a:ea typeface="SimSun" pitchFamily="2" charset="-122"/>
              </a:rPr>
              <a:t>Critères</a:t>
            </a:r>
            <a:r>
              <a:rPr kumimoji="0" lang="fr-FR" altLang="zh-CN" sz="1600" b="0" i="0" u="none" strike="noStrike" kern="1200" cap="none" spc="0" normalizeH="0" baseline="0" noProof="0" dirty="0">
                <a:ln>
                  <a:noFill/>
                </a:ln>
                <a:solidFill>
                  <a:srgbClr val="FFFFFF"/>
                </a:solidFill>
                <a:effectLst/>
                <a:uLnTx/>
                <a:uFillTx/>
                <a:ea typeface="SimSun" pitchFamily="2" charset="-122"/>
              </a:rPr>
              <a:t> </a:t>
            </a:r>
            <a:r>
              <a:rPr kumimoji="0" lang="fr-FR" altLang="zh-CN" sz="1600" b="0" i="0" u="none" strike="noStrike" kern="1200" cap="none" spc="0" normalizeH="0" baseline="0" noProof="0" dirty="0" err="1">
                <a:ln>
                  <a:noFill/>
                </a:ln>
                <a:solidFill>
                  <a:srgbClr val="FFFFFF"/>
                </a:solidFill>
                <a:effectLst/>
                <a:uLnTx/>
                <a:uFillTx/>
                <a:ea typeface="SimSun" pitchFamily="2" charset="-122"/>
              </a:rPr>
              <a:t>d'inclusion</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CECA histologiquement confirmé, incurable/métastatique</a:t>
            </a:r>
            <a:endParaRPr kumimoji="0" lang="fr-FR" altLang="zh-CN" sz="1600" b="0" i="1"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≥1 ligne de traitement systémique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Pas d’immunothérapie préalable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ECOG PS 0–1</a:t>
            </a:r>
          </a:p>
          <a:p>
            <a:pPr marR="0" lvl="0" algn="l" defTabSz="892175" rtl="0" eaLnBrk="0" fontAlgn="base" latinLnBrk="0" hangingPunct="0">
              <a:lnSpc>
                <a:spcPct val="100000"/>
              </a:lnSpc>
              <a:spcBef>
                <a:spcPct val="0"/>
              </a:spcBef>
              <a:spcAft>
                <a:spcPct val="30000"/>
              </a:spcAft>
              <a:buClrTx/>
              <a:buSzTx/>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(n=20)</a:t>
            </a:r>
          </a:p>
        </p:txBody>
      </p:sp>
    </p:spTree>
    <p:extLst>
      <p:ext uri="{BB962C8B-B14F-4D97-AF65-F5344CB8AC3E}">
        <p14:creationId xmlns:p14="http://schemas.microsoft.com/office/powerpoint/2010/main" val="14823528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403MO: Atézolizumab en association au bévacizumab chez les patients avec cancer du canal anal non résécable/métastatique – Morris V,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Morris V, et al, Ann </a:t>
            </a:r>
            <a:r>
              <a:rPr lang="fr-FR" dirty="0" err="1"/>
              <a:t>Oncol</a:t>
            </a:r>
            <a:r>
              <a:rPr lang="fr-FR" dirty="0"/>
              <a:t> 2020;31(</a:t>
            </a:r>
            <a:r>
              <a:rPr lang="fr-FR" dirty="0" err="1"/>
              <a:t>suppl</a:t>
            </a:r>
            <a:r>
              <a:rPr lang="fr-FR" dirty="0"/>
              <a:t>):</a:t>
            </a:r>
            <a:r>
              <a:rPr lang="fr-FR" dirty="0" err="1"/>
              <a:t>abstr</a:t>
            </a:r>
            <a:r>
              <a:rPr lang="fr-FR" dirty="0"/>
              <a:t> 403MO</a:t>
            </a:r>
          </a:p>
        </p:txBody>
      </p:sp>
      <p:graphicFrame>
        <p:nvGraphicFramePr>
          <p:cNvPr id="11" name="Table 10"/>
          <p:cNvGraphicFramePr>
            <a:graphicFrameLocks noGrp="1"/>
          </p:cNvGraphicFramePr>
          <p:nvPr>
            <p:extLst>
              <p:ext uri="{D42A27DB-BD31-4B8C-83A1-F6EECF244321}">
                <p14:modId xmlns:p14="http://schemas.microsoft.com/office/powerpoint/2010/main" val="2018858584"/>
              </p:ext>
            </p:extLst>
          </p:nvPr>
        </p:nvGraphicFramePr>
        <p:xfrm>
          <a:off x="5668219" y="3003701"/>
          <a:ext cx="3110656" cy="1333590"/>
        </p:xfrm>
        <a:graphic>
          <a:graphicData uri="http://schemas.openxmlformats.org/drawingml/2006/table">
            <a:tbl>
              <a:tblPr bandRow="1">
                <a:tableStyleId>{69012ECD-51FC-41F1-AA8D-1B2483CD663E}</a:tableStyleId>
              </a:tblPr>
              <a:tblGrid>
                <a:gridCol w="2192325">
                  <a:extLst>
                    <a:ext uri="{9D8B030D-6E8A-4147-A177-3AD203B41FA5}">
                      <a16:colId xmlns:a16="http://schemas.microsoft.com/office/drawing/2014/main" val="2043364333"/>
                    </a:ext>
                  </a:extLst>
                </a:gridCol>
                <a:gridCol w="918331">
                  <a:extLst>
                    <a:ext uri="{9D8B030D-6E8A-4147-A177-3AD203B41FA5}">
                      <a16:colId xmlns:a16="http://schemas.microsoft.com/office/drawing/2014/main" val="3627095702"/>
                    </a:ext>
                  </a:extLst>
                </a:gridCol>
              </a:tblGrid>
              <a:tr h="419190">
                <a:tc>
                  <a:txBody>
                    <a:bodyPr/>
                    <a:lstStyle/>
                    <a:p>
                      <a:r>
                        <a:rPr lang="fr-FR" sz="1400" noProof="0">
                          <a:latin typeface="+mn-lt"/>
                        </a:rPr>
                        <a:t>n=19 évaluables</a:t>
                      </a:r>
                    </a:p>
                  </a:txBody>
                  <a:tcPr marL="45720" marR="45720" anchor="ctr">
                    <a:lnL w="9525" cap="flat" cmpd="sng" algn="ctr">
                      <a:noFill/>
                      <a:prstDash val="solid"/>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FR" sz="1400" noProof="0">
                          <a:solidFill>
                            <a:srgbClr val="4D4D4D"/>
                          </a:solidFill>
                          <a:latin typeface="+mn-lt"/>
                        </a:rPr>
                        <a:t>n</a:t>
                      </a:r>
                      <a:r>
                        <a:rPr lang="fr-FR" sz="1400" baseline="0" noProof="0">
                          <a:solidFill>
                            <a:srgbClr val="4D4D4D"/>
                          </a:solidFill>
                          <a:latin typeface="+mn-lt"/>
                        </a:rPr>
                        <a:t> (%)</a:t>
                      </a:r>
                      <a:endParaRPr lang="fr-FR" sz="1400" noProof="0">
                        <a:solidFill>
                          <a:srgbClr val="4D4D4D"/>
                        </a:solidFill>
                        <a:latin typeface="+mn-lt"/>
                      </a:endParaRP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836266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rgbClr val="FFC000"/>
                          </a:solidFill>
                          <a:effectLst/>
                          <a:latin typeface="+mn-lt"/>
                          <a:ea typeface="+mn-ea"/>
                          <a:cs typeface="+mn-cs"/>
                        </a:rPr>
                        <a:t>RP</a:t>
                      </a:r>
                    </a:p>
                  </a:txBody>
                  <a:tcPr marL="45720" marR="45720" anchor="ctr">
                    <a:lnL w="9525" cap="flat" cmpd="sng" algn="ctr">
                      <a:noFill/>
                      <a:prstDash val="solid"/>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cap="none" normalizeH="0" baseline="0" noProof="0">
                          <a:ln>
                            <a:noFill/>
                          </a:ln>
                          <a:solidFill>
                            <a:srgbClr val="FFC000"/>
                          </a:solidFill>
                          <a:effectLst/>
                          <a:latin typeface="+mn-lt"/>
                          <a:cs typeface="Arial" charset="0"/>
                        </a:rPr>
                        <a:t>2 (11)</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60934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chemeClr val="accent5"/>
                          </a:solidFill>
                          <a:effectLst/>
                          <a:latin typeface="+mn-lt"/>
                          <a:ea typeface="+mn-ea"/>
                          <a:cs typeface="+mn-cs"/>
                        </a:rPr>
                        <a:t>MS</a:t>
                      </a:r>
                    </a:p>
                  </a:txBody>
                  <a:tcPr marL="45720" marR="45720" anchor="ct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cap="none" normalizeH="0" baseline="0" noProof="0">
                          <a:ln>
                            <a:noFill/>
                          </a:ln>
                          <a:solidFill>
                            <a:schemeClr val="accent5"/>
                          </a:solidFill>
                          <a:effectLst/>
                          <a:latin typeface="+mn-lt"/>
                          <a:cs typeface="Arial" charset="0"/>
                        </a:rPr>
                        <a:t>11 (58)</a:t>
                      </a: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964295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u="none" strike="noStrike" kern="1200" cap="none" normalizeH="0" baseline="0" noProof="0">
                          <a:ln>
                            <a:noFill/>
                          </a:ln>
                          <a:solidFill>
                            <a:srgbClr val="4D4D4D"/>
                          </a:solidFill>
                          <a:effectLst/>
                          <a:latin typeface="+mn-lt"/>
                          <a:ea typeface="+mn-ea"/>
                          <a:cs typeface="+mn-cs"/>
                        </a:rPr>
                        <a:t>Progression</a:t>
                      </a:r>
                    </a:p>
                  </a:txBody>
                  <a:tcPr marL="45720" marR="45720" anchor="ctr">
                    <a:lnL w="9525" cap="flat" cmpd="sng" algn="ctr">
                      <a:noFill/>
                      <a:prstDash val="solid"/>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cap="none" normalizeH="0" baseline="0" noProof="0" dirty="0">
                          <a:ln>
                            <a:noFill/>
                          </a:ln>
                          <a:solidFill>
                            <a:srgbClr val="4D4D4D"/>
                          </a:solidFill>
                          <a:effectLst/>
                          <a:latin typeface="+mn-lt"/>
                          <a:cs typeface="Arial" charset="0"/>
                        </a:rPr>
                        <a:t>6 (32)</a:t>
                      </a:r>
                    </a:p>
                  </a:txBody>
                  <a:tcPr marL="45720" marR="45720" anchor="ctr">
                    <a:lnL>
                      <a:noFill/>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6168962"/>
                  </a:ext>
                </a:extLst>
              </a:tr>
            </a:tbl>
          </a:graphicData>
        </a:graphic>
      </p:graphicFrame>
      <p:sp>
        <p:nvSpPr>
          <p:cNvPr id="12" name="TextBox 11"/>
          <p:cNvSpPr txBox="1"/>
          <p:nvPr/>
        </p:nvSpPr>
        <p:spPr>
          <a:xfrm>
            <a:off x="4263262" y="1510145"/>
            <a:ext cx="617477" cy="338554"/>
          </a:xfrm>
          <a:prstGeom prst="rect">
            <a:avLst/>
          </a:prstGeom>
          <a:noFill/>
        </p:spPr>
        <p:txBody>
          <a:bodyPr wrap="none" rtlCol="0">
            <a:spAutoFit/>
          </a:bodyPr>
          <a:lstStyle/>
          <a:p>
            <a:pPr algn="ctr"/>
            <a:r>
              <a:rPr lang="fr-FR" sz="1600" b="1" dirty="0"/>
              <a:t>TRO</a:t>
            </a:r>
          </a:p>
        </p:txBody>
      </p:sp>
      <p:sp>
        <p:nvSpPr>
          <p:cNvPr id="13" name="TextBox 12">
            <a:extLst>
              <a:ext uri="{FF2B5EF4-FFF2-40B4-BE49-F238E27FC236}">
                <a16:creationId xmlns:a16="http://schemas.microsoft.com/office/drawing/2014/main" id="{263F0703-24B0-49E8-98EB-2A3B042B7058}"/>
              </a:ext>
            </a:extLst>
          </p:cNvPr>
          <p:cNvSpPr txBox="1"/>
          <p:nvPr/>
        </p:nvSpPr>
        <p:spPr>
          <a:xfrm>
            <a:off x="5960285" y="2599976"/>
            <a:ext cx="2526525" cy="338554"/>
          </a:xfrm>
          <a:prstGeom prst="rect">
            <a:avLst/>
          </a:prstGeom>
          <a:noFill/>
        </p:spPr>
        <p:txBody>
          <a:bodyPr wrap="none" rtlCol="0">
            <a:spAutoFit/>
          </a:bodyPr>
          <a:lstStyle/>
          <a:p>
            <a:pPr algn="ctr"/>
            <a:r>
              <a:rPr lang="fr-FR" sz="1600" b="1" dirty="0">
                <a:solidFill>
                  <a:srgbClr val="4D4D4D"/>
                </a:solidFill>
              </a:rPr>
              <a:t>TRO 11% (IC95% 1 - 33)</a:t>
            </a:r>
          </a:p>
        </p:txBody>
      </p:sp>
      <p:sp>
        <p:nvSpPr>
          <p:cNvPr id="14" name="TextBox 13">
            <a:extLst>
              <a:ext uri="{FF2B5EF4-FFF2-40B4-BE49-F238E27FC236}">
                <a16:creationId xmlns:a16="http://schemas.microsoft.com/office/drawing/2014/main" id="{263F0703-24B0-49E8-98EB-2A3B042B7058}"/>
              </a:ext>
            </a:extLst>
          </p:cNvPr>
          <p:cNvSpPr txBox="1"/>
          <p:nvPr/>
        </p:nvSpPr>
        <p:spPr>
          <a:xfrm>
            <a:off x="467765" y="5572780"/>
            <a:ext cx="3765070" cy="523220"/>
          </a:xfrm>
          <a:prstGeom prst="rect">
            <a:avLst/>
          </a:prstGeom>
          <a:noFill/>
        </p:spPr>
        <p:txBody>
          <a:bodyPr wrap="none" rtlCol="0">
            <a:spAutoFit/>
          </a:bodyPr>
          <a:lstStyle/>
          <a:p>
            <a:r>
              <a:rPr lang="fr-FR" sz="1400" dirty="0">
                <a:solidFill>
                  <a:srgbClr val="4D4D4D"/>
                </a:solidFill>
              </a:rPr>
              <a:t>SSP médiane: 4,1 mois (IC95% 2,6 - ND)</a:t>
            </a:r>
          </a:p>
          <a:p>
            <a:r>
              <a:rPr lang="fr-FR" sz="1400" dirty="0">
                <a:solidFill>
                  <a:srgbClr val="4D4D4D"/>
                </a:solidFill>
              </a:rPr>
              <a:t>Taux de SSP à 12 mois: 20% (IC95% 8 - 52)</a:t>
            </a:r>
          </a:p>
        </p:txBody>
      </p:sp>
      <p:sp>
        <p:nvSpPr>
          <p:cNvPr id="15" name="TextBox 14">
            <a:extLst>
              <a:ext uri="{FF2B5EF4-FFF2-40B4-BE49-F238E27FC236}">
                <a16:creationId xmlns:a16="http://schemas.microsoft.com/office/drawing/2014/main" id="{263F0703-24B0-49E8-98EB-2A3B042B7058}"/>
              </a:ext>
            </a:extLst>
          </p:cNvPr>
          <p:cNvSpPr txBox="1"/>
          <p:nvPr/>
        </p:nvSpPr>
        <p:spPr>
          <a:xfrm>
            <a:off x="5281370" y="5572780"/>
            <a:ext cx="3537507" cy="523220"/>
          </a:xfrm>
          <a:prstGeom prst="rect">
            <a:avLst/>
          </a:prstGeom>
          <a:noFill/>
        </p:spPr>
        <p:txBody>
          <a:bodyPr wrap="none" rtlCol="0">
            <a:spAutoFit/>
          </a:bodyPr>
          <a:lstStyle/>
          <a:p>
            <a:r>
              <a:rPr lang="fr-FR" sz="1400" dirty="0">
                <a:solidFill>
                  <a:srgbClr val="4D4D4D"/>
                </a:solidFill>
              </a:rPr>
              <a:t>SG médiane: 11,6 mois (IC95% 9,5 - 20)</a:t>
            </a:r>
          </a:p>
          <a:p>
            <a:r>
              <a:rPr lang="fr-FR" sz="1400" dirty="0">
                <a:solidFill>
                  <a:srgbClr val="4D4D4D"/>
                </a:solidFill>
              </a:rPr>
              <a:t>Taux de SG à 1 an: 40% (IC95% 23 - 71)</a:t>
            </a:r>
          </a:p>
        </p:txBody>
      </p:sp>
      <p:graphicFrame>
        <p:nvGraphicFramePr>
          <p:cNvPr id="18" name="Chart 17">
            <a:extLst>
              <a:ext uri="{FF2B5EF4-FFF2-40B4-BE49-F238E27FC236}">
                <a16:creationId xmlns:a16="http://schemas.microsoft.com/office/drawing/2014/main" id="{0D1445E7-D2F2-4FCE-B270-727BD70E499F}"/>
              </a:ext>
            </a:extLst>
          </p:cNvPr>
          <p:cNvGraphicFramePr/>
          <p:nvPr>
            <p:extLst>
              <p:ext uri="{D42A27DB-BD31-4B8C-83A1-F6EECF244321}">
                <p14:modId xmlns:p14="http://schemas.microsoft.com/office/powerpoint/2010/main" val="4083972373"/>
              </p:ext>
            </p:extLst>
          </p:nvPr>
        </p:nvGraphicFramePr>
        <p:xfrm>
          <a:off x="756691" y="1861458"/>
          <a:ext cx="4468456" cy="3411021"/>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a:extLst>
              <a:ext uri="{FF2B5EF4-FFF2-40B4-BE49-F238E27FC236}">
                <a16:creationId xmlns:a16="http://schemas.microsoft.com/office/drawing/2014/main" id="{D44F1FDE-2005-4E07-9304-9362E86A5B35}"/>
              </a:ext>
            </a:extLst>
          </p:cNvPr>
          <p:cNvSpPr>
            <a:spLocks noChangeAspect="1"/>
          </p:cNvSpPr>
          <p:nvPr/>
        </p:nvSpPr>
        <p:spPr>
          <a:xfrm>
            <a:off x="2435295" y="2174228"/>
            <a:ext cx="180000" cy="18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F50418EC-01B0-43D6-B24D-1067E4133C58}"/>
              </a:ext>
            </a:extLst>
          </p:cNvPr>
          <p:cNvSpPr>
            <a:spLocks noChangeAspect="1"/>
          </p:cNvSpPr>
          <p:nvPr/>
        </p:nvSpPr>
        <p:spPr>
          <a:xfrm>
            <a:off x="2435295" y="2427364"/>
            <a:ext cx="180000" cy="18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02DC3ED0-7309-4424-A66B-FBECD1EF2FDD}"/>
              </a:ext>
            </a:extLst>
          </p:cNvPr>
          <p:cNvSpPr>
            <a:spLocks noChangeAspect="1"/>
          </p:cNvSpPr>
          <p:nvPr/>
        </p:nvSpPr>
        <p:spPr>
          <a:xfrm>
            <a:off x="2435295" y="2691930"/>
            <a:ext cx="18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TextBox 21">
            <a:extLst>
              <a:ext uri="{FF2B5EF4-FFF2-40B4-BE49-F238E27FC236}">
                <a16:creationId xmlns:a16="http://schemas.microsoft.com/office/drawing/2014/main" id="{92C5376C-6F9E-49C7-B4D9-477DF271C6FE}"/>
              </a:ext>
            </a:extLst>
          </p:cNvPr>
          <p:cNvSpPr txBox="1"/>
          <p:nvPr/>
        </p:nvSpPr>
        <p:spPr>
          <a:xfrm>
            <a:off x="2668560" y="2080727"/>
            <a:ext cx="1277914" cy="338554"/>
          </a:xfrm>
          <a:prstGeom prst="rect">
            <a:avLst/>
          </a:prstGeom>
          <a:noFill/>
        </p:spPr>
        <p:txBody>
          <a:bodyPr wrap="none" rtlCol="0">
            <a:spAutoFit/>
          </a:bodyPr>
          <a:lstStyle/>
          <a:p>
            <a:r>
              <a:rPr lang="fr-FR" sz="1600" dirty="0"/>
              <a:t>Progression</a:t>
            </a:r>
          </a:p>
        </p:txBody>
      </p:sp>
      <p:sp>
        <p:nvSpPr>
          <p:cNvPr id="23" name="TextBox 22">
            <a:extLst>
              <a:ext uri="{FF2B5EF4-FFF2-40B4-BE49-F238E27FC236}">
                <a16:creationId xmlns:a16="http://schemas.microsoft.com/office/drawing/2014/main" id="{563E37A4-1018-4C8E-B9CE-677B9AB69270}"/>
              </a:ext>
            </a:extLst>
          </p:cNvPr>
          <p:cNvSpPr txBox="1"/>
          <p:nvPr/>
        </p:nvSpPr>
        <p:spPr>
          <a:xfrm>
            <a:off x="2668560" y="2351938"/>
            <a:ext cx="492443" cy="338554"/>
          </a:xfrm>
          <a:prstGeom prst="rect">
            <a:avLst/>
          </a:prstGeom>
          <a:noFill/>
        </p:spPr>
        <p:txBody>
          <a:bodyPr wrap="none" rtlCol="0">
            <a:spAutoFit/>
          </a:bodyPr>
          <a:lstStyle/>
          <a:p>
            <a:r>
              <a:rPr lang="fr-FR" sz="1600" dirty="0"/>
              <a:t>MS</a:t>
            </a:r>
          </a:p>
        </p:txBody>
      </p:sp>
      <p:sp>
        <p:nvSpPr>
          <p:cNvPr id="24" name="TextBox 23">
            <a:extLst>
              <a:ext uri="{FF2B5EF4-FFF2-40B4-BE49-F238E27FC236}">
                <a16:creationId xmlns:a16="http://schemas.microsoft.com/office/drawing/2014/main" id="{AF5EA673-7E92-4185-9EF3-52D3C4C5443C}"/>
              </a:ext>
            </a:extLst>
          </p:cNvPr>
          <p:cNvSpPr txBox="1"/>
          <p:nvPr/>
        </p:nvSpPr>
        <p:spPr>
          <a:xfrm>
            <a:off x="2668560" y="2616306"/>
            <a:ext cx="468398" cy="338554"/>
          </a:xfrm>
          <a:prstGeom prst="rect">
            <a:avLst/>
          </a:prstGeom>
          <a:noFill/>
        </p:spPr>
        <p:txBody>
          <a:bodyPr wrap="none" rtlCol="0">
            <a:spAutoFit/>
          </a:bodyPr>
          <a:lstStyle/>
          <a:p>
            <a:r>
              <a:rPr lang="fr-FR" sz="1600" dirty="0"/>
              <a:t>RP</a:t>
            </a:r>
          </a:p>
        </p:txBody>
      </p:sp>
      <p:sp>
        <p:nvSpPr>
          <p:cNvPr id="25" name="TextBox 24">
            <a:extLst>
              <a:ext uri="{FF2B5EF4-FFF2-40B4-BE49-F238E27FC236}">
                <a16:creationId xmlns:a16="http://schemas.microsoft.com/office/drawing/2014/main" id="{26EE366B-0AFF-41E0-88E4-F70426D4D451}"/>
              </a:ext>
            </a:extLst>
          </p:cNvPr>
          <p:cNvSpPr txBox="1"/>
          <p:nvPr/>
        </p:nvSpPr>
        <p:spPr>
          <a:xfrm>
            <a:off x="2711466" y="4953937"/>
            <a:ext cx="925253" cy="338554"/>
          </a:xfrm>
          <a:prstGeom prst="rect">
            <a:avLst/>
          </a:prstGeom>
          <a:noFill/>
        </p:spPr>
        <p:txBody>
          <a:bodyPr wrap="none" rtlCol="0">
            <a:spAutoFit/>
          </a:bodyPr>
          <a:lstStyle/>
          <a:p>
            <a:pPr algn="ctr"/>
            <a:r>
              <a:rPr lang="fr-FR" sz="1600" dirty="0">
                <a:solidFill>
                  <a:srgbClr val="4D4D4D"/>
                </a:solidFill>
              </a:rPr>
              <a:t>Patients</a:t>
            </a:r>
          </a:p>
        </p:txBody>
      </p:sp>
      <p:sp>
        <p:nvSpPr>
          <p:cNvPr id="26" name="TextBox 25">
            <a:extLst>
              <a:ext uri="{FF2B5EF4-FFF2-40B4-BE49-F238E27FC236}">
                <a16:creationId xmlns:a16="http://schemas.microsoft.com/office/drawing/2014/main" id="{C70D9195-D99A-4C35-85F3-A114B38A2D98}"/>
              </a:ext>
            </a:extLst>
          </p:cNvPr>
          <p:cNvSpPr txBox="1"/>
          <p:nvPr/>
        </p:nvSpPr>
        <p:spPr>
          <a:xfrm rot="16200000">
            <a:off x="-1299431" y="3136612"/>
            <a:ext cx="3676777" cy="584775"/>
          </a:xfrm>
          <a:prstGeom prst="rect">
            <a:avLst/>
          </a:prstGeom>
          <a:noFill/>
        </p:spPr>
        <p:txBody>
          <a:bodyPr wrap="none" rtlCol="0">
            <a:spAutoFit/>
          </a:bodyPr>
          <a:lstStyle/>
          <a:p>
            <a:pPr algn="ctr"/>
            <a:r>
              <a:rPr lang="fr-FR" sz="1600" dirty="0"/>
              <a:t>Variation de la taille des lésions cibles </a:t>
            </a:r>
            <a:br>
              <a:rPr lang="fr-FR" sz="1600" dirty="0"/>
            </a:br>
            <a:r>
              <a:rPr lang="fr-FR" sz="1600" dirty="0"/>
              <a:t>par rapport à l’inclusion, %</a:t>
            </a:r>
          </a:p>
        </p:txBody>
      </p:sp>
      <p:cxnSp>
        <p:nvCxnSpPr>
          <p:cNvPr id="28" name="Straight Connector 27">
            <a:extLst>
              <a:ext uri="{FF2B5EF4-FFF2-40B4-BE49-F238E27FC236}">
                <a16:creationId xmlns:a16="http://schemas.microsoft.com/office/drawing/2014/main" id="{1480C30F-19BE-4B3B-B8C3-3A9D2F0E5CDB}"/>
              </a:ext>
            </a:extLst>
          </p:cNvPr>
          <p:cNvCxnSpPr>
            <a:cxnSpLocks/>
          </p:cNvCxnSpPr>
          <p:nvPr/>
        </p:nvCxnSpPr>
        <p:spPr>
          <a:xfrm flipV="1">
            <a:off x="1274216" y="3591488"/>
            <a:ext cx="3937518"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55E7060-2DD0-4A63-A52D-C4D17BA3D1D4}"/>
              </a:ext>
            </a:extLst>
          </p:cNvPr>
          <p:cNvCxnSpPr/>
          <p:nvPr/>
        </p:nvCxnSpPr>
        <p:spPr>
          <a:xfrm>
            <a:off x="1274216" y="3905250"/>
            <a:ext cx="3990975"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5BDE5A-2A97-403C-BFE0-E6F900046D8C}"/>
              </a:ext>
            </a:extLst>
          </p:cNvPr>
          <p:cNvCxnSpPr/>
          <p:nvPr/>
        </p:nvCxnSpPr>
        <p:spPr>
          <a:xfrm>
            <a:off x="1217066" y="3276600"/>
            <a:ext cx="3990975"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4550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r-FR" b="1" dirty="0" smtClean="0"/>
              <a:t>Résultats</a:t>
            </a:r>
          </a:p>
          <a:p>
            <a:pPr marL="0" indent="0">
              <a:spcBef>
                <a:spcPts val="29400"/>
              </a:spcBef>
              <a:buNone/>
            </a:pPr>
            <a:r>
              <a:rPr lang="fr-FR" b="1" dirty="0" smtClean="0"/>
              <a:t>Conclusion</a:t>
            </a:r>
          </a:p>
          <a:p>
            <a:r>
              <a:rPr lang="fr-FR" b="1" dirty="0" smtClean="0"/>
              <a:t>Chez ces patients avec CECA non </a:t>
            </a:r>
            <a:r>
              <a:rPr lang="fr-FR" b="1" dirty="0" err="1" smtClean="0"/>
              <a:t>résécable</a:t>
            </a:r>
            <a:r>
              <a:rPr lang="fr-FR" b="1" dirty="0" smtClean="0"/>
              <a:t>, </a:t>
            </a:r>
            <a:r>
              <a:rPr lang="fr-FR" b="1" dirty="0" err="1" smtClean="0"/>
              <a:t>atézolizumab</a:t>
            </a:r>
            <a:r>
              <a:rPr lang="fr-FR" b="1" dirty="0" smtClean="0"/>
              <a:t> + </a:t>
            </a:r>
            <a:r>
              <a:rPr lang="fr-FR" b="1" dirty="0" err="1" smtClean="0"/>
              <a:t>bévacizumab</a:t>
            </a:r>
            <a:r>
              <a:rPr lang="fr-FR" b="1" dirty="0" smtClean="0"/>
              <a:t> a démontré une activité modeste et a été globalement bien toléré</a:t>
            </a:r>
            <a:endParaRPr lang="fr-FR" b="1" dirty="0"/>
          </a:p>
        </p:txBody>
      </p:sp>
      <p:sp>
        <p:nvSpPr>
          <p:cNvPr id="16" name="Title 1"/>
          <p:cNvSpPr>
            <a:spLocks noGrp="1"/>
          </p:cNvSpPr>
          <p:nvPr>
            <p:ph type="title"/>
          </p:nvPr>
        </p:nvSpPr>
        <p:spPr>
          <a:xfrm>
            <a:off x="365124" y="179614"/>
            <a:ext cx="8238945" cy="807720"/>
          </a:xfrm>
        </p:spPr>
        <p:txBody>
          <a:bodyPr/>
          <a:lstStyle/>
          <a:p>
            <a:r>
              <a:rPr lang="fr-FR" dirty="0"/>
              <a:t>403MO: Atézolizumab en association au bévacizumab chez les patients avec cancer du canal anal non résécable/métastatique – Morris V, et al</a:t>
            </a:r>
          </a:p>
        </p:txBody>
      </p:sp>
      <p:sp>
        <p:nvSpPr>
          <p:cNvPr id="17" name="Text Placeholder 4"/>
          <p:cNvSpPr>
            <a:spLocks noGrp="1"/>
          </p:cNvSpPr>
          <p:nvPr>
            <p:ph type="body" sz="quarter" idx="11"/>
          </p:nvPr>
        </p:nvSpPr>
        <p:spPr>
          <a:xfrm>
            <a:off x="4648200" y="6096000"/>
            <a:ext cx="4130675" cy="487363"/>
          </a:xfrm>
        </p:spPr>
        <p:txBody>
          <a:bodyPr/>
          <a:lstStyle/>
          <a:p>
            <a:r>
              <a:rPr lang="fr-FR" dirty="0"/>
              <a:t>Morris V, et al, Ann </a:t>
            </a:r>
            <a:r>
              <a:rPr lang="fr-FR" dirty="0" err="1"/>
              <a:t>Oncol</a:t>
            </a:r>
            <a:r>
              <a:rPr lang="fr-FR" dirty="0"/>
              <a:t> 2020;31(</a:t>
            </a:r>
            <a:r>
              <a:rPr lang="fr-FR" dirty="0" err="1"/>
              <a:t>suppl</a:t>
            </a:r>
            <a:r>
              <a:rPr lang="fr-FR" dirty="0"/>
              <a:t>):</a:t>
            </a:r>
            <a:r>
              <a:rPr lang="fr-FR" dirty="0" err="1"/>
              <a:t>abstr</a:t>
            </a:r>
            <a:r>
              <a:rPr lang="fr-FR" dirty="0"/>
              <a:t> 403MO</a:t>
            </a:r>
          </a:p>
        </p:txBody>
      </p:sp>
      <p:graphicFrame>
        <p:nvGraphicFramePr>
          <p:cNvPr id="18" name="Group 88"/>
          <p:cNvGraphicFramePr>
            <a:graphicFrameLocks noGrp="1"/>
          </p:cNvGraphicFramePr>
          <p:nvPr>
            <p:extLst>
              <p:ext uri="{D42A27DB-BD31-4B8C-83A1-F6EECF244321}">
                <p14:modId xmlns:p14="http://schemas.microsoft.com/office/powerpoint/2010/main" val="4082721794"/>
              </p:ext>
            </p:extLst>
          </p:nvPr>
        </p:nvGraphicFramePr>
        <p:xfrm>
          <a:off x="1785059" y="1573691"/>
          <a:ext cx="5573882" cy="3607784"/>
        </p:xfrm>
        <a:graphic>
          <a:graphicData uri="http://schemas.openxmlformats.org/drawingml/2006/table">
            <a:tbl>
              <a:tblPr firstRow="1" bandRow="1">
                <a:tableStyleId>{5202B0CA-FC54-4496-8BCA-5EF66A818D29}</a:tableStyleId>
              </a:tblPr>
              <a:tblGrid>
                <a:gridCol w="3018689">
                  <a:extLst>
                    <a:ext uri="{9D8B030D-6E8A-4147-A177-3AD203B41FA5}">
                      <a16:colId xmlns:a16="http://schemas.microsoft.com/office/drawing/2014/main" val="20000"/>
                    </a:ext>
                  </a:extLst>
                </a:gridCol>
                <a:gridCol w="2555193">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u="none" strike="noStrike" cap="none" normalizeH="0" baseline="0" noProof="0" dirty="0">
                          <a:ln>
                            <a:noFill/>
                          </a:ln>
                          <a:solidFill>
                            <a:schemeClr val="tx2"/>
                          </a:solidFill>
                          <a:effectLst/>
                        </a:rPr>
                        <a:t>EIs grade 3–4, n (%)</a:t>
                      </a:r>
                      <a:endParaRPr kumimoji="0" lang="fr-FR" sz="11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u="none" strike="noStrike" cap="none" normalizeH="0" baseline="0" noProof="0">
                          <a:ln>
                            <a:noFill/>
                          </a:ln>
                          <a:solidFill>
                            <a:schemeClr val="tx2"/>
                          </a:solidFill>
                          <a:effectLst/>
                        </a:rPr>
                        <a:t>n=20</a:t>
                      </a:r>
                      <a:endParaRPr kumimoji="0" lang="fr-FR" sz="1100" b="1" i="0" u="none" strike="noStrike" cap="none" normalizeH="0" baseline="0" noProof="0">
                        <a:ln>
                          <a:noFill/>
                        </a:ln>
                        <a:solidFill>
                          <a:schemeClr val="tx2"/>
                        </a:solidFill>
                        <a:effectLst/>
                        <a:latin typeface="+mn-lt"/>
                        <a:cs typeface="Arial" charset="0"/>
                      </a:endParaRPr>
                    </a:p>
                  </a:txBody>
                  <a:tcPr marT="36000" marB="36000" anchor="ctr" horzOverflow="overflow"/>
                </a:tc>
                <a:extLst>
                  <a:ext uri="{0D108BD9-81ED-4DB2-BD59-A6C34878D82A}">
                    <a16:rowId xmlns:a16="http://schemas.microsoft.com/office/drawing/2014/main" val="10000"/>
                  </a:ext>
                </a:extLst>
              </a:tr>
              <a:tr h="0">
                <a:tc>
                  <a:txBody>
                    <a:bodyPr/>
                    <a:lstStyle/>
                    <a:p>
                      <a:pPr marL="0"/>
                      <a:r>
                        <a:rPr kumimoji="0" lang="fr-FR" sz="1100" u="none" strike="noStrike" kern="1200" cap="none" normalizeH="0" baseline="0" noProof="0" dirty="0">
                          <a:ln>
                            <a:noFill/>
                          </a:ln>
                          <a:solidFill>
                            <a:schemeClr val="tx1"/>
                          </a:solidFill>
                          <a:effectLst/>
                        </a:rPr>
                        <a:t>Hyponatrémie</a:t>
                      </a:r>
                      <a:endParaRPr kumimoji="0" lang="fr-FR" sz="11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100" u="none" strike="noStrike" kern="1200" cap="none" normalizeH="0" baseline="0" noProof="0">
                          <a:ln>
                            <a:noFill/>
                          </a:ln>
                          <a:solidFill>
                            <a:schemeClr val="tx1"/>
                          </a:solidFill>
                          <a:effectLst/>
                        </a:rPr>
                        <a:t>4 (20)</a:t>
                      </a:r>
                      <a:endParaRPr kumimoji="0" lang="fr-FR" sz="11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2166301456"/>
                  </a:ext>
                </a:extLst>
              </a:tr>
              <a:tr h="0">
                <a:tc>
                  <a:txBody>
                    <a:bodyPr/>
                    <a:lstStyle/>
                    <a:p>
                      <a:pPr marL="0"/>
                      <a:r>
                        <a:rPr kumimoji="0" lang="fr-FR" sz="1100" u="none" strike="noStrike" kern="1200" cap="none" normalizeH="0" baseline="0" noProof="0">
                          <a:ln>
                            <a:noFill/>
                          </a:ln>
                          <a:solidFill>
                            <a:schemeClr val="tx1"/>
                          </a:solidFill>
                          <a:effectLst/>
                        </a:rPr>
                        <a:t>Hypertension</a:t>
                      </a:r>
                      <a:endParaRPr kumimoji="0" lang="fr-FR" sz="11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100" u="none" strike="noStrike" kern="1200" cap="none" normalizeH="0" baseline="0" noProof="0">
                          <a:ln>
                            <a:noFill/>
                          </a:ln>
                          <a:solidFill>
                            <a:schemeClr val="tx1"/>
                          </a:solidFill>
                          <a:effectLst/>
                        </a:rPr>
                        <a:t>2 (10)</a:t>
                      </a:r>
                      <a:endParaRPr kumimoji="0" lang="fr-FR" sz="11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41649123"/>
                  </a:ext>
                </a:extLst>
              </a:tr>
              <a:tr h="0">
                <a:tc>
                  <a:txBody>
                    <a:bodyPr/>
                    <a:lstStyle/>
                    <a:p>
                      <a:pPr marL="0"/>
                      <a:r>
                        <a:rPr kumimoji="0" lang="fr-FR" sz="1100" u="none" strike="noStrike" kern="1200" cap="none" normalizeH="0" baseline="0" noProof="0">
                          <a:ln>
                            <a:noFill/>
                          </a:ln>
                          <a:solidFill>
                            <a:schemeClr val="tx1"/>
                          </a:solidFill>
                          <a:effectLst/>
                        </a:rPr>
                        <a:t>Infection</a:t>
                      </a:r>
                      <a:endParaRPr kumimoji="0" lang="fr-FR" sz="11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100" u="none" strike="noStrike" kern="1200" cap="none" normalizeH="0" baseline="0" noProof="0">
                          <a:ln>
                            <a:noFill/>
                          </a:ln>
                          <a:solidFill>
                            <a:schemeClr val="tx1"/>
                          </a:solidFill>
                          <a:effectLst/>
                        </a:rPr>
                        <a:t>2 (10)</a:t>
                      </a:r>
                      <a:endParaRPr kumimoji="0" lang="fr-FR" sz="11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367943349"/>
                  </a:ext>
                </a:extLst>
              </a:tr>
              <a:tr h="0">
                <a:tc>
                  <a:txBody>
                    <a:bodyPr/>
                    <a:lstStyle/>
                    <a:p>
                      <a:pPr marL="0"/>
                      <a:r>
                        <a:rPr kumimoji="0" lang="fr-FR" sz="1100" u="none" strike="noStrike" kern="1200" cap="none" normalizeH="0" baseline="0" noProof="0" dirty="0" smtClean="0">
                          <a:ln>
                            <a:noFill/>
                          </a:ln>
                          <a:solidFill>
                            <a:schemeClr val="tx1"/>
                          </a:solidFill>
                          <a:effectLst/>
                        </a:rPr>
                        <a:t>SMD</a:t>
                      </a:r>
                      <a:endParaRPr kumimoji="0" lang="fr-FR" sz="11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100" u="none" strike="noStrike" kern="1200" cap="none" normalizeH="0" baseline="0" noProof="0">
                          <a:ln>
                            <a:noFill/>
                          </a:ln>
                          <a:solidFill>
                            <a:schemeClr val="tx1"/>
                          </a:solidFill>
                          <a:effectLst/>
                        </a:rPr>
                        <a:t>1 (5)</a:t>
                      </a:r>
                      <a:endParaRPr kumimoji="0" lang="fr-FR" sz="11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691182972"/>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u="none" strike="noStrike" kern="1200" cap="none" normalizeH="0" baseline="0" noProof="0" dirty="0">
                          <a:ln>
                            <a:noFill/>
                          </a:ln>
                          <a:solidFill>
                            <a:schemeClr val="tx1"/>
                          </a:solidFill>
                          <a:effectLst/>
                        </a:rPr>
                        <a:t>Douleurs abdominales</a:t>
                      </a:r>
                      <a:endParaRPr kumimoji="0" lang="fr-FR" sz="11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normalizeH="0" baseline="0" noProof="0">
                          <a:ln>
                            <a:noFill/>
                          </a:ln>
                          <a:solidFill>
                            <a:schemeClr val="tx1"/>
                          </a:solidFill>
                          <a:effectLst/>
                        </a:rPr>
                        <a:t>1 (5)</a:t>
                      </a:r>
                      <a:endParaRPr kumimoji="0" lang="fr-FR" sz="11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normalizeH="0" baseline="0" noProof="0" dirty="0">
                          <a:ln>
                            <a:noFill/>
                          </a:ln>
                          <a:solidFill>
                            <a:schemeClr val="tx1"/>
                          </a:solidFill>
                          <a:effectLst/>
                        </a:rPr>
                        <a:t>Abcès</a:t>
                      </a:r>
                      <a:endParaRPr kumimoji="0" lang="fr-FR" sz="11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100" u="none" strike="noStrike" kern="1200" cap="none" normalizeH="0" baseline="0" noProof="0">
                          <a:ln>
                            <a:noFill/>
                          </a:ln>
                          <a:solidFill>
                            <a:schemeClr val="tx1"/>
                          </a:solidFill>
                          <a:effectLst/>
                        </a:rPr>
                        <a:t>1 (5)</a:t>
                      </a:r>
                      <a:endParaRPr kumimoji="0" lang="fr-FR" sz="11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825727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normalizeH="0" baseline="0" noProof="0" dirty="0">
                          <a:ln>
                            <a:noFill/>
                          </a:ln>
                          <a:solidFill>
                            <a:schemeClr val="tx1"/>
                          </a:solidFill>
                          <a:effectLst/>
                        </a:rPr>
                        <a:t>Lymphopénie</a:t>
                      </a:r>
                      <a:endParaRPr kumimoji="0" lang="fr-FR" sz="11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normalizeH="0" baseline="0" noProof="0">
                          <a:ln>
                            <a:noFill/>
                          </a:ln>
                          <a:solidFill>
                            <a:schemeClr val="tx1"/>
                          </a:solidFill>
                          <a:effectLst/>
                        </a:rPr>
                        <a:t>1 (5)</a:t>
                      </a:r>
                      <a:endParaRPr kumimoji="0" lang="fr-FR" sz="11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500692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normalizeH="0" baseline="0" noProof="0" dirty="0">
                          <a:ln>
                            <a:noFill/>
                          </a:ln>
                          <a:solidFill>
                            <a:schemeClr val="tx1"/>
                          </a:solidFill>
                          <a:effectLst/>
                        </a:rPr>
                        <a:t>Neutropénie</a:t>
                      </a:r>
                      <a:endParaRPr kumimoji="0" lang="fr-FR" sz="11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100" u="none" strike="noStrike" kern="1200" cap="none" normalizeH="0" baseline="0" noProof="0">
                          <a:ln>
                            <a:noFill/>
                          </a:ln>
                          <a:solidFill>
                            <a:schemeClr val="tx1"/>
                          </a:solidFill>
                          <a:effectLst/>
                        </a:rPr>
                        <a:t>1 (5)</a:t>
                      </a:r>
                      <a:endParaRPr kumimoji="0" lang="fr-FR" sz="11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30049922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normalizeH="0" baseline="0" noProof="0" dirty="0">
                          <a:ln>
                            <a:noFill/>
                          </a:ln>
                          <a:solidFill>
                            <a:schemeClr val="tx1"/>
                          </a:solidFill>
                          <a:effectLst/>
                        </a:rPr>
                        <a:t>Anémie</a:t>
                      </a:r>
                      <a:endParaRPr kumimoji="0" lang="fr-FR" sz="11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normalizeH="0" baseline="0" noProof="0">
                          <a:ln>
                            <a:noFill/>
                          </a:ln>
                          <a:solidFill>
                            <a:schemeClr val="tx1"/>
                          </a:solidFill>
                          <a:effectLst/>
                        </a:rPr>
                        <a:t>1 (5)</a:t>
                      </a:r>
                      <a:endParaRPr kumimoji="0" lang="fr-FR" sz="11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37366044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normalizeH="0" baseline="0" noProof="0" dirty="0">
                          <a:ln>
                            <a:noFill/>
                          </a:ln>
                          <a:solidFill>
                            <a:schemeClr val="tx1"/>
                          </a:solidFill>
                          <a:effectLst/>
                        </a:rPr>
                        <a:t>Encéphalopathie</a:t>
                      </a:r>
                      <a:endParaRPr kumimoji="0" lang="fr-FR" sz="11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100" u="none" strike="noStrike" kern="1200" cap="none" normalizeH="0" baseline="0" noProof="0">
                          <a:ln>
                            <a:noFill/>
                          </a:ln>
                          <a:solidFill>
                            <a:schemeClr val="tx1"/>
                          </a:solidFill>
                          <a:effectLst/>
                        </a:rPr>
                        <a:t>1 (5)</a:t>
                      </a:r>
                      <a:endParaRPr kumimoji="0" lang="fr-FR" sz="11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221359042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normalizeH="0" baseline="0" noProof="0" dirty="0">
                          <a:ln>
                            <a:noFill/>
                          </a:ln>
                          <a:solidFill>
                            <a:schemeClr val="tx1"/>
                          </a:solidFill>
                          <a:effectLst/>
                        </a:rPr>
                        <a:t>Fistule</a:t>
                      </a:r>
                      <a:endParaRPr kumimoji="0" lang="fr-FR" sz="11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normalizeH="0" baseline="0" noProof="0">
                          <a:ln>
                            <a:noFill/>
                          </a:ln>
                          <a:solidFill>
                            <a:schemeClr val="tx1"/>
                          </a:solidFill>
                          <a:effectLst/>
                        </a:rPr>
                        <a:t>1 (5)</a:t>
                      </a:r>
                      <a:endParaRPr kumimoji="0" lang="fr-FR" sz="11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246303783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normalizeH="0" baseline="0" noProof="0" dirty="0">
                          <a:ln>
                            <a:noFill/>
                          </a:ln>
                          <a:solidFill>
                            <a:schemeClr val="tx1"/>
                          </a:solidFill>
                          <a:effectLst/>
                        </a:rPr>
                        <a:t>Hyperkaliémie</a:t>
                      </a:r>
                      <a:endParaRPr kumimoji="0" lang="fr-FR" sz="11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algn="ctr"/>
                      <a:r>
                        <a:rPr kumimoji="0" lang="fr-FR" sz="1100" u="none" strike="noStrike" kern="1200" cap="none" normalizeH="0" baseline="0" noProof="0">
                          <a:ln>
                            <a:noFill/>
                          </a:ln>
                          <a:solidFill>
                            <a:schemeClr val="tx1"/>
                          </a:solidFill>
                          <a:effectLst/>
                        </a:rPr>
                        <a:t>1 (5)</a:t>
                      </a:r>
                      <a:endParaRPr kumimoji="0" lang="fr-FR" sz="1100" b="0" i="0" u="none" strike="noStrike" kern="1200" cap="none" normalizeH="0" baseline="0" noProof="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277562921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normalizeH="0" baseline="0" noProof="0" dirty="0">
                          <a:ln>
                            <a:noFill/>
                          </a:ln>
                          <a:solidFill>
                            <a:schemeClr val="tx1"/>
                          </a:solidFill>
                          <a:effectLst/>
                        </a:rPr>
                        <a:t>Perforation intestinale (grade 5)</a:t>
                      </a:r>
                      <a:endParaRPr kumimoji="0" lang="fr-FR" sz="11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normalizeH="0" baseline="0" noProof="0" dirty="0">
                          <a:ln>
                            <a:noFill/>
                          </a:ln>
                          <a:solidFill>
                            <a:schemeClr val="tx1"/>
                          </a:solidFill>
                          <a:effectLst/>
                        </a:rPr>
                        <a:t>1 (5)</a:t>
                      </a:r>
                      <a:endParaRPr kumimoji="0" lang="fr-FR" sz="1100" b="0" i="0" u="none" strike="noStrike" kern="1200" cap="none" normalizeH="0" baseline="0" noProof="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4259860213"/>
                  </a:ext>
                </a:extLst>
              </a:tr>
            </a:tbl>
          </a:graphicData>
        </a:graphic>
      </p:graphicFrame>
    </p:spTree>
    <p:extLst>
      <p:ext uri="{BB962C8B-B14F-4D97-AF65-F5344CB8AC3E}">
        <p14:creationId xmlns:p14="http://schemas.microsoft.com/office/powerpoint/2010/main" val="26827615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33b91078-085a-47f1-be92-af63a1e27ffd"/>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8394</TotalTime>
  <Words>16509</Words>
  <Application>Microsoft Office PowerPoint</Application>
  <PresentationFormat>On-screen Show (4:3)</PresentationFormat>
  <Paragraphs>3903</Paragraphs>
  <Slides>98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98</vt:i4>
      </vt:variant>
    </vt:vector>
  </HeadingPairs>
  <TitlesOfParts>
    <vt:vector size="106" baseType="lpstr">
      <vt:lpstr>SimSun</vt:lpstr>
      <vt:lpstr>Arial</vt:lpstr>
      <vt:lpstr>ArialNarrow</vt:lpstr>
      <vt:lpstr>Calibri</vt:lpstr>
      <vt:lpstr>Times New Roman</vt:lpstr>
      <vt:lpstr>Wingdings</vt:lpstr>
      <vt:lpstr>1_Default Design</vt:lpstr>
      <vt:lpstr>2_Default Design</vt:lpstr>
      <vt:lpstr>DIAPORAMA GI 2020 Abstracts sélectionnés de:</vt:lpstr>
      <vt:lpstr>Lettre de l’ESDO</vt:lpstr>
      <vt:lpstr>Diaporama ESDO oncologie médicale Contributeurs 2020</vt:lpstr>
      <vt:lpstr>Glossaire</vt:lpstr>
      <vt:lpstr>Sommaire</vt:lpstr>
      <vt:lpstr>Cancers de l’œsophage et de l’estomac</vt:lpstr>
      <vt:lpstr>LBA6: Nivolumab plus chimiothérapie versus chimiothérapie en traitement de 1e ligne du cancer avancé de l’estomac/jonction œsogastrique/ adénocarcinome œsophagien: premiers résultats de l’étude CheckMate 649 – Moehler M, et al</vt:lpstr>
      <vt:lpstr>LBA6: Nivolumab plus chimiothérapie versus chimiothérapie en traitement de 1e ligne du cancer avancé de l’estomac/jonction œsogastrique/ adénocarcinome œsophagien: premiers résultats de l’étude CheckMate 649 – Moehler M, et al</vt:lpstr>
      <vt:lpstr>LBA6: Nivolumab plus chimiothérapie versus chimiothérapie en traitement de 1e ligne du cancer avancé de l’estomac/jonction œsogastrique/ adénocarcinome œsophagien: premiers résultats de l’étude CheckMate 649 – Moehler M, et al</vt:lpstr>
      <vt:lpstr>LBA6: Nivolumab plus chimiothérapie versus chimiothérapie en traitement de 1e ligne du cancer avancé de l’estomac/jonction œsogastrique/ adénocarcinome œsophagien: premiers résultats de l’étude CheckMate 649 – Moehler M, et al</vt:lpstr>
      <vt:lpstr>LBA6: Nivolumab plus chimiothérapie versus chimiothérapie en traitement de 1e ligne du cancer avancé de l’estomac/jonction œsogastrique/ adénocarcinome œsophagien: premiers résultats de l’étude CheckMate 649 – Moehler M, et al</vt:lpstr>
      <vt:lpstr>LBA7: Nivolumab plus chimiothérapie versus chimiothérapie seule chez les patients non prétraités avec cancer de l’estomac ou jonction œsogastrique avancé ou en rechute: étude ATTRACTION-4 (ONO-4538-37) – Boku N, et al</vt:lpstr>
      <vt:lpstr>LBA7: Nivolumab plus chimiothérapie versus chimiothérapie seule chez les patients non prétraités avec cancer de l’estomac ou jonction œsogastrique avancé ou en rechute: étude ATTRACTION-4 (ONO-4538-37) – Boku N, et al</vt:lpstr>
      <vt:lpstr>LBA7: Nivolumab plus chimiothérapie versus chimiothérapie seule chez les patients non prétraités avec cancer de l’estomac ou jonction œsogastrique avancé ou en rechute: étude ATTRACTION-4 (ONO-4538-37) – Boku N, et al</vt:lpstr>
      <vt:lpstr>LBA7: Nivolumab plus chimiothérapie versus chimiothérapie seule chez les patients non prétraités avec cancer de l’estomac ou jonction œsogastrique avancé ou en rechute: étude ATTRACTION-4 (ONO-4538-37) – Boku N, et al</vt:lpstr>
      <vt:lpstr>LBA7: Nivolumab plus chimiothérapie versus chimiothérapie seule chez les patients non prétraités avec cancer de l’estomac ou jonction œsogastrique avancé ou en rechute: étude ATTRACTION-4 (ONO-4538-37) – Boku N, et al</vt:lpstr>
      <vt:lpstr>LBA8: Pembrolizumab plus chimiothérapie versus chimiothérapie en traitement de 1e ligne de patients avec cancer de l’œsophage avancé: l’étude de phase 3 KEYNOTE-590 – Kato K, et al</vt:lpstr>
      <vt:lpstr>LBA8: Pembrolizumab plus chimiothérapie versus chimiothérapie en traitement de 1e ligne de patients avec cancer de l’œsophage avancé: l’étude de phase 3 KEYNOTE-590 – Kato K, et al</vt:lpstr>
      <vt:lpstr>LBA8: Pembrolizumab plus chimiothérapie versus chimiothérapie en traitement de 1e ligne de patients avec cancer de l’œsophage avancé: l’étude de phase 3 KEYNOTE-590 – Kato K, et al</vt:lpstr>
      <vt:lpstr>LBA8: Pembrolizumab plus chimiothérapie versus chimiothérapie en traitement de 1e ligne de patients avec cancer de l’œsophage avancé: l’étude de phase 3 KEYNOTE-590 – Kato K, et al</vt:lpstr>
      <vt:lpstr>LBA8: Pembrolizumab plus chimiothérapie versus chimiothérapie en traitement de 1e ligne de patients avec cancer de l’œsophage avancé: l’étude de phase 3 KEYNOTE-590 – Kato K, et al</vt:lpstr>
      <vt:lpstr>LBA9: Nivolumab adjuvant dans le cancer de l’œsophage ou JOG réséqué après radiochimiothérapie néoadjuvante: premiers résultats de l’étude CheckMate 577 – Kelly RJ, et al</vt:lpstr>
      <vt:lpstr>LBA9: Nivolumab adjuvant dans le cancer de l’œsophage ou JOG réséqué après radiochimiothérapie néoadjuvante: premiers résultats de l’étude CheckMate 577 – Kelly RJ, et al</vt:lpstr>
      <vt:lpstr>LBA9: Nivolumab adjuvant dans le cancer de l’œsophage ou JOG réséqué après radiochimiothérapie néoadjuvante: premiers résultats de l’étude CheckMate 577 – Kelly RJ, et al</vt:lpstr>
      <vt:lpstr>LBA9: Nivolumab adjuvant dans le cancer de l’œsophage ou JOG réséqué après radiochimiothérapie néoadjuvante: premiers résultats de l’étude CheckMate 577 – Kelly RJ, et al</vt:lpstr>
      <vt:lpstr>LBA9: Nivolumab adjuvant dans le cancer de l’œsophage ou JOG réséqué après radiochimiothérapie néoadjuvante: premiers résultats de l’étude CheckMate 577 – Kelly RJ, et al</vt:lpstr>
      <vt:lpstr>1421MO: Résultats finaux et analyse de sous-groupes de l’étude randomisée de phase II PETRARCA de l’AIO: trastuzumab et pertuzumab en périopératoire en association à FLOT versus FLOT seul dans l’adénocarcinome oesophagogastrique résécable HER2 positif – Al-Batran S-E, et al</vt:lpstr>
      <vt:lpstr>1421MO: Résultats finaux et analyse de sous-groupes de l’étude randomisée de phase II PETRARCA de l’AIO: trastuzumab et pertuzumab en périopératoire en association à FLOT versus FLOT seul dans l’adénocarcinome oesophagogastrique résécable HER2 positif – Al-Batran S-E, et al</vt:lpstr>
      <vt:lpstr>1421MO: Résultats finaux et analyse de sous-groupes de l’étude randomisée de phase II PETRARCA de l’AIO: trastuzumab et pertuzumab en périopératoire en association à FLOT versus FLOT seul dans l’adénocarcinome oesophagogastrique résécable HER2 positif – Al-Batran S-E, et al</vt:lpstr>
      <vt:lpstr>1423MO: Analyse de fin d’étude de JACOB: un essai de phase III évaluant pertuzumab + trastuzumab et chimiothérapie dans le cancer de l’estomac ou de la jonction œsogastrique HER2 positif métastatique – Tabernero J, et al</vt:lpstr>
      <vt:lpstr>1423MO: Analyse de fin d’étude de JACOB: un essai de phase III évaluant pertuzumab + trastuzumab et chimiothérapie dans le cancer de l’estomac ou de la jonction œsogastrique HER2 positif métastatique – Tabernero J, et al</vt:lpstr>
      <vt:lpstr>1423MO: Analyse de fin d’étude de JACOB: un essai de phase III évaluant pertuzumab + trastuzumab et chimiothérapie dans le cancer de l’estomac ou de la jonction œsogastrique HER2 positif métastatique – Tabernero J, et al</vt:lpstr>
      <vt:lpstr>1423MO: Analyse de fin d’étude de JACOB: un essai de phase III évaluant pertuzumab + trastuzumab et chimiothérapie dans le cancer de l’estomac ou de la jonction œsogastrique HER2 positif métastatique – Tabernero J, et al</vt:lpstr>
      <vt:lpstr>1423MO: Analyse de fin d’étude de JACOB: un essai de phase III évaluant pertuzumab + trastuzumab et chimiothérapie dans le cancer de l’estomac ou de la jonction œsogastrique HER2 positif métastatique – Tabernero J, et al</vt:lpstr>
      <vt:lpstr>1424MO: FLOT plus ramucirumab versus FLOT seul en périopératoire dans l’adénocarcinome oesophagogastrique résécable – Résultats actualisés et analyses de sous-groupes de l’étude randomisée de phase II/III RAMSES/FLOT7 de l’AIO allemand et du GOIM italien – Al-Batran S-E, et al</vt:lpstr>
      <vt:lpstr>1424MO: FLOT plus ramucirumab versus FLOT seul en périopératoire dans l’adénocarcinome oesophagogastrique résécable – Résultats actualisés et analyses de sous-groupes de l’étude randomisée de phase II/III RAMSES/FLOT7 de l’AIO allemand et du GOIM italien – Al-Batran S-E, et al</vt:lpstr>
      <vt:lpstr>1424MO: FLOT plus ramucirumab versus FLOT seul en périopératoire dans l’adénocarcinome oesophagogastrique résécable – Résultats actualisés et analyses de sous-groupes de l’étude randomisée de phase II/III RAMSES/FLOT7 de l’AIO allemand et du GOIM italien – Al-Batran S-E, et al</vt:lpstr>
      <vt:lpstr>Cancers du pancréas, de l’intestin grêle et du tractus hépatobiliaire</vt:lpstr>
      <vt:lpstr>Cancer du pancréas</vt:lpstr>
      <vt:lpstr>LBA65: Essai du Canadian Cancer Trials Group PA.7: résultats d’une étude randomisée de phase II évaluant gemcitabine et nab-paclitaxel vs. gemcitabine, nab-paclitaxel, durvalumab et trémélimumab en traitement de 1e ligne de l’adénocarcinome canalaire pancréatique métastatique (ADCPm) – Renouf DJ, et al</vt:lpstr>
      <vt:lpstr>LBA65: Essai du Canadian Cancer Trials Group PA.7: résultats d’une étude randomisée de phase II évaluant gemcitabine et nab-paclitaxel vs. gemcitabine, nab-paclitaxel, durvalumab et trémélimumab en traitement de 1e ligne de l’adénocarcinome canalaire pancréatique métastatique (ADCPm) – Renouf DJ, et al</vt:lpstr>
      <vt:lpstr>LBA65: Essai du Canadian Cancer Trials Group PA.7: résultats d’une étude randomisée de phase II évaluant gemcitabine et nab-paclitaxel vs. gemcitabine, nab-paclitaxel, durvalumab et trémélimumab en traitement de 1e ligne de l’adénocarcinome canalaire pancréatique métastatique (ADCPm) – Renouf DJ, et al</vt:lpstr>
      <vt:lpstr>Carcinome Hépatocellulaire</vt:lpstr>
      <vt:lpstr>981O: Chimiothérapie intra-artérielle hépatique (CIAH) par oxaliplatine, fluorouracile et leucovorine (FOLFOX) versus chimio-embolisation transartérielle (CETA) pour le carcinome hépatocellulaire non résécable: une étude randomisée de phase 3 – Shi M, et al</vt:lpstr>
      <vt:lpstr>981O: Chimiothérapie intra-artérielle hépatique (CIAH) par oxaliplatine, fluorouracile et leucovorine (FOLFOX) versus chimio-embolisation transartérielle (CETA) pour le carcinome hépatocellulaire non résécable: une étude randomisée de phase 3 – Shi M, et al</vt:lpstr>
      <vt:lpstr>981O: Chimiothérapie intra-artérielle hépatique (CIAH) par oxaliplatine, fluorouracile et leucovorine (FOLFOX) versus chimio-embolisation transartérielle (CETA) pour le carcinome hépatocellulaire non résécable: une étude randomisée de phase 3 – Shi M, et al</vt:lpstr>
      <vt:lpstr>981O: Chimiothérapie intra-artérielle hépatique (CIAH) par oxaliplatine, fluorouracile et leucovorine (FOLFOX) versus chimio-embolisation transartérielle (CETA) pour le carcinome hépatocellulaire non résécable: une étude randomisée de phase 3 – Shi M, et al</vt:lpstr>
      <vt:lpstr>981O: Chimiothérapie intra-artérielle hépatique (CIAH) par oxaliplatine, fluorouracile et leucovorine (FOLFOX) versus chimio-embolisation transartérielle (CETA) pour le carcinome hépatocellulaire non résécable: une étude randomisée de phase 3 – Shi M, et al</vt:lpstr>
      <vt:lpstr>TUMEURS Neuroendocrines</vt:lpstr>
      <vt:lpstr>1156O: Surufatinib chez les patients avec tumeur neuroendocrine pancréatique avancée (SANET-p): une étude randomisée en double aveugle, contrôlée versus placebo de phase III (NCT02589821) – Xu J, et al</vt:lpstr>
      <vt:lpstr>1156O: Surufatinib chez les patients avec tumeur neuroendocrine pancréatique avancée (SANET-p): une étude randomisée en double aveugle, contrôlée versus placebo de phase III (NCT02589821) – Xu J, et al</vt:lpstr>
      <vt:lpstr>1156O: Surufatinib chez les patients avec tumeur neuroendocrine pancréatique avancée (SANET-p): une étude randomisée en double aveugle, contrôlée versus placebo de phase III (NCT02589821) – Xu J, et al</vt:lpstr>
      <vt:lpstr>1156O: Surufatinib chez les patients avec tumeur neuroendocrine pancréatique avancée (SANET-p): une étude randomisée en double aveugle, contrôlée versus placebo de phase III (NCT02589821) – Xu J, et al</vt:lpstr>
      <vt:lpstr>1156O: Surufatinib chez les patients avec tumeur neuroendocrine pancréatique avancée (SANET-p): une étude randomisée en double aveugle, contrôlée versus placebo de phase III (NCT02589821) – Xu J, et al</vt:lpstr>
      <vt:lpstr>1157O: Etude multi-cohortes de phase II évaluant durvalumab plus trémélimumab dans le traitement de patients avec néoplasies neuroendocrines avancées d’origine gastro-entéro-pancréatique ou bronchique: l’étude DUNE (GETNE 1601) – Capdevila J, et al</vt:lpstr>
      <vt:lpstr>1157O: Etude multi-cohortes de phase II évaluant durvalumab plus trémélimumab dans le traitement de patients avec néoplasies neuroendocrines avancées d’origine gastro-entéro-pancréatique ou bronchique: l’étude DUNE (GETNE 1601) – Capdevila J, et al</vt:lpstr>
      <vt:lpstr>1157O: Etude multi-cohortes de phase II évaluant durvalumab plus trémélimumab dans le traitement de patients avec néoplasies neuroendocrines avancées d’origine gastro-entéro-pancréatique ou bronchique: l’étude DUNE (GETNE 1601) – Capdevila J, et al</vt:lpstr>
      <vt:lpstr>1159MO: Analyse de survie et facteurs pronostiques de 535 néoplasies neuroendocrines gastro-entéro-pancréatiques de grade 3: données du registre espagnol (R-GETNE) – Jiménez-Fonseca P, et al</vt:lpstr>
      <vt:lpstr>1159MO: Analyse de survie et facteurs pronostiques de 535 néoplasies neuroendocrines gastro-entéro-pancréatiques de grade 3: données du registre espagnol (R-GETNE) – Jiménez-Fonseca P, et al</vt:lpstr>
      <vt:lpstr>1159MO: Analyse de survie et facteurs pronostiques de 535 néoplasies neuroendocrines gastro-entéro-pancréatiques de grade 3: données du registre espagnol (R-GETNE) – Jiménez-Fonseca P, et al</vt:lpstr>
      <vt:lpstr>Cancers du côlon, rectum et anus</vt:lpstr>
      <vt:lpstr>LBA21: mFOLFIRINOX néoadjuvant et radiochimiothérapie (RCT) préopératoire versus RCT préopératoire chez les patients avec cancer du rectum T3-4 : résultats chirurgicaux et de qualité de vie de l’étude de phase III PRODIGE 23 – Borg C, et al</vt:lpstr>
      <vt:lpstr>LBA21: mFOLFIRINOX néoadjuvant et radiochimiothérapie (RCT) préopératoire versus RCT préopératoire chez les patients avec cancer du rectum T3-4 : résultats chirurgicaux et de qualité de vie de l’étude de phase III PRODIGE 23 – Borg C, et al</vt:lpstr>
      <vt:lpstr>LBA21: mFOLFIRINOX néoadjuvant et radiochimiothérapie (RCT) préopératoire versus RCT préopératoire chez les patients avec cancer du rectum T3-4 : résultats chirurgicaux et de qualité de vie de l’étude de phase III PRODIGE 23 – Borg C, et al</vt:lpstr>
      <vt:lpstr>LBA21: mFOLFIRINOX néoadjuvant et radiochimiothérapie (RCT) préopératoire versus RCT préopératoire chez les patients avec cancer du rectum T3-4 : résultats chirurgicaux et de qualité de vie de l’étude de phase III PRODIGE 23 – Borg C, et al</vt:lpstr>
      <vt:lpstr>LBA21: mFOLFIRINOX néoadjuvant et radiochimiothérapie (RCT) préopératoire versus RCT préopératoire chez les patients avec cancer du rectum T3-4 : résultats chirurgicaux et de qualité de vie de l’étude de phase III PRODIGE 23 – Borg C, et al</vt:lpstr>
      <vt:lpstr>LBA42: POD1UM-202: étude de phase 2 évaluant le rétifanlimab chez les patients avec carcinome épidermoïde du canal anal (CECA) ayant progressé après chimiothérapie à base de platine – Rao S, et al</vt:lpstr>
      <vt:lpstr>LBA42: POD1UM-202: étude de phase 2 évaluant le retifanlimab chez les patients avec carcinome épidermoïde du canal anal (CECA) ayant progressé après chimiothérapie à base de platine – Rao S, et al</vt:lpstr>
      <vt:lpstr>LBA42: POD1UM-202: étude de phase 2 évaluant le retifanlimab chez les patients avec carcinome épidermoïde du canal anal (CECA) ayant progressé après chimiothérapie à base de platine – Rao S, et al</vt:lpstr>
      <vt:lpstr>396O: Qualité de vie chez les patients traités par pembrolizumab vs chimiothérapie en traitement de 1e ligne du cancer colorectal métastatique avec instabilité microsatellitaire (MSI-H) et/ou déficit de réparation des mésappariements de l’ADN (dMMR): l’étude de phase 3 KEYNOTE-177 – André T, et al</vt:lpstr>
      <vt:lpstr>396O: Qualité de vie chez les patients traités par pembrolizumab vs chimiothérapie en traitement de 1e ligne du cancer colorectal métastatique avec instabilité microsatellitaire (MSI-H) et/ou déficit de réparation des mésappariements de l’ADN (dMMR): l’étude de phase 3 KEYNOTE-177 – André T, et al</vt:lpstr>
      <vt:lpstr>396O: Qualité de vie chez les patients traités par pembrolizumab vs chimiothérapie en traitement de 1e ligne du cancer colorectal métastatique avec instabilité microsatellitaire (MSI-H) et/ou déficit de réparation des mésappariements de l’ADN (dMMR): l’étude de phase 3 KEYNOTE-177 – André T, et al</vt:lpstr>
      <vt:lpstr>396O: Qualité de vie chez les patients traités par pembrolizumab vs chimiothérapie en traitement de 1e ligne du cancer colorectal métastatique avec instabilité microsatellitaire (MSI-H) et/ou déficit de réparation des mésappariements de l’ADN (dMMR): l’étude de phase 3 KEYNOTE-177 – André T, et al</vt:lpstr>
      <vt:lpstr>396O: Qualité de vie chez les patients traités par pembrolizumab vs chimiothérapie en traitement de 1e ligne du cancer colorectal métastatique avec instabilité microsatellitaire (MSI-H) et/ou déficit de réparation des mésappariements de l’ADN (dMMR): l’étude de phase 3 KEYNOTE-177 – André T, et al</vt:lpstr>
      <vt:lpstr>397O: Avélumab plus cétuximab chez les patients avec cancer colorectal prétraité RAS sauvage métastatique en stratégie de rechallenge : l’étude de phase II CAVE (cétuximab-avélumab) – Martinelli E, et al</vt:lpstr>
      <vt:lpstr>397O: Avélumab plus cétuximab chez les patients avec cancer colorectal prétraité RAS sauvage métastatique en stratégie de rechallenge : l’étude de phase II CAVE (cétuximab-avélumab) – Martinelli E, et al</vt:lpstr>
      <vt:lpstr>397O: Avélumab plus cétuximab chez les patients avec cancer colorectal prétraité RAS sauvage métastatique en stratégie de rechallenge : l’étude de phase II CAVE (cétuximab-avélumab) – Martinelli E, et al</vt:lpstr>
      <vt:lpstr>397O: Avélumab plus cétuximab chez les patients avec cancer colorectal prétraité RAS sauvage métastatique en stratégie de rechallenge : l’étude de phase II CAVE (cétuximab-avélumab) – Martinelli E, et al</vt:lpstr>
      <vt:lpstr>397O: Avélumab plus cétuximab chez les patients avec cancer colorectal prétraité RAS sauvage métastatique en stratégie de rechallenge : l’étude de phase II CAVE (cétuximab-avélumab) – Martinelli E, et al</vt:lpstr>
      <vt:lpstr>398O: Effets du suivi pendant 5 ans par imagerie et ACE pour détecter les récidives de cancer colorectal - PRODIGE 13, une étude de phase III de la FFCD – Lepage C, et al</vt:lpstr>
      <vt:lpstr>398O: Effets du suivi pendant 5 ans par imagerie et ACE pour détecter les récidives de cancer colorectal - PRODIGE 13, une étude de phase III de la FFCD – Lepage C, et al</vt:lpstr>
      <vt:lpstr>398O: Effets du suivi pendant 5 ans par imagerie et ACE pour détecter les récidives de cancer colorectal - PRODIGE 13, une étude de phase III de la FFCD – Lepage C, et al</vt:lpstr>
      <vt:lpstr>398O: Effets du suivi pendant 5 ans par imagerie et ACE pour détecter les récidives de cancer colorectal - PRODIGE 13, une étude de phase III de la FFCD – Lepage C, et al</vt:lpstr>
      <vt:lpstr>398O: Effets du suivi pendant 5 ans par imagerie et ACE pour détecter les récidives de cancer colorectal - PRODIGE 13, une étude de phase III de la FFCD – Lepage C, et al</vt:lpstr>
      <vt:lpstr>405MO: Evaluation personnalisée de l’ADN tumoral circulant pour la détection de maladie résiduelle chez les patients avec CCR après résection des métastases – Loupakis F, et al</vt:lpstr>
      <vt:lpstr>405MO: Evaluation personnalisée de l’ADN tumoral circulant pour la détection de maladie résiduelle chez les patients avec CCR après résection des métastases – Loupakis F, et al</vt:lpstr>
      <vt:lpstr>405MO: Evaluation personnalisée de l’ADN tumoral circulant pour la détection de maladie résiduelle chez les patients avec CCR après résection des métastases – Loupakis F, et al</vt:lpstr>
      <vt:lpstr>405MO: Evaluation personnalisée de l’ADN tumoral circulant pour la détection de maladie résiduelle chez les patients avec CCR après résection des métastases – Loupakis F, et al</vt:lpstr>
      <vt:lpstr>405MO: Evaluation personnalisée de l’ADN tumoral circulant pour la détection de maladie résiduelle chez les patients avec CCR après résection des métastases – Loupakis F, et al</vt:lpstr>
      <vt:lpstr>399O: Oxaliplatine plus fluoropyrimidines en traitement adjuvant du cancer du côlon chez les patients âgés: une analyse de sous-groupe de l’étude TOSCA – Rosati G, et al</vt:lpstr>
      <vt:lpstr>399O: Oxaliplatine plus fluoropyrimidines en traitement adjuvant du cancer du côlon chez les patients âgés: une analyse de sous-groupe de l’étude TOSCA – Rosati G, et al</vt:lpstr>
      <vt:lpstr>399O: Oxaliplatine plus fluoropyrimidines en traitement adjuvant du cancer du côlon chez les patients âgés: une analyse de sous-groupe de l’étude TOSCA – Rosati G, et al</vt:lpstr>
      <vt:lpstr>402MO: Résultats finaux de l’étude CARACAS: essai randomisé de phase 2 évaluant avélumab seul ou avec cétuximab dans le carcinome épidermoïde du canal anal (CECA) non résécable, localement avancé ou métastatique progressant après au moins une ligne de traitement – Lonardi S, et al</vt:lpstr>
      <vt:lpstr>402MO: Résultats finaux de l’étude CARACAS: essai randomisé de phase 2 évaluant avélumab seul ou avec cétuximab dans le carcinome épidermoïde du canal anal (CECA) non résécable, localement avancé ou métastatique progressant après au moins une ligne de traitement – Lonardi S, et al</vt:lpstr>
      <vt:lpstr>402MO: Résultats finaux de l’étude CARACAS: essai randomisé de phase 2 évaluant avélumab seul ou avec cétuximab dans le carcinome épidermoïde du canal anal (CECA) non résécable, localement avancé ou métastatique progressant après au moins une ligne de traitement – Lonardi S, et al</vt:lpstr>
      <vt:lpstr>403MO: Atézolizumab en association au bévacizumab chez les patients avec cancer du canal anal non résécable/métastatique – Morris V, et al</vt:lpstr>
      <vt:lpstr>403MO: Atézolizumab en association au bévacizumab chez les patients avec cancer du canal anal non résécable/métastatique – Morris V, et al</vt:lpstr>
      <vt:lpstr>403MO: Atézolizumab en association au bévacizumab chez les patients avec cancer du canal anal non résécable/métastatique – Morris V,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Clare Wheatcroft</cp:lastModifiedBy>
  <cp:revision>813</cp:revision>
  <dcterms:created xsi:type="dcterms:W3CDTF">2011-02-23T10:20:57Z</dcterms:created>
  <dcterms:modified xsi:type="dcterms:W3CDTF">2020-10-09T11:04:55Z</dcterms:modified>
</cp:coreProperties>
</file>