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315" r:id="rId2"/>
    <p:sldId id="318" r:id="rId3"/>
    <p:sldId id="319" r:id="rId4"/>
    <p:sldId id="320" r:id="rId5"/>
    <p:sldId id="321" r:id="rId6"/>
    <p:sldId id="322" r:id="rId7"/>
    <p:sldId id="454" r:id="rId8"/>
    <p:sldId id="455" r:id="rId9"/>
    <p:sldId id="456" r:id="rId10"/>
    <p:sldId id="457" r:id="rId11"/>
    <p:sldId id="340" r:id="rId12"/>
    <p:sldId id="341" r:id="rId13"/>
    <p:sldId id="478" r:id="rId14"/>
    <p:sldId id="422" r:id="rId15"/>
    <p:sldId id="423" r:id="rId16"/>
    <p:sldId id="323" r:id="rId17"/>
    <p:sldId id="324" r:id="rId18"/>
    <p:sldId id="346" r:id="rId19"/>
    <p:sldId id="347" r:id="rId20"/>
    <p:sldId id="348" r:id="rId21"/>
    <p:sldId id="349" r:id="rId22"/>
    <p:sldId id="350" r:id="rId23"/>
    <p:sldId id="352" r:id="rId24"/>
    <p:sldId id="351" r:id="rId25"/>
    <p:sldId id="375" r:id="rId26"/>
    <p:sldId id="376" r:id="rId27"/>
    <p:sldId id="377" r:id="rId28"/>
    <p:sldId id="369" r:id="rId29"/>
    <p:sldId id="370" r:id="rId30"/>
    <p:sldId id="325" r:id="rId31"/>
    <p:sldId id="458" r:id="rId32"/>
    <p:sldId id="459" r:id="rId33"/>
    <p:sldId id="460" r:id="rId34"/>
    <p:sldId id="441" r:id="rId35"/>
    <p:sldId id="442" r:id="rId36"/>
    <p:sldId id="443" r:id="rId37"/>
    <p:sldId id="344" r:id="rId38"/>
    <p:sldId id="345" r:id="rId39"/>
    <p:sldId id="327" r:id="rId40"/>
    <p:sldId id="413" r:id="rId41"/>
    <p:sldId id="415" r:id="rId42"/>
    <p:sldId id="414" r:id="rId43"/>
    <p:sldId id="328" r:id="rId44"/>
    <p:sldId id="471" r:id="rId45"/>
    <p:sldId id="472" r:id="rId46"/>
    <p:sldId id="473" r:id="rId47"/>
    <p:sldId id="474" r:id="rId48"/>
    <p:sldId id="444" r:id="rId49"/>
    <p:sldId id="445" r:id="rId50"/>
    <p:sldId id="446" r:id="rId51"/>
    <p:sldId id="447" r:id="rId52"/>
    <p:sldId id="448" r:id="rId53"/>
    <p:sldId id="449" r:id="rId54"/>
    <p:sldId id="450" r:id="rId55"/>
    <p:sldId id="461" r:id="rId56"/>
    <p:sldId id="462" r:id="rId57"/>
    <p:sldId id="463" r:id="rId58"/>
    <p:sldId id="464" r:id="rId59"/>
    <p:sldId id="465" r:id="rId60"/>
    <p:sldId id="466" r:id="rId61"/>
    <p:sldId id="467" r:id="rId62"/>
    <p:sldId id="468" r:id="rId63"/>
    <p:sldId id="469" r:id="rId64"/>
    <p:sldId id="470" r:id="rId65"/>
    <p:sldId id="356" r:id="rId66"/>
    <p:sldId id="358" r:id="rId67"/>
    <p:sldId id="359" r:id="rId68"/>
    <p:sldId id="360" r:id="rId69"/>
    <p:sldId id="361" r:id="rId70"/>
    <p:sldId id="386" r:id="rId71"/>
    <p:sldId id="385" r:id="rId72"/>
    <p:sldId id="387" r:id="rId73"/>
    <p:sldId id="389" r:id="rId74"/>
    <p:sldId id="390" r:id="rId75"/>
    <p:sldId id="391" r:id="rId76"/>
    <p:sldId id="388" r:id="rId77"/>
    <p:sldId id="435" r:id="rId78"/>
    <p:sldId id="436" r:id="rId79"/>
    <p:sldId id="437" r:id="rId80"/>
    <p:sldId id="438" r:id="rId81"/>
    <p:sldId id="439" r:id="rId82"/>
    <p:sldId id="440" r:id="rId83"/>
    <p:sldId id="475" r:id="rId84"/>
    <p:sldId id="476" r:id="rId85"/>
    <p:sldId id="477" r:id="rId86"/>
    <p:sldId id="424" r:id="rId87"/>
    <p:sldId id="425" r:id="rId88"/>
    <p:sldId id="427" r:id="rId89"/>
    <p:sldId id="428" r:id="rId90"/>
    <p:sldId id="429" r:id="rId91"/>
    <p:sldId id="430"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976">
          <p15:clr>
            <a:srgbClr val="A4A3A4"/>
          </p15:clr>
        </p15:guide>
        <p15:guide id="10" orient="horz" pos="3783">
          <p15:clr>
            <a:srgbClr val="A4A3A4"/>
          </p15:clr>
        </p15:guide>
        <p15:guide id="11">
          <p15:clr>
            <a:srgbClr val="A4A3A4"/>
          </p15:clr>
        </p15:guide>
        <p15:guide id="12" orient="horz" pos="713">
          <p15:clr>
            <a:srgbClr val="A4A3A4"/>
          </p15:clr>
        </p15:guide>
        <p15:guide id="13" orient="horz" pos="395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Ackroyd, Jonathon, Springer Healthcare UK" initials="AJSHU" lastIdx="0" clrIdx="1"/>
  <p:cmAuthor id="2" name="Laura Soriano" initials="LS" lastIdx="4" clrIdx="2">
    <p:extLst>
      <p:ext uri="{19B8F6BF-5375-455C-9EA6-DF929625EA0E}">
        <p15:presenceInfo xmlns:p15="http://schemas.microsoft.com/office/powerpoint/2012/main" xmlns="" userId="39844d54f84637d6" providerId="Windows Live"/>
      </p:ext>
    </p:extLst>
  </p:cmAuthor>
  <p:cmAuthor id="3" name="HZ" initials="HZ" lastIdx="2" clrIdx="3">
    <p:extLst>
      <p:ext uri="{19B8F6BF-5375-455C-9EA6-DF929625EA0E}">
        <p15:presenceInfo xmlns:p15="http://schemas.microsoft.com/office/powerpoint/2012/main" xmlns="" userId="H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E6E6E6"/>
    <a:srgbClr val="DDDDDD"/>
    <a:srgbClr val="FFFFFF"/>
    <a:srgbClr val="FFC000"/>
    <a:srgbClr val="E75C00"/>
    <a:srgbClr val="000000"/>
    <a:srgbClr val="B60D27"/>
    <a:srgbClr val="043882"/>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9" autoAdjust="0"/>
    <p:restoredTop sz="94660" autoAdjust="0"/>
  </p:normalViewPr>
  <p:slideViewPr>
    <p:cSldViewPr snapToGrid="0" showGuides="1">
      <p:cViewPr varScale="1">
        <p:scale>
          <a:sx n="66" d="100"/>
          <a:sy n="66" d="100"/>
        </p:scale>
        <p:origin x="-1172" y="-56"/>
      </p:cViewPr>
      <p:guideLst>
        <p:guide orient="horz" pos="4148"/>
        <p:guide orient="horz" pos="102"/>
        <p:guide orient="horz" pos="2160"/>
        <p:guide orient="horz" pos="731"/>
        <p:guide orient="horz" pos="976"/>
        <p:guide orient="horz" pos="3783"/>
        <p:guide orient="horz" pos="713"/>
        <p:guide orient="horz" pos="3957"/>
        <p:guide pos="2880"/>
        <p:guide pos="228"/>
        <p:guide pos="5532"/>
        <p:guide/>
      </p:guideLst>
    </p:cSldViewPr>
  </p:slideViewPr>
  <p:outlineViewPr>
    <p:cViewPr>
      <p:scale>
        <a:sx n="33" d="100"/>
        <a:sy n="33" d="100"/>
      </p:scale>
      <p:origin x="0" y="45138"/>
    </p:cViewPr>
  </p:outlineViewPr>
  <p:notesTextViewPr>
    <p:cViewPr>
      <p:scale>
        <a:sx n="100" d="100"/>
        <a:sy n="100" d="100"/>
      </p:scale>
      <p:origin x="0" y="0"/>
    </p:cViewPr>
  </p:notesTextViewPr>
  <p:sorterViewPr>
    <p:cViewPr>
      <p:scale>
        <a:sx n="97" d="100"/>
        <a:sy n="97"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4C07139-6877-4B0A-8490-5C86F34B87D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b="25513"/>
          <a:stretch>
            <a:fillRect/>
          </a:stretch>
        </p:blipFill>
        <p:spPr>
          <a:xfrm>
            <a:off x="0" y="1479065"/>
            <a:ext cx="9144000" cy="4540733"/>
          </a:xfrm>
          <a:prstGeom prst="rect">
            <a:avLst/>
          </a:prstGeom>
        </p:spPr>
      </p:pic>
      <p:sp>
        <p:nvSpPr>
          <p:cNvPr id="14" name="Rectangle 13">
            <a:extLst>
              <a:ext uri="{FF2B5EF4-FFF2-40B4-BE49-F238E27FC236}">
                <a16:creationId xmlns:a16="http://schemas.microsoft.com/office/drawing/2014/main" xmlns="" id="{04B4E729-DE71-45DC-A92A-A6B2D44BFBC8}"/>
              </a:ext>
            </a:extLst>
          </p:cNvPr>
          <p:cNvSpPr/>
          <p:nvPr userDrawn="1"/>
        </p:nvSpPr>
        <p:spPr>
          <a:xfrm>
            <a:off x="1613534" y="1574735"/>
            <a:ext cx="7165340" cy="922942"/>
          </a:xfrm>
          <a:prstGeom prst="rect">
            <a:avLst/>
          </a:prstGeom>
        </p:spPr>
        <p:txBody>
          <a:bodyPr wrap="square">
            <a:spAutoFit/>
          </a:bodyPr>
          <a:lstStyle/>
          <a:p>
            <a:pPr algn="r">
              <a:lnSpc>
                <a:spcPct val="100000"/>
              </a:lnSpc>
              <a:spcAft>
                <a:spcPts val="300"/>
              </a:spcAft>
            </a:pPr>
            <a:r>
              <a:rPr lang="zh-CN" sz="3200" b="1" i="0" u="none" strike="noStrike" cap="none" baseline="0">
                <a:solidFill>
                  <a:srgbClr val="FFFFFF"/>
                </a:solidFill>
                <a:effectLst>
                  <a:outerShdw blurRad="165100" dist="38100" dir="2700000" algn="tl" rotWithShape="0">
                    <a:srgbClr val="000000">
                      <a:alpha val="45882"/>
                    </a:srgbClr>
                  </a:outerShdw>
                </a:effectLst>
                <a:uFillTx/>
                <a:ea typeface="SimSun"/>
              </a:rPr>
              <a:t>ESMO 2018 大会</a:t>
            </a:r>
          </a:p>
          <a:p>
            <a:pPr algn="r">
              <a:lnSpc>
                <a:spcPct val="100000"/>
              </a:lnSpc>
              <a:spcAft>
                <a:spcPts val="300"/>
              </a:spcAft>
            </a:pPr>
            <a:r>
              <a:rPr lang="zh-CN" sz="2000" b="1" i="0" u="none" strike="noStrike" cap="none" baseline="0">
                <a:solidFill>
                  <a:srgbClr val="FFFFFF"/>
                </a:solidFill>
                <a:effectLst>
                  <a:outerShdw blurRad="165100" dist="38100" dir="2700000" algn="tl" rotWithShape="0">
                    <a:srgbClr val="000000">
                      <a:alpha val="45882"/>
                    </a:srgbClr>
                  </a:outerShdw>
                </a:effectLst>
                <a:uFillTx/>
                <a:ea typeface="SimSun"/>
              </a:rPr>
              <a:t>2018 年 10 月 19–23 日 |慕尼黑, 德国</a:t>
            </a:r>
          </a:p>
        </p:txBody>
      </p:sp>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Tree>
    <p:extLst>
      <p:ext uri="{BB962C8B-B14F-4D97-AF65-F5344CB8AC3E}">
        <p14:creationId xmlns:p14="http://schemas.microsoft.com/office/powerpoint/2010/main" xmlns="" val="37934045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4302285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2561933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8616105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7817205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7499818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5084246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xmlns="" val="4977983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8050590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1575327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79243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10726831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xmlns="" val="42048531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7216694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4570475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6949824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礼来公司未影响本发布的内容</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Tree>
    <p:extLst>
      <p:ext uri="{BB962C8B-B14F-4D97-AF65-F5344CB8AC3E}">
        <p14:creationId xmlns:p14="http://schemas.microsoft.com/office/powerpoint/2010/main" xmlns="" val="25808095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 id="2147483684" r:id="rId10"/>
    <p:sldLayoutId id="2147483685" r:id="rId11"/>
    <p:sldLayoutId id="2147483687"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slide" Target="slide30.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413751" cy="1206500"/>
          </a:xfrm>
        </p:spPr>
        <p:txBody>
          <a:bodyPr/>
          <a:lstStyle/>
          <a:p>
            <a:r>
              <a:rPr lang="zh-CN" sz="3600" b="1" i="0" u="none" strike="noStrike" cap="none" baseline="0" dirty="0">
                <a:solidFill>
                  <a:srgbClr val="FFFFFF"/>
                </a:solidFill>
                <a:effectLst/>
                <a:uFillTx/>
                <a:ea typeface="SimSun"/>
              </a:rPr>
              <a:t>GI 幻灯集 2018</a:t>
            </a:r>
            <a:r>
              <a:rPr sz="3600" dirty="0"/>
              <a:t/>
            </a:r>
            <a:br>
              <a:rPr sz="3600" dirty="0"/>
            </a:br>
            <a:r>
              <a:rPr lang="zh-CN" sz="2800" b="0" i="0" u="none" strike="noStrike" cap="none" baseline="0" dirty="0">
                <a:solidFill>
                  <a:srgbClr val="FFFFFF"/>
                </a:solidFill>
                <a:effectLst/>
                <a:uFillTx/>
                <a:ea typeface="SimSun"/>
              </a:rPr>
              <a:t>摘要选自：</a:t>
            </a:r>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57669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LBA25：TAGS：曲氟尿苷/替吡嘧啶 (TAS-102) 与安慰剂治疗难治性转移性胃癌患者的一项 3 期、随机、双盲研究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Arkenau H, et al </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在 TFD/TPI 组 (81%) 中，TRAE 的发生率大于安慰剂组 (57%)，≥3 级 TRAE 也是如此，发生率分别为 53% 和 13%</a:t>
            </a:r>
          </a:p>
          <a:p>
            <a:r>
              <a:rPr lang="zh-CN" sz="1600" b="0" i="0" u="none" strike="noStrike" cap="none" baseline="0">
                <a:solidFill>
                  <a:srgbClr val="4D4D4D"/>
                </a:solidFill>
                <a:effectLst/>
                <a:uFillTx/>
                <a:ea typeface="SimSun"/>
              </a:rPr>
              <a:t>&gt;10％ 接受 TFD/TPI 的患者中发生的最常见的 ≥3 级 AE 为中性粒细胞减少症 (34%) 和贫血 (19%)</a:t>
            </a:r>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在既往接受大量预治疗的胃癌或 GEJ 癌患者中，TFD/TPI 可被认为是一种有效的新的治疗选择 </a:t>
            </a:r>
          </a:p>
          <a:p>
            <a:pPr lvl="1"/>
            <a:r>
              <a:rPr lang="zh-CN" sz="1600" b="1" i="0" u="none" strike="noStrike" cap="none" baseline="0">
                <a:solidFill>
                  <a:srgbClr val="4D4D4D"/>
                </a:solidFill>
                <a:effectLst/>
                <a:uFillTx/>
                <a:ea typeface="SimSun"/>
              </a:rPr>
              <a:t>与安慰剂相比，TFD/TPI 在生存和 DCR 方面提供了有临床意义和统计学显著性的改善，并且降低了 ECOG PS 恶化的风险 </a:t>
            </a:r>
          </a:p>
          <a:p>
            <a:pPr lvl="1"/>
            <a:r>
              <a:rPr lang="zh-CN" sz="1600" b="1" i="0" u="none" strike="noStrike" cap="none" baseline="0">
                <a:solidFill>
                  <a:srgbClr val="4D4D4D"/>
                </a:solidFill>
                <a:effectLst/>
                <a:uFillTx/>
                <a:ea typeface="SimSun"/>
              </a:rPr>
              <a:t>TFD/TPI 的安全性特征是可管理的，与之前的研究发现相似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Arkenau H, et al. Ann Oncol 2018;29(suppl 5):abstr LBA25</a:t>
            </a:r>
          </a:p>
        </p:txBody>
      </p:sp>
    </p:spTree>
    <p:extLst>
      <p:ext uri="{BB962C8B-B14F-4D97-AF65-F5344CB8AC3E}">
        <p14:creationId xmlns:p14="http://schemas.microsoft.com/office/powerpoint/2010/main" xmlns="" val="9169067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胃癌: 晚期疾病治疗</a:t>
            </a:r>
            <a:r>
              <a:rPr sz="1800"/>
              <a:t/>
            </a:r>
            <a:br>
              <a:rPr sz="1800"/>
            </a:br>
            <a:r>
              <a:rPr lang="zh-CN" sz="1800" b="1" i="0" u="none" strike="noStrike" cap="none" baseline="0">
                <a:solidFill>
                  <a:srgbClr val="043882"/>
                </a:solidFill>
                <a:effectLst/>
                <a:uFillTx/>
                <a:ea typeface="SimSun"/>
              </a:rPr>
              <a:t>讨论者 – Lordick F </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 (ATTRACTION-2: 摘要 617PD – Satoh T, et al)</a:t>
            </a:r>
          </a:p>
          <a:p>
            <a:r>
              <a:rPr lang="zh-CN" sz="1600" b="1" i="0" u="none" strike="noStrike" cap="none" baseline="0" dirty="0">
                <a:solidFill>
                  <a:srgbClr val="4D4D4D"/>
                </a:solidFill>
                <a:effectLst/>
                <a:uFillTx/>
                <a:ea typeface="SimSun"/>
              </a:rPr>
              <a:t>在两年随访时评估 3 线纳武单抗对比安慰剂治疗晚期胃癌或 GEJ 癌患者的疗效和安全性 (ATTRACTION-2)</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患者 (n=493) 按 2:1 随机分配接受纳武单抗 3 mg/kg iv (q2w) 或安慰剂</a:t>
            </a:r>
          </a:p>
          <a:p>
            <a:pPr marL="0" indent="0">
              <a:buNone/>
            </a:pPr>
            <a:r>
              <a:rPr lang="zh-CN" sz="1600" b="1" i="0" u="none" strike="noStrike" cap="none" baseline="0" dirty="0">
                <a:solidFill>
                  <a:srgbClr val="4D4D4D"/>
                </a:solidFill>
                <a:effectLst/>
                <a:uFillTx/>
                <a:ea typeface="SimSun"/>
              </a:rPr>
              <a:t>关键结果</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dirty="0"/>
          </a:p>
          <a:p>
            <a:r>
              <a:rPr lang="zh-CN" sz="1600" b="0" i="0" u="none" strike="noStrike" cap="none" baseline="0" dirty="0">
                <a:solidFill>
                  <a:srgbClr val="4D4D4D"/>
                </a:solidFill>
                <a:effectLst/>
                <a:uFillTx/>
                <a:ea typeface="SimSun"/>
              </a:rPr>
              <a:t>在纳武单抗组中生存两年的多数患者对治疗出现 CR 或 PR (19/29 [65.5%])，而在安慰剂组中，所有患者 (3/3 [100%]) 均出现 SD </a:t>
            </a:r>
          </a:p>
          <a:p>
            <a:r>
              <a:rPr lang="zh-CN" sz="1600" b="0" i="0" u="none" strike="noStrike" cap="none" baseline="0" dirty="0">
                <a:solidFill>
                  <a:srgbClr val="4D4D4D"/>
                </a:solidFill>
                <a:effectLst/>
                <a:uFillTx/>
                <a:ea typeface="SimSun"/>
              </a:rPr>
              <a:t>在两年的随访期间，没有发现新的安全性问题 </a:t>
            </a:r>
          </a:p>
          <a:p>
            <a:pPr marL="0" indent="0">
              <a:buNone/>
            </a:pPr>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Satoh T, et al. Ann Oncol 2018;29(suppl 5):abstr 617PD</a:t>
            </a:r>
          </a:p>
        </p:txBody>
      </p:sp>
      <p:graphicFrame>
        <p:nvGraphicFramePr>
          <p:cNvPr id="6" name="Group 88"/>
          <p:cNvGraphicFramePr>
            <a:graphicFrameLocks noGrp="1"/>
          </p:cNvGraphicFramePr>
          <p:nvPr>
            <p:extLst>
              <p:ext uri="{D42A27DB-BD31-4B8C-83A1-F6EECF244321}">
                <p14:modId xmlns:p14="http://schemas.microsoft.com/office/powerpoint/2010/main" xmlns="" val="2468459096"/>
              </p:ext>
            </p:extLst>
          </p:nvPr>
        </p:nvGraphicFramePr>
        <p:xfrm>
          <a:off x="361948" y="3042991"/>
          <a:ext cx="8420102" cy="1639824"/>
        </p:xfrm>
        <a:graphic>
          <a:graphicData uri="http://schemas.openxmlformats.org/drawingml/2006/table">
            <a:tbl>
              <a:tblPr firstRow="1" bandRow="1">
                <a:tableStyleId>{69012ECD-51FC-41F1-AA8D-1B2483CD663E}</a:tableStyleId>
              </a:tblPr>
              <a:tblGrid>
                <a:gridCol w="1838811">
                  <a:extLst>
                    <a:ext uri="{9D8B030D-6E8A-4147-A177-3AD203B41FA5}">
                      <a16:colId xmlns:a16="http://schemas.microsoft.com/office/drawing/2014/main" xmlns="" val="20000"/>
                    </a:ext>
                  </a:extLst>
                </a:gridCol>
                <a:gridCol w="1935810">
                  <a:extLst>
                    <a:ext uri="{9D8B030D-6E8A-4147-A177-3AD203B41FA5}">
                      <a16:colId xmlns:a16="http://schemas.microsoft.com/office/drawing/2014/main" xmlns="" val="20001"/>
                    </a:ext>
                  </a:extLst>
                </a:gridCol>
                <a:gridCol w="2242458">
                  <a:extLst>
                    <a:ext uri="{9D8B030D-6E8A-4147-A177-3AD203B41FA5}">
                      <a16:colId xmlns:a16="http://schemas.microsoft.com/office/drawing/2014/main" xmlns="" val="20003"/>
                    </a:ext>
                  </a:extLst>
                </a:gridCol>
                <a:gridCol w="2403023">
                  <a:extLst>
                    <a:ext uri="{9D8B030D-6E8A-4147-A177-3AD203B41FA5}">
                      <a16:colId xmlns:a16="http://schemas.microsoft.com/office/drawing/2014/main" xmlns="" val="20002"/>
                    </a:ext>
                  </a:extLst>
                </a:gridCol>
              </a:tblGrid>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纳武单抗</a:t>
                      </a:r>
                      <a:r>
                        <a:rPr sz="1400" dirty="0"/>
                        <a:t/>
                      </a:r>
                      <a:br>
                        <a:rPr sz="1400" dirty="0"/>
                      </a:br>
                      <a:r>
                        <a:rPr lang="zh-CN" sz="1400" b="1" i="0" u="none" strike="noStrike" cap="none" baseline="0" dirty="0">
                          <a:solidFill>
                            <a:srgbClr val="FFFFFF"/>
                          </a:solidFill>
                          <a:effectLst/>
                          <a:uFillTx/>
                          <a:ea typeface="SimSun"/>
                        </a:rPr>
                        <a:t>(n=330)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 </a:t>
                      </a:r>
                      <a:r>
                        <a:rPr sz="1400"/>
                        <a:t/>
                      </a:r>
                      <a:br>
                        <a:rPr sz="1400"/>
                      </a:br>
                      <a:r>
                        <a:rPr lang="zh-CN" sz="1400" b="1" i="0" u="none" strike="noStrike" cap="none" baseline="0">
                          <a:solidFill>
                            <a:srgbClr val="FFFFFF"/>
                          </a:solidFill>
                          <a:effectLst/>
                          <a:uFillTx/>
                          <a:ea typeface="SimSun"/>
                        </a:rPr>
                        <a:t>(n=163)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HR (</a:t>
                      </a:r>
                      <a:r>
                        <a:rPr lang="zh-CN" sz="1400" b="1" i="0" u="none" strike="noStrike" cap="none" baseline="0" dirty="0" smtClean="0">
                          <a:solidFill>
                            <a:srgbClr val="FFFFFF"/>
                          </a:solidFill>
                          <a:effectLst/>
                          <a:uFillTx/>
                          <a:ea typeface="SimSun"/>
                        </a:rPr>
                        <a:t>95%CI</a:t>
                      </a:r>
                      <a:r>
                        <a:rPr lang="zh-CN" sz="1400" b="1" i="0" u="none" strike="noStrike" cap="none" baseline="0" dirty="0">
                          <a:solidFill>
                            <a:srgbClr val="FFFFFF"/>
                          </a:solidFill>
                          <a:effectLst/>
                          <a:uFillTx/>
                          <a:ea typeface="SimSun"/>
                        </a:rPr>
                        <a:t>)；</a:t>
                      </a:r>
                      <a:r>
                        <a:rPr sz="1400" dirty="0"/>
                        <a:t/>
                      </a:r>
                      <a:br>
                        <a:rPr sz="1400" dirty="0"/>
                      </a:b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815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mOS，月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5.26 (4.60, 6.37)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4.14 (3.42, 4.86)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0.62 (0.51, 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&lt;0.0001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mPFS，月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1.61 (1.54, 2.30)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1.45 (1.45,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0.60 (0.49, 0.75)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358998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胃癌: 晚期疾病治疗</a:t>
            </a:r>
            <a:r>
              <a:rPr sz="1800"/>
              <a:t/>
            </a:r>
            <a:br>
              <a:rPr sz="1800"/>
            </a:br>
            <a:r>
              <a:rPr lang="zh-CN" sz="1800" b="1" i="0" u="none" strike="noStrike" cap="none" baseline="0">
                <a:solidFill>
                  <a:srgbClr val="043882"/>
                </a:solidFill>
                <a:effectLst/>
                <a:uFillTx/>
                <a:ea typeface="SimSun"/>
              </a:rPr>
              <a:t>讨论者 – Lordick F </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演示者的重点信息</a:t>
            </a:r>
          </a:p>
          <a:p>
            <a:r>
              <a:rPr lang="zh-CN" sz="1600" b="1" i="0" u="none" strike="noStrike" cap="none" baseline="0">
                <a:solidFill>
                  <a:srgbClr val="4D4D4D"/>
                </a:solidFill>
                <a:effectLst/>
                <a:uFillTx/>
                <a:ea typeface="SimSun"/>
              </a:rPr>
              <a:t>ATTRACTION-2 中纳武单抗的长期随访支持其作为晚期胃癌或 GEJ 癌患者的 3 线疗法的有效性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Satoh T, et al. Ann Oncol 2018;29(suppl 5):abstr 617PD</a:t>
            </a:r>
          </a:p>
        </p:txBody>
      </p:sp>
    </p:spTree>
    <p:extLst>
      <p:ext uri="{BB962C8B-B14F-4D97-AF65-F5344CB8AC3E}">
        <p14:creationId xmlns:p14="http://schemas.microsoft.com/office/powerpoint/2010/main" xmlns="" val="29854952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619PD_PR: 性别对食管胃癌化疗疗效和毒性的影响：4 项随机试验的汇总分析</a:t>
            </a:r>
            <a:r>
              <a:rPr sz="1800" dirty="0"/>
              <a:t/>
            </a:r>
            <a:br>
              <a:rPr sz="1800" dirty="0"/>
            </a:br>
            <a:r>
              <a:rPr lang="zh-CN" sz="1800" b="1" i="0" u="none" strike="noStrike" cap="none" baseline="0" dirty="0">
                <a:solidFill>
                  <a:srgbClr val="043882"/>
                </a:solidFill>
                <a:effectLst/>
                <a:uFillTx/>
                <a:ea typeface="SimSun"/>
              </a:rPr>
              <a:t>– Davidson M, et a</a:t>
            </a:r>
            <a:r>
              <a:rPr lang="zh-CN" sz="1800" b="1" i="0" u="none" strike="noStrike" cap="none" baseline="0" dirty="0" smtClean="0">
                <a:solidFill>
                  <a:srgbClr val="043882"/>
                </a:solidFill>
                <a:effectLst/>
                <a:uFillTx/>
                <a:ea typeface="SimSun"/>
              </a:rPr>
              <a:t>l</a:t>
            </a:r>
            <a:endParaRPr lang="zh-CN" sz="1800" b="1" i="0" u="none" strike="noStrike" cap="none" baseline="0" dirty="0">
              <a:solidFill>
                <a:srgbClr val="043882"/>
              </a:solidFill>
              <a:effectLst/>
              <a:uFillTx/>
              <a:ea typeface="SimSun"/>
            </a:endParaRPr>
          </a:p>
        </p:txBody>
      </p:sp>
      <p:sp>
        <p:nvSpPr>
          <p:cNvPr id="3" name="Content Placeholder 2"/>
          <p:cNvSpPr>
            <a:spLocks noGrp="1"/>
          </p:cNvSpPr>
          <p:nvPr>
            <p:ph idx="1"/>
          </p:nvPr>
        </p:nvSpPr>
        <p:spPr/>
        <p:txBody>
          <a:bodyPr/>
          <a:lstStyle/>
          <a:p>
            <a:pPr marL="0" indent="0">
              <a:spcAft>
                <a:spcPts val="200"/>
              </a:spcAft>
              <a:buNone/>
            </a:pPr>
            <a:r>
              <a:rPr lang="zh-CN" sz="1600" b="1" i="0" u="none" strike="noStrike" cap="none" baseline="0">
                <a:solidFill>
                  <a:srgbClr val="4D4D4D"/>
                </a:solidFill>
                <a:effectLst/>
                <a:uFillTx/>
                <a:ea typeface="SimSun"/>
              </a:rPr>
              <a:t>研究目的</a:t>
            </a:r>
          </a:p>
          <a:p>
            <a:pPr>
              <a:spcAft>
                <a:spcPts val="200"/>
              </a:spcAft>
            </a:pPr>
            <a:r>
              <a:rPr lang="zh-CN" sz="1600" b="0" i="0" u="none" strike="noStrike" cap="none" baseline="0">
                <a:solidFill>
                  <a:srgbClr val="4D4D4D"/>
                </a:solidFill>
                <a:effectLst/>
                <a:uFillTx/>
                <a:ea typeface="SimSun"/>
              </a:rPr>
              <a:t>评估性别对食管胃癌患者中三联化疗方案的疗效和毒性的影响 </a:t>
            </a:r>
          </a:p>
          <a:p>
            <a:pPr marL="0" indent="0">
              <a:spcAft>
                <a:spcPts val="200"/>
              </a:spcAft>
              <a:buNone/>
            </a:pPr>
            <a:r>
              <a:rPr lang="zh-CN" sz="1600" b="1" i="0" u="none" strike="noStrike" cap="none" baseline="0">
                <a:solidFill>
                  <a:srgbClr val="4D4D4D"/>
                </a:solidFill>
                <a:effectLst/>
                <a:uFillTx/>
                <a:ea typeface="SimSun"/>
              </a:rPr>
              <a:t>研究设计</a:t>
            </a:r>
          </a:p>
          <a:p>
            <a:pPr>
              <a:spcAft>
                <a:spcPts val="200"/>
              </a:spcAft>
            </a:pPr>
            <a:r>
              <a:rPr lang="zh-CN" sz="1600" b="0" i="0" u="none" strike="noStrike" cap="none" baseline="0">
                <a:solidFill>
                  <a:srgbClr val="4D4D4D"/>
                </a:solidFill>
                <a:effectLst/>
                <a:uFillTx/>
                <a:ea typeface="SimSun"/>
              </a:rPr>
              <a:t>采集和汇总了 4 项接受过 1 线 ECF、ECX、EOF 或 EOX 化疗的食管胃癌患者 (n=1654) 的英国随机临床试验的人口统计学、疗效和安全性数据 </a:t>
            </a:r>
          </a:p>
          <a:p>
            <a:pPr marL="0" indent="0">
              <a:spcAft>
                <a:spcPts val="200"/>
              </a:spcAft>
              <a:buNone/>
            </a:pPr>
            <a:r>
              <a:rPr lang="zh-CN" sz="1600" b="1" i="0" u="none" strike="noStrike" cap="none" baseline="0">
                <a:solidFill>
                  <a:srgbClr val="4D4D4D"/>
                </a:solidFill>
                <a:effectLst/>
                <a:uFillTx/>
                <a:ea typeface="SimSun"/>
              </a:rPr>
              <a:t>关键结果</a:t>
            </a:r>
          </a:p>
          <a:p>
            <a:pPr>
              <a:spcAft>
                <a:spcPts val="200"/>
              </a:spcAft>
            </a:pPr>
            <a:r>
              <a:rPr lang="zh-CN" sz="1600" b="0" i="0" u="none" strike="noStrike" cap="none" baseline="0">
                <a:solidFill>
                  <a:srgbClr val="4D4D4D"/>
                </a:solidFill>
                <a:effectLst/>
                <a:uFillTx/>
                <a:ea typeface="SimSun"/>
              </a:rPr>
              <a:t>PFS 或 OS 在男性和女性患者之间没有差异 </a:t>
            </a:r>
          </a:p>
          <a:p>
            <a:pPr marL="0" indent="0">
              <a:spcBef>
                <a:spcPts val="138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患食管胃癌的女性中毒性发生率比男性显著高，尤其是 GI 相关毒性，并且使用 1 线化疗可能会导致更高的中性粒细胞减少发生率 </a:t>
            </a:r>
          </a:p>
        </p:txBody>
      </p:sp>
      <p:sp>
        <p:nvSpPr>
          <p:cNvPr id="5" name="Text Placeholder 4"/>
          <p:cNvSpPr>
            <a:spLocks noGrp="1"/>
          </p:cNvSpPr>
          <p:nvPr>
            <p:ph type="body" sz="quarter" idx="11"/>
          </p:nvPr>
        </p:nvSpPr>
        <p:spPr>
          <a:xfrm>
            <a:off x="4291200" y="6096000"/>
            <a:ext cx="4487675" cy="487363"/>
          </a:xfrm>
        </p:spPr>
        <p:txBody>
          <a:bodyPr/>
          <a:lstStyle/>
          <a:p>
            <a:r>
              <a:rPr lang="zh-CN" sz="1200" b="0" i="0" u="none" strike="noStrike" cap="none" baseline="0">
                <a:solidFill>
                  <a:srgbClr val="4D4D4D"/>
                </a:solidFill>
                <a:effectLst/>
                <a:uFillTx/>
                <a:ea typeface="SimSun"/>
              </a:rPr>
              <a:t>Davidson M, et al. Ann Oncol 2018;29(suppl 5):abstr 619PD_PR</a:t>
            </a:r>
          </a:p>
        </p:txBody>
      </p:sp>
      <p:graphicFrame>
        <p:nvGraphicFramePr>
          <p:cNvPr id="4" name="Table 3"/>
          <p:cNvGraphicFramePr>
            <a:graphicFrameLocks noGrp="1"/>
          </p:cNvGraphicFramePr>
          <p:nvPr>
            <p:extLst>
              <p:ext uri="{D42A27DB-BD31-4B8C-83A1-F6EECF244321}">
                <p14:modId xmlns:p14="http://schemas.microsoft.com/office/powerpoint/2010/main" xmlns="" val="1842107053"/>
              </p:ext>
            </p:extLst>
          </p:nvPr>
        </p:nvGraphicFramePr>
        <p:xfrm>
          <a:off x="1239857" y="3196284"/>
          <a:ext cx="6664286" cy="1716029"/>
        </p:xfrm>
        <a:graphic>
          <a:graphicData uri="http://schemas.openxmlformats.org/drawingml/2006/table">
            <a:tbl>
              <a:tblPr firstRow="1" bandRow="1">
                <a:tableStyleId>{69012ECD-51FC-41F1-AA8D-1B2483CD663E}</a:tableStyleId>
              </a:tblPr>
              <a:tblGrid>
                <a:gridCol w="2092286">
                  <a:extLst>
                    <a:ext uri="{9D8B030D-6E8A-4147-A177-3AD203B41FA5}">
                      <a16:colId xmlns:a16="http://schemas.microsoft.com/office/drawing/2014/main" xmlns="" val="339009873"/>
                    </a:ext>
                  </a:extLst>
                </a:gridCol>
                <a:gridCol w="1524000">
                  <a:extLst>
                    <a:ext uri="{9D8B030D-6E8A-4147-A177-3AD203B41FA5}">
                      <a16:colId xmlns:a16="http://schemas.microsoft.com/office/drawing/2014/main" xmlns="" val="4037823969"/>
                    </a:ext>
                  </a:extLst>
                </a:gridCol>
                <a:gridCol w="1524000">
                  <a:extLst>
                    <a:ext uri="{9D8B030D-6E8A-4147-A177-3AD203B41FA5}">
                      <a16:colId xmlns:a16="http://schemas.microsoft.com/office/drawing/2014/main" xmlns="" val="3850886126"/>
                    </a:ext>
                  </a:extLst>
                </a:gridCol>
                <a:gridCol w="1524000">
                  <a:extLst>
                    <a:ext uri="{9D8B030D-6E8A-4147-A177-3AD203B41FA5}">
                      <a16:colId xmlns:a16="http://schemas.microsoft.com/office/drawing/2014/main" xmlns="" val="1046794538"/>
                    </a:ext>
                  </a:extLst>
                </a:gridCol>
              </a:tblGrid>
              <a:tr h="105229">
                <a:tc>
                  <a:txBody>
                    <a:bodyPr/>
                    <a:lstStyle/>
                    <a:p>
                      <a:r>
                        <a:rPr lang="zh-CN" sz="1000" b="1" i="0" u="none" strike="noStrike" cap="none" baseline="0">
                          <a:solidFill>
                            <a:srgbClr val="FFFFFF"/>
                          </a:solidFill>
                          <a:effectLst/>
                          <a:uFillTx/>
                          <a:ea typeface="SimSun"/>
                        </a:rPr>
                        <a:t>AE，%</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000" b="1" i="0" u="none" strike="noStrike" cap="none" baseline="0">
                          <a:solidFill>
                            <a:srgbClr val="FFFFFF"/>
                          </a:solidFill>
                          <a:effectLst/>
                          <a:uFillTx/>
                          <a:ea typeface="SimSun"/>
                        </a:rPr>
                        <a:t>男性(n=1328)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000" b="1" i="0" u="none" strike="noStrike" cap="none" baseline="0">
                          <a:solidFill>
                            <a:srgbClr val="FFFFFF"/>
                          </a:solidFill>
                          <a:effectLst/>
                          <a:uFillTx/>
                          <a:ea typeface="SimSun"/>
                        </a:rPr>
                        <a:t>女性(n=326)</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000" b="1" i="0" u="none" strike="noStrike" cap="none" baseline="0">
                          <a:solidFill>
                            <a:srgbClr val="FFFFFF"/>
                          </a:solidFill>
                          <a:effectLst/>
                          <a:uFillTx/>
                          <a:ea typeface="SimSun"/>
                        </a:rPr>
                        <a:t>p 值</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526975129"/>
                  </a:ext>
                </a:extLst>
              </a:tr>
              <a:tr h="61971">
                <a:tc>
                  <a:txBody>
                    <a:bodyPr/>
                    <a:lstStyle/>
                    <a:p>
                      <a:r>
                        <a:rPr lang="zh-CN" sz="1000" b="0" i="0" u="none" strike="noStrike" cap="none" baseline="0">
                          <a:solidFill>
                            <a:srgbClr val="4D4D4D"/>
                          </a:solidFill>
                          <a:effectLst/>
                          <a:uFillTx/>
                          <a:ea typeface="SimSun"/>
                        </a:rPr>
                        <a:t>任何等级</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62.8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67.2</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0.19</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313136"/>
                  </a:ext>
                </a:extLst>
              </a:tr>
              <a:tr h="120314">
                <a:tc>
                  <a:txBody>
                    <a:bodyPr/>
                    <a:lstStyle/>
                    <a:p>
                      <a:pPr marL="180975" indent="0"/>
                      <a:r>
                        <a:rPr lang="zh-CN" sz="1000" b="0" i="0" u="none" strike="noStrike" cap="none" baseline="0">
                          <a:solidFill>
                            <a:srgbClr val="4D4D4D"/>
                          </a:solidFill>
                          <a:effectLst/>
                          <a:uFillTx/>
                          <a:ea typeface="SimSun"/>
                        </a:rPr>
                        <a:t>恶心/呕吐</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78.3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89.3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&lt;0.001</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623504332"/>
                  </a:ext>
                </a:extLst>
              </a:tr>
              <a:tr h="156886">
                <a:tc>
                  <a:txBody>
                    <a:bodyPr/>
                    <a:lstStyle/>
                    <a:p>
                      <a:pPr marL="180975" indent="0"/>
                      <a:r>
                        <a:rPr lang="zh-CN" sz="1000" b="0" i="0" u="none" strike="noStrike" cap="none" baseline="0">
                          <a:solidFill>
                            <a:srgbClr val="4D4D4D"/>
                          </a:solidFill>
                          <a:effectLst/>
                          <a:uFillTx/>
                          <a:ea typeface="SimSun"/>
                        </a:rPr>
                        <a:t>腹泻</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46.9</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53.8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0.027</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64908469"/>
                  </a:ext>
                </a:extLst>
              </a:tr>
              <a:tr h="0">
                <a:tc>
                  <a:txBody>
                    <a:bodyPr/>
                    <a:lstStyle/>
                    <a:p>
                      <a:pPr marL="180975" indent="0"/>
                      <a:r>
                        <a:rPr lang="zh-CN" sz="1000" b="0" i="0" u="none" strike="noStrike" cap="none" baseline="0">
                          <a:solidFill>
                            <a:srgbClr val="4D4D4D"/>
                          </a:solidFill>
                          <a:effectLst/>
                          <a:uFillTx/>
                          <a:ea typeface="SimSun"/>
                        </a:rPr>
                        <a:t>口腔炎</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40.7</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49.5</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0.004</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54512737"/>
                  </a:ext>
                </a:extLst>
              </a:tr>
              <a:tr h="106657">
                <a:tc>
                  <a:txBody>
                    <a:bodyPr/>
                    <a:lstStyle/>
                    <a:p>
                      <a:pPr marL="180975" indent="0"/>
                      <a:r>
                        <a:rPr lang="zh-CN" sz="1000" b="0" i="0" u="none" strike="noStrike" cap="none" baseline="0">
                          <a:solidFill>
                            <a:srgbClr val="4D4D4D"/>
                          </a:solidFill>
                          <a:effectLst/>
                          <a:uFillTx/>
                          <a:ea typeface="SimSun"/>
                        </a:rPr>
                        <a:t>脱发</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74.3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81.4</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0.009</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50146031"/>
                  </a:ext>
                </a:extLst>
              </a:tr>
              <a:tr h="0">
                <a:tc>
                  <a:txBody>
                    <a:bodyPr/>
                    <a:lstStyle/>
                    <a:p>
                      <a:pPr marL="180975" indent="0"/>
                      <a:r>
                        <a:rPr lang="zh-CN" sz="1000" b="0" i="0" u="none" strike="noStrike" cap="none" baseline="0">
                          <a:solidFill>
                            <a:srgbClr val="4D4D4D"/>
                          </a:solidFill>
                          <a:effectLst/>
                          <a:uFillTx/>
                          <a:ea typeface="SimSun"/>
                        </a:rPr>
                        <a:t>外周神经病变</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49.3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42.6</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0.03</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11074717"/>
                  </a:ext>
                </a:extLst>
              </a:tr>
              <a:tr h="20882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 级中性粒细胞减少症 </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000" b="0" i="0" u="none" strike="noStrike" cap="none" baseline="0">
                          <a:solidFill>
                            <a:srgbClr val="4D4D4D"/>
                          </a:solidFill>
                          <a:effectLst/>
                          <a:uFillTx/>
                          <a:ea typeface="SimSun"/>
                        </a:rPr>
                        <a:t>40.4</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45.1</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a:t>-</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82948418"/>
                  </a:ext>
                </a:extLst>
              </a:tr>
              <a:tr h="16691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 级发热性中性粒细胞减少症</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7.7</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000" b="0" i="0" u="none" strike="noStrike" cap="none" baseline="0">
                          <a:solidFill>
                            <a:srgbClr val="4D4D4D"/>
                          </a:solidFill>
                          <a:effectLst/>
                          <a:uFillTx/>
                          <a:ea typeface="SimSun"/>
                        </a:rPr>
                        <a:t>11.8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a:t>-</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35083379"/>
                  </a:ext>
                </a:extLst>
              </a:tr>
            </a:tbl>
          </a:graphicData>
        </a:graphic>
      </p:graphicFrame>
    </p:spTree>
    <p:extLst>
      <p:ext uri="{BB962C8B-B14F-4D97-AF65-F5344CB8AC3E}">
        <p14:creationId xmlns:p14="http://schemas.microsoft.com/office/powerpoint/2010/main" xmlns="" val="1317098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免疫调节/治疗</a:t>
            </a:r>
            <a:r>
              <a:rPr sz="1800"/>
              <a:t/>
            </a:r>
            <a:br>
              <a:rPr sz="1800"/>
            </a:br>
            <a:r>
              <a:rPr lang="zh-CN" sz="1800" b="1" i="0" u="none" strike="noStrike" cap="none" baseline="0">
                <a:solidFill>
                  <a:srgbClr val="043882"/>
                </a:solidFill>
                <a:effectLst/>
                <a:uFillTx/>
                <a:ea typeface="SimSun"/>
              </a:rPr>
              <a:t>讨论者 – David L</a:t>
            </a:r>
          </a:p>
        </p:txBody>
      </p:sp>
      <p:sp>
        <p:nvSpPr>
          <p:cNvPr id="3" name="Content Placeholder 2"/>
          <p:cNvSpPr>
            <a:spLocks noGrp="1"/>
          </p:cNvSpPr>
          <p:nvPr>
            <p:ph idx="1"/>
          </p:nvPr>
        </p:nvSpPr>
        <p:spPr>
          <a:xfrm>
            <a:off x="365124" y="1254035"/>
            <a:ext cx="8561519" cy="4746172"/>
          </a:xfrm>
        </p:spPr>
        <p:txBody>
          <a:bodyPr/>
          <a:lstStyle/>
          <a:p>
            <a:pPr marL="0" indent="0">
              <a:buNone/>
            </a:pPr>
            <a:r>
              <a:rPr lang="zh-CN" sz="1600" b="1" i="0" u="none" strike="noStrike" cap="none" baseline="0" dirty="0">
                <a:solidFill>
                  <a:srgbClr val="4D4D4D"/>
                </a:solidFill>
                <a:effectLst/>
                <a:uFillTx/>
                <a:ea typeface="SimSun"/>
              </a:rPr>
              <a:t>研究目的（摘要 4PD – Hirsch L, et al）</a:t>
            </a:r>
          </a:p>
          <a:p>
            <a:r>
              <a:rPr lang="zh-CN" sz="1600" b="1" i="0" u="none" strike="noStrike" cap="none" baseline="0" dirty="0">
                <a:solidFill>
                  <a:srgbClr val="4D4D4D"/>
                </a:solidFill>
                <a:effectLst/>
                <a:uFillTx/>
                <a:ea typeface="SimSun"/>
              </a:rPr>
              <a:t>评估 HGF 在胃癌患者单核细胞中的免疫调节作用</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从患者 (n=37) 中分离外周血单核细胞，并与粒细胞-巨噬细胞集落刺激因子 (GM-CSF) 和白细胞介素-4 一起培养以刺激树突细胞，然后使用流式细胞术进行分析</a:t>
            </a:r>
          </a:p>
          <a:p>
            <a:r>
              <a:rPr lang="zh-CN" sz="1600" b="0" i="0" u="none" strike="noStrike" cap="none" baseline="0" dirty="0">
                <a:solidFill>
                  <a:srgbClr val="4D4D4D"/>
                </a:solidFill>
                <a:effectLst/>
                <a:uFillTx/>
                <a:ea typeface="SimSun"/>
              </a:rPr>
              <a:t>使用 ELISA 分析白细胞介素-10 水平 </a:t>
            </a:r>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在常规 T 淋巴细胞和调节性 T 细胞中未检测到 cMET 表达（分别为0.36±0.13％ 和 0.55±0.20％） </a:t>
            </a:r>
          </a:p>
          <a:p>
            <a:r>
              <a:rPr lang="zh-CN" sz="1600" b="0" i="0" u="none" strike="noStrike" cap="none" baseline="0" dirty="0">
                <a:solidFill>
                  <a:srgbClr val="4D4D4D"/>
                </a:solidFill>
                <a:effectLst/>
                <a:uFillTx/>
                <a:ea typeface="SimSun"/>
              </a:rPr>
              <a:t>单核细胞表达 c-Met（15.95±2.97％） </a:t>
            </a:r>
          </a:p>
          <a:p>
            <a:r>
              <a:rPr lang="zh-CN" sz="1600" b="0" i="0" u="none" strike="noStrike" cap="none" baseline="0" dirty="0">
                <a:solidFill>
                  <a:srgbClr val="4D4D4D"/>
                </a:solidFill>
                <a:effectLst/>
                <a:uFillTx/>
                <a:ea typeface="SimSun"/>
              </a:rPr>
              <a:t>与没有肿瘤负荷的患者相比，有局部或转移性肿瘤负荷的患者中 cMET 表达显著更高（分别为 20.30±3.61 与 3.06±1.39；p=0.011） </a:t>
            </a:r>
          </a:p>
          <a:p>
            <a:r>
              <a:rPr lang="zh-CN" sz="1600" b="0" i="0" u="none" strike="noStrike" cap="none" baseline="0" dirty="0">
                <a:solidFill>
                  <a:srgbClr val="4D4D4D"/>
                </a:solidFill>
                <a:effectLst/>
                <a:uFillTx/>
                <a:ea typeface="SimSun"/>
              </a:rPr>
              <a:t>单核细胞中 cMET 表达 &gt;5％ 的患者血浆中 HGF 的生成量高</a:t>
            </a:r>
          </a:p>
          <a:p>
            <a:r>
              <a:rPr lang="zh-CN" sz="1600" b="0" i="0" u="none" strike="noStrike" cap="none" baseline="0" dirty="0">
                <a:solidFill>
                  <a:srgbClr val="4D4D4D"/>
                </a:solidFill>
                <a:effectLst/>
                <a:uFillTx/>
                <a:ea typeface="SimSun"/>
              </a:rPr>
              <a:t>单核细胞在 HGF 存在的情况下采用促致耐受性表型，潜在地诱导调节性 T 细胞发生 </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Hirsch L, et al. Ann Oncol 2018;29(suppl 5):abstr 4PD</a:t>
            </a:r>
          </a:p>
        </p:txBody>
      </p:sp>
    </p:spTree>
    <p:extLst>
      <p:ext uri="{BB962C8B-B14F-4D97-AF65-F5344CB8AC3E}">
        <p14:creationId xmlns:p14="http://schemas.microsoft.com/office/powerpoint/2010/main" xmlns="" val="23174544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免疫调节/治疗</a:t>
            </a:r>
            <a:r>
              <a:rPr sz="1800"/>
              <a:t/>
            </a:r>
            <a:br>
              <a:rPr sz="1800"/>
            </a:br>
            <a:r>
              <a:rPr lang="zh-CN" sz="1800" b="1" i="0" u="none" strike="noStrike" cap="none" baseline="0">
                <a:solidFill>
                  <a:srgbClr val="043882"/>
                </a:solidFill>
                <a:effectLst/>
                <a:uFillTx/>
                <a:ea typeface="SimSun"/>
              </a:rPr>
              <a:t>讨论者 – David L</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演示者的重点信息</a:t>
            </a:r>
          </a:p>
          <a:p>
            <a:r>
              <a:rPr lang="zh-CN" sz="1600" b="1" i="0" u="none" strike="noStrike" cap="none" baseline="0" dirty="0">
                <a:solidFill>
                  <a:srgbClr val="4D4D4D"/>
                </a:solidFill>
                <a:effectLst/>
                <a:uFillTx/>
                <a:ea typeface="SimSun"/>
              </a:rPr>
              <a:t>间接靶向 HGF/cMET 可能干</a:t>
            </a:r>
            <a:r>
              <a:rPr lang="zh-CN" sz="1600" b="1" i="0" u="none" strike="noStrike" cap="none" baseline="0" dirty="0" smtClean="0">
                <a:solidFill>
                  <a:srgbClr val="4D4D4D"/>
                </a:solidFill>
                <a:effectLst/>
                <a:uFillTx/>
                <a:ea typeface="SimSun"/>
              </a:rPr>
              <a:t>扰T </a:t>
            </a:r>
            <a:r>
              <a:rPr lang="zh-CN" sz="1600" b="1" i="0" u="none" strike="noStrike" cap="none" baseline="0" dirty="0">
                <a:solidFill>
                  <a:srgbClr val="4D4D4D"/>
                </a:solidFill>
                <a:effectLst/>
                <a:uFillTx/>
                <a:ea typeface="SimSun"/>
              </a:rPr>
              <a:t>调节细胞</a:t>
            </a:r>
            <a:r>
              <a:rPr lang="zh-CN" b="1" i="0" u="none" strike="noStrike" cap="none" baseline="0" dirty="0">
                <a:effectLst/>
                <a:uFillTx/>
              </a:rPr>
              <a:t>介导的免疫抑制 </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Hirsch L, et al. Ann Oncol 2018;29(suppl 5):abstr 4PD</a:t>
            </a:r>
          </a:p>
        </p:txBody>
      </p:sp>
    </p:spTree>
    <p:extLst>
      <p:ext uri="{BB962C8B-B14F-4D97-AF65-F5344CB8AC3E}">
        <p14:creationId xmlns:p14="http://schemas.microsoft.com/office/powerpoint/2010/main" xmlns="" val="3254019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胰腺、小肠和肝胆道癌症</a:t>
            </a:r>
          </a:p>
        </p:txBody>
      </p:sp>
    </p:spTree>
    <p:extLst>
      <p:ext uri="{BB962C8B-B14F-4D97-AF65-F5344CB8AC3E}">
        <p14:creationId xmlns:p14="http://schemas.microsoft.com/office/powerpoint/2010/main" xmlns="" val="25988527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胰腺和胆道癌 </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胰腺、小肠和肝胆道癌症</a:t>
            </a:r>
          </a:p>
        </p:txBody>
      </p:sp>
    </p:spTree>
    <p:extLst>
      <p:ext uri="{BB962C8B-B14F-4D97-AF65-F5344CB8AC3E}">
        <p14:creationId xmlns:p14="http://schemas.microsoft.com/office/powerpoint/2010/main" xmlns="" val="42174853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导致靶向治疗的胆道癌的分子分类</a:t>
            </a:r>
            <a:r>
              <a:rPr sz="1800"/>
              <a:t/>
            </a:r>
            <a:br>
              <a:rPr sz="1800"/>
            </a:br>
            <a:r>
              <a:rPr lang="zh-CN" sz="1800" b="1" i="0" u="none" strike="noStrike" cap="none" baseline="0">
                <a:solidFill>
                  <a:srgbClr val="043882"/>
                </a:solidFill>
                <a:effectLst/>
                <a:uFillTx/>
                <a:ea typeface="SimSun"/>
              </a:rPr>
              <a:t>讨论者 – Chau I</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研究目的（摘要 LBA28 – Javle M, et al）</a:t>
            </a:r>
          </a:p>
          <a:p>
            <a:r>
              <a:rPr lang="zh-CN" sz="1600" b="1" i="0" u="none" strike="noStrike" cap="none" baseline="0">
                <a:solidFill>
                  <a:srgbClr val="4D4D4D"/>
                </a:solidFill>
                <a:effectLst/>
                <a:uFillTx/>
                <a:ea typeface="SimSun"/>
              </a:rPr>
              <a:t>评估 infigratinib 治疗既往接受治疗的携带 FGFR2 融合的晚期肝内胆管细胞癌患者的疗效和安全性 </a:t>
            </a:r>
          </a:p>
          <a:p>
            <a:pPr marL="0" indent="0">
              <a:buNone/>
            </a:pPr>
            <a:r>
              <a:rPr lang="zh-CN" sz="1600" b="1" i="0" u="none" strike="noStrike" cap="none" baseline="0">
                <a:solidFill>
                  <a:srgbClr val="4D4D4D"/>
                </a:solidFill>
                <a:effectLst/>
                <a:uFillTx/>
                <a:ea typeface="SimSun"/>
              </a:rPr>
              <a:t>研究设计</a:t>
            </a:r>
          </a:p>
          <a:p>
            <a:r>
              <a:rPr lang="zh-CN" sz="1600" b="0" i="0" u="none" strike="noStrike" cap="none" baseline="0">
                <a:solidFill>
                  <a:srgbClr val="4D4D4D"/>
                </a:solidFill>
                <a:effectLst/>
                <a:uFillTx/>
                <a:ea typeface="SimSun"/>
              </a:rPr>
              <a:t>携带 FGFR2 融合或其他 FGFR</a:t>
            </a:r>
            <a:r>
              <a:rPr lang="zh-CN" sz="1600" b="0" i="1" u="none" strike="noStrike" cap="none" baseline="0">
                <a:solidFill>
                  <a:srgbClr val="4D4D4D"/>
                </a:solidFill>
                <a:effectLst/>
                <a:uFillTx/>
                <a:ea typeface="SimSun"/>
              </a:rPr>
              <a:t> </a:t>
            </a:r>
            <a:r>
              <a:rPr lang="zh-CN" sz="1600" b="0" i="0" u="none" strike="noStrike" cap="none" baseline="0">
                <a:solidFill>
                  <a:srgbClr val="4D4D4D"/>
                </a:solidFill>
                <a:effectLst/>
                <a:uFillTx/>
                <a:ea typeface="SimSun"/>
              </a:rPr>
              <a:t>基因改变的组织学或细胞学证实的晚期或转移性肝内胆管细胞癌患者 (n=71) 接受 infigratinib 单药治疗 125 mg/天（3 周治疗/1 周停药），直至 PD</a:t>
            </a:r>
          </a:p>
          <a:p>
            <a:pPr marL="0" indent="0">
              <a:buNone/>
            </a:pPr>
            <a:r>
              <a:rPr lang="zh-CN" sz="1600" b="1" i="0" u="none" strike="noStrike" cap="none" baseline="0">
                <a:solidFill>
                  <a:srgbClr val="4D4D4D"/>
                </a:solidFill>
                <a:effectLst/>
                <a:uFillTx/>
                <a:ea typeface="SimSun"/>
              </a:rPr>
              <a:t>关键结果</a:t>
            </a:r>
          </a:p>
          <a:p>
            <a:endParaRPr lang="en-GB"/>
          </a:p>
          <a:p>
            <a:endParaRPr lang="en-GB"/>
          </a:p>
          <a:p>
            <a:endParaRPr lang="en-GB"/>
          </a:p>
          <a:p>
            <a:endParaRPr lang="en-GB"/>
          </a:p>
          <a:p>
            <a:endParaRPr lang="en-GB"/>
          </a:p>
          <a:p>
            <a:endParaRPr lang="en-GB"/>
          </a:p>
          <a:p>
            <a:endParaRPr lang="en-GB"/>
          </a:p>
          <a:p>
            <a:r>
              <a:rPr lang="zh-CN" sz="1600" b="0" i="0" u="none" strike="noStrike" cap="none" baseline="0">
                <a:solidFill>
                  <a:srgbClr val="4D4D4D"/>
                </a:solidFill>
                <a:effectLst/>
                <a:uFillTx/>
                <a:ea typeface="SimSun"/>
              </a:rPr>
              <a:t>&gt;10％ 的患者发生的最常见的 3/4 级不良事件为低磷血症 (14.1%)和高磷血症 (12.7%)</a:t>
            </a:r>
          </a:p>
        </p:txBody>
      </p:sp>
      <p:sp>
        <p:nvSpPr>
          <p:cNvPr id="5" name="Text Placeholder 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Javle M, et al. Ann Oncol 2018;29(suppl 5):abstr LBA28</a:t>
            </a:r>
            <a:r>
              <a:rPr sz="1200" dirty="0"/>
              <a:t/>
            </a:r>
            <a:br>
              <a:rPr sz="1200" dirty="0"/>
            </a:br>
            <a:r>
              <a:rPr lang="zh-CN" sz="1200" b="0" i="0" u="none" strike="noStrike" cap="none" baseline="0" dirty="0">
                <a:solidFill>
                  <a:srgbClr val="4D4D4D"/>
                </a:solidFill>
                <a:effectLst/>
                <a:uFillTx/>
                <a:ea typeface="SimSun"/>
              </a:rPr>
              <a:t>Morizane C, et al. Ann Oncol 2018;29(suppl 5):abstr 623PD</a:t>
            </a:r>
          </a:p>
        </p:txBody>
      </p:sp>
      <p:graphicFrame>
        <p:nvGraphicFramePr>
          <p:cNvPr id="6" name="Group 88"/>
          <p:cNvGraphicFramePr>
            <a:graphicFrameLocks noGrp="1"/>
          </p:cNvGraphicFramePr>
          <p:nvPr>
            <p:extLst>
              <p:ext uri="{D42A27DB-BD31-4B8C-83A1-F6EECF244321}">
                <p14:modId xmlns:p14="http://schemas.microsoft.com/office/powerpoint/2010/main" xmlns="" val="530915653"/>
              </p:ext>
            </p:extLst>
          </p:nvPr>
        </p:nvGraphicFramePr>
        <p:xfrm>
          <a:off x="361950" y="3334917"/>
          <a:ext cx="8420101" cy="1828800"/>
        </p:xfrm>
        <a:graphic>
          <a:graphicData uri="http://schemas.openxmlformats.org/drawingml/2006/table">
            <a:tbl>
              <a:tblPr firstRow="1" bandRow="1">
                <a:tableStyleId>{69012ECD-51FC-41F1-AA8D-1B2483CD663E}</a:tableStyleId>
              </a:tblPr>
              <a:tblGrid>
                <a:gridCol w="3613549">
                  <a:extLst>
                    <a:ext uri="{9D8B030D-6E8A-4147-A177-3AD203B41FA5}">
                      <a16:colId xmlns:a16="http://schemas.microsoft.com/office/drawing/2014/main" xmlns="" val="20000"/>
                    </a:ext>
                  </a:extLst>
                </a:gridCol>
                <a:gridCol w="2403276">
                  <a:extLst>
                    <a:ext uri="{9D8B030D-6E8A-4147-A177-3AD203B41FA5}">
                      <a16:colId xmlns:a16="http://schemas.microsoft.com/office/drawing/2014/main" xmlns="" val="20001"/>
                    </a:ext>
                  </a:extLst>
                </a:gridCol>
                <a:gridCol w="2403276">
                  <a:extLst>
                    <a:ext uri="{9D8B030D-6E8A-4147-A177-3AD203B41FA5}">
                      <a16:colId xmlns:a16="http://schemas.microsoft.com/office/drawing/2014/main" xmlns="" val="20002"/>
                    </a:ext>
                  </a:extLst>
                </a:gridCol>
              </a:tblGrid>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Infigratinib (n=71)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smtClean="0">
                          <a:solidFill>
                            <a:srgbClr val="FFFFFF"/>
                          </a:solidFill>
                          <a:effectLst/>
                          <a:uFillTx/>
                          <a:ea typeface="SimSun"/>
                        </a:rPr>
                        <a:t>95%CI</a:t>
                      </a:r>
                      <a:endParaRPr lang="zh-CN" sz="1400" b="1" i="0" u="none" strike="noStrike" cap="none" baseline="0" dirty="0">
                        <a:solidFill>
                          <a:srgbClr val="FFFFFF"/>
                        </a:solidFill>
                        <a:effectLst/>
                        <a:uFillTx/>
                        <a:ea typeface="SimSun"/>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ORR (确认和未确认)，%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20.5, 43.1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完全 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16.8, 39.1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72.5, 91.5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2"/>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mOS，月数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9.9, 16.6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mPFS，月数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5.3, 7.6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095405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导致靶向治疗的胆道癌的分子分类</a:t>
            </a:r>
            <a:r>
              <a:rPr sz="1800"/>
              <a:t/>
            </a:r>
            <a:br>
              <a:rPr sz="1800"/>
            </a:br>
            <a:r>
              <a:rPr lang="zh-CN" sz="1800" b="1" i="0" u="none" strike="noStrike" cap="none" baseline="0">
                <a:solidFill>
                  <a:srgbClr val="043882"/>
                </a:solidFill>
                <a:effectLst/>
                <a:uFillTx/>
                <a:ea typeface="SimSun"/>
              </a:rPr>
              <a:t>讨论者 – Chau I</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研究目的（SCRUM Japan GISCREEN: 摘要 623PD – Morizane C, et al）</a:t>
            </a:r>
          </a:p>
          <a:p>
            <a:r>
              <a:rPr lang="zh-CN" sz="1600" b="1" i="0" u="none" strike="noStrike" cap="none" baseline="0" dirty="0">
                <a:solidFill>
                  <a:srgbClr val="4D4D4D"/>
                </a:solidFill>
                <a:effectLst/>
                <a:uFillTx/>
                <a:ea typeface="SimSun"/>
              </a:rPr>
              <a:t>评估晚期非 CRC 胃肠癌患者中癌症基因组改变的频率，并促进日本全国癌症基因组筛查项目 (SCRUM) 中靶向治疗临床试验中患者的入组</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在这项前瞻性观察性研究中，2015 年 4 月至 2017 年 3 月期间入组了患组织学证实的或临床上高度可能患有晚期非 CRC 胃肠癌的患者 (n=1656)</a:t>
            </a:r>
          </a:p>
          <a:p>
            <a:pPr marL="0" indent="0">
              <a:buNone/>
            </a:pPr>
            <a:r>
              <a:rPr lang="zh-CN" sz="1600" b="1" i="0" u="none" strike="noStrike" cap="none" baseline="0" dirty="0">
                <a:solidFill>
                  <a:srgbClr val="4D4D4D"/>
                </a:solidFill>
                <a:effectLst/>
                <a:uFillTx/>
                <a:ea typeface="SimSun"/>
              </a:rPr>
              <a:t>关键结果</a:t>
            </a:r>
          </a:p>
          <a:p>
            <a:endParaRPr lang="en-GB" dirty="0"/>
          </a:p>
          <a:p>
            <a:endParaRPr lang="en-GB" dirty="0"/>
          </a:p>
          <a:p>
            <a:endParaRPr lang="en-GB" dirty="0"/>
          </a:p>
          <a:p>
            <a:endParaRPr lang="en-GB" dirty="0"/>
          </a:p>
          <a:p>
            <a:pPr marL="0" indent="0">
              <a:buNone/>
            </a:pPr>
            <a:endParaRPr lang="en-GB" dirty="0"/>
          </a:p>
          <a:p>
            <a:endParaRPr lang="en-GB" dirty="0"/>
          </a:p>
          <a:p>
            <a:pPr>
              <a:spcBef>
                <a:spcPts val="600"/>
              </a:spcBef>
            </a:pPr>
            <a:r>
              <a:rPr lang="zh-CN" sz="1600" b="0" i="0" u="none" strike="noStrike" cap="none" baseline="0" dirty="0">
                <a:solidFill>
                  <a:srgbClr val="4D4D4D"/>
                </a:solidFill>
                <a:effectLst/>
                <a:uFillTx/>
                <a:ea typeface="SimSun"/>
              </a:rPr>
              <a:t>有</a:t>
            </a:r>
            <a:r>
              <a:rPr lang="zh-CN" sz="1600" b="0" i="1"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FGFR2</a:t>
            </a:r>
            <a:r>
              <a:rPr lang="zh-CN" sz="1600" b="0" i="1"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（n=3）、PTEN (n=1) 和 IDH1 突变 (n=1) 的患者入组了旨在评估 FGFR、AKT</a:t>
            </a:r>
            <a:r>
              <a:rPr lang="zh-CN" sz="1600" b="0" i="1"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和全突变 IDH1 抑制剂的临床试验</a:t>
            </a:r>
          </a:p>
        </p:txBody>
      </p:sp>
      <p:sp>
        <p:nvSpPr>
          <p:cNvPr id="5" name="Text Placeholder 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Javle M, et al. Ann Oncol 2018;29(suppl 5):abstr LBA28</a:t>
            </a:r>
            <a:r>
              <a:rPr sz="1200" dirty="0"/>
              <a:t/>
            </a:r>
            <a:br>
              <a:rPr sz="1200" dirty="0"/>
            </a:br>
            <a:r>
              <a:rPr lang="zh-CN" sz="1200" b="0" i="0" u="none" strike="noStrike" cap="none" baseline="0" dirty="0">
                <a:solidFill>
                  <a:srgbClr val="4D4D4D"/>
                </a:solidFill>
                <a:effectLst/>
                <a:uFillTx/>
                <a:ea typeface="SimSun"/>
              </a:rPr>
              <a:t>Morizane C, et al. Ann Oncol 2018;29(suppl 5):abstr 623PD</a:t>
            </a:r>
          </a:p>
        </p:txBody>
      </p:sp>
      <p:graphicFrame>
        <p:nvGraphicFramePr>
          <p:cNvPr id="6" name="Group 88"/>
          <p:cNvGraphicFramePr>
            <a:graphicFrameLocks noGrp="1"/>
          </p:cNvGraphicFramePr>
          <p:nvPr>
            <p:extLst>
              <p:ext uri="{D42A27DB-BD31-4B8C-83A1-F6EECF244321}">
                <p14:modId xmlns:p14="http://schemas.microsoft.com/office/powerpoint/2010/main" xmlns="" val="2731098018"/>
              </p:ext>
            </p:extLst>
          </p:nvPr>
        </p:nvGraphicFramePr>
        <p:xfrm>
          <a:off x="361949" y="3254677"/>
          <a:ext cx="8420101" cy="1828800"/>
        </p:xfrm>
        <a:graphic>
          <a:graphicData uri="http://schemas.openxmlformats.org/drawingml/2006/table">
            <a:tbl>
              <a:tblPr firstRow="1" bandRow="1">
                <a:tableStyleId>{69012ECD-51FC-41F1-AA8D-1B2483CD663E}</a:tableStyleId>
              </a:tblPr>
              <a:tblGrid>
                <a:gridCol w="1952626">
                  <a:extLst>
                    <a:ext uri="{9D8B030D-6E8A-4147-A177-3AD203B41FA5}">
                      <a16:colId xmlns:a16="http://schemas.microsoft.com/office/drawing/2014/main" xmlns="" val="20000"/>
                    </a:ext>
                  </a:extLst>
                </a:gridCol>
                <a:gridCol w="390525">
                  <a:extLst>
                    <a:ext uri="{9D8B030D-6E8A-4147-A177-3AD203B41FA5}">
                      <a16:colId xmlns:a16="http://schemas.microsoft.com/office/drawing/2014/main" xmlns="" val="20003"/>
                    </a:ext>
                  </a:extLst>
                </a:gridCol>
                <a:gridCol w="2853414">
                  <a:extLst>
                    <a:ext uri="{9D8B030D-6E8A-4147-A177-3AD203B41FA5}">
                      <a16:colId xmlns:a16="http://schemas.microsoft.com/office/drawing/2014/main" xmlns="" val="20001"/>
                    </a:ext>
                  </a:extLst>
                </a:gridCol>
                <a:gridCol w="3223536">
                  <a:extLst>
                    <a:ext uri="{9D8B030D-6E8A-4147-A177-3AD203B41FA5}">
                      <a16:colId xmlns:a16="http://schemas.microsoft.com/office/drawing/2014/main" xmlns="" val="20002"/>
                    </a:ext>
                  </a:extLst>
                </a:gridCol>
              </a:tblGrid>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原发性肿瘤部位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中位 TMB，mt/Mb（范围）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TMB &gt;20 mt/Mb 的频率，％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肝内胆管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11.5 (0–57.5)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2"/>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肝外胆管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15.3 (3.8–49.9)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胆囊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21.1 (0–38.4)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50.0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4"/>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壶腹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15.3 (0–26.8)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合计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15.3 (0–57.5)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26.1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463830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sz="1800" b="1" i="0" u="none" strike="noStrike" cap="none" baseline="0">
                <a:solidFill>
                  <a:srgbClr val="043882"/>
                </a:solidFill>
                <a:effectLst/>
                <a:uFillTx/>
                <a:ea typeface="SimSun"/>
              </a:rPr>
              <a:t>ESDO 来信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zh-CN" sz="1400" b="1" i="0" u="none" strike="noStrike" cap="none" baseline="0" dirty="0">
                <a:solidFill>
                  <a:srgbClr val="A0A0A0"/>
                </a:solidFill>
                <a:effectLst/>
                <a:uFillTx/>
                <a:ea typeface="SimSun"/>
              </a:rPr>
              <a:t>各位同事，大家好! </a:t>
            </a:r>
          </a:p>
          <a:p>
            <a:pPr marL="0" indent="0">
              <a:buNone/>
              <a:tabLst>
                <a:tab pos="441325" algn="l"/>
              </a:tabLst>
              <a:defRPr/>
            </a:pPr>
            <a:r>
              <a:rPr lang="zh-CN" sz="1400" b="0" i="0" u="none" strike="noStrike" cap="none" baseline="0" dirty="0">
                <a:solidFill>
                  <a:srgbClr val="4D4D4D"/>
                </a:solidFill>
                <a:effectLst/>
                <a:uFillTx/>
                <a:ea typeface="SimSun"/>
              </a:rPr>
              <a:t>我们很荣幸展示这部 ESDO 幻灯集，该幻灯集设计成凸显和总结来自 2018 年重大会议的消化系统癌症关键研究结果。该幻灯集特别侧重于</a:t>
            </a:r>
            <a:r>
              <a:rPr lang="zh-CN" sz="1400" b="1" i="0" u="none" strike="noStrike" cap="none" baseline="0" dirty="0">
                <a:solidFill>
                  <a:srgbClr val="4D4D4D"/>
                </a:solidFill>
                <a:effectLst/>
                <a:uFillTx/>
                <a:ea typeface="SimSun"/>
              </a:rPr>
              <a:t>ESMO 2018 大会</a:t>
            </a:r>
            <a:r>
              <a:rPr lang="zh-CN" sz="1400" b="0" i="0" u="none" strike="noStrike" cap="none" baseline="0" dirty="0">
                <a:solidFill>
                  <a:srgbClr val="4D4D4D"/>
                </a:solidFill>
                <a:effectLst/>
                <a:uFillTx/>
                <a:ea typeface="SimSun"/>
              </a:rPr>
              <a:t>并提供四种语言版本—英语、法语、日语和中文。</a:t>
            </a:r>
          </a:p>
          <a:p>
            <a:pPr marL="0" indent="0">
              <a:buNone/>
              <a:tabLst>
                <a:tab pos="441325" algn="l"/>
              </a:tabLst>
              <a:defRPr/>
            </a:pPr>
            <a:r>
              <a:rPr lang="zh-CN" sz="1400" b="0" i="0" u="none" strike="noStrike" cap="none" baseline="0" dirty="0">
                <a:solidFill>
                  <a:srgbClr val="4D4D4D"/>
                </a:solidFill>
                <a:effectLst/>
                <a:uFillTx/>
                <a:ea typeface="SimSun"/>
              </a:rPr>
              <a:t>肿瘤学临床研究领域是一个充满挑战和不断变化的环境。在这种环境下，我们都珍视科学数据和研究成果的获取，这种获取有助于教育并启发我们作为科学家、临床医生和教育工作者取得进一步进展。我希望您发现这份消化系统癌症最新进展情况综述有益于您执业。如果您愿意与我们分享您的想法，我们将欢迎您的评论。请发送任何信件至 </a:t>
            </a:r>
            <a:r>
              <a:rPr lang="zh-CN" sz="1400" b="0" i="0" u="none" strike="noStrike" cap="none" baseline="0" dirty="0">
                <a:solidFill>
                  <a:srgbClr val="4D4D4D"/>
                </a:solidFill>
                <a:effectLst/>
                <a:uFillTx/>
                <a:ea typeface="SimSun"/>
                <a:hlinkClick r:id="rId3" history="0"/>
              </a:rPr>
              <a:t>info@esdo.eu</a:t>
            </a:r>
            <a:r>
              <a:rPr lang="zh-CN" sz="1400" b="0" i="0" u="none" strike="noStrike" cap="none" baseline="0" dirty="0">
                <a:solidFill>
                  <a:srgbClr val="043882"/>
                </a:solidFill>
                <a:effectLst/>
                <a:uFillTx/>
                <a:ea typeface="SimSun"/>
              </a:rPr>
              <a:t>。</a:t>
            </a:r>
          </a:p>
          <a:p>
            <a:pPr marL="0" indent="0">
              <a:spcBef>
                <a:spcPct val="0"/>
              </a:spcBef>
              <a:spcAft>
                <a:spcPts val="1200"/>
              </a:spcAft>
              <a:buFontTx/>
              <a:buNone/>
              <a:tabLst>
                <a:tab pos="441325" algn="l"/>
              </a:tabLst>
              <a:defRPr/>
            </a:pPr>
            <a:r>
              <a:rPr lang="zh-CN" sz="1400" b="0" i="0" u="none" strike="noStrike" cap="none" baseline="0" dirty="0">
                <a:solidFill>
                  <a:srgbClr val="4D4D4D"/>
                </a:solidFill>
                <a:effectLst/>
                <a:uFillTx/>
                <a:ea typeface="SimSun"/>
              </a:rPr>
              <a:t>最后，我们还非常感谢 Lilly Oncology 在实现这项活动中给予财务、行政和后勤保障。</a:t>
            </a:r>
          </a:p>
          <a:p>
            <a:pPr marL="0" indent="0">
              <a:buNone/>
              <a:tabLst>
                <a:tab pos="441325" algn="l"/>
              </a:tabLst>
              <a:defRPr/>
            </a:pPr>
            <a:r>
              <a:rPr lang="zh-CN" sz="1400" b="0" i="0" u="none" strike="noStrike" cap="none" baseline="0" dirty="0">
                <a:solidFill>
                  <a:srgbClr val="4D4D4D"/>
                </a:solidFill>
                <a:effectLst/>
                <a:uFillTx/>
                <a:ea typeface="SimSun"/>
              </a:rPr>
              <a:t>此致，</a:t>
            </a:r>
          </a:p>
          <a:p>
            <a:pPr marL="0" indent="0">
              <a:spcBef>
                <a:spcPts val="1200"/>
              </a:spcBef>
              <a:buNone/>
              <a:tabLst>
                <a:tab pos="441325" algn="l"/>
                <a:tab pos="2870200" algn="l"/>
              </a:tabLst>
              <a:defRPr/>
            </a:pPr>
            <a:r>
              <a:rPr lang="zh-CN" sz="1400" b="1" i="0" u="none" strike="noStrike" cap="none" baseline="0" dirty="0">
                <a:solidFill>
                  <a:srgbClr val="4D4D4D"/>
                </a:solidFill>
                <a:effectLst/>
                <a:uFillTx/>
                <a:ea typeface="SimSun"/>
              </a:rPr>
              <a:t>Eric Van Cutsem	Ulrich Güller</a:t>
            </a:r>
            <a:r>
              <a:rPr sz="1400" dirty="0"/>
              <a:t/>
            </a:r>
            <a:br>
              <a:rPr sz="1400" dirty="0"/>
            </a:br>
            <a:r>
              <a:rPr lang="zh-CN" sz="1400" b="1" i="0" u="none" strike="noStrike" cap="none" baseline="0" dirty="0">
                <a:solidFill>
                  <a:srgbClr val="4D4D4D"/>
                </a:solidFill>
                <a:effectLst/>
                <a:uFillTx/>
                <a:ea typeface="SimSun"/>
              </a:rPr>
              <a:t>Thomas Seufferlein 	Thomas Grünberger</a:t>
            </a:r>
            <a:r>
              <a:rPr sz="1400" dirty="0"/>
              <a:t/>
            </a:r>
            <a:br>
              <a:rPr sz="1400" dirty="0"/>
            </a:br>
            <a:r>
              <a:rPr lang="zh-CN" sz="1400" b="1" i="0" u="none" strike="noStrike" cap="none" baseline="0" dirty="0">
                <a:solidFill>
                  <a:srgbClr val="4D4D4D"/>
                </a:solidFill>
                <a:effectLst/>
                <a:uFillTx/>
                <a:ea typeface="SimSun"/>
              </a:rPr>
              <a:t>Côme Lepage	Tamara Matysiak-Budnik</a:t>
            </a:r>
            <a:r>
              <a:rPr sz="1400" dirty="0"/>
              <a:t/>
            </a:r>
            <a:br>
              <a:rPr sz="1400" dirty="0"/>
            </a:br>
            <a:r>
              <a:rPr lang="zh-CN" sz="1400" b="1" i="0" u="none" strike="noStrike" cap="none" baseline="0" dirty="0">
                <a:solidFill>
                  <a:srgbClr val="4D4D4D"/>
                </a:solidFill>
                <a:effectLst/>
                <a:uFillTx/>
                <a:ea typeface="SimSun"/>
              </a:rPr>
              <a:t>Wolff Schmiegel	Jaroslaw Regula</a:t>
            </a:r>
            <a:r>
              <a:rPr sz="1400" dirty="0"/>
              <a:t/>
            </a:r>
            <a:br>
              <a:rPr sz="1400" dirty="0"/>
            </a:br>
            <a:r>
              <a:rPr lang="zh-CN" sz="1400" b="1" i="0" u="none" strike="noStrike" cap="none" baseline="0" dirty="0">
                <a:solidFill>
                  <a:srgbClr val="4D4D4D"/>
                </a:solidFill>
                <a:effectLst/>
                <a:uFillTx/>
                <a:ea typeface="SimSun"/>
              </a:rPr>
              <a:t>Phillippe Rougier </a:t>
            </a:r>
            <a:r>
              <a:rPr lang="zh-CN" sz="1400" b="0" i="0" u="none" strike="noStrike" cap="none" baseline="0" dirty="0">
                <a:solidFill>
                  <a:srgbClr val="4D4D4D"/>
                </a:solidFill>
                <a:effectLst/>
                <a:uFillTx/>
                <a:ea typeface="SimSun"/>
              </a:rPr>
              <a:t>(hon.)	</a:t>
            </a:r>
            <a:r>
              <a:rPr lang="zh-CN" sz="1400" b="1" i="0" u="none" strike="noStrike" cap="none" baseline="0" dirty="0">
                <a:solidFill>
                  <a:srgbClr val="4D4D4D"/>
                </a:solidFill>
                <a:effectLst/>
                <a:uFillTx/>
                <a:ea typeface="SimSun"/>
              </a:rPr>
              <a:t>Jean-Luc Van Laethem</a:t>
            </a:r>
            <a:r>
              <a:rPr sz="1400" dirty="0"/>
              <a:t/>
            </a:r>
            <a:br>
              <a:rPr sz="1400" dirty="0"/>
            </a:br>
            <a:endParaRPr sz="1400" dirty="0"/>
          </a:p>
          <a:p>
            <a:pPr marL="0" indent="0">
              <a:buNone/>
              <a:tabLst>
                <a:tab pos="441325" algn="l"/>
              </a:tabLst>
              <a:defRPr/>
            </a:pPr>
            <a:r>
              <a:rPr lang="zh-CN" sz="1400" b="0" i="0" u="none" strike="noStrike" cap="none" baseline="0" dirty="0">
                <a:solidFill>
                  <a:srgbClr val="4D4D4D"/>
                </a:solidFill>
                <a:effectLst/>
                <a:uFillTx/>
                <a:ea typeface="SimSun"/>
              </a:rPr>
              <a:t>（ESDO 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xmlns="" val="31503061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导致靶向治疗的胆道癌的分子分类</a:t>
            </a:r>
            <a:r>
              <a:rPr sz="1800"/>
              <a:t/>
            </a:r>
            <a:br>
              <a:rPr sz="1800"/>
            </a:br>
            <a:r>
              <a:rPr lang="zh-CN" sz="1800" b="1" i="0" u="none" strike="noStrike" cap="none" baseline="0">
                <a:solidFill>
                  <a:srgbClr val="043882"/>
                </a:solidFill>
                <a:effectLst/>
                <a:uFillTx/>
                <a:ea typeface="SimSun"/>
              </a:rPr>
              <a:t>讨论者 – Chau I</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演示者的重点信息</a:t>
            </a:r>
          </a:p>
          <a:p>
            <a:r>
              <a:rPr lang="zh-CN" sz="1600" b="1" i="0" u="none" strike="noStrike" cap="none" baseline="0" dirty="0">
                <a:solidFill>
                  <a:srgbClr val="4D4D4D"/>
                </a:solidFill>
                <a:effectLst/>
                <a:uFillTx/>
                <a:ea typeface="SimSun"/>
              </a:rPr>
              <a:t>全国范围的基因组测序可用于检测罕见癌症（如晚期胆道癌）中的突变 </a:t>
            </a:r>
          </a:p>
          <a:p>
            <a:r>
              <a:rPr lang="zh-CN" sz="1600" b="1" i="0" u="none" strike="noStrike" cap="none" baseline="0" dirty="0">
                <a:solidFill>
                  <a:srgbClr val="4D4D4D"/>
                </a:solidFill>
                <a:effectLst/>
                <a:uFillTx/>
                <a:ea typeface="SimSun"/>
              </a:rPr>
              <a:t>将患者纳入富集生物标志物的前瞻性试验可以探索新的靶向方法 </a:t>
            </a:r>
          </a:p>
          <a:p>
            <a:r>
              <a:rPr lang="zh-CN" sz="1600" b="1" i="0" u="none" strike="noStrike" cap="none" baseline="0" dirty="0">
                <a:solidFill>
                  <a:srgbClr val="4D4D4D"/>
                </a:solidFill>
                <a:effectLst/>
                <a:uFillTx/>
                <a:ea typeface="SimSun"/>
              </a:rPr>
              <a:t>各个胆道亚部位之间 TMB 存在差异，其中胆囊原发部位最高，因此这可能是免疫肿瘤学联合治疗中的潜在考虑因素</a:t>
            </a:r>
          </a:p>
          <a:p>
            <a:r>
              <a:rPr lang="zh-CN" sz="1600" b="1" i="0" u="none" strike="noStrike" cap="none" baseline="0" dirty="0">
                <a:solidFill>
                  <a:srgbClr val="4D4D4D"/>
                </a:solidFill>
                <a:effectLst/>
                <a:uFillTx/>
                <a:ea typeface="SimSun"/>
              </a:rPr>
              <a:t>需要开展进一步的随机 III 期临床试验来评估靶向 FGFR2 遗传改变 </a:t>
            </a:r>
          </a:p>
          <a:p>
            <a:pPr lvl="1"/>
            <a:r>
              <a:rPr lang="zh-CN" sz="1600" b="1" i="0" u="none" strike="noStrike" cap="none" baseline="0" dirty="0">
                <a:solidFill>
                  <a:srgbClr val="4D4D4D"/>
                </a:solidFill>
                <a:effectLst/>
                <a:uFillTx/>
                <a:ea typeface="SimSun"/>
              </a:rPr>
              <a:t>安慰剂对照设计可用于评估 FGFR2 靶向疗法，因为在 2 线和 3 线治疗中不存在已确立的活性对照 </a:t>
            </a:r>
          </a:p>
          <a:p>
            <a:r>
              <a:rPr lang="zh-CN" sz="1600" b="1" i="0" u="none" strike="noStrike" cap="none" baseline="0" dirty="0">
                <a:solidFill>
                  <a:srgbClr val="4D4D4D"/>
                </a:solidFill>
                <a:effectLst/>
                <a:uFillTx/>
                <a:ea typeface="SimSun"/>
              </a:rPr>
              <a:t>仍然存在对可以规避继发性耐药突变机制的 FGFR2 抑制剂的未满足需求</a:t>
            </a:r>
          </a:p>
        </p:txBody>
      </p:sp>
      <p:sp>
        <p:nvSpPr>
          <p:cNvPr id="5" name="Text Placeholder 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Javle M, et al. Ann Oncol 2018;29(suppl 5):abstr LBA28</a:t>
            </a:r>
            <a:r>
              <a:rPr sz="1200" dirty="0"/>
              <a:t/>
            </a:r>
            <a:br>
              <a:rPr sz="1200" dirty="0"/>
            </a:br>
            <a:r>
              <a:rPr lang="zh-CN" sz="1200" b="0" i="0" u="none" strike="noStrike" cap="none" baseline="0" dirty="0">
                <a:solidFill>
                  <a:srgbClr val="4D4D4D"/>
                </a:solidFill>
                <a:effectLst/>
                <a:uFillTx/>
                <a:ea typeface="SimSun"/>
              </a:rPr>
              <a:t>Morizane C, et al. Ann Oncol 2018;29(suppl 5):abstr 623PD</a:t>
            </a:r>
          </a:p>
        </p:txBody>
      </p:sp>
    </p:spTree>
    <p:extLst>
      <p:ext uri="{BB962C8B-B14F-4D97-AF65-F5344CB8AC3E}">
        <p14:creationId xmlns:p14="http://schemas.microsoft.com/office/powerpoint/2010/main" xmlns="" val="9110552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非 CRC 癌症</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t>
            </a:r>
            <a:r>
              <a:rPr lang="zh-CN" sz="1800" b="1" i="0" u="none" strike="noStrike" cap="none" baseline="0" dirty="0" smtClean="0">
                <a:solidFill>
                  <a:srgbClr val="043882"/>
                </a:solidFill>
                <a:effectLst/>
                <a:uFillTx/>
                <a:ea typeface="SimSun"/>
              </a:rPr>
              <a:t>O’R</a:t>
            </a:r>
            <a:r>
              <a:rPr lang="zh-CN" sz="1800" b="1" i="0" u="none" strike="noStrike" cap="none" baseline="0" dirty="0">
                <a:solidFill>
                  <a:srgbClr val="043882"/>
                </a:solidFill>
                <a:effectLst/>
                <a:uFillTx/>
                <a:ea typeface="SimSun"/>
              </a:rPr>
              <a:t>eilly EM </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研究目的（CARRIE: 摘要 LBA29 – Ko AH, et al）</a:t>
            </a:r>
          </a:p>
          <a:p>
            <a:r>
              <a:rPr lang="zh-CN" sz="1600" b="1" i="0" u="none" strike="noStrike" cap="none" baseline="0">
                <a:solidFill>
                  <a:srgbClr val="4D4D4D"/>
                </a:solidFill>
                <a:effectLst/>
                <a:uFillTx/>
                <a:ea typeface="SimSun"/>
              </a:rPr>
              <a:t>评估 istiratumab 固定剂量方案联合白蛋白结合型紫杉醇和吉西他滨治疗转移性胰腺癌和高游离 IGF-1 患者的疗效和安全性 </a:t>
            </a:r>
          </a:p>
          <a:p>
            <a:pPr marL="0" indent="0">
              <a:buNone/>
            </a:pPr>
            <a:r>
              <a:rPr lang="zh-CN" sz="1600" b="1" i="0" u="none" strike="noStrike" cap="none" baseline="0">
                <a:solidFill>
                  <a:srgbClr val="4D4D4D"/>
                </a:solidFill>
                <a:effectLst/>
                <a:uFillTx/>
                <a:ea typeface="SimSun"/>
              </a:rPr>
              <a:t>研究设计</a:t>
            </a:r>
          </a:p>
          <a:p>
            <a:r>
              <a:rPr lang="zh-CN" sz="1600" b="0" i="0" u="none" strike="noStrike" cap="none" baseline="0">
                <a:solidFill>
                  <a:srgbClr val="4D4D4D"/>
                </a:solidFill>
                <a:effectLst/>
                <a:uFillTx/>
                <a:ea typeface="SimSun"/>
              </a:rPr>
              <a:t>在 CARRIE，一项随机、双盲、安慰剂对照、II期研究中，患者 (n=88) 随机分配 (2:1) 接受 istiratumab 2.8 g iv (q2w) + 白蛋白结合型紫杉醇*和吉西他滨</a:t>
            </a:r>
            <a:r>
              <a:rPr lang="zh-CN" sz="1600" b="0" i="0" u="none" strike="noStrike" cap="none" baseline="30000">
                <a:solidFill>
                  <a:srgbClr val="4D4D4D"/>
                </a:solidFill>
                <a:effectLst/>
                <a:uFillTx/>
                <a:ea typeface="SimSun"/>
              </a:rPr>
              <a:t>†</a:t>
            </a:r>
            <a:r>
              <a:rPr lang="zh-CN" sz="1600" b="0" i="0" u="none" strike="noStrike" cap="none" baseline="0">
                <a:solidFill>
                  <a:srgbClr val="4D4D4D"/>
                </a:solidFill>
                <a:effectLst/>
                <a:uFillTx/>
                <a:ea typeface="SimSun"/>
              </a:rPr>
              <a:t>与安慰剂 iv (q2w) + 白蛋白结合型紫杉醇和吉西他滨</a:t>
            </a:r>
            <a:r>
              <a:rPr lang="zh-CN" sz="1600" b="0" i="0" u="none" strike="noStrike" cap="none" baseline="30000">
                <a:solidFill>
                  <a:srgbClr val="4D4D4D"/>
                </a:solidFill>
                <a:effectLst/>
                <a:uFillTx/>
                <a:ea typeface="SimSun"/>
              </a:rPr>
              <a:t>†</a:t>
            </a:r>
            <a:r>
              <a:rPr lang="zh-CN" b="0" i="0" u="none" strike="noStrike" cap="none" baseline="0">
                <a:effectLst/>
                <a:uFillTx/>
              </a:rPr>
              <a:t> </a:t>
            </a:r>
          </a:p>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在高 IGF-1 队列中，实验与对照组中，mPFS 分别为 3.6 与 7.3 个月</a:t>
            </a:r>
          </a:p>
          <a:p>
            <a:endParaRPr lang="en-GB"/>
          </a:p>
          <a:p>
            <a:endParaRPr lang="en-GB"/>
          </a:p>
          <a:p>
            <a:pPr marL="0" indent="0">
              <a:buNone/>
            </a:pPr>
            <a:endParaRPr lang="en-GB"/>
          </a:p>
          <a:p>
            <a:pPr marL="0" indent="0">
              <a:buNone/>
            </a:pPr>
            <a:endParaRPr lang="en-GB"/>
          </a:p>
          <a:p>
            <a:pPr>
              <a:spcBef>
                <a:spcPts val="600"/>
              </a:spcBef>
            </a:pPr>
            <a:r>
              <a:rPr lang="zh-CN" sz="1600" b="0" i="0" u="none" strike="noStrike" cap="none" baseline="0">
                <a:solidFill>
                  <a:srgbClr val="4D4D4D"/>
                </a:solidFill>
                <a:effectLst/>
                <a:uFillTx/>
                <a:ea typeface="SimSun"/>
              </a:rPr>
              <a:t>最常见的 TEAE 为腹泻、皮疹、食欲减退、疲乏和恶心 </a:t>
            </a:r>
          </a:p>
          <a:p>
            <a:r>
              <a:rPr lang="zh-CN" sz="1600" b="0" i="0" u="none" strike="noStrike" cap="none" baseline="0">
                <a:solidFill>
                  <a:srgbClr val="4D4D4D"/>
                </a:solidFill>
                <a:effectLst/>
                <a:uFillTx/>
                <a:ea typeface="SimSun"/>
              </a:rPr>
              <a:t>实验组中没有导致死亡的 SAE，对照组中有两例 </a:t>
            </a:r>
          </a:p>
          <a:p>
            <a:endParaRPr lang="en-GB"/>
          </a:p>
        </p:txBody>
      </p:sp>
      <p:sp>
        <p:nvSpPr>
          <p:cNvPr id="4" name="Text Placeholder 3"/>
          <p:cNvSpPr>
            <a:spLocks noGrp="1"/>
          </p:cNvSpPr>
          <p:nvPr>
            <p:ph type="body" sz="quarter" idx="10"/>
          </p:nvPr>
        </p:nvSpPr>
        <p:spPr>
          <a:xfrm>
            <a:off x="365125" y="6096000"/>
            <a:ext cx="4283075" cy="487363"/>
          </a:xfrm>
        </p:spPr>
        <p:txBody>
          <a:bodyPr/>
          <a:lstStyle/>
          <a:p>
            <a:r>
              <a:rPr lang="zh-CN" sz="1200" b="0" i="0" u="none" strike="noStrike" cap="none" baseline="0">
                <a:solidFill>
                  <a:srgbClr val="4D4D4D"/>
                </a:solidFill>
                <a:effectLst/>
                <a:uFillTx/>
                <a:ea typeface="SimSun"/>
              </a:rPr>
              <a:t>*125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iv；</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1000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iv 每周一次（3 周给药/1 周停药)</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 AH, et al. Ann Oncol 2018;29(suppl 5):abstr LBA29</a:t>
            </a:r>
            <a:r>
              <a:rPr sz="1200"/>
              <a:t/>
            </a:r>
            <a:br>
              <a:rPr sz="1200"/>
            </a:br>
            <a:r>
              <a:rPr lang="zh-CN" sz="1200" b="0" i="0" u="none" strike="noStrike" cap="none" baseline="0">
                <a:solidFill>
                  <a:srgbClr val="4D4D4D"/>
                </a:solidFill>
                <a:effectLst/>
                <a:uFillTx/>
                <a:ea typeface="SimSun"/>
              </a:rPr>
              <a:t>Pruitt SK, et al. Ann Oncol 2018;29(suppl 5):abstr 625PD</a:t>
            </a:r>
            <a:r>
              <a:rPr sz="1200"/>
              <a:t/>
            </a:r>
            <a:br>
              <a:rPr sz="1200"/>
            </a:br>
            <a:r>
              <a:rPr lang="zh-CN" sz="1200" b="0" i="0" u="none" strike="noStrike" cap="none" baseline="0">
                <a:solidFill>
                  <a:srgbClr val="4D4D4D"/>
                </a:solidFill>
                <a:effectLst/>
                <a:uFillTx/>
                <a:ea typeface="SimSun"/>
              </a:rPr>
              <a:t>Chang H, et al. Ann Oncol 2018;29(suppl 5):abstr 626PD</a:t>
            </a:r>
          </a:p>
        </p:txBody>
      </p:sp>
      <p:graphicFrame>
        <p:nvGraphicFramePr>
          <p:cNvPr id="6" name="Group 88"/>
          <p:cNvGraphicFramePr>
            <a:graphicFrameLocks noGrp="1"/>
          </p:cNvGraphicFramePr>
          <p:nvPr>
            <p:extLst>
              <p:ext uri="{D42A27DB-BD31-4B8C-83A1-F6EECF244321}">
                <p14:modId xmlns:p14="http://schemas.microsoft.com/office/powerpoint/2010/main" xmlns="" val="2445733656"/>
              </p:ext>
            </p:extLst>
          </p:nvPr>
        </p:nvGraphicFramePr>
        <p:xfrm>
          <a:off x="361950" y="3796467"/>
          <a:ext cx="8420101" cy="1188720"/>
        </p:xfrm>
        <a:graphic>
          <a:graphicData uri="http://schemas.openxmlformats.org/drawingml/2006/table">
            <a:tbl>
              <a:tblPr firstRow="1" bandRow="1">
                <a:tableStyleId>{69012ECD-51FC-41F1-AA8D-1B2483CD663E}</a:tableStyleId>
              </a:tblPr>
              <a:tblGrid>
                <a:gridCol w="1099591">
                  <a:extLst>
                    <a:ext uri="{9D8B030D-6E8A-4147-A177-3AD203B41FA5}">
                      <a16:colId xmlns:a16="http://schemas.microsoft.com/office/drawing/2014/main" xmlns="" val="20000"/>
                    </a:ext>
                  </a:extLst>
                </a:gridCol>
                <a:gridCol w="2608289">
                  <a:extLst>
                    <a:ext uri="{9D8B030D-6E8A-4147-A177-3AD203B41FA5}">
                      <a16:colId xmlns:a16="http://schemas.microsoft.com/office/drawing/2014/main" xmlns="" val="20001"/>
                    </a:ext>
                  </a:extLst>
                </a:gridCol>
                <a:gridCol w="1261587">
                  <a:extLst>
                    <a:ext uri="{9D8B030D-6E8A-4147-A177-3AD203B41FA5}">
                      <a16:colId xmlns:a16="http://schemas.microsoft.com/office/drawing/2014/main" xmlns="" val="20003"/>
                    </a:ext>
                  </a:extLst>
                </a:gridCol>
                <a:gridCol w="2248996">
                  <a:extLst>
                    <a:ext uri="{9D8B030D-6E8A-4147-A177-3AD203B41FA5}">
                      <a16:colId xmlns:a16="http://schemas.microsoft.com/office/drawing/2014/main" xmlns="" val="20002"/>
                    </a:ext>
                  </a:extLst>
                </a:gridCol>
                <a:gridCol w="1201638">
                  <a:extLst>
                    <a:ext uri="{9D8B030D-6E8A-4147-A177-3AD203B41FA5}">
                      <a16:colId xmlns:a16="http://schemas.microsoft.com/office/drawing/2014/main" xmlns="" val="20004"/>
                    </a:ext>
                  </a:extLst>
                </a:gridCol>
              </a:tblGrid>
              <a:tr h="53454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Istiratumab + 白蛋白结合型紫杉醇 + 吉西他滨 </a:t>
                      </a:r>
                      <a:r>
                        <a:rPr sz="1400" dirty="0"/>
                        <a:t/>
                      </a:r>
                      <a:br>
                        <a:rPr sz="1400" dirty="0"/>
                      </a:br>
                      <a:r>
                        <a:rPr lang="zh-CN" sz="1400" b="1" i="0" u="none" strike="noStrike" cap="none" baseline="0" dirty="0">
                          <a:solidFill>
                            <a:srgbClr val="FFFFFF"/>
                          </a:solidFill>
                          <a:effectLst/>
                          <a:uFillTx/>
                          <a:ea typeface="SimSun"/>
                        </a:rPr>
                        <a:t>(n=43)</a:t>
                      </a:r>
                      <a:r>
                        <a:rPr lang="zh-CN" b="0" i="0" u="none" strike="noStrike" cap="none" baseline="0" dirty="0">
                          <a:effectLst/>
                          <a:uFillTx/>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安慰剂 + 白蛋白结合型紫杉醇 + 吉西他滨 </a:t>
                      </a:r>
                      <a:r>
                        <a:rPr sz="1400"/>
                        <a:t/>
                      </a:r>
                      <a:br>
                        <a:rPr sz="1400"/>
                      </a:br>
                      <a:r>
                        <a:rPr lang="zh-CN" sz="1400" b="1" i="0" u="none" strike="noStrike" cap="none" baseline="0">
                          <a:solidFill>
                            <a:srgbClr val="FFFFFF"/>
                          </a:solidFill>
                          <a:effectLst/>
                          <a:uFillTx/>
                          <a:ea typeface="SimSun"/>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xmlns="" val="10000"/>
                  </a:ext>
                </a:extLst>
              </a:tr>
              <a:tr h="247372">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全部等级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等级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全部等级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等级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1"/>
                  </a:ext>
                </a:extLst>
              </a:tr>
              <a:tr h="247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50" b="0" i="0" u="none" strike="noStrike" cap="none" baseline="0" dirty="0">
                          <a:solidFill>
                            <a:srgbClr val="4D4D4D"/>
                          </a:solidFill>
                          <a:effectLst/>
                          <a:uFillTx/>
                          <a:ea typeface="SimSun"/>
                        </a:rPr>
                        <a:t>≥1 例 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43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32 (74.4)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44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33 (75.0)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44634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非 CRC 癌症</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O’Reilly EM </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研究目的（KEYNOTE-158: 摘要 625PD – Pruitt SK, et al）</a:t>
            </a:r>
          </a:p>
          <a:p>
            <a:r>
              <a:rPr lang="zh-CN" sz="1600" b="1" i="0" u="none" strike="noStrike" cap="none" baseline="0" dirty="0">
                <a:solidFill>
                  <a:srgbClr val="4D4D4D"/>
                </a:solidFill>
                <a:effectLst/>
                <a:uFillTx/>
                <a:ea typeface="SimSun"/>
              </a:rPr>
              <a:t>评估帕博利珠单抗单药治疗在不可切除和/或转移性晚期胆管腺癌患者中的疗效和安全性 </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在这项多个队列的单组、非随机试验中，患者 (n=104) 在被证实不耐受标准治疗后接受帕博利珠单抗 200 mg iv (q3w) 为期 2 年或直至 PD/生存随访 </a:t>
            </a:r>
          </a:p>
          <a:p>
            <a:pPr marL="0" indent="0">
              <a:buNone/>
            </a:pPr>
            <a:r>
              <a:rPr lang="zh-CN" sz="1600" b="1" i="0" u="none" strike="noStrike" cap="none" baseline="0" dirty="0">
                <a:solidFill>
                  <a:srgbClr val="4D4D4D"/>
                </a:solidFill>
                <a:effectLst/>
                <a:uFillTx/>
                <a:ea typeface="SimSun"/>
              </a:rPr>
              <a:t>关键结果</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r>
              <a:rPr lang="zh-CN" sz="1600" b="0" i="0" u="none" strike="noStrike" cap="none" baseline="0" dirty="0">
                <a:solidFill>
                  <a:srgbClr val="4D4D4D"/>
                </a:solidFill>
                <a:effectLst/>
                <a:uFillTx/>
                <a:ea typeface="SimSun"/>
              </a:rPr>
              <a:t>mPFS 和 mOS 分别为 2.0 个月 (95%CI 1.9, 2.1) 和 9.1 (95%CI 5.6, 10.4)</a:t>
            </a:r>
          </a:p>
          <a:p>
            <a:r>
              <a:rPr lang="zh-CN" sz="1600" b="0" i="0" u="none" strike="noStrike" cap="none" baseline="0" dirty="0">
                <a:solidFill>
                  <a:srgbClr val="4D4D4D"/>
                </a:solidFill>
                <a:effectLst/>
                <a:uFillTx/>
                <a:ea typeface="SimSun"/>
              </a:rPr>
              <a:t>3–4 级 TRAE 包括血碱性磷酸酶升高 (1.9%) 和瘙痒、腹泻和非感染性肺炎（各 1.0%）</a:t>
            </a:r>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*仅包括经证实缓解</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 AH, et al. Ann Oncol 2018;29(suppl 5):abstr LBA29</a:t>
            </a:r>
            <a:r>
              <a:rPr sz="1200"/>
              <a:t/>
            </a:r>
            <a:br>
              <a:rPr sz="1200"/>
            </a:br>
            <a:r>
              <a:rPr lang="zh-CN" sz="1200" b="0" i="0" u="none" strike="noStrike" cap="none" baseline="0">
                <a:solidFill>
                  <a:srgbClr val="4D4D4D"/>
                </a:solidFill>
                <a:effectLst/>
                <a:uFillTx/>
                <a:ea typeface="SimSun"/>
              </a:rPr>
              <a:t>Pruitt SK, et al. Ann Oncol 2018;29(suppl 5):abstr 625PD</a:t>
            </a:r>
            <a:r>
              <a:rPr sz="1200"/>
              <a:t/>
            </a:r>
            <a:br>
              <a:rPr sz="1200"/>
            </a:br>
            <a:r>
              <a:rPr lang="zh-CN" sz="1200" b="0" i="0" u="none" strike="noStrike" cap="none" baseline="0">
                <a:solidFill>
                  <a:srgbClr val="4D4D4D"/>
                </a:solidFill>
                <a:effectLst/>
                <a:uFillTx/>
                <a:ea typeface="SimSun"/>
              </a:rPr>
              <a:t>Chang H, et al. Ann Oncol 2018;29(suppl 5):abstr 626PD</a:t>
            </a:r>
          </a:p>
        </p:txBody>
      </p:sp>
      <p:graphicFrame>
        <p:nvGraphicFramePr>
          <p:cNvPr id="6" name="Group 88"/>
          <p:cNvGraphicFramePr>
            <a:graphicFrameLocks noGrp="1"/>
          </p:cNvGraphicFramePr>
          <p:nvPr>
            <p:extLst>
              <p:ext uri="{D42A27DB-BD31-4B8C-83A1-F6EECF244321}">
                <p14:modId xmlns:p14="http://schemas.microsoft.com/office/powerpoint/2010/main" xmlns="" val="3253665919"/>
              </p:ext>
            </p:extLst>
          </p:nvPr>
        </p:nvGraphicFramePr>
        <p:xfrm>
          <a:off x="361950" y="3018150"/>
          <a:ext cx="8420101" cy="1737360"/>
        </p:xfrm>
        <a:graphic>
          <a:graphicData uri="http://schemas.openxmlformats.org/drawingml/2006/table">
            <a:tbl>
              <a:tblPr firstRow="1" bandRow="1">
                <a:tableStyleId>{69012ECD-51FC-41F1-AA8D-1B2483CD663E}</a:tableStyleId>
              </a:tblPr>
              <a:tblGrid>
                <a:gridCol w="1739982">
                  <a:extLst>
                    <a:ext uri="{9D8B030D-6E8A-4147-A177-3AD203B41FA5}">
                      <a16:colId xmlns:a16="http://schemas.microsoft.com/office/drawing/2014/main" xmlns="" val="20000"/>
                    </a:ext>
                  </a:extLst>
                </a:gridCol>
                <a:gridCol w="1686297">
                  <a:extLst>
                    <a:ext uri="{9D8B030D-6E8A-4147-A177-3AD203B41FA5}">
                      <a16:colId xmlns:a16="http://schemas.microsoft.com/office/drawing/2014/main" xmlns="" val="20001"/>
                    </a:ext>
                  </a:extLst>
                </a:gridCol>
                <a:gridCol w="2496911">
                  <a:extLst>
                    <a:ext uri="{9D8B030D-6E8A-4147-A177-3AD203B41FA5}">
                      <a16:colId xmlns:a16="http://schemas.microsoft.com/office/drawing/2014/main" xmlns="" val="20002"/>
                    </a:ext>
                  </a:extLst>
                </a:gridCol>
                <a:gridCol w="2496911">
                  <a:extLst>
                    <a:ext uri="{9D8B030D-6E8A-4147-A177-3AD203B41FA5}">
                      <a16:colId xmlns:a16="http://schemas.microsoft.com/office/drawing/2014/main" xmlns="" val="20003"/>
                    </a:ext>
                  </a:extLst>
                </a:gridCol>
              </a:tblGrid>
              <a:tr h="38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总体</a:t>
                      </a:r>
                      <a:r>
                        <a:rPr sz="1400"/>
                        <a:t/>
                      </a:r>
                      <a:br>
                        <a:rPr sz="1400"/>
                      </a:br>
                      <a:r>
                        <a:rPr lang="zh-CN" sz="1400" b="1" i="0" u="none" strike="noStrike" cap="none" baseline="0">
                          <a:solidFill>
                            <a:srgbClr val="FFFFFF"/>
                          </a:solidFill>
                          <a:effectLst/>
                          <a:uFillTx/>
                          <a:ea typeface="SimSun"/>
                        </a:rPr>
                        <a:t>(n=104)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PD-L1+</a:t>
                      </a:r>
                      <a:r>
                        <a:rPr sz="1400"/>
                        <a:t/>
                      </a:r>
                      <a:br>
                        <a:rPr sz="1400"/>
                      </a:br>
                      <a:r>
                        <a:rPr lang="zh-CN" sz="1400" b="1" i="0" u="none" strike="noStrike" cap="none" baseline="0">
                          <a:solidFill>
                            <a:srgbClr val="FFFFFF"/>
                          </a:solidFill>
                          <a:effectLst/>
                          <a:uFillTx/>
                          <a:ea typeface="SimSun"/>
                        </a:rPr>
                        <a:t>(n=61)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PD-L1–</a:t>
                      </a:r>
                      <a:r>
                        <a:rPr sz="1400"/>
                        <a:t/>
                      </a:r>
                      <a:br>
                        <a:rPr sz="1400"/>
                      </a:br>
                      <a:r>
                        <a:rPr lang="zh-CN" sz="1400" b="1" i="0" u="none" strike="noStrike" cap="none" baseline="0">
                          <a:solidFill>
                            <a:srgbClr val="FFFFFF"/>
                          </a:solidFill>
                          <a:effectLst/>
                          <a:uFillTx/>
                          <a:ea typeface="SimSun"/>
                        </a:rPr>
                        <a:t>(n=34)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ORR*,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5.8 (2.1,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6.6 (1.8, 15.9)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2.9 (0.1,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17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11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65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44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17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9766490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926" cy="807720"/>
          </a:xfrm>
        </p:spPr>
        <p:txBody>
          <a:bodyPr/>
          <a:lstStyle/>
          <a:p>
            <a:r>
              <a:rPr lang="zh-CN" sz="1800" b="1" i="0" u="none" strike="noStrike" cap="none" baseline="0" dirty="0">
                <a:solidFill>
                  <a:srgbClr val="043882"/>
                </a:solidFill>
                <a:effectLst/>
                <a:uFillTx/>
                <a:ea typeface="SimSun"/>
              </a:rPr>
              <a:t>非 CRC 癌症</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O’Reilly EM </a:t>
            </a:r>
          </a:p>
        </p:txBody>
      </p:sp>
      <p:sp>
        <p:nvSpPr>
          <p:cNvPr id="3" name="Content Placeholder 2"/>
          <p:cNvSpPr>
            <a:spLocks noGrp="1"/>
          </p:cNvSpPr>
          <p:nvPr>
            <p:ph idx="1"/>
          </p:nvPr>
        </p:nvSpPr>
        <p:spPr>
          <a:xfrm>
            <a:off x="365124" y="1254035"/>
            <a:ext cx="8530903" cy="4746172"/>
          </a:xfrm>
        </p:spPr>
        <p:txBody>
          <a:bodyPr/>
          <a:lstStyle/>
          <a:p>
            <a:pPr marL="0" indent="0">
              <a:buNone/>
            </a:pPr>
            <a:r>
              <a:rPr lang="zh-CN" sz="1600" b="1" i="0" u="none" strike="noStrike" cap="none" baseline="0" dirty="0">
                <a:solidFill>
                  <a:srgbClr val="4D4D4D"/>
                </a:solidFill>
                <a:effectLst/>
                <a:uFillTx/>
                <a:ea typeface="SimSun"/>
              </a:rPr>
              <a:t>研究目的（摘要 626PD – Chang H, et al）</a:t>
            </a:r>
          </a:p>
          <a:p>
            <a:r>
              <a:rPr lang="zh-CN" sz="1600" b="1" i="0" u="none" strike="noStrike" cap="none" baseline="0" dirty="0">
                <a:solidFill>
                  <a:srgbClr val="4D4D4D"/>
                </a:solidFill>
                <a:effectLst/>
                <a:uFillTx/>
                <a:ea typeface="SimSun"/>
              </a:rPr>
              <a:t>评估吉西他滨与吉西他滨+ CRT 治疗在已根治性切除的胰腺导管腺癌患者中的疗效和安全性</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患者 (n=147) 随机接受 6 个周期的吉西他滨 1000 mg/m</a:t>
            </a:r>
            <a:r>
              <a:rPr lang="zh-CN" sz="1600" b="0" i="0" u="none" strike="noStrike" cap="none" baseline="30000" dirty="0">
                <a:solidFill>
                  <a:srgbClr val="4D4D4D"/>
                </a:solidFill>
                <a:effectLst/>
                <a:uFillTx/>
                <a:ea typeface="SimSun"/>
              </a:rPr>
              <a:t>2</a:t>
            </a:r>
            <a:r>
              <a:rPr lang="zh-CN" sz="1600" b="0" i="0" u="none" strike="noStrike" cap="none" baseline="0" dirty="0">
                <a:solidFill>
                  <a:srgbClr val="4D4D4D"/>
                </a:solidFill>
                <a:effectLst/>
                <a:uFillTx/>
                <a:ea typeface="SimSun"/>
              </a:rPr>
              <a:t> (n=74) 与 3 个周期（之前和之后）的吉西他滨 400 mg/m</a:t>
            </a:r>
            <a:r>
              <a:rPr lang="zh-CN" sz="1600" b="0" i="0" u="none" strike="noStrike" cap="none" baseline="30000" dirty="0">
                <a:solidFill>
                  <a:srgbClr val="4D4D4D"/>
                </a:solidFill>
                <a:effectLst/>
                <a:uFillTx/>
                <a:ea typeface="SimSun"/>
              </a:rPr>
              <a:t>2</a:t>
            </a:r>
            <a:r>
              <a:rPr lang="zh-CN" sz="1600" b="0" i="0" u="none" strike="noStrike" cap="none" baseline="0" dirty="0">
                <a:solidFill>
                  <a:srgbClr val="4D4D4D"/>
                </a:solidFill>
                <a:effectLst/>
                <a:uFillTx/>
                <a:ea typeface="SimSun"/>
              </a:rPr>
              <a:t> qw + CRT 180 cGy/28 次照射 (n=73)</a:t>
            </a:r>
          </a:p>
          <a:p>
            <a:pPr marL="0" indent="0">
              <a:buNone/>
            </a:pPr>
            <a:r>
              <a:rPr lang="zh-CN" sz="1600" b="1" i="0" u="none" strike="noStrike" cap="none" baseline="0" dirty="0">
                <a:solidFill>
                  <a:srgbClr val="4D4D4D"/>
                </a:solidFill>
                <a:effectLst/>
                <a:uFillTx/>
                <a:ea typeface="SimSun"/>
              </a:rPr>
              <a:t>关键结果</a:t>
            </a:r>
          </a:p>
          <a:p>
            <a:endParaRPr lang="en-GB" dirty="0"/>
          </a:p>
          <a:p>
            <a:endParaRPr lang="en-GB" dirty="0"/>
          </a:p>
          <a:p>
            <a:endParaRPr lang="en-GB" dirty="0"/>
          </a:p>
          <a:p>
            <a:endParaRPr lang="en-GB" dirty="0"/>
          </a:p>
          <a:p>
            <a:endParaRPr lang="en-GB" dirty="0"/>
          </a:p>
          <a:p>
            <a:r>
              <a:rPr lang="zh-CN" sz="1600" b="0" i="0" u="none" strike="noStrike" cap="none" baseline="0" dirty="0">
                <a:solidFill>
                  <a:srgbClr val="4D4D4D"/>
                </a:solidFill>
                <a:effectLst/>
                <a:uFillTx/>
                <a:ea typeface="SimSun"/>
              </a:rPr>
              <a:t>吉西他滨与吉西他滨 + CRT 组中，分别在 66% 和 73％ 的患者中观察到 3/4 级不良事件 (p=0.34)</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 AH, et al. Ann Oncol 2018;29(suppl 5):abstr LBA29</a:t>
            </a:r>
            <a:r>
              <a:rPr sz="1200"/>
              <a:t/>
            </a:r>
            <a:br>
              <a:rPr sz="1200"/>
            </a:br>
            <a:r>
              <a:rPr lang="zh-CN" sz="1200" b="0" i="0" u="none" strike="noStrike" cap="none" baseline="0">
                <a:solidFill>
                  <a:srgbClr val="4D4D4D"/>
                </a:solidFill>
                <a:effectLst/>
                <a:uFillTx/>
                <a:ea typeface="SimSun"/>
              </a:rPr>
              <a:t>Pruitt SK, et al. Ann Oncol 2018;29(suppl 5):abstr 625PD</a:t>
            </a:r>
            <a:r>
              <a:rPr sz="1200"/>
              <a:t/>
            </a:r>
            <a:br>
              <a:rPr sz="1200"/>
            </a:br>
            <a:r>
              <a:rPr lang="zh-CN" sz="1200" b="0" i="0" u="none" strike="noStrike" cap="none" baseline="0">
                <a:solidFill>
                  <a:srgbClr val="4D4D4D"/>
                </a:solidFill>
                <a:effectLst/>
                <a:uFillTx/>
                <a:ea typeface="SimSun"/>
              </a:rPr>
              <a:t>Chang H, et al. Ann Oncol 2018;29(suppl 5):abstr 626PD</a:t>
            </a:r>
          </a:p>
        </p:txBody>
      </p:sp>
      <p:graphicFrame>
        <p:nvGraphicFramePr>
          <p:cNvPr id="7" name="Group 88"/>
          <p:cNvGraphicFramePr>
            <a:graphicFrameLocks noGrp="1"/>
          </p:cNvGraphicFramePr>
          <p:nvPr>
            <p:extLst>
              <p:ext uri="{D42A27DB-BD31-4B8C-83A1-F6EECF244321}">
                <p14:modId xmlns:p14="http://schemas.microsoft.com/office/powerpoint/2010/main" xmlns="" val="1718674482"/>
              </p:ext>
            </p:extLst>
          </p:nvPr>
        </p:nvGraphicFramePr>
        <p:xfrm>
          <a:off x="361950" y="3015644"/>
          <a:ext cx="8420101" cy="1432560"/>
        </p:xfrm>
        <a:graphic>
          <a:graphicData uri="http://schemas.openxmlformats.org/drawingml/2006/table">
            <a:tbl>
              <a:tblPr firstRow="1" bandRow="1">
                <a:tableStyleId>{69012ECD-51FC-41F1-AA8D-1B2483CD663E}</a:tableStyleId>
              </a:tblPr>
              <a:tblGrid>
                <a:gridCol w="1819119">
                  <a:extLst>
                    <a:ext uri="{9D8B030D-6E8A-4147-A177-3AD203B41FA5}">
                      <a16:colId xmlns:a16="http://schemas.microsoft.com/office/drawing/2014/main" xmlns="" val="20000"/>
                    </a:ext>
                  </a:extLst>
                </a:gridCol>
                <a:gridCol w="1607160">
                  <a:extLst>
                    <a:ext uri="{9D8B030D-6E8A-4147-A177-3AD203B41FA5}">
                      <a16:colId xmlns:a16="http://schemas.microsoft.com/office/drawing/2014/main" xmlns="" val="20001"/>
                    </a:ext>
                  </a:extLst>
                </a:gridCol>
                <a:gridCol w="2496911">
                  <a:extLst>
                    <a:ext uri="{9D8B030D-6E8A-4147-A177-3AD203B41FA5}">
                      <a16:colId xmlns:a16="http://schemas.microsoft.com/office/drawing/2014/main" xmlns="" val="20002"/>
                    </a:ext>
                  </a:extLst>
                </a:gridCol>
                <a:gridCol w="2496911">
                  <a:extLst>
                    <a:ext uri="{9D8B030D-6E8A-4147-A177-3AD203B41FA5}">
                      <a16:colId xmlns:a16="http://schemas.microsoft.com/office/drawing/2014/main" xmlns="" val="20003"/>
                    </a:ext>
                  </a:extLst>
                </a:gridCol>
              </a:tblGrid>
              <a:tr h="3488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吉西他滨</a:t>
                      </a:r>
                      <a:r>
                        <a:rPr sz="1400" dirty="0"/>
                        <a:t/>
                      </a:r>
                      <a:br>
                        <a:rPr sz="1400" dirty="0"/>
                      </a:br>
                      <a:r>
                        <a:rPr lang="zh-CN" sz="1400" b="1" i="0" u="none" strike="noStrike" cap="none" baseline="0" dirty="0">
                          <a:solidFill>
                            <a:srgbClr val="FFFFFF"/>
                          </a:solidFill>
                          <a:effectLst/>
                          <a:uFillTx/>
                          <a:ea typeface="SimSun"/>
                        </a:rPr>
                        <a:t>(n=74)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吉西他滨 + CRT</a:t>
                      </a:r>
                      <a:r>
                        <a:rPr sz="1400"/>
                        <a:t/>
                      </a:r>
                      <a:br>
                        <a:rPr sz="1400"/>
                      </a:br>
                      <a:r>
                        <a:rPr lang="zh-CN" sz="1400" b="1" i="0" u="none" strike="noStrike" cap="none" baseline="0">
                          <a:solidFill>
                            <a:srgbClr val="FFFFFF"/>
                          </a:solidFill>
                          <a:effectLst/>
                          <a:uFillTx/>
                          <a:ea typeface="SimSun"/>
                        </a:rPr>
                        <a:t>(n=73)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HR (</a:t>
                      </a:r>
                      <a:r>
                        <a:rPr lang="zh-CN" sz="1400" b="1" i="0" u="none" strike="noStrike" cap="none" baseline="0" dirty="0" smtClean="0">
                          <a:solidFill>
                            <a:srgbClr val="FFFFFF"/>
                          </a:solidFill>
                          <a:effectLst/>
                          <a:uFillTx/>
                          <a:ea typeface="SimSun"/>
                        </a:rPr>
                        <a:t>95%CI</a:t>
                      </a: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mPFS，月数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0.96 (0.67, 1.37); 0.80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mOS，月数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1.07 (0.74, 1.55); 0.73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局部复发，%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56.8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NA; 0.056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492332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非 CRC 癌症</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O’Reilly EM </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演示者的重点信息</a:t>
            </a:r>
          </a:p>
          <a:p>
            <a:r>
              <a:rPr lang="zh-CN" sz="1600" b="1" i="0" u="none" strike="noStrike" cap="none" baseline="0" dirty="0">
                <a:solidFill>
                  <a:srgbClr val="4D4D4D"/>
                </a:solidFill>
                <a:effectLst/>
                <a:uFillTx/>
                <a:ea typeface="SimSun"/>
              </a:rPr>
              <a:t>Ko 等人进行的 CARRIE 试验是一项规范进行的随机、II 期试验，旨在研究选定的生物标志物并进行前瞻性组织采集，但出现了非预期的结果</a:t>
            </a:r>
          </a:p>
          <a:p>
            <a:pPr lvl="1"/>
            <a:r>
              <a:rPr lang="zh-CN" sz="1600" b="1" i="0" u="none" strike="noStrike" cap="none" baseline="0" dirty="0">
                <a:solidFill>
                  <a:srgbClr val="4D4D4D"/>
                </a:solidFill>
                <a:effectLst/>
                <a:uFillTx/>
                <a:ea typeface="SimSun"/>
              </a:rPr>
              <a:t>对照组中 mPFS 比实验组中更高，可能是由于实验组的选择、人群规模和毒性差异所致 </a:t>
            </a:r>
          </a:p>
          <a:p>
            <a:r>
              <a:rPr lang="zh-CN" sz="1600" b="1" i="0" u="none" strike="noStrike" cap="none" baseline="0" dirty="0">
                <a:solidFill>
                  <a:srgbClr val="4D4D4D"/>
                </a:solidFill>
                <a:effectLst/>
                <a:uFillTx/>
                <a:ea typeface="SimSun"/>
              </a:rPr>
              <a:t>在 Pruit 等人的试验中，晚期胆管癌患者对检查点抑制剂单药的缓解似乎适中，但持久 </a:t>
            </a:r>
          </a:p>
          <a:p>
            <a:r>
              <a:rPr lang="zh-CN" sz="1600" b="1" i="0" u="none" strike="noStrike" cap="none" baseline="0" dirty="0">
                <a:solidFill>
                  <a:srgbClr val="4D4D4D"/>
                </a:solidFill>
                <a:effectLst/>
                <a:uFillTx/>
                <a:ea typeface="SimSun"/>
              </a:rPr>
              <a:t>在 Chang 等人的试验中，辅助性 CRT 与局部复发减少有关，但该研究的人群规模很小，可能无代表性</a:t>
            </a:r>
          </a:p>
          <a:p>
            <a:r>
              <a:rPr lang="zh-CN" sz="1600" b="1" i="0" u="none" strike="noStrike" cap="none" baseline="0" dirty="0">
                <a:solidFill>
                  <a:srgbClr val="4D4D4D"/>
                </a:solidFill>
                <a:effectLst/>
                <a:uFillTx/>
                <a:ea typeface="SimSun"/>
              </a:rPr>
              <a:t>应进一步研究免疫肿瘤学或化疗+免疫肿瘤学方案的联合治疗</a:t>
            </a:r>
          </a:p>
          <a:p>
            <a:endParaRPr lang="en-GB" dirty="0"/>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 AH, et al. Ann Oncol 2018;29(suppl 5):abstr LBA29</a:t>
            </a:r>
            <a:r>
              <a:rPr sz="1200"/>
              <a:t/>
            </a:r>
            <a:br>
              <a:rPr sz="1200"/>
            </a:br>
            <a:r>
              <a:rPr lang="zh-CN" sz="1200" b="0" i="0" u="none" strike="noStrike" cap="none" baseline="0">
                <a:solidFill>
                  <a:srgbClr val="4D4D4D"/>
                </a:solidFill>
                <a:effectLst/>
                <a:uFillTx/>
                <a:ea typeface="SimSun"/>
              </a:rPr>
              <a:t>Pruitt SK, et al. Ann Oncol 2018;29(suppl 5):abstr 625PD</a:t>
            </a:r>
            <a:r>
              <a:rPr sz="1200"/>
              <a:t/>
            </a:r>
            <a:br>
              <a:rPr sz="1200"/>
            </a:br>
            <a:r>
              <a:rPr lang="zh-CN" sz="1200" b="0" i="0" u="none" strike="noStrike" cap="none" baseline="0">
                <a:solidFill>
                  <a:srgbClr val="4D4D4D"/>
                </a:solidFill>
                <a:effectLst/>
                <a:uFillTx/>
                <a:ea typeface="SimSun"/>
              </a:rPr>
              <a:t>Chang H, et al. Ann Oncol 2018;29(suppl 5):abstr 626PD</a:t>
            </a:r>
          </a:p>
        </p:txBody>
      </p:sp>
    </p:spTree>
    <p:extLst>
      <p:ext uri="{BB962C8B-B14F-4D97-AF65-F5344CB8AC3E}">
        <p14:creationId xmlns:p14="http://schemas.microsoft.com/office/powerpoint/2010/main" xmlns="" val="38950705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615O：吉西他滨、顺铂加 S-1 (GCS) 与吉西他滨、顺铂 (GC) 治疗晚期胆道癌的随机 III 期研究 (KHBO1401-MITSUBA)</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Sakai D,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评估吉西他滨 + 顺铂与吉西他滨 + 顺铂 + S-1 在晚期胆道癌患者中的疗效和安全性</a:t>
            </a:r>
          </a:p>
        </p:txBody>
      </p:sp>
      <p:sp>
        <p:nvSpPr>
          <p:cNvPr id="4" name="Text Placeholder 3"/>
          <p:cNvSpPr>
            <a:spLocks noGrp="1"/>
          </p:cNvSpPr>
          <p:nvPr>
            <p:ph type="body" sz="quarter" idx="10"/>
          </p:nvPr>
        </p:nvSpPr>
        <p:spPr>
          <a:xfrm>
            <a:off x="365125" y="6096000"/>
            <a:ext cx="4500185" cy="487363"/>
          </a:xfrm>
        </p:spPr>
        <p:txBody>
          <a:bodyPr/>
          <a:lstStyle/>
          <a:p>
            <a:pPr lvl="0"/>
            <a:r>
              <a:rPr lang="zh-CN" sz="1200" b="0" i="0" u="none" strike="noStrike" cap="none" baseline="0">
                <a:solidFill>
                  <a:srgbClr val="4D4D4D"/>
                </a:solidFill>
                <a:effectLst/>
                <a:uFillTx/>
                <a:ea typeface="SimSun"/>
              </a:rPr>
              <a:t>*1000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25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iv，第 1、8 天 q3w；</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40–60 mg bid，第 1 - 7 天</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Sakai D, et al. Ann Oncol 2018;29(suppl 5):abstr 615O</a:t>
            </a:r>
          </a:p>
        </p:txBody>
      </p:sp>
      <p:sp>
        <p:nvSpPr>
          <p:cNvPr id="6"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主要终点</a:t>
            </a:r>
          </a:p>
          <a:p>
            <a:r>
              <a:rPr lang="zh-CN" sz="1600" b="0" i="0" u="none" strike="noStrike" cap="none" baseline="0">
                <a:solidFill>
                  <a:srgbClr val="4D4D4D"/>
                </a:solidFill>
                <a:effectLst/>
                <a:uFillTx/>
                <a:ea typeface="SimSun"/>
              </a:rPr>
              <a:t>OS</a:t>
            </a:r>
          </a:p>
          <a:p>
            <a:endParaRPr lang="en-GB"/>
          </a:p>
        </p:txBody>
      </p:sp>
      <p:sp>
        <p:nvSpPr>
          <p:cNvPr id="7" name="Content Placeholder 26"/>
          <p:cNvSpPr txBox="1"/>
          <p:nvPr/>
        </p:nvSpPr>
        <p:spPr>
          <a:xfrm>
            <a:off x="4648200" y="5317004"/>
            <a:ext cx="4130675" cy="82438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次要终点</a:t>
            </a:r>
          </a:p>
          <a:p>
            <a:r>
              <a:rPr lang="zh-CN" sz="1600" b="0" i="0" u="none" strike="noStrike" cap="none" baseline="0">
                <a:solidFill>
                  <a:srgbClr val="4D4D4D"/>
                </a:solidFill>
                <a:effectLst/>
                <a:uFillTx/>
                <a:ea typeface="SimSun"/>
              </a:rPr>
              <a:t>PFS、OR、安全性</a:t>
            </a:r>
          </a:p>
        </p:txBody>
      </p:sp>
      <p:sp>
        <p:nvSpPr>
          <p:cNvPr id="8" name="Oval 14"/>
          <p:cNvSpPr>
            <a:spLocks noChangeArrowheads="1"/>
          </p:cNvSpPr>
          <p:nvPr/>
        </p:nvSpPr>
        <p:spPr bwMode="auto">
          <a:xfrm>
            <a:off x="3941537" y="332320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9" name="AutoShape 15"/>
          <p:cNvCxnSpPr>
            <a:cxnSpLocks noChangeShapeType="1"/>
            <a:stCxn id="8" idx="0"/>
            <a:endCxn id="14" idx="1"/>
          </p:cNvCxnSpPr>
          <p:nvPr/>
        </p:nvCxnSpPr>
        <p:spPr bwMode="auto">
          <a:xfrm rot="5400000" flipH="1" flipV="1">
            <a:off x="4194934" y="2652829"/>
            <a:ext cx="708776"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50109"/>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1" name="Content Placeholder 26"/>
          <p:cNvSpPr txBox="1"/>
          <p:nvPr/>
        </p:nvSpPr>
        <p:spPr bwMode="auto">
          <a:xfrm>
            <a:off x="4855936" y="3038106"/>
            <a:ext cx="326049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400" b="0" i="0" u="none" strike="noStrike" cap="none" baseline="0">
                <a:solidFill>
                  <a:srgbClr val="4D4D4D"/>
                </a:solidFill>
                <a:effectLst/>
                <a:uFillTx/>
                <a:ea typeface="SimSun"/>
              </a:rPr>
              <a:t>不可切除与复发性 </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400" b="0" i="0" u="none" strike="noStrike" cap="none" baseline="0">
                <a:solidFill>
                  <a:srgbClr val="4D4D4D"/>
                </a:solidFill>
                <a:effectLst/>
                <a:uFillTx/>
                <a:ea typeface="SimSun"/>
              </a:rPr>
              <a:t>GBC 与非 GBC</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400" b="0" i="0" u="none" strike="noStrike" cap="none" baseline="0">
                <a:solidFill>
                  <a:srgbClr val="4D4D4D"/>
                </a:solidFill>
                <a:effectLst/>
                <a:uFillTx/>
                <a:ea typeface="SimSun"/>
              </a:rPr>
              <a:t>ECOG PS 0–1 与 2</a:t>
            </a:r>
          </a:p>
        </p:txBody>
      </p:sp>
      <p:cxnSp>
        <p:nvCxnSpPr>
          <p:cNvPr id="12" name="AutoShape 19"/>
          <p:cNvCxnSpPr>
            <a:cxnSpLocks noChangeShapeType="1"/>
            <a:stCxn id="15" idx="3"/>
            <a:endCxn id="8" idx="2"/>
          </p:cNvCxnSpPr>
          <p:nvPr/>
        </p:nvCxnSpPr>
        <p:spPr bwMode="auto">
          <a:xfrm>
            <a:off x="3679508" y="3614401"/>
            <a:ext cx="262029" cy="903"/>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4428"/>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2190750"/>
            <a:ext cx="2678490" cy="847356"/>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FFFFFF"/>
                </a:solidFill>
                <a:effectLst/>
                <a:uFillTx/>
                <a:ea typeface="SimSun"/>
              </a:rPr>
              <a:t>GCS：吉西他滨* + 顺铂</a:t>
            </a:r>
            <a:r>
              <a:rPr lang="zh-CN" sz="1800" b="1" i="0" u="none" strike="noStrike" cap="none" baseline="30000" dirty="0">
                <a:solidFill>
                  <a:srgbClr val="FFFFFF"/>
                </a:solidFill>
                <a:effectLst/>
                <a:uFillTx/>
                <a:ea typeface="SimSun"/>
              </a:rPr>
              <a:t>†</a:t>
            </a:r>
            <a:r>
              <a:rPr lang="zh-CN" sz="1800" b="1" i="0" u="none" strike="noStrike" cap="none" baseline="0" dirty="0">
                <a:solidFill>
                  <a:srgbClr val="FFFFFF"/>
                </a:solidFill>
                <a:effectLst/>
                <a:uFillTx/>
                <a:ea typeface="SimSun"/>
              </a:rPr>
              <a:t>+ S-1</a:t>
            </a:r>
            <a:r>
              <a:rPr lang="zh-CN" sz="1800" b="1" i="0" u="none" strike="noStrike" cap="none" baseline="30000" dirty="0">
                <a:solidFill>
                  <a:srgbClr val="FFFFFF"/>
                </a:solidFill>
                <a:effectLst/>
                <a:uFillTx/>
                <a:ea typeface="SimSun"/>
              </a:rPr>
              <a:t>‡</a:t>
            </a:r>
          </a:p>
          <a:p>
            <a:pPr lvl="0" algn="ctr" defTabSz="892175" eaLnBrk="0" hangingPunct="0">
              <a:defRPr/>
            </a:pPr>
            <a:r>
              <a:rPr lang="zh-CN" sz="1800" b="1" i="0" u="none" strike="noStrike" cap="none" baseline="0" dirty="0">
                <a:solidFill>
                  <a:srgbClr val="FFFFFF"/>
                </a:solidFill>
                <a:effectLst/>
                <a:uFillTx/>
                <a:ea typeface="SimSun"/>
              </a:rPr>
              <a:t>(n=123)</a:t>
            </a:r>
          </a:p>
        </p:txBody>
      </p:sp>
      <p:sp>
        <p:nvSpPr>
          <p:cNvPr id="15" name="AutoShape 9"/>
          <p:cNvSpPr>
            <a:spLocks noChangeArrowheads="1"/>
          </p:cNvSpPr>
          <p:nvPr/>
        </p:nvSpPr>
        <p:spPr bwMode="auto">
          <a:xfrm>
            <a:off x="356498" y="2581367"/>
            <a:ext cx="3323010" cy="20660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800" b="0" i="0" u="none" strike="noStrike" cap="none" baseline="0">
                <a:solidFill>
                  <a:srgbClr val="FFFFFF"/>
                </a:solidFill>
                <a:effectLst/>
                <a:uFillTx/>
                <a:ea typeface="SimSun"/>
              </a:rPr>
              <a:t>组织学确认的不可切除或复发性胆道癌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800" b="0" i="0" u="none" strike="noStrike" cap="none" baseline="0">
                <a:solidFill>
                  <a:srgbClr val="FFFFFF"/>
                </a:solidFill>
                <a:effectLst/>
                <a:uFillTx/>
                <a:ea typeface="SimSun"/>
              </a:rPr>
              <a:t>无既往 CT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800" b="0" i="0" u="none" strike="noStrike" cap="none" baseline="0">
                <a:solidFill>
                  <a:srgbClr val="FFFFFF"/>
                </a:solidFill>
                <a:effectLst/>
                <a:uFillTx/>
                <a:ea typeface="SimSun"/>
              </a:rPr>
              <a:t>ECOG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a:solidFill>
                  <a:srgbClr val="FFFFFF"/>
                </a:solidFill>
                <a:effectLst/>
                <a:uFillTx/>
                <a:ea typeface="SimSun"/>
              </a:rPr>
              <a:t>(n=246)</a:t>
            </a:r>
          </a:p>
        </p:txBody>
      </p:sp>
      <p:cxnSp>
        <p:nvCxnSpPr>
          <p:cNvPr id="16" name="AutoShape 16"/>
          <p:cNvCxnSpPr>
            <a:cxnSpLocks noChangeShapeType="1"/>
            <a:stCxn id="8" idx="4"/>
            <a:endCxn id="19" idx="1"/>
          </p:cNvCxnSpPr>
          <p:nvPr/>
        </p:nvCxnSpPr>
        <p:spPr bwMode="auto">
          <a:xfrm rot="16200000" flipH="1">
            <a:off x="4226153" y="3914585"/>
            <a:ext cx="646339" cy="631975"/>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116435" y="4289424"/>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18" name="AutoShape 20"/>
          <p:cNvCxnSpPr>
            <a:cxnSpLocks noChangeShapeType="1"/>
            <a:stCxn id="19" idx="3"/>
            <a:endCxn id="17" idx="1"/>
          </p:cNvCxnSpPr>
          <p:nvPr/>
        </p:nvCxnSpPr>
        <p:spPr bwMode="auto">
          <a:xfrm>
            <a:off x="7542220" y="4553743"/>
            <a:ext cx="574215"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865310" y="4106861"/>
            <a:ext cx="2676910" cy="893763"/>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4D4D4D"/>
                </a:solidFill>
                <a:effectLst/>
                <a:uFillTx/>
                <a:ea typeface="SimSun"/>
              </a:rPr>
              <a:t>GC：吉西他滨* + 顺铂</a:t>
            </a:r>
            <a:r>
              <a:rPr lang="zh-CN" sz="1800" b="1" i="0" u="none" strike="noStrike" cap="none" baseline="30000" dirty="0">
                <a:solidFill>
                  <a:srgbClr val="4D4D4D"/>
                </a:solidFill>
                <a:effectLst/>
                <a:uFillTx/>
                <a:ea typeface="SimSun"/>
              </a:rPr>
              <a:t>†</a:t>
            </a:r>
          </a:p>
          <a:p>
            <a:pPr lvl="0" algn="ctr" defTabSz="892175" eaLnBrk="0" hangingPunct="0">
              <a:defRPr/>
            </a:pPr>
            <a:r>
              <a:rPr lang="zh-CN" sz="1800" b="1" i="0" u="none" strike="noStrike" cap="none" baseline="0" dirty="0">
                <a:solidFill>
                  <a:srgbClr val="4D4D4D"/>
                </a:solidFill>
                <a:effectLst/>
                <a:uFillTx/>
                <a:ea typeface="SimSun"/>
              </a:rPr>
              <a:t>(n=123)</a:t>
            </a:r>
          </a:p>
        </p:txBody>
      </p:sp>
    </p:spTree>
    <p:extLst>
      <p:ext uri="{BB962C8B-B14F-4D97-AF65-F5344CB8AC3E}">
        <p14:creationId xmlns:p14="http://schemas.microsoft.com/office/powerpoint/2010/main" xmlns="" val="30747689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615O：吉西他滨、顺铂加 S-1 (GCS) 与吉西他滨、顺铂 (GC) 治疗晚期胆道癌的随机 III 期研究 (KHBO1401-MITSUBA)</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Sakai D,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4" name="Text Placeholder 3"/>
          <p:cNvSpPr>
            <a:spLocks noGrp="1"/>
          </p:cNvSpPr>
          <p:nvPr>
            <p:ph type="body" sz="quarter" idx="10"/>
          </p:nvPr>
        </p:nvSpPr>
        <p:spPr>
          <a:xfrm>
            <a:off x="365125" y="6096000"/>
            <a:ext cx="4454213" cy="487363"/>
          </a:xfrm>
        </p:spPr>
        <p:txBody>
          <a:bodyPr/>
          <a:lstStyle/>
          <a:p>
            <a:r>
              <a:rPr lang="zh-CN" sz="1200" b="0" i="0" u="none" strike="noStrike" cap="none" baseline="0">
                <a:solidFill>
                  <a:srgbClr val="4D4D4D"/>
                </a:solidFill>
                <a:effectLst/>
                <a:uFillTx/>
                <a:ea typeface="SimSun"/>
              </a:rPr>
              <a:t>GC，吉西他滨 + 顺铂；GCS，吉西他滨 + 顺铂 + S-1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Sakai D, et al. Ann Oncol 2018;29(suppl 5):abstr 615O</a:t>
            </a:r>
          </a:p>
        </p:txBody>
      </p:sp>
      <p:grpSp>
        <p:nvGrpSpPr>
          <p:cNvPr id="9" name="Group 8"/>
          <p:cNvGrpSpPr/>
          <p:nvPr/>
        </p:nvGrpSpPr>
        <p:grpSpPr>
          <a:xfrm>
            <a:off x="118023" y="1922660"/>
            <a:ext cx="4244574" cy="3852000"/>
            <a:chOff x="2027861" y="2255739"/>
            <a:chExt cx="4692544" cy="2772508"/>
          </a:xfrm>
        </p:grpSpPr>
        <p:grpSp>
          <p:nvGrpSpPr>
            <p:cNvPr id="10" name="Group 9"/>
            <p:cNvGrpSpPr/>
            <p:nvPr/>
          </p:nvGrpSpPr>
          <p:grpSpPr>
            <a:xfrm>
              <a:off x="2614623" y="2396465"/>
              <a:ext cx="3906738" cy="2171700"/>
              <a:chOff x="836615" y="2448719"/>
              <a:chExt cx="3906738" cy="2171700"/>
            </a:xfrm>
          </p:grpSpPr>
          <p:sp>
            <p:nvSpPr>
              <p:cNvPr id="21" name="Freeform 20"/>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3"/>
              <p:cNvSpPr>
                <a:spLocks noChangeShapeType="1"/>
              </p:cNvSpPr>
              <p:nvPr/>
            </p:nvSpPr>
            <p:spPr bwMode="auto">
              <a:xfrm flipH="1">
                <a:off x="28384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flipH="1">
                <a:off x="379412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flipH="1">
                <a:off x="188436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 name="TextBox 10"/>
            <p:cNvSpPr txBox="1"/>
            <p:nvPr/>
          </p:nvSpPr>
          <p:spPr>
            <a:xfrm rot="16200000">
              <a:off x="2034277" y="3301262"/>
              <a:ext cx="290743" cy="303575"/>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363636"/>
                  </a:solidFill>
                  <a:effectLst/>
                  <a:uFillTx/>
                  <a:ea typeface="SimSun"/>
                </a:rPr>
                <a:t>OS</a:t>
              </a:r>
            </a:p>
          </p:txBody>
        </p:sp>
        <p:sp>
          <p:nvSpPr>
            <p:cNvPr id="12" name="TextBox 11"/>
            <p:cNvSpPr txBox="1"/>
            <p:nvPr/>
          </p:nvSpPr>
          <p:spPr>
            <a:xfrm>
              <a:off x="4438532" y="4751248"/>
              <a:ext cx="371036" cy="197641"/>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363636"/>
                  </a:solidFill>
                  <a:effectLst/>
                  <a:uFillTx/>
                  <a:ea typeface="SimSun"/>
                </a:rPr>
                <a:t>月</a:t>
              </a:r>
            </a:p>
          </p:txBody>
        </p:sp>
        <p:sp>
          <p:nvSpPr>
            <p:cNvPr id="13" name="TextBox 12"/>
            <p:cNvSpPr txBox="1"/>
            <p:nvPr/>
          </p:nvSpPr>
          <p:spPr>
            <a:xfrm>
              <a:off x="2247435" y="2295418"/>
              <a:ext cx="436038" cy="19764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14" name="TextBox 13"/>
            <p:cNvSpPr txBox="1"/>
            <p:nvPr/>
          </p:nvSpPr>
          <p:spPr>
            <a:xfrm>
              <a:off x="2247435" y="3352154"/>
              <a:ext cx="436038" cy="19764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0.5</a:t>
              </a:r>
            </a:p>
          </p:txBody>
        </p:sp>
        <p:sp>
          <p:nvSpPr>
            <p:cNvPr id="15" name="TextBox 14"/>
            <p:cNvSpPr txBox="1"/>
            <p:nvPr/>
          </p:nvSpPr>
          <p:spPr>
            <a:xfrm>
              <a:off x="2387979" y="4375857"/>
              <a:ext cx="295494" cy="19764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16" name="TextBox 15"/>
            <p:cNvSpPr txBox="1"/>
            <p:nvPr/>
          </p:nvSpPr>
          <p:spPr>
            <a:xfrm>
              <a:off x="2560629" y="4522748"/>
              <a:ext cx="29549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17" name="TextBox 16"/>
            <p:cNvSpPr txBox="1"/>
            <p:nvPr/>
          </p:nvSpPr>
          <p:spPr>
            <a:xfrm>
              <a:off x="3469908"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p:txBody>
        </p:sp>
        <p:sp>
          <p:nvSpPr>
            <p:cNvPr id="18" name="TextBox 17"/>
            <p:cNvSpPr txBox="1"/>
            <p:nvPr/>
          </p:nvSpPr>
          <p:spPr>
            <a:xfrm>
              <a:off x="4418428"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p:txBody>
        </p:sp>
        <p:sp>
          <p:nvSpPr>
            <p:cNvPr id="19" name="TextBox 18"/>
            <p:cNvSpPr txBox="1"/>
            <p:nvPr/>
          </p:nvSpPr>
          <p:spPr>
            <a:xfrm>
              <a:off x="5381578"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36</a:t>
              </a:r>
            </a:p>
          </p:txBody>
        </p:sp>
        <p:sp>
          <p:nvSpPr>
            <p:cNvPr id="20" name="TextBox 19"/>
            <p:cNvSpPr txBox="1"/>
            <p:nvPr/>
          </p:nvSpPr>
          <p:spPr>
            <a:xfrm>
              <a:off x="6330099"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48</a:t>
              </a:r>
            </a:p>
          </p:txBody>
        </p:sp>
      </p:grpSp>
      <p:sp>
        <p:nvSpPr>
          <p:cNvPr id="30" name="TextBox 29"/>
          <p:cNvSpPr txBox="1"/>
          <p:nvPr/>
        </p:nvSpPr>
        <p:spPr>
          <a:xfrm>
            <a:off x="2006921" y="3251444"/>
            <a:ext cx="1951717" cy="396636"/>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HR 0.791 (90%CI 0.628, 0.996)</a:t>
            </a:r>
          </a:p>
          <a:p>
            <a:r>
              <a:rPr lang="zh-CN" sz="1000" b="0" i="0" u="none" strike="noStrike" cap="none" baseline="0" dirty="0">
                <a:solidFill>
                  <a:srgbClr val="4D4D4D"/>
                </a:solidFill>
                <a:effectLst/>
                <a:uFillTx/>
                <a:ea typeface="SimSun"/>
              </a:rPr>
              <a:t>分层对数秩 </a:t>
            </a:r>
            <a:r>
              <a:rPr lang="zh-CN" sz="1000" b="0" i="0" u="sng" strike="noStrike" cap="none" baseline="0" dirty="0">
                <a:solidFill>
                  <a:srgbClr val="4D4D4D"/>
                </a:solidFill>
                <a:effectLst/>
                <a:uFill>
                  <a:solidFill>
                    <a:srgbClr val="4D4D4D"/>
                  </a:solidFill>
                </a:uFill>
                <a:ea typeface="SimSun"/>
              </a:rPr>
              <a:t>单侧 p值</a:t>
            </a:r>
            <a:r>
              <a:rPr lang="zh-CN" sz="1000" b="0" i="0" u="none" strike="noStrike" cap="none" baseline="0" dirty="0">
                <a:solidFill>
                  <a:srgbClr val="4D4D4D"/>
                </a:solidFill>
                <a:effectLst/>
                <a:uFillTx/>
                <a:ea typeface="SimSun"/>
              </a:rPr>
              <a:t>：0.046</a:t>
            </a:r>
          </a:p>
        </p:txBody>
      </p:sp>
      <p:grpSp>
        <p:nvGrpSpPr>
          <p:cNvPr id="31" name="Group 2"/>
          <p:cNvGrpSpPr/>
          <p:nvPr/>
        </p:nvGrpSpPr>
        <p:grpSpPr>
          <a:xfrm>
            <a:off x="742198" y="2123710"/>
            <a:ext cx="3276000" cy="2556477"/>
            <a:chOff x="2099" y="1552"/>
            <a:chExt cx="1560" cy="1212"/>
          </a:xfrm>
        </p:grpSpPr>
        <p:sp>
          <p:nvSpPr>
            <p:cNvPr id="32" name="Line 3"/>
            <p:cNvSpPr>
              <a:spLocks noChangeShapeType="1"/>
            </p:cNvSpPr>
            <p:nvPr/>
          </p:nvSpPr>
          <p:spPr bwMode="auto">
            <a:xfrm flipH="1">
              <a:off x="3029" y="2602"/>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4"/>
            <p:cNvSpPr>
              <a:spLocks noChangeShapeType="1"/>
            </p:cNvSpPr>
            <p:nvPr/>
          </p:nvSpPr>
          <p:spPr bwMode="auto">
            <a:xfrm flipH="1">
              <a:off x="3041" y="2602"/>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5"/>
            <p:cNvSpPr>
              <a:spLocks noChangeShapeType="1"/>
            </p:cNvSpPr>
            <p:nvPr/>
          </p:nvSpPr>
          <p:spPr bwMode="auto">
            <a:xfrm flipH="1">
              <a:off x="3341" y="2674"/>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6"/>
            <p:cNvSpPr>
              <a:spLocks noChangeShapeType="1"/>
            </p:cNvSpPr>
            <p:nvPr/>
          </p:nvSpPr>
          <p:spPr bwMode="auto">
            <a:xfrm flipH="1">
              <a:off x="3275" y="2680"/>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7"/>
            <p:cNvSpPr>
              <a:spLocks noChangeShapeType="1"/>
            </p:cNvSpPr>
            <p:nvPr/>
          </p:nvSpPr>
          <p:spPr bwMode="auto">
            <a:xfrm flipH="1">
              <a:off x="3287" y="2680"/>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8"/>
            <p:cNvSpPr>
              <a:spLocks noChangeShapeType="1"/>
            </p:cNvSpPr>
            <p:nvPr/>
          </p:nvSpPr>
          <p:spPr bwMode="auto">
            <a:xfrm flipH="1">
              <a:off x="2993" y="257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9"/>
            <p:cNvSpPr>
              <a:spLocks noChangeShapeType="1"/>
            </p:cNvSpPr>
            <p:nvPr/>
          </p:nvSpPr>
          <p:spPr bwMode="auto">
            <a:xfrm flipH="1">
              <a:off x="3053" y="2614"/>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0"/>
            <p:cNvSpPr>
              <a:spLocks noChangeShapeType="1"/>
            </p:cNvSpPr>
            <p:nvPr/>
          </p:nvSpPr>
          <p:spPr bwMode="auto">
            <a:xfrm flipH="1">
              <a:off x="3071" y="260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1"/>
            <p:cNvSpPr>
              <a:spLocks noChangeShapeType="1"/>
            </p:cNvSpPr>
            <p:nvPr/>
          </p:nvSpPr>
          <p:spPr bwMode="auto">
            <a:xfrm flipH="1">
              <a:off x="3065" y="2614"/>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2"/>
            <p:cNvSpPr>
              <a:spLocks noChangeShapeType="1"/>
            </p:cNvSpPr>
            <p:nvPr/>
          </p:nvSpPr>
          <p:spPr bwMode="auto">
            <a:xfrm flipH="1">
              <a:off x="3377" y="2674"/>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3"/>
            <p:cNvSpPr>
              <a:spLocks noChangeShapeType="1"/>
            </p:cNvSpPr>
            <p:nvPr/>
          </p:nvSpPr>
          <p:spPr bwMode="auto">
            <a:xfrm flipH="1">
              <a:off x="3161" y="2656"/>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4"/>
            <p:cNvSpPr>
              <a:spLocks noChangeShapeType="1"/>
            </p:cNvSpPr>
            <p:nvPr/>
          </p:nvSpPr>
          <p:spPr bwMode="auto">
            <a:xfrm flipH="1">
              <a:off x="3179" y="2656"/>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
            <p:cNvSpPr>
              <a:spLocks noChangeShapeType="1"/>
            </p:cNvSpPr>
            <p:nvPr/>
          </p:nvSpPr>
          <p:spPr bwMode="auto">
            <a:xfrm flipH="1">
              <a:off x="3089" y="2620"/>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
            <p:cNvSpPr>
              <a:spLocks noChangeShapeType="1"/>
            </p:cNvSpPr>
            <p:nvPr/>
          </p:nvSpPr>
          <p:spPr bwMode="auto">
            <a:xfrm flipH="1">
              <a:off x="3101" y="2626"/>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7"/>
            <p:cNvSpPr>
              <a:spLocks noChangeShapeType="1"/>
            </p:cNvSpPr>
            <p:nvPr/>
          </p:nvSpPr>
          <p:spPr bwMode="auto">
            <a:xfrm flipH="1">
              <a:off x="3437" y="2674"/>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8"/>
            <p:cNvSpPr>
              <a:spLocks noChangeShapeType="1"/>
            </p:cNvSpPr>
            <p:nvPr/>
          </p:nvSpPr>
          <p:spPr bwMode="auto">
            <a:xfrm flipH="1">
              <a:off x="3473" y="272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9"/>
            <p:cNvSpPr>
              <a:spLocks noChangeShapeType="1"/>
            </p:cNvSpPr>
            <p:nvPr/>
          </p:nvSpPr>
          <p:spPr bwMode="auto">
            <a:xfrm flipH="1">
              <a:off x="3515" y="272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0"/>
            <p:cNvSpPr>
              <a:spLocks noChangeShapeType="1"/>
            </p:cNvSpPr>
            <p:nvPr/>
          </p:nvSpPr>
          <p:spPr bwMode="auto">
            <a:xfrm flipH="1">
              <a:off x="3659" y="272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1"/>
            <p:cNvSpPr>
              <a:spLocks noChangeShapeType="1"/>
            </p:cNvSpPr>
            <p:nvPr/>
          </p:nvSpPr>
          <p:spPr bwMode="auto">
            <a:xfrm flipH="1">
              <a:off x="3389" y="2680"/>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2"/>
            <p:cNvSpPr>
              <a:spLocks noChangeShapeType="1"/>
            </p:cNvSpPr>
            <p:nvPr/>
          </p:nvSpPr>
          <p:spPr bwMode="auto">
            <a:xfrm flipH="1">
              <a:off x="3419" y="266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3"/>
            <p:cNvSpPr/>
            <p:nvPr/>
          </p:nvSpPr>
          <p:spPr bwMode="auto">
            <a:xfrm>
              <a:off x="2099" y="1552"/>
              <a:ext cx="1560" cy="1212"/>
            </a:xfrm>
            <a:custGeom>
              <a:avLst/>
              <a:gdLst>
                <a:gd name="T0" fmla="*/ 226 w 260"/>
                <a:gd name="T1" fmla="*/ 202 h 202"/>
                <a:gd name="T2" fmla="*/ 191 w 260"/>
                <a:gd name="T3" fmla="*/ 193 h 202"/>
                <a:gd name="T4" fmla="*/ 170 w 260"/>
                <a:gd name="T5" fmla="*/ 190 h 202"/>
                <a:gd name="T6" fmla="*/ 163 w 260"/>
                <a:gd name="T7" fmla="*/ 184 h 202"/>
                <a:gd name="T8" fmla="*/ 158 w 260"/>
                <a:gd name="T9" fmla="*/ 182 h 202"/>
                <a:gd name="T10" fmla="*/ 155 w 260"/>
                <a:gd name="T11" fmla="*/ 181 h 202"/>
                <a:gd name="T12" fmla="*/ 151 w 260"/>
                <a:gd name="T13" fmla="*/ 178 h 202"/>
                <a:gd name="T14" fmla="*/ 148 w 260"/>
                <a:gd name="T15" fmla="*/ 176 h 202"/>
                <a:gd name="T16" fmla="*/ 146 w 260"/>
                <a:gd name="T17" fmla="*/ 173 h 202"/>
                <a:gd name="T18" fmla="*/ 144 w 260"/>
                <a:gd name="T19" fmla="*/ 170 h 202"/>
                <a:gd name="T20" fmla="*/ 137 w 260"/>
                <a:gd name="T21" fmla="*/ 165 h 202"/>
                <a:gd name="T22" fmla="*/ 133 w 260"/>
                <a:gd name="T23" fmla="*/ 161 h 202"/>
                <a:gd name="T24" fmla="*/ 132 w 260"/>
                <a:gd name="T25" fmla="*/ 159 h 202"/>
                <a:gd name="T26" fmla="*/ 128 w 260"/>
                <a:gd name="T27" fmla="*/ 154 h 202"/>
                <a:gd name="T28" fmla="*/ 123 w 260"/>
                <a:gd name="T29" fmla="*/ 149 h 202"/>
                <a:gd name="T30" fmla="*/ 120 w 260"/>
                <a:gd name="T31" fmla="*/ 146 h 202"/>
                <a:gd name="T32" fmla="*/ 116 w 260"/>
                <a:gd name="T33" fmla="*/ 142 h 202"/>
                <a:gd name="T34" fmla="*/ 113 w 260"/>
                <a:gd name="T35" fmla="*/ 139 h 202"/>
                <a:gd name="T36" fmla="*/ 109 w 260"/>
                <a:gd name="T37" fmla="*/ 135 h 202"/>
                <a:gd name="T38" fmla="*/ 105 w 260"/>
                <a:gd name="T39" fmla="*/ 131 h 202"/>
                <a:gd name="T40" fmla="*/ 103 w 260"/>
                <a:gd name="T41" fmla="*/ 127 h 202"/>
                <a:gd name="T42" fmla="*/ 98 w 260"/>
                <a:gd name="T43" fmla="*/ 126 h 202"/>
                <a:gd name="T44" fmla="*/ 95 w 260"/>
                <a:gd name="T45" fmla="*/ 124 h 202"/>
                <a:gd name="T46" fmla="*/ 92 w 260"/>
                <a:gd name="T47" fmla="*/ 122 h 202"/>
                <a:gd name="T48" fmla="*/ 85 w 260"/>
                <a:gd name="T49" fmla="*/ 119 h 202"/>
                <a:gd name="T50" fmla="*/ 82 w 260"/>
                <a:gd name="T51" fmla="*/ 118 h 202"/>
                <a:gd name="T52" fmla="*/ 80 w 260"/>
                <a:gd name="T53" fmla="*/ 116 h 202"/>
                <a:gd name="T54" fmla="*/ 78 w 260"/>
                <a:gd name="T55" fmla="*/ 114 h 202"/>
                <a:gd name="T56" fmla="*/ 76 w 260"/>
                <a:gd name="T57" fmla="*/ 107 h 202"/>
                <a:gd name="T58" fmla="*/ 74 w 260"/>
                <a:gd name="T59" fmla="*/ 100 h 202"/>
                <a:gd name="T60" fmla="*/ 64 w 260"/>
                <a:gd name="T61" fmla="*/ 94 h 202"/>
                <a:gd name="T62" fmla="*/ 63 w 260"/>
                <a:gd name="T63" fmla="*/ 91 h 202"/>
                <a:gd name="T64" fmla="*/ 61 w 260"/>
                <a:gd name="T65" fmla="*/ 86 h 202"/>
                <a:gd name="T66" fmla="*/ 59 w 260"/>
                <a:gd name="T67" fmla="*/ 80 h 202"/>
                <a:gd name="T68" fmla="*/ 55 w 260"/>
                <a:gd name="T69" fmla="*/ 75 h 202"/>
                <a:gd name="T70" fmla="*/ 53 w 260"/>
                <a:gd name="T71" fmla="*/ 72 h 202"/>
                <a:gd name="T72" fmla="*/ 52 w 260"/>
                <a:gd name="T73" fmla="*/ 65 h 202"/>
                <a:gd name="T74" fmla="*/ 49 w 260"/>
                <a:gd name="T75" fmla="*/ 62 h 202"/>
                <a:gd name="T76" fmla="*/ 47 w 260"/>
                <a:gd name="T77" fmla="*/ 56 h 202"/>
                <a:gd name="T78" fmla="*/ 44 w 260"/>
                <a:gd name="T79" fmla="*/ 55 h 202"/>
                <a:gd name="T80" fmla="*/ 41 w 260"/>
                <a:gd name="T81" fmla="*/ 50 h 202"/>
                <a:gd name="T82" fmla="*/ 40 w 260"/>
                <a:gd name="T83" fmla="*/ 49 h 202"/>
                <a:gd name="T84" fmla="*/ 37 w 260"/>
                <a:gd name="T85" fmla="*/ 47 h 202"/>
                <a:gd name="T86" fmla="*/ 36 w 260"/>
                <a:gd name="T87" fmla="*/ 43 h 202"/>
                <a:gd name="T88" fmla="*/ 35 w 260"/>
                <a:gd name="T89" fmla="*/ 37 h 202"/>
                <a:gd name="T90" fmla="*/ 30 w 260"/>
                <a:gd name="T91" fmla="*/ 32 h 202"/>
                <a:gd name="T92" fmla="*/ 29 w 260"/>
                <a:gd name="T93" fmla="*/ 29 h 202"/>
                <a:gd name="T94" fmla="*/ 27 w 260"/>
                <a:gd name="T95" fmla="*/ 26 h 202"/>
                <a:gd name="T96" fmla="*/ 24 w 260"/>
                <a:gd name="T97" fmla="*/ 21 h 202"/>
                <a:gd name="T98" fmla="*/ 16 w 260"/>
                <a:gd name="T99" fmla="*/ 14 h 202"/>
                <a:gd name="T100" fmla="*/ 13 w 260"/>
                <a:gd name="T101" fmla="*/ 12 h 202"/>
                <a:gd name="T102" fmla="*/ 10 w 260"/>
                <a:gd name="T103" fmla="*/ 9 h 202"/>
                <a:gd name="T104" fmla="*/ 6 w 260"/>
                <a:gd name="T105" fmla="*/ 4 h 202"/>
                <a:gd name="T106" fmla="*/ 4 w 260"/>
                <a:gd name="T107" fmla="*/ 3 h 202"/>
                <a:gd name="T108" fmla="*/ 0 w 260"/>
                <a:gd name="T10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01">
                  <a:moveTo>
                    <a:pt x="260" y="202"/>
                  </a:moveTo>
                  <a:lnTo>
                    <a:pt x="226" y="202"/>
                  </a:lnTo>
                  <a:lnTo>
                    <a:pt x="226" y="193"/>
                  </a:lnTo>
                  <a:lnTo>
                    <a:pt x="191" y="193"/>
                  </a:lnTo>
                  <a:lnTo>
                    <a:pt x="191" y="190"/>
                  </a:lnTo>
                  <a:lnTo>
                    <a:pt x="170" y="190"/>
                  </a:lnTo>
                  <a:lnTo>
                    <a:pt x="170" y="184"/>
                  </a:lnTo>
                  <a:lnTo>
                    <a:pt x="163" y="184"/>
                  </a:lnTo>
                  <a:lnTo>
                    <a:pt x="163" y="182"/>
                  </a:lnTo>
                  <a:lnTo>
                    <a:pt x="158" y="182"/>
                  </a:lnTo>
                  <a:lnTo>
                    <a:pt x="158" y="181"/>
                  </a:lnTo>
                  <a:lnTo>
                    <a:pt x="155" y="181"/>
                  </a:lnTo>
                  <a:lnTo>
                    <a:pt x="155" y="178"/>
                  </a:lnTo>
                  <a:lnTo>
                    <a:pt x="151" y="178"/>
                  </a:lnTo>
                  <a:lnTo>
                    <a:pt x="151" y="176"/>
                  </a:lnTo>
                  <a:lnTo>
                    <a:pt x="148" y="176"/>
                  </a:lnTo>
                  <a:lnTo>
                    <a:pt x="148" y="173"/>
                  </a:lnTo>
                  <a:lnTo>
                    <a:pt x="146" y="173"/>
                  </a:lnTo>
                  <a:lnTo>
                    <a:pt x="146" y="170"/>
                  </a:lnTo>
                  <a:lnTo>
                    <a:pt x="144" y="170"/>
                  </a:lnTo>
                  <a:lnTo>
                    <a:pt x="144" y="165"/>
                  </a:lnTo>
                  <a:lnTo>
                    <a:pt x="137" y="165"/>
                  </a:lnTo>
                  <a:lnTo>
                    <a:pt x="137" y="161"/>
                  </a:lnTo>
                  <a:lnTo>
                    <a:pt x="133" y="161"/>
                  </a:lnTo>
                  <a:lnTo>
                    <a:pt x="133" y="159"/>
                  </a:lnTo>
                  <a:lnTo>
                    <a:pt x="132" y="159"/>
                  </a:lnTo>
                  <a:lnTo>
                    <a:pt x="132" y="154"/>
                  </a:lnTo>
                  <a:lnTo>
                    <a:pt x="128" y="154"/>
                  </a:lnTo>
                  <a:lnTo>
                    <a:pt x="128" y="149"/>
                  </a:lnTo>
                  <a:lnTo>
                    <a:pt x="123" y="149"/>
                  </a:lnTo>
                  <a:lnTo>
                    <a:pt x="123" y="146"/>
                  </a:lnTo>
                  <a:lnTo>
                    <a:pt x="120" y="146"/>
                  </a:lnTo>
                  <a:lnTo>
                    <a:pt x="120" y="142"/>
                  </a:lnTo>
                  <a:lnTo>
                    <a:pt x="116" y="142"/>
                  </a:lnTo>
                  <a:lnTo>
                    <a:pt x="116" y="139"/>
                  </a:lnTo>
                  <a:lnTo>
                    <a:pt x="113" y="139"/>
                  </a:lnTo>
                  <a:lnTo>
                    <a:pt x="113" y="135"/>
                  </a:lnTo>
                  <a:lnTo>
                    <a:pt x="109" y="135"/>
                  </a:lnTo>
                  <a:lnTo>
                    <a:pt x="109" y="131"/>
                  </a:lnTo>
                  <a:lnTo>
                    <a:pt x="105" y="131"/>
                  </a:lnTo>
                  <a:lnTo>
                    <a:pt x="105" y="127"/>
                  </a:lnTo>
                  <a:lnTo>
                    <a:pt x="103" y="127"/>
                  </a:lnTo>
                  <a:lnTo>
                    <a:pt x="103" y="126"/>
                  </a:lnTo>
                  <a:lnTo>
                    <a:pt x="98" y="126"/>
                  </a:lnTo>
                  <a:lnTo>
                    <a:pt x="98" y="124"/>
                  </a:lnTo>
                  <a:lnTo>
                    <a:pt x="95" y="124"/>
                  </a:lnTo>
                  <a:lnTo>
                    <a:pt x="95" y="122"/>
                  </a:lnTo>
                  <a:lnTo>
                    <a:pt x="92" y="122"/>
                  </a:lnTo>
                  <a:lnTo>
                    <a:pt x="92" y="119"/>
                  </a:lnTo>
                  <a:lnTo>
                    <a:pt x="85" y="119"/>
                  </a:lnTo>
                  <a:lnTo>
                    <a:pt x="85" y="118"/>
                  </a:lnTo>
                  <a:lnTo>
                    <a:pt x="82" y="118"/>
                  </a:lnTo>
                  <a:lnTo>
                    <a:pt x="82" y="116"/>
                  </a:lnTo>
                  <a:lnTo>
                    <a:pt x="80" y="116"/>
                  </a:lnTo>
                  <a:lnTo>
                    <a:pt x="80" y="114"/>
                  </a:lnTo>
                  <a:lnTo>
                    <a:pt x="78" y="114"/>
                  </a:lnTo>
                  <a:lnTo>
                    <a:pt x="78" y="107"/>
                  </a:lnTo>
                  <a:lnTo>
                    <a:pt x="76" y="107"/>
                  </a:lnTo>
                  <a:lnTo>
                    <a:pt x="76" y="100"/>
                  </a:lnTo>
                  <a:lnTo>
                    <a:pt x="74" y="100"/>
                  </a:lnTo>
                  <a:lnTo>
                    <a:pt x="74" y="94"/>
                  </a:lnTo>
                  <a:lnTo>
                    <a:pt x="64" y="94"/>
                  </a:lnTo>
                  <a:lnTo>
                    <a:pt x="64" y="91"/>
                  </a:lnTo>
                  <a:lnTo>
                    <a:pt x="63" y="91"/>
                  </a:lnTo>
                  <a:lnTo>
                    <a:pt x="63" y="86"/>
                  </a:lnTo>
                  <a:lnTo>
                    <a:pt x="61" y="86"/>
                  </a:lnTo>
                  <a:lnTo>
                    <a:pt x="61" y="80"/>
                  </a:lnTo>
                  <a:lnTo>
                    <a:pt x="59" y="80"/>
                  </a:lnTo>
                  <a:lnTo>
                    <a:pt x="59" y="75"/>
                  </a:lnTo>
                  <a:lnTo>
                    <a:pt x="55" y="75"/>
                  </a:lnTo>
                  <a:lnTo>
                    <a:pt x="55" y="72"/>
                  </a:lnTo>
                  <a:lnTo>
                    <a:pt x="53" y="72"/>
                  </a:lnTo>
                  <a:lnTo>
                    <a:pt x="53" y="65"/>
                  </a:lnTo>
                  <a:lnTo>
                    <a:pt x="52" y="65"/>
                  </a:lnTo>
                  <a:lnTo>
                    <a:pt x="52" y="62"/>
                  </a:lnTo>
                  <a:lnTo>
                    <a:pt x="49" y="62"/>
                  </a:lnTo>
                  <a:lnTo>
                    <a:pt x="49" y="56"/>
                  </a:lnTo>
                  <a:lnTo>
                    <a:pt x="47" y="56"/>
                  </a:lnTo>
                  <a:lnTo>
                    <a:pt x="47" y="55"/>
                  </a:lnTo>
                  <a:lnTo>
                    <a:pt x="44" y="55"/>
                  </a:lnTo>
                  <a:lnTo>
                    <a:pt x="44" y="50"/>
                  </a:lnTo>
                  <a:lnTo>
                    <a:pt x="41" y="50"/>
                  </a:lnTo>
                  <a:lnTo>
                    <a:pt x="41" y="49"/>
                  </a:lnTo>
                  <a:lnTo>
                    <a:pt x="40" y="49"/>
                  </a:lnTo>
                  <a:lnTo>
                    <a:pt x="40" y="47"/>
                  </a:lnTo>
                  <a:lnTo>
                    <a:pt x="37" y="47"/>
                  </a:lnTo>
                  <a:lnTo>
                    <a:pt x="37" y="43"/>
                  </a:lnTo>
                  <a:lnTo>
                    <a:pt x="36" y="43"/>
                  </a:lnTo>
                  <a:lnTo>
                    <a:pt x="36" y="37"/>
                  </a:lnTo>
                  <a:lnTo>
                    <a:pt x="35" y="37"/>
                  </a:lnTo>
                  <a:lnTo>
                    <a:pt x="35" y="32"/>
                  </a:lnTo>
                  <a:lnTo>
                    <a:pt x="30" y="32"/>
                  </a:lnTo>
                  <a:lnTo>
                    <a:pt x="30" y="29"/>
                  </a:lnTo>
                  <a:lnTo>
                    <a:pt x="29" y="29"/>
                  </a:lnTo>
                  <a:lnTo>
                    <a:pt x="29" y="26"/>
                  </a:lnTo>
                  <a:lnTo>
                    <a:pt x="27" y="26"/>
                  </a:lnTo>
                  <a:lnTo>
                    <a:pt x="27" y="21"/>
                  </a:lnTo>
                  <a:lnTo>
                    <a:pt x="24" y="21"/>
                  </a:lnTo>
                  <a:lnTo>
                    <a:pt x="24" y="14"/>
                  </a:lnTo>
                  <a:lnTo>
                    <a:pt x="16" y="14"/>
                  </a:lnTo>
                  <a:lnTo>
                    <a:pt x="16" y="12"/>
                  </a:lnTo>
                  <a:lnTo>
                    <a:pt x="13" y="12"/>
                  </a:lnTo>
                  <a:lnTo>
                    <a:pt x="13" y="9"/>
                  </a:lnTo>
                  <a:lnTo>
                    <a:pt x="10" y="9"/>
                  </a:lnTo>
                  <a:lnTo>
                    <a:pt x="10" y="4"/>
                  </a:lnTo>
                  <a:lnTo>
                    <a:pt x="6" y="4"/>
                  </a:lnTo>
                  <a:lnTo>
                    <a:pt x="6" y="3"/>
                  </a:lnTo>
                  <a:lnTo>
                    <a:pt x="4" y="3"/>
                  </a:lnTo>
                  <a:lnTo>
                    <a:pt x="4"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24"/>
          <p:cNvGrpSpPr/>
          <p:nvPr/>
        </p:nvGrpSpPr>
        <p:grpSpPr>
          <a:xfrm>
            <a:off x="742198" y="2123710"/>
            <a:ext cx="2664000" cy="2780764"/>
            <a:chOff x="2243" y="1496"/>
            <a:chExt cx="1272" cy="1326"/>
          </a:xfrm>
        </p:grpSpPr>
        <p:sp>
          <p:nvSpPr>
            <p:cNvPr id="54" name="Line 25"/>
            <p:cNvSpPr>
              <a:spLocks noChangeShapeType="1"/>
            </p:cNvSpPr>
            <p:nvPr/>
          </p:nvSpPr>
          <p:spPr bwMode="auto">
            <a:xfrm flipH="1">
              <a:off x="3179" y="254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6"/>
            <p:cNvSpPr>
              <a:spLocks noChangeShapeType="1"/>
            </p:cNvSpPr>
            <p:nvPr/>
          </p:nvSpPr>
          <p:spPr bwMode="auto">
            <a:xfrm flipH="1">
              <a:off x="3191" y="254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7"/>
            <p:cNvSpPr>
              <a:spLocks noChangeShapeType="1"/>
            </p:cNvSpPr>
            <p:nvPr/>
          </p:nvSpPr>
          <p:spPr bwMode="auto">
            <a:xfrm flipH="1">
              <a:off x="3515" y="278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8"/>
            <p:cNvSpPr>
              <a:spLocks noChangeShapeType="1"/>
            </p:cNvSpPr>
            <p:nvPr/>
          </p:nvSpPr>
          <p:spPr bwMode="auto">
            <a:xfrm flipH="1">
              <a:off x="3131" y="2540"/>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9"/>
            <p:cNvSpPr>
              <a:spLocks noChangeShapeType="1"/>
            </p:cNvSpPr>
            <p:nvPr/>
          </p:nvSpPr>
          <p:spPr bwMode="auto">
            <a:xfrm flipH="1">
              <a:off x="3305" y="266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0"/>
            <p:cNvSpPr>
              <a:spLocks noChangeShapeType="1"/>
            </p:cNvSpPr>
            <p:nvPr/>
          </p:nvSpPr>
          <p:spPr bwMode="auto">
            <a:xfrm flipH="1">
              <a:off x="3161" y="2552"/>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1"/>
            <p:cNvSpPr>
              <a:spLocks noChangeShapeType="1"/>
            </p:cNvSpPr>
            <p:nvPr/>
          </p:nvSpPr>
          <p:spPr bwMode="auto">
            <a:xfrm flipH="1">
              <a:off x="3209" y="254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32"/>
            <p:cNvSpPr>
              <a:spLocks noChangeShapeType="1"/>
            </p:cNvSpPr>
            <p:nvPr/>
          </p:nvSpPr>
          <p:spPr bwMode="auto">
            <a:xfrm flipH="1">
              <a:off x="3383" y="269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33"/>
            <p:cNvSpPr>
              <a:spLocks noChangeShapeType="1"/>
            </p:cNvSpPr>
            <p:nvPr/>
          </p:nvSpPr>
          <p:spPr bwMode="auto">
            <a:xfrm flipH="1">
              <a:off x="3413" y="272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34"/>
            <p:cNvSpPr>
              <a:spLocks noChangeShapeType="1"/>
            </p:cNvSpPr>
            <p:nvPr/>
          </p:nvSpPr>
          <p:spPr bwMode="auto">
            <a:xfrm flipH="1">
              <a:off x="3203" y="2600"/>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5"/>
            <p:cNvSpPr>
              <a:spLocks noChangeShapeType="1"/>
            </p:cNvSpPr>
            <p:nvPr/>
          </p:nvSpPr>
          <p:spPr bwMode="auto">
            <a:xfrm flipH="1">
              <a:off x="3275" y="263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6"/>
            <p:cNvSpPr>
              <a:spLocks noChangeShapeType="1"/>
            </p:cNvSpPr>
            <p:nvPr/>
          </p:nvSpPr>
          <p:spPr bwMode="auto">
            <a:xfrm flipH="1">
              <a:off x="3191" y="257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7"/>
            <p:cNvSpPr>
              <a:spLocks noChangeShapeType="1"/>
            </p:cNvSpPr>
            <p:nvPr/>
          </p:nvSpPr>
          <p:spPr bwMode="auto">
            <a:xfrm flipH="1">
              <a:off x="3179" y="257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38"/>
            <p:cNvSpPr/>
            <p:nvPr/>
          </p:nvSpPr>
          <p:spPr bwMode="auto">
            <a:xfrm>
              <a:off x="2243" y="1496"/>
              <a:ext cx="1272" cy="1326"/>
            </a:xfrm>
            <a:custGeom>
              <a:avLst/>
              <a:gdLst>
                <a:gd name="T0" fmla="*/ 205 w 212"/>
                <a:gd name="T1" fmla="*/ 211 h 221"/>
                <a:gd name="T2" fmla="*/ 190 w 212"/>
                <a:gd name="T3" fmla="*/ 207 h 221"/>
                <a:gd name="T4" fmla="*/ 187 w 212"/>
                <a:gd name="T5" fmla="*/ 201 h 221"/>
                <a:gd name="T6" fmla="*/ 173 w 212"/>
                <a:gd name="T7" fmla="*/ 198 h 221"/>
                <a:gd name="T8" fmla="*/ 170 w 212"/>
                <a:gd name="T9" fmla="*/ 193 h 221"/>
                <a:gd name="T10" fmla="*/ 160 w 212"/>
                <a:gd name="T11" fmla="*/ 189 h 221"/>
                <a:gd name="T12" fmla="*/ 158 w 212"/>
                <a:gd name="T13" fmla="*/ 185 h 221"/>
                <a:gd name="T14" fmla="*/ 150 w 212"/>
                <a:gd name="T15" fmla="*/ 182 h 221"/>
                <a:gd name="T16" fmla="*/ 149 w 212"/>
                <a:gd name="T17" fmla="*/ 179 h 221"/>
                <a:gd name="T18" fmla="*/ 125 w 212"/>
                <a:gd name="T19" fmla="*/ 177 h 221"/>
                <a:gd name="T20" fmla="*/ 120 w 212"/>
                <a:gd name="T21" fmla="*/ 174 h 221"/>
                <a:gd name="T22" fmla="*/ 116 w 212"/>
                <a:gd name="T23" fmla="*/ 172 h 221"/>
                <a:gd name="T24" fmla="*/ 114 w 212"/>
                <a:gd name="T25" fmla="*/ 168 h 221"/>
                <a:gd name="T26" fmla="*/ 110 w 212"/>
                <a:gd name="T27" fmla="*/ 167 h 221"/>
                <a:gd name="T28" fmla="*/ 107 w 212"/>
                <a:gd name="T29" fmla="*/ 160 h 221"/>
                <a:gd name="T30" fmla="*/ 105 w 212"/>
                <a:gd name="T31" fmla="*/ 157 h 221"/>
                <a:gd name="T32" fmla="*/ 99 w 212"/>
                <a:gd name="T33" fmla="*/ 149 h 221"/>
                <a:gd name="T34" fmla="*/ 95 w 212"/>
                <a:gd name="T35" fmla="*/ 147 h 221"/>
                <a:gd name="T36" fmla="*/ 94 w 212"/>
                <a:gd name="T37" fmla="*/ 140 h 221"/>
                <a:gd name="T38" fmla="*/ 91 w 212"/>
                <a:gd name="T39" fmla="*/ 137 h 221"/>
                <a:gd name="T40" fmla="*/ 86 w 212"/>
                <a:gd name="T41" fmla="*/ 134 h 221"/>
                <a:gd name="T42" fmla="*/ 85 w 212"/>
                <a:gd name="T43" fmla="*/ 129 h 221"/>
                <a:gd name="T44" fmla="*/ 82 w 212"/>
                <a:gd name="T45" fmla="*/ 127 h 221"/>
                <a:gd name="T46" fmla="*/ 81 w 212"/>
                <a:gd name="T47" fmla="*/ 124 h 221"/>
                <a:gd name="T48" fmla="*/ 77 w 212"/>
                <a:gd name="T49" fmla="*/ 121 h 221"/>
                <a:gd name="T50" fmla="*/ 76 w 212"/>
                <a:gd name="T51" fmla="*/ 115 h 221"/>
                <a:gd name="T52" fmla="*/ 72 w 212"/>
                <a:gd name="T53" fmla="*/ 110 h 221"/>
                <a:gd name="T54" fmla="*/ 70 w 212"/>
                <a:gd name="T55" fmla="*/ 100 h 221"/>
                <a:gd name="T56" fmla="*/ 68 w 212"/>
                <a:gd name="T57" fmla="*/ 97 h 221"/>
                <a:gd name="T58" fmla="*/ 65 w 212"/>
                <a:gd name="T59" fmla="*/ 92 h 221"/>
                <a:gd name="T60" fmla="*/ 61 w 212"/>
                <a:gd name="T61" fmla="*/ 89 h 221"/>
                <a:gd name="T62" fmla="*/ 58 w 212"/>
                <a:gd name="T63" fmla="*/ 84 h 221"/>
                <a:gd name="T64" fmla="*/ 54 w 212"/>
                <a:gd name="T65" fmla="*/ 82 h 221"/>
                <a:gd name="T66" fmla="*/ 52 w 212"/>
                <a:gd name="T67" fmla="*/ 77 h 221"/>
                <a:gd name="T68" fmla="*/ 48 w 212"/>
                <a:gd name="T69" fmla="*/ 73 h 221"/>
                <a:gd name="T70" fmla="*/ 46 w 212"/>
                <a:gd name="T71" fmla="*/ 69 h 221"/>
                <a:gd name="T72" fmla="*/ 42 w 212"/>
                <a:gd name="T73" fmla="*/ 67 h 221"/>
                <a:gd name="T74" fmla="*/ 40 w 212"/>
                <a:gd name="T75" fmla="*/ 61 h 221"/>
                <a:gd name="T76" fmla="*/ 35 w 212"/>
                <a:gd name="T77" fmla="*/ 56 h 221"/>
                <a:gd name="T78" fmla="*/ 33 w 212"/>
                <a:gd name="T79" fmla="*/ 50 h 221"/>
                <a:gd name="T80" fmla="*/ 30 w 212"/>
                <a:gd name="T81" fmla="*/ 47 h 221"/>
                <a:gd name="T82" fmla="*/ 28 w 212"/>
                <a:gd name="T83" fmla="*/ 41 h 221"/>
                <a:gd name="T84" fmla="*/ 25 w 212"/>
                <a:gd name="T85" fmla="*/ 37 h 221"/>
                <a:gd name="T86" fmla="*/ 24 w 212"/>
                <a:gd name="T87" fmla="*/ 30 h 221"/>
                <a:gd name="T88" fmla="*/ 19 w 212"/>
                <a:gd name="T89" fmla="*/ 20 h 221"/>
                <a:gd name="T90" fmla="*/ 17 w 212"/>
                <a:gd name="T91" fmla="*/ 8 h 221"/>
                <a:gd name="T92" fmla="*/ 12 w 212"/>
                <a:gd name="T93" fmla="*/ 6 h 221"/>
                <a:gd name="T94" fmla="*/ 11 w 212"/>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21">
                  <a:moveTo>
                    <a:pt x="212" y="221"/>
                  </a:moveTo>
                  <a:lnTo>
                    <a:pt x="205" y="221"/>
                  </a:lnTo>
                  <a:lnTo>
                    <a:pt x="205" y="211"/>
                  </a:lnTo>
                  <a:lnTo>
                    <a:pt x="191" y="211"/>
                  </a:lnTo>
                  <a:lnTo>
                    <a:pt x="191" y="207"/>
                  </a:lnTo>
                  <a:lnTo>
                    <a:pt x="190" y="207"/>
                  </a:lnTo>
                  <a:lnTo>
                    <a:pt x="190" y="206"/>
                  </a:lnTo>
                  <a:lnTo>
                    <a:pt x="187" y="206"/>
                  </a:lnTo>
                  <a:lnTo>
                    <a:pt x="187" y="201"/>
                  </a:lnTo>
                  <a:lnTo>
                    <a:pt x="176" y="201"/>
                  </a:lnTo>
                  <a:lnTo>
                    <a:pt x="176" y="198"/>
                  </a:lnTo>
                  <a:lnTo>
                    <a:pt x="173" y="198"/>
                  </a:lnTo>
                  <a:lnTo>
                    <a:pt x="173" y="195"/>
                  </a:lnTo>
                  <a:lnTo>
                    <a:pt x="170" y="195"/>
                  </a:lnTo>
                  <a:lnTo>
                    <a:pt x="170" y="193"/>
                  </a:lnTo>
                  <a:lnTo>
                    <a:pt x="161" y="193"/>
                  </a:lnTo>
                  <a:lnTo>
                    <a:pt x="161" y="189"/>
                  </a:lnTo>
                  <a:lnTo>
                    <a:pt x="160" y="189"/>
                  </a:lnTo>
                  <a:lnTo>
                    <a:pt x="160" y="188"/>
                  </a:lnTo>
                  <a:lnTo>
                    <a:pt x="158" y="188"/>
                  </a:lnTo>
                  <a:lnTo>
                    <a:pt x="158" y="185"/>
                  </a:lnTo>
                  <a:lnTo>
                    <a:pt x="156" y="185"/>
                  </a:lnTo>
                  <a:lnTo>
                    <a:pt x="156" y="182"/>
                  </a:lnTo>
                  <a:lnTo>
                    <a:pt x="150" y="182"/>
                  </a:lnTo>
                  <a:lnTo>
                    <a:pt x="150" y="181"/>
                  </a:lnTo>
                  <a:lnTo>
                    <a:pt x="149" y="181"/>
                  </a:lnTo>
                  <a:lnTo>
                    <a:pt x="149" y="179"/>
                  </a:lnTo>
                  <a:lnTo>
                    <a:pt x="141" y="179"/>
                  </a:lnTo>
                  <a:lnTo>
                    <a:pt x="141" y="177"/>
                  </a:lnTo>
                  <a:lnTo>
                    <a:pt x="125" y="177"/>
                  </a:lnTo>
                  <a:lnTo>
                    <a:pt x="125" y="175"/>
                  </a:lnTo>
                  <a:lnTo>
                    <a:pt x="120" y="175"/>
                  </a:lnTo>
                  <a:lnTo>
                    <a:pt x="120" y="174"/>
                  </a:lnTo>
                  <a:lnTo>
                    <a:pt x="117" y="174"/>
                  </a:lnTo>
                  <a:lnTo>
                    <a:pt x="117" y="172"/>
                  </a:lnTo>
                  <a:lnTo>
                    <a:pt x="116" y="172"/>
                  </a:lnTo>
                  <a:lnTo>
                    <a:pt x="116" y="170"/>
                  </a:lnTo>
                  <a:lnTo>
                    <a:pt x="114" y="170"/>
                  </a:lnTo>
                  <a:lnTo>
                    <a:pt x="114" y="168"/>
                  </a:lnTo>
                  <a:lnTo>
                    <a:pt x="112" y="168"/>
                  </a:lnTo>
                  <a:lnTo>
                    <a:pt x="112" y="167"/>
                  </a:lnTo>
                  <a:lnTo>
                    <a:pt x="110" y="167"/>
                  </a:lnTo>
                  <a:cubicBezTo>
                    <a:pt x="110" y="167"/>
                    <a:pt x="111" y="162"/>
                    <a:pt x="110" y="162"/>
                  </a:cubicBezTo>
                  <a:cubicBezTo>
                    <a:pt x="109" y="162"/>
                    <a:pt x="107" y="162"/>
                    <a:pt x="107" y="162"/>
                  </a:cubicBezTo>
                  <a:lnTo>
                    <a:pt x="107" y="160"/>
                  </a:lnTo>
                  <a:lnTo>
                    <a:pt x="106" y="160"/>
                  </a:lnTo>
                  <a:lnTo>
                    <a:pt x="106" y="157"/>
                  </a:lnTo>
                  <a:lnTo>
                    <a:pt x="105" y="157"/>
                  </a:lnTo>
                  <a:lnTo>
                    <a:pt x="105" y="154"/>
                  </a:lnTo>
                  <a:lnTo>
                    <a:pt x="99" y="154"/>
                  </a:lnTo>
                  <a:lnTo>
                    <a:pt x="99" y="149"/>
                  </a:lnTo>
                  <a:lnTo>
                    <a:pt x="97" y="149"/>
                  </a:lnTo>
                  <a:lnTo>
                    <a:pt x="97" y="147"/>
                  </a:lnTo>
                  <a:lnTo>
                    <a:pt x="95" y="147"/>
                  </a:lnTo>
                  <a:lnTo>
                    <a:pt x="95" y="143"/>
                  </a:lnTo>
                  <a:lnTo>
                    <a:pt x="94" y="143"/>
                  </a:lnTo>
                  <a:lnTo>
                    <a:pt x="94" y="140"/>
                  </a:lnTo>
                  <a:lnTo>
                    <a:pt x="90" y="140"/>
                  </a:lnTo>
                  <a:lnTo>
                    <a:pt x="91" y="140"/>
                  </a:lnTo>
                  <a:lnTo>
                    <a:pt x="91" y="137"/>
                  </a:lnTo>
                  <a:lnTo>
                    <a:pt x="89" y="137"/>
                  </a:lnTo>
                  <a:lnTo>
                    <a:pt x="89" y="134"/>
                  </a:lnTo>
                  <a:lnTo>
                    <a:pt x="86" y="134"/>
                  </a:lnTo>
                  <a:lnTo>
                    <a:pt x="86" y="131"/>
                  </a:lnTo>
                  <a:lnTo>
                    <a:pt x="85" y="131"/>
                  </a:lnTo>
                  <a:lnTo>
                    <a:pt x="85" y="129"/>
                  </a:lnTo>
                  <a:lnTo>
                    <a:pt x="84" y="129"/>
                  </a:lnTo>
                  <a:lnTo>
                    <a:pt x="84" y="127"/>
                  </a:lnTo>
                  <a:lnTo>
                    <a:pt x="82" y="127"/>
                  </a:lnTo>
                  <a:lnTo>
                    <a:pt x="82" y="125"/>
                  </a:lnTo>
                  <a:lnTo>
                    <a:pt x="81" y="125"/>
                  </a:lnTo>
                  <a:lnTo>
                    <a:pt x="81" y="124"/>
                  </a:lnTo>
                  <a:lnTo>
                    <a:pt x="80" y="124"/>
                  </a:lnTo>
                  <a:lnTo>
                    <a:pt x="80" y="121"/>
                  </a:lnTo>
                  <a:lnTo>
                    <a:pt x="77" y="121"/>
                  </a:lnTo>
                  <a:lnTo>
                    <a:pt x="77" y="120"/>
                  </a:lnTo>
                  <a:lnTo>
                    <a:pt x="76" y="120"/>
                  </a:lnTo>
                  <a:lnTo>
                    <a:pt x="76" y="115"/>
                  </a:lnTo>
                  <a:lnTo>
                    <a:pt x="75" y="115"/>
                  </a:lnTo>
                  <a:lnTo>
                    <a:pt x="75" y="110"/>
                  </a:lnTo>
                  <a:lnTo>
                    <a:pt x="72" y="110"/>
                  </a:lnTo>
                  <a:lnTo>
                    <a:pt x="72" y="107"/>
                  </a:lnTo>
                  <a:lnTo>
                    <a:pt x="70" y="107"/>
                  </a:lnTo>
                  <a:lnTo>
                    <a:pt x="70" y="100"/>
                  </a:lnTo>
                  <a:lnTo>
                    <a:pt x="69" y="100"/>
                  </a:lnTo>
                  <a:lnTo>
                    <a:pt x="69" y="97"/>
                  </a:lnTo>
                  <a:lnTo>
                    <a:pt x="68" y="97"/>
                  </a:lnTo>
                  <a:lnTo>
                    <a:pt x="68" y="95"/>
                  </a:lnTo>
                  <a:lnTo>
                    <a:pt x="65" y="95"/>
                  </a:lnTo>
                  <a:lnTo>
                    <a:pt x="65" y="92"/>
                  </a:lnTo>
                  <a:lnTo>
                    <a:pt x="62" y="92"/>
                  </a:lnTo>
                  <a:lnTo>
                    <a:pt x="62" y="89"/>
                  </a:lnTo>
                  <a:lnTo>
                    <a:pt x="61" y="89"/>
                  </a:lnTo>
                  <a:lnTo>
                    <a:pt x="61" y="87"/>
                  </a:lnTo>
                  <a:lnTo>
                    <a:pt x="58" y="87"/>
                  </a:lnTo>
                  <a:lnTo>
                    <a:pt x="58" y="84"/>
                  </a:lnTo>
                  <a:lnTo>
                    <a:pt x="56" y="84"/>
                  </a:lnTo>
                  <a:lnTo>
                    <a:pt x="56" y="82"/>
                  </a:lnTo>
                  <a:lnTo>
                    <a:pt x="54" y="82"/>
                  </a:lnTo>
                  <a:lnTo>
                    <a:pt x="54" y="78"/>
                  </a:lnTo>
                  <a:lnTo>
                    <a:pt x="52" y="78"/>
                  </a:lnTo>
                  <a:lnTo>
                    <a:pt x="52" y="77"/>
                  </a:lnTo>
                  <a:lnTo>
                    <a:pt x="49" y="77"/>
                  </a:lnTo>
                  <a:lnTo>
                    <a:pt x="49" y="73"/>
                  </a:lnTo>
                  <a:lnTo>
                    <a:pt x="48" y="73"/>
                  </a:lnTo>
                  <a:lnTo>
                    <a:pt x="48" y="71"/>
                  </a:lnTo>
                  <a:lnTo>
                    <a:pt x="46" y="71"/>
                  </a:lnTo>
                  <a:lnTo>
                    <a:pt x="46" y="69"/>
                  </a:lnTo>
                  <a:lnTo>
                    <a:pt x="43" y="69"/>
                  </a:lnTo>
                  <a:lnTo>
                    <a:pt x="43" y="67"/>
                  </a:lnTo>
                  <a:lnTo>
                    <a:pt x="42" y="67"/>
                  </a:lnTo>
                  <a:lnTo>
                    <a:pt x="42" y="65"/>
                  </a:lnTo>
                  <a:lnTo>
                    <a:pt x="40" y="65"/>
                  </a:lnTo>
                  <a:lnTo>
                    <a:pt x="40" y="61"/>
                  </a:lnTo>
                  <a:lnTo>
                    <a:pt x="38" y="61"/>
                  </a:lnTo>
                  <a:lnTo>
                    <a:pt x="38" y="56"/>
                  </a:lnTo>
                  <a:cubicBezTo>
                    <a:pt x="38" y="56"/>
                    <a:pt x="35" y="56"/>
                    <a:pt x="35" y="56"/>
                  </a:cubicBezTo>
                  <a:cubicBezTo>
                    <a:pt x="35" y="55"/>
                    <a:pt x="35" y="53"/>
                    <a:pt x="35" y="53"/>
                  </a:cubicBezTo>
                  <a:lnTo>
                    <a:pt x="33" y="53"/>
                  </a:lnTo>
                  <a:lnTo>
                    <a:pt x="33" y="50"/>
                  </a:lnTo>
                  <a:lnTo>
                    <a:pt x="31" y="50"/>
                  </a:lnTo>
                  <a:lnTo>
                    <a:pt x="31" y="47"/>
                  </a:lnTo>
                  <a:lnTo>
                    <a:pt x="30" y="47"/>
                  </a:lnTo>
                  <a:lnTo>
                    <a:pt x="30" y="42"/>
                  </a:lnTo>
                  <a:lnTo>
                    <a:pt x="28" y="42"/>
                  </a:lnTo>
                  <a:lnTo>
                    <a:pt x="28" y="41"/>
                  </a:lnTo>
                  <a:lnTo>
                    <a:pt x="26" y="41"/>
                  </a:lnTo>
                  <a:lnTo>
                    <a:pt x="26" y="37"/>
                  </a:lnTo>
                  <a:lnTo>
                    <a:pt x="25" y="37"/>
                  </a:lnTo>
                  <a:lnTo>
                    <a:pt x="25" y="35"/>
                  </a:lnTo>
                  <a:lnTo>
                    <a:pt x="24" y="35"/>
                  </a:lnTo>
                  <a:lnTo>
                    <a:pt x="24" y="30"/>
                  </a:lnTo>
                  <a:lnTo>
                    <a:pt x="22" y="30"/>
                  </a:lnTo>
                  <a:lnTo>
                    <a:pt x="22" y="20"/>
                  </a:lnTo>
                  <a:lnTo>
                    <a:pt x="19" y="20"/>
                  </a:lnTo>
                  <a:lnTo>
                    <a:pt x="19" y="14"/>
                  </a:lnTo>
                  <a:lnTo>
                    <a:pt x="17" y="14"/>
                  </a:lnTo>
                  <a:lnTo>
                    <a:pt x="17" y="8"/>
                  </a:lnTo>
                  <a:lnTo>
                    <a:pt x="16" y="8"/>
                  </a:lnTo>
                  <a:lnTo>
                    <a:pt x="16" y="6"/>
                  </a:lnTo>
                  <a:lnTo>
                    <a:pt x="12" y="6"/>
                  </a:lnTo>
                  <a:lnTo>
                    <a:pt x="12" y="2"/>
                  </a:lnTo>
                  <a:lnTo>
                    <a:pt x="11" y="2"/>
                  </a:lnTo>
                  <a:lnTo>
                    <a:pt x="11"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8" name="TextBox 67"/>
          <p:cNvSpPr txBox="1"/>
          <p:nvPr/>
        </p:nvSpPr>
        <p:spPr>
          <a:xfrm>
            <a:off x="2112419" y="1614883"/>
            <a:ext cx="1171761"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OS-ITT 人群</a:t>
            </a:r>
          </a:p>
        </p:txBody>
      </p:sp>
      <p:cxnSp>
        <p:nvCxnSpPr>
          <p:cNvPr id="69" name="Straight Connector 68"/>
          <p:cNvCxnSpPr/>
          <p:nvPr/>
        </p:nvCxnSpPr>
        <p:spPr>
          <a:xfrm>
            <a:off x="1010979" y="4404616"/>
            <a:ext cx="409889"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1010979" y="4566284"/>
            <a:ext cx="409889"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sp>
        <p:nvSpPr>
          <p:cNvPr id="71" name="TextBox 70"/>
          <p:cNvSpPr txBox="1"/>
          <p:nvPr/>
        </p:nvSpPr>
        <p:spPr>
          <a:xfrm>
            <a:off x="1498951" y="4266742"/>
            <a:ext cx="513593" cy="457657"/>
          </a:xfrm>
          <a:prstGeom prst="rect">
            <a:avLst/>
          </a:prstGeom>
          <a:noFill/>
        </p:spPr>
        <p:txBody>
          <a:bodyPr wrap="none" rtlCol="0">
            <a:spAutoFit/>
          </a:bodyPr>
          <a:lstStyle/>
          <a:p>
            <a:r>
              <a:rPr lang="zh-CN" sz="1200" b="0" i="0" u="none" strike="noStrike" cap="none" baseline="0">
                <a:solidFill>
                  <a:srgbClr val="4D4D4D"/>
                </a:solidFill>
                <a:effectLst/>
                <a:uFillTx/>
                <a:ea typeface="SimSun"/>
              </a:rPr>
              <a:t>GCS</a:t>
            </a:r>
          </a:p>
          <a:p>
            <a:r>
              <a:rPr lang="zh-CN" sz="1200" b="0" i="0" u="none" strike="noStrike" cap="none" baseline="0">
                <a:solidFill>
                  <a:srgbClr val="4D4D4D"/>
                </a:solidFill>
                <a:effectLst/>
                <a:uFillTx/>
                <a:ea typeface="SimSun"/>
              </a:rPr>
              <a:t>GC</a:t>
            </a:r>
          </a:p>
        </p:txBody>
      </p:sp>
      <p:graphicFrame>
        <p:nvGraphicFramePr>
          <p:cNvPr id="136" name="Group 88"/>
          <p:cNvGraphicFramePr>
            <a:graphicFrameLocks noGrp="1"/>
          </p:cNvGraphicFramePr>
          <p:nvPr>
            <p:extLst>
              <p:ext uri="{D42A27DB-BD31-4B8C-83A1-F6EECF244321}">
                <p14:modId xmlns:p14="http://schemas.microsoft.com/office/powerpoint/2010/main" xmlns="" val="3761729795"/>
              </p:ext>
            </p:extLst>
          </p:nvPr>
        </p:nvGraphicFramePr>
        <p:xfrm>
          <a:off x="1757916" y="1919991"/>
          <a:ext cx="2785509" cy="1295400"/>
        </p:xfrm>
        <a:graphic>
          <a:graphicData uri="http://schemas.openxmlformats.org/drawingml/2006/table">
            <a:tbl>
              <a:tblPr firstRow="1" bandRow="1">
                <a:tableStyleId>{69012ECD-51FC-41F1-AA8D-1B2483CD663E}</a:tableStyleId>
              </a:tblPr>
              <a:tblGrid>
                <a:gridCol w="1037750">
                  <a:extLst>
                    <a:ext uri="{9D8B030D-6E8A-4147-A177-3AD203B41FA5}">
                      <a16:colId xmlns:a16="http://schemas.microsoft.com/office/drawing/2014/main" xmlns="" val="20000"/>
                    </a:ext>
                  </a:extLst>
                </a:gridCol>
                <a:gridCol w="766684">
                  <a:extLst>
                    <a:ext uri="{9D8B030D-6E8A-4147-A177-3AD203B41FA5}">
                      <a16:colId xmlns:a16="http://schemas.microsoft.com/office/drawing/2014/main" xmlns="" val="20001"/>
                    </a:ext>
                  </a:extLst>
                </a:gridCol>
                <a:gridCol w="981075">
                  <a:extLst>
                    <a:ext uri="{9D8B030D-6E8A-4147-A177-3AD203B41FA5}">
                      <a16:colId xmlns:a16="http://schemas.microsoft.com/office/drawing/2014/main" xmlns="" val="20002"/>
                    </a:ext>
                  </a:extLst>
                </a:gridCol>
              </a:tblGrid>
              <a:tr h="1945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100" b="1"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GC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GCS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9080">
                <a:tc>
                  <a:txBody>
                    <a:bodyPr/>
                    <a:lstStyle/>
                    <a:p>
                      <a:r>
                        <a:rPr lang="zh-CN" sz="1100" b="0" i="0" u="none" strike="noStrike" cap="none" baseline="0">
                          <a:solidFill>
                            <a:srgbClr val="4D4D4D"/>
                          </a:solidFill>
                          <a:effectLst/>
                          <a:uFillTx/>
                          <a:ea typeface="SimSun"/>
                        </a:rPr>
                        <a:t>事件/n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108/123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102/123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9080">
                <a:tc>
                  <a:txBody>
                    <a:bodyPr/>
                    <a:lstStyle/>
                    <a:p>
                      <a:r>
                        <a:rPr lang="zh-CN" sz="1100" b="0" i="0" u="none" strike="noStrike" cap="none" baseline="0">
                          <a:solidFill>
                            <a:srgbClr val="4D4D4D"/>
                          </a:solidFill>
                          <a:effectLst/>
                          <a:uFillTx/>
                          <a:ea typeface="SimSun"/>
                        </a:rPr>
                        <a:t>mOS，月数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9080">
                <a:tc>
                  <a:txBody>
                    <a:bodyPr/>
                    <a:lstStyle/>
                    <a:p>
                      <a:r>
                        <a:rPr lang="zh-CN" sz="1100" b="0" i="0" u="none" strike="noStrike" cap="none" baseline="0">
                          <a:solidFill>
                            <a:srgbClr val="4D4D4D"/>
                          </a:solidFill>
                          <a:effectLst/>
                          <a:uFillTx/>
                          <a:ea typeface="SimSun"/>
                        </a:rPr>
                        <a:t>1 年 OS，%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53.7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59.4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908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 年 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28.5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138" name="Group 137"/>
          <p:cNvGrpSpPr/>
          <p:nvPr/>
        </p:nvGrpSpPr>
        <p:grpSpPr>
          <a:xfrm>
            <a:off x="4668784" y="1609080"/>
            <a:ext cx="4259780" cy="4196665"/>
            <a:chOff x="4572531" y="1564698"/>
            <a:chExt cx="4259780" cy="4196665"/>
          </a:xfrm>
        </p:grpSpPr>
        <p:grpSp>
          <p:nvGrpSpPr>
            <p:cNvPr id="139" name="Group 138"/>
            <p:cNvGrpSpPr/>
            <p:nvPr/>
          </p:nvGrpSpPr>
          <p:grpSpPr>
            <a:xfrm>
              <a:off x="4572531" y="1909363"/>
              <a:ext cx="4244571" cy="3852000"/>
              <a:chOff x="2027864" y="2255739"/>
              <a:chExt cx="4692540" cy="2772508"/>
            </a:xfrm>
          </p:grpSpPr>
          <p:grpSp>
            <p:nvGrpSpPr>
              <p:cNvPr id="158" name="Group 157"/>
              <p:cNvGrpSpPr/>
              <p:nvPr/>
            </p:nvGrpSpPr>
            <p:grpSpPr>
              <a:xfrm>
                <a:off x="2614623" y="2396465"/>
                <a:ext cx="3906738" cy="2171700"/>
                <a:chOff x="836615" y="2448719"/>
                <a:chExt cx="3906738" cy="2171700"/>
              </a:xfrm>
            </p:grpSpPr>
            <p:sp>
              <p:nvSpPr>
                <p:cNvPr id="169" name="Freeform 16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1"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3" name="Line 13"/>
                <p:cNvSpPr>
                  <a:spLocks noChangeShapeType="1"/>
                </p:cNvSpPr>
                <p:nvPr/>
              </p:nvSpPr>
              <p:spPr bwMode="auto">
                <a:xfrm flipH="1">
                  <a:off x="28384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4" name="Line 15"/>
                <p:cNvSpPr>
                  <a:spLocks noChangeShapeType="1"/>
                </p:cNvSpPr>
                <p:nvPr/>
              </p:nvSpPr>
              <p:spPr bwMode="auto">
                <a:xfrm flipH="1">
                  <a:off x="379412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5"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6" name="Line 19"/>
                <p:cNvSpPr>
                  <a:spLocks noChangeShapeType="1"/>
                </p:cNvSpPr>
                <p:nvPr/>
              </p:nvSpPr>
              <p:spPr bwMode="auto">
                <a:xfrm flipH="1">
                  <a:off x="188436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7"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59" name="TextBox 158"/>
              <p:cNvSpPr txBox="1"/>
              <p:nvPr/>
            </p:nvSpPr>
            <p:spPr>
              <a:xfrm rot="16200000">
                <a:off x="2006828" y="3290474"/>
                <a:ext cx="345644" cy="303575"/>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363636"/>
                    </a:solidFill>
                    <a:effectLst/>
                    <a:uFillTx/>
                    <a:ea typeface="SimSun"/>
                  </a:rPr>
                  <a:t>PFS</a:t>
                </a:r>
              </a:p>
            </p:txBody>
          </p:sp>
          <p:sp>
            <p:nvSpPr>
              <p:cNvPr id="160" name="TextBox 159"/>
              <p:cNvSpPr txBox="1"/>
              <p:nvPr/>
            </p:nvSpPr>
            <p:spPr>
              <a:xfrm>
                <a:off x="4438531" y="4751248"/>
                <a:ext cx="371036" cy="197641"/>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363636"/>
                    </a:solidFill>
                    <a:effectLst/>
                    <a:uFillTx/>
                    <a:ea typeface="SimSun"/>
                  </a:rPr>
                  <a:t>月</a:t>
                </a:r>
              </a:p>
            </p:txBody>
          </p:sp>
          <p:sp>
            <p:nvSpPr>
              <p:cNvPr id="161" name="TextBox 160"/>
              <p:cNvSpPr txBox="1"/>
              <p:nvPr/>
            </p:nvSpPr>
            <p:spPr>
              <a:xfrm>
                <a:off x="2247434" y="2295418"/>
                <a:ext cx="436037" cy="19764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162" name="TextBox 161"/>
              <p:cNvSpPr txBox="1"/>
              <p:nvPr/>
            </p:nvSpPr>
            <p:spPr>
              <a:xfrm>
                <a:off x="2247436" y="3352154"/>
                <a:ext cx="436037" cy="19764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0.5</a:t>
                </a:r>
              </a:p>
            </p:txBody>
          </p:sp>
          <p:sp>
            <p:nvSpPr>
              <p:cNvPr id="163" name="TextBox 162"/>
              <p:cNvSpPr txBox="1"/>
              <p:nvPr/>
            </p:nvSpPr>
            <p:spPr>
              <a:xfrm>
                <a:off x="2387979" y="4375857"/>
                <a:ext cx="295494" cy="19764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164" name="TextBox 163"/>
              <p:cNvSpPr txBox="1"/>
              <p:nvPr/>
            </p:nvSpPr>
            <p:spPr>
              <a:xfrm>
                <a:off x="2560629" y="4522748"/>
                <a:ext cx="29549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165" name="TextBox 164"/>
              <p:cNvSpPr txBox="1"/>
              <p:nvPr/>
            </p:nvSpPr>
            <p:spPr>
              <a:xfrm>
                <a:off x="3469909"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p:txBody>
          </p:sp>
          <p:sp>
            <p:nvSpPr>
              <p:cNvPr id="166" name="TextBox 165"/>
              <p:cNvSpPr txBox="1"/>
              <p:nvPr/>
            </p:nvSpPr>
            <p:spPr>
              <a:xfrm>
                <a:off x="4418427"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p:txBody>
          </p:sp>
          <p:sp>
            <p:nvSpPr>
              <p:cNvPr id="167" name="TextBox 166"/>
              <p:cNvSpPr txBox="1"/>
              <p:nvPr/>
            </p:nvSpPr>
            <p:spPr>
              <a:xfrm>
                <a:off x="5381578"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36</a:t>
                </a:r>
              </a:p>
            </p:txBody>
          </p:sp>
          <p:sp>
            <p:nvSpPr>
              <p:cNvPr id="168" name="TextBox 167"/>
              <p:cNvSpPr txBox="1"/>
              <p:nvPr/>
            </p:nvSpPr>
            <p:spPr>
              <a:xfrm>
                <a:off x="6330098" y="4522748"/>
                <a:ext cx="388604" cy="197641"/>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48</a:t>
                </a:r>
              </a:p>
            </p:txBody>
          </p:sp>
        </p:grpSp>
        <p:sp>
          <p:nvSpPr>
            <p:cNvPr id="140" name="TextBox 139"/>
            <p:cNvSpPr txBox="1"/>
            <p:nvPr/>
          </p:nvSpPr>
          <p:spPr>
            <a:xfrm>
              <a:off x="6137343" y="3207062"/>
              <a:ext cx="1951717" cy="396636"/>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HR 0.748 (95%CI 0.577, 0.970)</a:t>
              </a:r>
            </a:p>
            <a:p>
              <a:r>
                <a:rPr lang="zh-CN" sz="1000" b="0" i="0" u="none" strike="noStrike" cap="none" baseline="0" dirty="0">
                  <a:solidFill>
                    <a:srgbClr val="4D4D4D"/>
                  </a:solidFill>
                  <a:effectLst/>
                  <a:uFillTx/>
                  <a:ea typeface="SimSun"/>
                </a:rPr>
                <a:t>分层对数秩 </a:t>
              </a:r>
              <a:r>
                <a:rPr lang="zh-CN" sz="1000" b="0" i="0" u="sng" strike="noStrike" cap="none" baseline="0" dirty="0">
                  <a:solidFill>
                    <a:srgbClr val="4D4D4D"/>
                  </a:solidFill>
                  <a:effectLst/>
                  <a:uFill>
                    <a:solidFill>
                      <a:srgbClr val="4D4D4D"/>
                    </a:solidFill>
                  </a:uFill>
                  <a:ea typeface="SimSun"/>
                </a:rPr>
                <a:t>单侧 p值</a:t>
              </a:r>
              <a:r>
                <a:rPr lang="zh-CN" sz="1000" b="0" i="0" u="none" strike="noStrike" cap="none" baseline="0" dirty="0">
                  <a:solidFill>
                    <a:srgbClr val="4D4D4D"/>
                  </a:solidFill>
                  <a:effectLst/>
                  <a:uFillTx/>
                  <a:ea typeface="SimSun"/>
                </a:rPr>
                <a:t>：0.015</a:t>
              </a:r>
            </a:p>
          </p:txBody>
        </p:sp>
        <p:sp>
          <p:nvSpPr>
            <p:cNvPr id="141" name="TextBox 140"/>
            <p:cNvSpPr txBox="1"/>
            <p:nvPr/>
          </p:nvSpPr>
          <p:spPr>
            <a:xfrm>
              <a:off x="6290497" y="1564698"/>
              <a:ext cx="1260750"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PFS-ITT 人群</a:t>
              </a:r>
            </a:p>
          </p:txBody>
        </p:sp>
        <p:cxnSp>
          <p:nvCxnSpPr>
            <p:cNvPr id="142" name="Straight Connector 141"/>
            <p:cNvCxnSpPr/>
            <p:nvPr/>
          </p:nvCxnSpPr>
          <p:spPr>
            <a:xfrm>
              <a:off x="7653403" y="4131067"/>
              <a:ext cx="409889"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143" name="Straight Connector 142"/>
            <p:cNvCxnSpPr/>
            <p:nvPr/>
          </p:nvCxnSpPr>
          <p:spPr>
            <a:xfrm>
              <a:off x="7668010" y="4307421"/>
              <a:ext cx="409889"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sp>
          <p:nvSpPr>
            <p:cNvPr id="144" name="TextBox 143"/>
            <p:cNvSpPr txBox="1"/>
            <p:nvPr/>
          </p:nvSpPr>
          <p:spPr>
            <a:xfrm>
              <a:off x="8141376" y="3993193"/>
              <a:ext cx="513593" cy="457657"/>
            </a:xfrm>
            <a:prstGeom prst="rect">
              <a:avLst/>
            </a:prstGeom>
            <a:noFill/>
          </p:spPr>
          <p:txBody>
            <a:bodyPr wrap="none" rtlCol="0">
              <a:spAutoFit/>
            </a:bodyPr>
            <a:lstStyle/>
            <a:p>
              <a:r>
                <a:rPr lang="zh-CN" sz="1200" b="0" i="0" u="none" strike="noStrike" cap="none" baseline="0">
                  <a:solidFill>
                    <a:srgbClr val="4D4D4D"/>
                  </a:solidFill>
                  <a:effectLst/>
                  <a:uFillTx/>
                  <a:ea typeface="SimSun"/>
                </a:rPr>
                <a:t>GCS</a:t>
              </a:r>
            </a:p>
            <a:p>
              <a:r>
                <a:rPr lang="zh-CN" sz="1200" b="0" i="0" u="none" strike="noStrike" cap="none" baseline="0">
                  <a:solidFill>
                    <a:srgbClr val="4D4D4D"/>
                  </a:solidFill>
                  <a:effectLst/>
                  <a:uFillTx/>
                  <a:ea typeface="SimSun"/>
                </a:rPr>
                <a:t>GC</a:t>
              </a:r>
            </a:p>
          </p:txBody>
        </p:sp>
        <p:grpSp>
          <p:nvGrpSpPr>
            <p:cNvPr id="145" name="Group 39"/>
            <p:cNvGrpSpPr/>
            <p:nvPr/>
          </p:nvGrpSpPr>
          <p:grpSpPr>
            <a:xfrm>
              <a:off x="5211880" y="2093989"/>
              <a:ext cx="2880000" cy="2736000"/>
              <a:chOff x="2260" y="1503"/>
              <a:chExt cx="1236" cy="1317"/>
            </a:xfrm>
          </p:grpSpPr>
          <p:sp>
            <p:nvSpPr>
              <p:cNvPr id="151" name="Line 40"/>
              <p:cNvSpPr>
                <a:spLocks noChangeShapeType="1"/>
              </p:cNvSpPr>
              <p:nvPr/>
            </p:nvSpPr>
            <p:spPr bwMode="auto">
              <a:xfrm flipH="1">
                <a:off x="3334"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41"/>
              <p:cNvSpPr>
                <a:spLocks noChangeShapeType="1"/>
              </p:cNvSpPr>
              <p:nvPr/>
            </p:nvSpPr>
            <p:spPr bwMode="auto">
              <a:xfrm flipH="1">
                <a:off x="3280"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2"/>
              <p:cNvSpPr>
                <a:spLocks noChangeShapeType="1"/>
              </p:cNvSpPr>
              <p:nvPr/>
            </p:nvSpPr>
            <p:spPr bwMode="auto">
              <a:xfrm flipH="1">
                <a:off x="3058" y="2769"/>
                <a:ext cx="0" cy="3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43"/>
              <p:cNvSpPr>
                <a:spLocks noChangeShapeType="1"/>
              </p:cNvSpPr>
              <p:nvPr/>
            </p:nvSpPr>
            <p:spPr bwMode="auto">
              <a:xfrm flipH="1">
                <a:off x="3100" y="2781"/>
                <a:ext cx="0" cy="36"/>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4"/>
              <p:cNvSpPr>
                <a:spLocks noChangeShapeType="1"/>
              </p:cNvSpPr>
              <p:nvPr/>
            </p:nvSpPr>
            <p:spPr bwMode="auto">
              <a:xfrm flipH="1">
                <a:off x="3490"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5"/>
              <p:cNvSpPr>
                <a:spLocks noChangeShapeType="1"/>
              </p:cNvSpPr>
              <p:nvPr/>
            </p:nvSpPr>
            <p:spPr bwMode="auto">
              <a:xfrm flipH="1">
                <a:off x="3370"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46"/>
              <p:cNvSpPr/>
              <p:nvPr/>
            </p:nvSpPr>
            <p:spPr bwMode="auto">
              <a:xfrm>
                <a:off x="2260" y="1503"/>
                <a:ext cx="1236" cy="1314"/>
              </a:xfrm>
              <a:custGeom>
                <a:avLst/>
                <a:gdLst>
                  <a:gd name="T0" fmla="*/ 137 w 206"/>
                  <a:gd name="T1" fmla="*/ 219 h 219"/>
                  <a:gd name="T2" fmla="*/ 125 w 206"/>
                  <a:gd name="T3" fmla="*/ 216 h 219"/>
                  <a:gd name="T4" fmla="*/ 123 w 206"/>
                  <a:gd name="T5" fmla="*/ 214 h 219"/>
                  <a:gd name="T6" fmla="*/ 121 w 206"/>
                  <a:gd name="T7" fmla="*/ 212 h 219"/>
                  <a:gd name="T8" fmla="*/ 109 w 206"/>
                  <a:gd name="T9" fmla="*/ 210 h 219"/>
                  <a:gd name="T10" fmla="*/ 103 w 206"/>
                  <a:gd name="T11" fmla="*/ 208 h 219"/>
                  <a:gd name="T12" fmla="*/ 98 w 206"/>
                  <a:gd name="T13" fmla="*/ 206 h 219"/>
                  <a:gd name="T14" fmla="*/ 96 w 206"/>
                  <a:gd name="T15" fmla="*/ 205 h 219"/>
                  <a:gd name="T16" fmla="*/ 92 w 206"/>
                  <a:gd name="T17" fmla="*/ 203 h 219"/>
                  <a:gd name="T18" fmla="*/ 91 w 206"/>
                  <a:gd name="T19" fmla="*/ 200 h 219"/>
                  <a:gd name="T20" fmla="*/ 85 w 206"/>
                  <a:gd name="T21" fmla="*/ 196 h 219"/>
                  <a:gd name="T22" fmla="*/ 77 w 206"/>
                  <a:gd name="T23" fmla="*/ 193 h 219"/>
                  <a:gd name="T24" fmla="*/ 72 w 206"/>
                  <a:gd name="T25" fmla="*/ 191 h 219"/>
                  <a:gd name="T26" fmla="*/ 66 w 206"/>
                  <a:gd name="T27" fmla="*/ 189 h 219"/>
                  <a:gd name="T28" fmla="*/ 65 w 206"/>
                  <a:gd name="T29" fmla="*/ 185 h 219"/>
                  <a:gd name="T30" fmla="*/ 63 w 206"/>
                  <a:gd name="T31" fmla="*/ 182 h 219"/>
                  <a:gd name="T32" fmla="*/ 61 w 206"/>
                  <a:gd name="T33" fmla="*/ 176 h 219"/>
                  <a:gd name="T34" fmla="*/ 60 w 206"/>
                  <a:gd name="T35" fmla="*/ 175 h 219"/>
                  <a:gd name="T36" fmla="*/ 58 w 206"/>
                  <a:gd name="T37" fmla="*/ 170 h 219"/>
                  <a:gd name="T38" fmla="*/ 57 w 206"/>
                  <a:gd name="T39" fmla="*/ 161 h 219"/>
                  <a:gd name="T40" fmla="*/ 55 w 206"/>
                  <a:gd name="T41" fmla="*/ 158 h 219"/>
                  <a:gd name="T42" fmla="*/ 52 w 206"/>
                  <a:gd name="T43" fmla="*/ 154 h 219"/>
                  <a:gd name="T44" fmla="*/ 50 w 206"/>
                  <a:gd name="T45" fmla="*/ 152 h 219"/>
                  <a:gd name="T46" fmla="*/ 50 w 206"/>
                  <a:gd name="T47" fmla="*/ 150 h 219"/>
                  <a:gd name="T48" fmla="*/ 47 w 206"/>
                  <a:gd name="T49" fmla="*/ 148 h 219"/>
                  <a:gd name="T50" fmla="*/ 45 w 206"/>
                  <a:gd name="T51" fmla="*/ 145 h 219"/>
                  <a:gd name="T52" fmla="*/ 44 w 206"/>
                  <a:gd name="T53" fmla="*/ 137 h 219"/>
                  <a:gd name="T54" fmla="*/ 42 w 206"/>
                  <a:gd name="T55" fmla="*/ 131 h 219"/>
                  <a:gd name="T56" fmla="*/ 41 w 206"/>
                  <a:gd name="T57" fmla="*/ 129 h 219"/>
                  <a:gd name="T58" fmla="*/ 39 w 206"/>
                  <a:gd name="T59" fmla="*/ 124 h 219"/>
                  <a:gd name="T60" fmla="*/ 37 w 206"/>
                  <a:gd name="T61" fmla="*/ 122 h 219"/>
                  <a:gd name="T62" fmla="*/ 35 w 206"/>
                  <a:gd name="T63" fmla="*/ 112 h 219"/>
                  <a:gd name="T64" fmla="*/ 34 w 206"/>
                  <a:gd name="T65" fmla="*/ 107 h 219"/>
                  <a:gd name="T66" fmla="*/ 32 w 206"/>
                  <a:gd name="T67" fmla="*/ 103 h 219"/>
                  <a:gd name="T68" fmla="*/ 31 w 206"/>
                  <a:gd name="T69" fmla="*/ 99 h 219"/>
                  <a:gd name="T70" fmla="*/ 28 w 206"/>
                  <a:gd name="T71" fmla="*/ 88 h 219"/>
                  <a:gd name="T72" fmla="*/ 26 w 206"/>
                  <a:gd name="T73" fmla="*/ 79 h 219"/>
                  <a:gd name="T74" fmla="*/ 25 w 206"/>
                  <a:gd name="T75" fmla="*/ 72 h 219"/>
                  <a:gd name="T76" fmla="*/ 24 w 206"/>
                  <a:gd name="T77" fmla="*/ 66 h 219"/>
                  <a:gd name="T78" fmla="*/ 21 w 206"/>
                  <a:gd name="T79" fmla="*/ 64 h 219"/>
                  <a:gd name="T80" fmla="*/ 19 w 206"/>
                  <a:gd name="T81" fmla="*/ 56 h 219"/>
                  <a:gd name="T82" fmla="*/ 17 w 206"/>
                  <a:gd name="T83" fmla="*/ 50 h 219"/>
                  <a:gd name="T84" fmla="*/ 16 w 206"/>
                  <a:gd name="T85" fmla="*/ 45 h 219"/>
                  <a:gd name="T86" fmla="*/ 14 w 206"/>
                  <a:gd name="T87" fmla="*/ 42 h 219"/>
                  <a:gd name="T88" fmla="*/ 13 w 206"/>
                  <a:gd name="T89" fmla="*/ 32 h 219"/>
                  <a:gd name="T90" fmla="*/ 11 w 206"/>
                  <a:gd name="T91" fmla="*/ 26 h 219"/>
                  <a:gd name="T92" fmla="*/ 9 w 206"/>
                  <a:gd name="T93" fmla="*/ 24 h 219"/>
                  <a:gd name="T94" fmla="*/ 7 w 206"/>
                  <a:gd name="T95" fmla="*/ 20 h 219"/>
                  <a:gd name="T96" fmla="*/ 6 w 206"/>
                  <a:gd name="T97" fmla="*/ 14 h 219"/>
                  <a:gd name="T98" fmla="*/ 4 w 206"/>
                  <a:gd name="T99" fmla="*/ 9 h 219"/>
                  <a:gd name="T100" fmla="*/ 1 w 206"/>
                  <a:gd name="T101" fmla="*/ 5 h 219"/>
                  <a:gd name="T102" fmla="*/ 0 w 206"/>
                  <a:gd name="T103" fmla="*/ 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219">
                    <a:moveTo>
                      <a:pt x="206" y="219"/>
                    </a:moveTo>
                    <a:lnTo>
                      <a:pt x="137" y="219"/>
                    </a:lnTo>
                    <a:lnTo>
                      <a:pt x="137" y="216"/>
                    </a:lnTo>
                    <a:lnTo>
                      <a:pt x="125" y="216"/>
                    </a:lnTo>
                    <a:lnTo>
                      <a:pt x="125" y="214"/>
                    </a:lnTo>
                    <a:lnTo>
                      <a:pt x="123" y="214"/>
                    </a:lnTo>
                    <a:lnTo>
                      <a:pt x="123" y="212"/>
                    </a:lnTo>
                    <a:lnTo>
                      <a:pt x="121" y="212"/>
                    </a:lnTo>
                    <a:lnTo>
                      <a:pt x="121" y="210"/>
                    </a:lnTo>
                    <a:lnTo>
                      <a:pt x="109" y="210"/>
                    </a:lnTo>
                    <a:lnTo>
                      <a:pt x="109" y="208"/>
                    </a:lnTo>
                    <a:lnTo>
                      <a:pt x="103" y="208"/>
                    </a:lnTo>
                    <a:lnTo>
                      <a:pt x="103" y="206"/>
                    </a:lnTo>
                    <a:lnTo>
                      <a:pt x="98" y="206"/>
                    </a:lnTo>
                    <a:lnTo>
                      <a:pt x="98" y="205"/>
                    </a:lnTo>
                    <a:lnTo>
                      <a:pt x="96" y="205"/>
                    </a:lnTo>
                    <a:lnTo>
                      <a:pt x="96" y="203"/>
                    </a:lnTo>
                    <a:lnTo>
                      <a:pt x="92" y="203"/>
                    </a:lnTo>
                    <a:lnTo>
                      <a:pt x="92" y="200"/>
                    </a:lnTo>
                    <a:lnTo>
                      <a:pt x="91" y="200"/>
                    </a:lnTo>
                    <a:lnTo>
                      <a:pt x="91" y="196"/>
                    </a:lnTo>
                    <a:lnTo>
                      <a:pt x="85" y="196"/>
                    </a:lnTo>
                    <a:lnTo>
                      <a:pt x="85" y="193"/>
                    </a:lnTo>
                    <a:lnTo>
                      <a:pt x="77" y="193"/>
                    </a:lnTo>
                    <a:lnTo>
                      <a:pt x="77" y="191"/>
                    </a:lnTo>
                    <a:lnTo>
                      <a:pt x="72" y="191"/>
                    </a:lnTo>
                    <a:lnTo>
                      <a:pt x="72" y="189"/>
                    </a:lnTo>
                    <a:lnTo>
                      <a:pt x="66" y="189"/>
                    </a:lnTo>
                    <a:lnTo>
                      <a:pt x="66" y="185"/>
                    </a:lnTo>
                    <a:lnTo>
                      <a:pt x="65" y="185"/>
                    </a:lnTo>
                    <a:lnTo>
                      <a:pt x="65" y="182"/>
                    </a:lnTo>
                    <a:lnTo>
                      <a:pt x="63" y="182"/>
                    </a:lnTo>
                    <a:lnTo>
                      <a:pt x="63" y="176"/>
                    </a:lnTo>
                    <a:lnTo>
                      <a:pt x="61" y="176"/>
                    </a:lnTo>
                    <a:lnTo>
                      <a:pt x="61" y="175"/>
                    </a:lnTo>
                    <a:lnTo>
                      <a:pt x="60" y="175"/>
                    </a:lnTo>
                    <a:lnTo>
                      <a:pt x="60" y="170"/>
                    </a:lnTo>
                    <a:lnTo>
                      <a:pt x="58" y="170"/>
                    </a:lnTo>
                    <a:lnTo>
                      <a:pt x="58" y="161"/>
                    </a:lnTo>
                    <a:lnTo>
                      <a:pt x="57" y="161"/>
                    </a:lnTo>
                    <a:lnTo>
                      <a:pt x="57" y="158"/>
                    </a:lnTo>
                    <a:lnTo>
                      <a:pt x="55" y="158"/>
                    </a:lnTo>
                    <a:lnTo>
                      <a:pt x="55" y="154"/>
                    </a:lnTo>
                    <a:lnTo>
                      <a:pt x="52" y="154"/>
                    </a:lnTo>
                    <a:lnTo>
                      <a:pt x="52" y="152"/>
                    </a:lnTo>
                    <a:lnTo>
                      <a:pt x="50" y="152"/>
                    </a:lnTo>
                    <a:lnTo>
                      <a:pt x="50" y="150"/>
                    </a:lnTo>
                    <a:lnTo>
                      <a:pt x="50" y="150"/>
                    </a:lnTo>
                    <a:lnTo>
                      <a:pt x="50" y="148"/>
                    </a:lnTo>
                    <a:lnTo>
                      <a:pt x="47" y="148"/>
                    </a:lnTo>
                    <a:lnTo>
                      <a:pt x="47" y="145"/>
                    </a:lnTo>
                    <a:lnTo>
                      <a:pt x="45" y="145"/>
                    </a:lnTo>
                    <a:lnTo>
                      <a:pt x="45" y="137"/>
                    </a:lnTo>
                    <a:lnTo>
                      <a:pt x="44" y="137"/>
                    </a:lnTo>
                    <a:lnTo>
                      <a:pt x="44" y="131"/>
                    </a:lnTo>
                    <a:lnTo>
                      <a:pt x="42" y="131"/>
                    </a:lnTo>
                    <a:lnTo>
                      <a:pt x="42" y="129"/>
                    </a:lnTo>
                    <a:lnTo>
                      <a:pt x="41" y="129"/>
                    </a:lnTo>
                    <a:lnTo>
                      <a:pt x="41" y="124"/>
                    </a:lnTo>
                    <a:lnTo>
                      <a:pt x="39" y="124"/>
                    </a:lnTo>
                    <a:lnTo>
                      <a:pt x="39" y="122"/>
                    </a:lnTo>
                    <a:lnTo>
                      <a:pt x="37" y="122"/>
                    </a:lnTo>
                    <a:lnTo>
                      <a:pt x="37" y="112"/>
                    </a:lnTo>
                    <a:lnTo>
                      <a:pt x="35" y="112"/>
                    </a:lnTo>
                    <a:lnTo>
                      <a:pt x="35" y="107"/>
                    </a:lnTo>
                    <a:lnTo>
                      <a:pt x="34" y="107"/>
                    </a:lnTo>
                    <a:lnTo>
                      <a:pt x="34" y="103"/>
                    </a:lnTo>
                    <a:lnTo>
                      <a:pt x="32" y="103"/>
                    </a:lnTo>
                    <a:lnTo>
                      <a:pt x="32" y="99"/>
                    </a:lnTo>
                    <a:lnTo>
                      <a:pt x="31" y="99"/>
                    </a:lnTo>
                    <a:lnTo>
                      <a:pt x="31" y="88"/>
                    </a:lnTo>
                    <a:lnTo>
                      <a:pt x="28" y="88"/>
                    </a:lnTo>
                    <a:lnTo>
                      <a:pt x="28" y="79"/>
                    </a:lnTo>
                    <a:lnTo>
                      <a:pt x="26" y="79"/>
                    </a:lnTo>
                    <a:lnTo>
                      <a:pt x="26" y="72"/>
                    </a:lnTo>
                    <a:lnTo>
                      <a:pt x="25" y="72"/>
                    </a:lnTo>
                    <a:lnTo>
                      <a:pt x="25" y="66"/>
                    </a:lnTo>
                    <a:lnTo>
                      <a:pt x="24" y="66"/>
                    </a:lnTo>
                    <a:lnTo>
                      <a:pt x="24" y="64"/>
                    </a:lnTo>
                    <a:lnTo>
                      <a:pt x="21" y="64"/>
                    </a:lnTo>
                    <a:lnTo>
                      <a:pt x="21" y="56"/>
                    </a:lnTo>
                    <a:lnTo>
                      <a:pt x="19" y="56"/>
                    </a:lnTo>
                    <a:lnTo>
                      <a:pt x="19" y="50"/>
                    </a:lnTo>
                    <a:lnTo>
                      <a:pt x="17" y="50"/>
                    </a:lnTo>
                    <a:lnTo>
                      <a:pt x="17" y="45"/>
                    </a:lnTo>
                    <a:lnTo>
                      <a:pt x="16" y="45"/>
                    </a:lnTo>
                    <a:lnTo>
                      <a:pt x="16" y="42"/>
                    </a:lnTo>
                    <a:lnTo>
                      <a:pt x="14" y="42"/>
                    </a:lnTo>
                    <a:lnTo>
                      <a:pt x="14" y="32"/>
                    </a:lnTo>
                    <a:lnTo>
                      <a:pt x="13" y="32"/>
                    </a:lnTo>
                    <a:lnTo>
                      <a:pt x="13" y="26"/>
                    </a:lnTo>
                    <a:lnTo>
                      <a:pt x="11" y="26"/>
                    </a:lnTo>
                    <a:lnTo>
                      <a:pt x="11" y="24"/>
                    </a:lnTo>
                    <a:lnTo>
                      <a:pt x="9" y="24"/>
                    </a:lnTo>
                    <a:lnTo>
                      <a:pt x="9" y="20"/>
                    </a:lnTo>
                    <a:lnTo>
                      <a:pt x="7" y="20"/>
                    </a:lnTo>
                    <a:lnTo>
                      <a:pt x="7" y="14"/>
                    </a:lnTo>
                    <a:lnTo>
                      <a:pt x="6" y="14"/>
                    </a:lnTo>
                    <a:lnTo>
                      <a:pt x="6" y="9"/>
                    </a:lnTo>
                    <a:lnTo>
                      <a:pt x="4" y="9"/>
                    </a:lnTo>
                    <a:lnTo>
                      <a:pt x="4" y="5"/>
                    </a:lnTo>
                    <a:lnTo>
                      <a:pt x="1" y="5"/>
                    </a:lnTo>
                    <a:lnTo>
                      <a:pt x="1" y="4"/>
                    </a:lnTo>
                    <a:lnTo>
                      <a:pt x="0" y="4"/>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6" name="Group 2"/>
            <p:cNvGrpSpPr/>
            <p:nvPr/>
          </p:nvGrpSpPr>
          <p:grpSpPr>
            <a:xfrm>
              <a:off x="5189935" y="2108619"/>
              <a:ext cx="2142000" cy="2805787"/>
              <a:chOff x="2369" y="1492"/>
              <a:chExt cx="1020" cy="1332"/>
            </a:xfrm>
          </p:grpSpPr>
          <p:sp>
            <p:nvSpPr>
              <p:cNvPr id="147" name="Line 3"/>
              <p:cNvSpPr>
                <a:spLocks noChangeShapeType="1"/>
              </p:cNvSpPr>
              <p:nvPr/>
            </p:nvSpPr>
            <p:spPr bwMode="auto">
              <a:xfrm flipH="1">
                <a:off x="3251" y="2786"/>
                <a:ext cx="0" cy="36"/>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4"/>
              <p:cNvSpPr>
                <a:spLocks noChangeShapeType="1"/>
              </p:cNvSpPr>
              <p:nvPr/>
            </p:nvSpPr>
            <p:spPr bwMode="auto">
              <a:xfrm flipH="1">
                <a:off x="3263" y="2786"/>
                <a:ext cx="0" cy="36"/>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5"/>
              <p:cNvSpPr>
                <a:spLocks noChangeShapeType="1"/>
              </p:cNvSpPr>
              <p:nvPr/>
            </p:nvSpPr>
            <p:spPr bwMode="auto">
              <a:xfrm flipH="1">
                <a:off x="3383" y="2786"/>
                <a:ext cx="0" cy="36"/>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6"/>
              <p:cNvSpPr/>
              <p:nvPr/>
            </p:nvSpPr>
            <p:spPr bwMode="auto">
              <a:xfrm>
                <a:off x="2369" y="1492"/>
                <a:ext cx="1020" cy="1332"/>
              </a:xfrm>
              <a:custGeom>
                <a:avLst/>
                <a:gdLst>
                  <a:gd name="T0" fmla="*/ 144 w 170"/>
                  <a:gd name="T1" fmla="*/ 222 h 222"/>
                  <a:gd name="T2" fmla="*/ 129 w 170"/>
                  <a:gd name="T3" fmla="*/ 220 h 222"/>
                  <a:gd name="T4" fmla="*/ 128 w 170"/>
                  <a:gd name="T5" fmla="*/ 218 h 222"/>
                  <a:gd name="T6" fmla="*/ 125 w 170"/>
                  <a:gd name="T7" fmla="*/ 216 h 222"/>
                  <a:gd name="T8" fmla="*/ 111 w 170"/>
                  <a:gd name="T9" fmla="*/ 213 h 222"/>
                  <a:gd name="T10" fmla="*/ 109 w 170"/>
                  <a:gd name="T11" fmla="*/ 210 h 222"/>
                  <a:gd name="T12" fmla="*/ 99 w 170"/>
                  <a:gd name="T13" fmla="*/ 209 h 222"/>
                  <a:gd name="T14" fmla="*/ 90 w 170"/>
                  <a:gd name="T15" fmla="*/ 207 h 222"/>
                  <a:gd name="T16" fmla="*/ 87 w 170"/>
                  <a:gd name="T17" fmla="*/ 205 h 222"/>
                  <a:gd name="T18" fmla="*/ 82 w 170"/>
                  <a:gd name="T19" fmla="*/ 203 h 222"/>
                  <a:gd name="T20" fmla="*/ 82 w 170"/>
                  <a:gd name="T21" fmla="*/ 199 h 222"/>
                  <a:gd name="T22" fmla="*/ 81 w 170"/>
                  <a:gd name="T23" fmla="*/ 198 h 222"/>
                  <a:gd name="T24" fmla="*/ 75 w 170"/>
                  <a:gd name="T25" fmla="*/ 195 h 222"/>
                  <a:gd name="T26" fmla="*/ 73 w 170"/>
                  <a:gd name="T27" fmla="*/ 193 h 222"/>
                  <a:gd name="T28" fmla="*/ 70 w 170"/>
                  <a:gd name="T29" fmla="*/ 192 h 222"/>
                  <a:gd name="T30" fmla="*/ 68 w 170"/>
                  <a:gd name="T31" fmla="*/ 189 h 222"/>
                  <a:gd name="T32" fmla="*/ 67 w 170"/>
                  <a:gd name="T33" fmla="*/ 186 h 222"/>
                  <a:gd name="T34" fmla="*/ 64 w 170"/>
                  <a:gd name="T35" fmla="*/ 182 h 222"/>
                  <a:gd name="T36" fmla="*/ 63 w 170"/>
                  <a:gd name="T37" fmla="*/ 181 h 222"/>
                  <a:gd name="T38" fmla="*/ 60 w 170"/>
                  <a:gd name="T39" fmla="*/ 177 h 222"/>
                  <a:gd name="T40" fmla="*/ 60 w 170"/>
                  <a:gd name="T41" fmla="*/ 173 h 222"/>
                  <a:gd name="T42" fmla="*/ 59 w 170"/>
                  <a:gd name="T43" fmla="*/ 172 h 222"/>
                  <a:gd name="T44" fmla="*/ 58 w 170"/>
                  <a:gd name="T45" fmla="*/ 169 h 222"/>
                  <a:gd name="T46" fmla="*/ 57 w 170"/>
                  <a:gd name="T47" fmla="*/ 167 h 222"/>
                  <a:gd name="T48" fmla="*/ 54 w 170"/>
                  <a:gd name="T49" fmla="*/ 166 h 222"/>
                  <a:gd name="T50" fmla="*/ 53 w 170"/>
                  <a:gd name="T51" fmla="*/ 161 h 222"/>
                  <a:gd name="T52" fmla="*/ 52 w 170"/>
                  <a:gd name="T53" fmla="*/ 156 h 222"/>
                  <a:gd name="T54" fmla="*/ 50 w 170"/>
                  <a:gd name="T55" fmla="*/ 154 h 222"/>
                  <a:gd name="T56" fmla="*/ 49 w 170"/>
                  <a:gd name="T57" fmla="*/ 151 h 222"/>
                  <a:gd name="T58" fmla="*/ 47 w 170"/>
                  <a:gd name="T59" fmla="*/ 148 h 222"/>
                  <a:gd name="T60" fmla="*/ 46 w 170"/>
                  <a:gd name="T61" fmla="*/ 144 h 222"/>
                  <a:gd name="T62" fmla="*/ 45 w 170"/>
                  <a:gd name="T63" fmla="*/ 139 h 222"/>
                  <a:gd name="T64" fmla="*/ 44 w 170"/>
                  <a:gd name="T65" fmla="*/ 136 h 222"/>
                  <a:gd name="T66" fmla="*/ 42 w 170"/>
                  <a:gd name="T67" fmla="*/ 131 h 222"/>
                  <a:gd name="T68" fmla="*/ 41 w 170"/>
                  <a:gd name="T69" fmla="*/ 126 h 222"/>
                  <a:gd name="T70" fmla="*/ 36 w 170"/>
                  <a:gd name="T71" fmla="*/ 125 h 222"/>
                  <a:gd name="T72" fmla="*/ 33 w 170"/>
                  <a:gd name="T73" fmla="*/ 121 h 222"/>
                  <a:gd name="T74" fmla="*/ 32 w 170"/>
                  <a:gd name="T75" fmla="*/ 118 h 222"/>
                  <a:gd name="T76" fmla="*/ 32 w 170"/>
                  <a:gd name="T77" fmla="*/ 114 h 222"/>
                  <a:gd name="T78" fmla="*/ 30 w 170"/>
                  <a:gd name="T79" fmla="*/ 106 h 222"/>
                  <a:gd name="T80" fmla="*/ 30 w 170"/>
                  <a:gd name="T81" fmla="*/ 101 h 222"/>
                  <a:gd name="T82" fmla="*/ 27 w 170"/>
                  <a:gd name="T83" fmla="*/ 96 h 222"/>
                  <a:gd name="T84" fmla="*/ 26 w 170"/>
                  <a:gd name="T85" fmla="*/ 93 h 222"/>
                  <a:gd name="T86" fmla="*/ 24 w 170"/>
                  <a:gd name="T87" fmla="*/ 87 h 222"/>
                  <a:gd name="T88" fmla="*/ 23 w 170"/>
                  <a:gd name="T89" fmla="*/ 82 h 222"/>
                  <a:gd name="T90" fmla="*/ 22 w 170"/>
                  <a:gd name="T91" fmla="*/ 78 h 222"/>
                  <a:gd name="T92" fmla="*/ 20 w 170"/>
                  <a:gd name="T93" fmla="*/ 72 h 222"/>
                  <a:gd name="T94" fmla="*/ 18 w 170"/>
                  <a:gd name="T95" fmla="*/ 65 h 222"/>
                  <a:gd name="T96" fmla="*/ 17 w 170"/>
                  <a:gd name="T97" fmla="*/ 59 h 222"/>
                  <a:gd name="T98" fmla="*/ 15 w 170"/>
                  <a:gd name="T99" fmla="*/ 49 h 222"/>
                  <a:gd name="T100" fmla="*/ 14 w 170"/>
                  <a:gd name="T101" fmla="*/ 46 h 222"/>
                  <a:gd name="T102" fmla="*/ 13 w 170"/>
                  <a:gd name="T103" fmla="*/ 40 h 222"/>
                  <a:gd name="T104" fmla="*/ 12 w 170"/>
                  <a:gd name="T105" fmla="*/ 33 h 222"/>
                  <a:gd name="T106" fmla="*/ 10 w 170"/>
                  <a:gd name="T107" fmla="*/ 24 h 222"/>
                  <a:gd name="T108" fmla="*/ 9 w 170"/>
                  <a:gd name="T109" fmla="*/ 19 h 222"/>
                  <a:gd name="T110" fmla="*/ 8 w 170"/>
                  <a:gd name="T111" fmla="*/ 12 h 222"/>
                  <a:gd name="T112" fmla="*/ 7 w 170"/>
                  <a:gd name="T113" fmla="*/ 7 h 222"/>
                  <a:gd name="T114" fmla="*/ 5 w 170"/>
                  <a:gd name="T115" fmla="*/ 6 h 222"/>
                  <a:gd name="T116" fmla="*/ 4 w 170"/>
                  <a:gd name="T1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1">
                    <a:moveTo>
                      <a:pt x="170" y="222"/>
                    </a:moveTo>
                    <a:lnTo>
                      <a:pt x="144" y="222"/>
                    </a:lnTo>
                    <a:lnTo>
                      <a:pt x="144" y="220"/>
                    </a:lnTo>
                    <a:lnTo>
                      <a:pt x="129" y="220"/>
                    </a:lnTo>
                    <a:lnTo>
                      <a:pt x="129" y="218"/>
                    </a:lnTo>
                    <a:lnTo>
                      <a:pt x="128" y="218"/>
                    </a:lnTo>
                    <a:lnTo>
                      <a:pt x="128" y="216"/>
                    </a:lnTo>
                    <a:lnTo>
                      <a:pt x="125" y="216"/>
                    </a:lnTo>
                    <a:lnTo>
                      <a:pt x="125" y="213"/>
                    </a:lnTo>
                    <a:lnTo>
                      <a:pt x="111" y="213"/>
                    </a:lnTo>
                    <a:lnTo>
                      <a:pt x="111" y="210"/>
                    </a:lnTo>
                    <a:lnTo>
                      <a:pt x="109" y="210"/>
                    </a:lnTo>
                    <a:lnTo>
                      <a:pt x="109" y="209"/>
                    </a:lnTo>
                    <a:lnTo>
                      <a:pt x="99" y="209"/>
                    </a:lnTo>
                    <a:lnTo>
                      <a:pt x="99" y="207"/>
                    </a:lnTo>
                    <a:lnTo>
                      <a:pt x="90" y="207"/>
                    </a:lnTo>
                    <a:lnTo>
                      <a:pt x="90" y="205"/>
                    </a:lnTo>
                    <a:lnTo>
                      <a:pt x="87" y="205"/>
                    </a:lnTo>
                    <a:lnTo>
                      <a:pt x="87" y="203"/>
                    </a:lnTo>
                    <a:lnTo>
                      <a:pt x="82" y="203"/>
                    </a:lnTo>
                    <a:lnTo>
                      <a:pt x="82" y="201"/>
                    </a:lnTo>
                    <a:lnTo>
                      <a:pt x="82" y="199"/>
                    </a:lnTo>
                    <a:lnTo>
                      <a:pt x="81" y="199"/>
                    </a:lnTo>
                    <a:lnTo>
                      <a:pt x="81" y="198"/>
                    </a:lnTo>
                    <a:lnTo>
                      <a:pt x="75" y="198"/>
                    </a:lnTo>
                    <a:lnTo>
                      <a:pt x="75" y="195"/>
                    </a:lnTo>
                    <a:lnTo>
                      <a:pt x="73" y="195"/>
                    </a:lnTo>
                    <a:lnTo>
                      <a:pt x="73" y="193"/>
                    </a:lnTo>
                    <a:lnTo>
                      <a:pt x="70" y="193"/>
                    </a:lnTo>
                    <a:lnTo>
                      <a:pt x="70" y="192"/>
                    </a:lnTo>
                    <a:lnTo>
                      <a:pt x="68" y="192"/>
                    </a:lnTo>
                    <a:lnTo>
                      <a:pt x="68" y="189"/>
                    </a:lnTo>
                    <a:lnTo>
                      <a:pt x="67" y="189"/>
                    </a:lnTo>
                    <a:lnTo>
                      <a:pt x="67" y="186"/>
                    </a:lnTo>
                    <a:lnTo>
                      <a:pt x="64" y="186"/>
                    </a:lnTo>
                    <a:lnTo>
                      <a:pt x="64" y="182"/>
                    </a:lnTo>
                    <a:lnTo>
                      <a:pt x="63" y="182"/>
                    </a:lnTo>
                    <a:lnTo>
                      <a:pt x="63" y="181"/>
                    </a:lnTo>
                    <a:lnTo>
                      <a:pt x="60" y="181"/>
                    </a:lnTo>
                    <a:lnTo>
                      <a:pt x="60" y="177"/>
                    </a:lnTo>
                    <a:lnTo>
                      <a:pt x="60" y="177"/>
                    </a:lnTo>
                    <a:lnTo>
                      <a:pt x="60" y="173"/>
                    </a:lnTo>
                    <a:lnTo>
                      <a:pt x="59" y="173"/>
                    </a:lnTo>
                    <a:lnTo>
                      <a:pt x="59" y="172"/>
                    </a:lnTo>
                    <a:lnTo>
                      <a:pt x="58" y="172"/>
                    </a:lnTo>
                    <a:lnTo>
                      <a:pt x="58" y="169"/>
                    </a:lnTo>
                    <a:lnTo>
                      <a:pt x="57" y="169"/>
                    </a:lnTo>
                    <a:lnTo>
                      <a:pt x="57" y="167"/>
                    </a:lnTo>
                    <a:lnTo>
                      <a:pt x="54" y="167"/>
                    </a:lnTo>
                    <a:lnTo>
                      <a:pt x="54" y="166"/>
                    </a:lnTo>
                    <a:lnTo>
                      <a:pt x="53" y="166"/>
                    </a:lnTo>
                    <a:lnTo>
                      <a:pt x="53" y="161"/>
                    </a:lnTo>
                    <a:lnTo>
                      <a:pt x="52" y="161"/>
                    </a:lnTo>
                    <a:lnTo>
                      <a:pt x="52" y="156"/>
                    </a:lnTo>
                    <a:lnTo>
                      <a:pt x="52" y="154"/>
                    </a:lnTo>
                    <a:lnTo>
                      <a:pt x="50" y="154"/>
                    </a:lnTo>
                    <a:lnTo>
                      <a:pt x="50" y="151"/>
                    </a:lnTo>
                    <a:lnTo>
                      <a:pt x="49" y="151"/>
                    </a:lnTo>
                    <a:lnTo>
                      <a:pt x="49" y="148"/>
                    </a:lnTo>
                    <a:lnTo>
                      <a:pt x="47" y="148"/>
                    </a:lnTo>
                    <a:lnTo>
                      <a:pt x="47" y="144"/>
                    </a:lnTo>
                    <a:lnTo>
                      <a:pt x="46" y="144"/>
                    </a:lnTo>
                    <a:lnTo>
                      <a:pt x="46" y="139"/>
                    </a:lnTo>
                    <a:lnTo>
                      <a:pt x="45" y="139"/>
                    </a:lnTo>
                    <a:lnTo>
                      <a:pt x="45" y="136"/>
                    </a:lnTo>
                    <a:lnTo>
                      <a:pt x="44" y="136"/>
                    </a:lnTo>
                    <a:lnTo>
                      <a:pt x="44" y="131"/>
                    </a:lnTo>
                    <a:lnTo>
                      <a:pt x="42" y="131"/>
                    </a:lnTo>
                    <a:lnTo>
                      <a:pt x="42" y="126"/>
                    </a:lnTo>
                    <a:lnTo>
                      <a:pt x="41" y="126"/>
                    </a:lnTo>
                    <a:lnTo>
                      <a:pt x="41" y="125"/>
                    </a:lnTo>
                    <a:lnTo>
                      <a:pt x="36" y="125"/>
                    </a:lnTo>
                    <a:lnTo>
                      <a:pt x="36" y="121"/>
                    </a:lnTo>
                    <a:lnTo>
                      <a:pt x="33" y="121"/>
                    </a:lnTo>
                    <a:lnTo>
                      <a:pt x="33" y="118"/>
                    </a:lnTo>
                    <a:lnTo>
                      <a:pt x="32" y="118"/>
                    </a:lnTo>
                    <a:lnTo>
                      <a:pt x="32" y="116"/>
                    </a:lnTo>
                    <a:lnTo>
                      <a:pt x="32" y="114"/>
                    </a:lnTo>
                    <a:lnTo>
                      <a:pt x="30" y="114"/>
                    </a:lnTo>
                    <a:lnTo>
                      <a:pt x="30" y="106"/>
                    </a:lnTo>
                    <a:lnTo>
                      <a:pt x="30" y="105"/>
                    </a:lnTo>
                    <a:lnTo>
                      <a:pt x="30" y="101"/>
                    </a:lnTo>
                    <a:lnTo>
                      <a:pt x="27" y="101"/>
                    </a:lnTo>
                    <a:lnTo>
                      <a:pt x="27" y="96"/>
                    </a:lnTo>
                    <a:lnTo>
                      <a:pt x="26" y="96"/>
                    </a:lnTo>
                    <a:lnTo>
                      <a:pt x="26" y="93"/>
                    </a:lnTo>
                    <a:lnTo>
                      <a:pt x="24" y="93"/>
                    </a:lnTo>
                    <a:lnTo>
                      <a:pt x="24" y="87"/>
                    </a:lnTo>
                    <a:lnTo>
                      <a:pt x="23" y="87"/>
                    </a:lnTo>
                    <a:lnTo>
                      <a:pt x="23" y="82"/>
                    </a:lnTo>
                    <a:lnTo>
                      <a:pt x="22" y="82"/>
                    </a:lnTo>
                    <a:lnTo>
                      <a:pt x="22" y="78"/>
                    </a:lnTo>
                    <a:lnTo>
                      <a:pt x="20" y="78"/>
                    </a:lnTo>
                    <a:lnTo>
                      <a:pt x="20" y="72"/>
                    </a:lnTo>
                    <a:lnTo>
                      <a:pt x="18" y="72"/>
                    </a:lnTo>
                    <a:lnTo>
                      <a:pt x="18" y="65"/>
                    </a:lnTo>
                    <a:lnTo>
                      <a:pt x="17" y="65"/>
                    </a:lnTo>
                    <a:lnTo>
                      <a:pt x="17" y="59"/>
                    </a:lnTo>
                    <a:lnTo>
                      <a:pt x="15" y="59"/>
                    </a:lnTo>
                    <a:lnTo>
                      <a:pt x="15" y="49"/>
                    </a:lnTo>
                    <a:lnTo>
                      <a:pt x="14" y="49"/>
                    </a:lnTo>
                    <a:lnTo>
                      <a:pt x="14" y="46"/>
                    </a:lnTo>
                    <a:lnTo>
                      <a:pt x="13" y="46"/>
                    </a:lnTo>
                    <a:lnTo>
                      <a:pt x="13" y="40"/>
                    </a:lnTo>
                    <a:lnTo>
                      <a:pt x="12" y="40"/>
                    </a:lnTo>
                    <a:lnTo>
                      <a:pt x="12" y="33"/>
                    </a:lnTo>
                    <a:lnTo>
                      <a:pt x="10" y="33"/>
                    </a:lnTo>
                    <a:lnTo>
                      <a:pt x="10" y="24"/>
                    </a:lnTo>
                    <a:lnTo>
                      <a:pt x="9" y="24"/>
                    </a:lnTo>
                    <a:lnTo>
                      <a:pt x="9" y="19"/>
                    </a:lnTo>
                    <a:lnTo>
                      <a:pt x="8" y="19"/>
                    </a:lnTo>
                    <a:lnTo>
                      <a:pt x="8" y="12"/>
                    </a:lnTo>
                    <a:lnTo>
                      <a:pt x="7" y="12"/>
                    </a:lnTo>
                    <a:lnTo>
                      <a:pt x="7" y="7"/>
                    </a:lnTo>
                    <a:lnTo>
                      <a:pt x="5" y="7"/>
                    </a:lnTo>
                    <a:lnTo>
                      <a:pt x="5" y="6"/>
                    </a:lnTo>
                    <a:lnTo>
                      <a:pt x="4" y="6"/>
                    </a:lnTo>
                    <a:lnTo>
                      <a:pt x="4"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78" name="Group 88"/>
          <p:cNvGraphicFramePr>
            <a:graphicFrameLocks noGrp="1"/>
          </p:cNvGraphicFramePr>
          <p:nvPr>
            <p:extLst>
              <p:ext uri="{D42A27DB-BD31-4B8C-83A1-F6EECF244321}">
                <p14:modId xmlns:p14="http://schemas.microsoft.com/office/powerpoint/2010/main" xmlns="" val="1548825349"/>
              </p:ext>
            </p:extLst>
          </p:nvPr>
        </p:nvGraphicFramePr>
        <p:xfrm>
          <a:off x="5853631" y="1919991"/>
          <a:ext cx="3157666" cy="1295400"/>
        </p:xfrm>
        <a:graphic>
          <a:graphicData uri="http://schemas.openxmlformats.org/drawingml/2006/table">
            <a:tbl>
              <a:tblPr firstRow="1" bandRow="1">
                <a:tableStyleId>{69012ECD-51FC-41F1-AA8D-1B2483CD663E}</a:tableStyleId>
              </a:tblPr>
              <a:tblGrid>
                <a:gridCol w="1161766">
                  <a:extLst>
                    <a:ext uri="{9D8B030D-6E8A-4147-A177-3AD203B41FA5}">
                      <a16:colId xmlns:a16="http://schemas.microsoft.com/office/drawing/2014/main" xmlns="" val="20000"/>
                    </a:ext>
                  </a:extLst>
                </a:gridCol>
                <a:gridCol w="936885">
                  <a:extLst>
                    <a:ext uri="{9D8B030D-6E8A-4147-A177-3AD203B41FA5}">
                      <a16:colId xmlns:a16="http://schemas.microsoft.com/office/drawing/2014/main" xmlns="" val="20001"/>
                    </a:ext>
                  </a:extLst>
                </a:gridCol>
                <a:gridCol w="1059015">
                  <a:extLst>
                    <a:ext uri="{9D8B030D-6E8A-4147-A177-3AD203B41FA5}">
                      <a16:colId xmlns:a16="http://schemas.microsoft.com/office/drawing/2014/main" xmlns="" val="20002"/>
                    </a:ext>
                  </a:extLst>
                </a:gridCol>
              </a:tblGrid>
              <a:tr h="1623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100" b="1"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GC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u="none" strike="noStrike" cap="none" baseline="0">
                          <a:solidFill>
                            <a:srgbClr val="4D4D4D"/>
                          </a:solidFill>
                          <a:effectLst/>
                          <a:uFillTx/>
                          <a:ea typeface="SimSun"/>
                        </a:rPr>
                        <a:t>GCS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r>
                        <a:rPr lang="zh-CN" sz="1100" b="0" i="0" u="none" strike="noStrike" cap="none" baseline="0">
                          <a:solidFill>
                            <a:srgbClr val="4D4D4D"/>
                          </a:solidFill>
                          <a:effectLst/>
                          <a:uFillTx/>
                          <a:ea typeface="SimSun"/>
                        </a:rPr>
                        <a:t>事件/n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120/123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116/123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r>
                        <a:rPr lang="zh-CN" sz="1100" b="0" i="0" u="none" strike="noStrike" cap="none" baseline="0">
                          <a:solidFill>
                            <a:srgbClr val="4D4D4D"/>
                          </a:solidFill>
                          <a:effectLst/>
                          <a:uFillTx/>
                          <a:ea typeface="SimSun"/>
                        </a:rPr>
                        <a:t>mPFS，月数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r>
                        <a:rPr lang="zh-CN" sz="1100" b="0" i="0" u="none" strike="noStrike" cap="none" baseline="0">
                          <a:solidFill>
                            <a:srgbClr val="4D4D4D"/>
                          </a:solidFill>
                          <a:effectLst/>
                          <a:uFillTx/>
                          <a:ea typeface="SimSun"/>
                        </a:rPr>
                        <a:t>0.5 年 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47.2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61.8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28556">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 年 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25.2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388344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615O：吉西他滨、顺铂加 S-1 (GCS) 与吉西他滨、顺铂 (GC) 治疗晚期胆道癌的随机 III 期研究 (KHBO1401-MITSUBA)</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Sakai D, et al</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a:spcBef>
                <a:spcPts val="20000"/>
              </a:spcBef>
            </a:pPr>
            <a:r>
              <a:rPr lang="zh-CN" sz="1600" b="0" i="0" u="none" strike="noStrike" cap="none" baseline="0" dirty="0">
                <a:solidFill>
                  <a:srgbClr val="4D4D4D"/>
                </a:solidFill>
                <a:effectLst/>
                <a:uFillTx/>
                <a:ea typeface="SimSun"/>
              </a:rPr>
              <a:t>每组都有一例治疗相关的死亡</a:t>
            </a:r>
          </a:p>
          <a:p>
            <a:pPr marL="0" indent="0">
              <a:buNone/>
            </a:pPr>
            <a:endParaRPr lang="en-GB" b="1" dirty="0"/>
          </a:p>
          <a:p>
            <a:pPr marL="0" indent="0">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对于晚期胆道癌患者，与吉西他滨+顺铂相比，吉西他滨+顺铂+ S-1 可改善 OS</a:t>
            </a:r>
          </a:p>
          <a:p>
            <a:r>
              <a:rPr lang="zh-CN" sz="1600" b="1" i="0" u="none" strike="noStrike" cap="none" baseline="0" dirty="0">
                <a:solidFill>
                  <a:srgbClr val="4D4D4D"/>
                </a:solidFill>
                <a:effectLst/>
                <a:uFillTx/>
                <a:ea typeface="SimSun"/>
              </a:rPr>
              <a:t>基于这些结果，吉西他滨+顺铂+ S-1 可能被认为是晚期胆道癌患者的新的 SoC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Sakai D, et al. Ann Oncol 2018;29(suppl 5):abstr 615O</a:t>
            </a:r>
          </a:p>
        </p:txBody>
      </p:sp>
      <p:graphicFrame>
        <p:nvGraphicFramePr>
          <p:cNvPr id="4" name="Table 3"/>
          <p:cNvGraphicFramePr>
            <a:graphicFrameLocks noGrp="1"/>
          </p:cNvGraphicFramePr>
          <p:nvPr>
            <p:extLst>
              <p:ext uri="{D42A27DB-BD31-4B8C-83A1-F6EECF244321}">
                <p14:modId xmlns:p14="http://schemas.microsoft.com/office/powerpoint/2010/main" xmlns="" val="1355143089"/>
              </p:ext>
            </p:extLst>
          </p:nvPr>
        </p:nvGraphicFramePr>
        <p:xfrm>
          <a:off x="1524000" y="1614358"/>
          <a:ext cx="6096000" cy="2378298"/>
        </p:xfrm>
        <a:graphic>
          <a:graphicData uri="http://schemas.openxmlformats.org/drawingml/2006/table">
            <a:tbl>
              <a:tblPr firstRow="1" bandRow="1">
                <a:tableStyleId>{69012ECD-51FC-41F1-AA8D-1B2483CD663E}</a:tableStyleId>
              </a:tblPr>
              <a:tblGrid>
                <a:gridCol w="2343462">
                  <a:extLst>
                    <a:ext uri="{9D8B030D-6E8A-4147-A177-3AD203B41FA5}">
                      <a16:colId xmlns:a16="http://schemas.microsoft.com/office/drawing/2014/main" xmlns="" val="526172611"/>
                    </a:ext>
                  </a:extLst>
                </a:gridCol>
                <a:gridCol w="1720538">
                  <a:extLst>
                    <a:ext uri="{9D8B030D-6E8A-4147-A177-3AD203B41FA5}">
                      <a16:colId xmlns:a16="http://schemas.microsoft.com/office/drawing/2014/main" xmlns="" val="1987667156"/>
                    </a:ext>
                  </a:extLst>
                </a:gridCol>
                <a:gridCol w="2032000">
                  <a:extLst>
                    <a:ext uri="{9D8B030D-6E8A-4147-A177-3AD203B41FA5}">
                      <a16:colId xmlns:a16="http://schemas.microsoft.com/office/drawing/2014/main" xmlns="" val="494828779"/>
                    </a:ext>
                  </a:extLst>
                </a:gridCol>
              </a:tblGrid>
              <a:tr h="370840">
                <a:tc>
                  <a:txBody>
                    <a:bodyPr/>
                    <a:lstStyle/>
                    <a:p>
                      <a:r>
                        <a:rPr lang="zh-CN" sz="1400" b="1" i="0" u="none" strike="noStrike" cap="none" baseline="0" dirty="0">
                          <a:solidFill>
                            <a:srgbClr val="FFFFFF"/>
                          </a:solidFill>
                          <a:effectLst/>
                          <a:uFillTx/>
                          <a:ea typeface="SimSun"/>
                        </a:rPr>
                        <a:t>&gt;10％ 的患者发生的 3–4 级不良事件，n </a:t>
                      </a:r>
                      <a:r>
                        <a:rPr lang="en-GB" altLang="zh-CN" sz="1400" b="1" i="0" u="none" strike="noStrike" cap="none" baseline="0" dirty="0" smtClean="0">
                          <a:solidFill>
                            <a:srgbClr val="FFFFFF"/>
                          </a:solidFill>
                          <a:effectLst/>
                          <a:uFillTx/>
                          <a:ea typeface="SimSun"/>
                        </a:rPr>
                        <a:t> </a:t>
                      </a:r>
                      <a:r>
                        <a:rPr lang="zh-CN" sz="1400" b="1" i="0" u="none" strike="noStrike" cap="none" baseline="0" dirty="0" smtClean="0">
                          <a:solidFill>
                            <a:srgbClr val="FFFFFF"/>
                          </a:solidFill>
                          <a:effectLst/>
                          <a:uFillTx/>
                          <a:ea typeface="SimSun"/>
                        </a:rPr>
                        <a:t>(%)</a:t>
                      </a:r>
                      <a:endParaRPr lang="zh-CN" sz="1400" b="1" i="0" u="none" strike="noStrike" cap="none" baseline="0" dirty="0">
                        <a:solidFill>
                          <a:srgbClr val="FFFFFF"/>
                        </a:solidFill>
                        <a:effectLst/>
                        <a:uFillTx/>
                        <a:ea typeface="SimSun"/>
                      </a:endParaRP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GC (n=122)</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GCS (n=119)</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713740118"/>
                  </a:ext>
                </a:extLst>
              </a:tr>
              <a:tr h="319263">
                <a:tc>
                  <a:txBody>
                    <a:bodyPr/>
                    <a:lstStyle/>
                    <a:p>
                      <a:r>
                        <a:rPr lang="zh-CN" sz="1400" b="0" i="0" u="none" strike="noStrike" cap="none" baseline="0">
                          <a:solidFill>
                            <a:srgbClr val="4D4D4D"/>
                          </a:solidFill>
                          <a:effectLst/>
                          <a:uFillTx/>
                          <a:ea typeface="SimSun"/>
                        </a:rPr>
                        <a:t>中性粒细胞减少症</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48</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39</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23171984"/>
                  </a:ext>
                </a:extLst>
              </a:tr>
              <a:tr h="319263">
                <a:tc>
                  <a:txBody>
                    <a:bodyPr/>
                    <a:lstStyle/>
                    <a:p>
                      <a:r>
                        <a:rPr lang="zh-CN" sz="1400" b="0" i="0" u="none" strike="noStrike" cap="none" baseline="0">
                          <a:solidFill>
                            <a:srgbClr val="4D4D4D"/>
                          </a:solidFill>
                          <a:effectLst/>
                          <a:uFillTx/>
                          <a:ea typeface="SimSun"/>
                        </a:rPr>
                        <a:t>贫血</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15</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8</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282386642"/>
                  </a:ext>
                </a:extLst>
              </a:tr>
              <a:tr h="319263">
                <a:tc>
                  <a:txBody>
                    <a:bodyPr/>
                    <a:lstStyle/>
                    <a:p>
                      <a:r>
                        <a:rPr lang="zh-CN" sz="1400" b="0" i="0" u="none" strike="noStrike" cap="none" baseline="0">
                          <a:solidFill>
                            <a:srgbClr val="4D4D4D"/>
                          </a:solidFill>
                          <a:effectLst/>
                          <a:uFillTx/>
                          <a:ea typeface="SimSun"/>
                        </a:rPr>
                        <a:t>血小板减少症 </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21</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9</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468391086"/>
                  </a:ext>
                </a:extLst>
              </a:tr>
              <a:tr h="319263">
                <a:tc>
                  <a:txBody>
                    <a:bodyPr/>
                    <a:lstStyle/>
                    <a:p>
                      <a:r>
                        <a:rPr lang="zh-CN" sz="1400" b="0" i="0" u="none" strike="noStrike" cap="none" baseline="0">
                          <a:solidFill>
                            <a:srgbClr val="4D4D4D"/>
                          </a:solidFill>
                          <a:effectLst/>
                          <a:uFillTx/>
                          <a:ea typeface="SimSun"/>
                        </a:rPr>
                        <a:t>AST</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20</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15</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30291844"/>
                  </a:ext>
                </a:extLst>
              </a:tr>
              <a:tr h="319263">
                <a:tc>
                  <a:txBody>
                    <a:bodyPr/>
                    <a:lstStyle/>
                    <a:p>
                      <a:r>
                        <a:rPr lang="zh-CN" sz="1400" b="0" i="0" u="none" strike="noStrike" cap="none" baseline="0">
                          <a:solidFill>
                            <a:srgbClr val="4D4D4D"/>
                          </a:solidFill>
                          <a:effectLst/>
                          <a:uFillTx/>
                          <a:ea typeface="SimSun"/>
                        </a:rPr>
                        <a:t>ALT</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16</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13</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73099293"/>
                  </a:ext>
                </a:extLst>
              </a:tr>
              <a:tr h="319263">
                <a:tc>
                  <a:txBody>
                    <a:bodyPr/>
                    <a:lstStyle/>
                    <a:p>
                      <a:r>
                        <a:rPr lang="zh-CN" sz="1400" b="0" i="0" u="none" strike="noStrike" cap="none" baseline="0">
                          <a:solidFill>
                            <a:srgbClr val="4D4D4D"/>
                          </a:solidFill>
                          <a:effectLst/>
                          <a:uFillTx/>
                          <a:ea typeface="SimSun"/>
                        </a:rPr>
                        <a:t>胆道感染</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16</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17</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23674366"/>
                  </a:ext>
                </a:extLst>
              </a:tr>
            </a:tbl>
          </a:graphicData>
        </a:graphic>
      </p:graphicFrame>
    </p:spTree>
    <p:extLst>
      <p:ext uri="{BB962C8B-B14F-4D97-AF65-F5344CB8AC3E}">
        <p14:creationId xmlns:p14="http://schemas.microsoft.com/office/powerpoint/2010/main" xmlns="" val="28568487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65125" y="6096000"/>
            <a:ext cx="4214370" cy="487363"/>
          </a:xfrm>
        </p:spPr>
        <p:txBody>
          <a:bodyPr/>
          <a:lstStyle/>
          <a:p>
            <a:r>
              <a:rPr lang="zh-CN" sz="1200" b="0" i="0" u="none" strike="noStrike" cap="none" baseline="0">
                <a:solidFill>
                  <a:srgbClr val="4D4D4D"/>
                </a:solidFill>
                <a:effectLst/>
                <a:uFillTx/>
                <a:ea typeface="SimSun"/>
              </a:rPr>
              <a:t>*mITT 是指接受联合治疗并对疗效进行基线后评估的患者 </a:t>
            </a:r>
          </a:p>
        </p:txBody>
      </p:sp>
      <p:sp>
        <p:nvSpPr>
          <p:cNvPr id="12" name="Title 1"/>
          <p:cNvSpPr>
            <a:spLocks noGrp="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免疫疗法</a:t>
            </a:r>
            <a:r>
              <a:rPr sz="1800"/>
              <a:t/>
            </a:r>
            <a:br>
              <a:rPr sz="1800"/>
            </a:br>
            <a:r>
              <a:rPr lang="zh-CN" sz="1800" b="1" i="0" u="none" strike="noStrike" cap="none" baseline="0">
                <a:solidFill>
                  <a:srgbClr val="043882"/>
                </a:solidFill>
                <a:effectLst/>
                <a:uFillTx/>
                <a:ea typeface="SimSun"/>
              </a:rPr>
              <a:t>讨论者 – Keilholz U</a:t>
            </a:r>
          </a:p>
        </p:txBody>
      </p:sp>
      <p:sp>
        <p:nvSpPr>
          <p:cNvPr id="13" name="Content Placeholder 2"/>
          <p:cNvSpPr>
            <a:spLocks noGrp="1"/>
          </p:cNvSpPr>
          <p:nvPr>
            <p:ph idx="1"/>
          </p:nvPr>
        </p:nvSpPr>
        <p:spPr>
          <a:xfrm>
            <a:off x="365124" y="1254035"/>
            <a:ext cx="8413751" cy="4746172"/>
          </a:xfrm>
        </p:spPr>
        <p:txBody>
          <a:bodyPr/>
          <a:lstStyle/>
          <a:p>
            <a:pPr marL="0" indent="0">
              <a:spcAft>
                <a:spcPts val="200"/>
              </a:spcAft>
              <a:buNone/>
            </a:pPr>
            <a:r>
              <a:rPr lang="zh-CN" sz="1600" b="1" i="0" u="none" strike="noStrike" cap="none" baseline="0" dirty="0">
                <a:solidFill>
                  <a:srgbClr val="4D4D4D"/>
                </a:solidFill>
                <a:effectLst/>
                <a:uFillTx/>
                <a:ea typeface="SimSun"/>
              </a:rPr>
              <a:t>研究目的（摘要 1133PD – Hidalgo M, et al）</a:t>
            </a:r>
          </a:p>
          <a:p>
            <a:pPr>
              <a:spcAft>
                <a:spcPts val="200"/>
              </a:spcAft>
            </a:pPr>
            <a:r>
              <a:rPr lang="zh-CN" sz="1600" b="1" i="0" u="none" strike="noStrike" cap="none" baseline="0" dirty="0">
                <a:solidFill>
                  <a:srgbClr val="4D4D4D"/>
                </a:solidFill>
                <a:effectLst/>
                <a:uFillTx/>
                <a:ea typeface="SimSun"/>
              </a:rPr>
              <a:t>评估 BL-8040（一种高亲和力 CXCR4 拮抗剂）+ 帕博利珠单抗在转移性胰腺癌患者中的疗效和安全性（COMBAT 试验）</a:t>
            </a:r>
          </a:p>
          <a:p>
            <a:pPr marL="0" indent="0">
              <a:spcAft>
                <a:spcPts val="200"/>
              </a:spcAft>
              <a:buNone/>
            </a:pPr>
            <a:r>
              <a:rPr lang="zh-CN" sz="1600" b="1" i="0" u="none" strike="noStrike" cap="none" baseline="0" dirty="0">
                <a:solidFill>
                  <a:srgbClr val="4D4D4D"/>
                </a:solidFill>
                <a:effectLst/>
                <a:uFillTx/>
                <a:ea typeface="SimSun"/>
              </a:rPr>
              <a:t>研究设计</a:t>
            </a:r>
          </a:p>
          <a:p>
            <a:pPr>
              <a:spcAft>
                <a:spcPts val="200"/>
              </a:spcAft>
            </a:pPr>
            <a:r>
              <a:rPr lang="zh-CN" sz="1600" b="0" i="0" u="none" strike="noStrike" cap="none" baseline="0" dirty="0">
                <a:solidFill>
                  <a:srgbClr val="4D4D4D"/>
                </a:solidFill>
                <a:effectLst/>
                <a:uFillTx/>
                <a:ea typeface="SimSun"/>
              </a:rPr>
              <a:t>在这项开放性、多中心、IIa 期试验中，在第 </a:t>
            </a:r>
            <a:r>
              <a:rPr lang="es-ES" altLang="zh-CN" dirty="0">
                <a:ea typeface="SimSun"/>
              </a:rPr>
              <a:t>1–5 </a:t>
            </a:r>
            <a:r>
              <a:rPr lang="zh-CN" sz="1600" b="0" i="0" u="none" strike="noStrike" cap="none" baseline="0" dirty="0">
                <a:solidFill>
                  <a:srgbClr val="4D4D4D"/>
                </a:solidFill>
                <a:effectLst/>
                <a:uFillTx/>
                <a:ea typeface="SimSun"/>
              </a:rPr>
              <a:t>天给予 BL-8040 1.25 mg/kg sc 单药治疗，然后在非连续日给予帕博利珠单抗 200 mg iv + BL-8040 1.25 mg/kg sc tiw，3 周为一周期，长达 2 年 </a:t>
            </a:r>
          </a:p>
          <a:p>
            <a:pPr marL="0" indent="0">
              <a:spcAft>
                <a:spcPts val="200"/>
              </a:spcAft>
              <a:buNone/>
            </a:pPr>
            <a:r>
              <a:rPr lang="zh-CN" sz="1600" b="1" i="0" u="none" strike="noStrike" cap="none" baseline="0" dirty="0">
                <a:solidFill>
                  <a:srgbClr val="4D4D4D"/>
                </a:solidFill>
                <a:effectLst/>
                <a:uFillTx/>
                <a:ea typeface="SimSun"/>
              </a:rPr>
              <a:t>关键结果</a:t>
            </a:r>
          </a:p>
          <a:p>
            <a:pPr>
              <a:spcAft>
                <a:spcPts val="200"/>
              </a:spcAft>
            </a:pPr>
            <a:r>
              <a:rPr lang="zh-CN" sz="1600" b="0" i="0" u="none" strike="noStrike" cap="none" baseline="0" dirty="0">
                <a:solidFill>
                  <a:srgbClr val="4D4D4D"/>
                </a:solidFill>
                <a:effectLst/>
                <a:uFillTx/>
                <a:ea typeface="SimSun"/>
              </a:rPr>
              <a:t>改良 ITT (mITT*; n=29)，中位治疗时间为 72 (37–267) 天 </a:t>
            </a:r>
          </a:p>
          <a:p>
            <a:pPr>
              <a:spcAft>
                <a:spcPts val="200"/>
              </a:spcAft>
            </a:pPr>
            <a:r>
              <a:rPr lang="zh-CN" sz="1600" b="0" i="0" u="none" strike="noStrike" cap="none" baseline="0" dirty="0">
                <a:solidFill>
                  <a:srgbClr val="4D4D4D"/>
                </a:solidFill>
                <a:effectLst/>
                <a:uFillTx/>
                <a:ea typeface="SimSun"/>
              </a:rPr>
              <a:t>在 mITT 人群中，在 1 例患者中发现基于 RECIST v1.1 的 ORR 为PR，且肿瘤负荷减少约 40％，9 例患者有 SD，总共 10 例患者有疾病控制 </a:t>
            </a:r>
          </a:p>
          <a:p>
            <a:pPr>
              <a:spcAft>
                <a:spcPts val="200"/>
              </a:spcAft>
            </a:pPr>
            <a:r>
              <a:rPr lang="zh-CN" sz="1600" b="0" i="0" u="none" strike="noStrike" cap="none" baseline="0" dirty="0">
                <a:solidFill>
                  <a:srgbClr val="4D4D4D"/>
                </a:solidFill>
                <a:effectLst/>
                <a:uFillTx/>
                <a:ea typeface="SimSun"/>
              </a:rPr>
              <a:t>所有患者 (n=37) 中的 mOS 为 3.3 个月 ，6 个月生存率为 34.4%</a:t>
            </a:r>
          </a:p>
          <a:p>
            <a:pPr>
              <a:spcAft>
                <a:spcPts val="200"/>
              </a:spcAft>
            </a:pPr>
            <a:r>
              <a:rPr lang="zh-CN" sz="1600" b="0" i="0" u="none" strike="noStrike" cap="none" baseline="0" dirty="0">
                <a:solidFill>
                  <a:srgbClr val="4D4D4D"/>
                </a:solidFill>
                <a:effectLst/>
                <a:uFillTx/>
                <a:ea typeface="SimSun"/>
              </a:rPr>
              <a:t>接受 2 线治疗的患者 (n=17) 中，mOS 为 7.5 个月，6 个月生存率为 51.5％ </a:t>
            </a:r>
          </a:p>
          <a:p>
            <a:pPr>
              <a:spcAft>
                <a:spcPts val="200"/>
              </a:spcAft>
            </a:pPr>
            <a:r>
              <a:rPr lang="zh-CN" sz="1600" b="0" i="0" u="none" strike="noStrike" cap="none" baseline="0" dirty="0">
                <a:solidFill>
                  <a:srgbClr val="4D4D4D"/>
                </a:solidFill>
                <a:effectLst/>
                <a:uFillTx/>
                <a:ea typeface="SimSun"/>
              </a:rPr>
              <a:t>有 12 (18.9%) 例≥3 级 TRAE 事件，其中皮疹、疹和疹病最常见，有 3 例事件，其次是肌肉骨骼和结缔组织疼痛，有 2 例事件</a:t>
            </a:r>
          </a:p>
        </p:txBody>
      </p:sp>
      <p:sp>
        <p:nvSpPr>
          <p:cNvPr id="14"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Hidalgo M, et al. Ann Oncol 2018;29(suppl 5):abstr 1133PD</a:t>
            </a:r>
          </a:p>
        </p:txBody>
      </p:sp>
    </p:spTree>
    <p:extLst>
      <p:ext uri="{BB962C8B-B14F-4D97-AF65-F5344CB8AC3E}">
        <p14:creationId xmlns:p14="http://schemas.microsoft.com/office/powerpoint/2010/main" xmlns="" val="10232146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免疫疗法</a:t>
            </a:r>
            <a:r>
              <a:rPr sz="1800"/>
              <a:t/>
            </a:r>
            <a:br>
              <a:rPr sz="1800"/>
            </a:br>
            <a:r>
              <a:rPr lang="zh-CN" sz="1800" b="1" i="0" u="none" strike="noStrike" cap="none" baseline="0">
                <a:solidFill>
                  <a:srgbClr val="043882"/>
                </a:solidFill>
                <a:effectLst/>
                <a:uFillTx/>
                <a:ea typeface="SimSun"/>
              </a:rPr>
              <a:t>讨论者 – Keilholz U</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演示者的重点信息</a:t>
            </a:r>
          </a:p>
          <a:p>
            <a:r>
              <a:rPr lang="zh-CN" sz="1600" b="1" i="0" u="none" strike="noStrike" cap="none" baseline="0">
                <a:solidFill>
                  <a:srgbClr val="4D4D4D"/>
                </a:solidFill>
                <a:effectLst/>
                <a:uFillTx/>
                <a:ea typeface="SimSun"/>
              </a:rPr>
              <a:t>既往已经证实转移性胰腺癌对单独的免疫检查点抑制剂不能实现缓解，因此鉴于在接受大量预治疗的患者中观察到疾病控制和 mOS，应对该研究作出赞赏 </a:t>
            </a:r>
          </a:p>
          <a:p>
            <a:r>
              <a:rPr lang="zh-CN" sz="1600" b="1" i="0" u="none" strike="noStrike" cap="none" baseline="0">
                <a:solidFill>
                  <a:srgbClr val="4D4D4D"/>
                </a:solidFill>
                <a:effectLst/>
                <a:uFillTx/>
                <a:ea typeface="SimSun"/>
              </a:rPr>
              <a:t>应进一步研究这种联合治疗在转移性胰腺癌患者中的应用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Hidalgo M, et al. Ann Oncol 2018;29(suppl 5):abstr 1133PD</a:t>
            </a:r>
          </a:p>
        </p:txBody>
      </p:sp>
    </p:spTree>
    <p:extLst>
      <p:ext uri="{BB962C8B-B14F-4D97-AF65-F5344CB8AC3E}">
        <p14:creationId xmlns:p14="http://schemas.microsoft.com/office/powerpoint/2010/main" xmlns="" val="42503813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2000" b="1" i="0" u="none" strike="noStrike" cap="none" baseline="0">
                <a:solidFill>
                  <a:srgbClr val="043882"/>
                </a:solidFill>
                <a:effectLst/>
                <a:uFillTx/>
                <a:ea typeface="SimSun"/>
              </a:rPr>
              <a:t>ESDO 2018 年医学肿瘤学幻灯集</a:t>
            </a:r>
            <a:r>
              <a:rPr sz="2000"/>
              <a:t/>
            </a:r>
            <a:br>
              <a:rPr sz="2000"/>
            </a:br>
            <a:r>
              <a:rPr lang="zh-CN" sz="2000" b="0" i="0" u="none" strike="noStrike" cap="none" baseline="0">
                <a:solidFill>
                  <a:srgbClr val="043882"/>
                </a:solidFill>
                <a:effectLst/>
                <a:uFillTx/>
                <a:ea typeface="SimSun"/>
              </a:rPr>
              <a:t>编辑</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zh-CN" sz="1400" b="1" i="0" u="none" strike="noStrike" cap="none" baseline="0" dirty="0">
                <a:solidFill>
                  <a:srgbClr val="043882"/>
                </a:solidFill>
                <a:effectLst/>
                <a:uFillTx/>
                <a:ea typeface="SimSun"/>
              </a:rPr>
              <a:t>生物标志物</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Eric Van Cutsem 教授	</a:t>
            </a:r>
            <a:r>
              <a:rPr lang="zh-CN" sz="1100" b="0" i="0" u="none" strike="noStrike" cap="none" baseline="0" dirty="0">
                <a:solidFill>
                  <a:srgbClr val="4D4D4D"/>
                </a:solidFill>
                <a:effectLst/>
                <a:uFillTx/>
                <a:ea typeface="SimSun"/>
              </a:rPr>
              <a:t>比利时鲁汶大学消化肿瘤学</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Thomas Seufferlein 教授	</a:t>
            </a:r>
            <a:r>
              <a:rPr lang="zh-CN" sz="1100" b="0" i="0" u="none" strike="noStrike" cap="none" baseline="0" dirty="0">
                <a:solidFill>
                  <a:srgbClr val="4D4D4D"/>
                </a:solidFill>
                <a:effectLst/>
                <a:uFillTx/>
                <a:ea typeface="SimSun"/>
              </a:rPr>
              <a:t>德国乌尔姆市乌尔姆大学内科门诊部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ct val="0"/>
              </a:spcBef>
              <a:spcAft>
                <a:spcPts val="600"/>
              </a:spcAft>
              <a:buClrTx/>
              <a:buSzTx/>
              <a:buFontTx/>
              <a:buNone/>
              <a:defRPr/>
            </a:pPr>
            <a:r>
              <a:rPr lang="zh-CN" sz="1400" b="1" i="0" u="none" strike="noStrike" cap="none" baseline="0" dirty="0">
                <a:solidFill>
                  <a:srgbClr val="043882"/>
                </a:solidFill>
                <a:effectLst/>
                <a:uFillTx/>
                <a:ea typeface="SimSun"/>
              </a:rPr>
              <a:t>结肠直肠癌</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Eric Van Cutsem 教授	</a:t>
            </a:r>
            <a:r>
              <a:rPr lang="zh-CN" sz="1100" b="0" i="0" u="none" strike="noStrike" cap="none" baseline="0" dirty="0">
                <a:solidFill>
                  <a:srgbClr val="4D4D4D"/>
                </a:solidFill>
                <a:effectLst/>
                <a:uFillTx/>
                <a:ea typeface="SimSun"/>
              </a:rPr>
              <a:t>比利时鲁汶大学消化肿瘤学</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Wolff Schmiegel 教授</a:t>
            </a:r>
            <a:r>
              <a:rPr lang="zh-CN" sz="1100" b="0" i="0" u="none" strike="noStrike" cap="none" baseline="0" dirty="0">
                <a:solidFill>
                  <a:srgbClr val="4D4D4D"/>
                </a:solidFill>
                <a:effectLst/>
                <a:uFillTx/>
                <a:ea typeface="SimSun"/>
              </a:rPr>
              <a:t> 	德国波鸿鲁尔大学医学部</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Thomas Gruenberger 教授	</a:t>
            </a:r>
            <a:r>
              <a:rPr lang="zh-CN" sz="1100" b="0" i="0" u="none" strike="noStrike" cap="none" baseline="0" dirty="0">
                <a:solidFill>
                  <a:srgbClr val="4D4D4D"/>
                </a:solidFill>
                <a:effectLst/>
                <a:uFillTx/>
                <a:ea typeface="SimSun"/>
              </a:rPr>
              <a:t>外 1 科, Rudolf 基金会诊所, 维也纳, 奥地利</a:t>
            </a:r>
          </a:p>
          <a:p>
            <a:pPr lvl="0">
              <a:lnSpc>
                <a:spcPct val="150000"/>
              </a:lnSpc>
              <a:spcAft>
                <a:spcPct val="0"/>
              </a:spcAft>
              <a:tabLst>
                <a:tab pos="1973263" algn="l"/>
              </a:tabLst>
              <a:defRPr/>
            </a:pPr>
            <a:r>
              <a:rPr lang="zh-CN" sz="1100" b="1" i="0" u="none" strike="noStrike" cap="none" baseline="0" dirty="0">
                <a:solidFill>
                  <a:srgbClr val="4D4D4D"/>
                </a:solidFill>
                <a:effectLst/>
                <a:uFillTx/>
                <a:ea typeface="SimSun"/>
              </a:rPr>
              <a:t>Jaroslaw Regula</a:t>
            </a:r>
            <a:r>
              <a:rPr lang="en-US" altLang="zh-CN" sz="1100" b="1" i="0" u="none" strike="noStrike" cap="none" baseline="0" dirty="0">
                <a:solidFill>
                  <a:srgbClr val="4D4D4D"/>
                </a:solidFill>
                <a:effectLst/>
                <a:uFillTx/>
                <a:ea typeface="SimSun"/>
              </a:rPr>
              <a:t> </a:t>
            </a:r>
            <a:r>
              <a:rPr lang="zh-CN" altLang="zh-CN" sz="1100" b="1" dirty="0">
                <a:solidFill>
                  <a:srgbClr val="4D4D4D"/>
                </a:solidFill>
                <a:ea typeface="SimSun"/>
              </a:rPr>
              <a:t>教授</a:t>
            </a:r>
            <a:r>
              <a:rPr lang="zh-CN" sz="1100" b="1" i="0" u="none" strike="noStrike" cap="none" baseline="0" dirty="0">
                <a:solidFill>
                  <a:srgbClr val="4D4D4D"/>
                </a:solidFill>
                <a:effectLst/>
                <a:uFillTx/>
                <a:ea typeface="SimSun"/>
              </a:rPr>
              <a:t>	</a:t>
            </a:r>
            <a:r>
              <a:rPr lang="zh-CN" sz="1100" b="0" i="0" u="none" strike="noStrike" cap="none" baseline="0" dirty="0">
                <a:solidFill>
                  <a:srgbClr val="4D4D4D"/>
                </a:solidFill>
                <a:effectLst/>
                <a:uFillTx/>
                <a:ea typeface="SimSun"/>
              </a:rPr>
              <a:t>波兰华沙肿瘤学研究所胃肠病学和肝病学部</a:t>
            </a:r>
          </a:p>
        </p:txBody>
      </p:sp>
      <p:pic>
        <p:nvPicPr>
          <p:cNvPr id="7" name="Picture 6"/>
          <p:cNvPicPr/>
          <p:nvPr/>
        </p:nvPicPr>
        <p:blipFill>
          <a:blip r:embed="rId4" cstate="print">
            <a:extLst>
              <a:ext uri="{28A0092B-C50C-407E-A947-70E740481C1C}">
                <a14:useLocalDpi xmlns:a14="http://schemas.microsoft.com/office/drawing/2010/main" xmlns=""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rcRect t="5212" b="14357"/>
          <a:stretch>
            <a:fillRect/>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zh-CN" sz="1400" b="1" i="0" u="none" strike="noStrike" cap="none" baseline="0" dirty="0">
                    <a:solidFill>
                      <a:srgbClr val="043882"/>
                    </a:solidFill>
                    <a:effectLst/>
                    <a:uFillTx/>
                    <a:ea typeface="SimSun"/>
                  </a:rPr>
                  <a:t>胰腺癌和肝胆肿瘤</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Jean-Luc Van Laethem 教授	</a:t>
                </a:r>
                <a:r>
                  <a:rPr lang="zh-CN" sz="1100" b="0" i="0" u="none" strike="noStrike" cap="none" baseline="0" dirty="0">
                    <a:solidFill>
                      <a:srgbClr val="4D4D4D"/>
                    </a:solidFill>
                    <a:effectLst/>
                    <a:uFillTx/>
                    <a:ea typeface="SimSun"/>
                  </a:rPr>
                  <a:t>比利时布鲁塞尔大学医院消化肿瘤学</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Thomas Seufferlein 教授	</a:t>
                </a:r>
                <a:r>
                  <a:rPr lang="zh-CN" sz="1100" b="0" i="0" u="none" strike="noStrike" cap="none" baseline="0" dirty="0">
                    <a:solidFill>
                      <a:srgbClr val="4D4D4D"/>
                    </a:solidFill>
                    <a:effectLst/>
                    <a:uFillTx/>
                    <a:ea typeface="SimSun"/>
                  </a:rPr>
                  <a:t>德国乌尔姆市乌尔姆大学内科门诊部 I</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Ulrich Güller 教授</a:t>
                </a:r>
                <a:r>
                  <a:rPr lang="zh-CN" sz="1100" b="0" i="0" u="none" strike="noStrike" cap="none" baseline="0" dirty="0">
                    <a:solidFill>
                      <a:srgbClr val="4D4D4D"/>
                    </a:solidFill>
                    <a:effectLst/>
                    <a:uFillTx/>
                    <a:ea typeface="SimSun"/>
                  </a:rPr>
                  <a:t>	瑞士圣加仑 Kantonsspital St Gallen 医学肿瘤学和血液学</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xmlns=""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zh-CN" sz="1400" b="1" i="0" u="none" strike="noStrike" cap="none" baseline="0" dirty="0">
                <a:solidFill>
                  <a:srgbClr val="043882"/>
                </a:solidFill>
                <a:effectLst/>
                <a:uFillTx/>
                <a:ea typeface="SimSun"/>
              </a:rPr>
              <a:t>胃-食管和神经内分泌肿瘤 </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Côme Lepage 教授	</a:t>
            </a:r>
            <a:r>
              <a:rPr lang="zh-CN" sz="1100" b="0" i="0" u="none" strike="noStrike" cap="none" baseline="0" dirty="0">
                <a:solidFill>
                  <a:srgbClr val="4D4D4D"/>
                </a:solidFill>
                <a:effectLst/>
                <a:uFillTx/>
                <a:ea typeface="SimSun"/>
              </a:rPr>
              <a:t>法国第戎市大学医院与国家健康与医学研究院</a:t>
            </a:r>
          </a:p>
          <a:p>
            <a:pPr marL="0" marR="0" lvl="0" indent="0" algn="l" defTabSz="914400" rtl="0" eaLnBrk="1" fontAlgn="auto" latinLnBrk="0" hangingPunct="1">
              <a:lnSpc>
                <a:spcPct val="100000"/>
              </a:lnSpc>
              <a:spcBef>
                <a:spcPts val="600"/>
              </a:spcBef>
              <a:spcAft>
                <a:spcPct val="0"/>
              </a:spcAft>
              <a:buClrTx/>
              <a:buSzTx/>
              <a:buFontTx/>
              <a:buNone/>
              <a:tabLst>
                <a:tab pos="1973263" algn="l"/>
              </a:tabLst>
              <a:defRPr/>
            </a:pPr>
            <a:r>
              <a:rPr lang="zh-CN" sz="1100" b="1" i="0" u="none" strike="noStrike" cap="none" baseline="0" dirty="0">
                <a:solidFill>
                  <a:srgbClr val="4D4D4D"/>
                </a:solidFill>
                <a:effectLst/>
                <a:uFillTx/>
                <a:ea typeface="SimSun"/>
              </a:rPr>
              <a:t>Tamara Matysiak 教授</a:t>
            </a:r>
            <a:r>
              <a:rPr lang="zh-CN" sz="1100" b="0" i="0" u="none" strike="noStrike" cap="none" baseline="0" dirty="0">
                <a:solidFill>
                  <a:srgbClr val="4D4D4D"/>
                </a:solidFill>
                <a:effectLst/>
                <a:uFillTx/>
                <a:ea typeface="SimSun"/>
              </a:rPr>
              <a:t>	法国南特</a:t>
            </a:r>
            <a:r>
              <a:rPr lang="zh-CN" sz="1100" b="0" i="0" u="none" strike="noStrike" cap="none" baseline="0" dirty="0">
                <a:solidFill>
                  <a:schemeClr val="bg2">
                    <a:lumMod val="50000"/>
                  </a:schemeClr>
                </a:solidFill>
                <a:effectLst/>
                <a:uFillTx/>
                <a:latin typeface="SimSun" panose="02010600030101010101" pitchFamily="2" charset="-122"/>
                <a:ea typeface="SimSun" panose="02010600030101010101" pitchFamily="2" charset="-122"/>
              </a:rPr>
              <a:t>消化疾病研究所肝-胃肠病学与消化肿瘤学</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xmlns=""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xmlns=""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xmlns="" val="0"/>
              </a:ext>
            </a:extLst>
          </a:blip>
          <a:srcRect l="19785" r="29888" b="49999"/>
          <a:stretch>
            <a:fillRect/>
          </a:stretch>
        </p:blipFill>
        <p:spPr>
          <a:xfrm>
            <a:off x="7546458" y="5031295"/>
            <a:ext cx="587384" cy="727360"/>
          </a:xfrm>
          <a:prstGeom prst="rect">
            <a:avLst/>
          </a:prstGeom>
        </p:spPr>
      </p:pic>
    </p:spTree>
    <p:extLst>
      <p:ext uri="{BB962C8B-B14F-4D97-AF65-F5344CB8AC3E}">
        <p14:creationId xmlns:p14="http://schemas.microsoft.com/office/powerpoint/2010/main" xmlns="" val="6543544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肝細胞癌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胰腺、小肠和肝胆道癌症</a:t>
            </a:r>
          </a:p>
        </p:txBody>
      </p:sp>
    </p:spTree>
    <p:extLst>
      <p:ext uri="{BB962C8B-B14F-4D97-AF65-F5344CB8AC3E}">
        <p14:creationId xmlns:p14="http://schemas.microsoft.com/office/powerpoint/2010/main" xmlns="" val="27947260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LBA26: 来自阿特珠单抗 + 贝伐珠单抗在肝细胞癌 (HCC) 治疗中的 Ib 期研究的更新后安全性和临床活性结</a:t>
            </a:r>
            <a:r>
              <a:rPr lang="zh-CN" sz="1800" b="1" i="0" u="none" strike="noStrike" cap="none" baseline="0" dirty="0" smtClean="0">
                <a:solidFill>
                  <a:srgbClr val="043882"/>
                </a:solidFill>
                <a:effectLst/>
                <a:uFillTx/>
                <a:ea typeface="SimSun"/>
              </a:rPr>
              <a:t>果</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Pishvaian MJ,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评估贝伐珠单抗联合阿特珠单抗在不可切除或晚期 HCC 患者中的疗效和安全性 </a:t>
            </a:r>
          </a:p>
        </p:txBody>
      </p:sp>
      <p:sp>
        <p:nvSpPr>
          <p:cNvPr id="5" name="Text Placeholder 4"/>
          <p:cNvSpPr>
            <a:spLocks noGrp="1"/>
          </p:cNvSpPr>
          <p:nvPr>
            <p:ph type="body" sz="quarter" idx="11"/>
          </p:nvPr>
        </p:nvSpPr>
        <p:spPr>
          <a:xfrm>
            <a:off x="4564800" y="6096000"/>
            <a:ext cx="4214075" cy="487363"/>
          </a:xfrm>
        </p:spPr>
        <p:txBody>
          <a:bodyPr/>
          <a:lstStyle/>
          <a:p>
            <a:r>
              <a:rPr lang="zh-CN" sz="1200" b="0" i="0" u="none" strike="noStrike" cap="none" baseline="0">
                <a:solidFill>
                  <a:srgbClr val="4D4D4D"/>
                </a:solidFill>
                <a:effectLst/>
                <a:uFillTx/>
                <a:ea typeface="SimSun"/>
              </a:rPr>
              <a:t>Pishvaian MJ, et al. Ann Oncol 2018;29(suppl 5):abstr LBA26</a:t>
            </a:r>
          </a:p>
        </p:txBody>
      </p:sp>
      <p:sp>
        <p:nvSpPr>
          <p:cNvPr id="6"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安全性、ORR (RECIST v 1.1) </a:t>
            </a:r>
          </a:p>
          <a:p>
            <a:pPr>
              <a:buClr>
                <a:srgbClr val="043882"/>
              </a:buClr>
            </a:pPr>
            <a:endParaRPr lang="en-GB"/>
          </a:p>
        </p:txBody>
      </p:sp>
      <p:sp>
        <p:nvSpPr>
          <p:cNvPr id="7"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DoR、PFS、TTRP、OS</a:t>
            </a:r>
          </a:p>
        </p:txBody>
      </p:sp>
      <p:sp>
        <p:nvSpPr>
          <p:cNvPr id="8" name="AutoShape 12"/>
          <p:cNvSpPr>
            <a:spLocks noChangeArrowheads="1"/>
          </p:cNvSpPr>
          <p:nvPr/>
        </p:nvSpPr>
        <p:spPr bwMode="auto">
          <a:xfrm>
            <a:off x="4377128" y="3049607"/>
            <a:ext cx="3118514" cy="974888"/>
          </a:xfrm>
          <a:prstGeom prst="roundRect">
            <a:avLst>
              <a:gd name="adj" fmla="val 0"/>
            </a:avLst>
          </a:prstGeom>
          <a:solidFill>
            <a:schemeClr val="accent3"/>
          </a:solidFill>
          <a:ln w="9525" algn="ctr">
            <a:noFill/>
            <a:round/>
          </a:ln>
        </p:spPr>
        <p:txBody>
          <a:bodyPr lIns="36000" tIns="0" rIns="36000" bIns="0" anchor="ctr"/>
          <a:lstStyle/>
          <a:p>
            <a:pPr algn="ctr" defTabSz="892175" eaLnBrk="0" hangingPunct="0">
              <a:defRPr/>
            </a:pPr>
            <a:r>
              <a:rPr lang="zh-CN" sz="1600" b="0" i="0" u="none" strike="noStrike" cap="none" baseline="0" dirty="0">
                <a:solidFill>
                  <a:srgbClr val="FFFFFF"/>
                </a:solidFill>
                <a:effectLst/>
                <a:uFillTx/>
                <a:ea typeface="SimSun"/>
              </a:rPr>
              <a:t>阿特珠单抗 1200 mg iv q3w + </a:t>
            </a:r>
            <a:r>
              <a:rPr lang="es-ES" altLang="zh-CN" sz="1600" b="0" i="0" u="none" strike="noStrike" cap="none" baseline="0" dirty="0">
                <a:solidFill>
                  <a:srgbClr val="FFFFFF"/>
                </a:solidFill>
                <a:effectLst/>
                <a:uFillTx/>
                <a:ea typeface="SimSun"/>
              </a:rPr>
              <a:t/>
            </a:r>
            <a:br>
              <a:rPr lang="es-ES" altLang="zh-CN" sz="1600" b="0" i="0" u="none" strike="noStrike" cap="none" baseline="0" dirty="0">
                <a:solidFill>
                  <a:srgbClr val="FFFFFF"/>
                </a:solidFill>
                <a:effectLst/>
                <a:uFillTx/>
                <a:ea typeface="SimSun"/>
              </a:rPr>
            </a:br>
            <a:r>
              <a:rPr lang="zh-CN" sz="1600" b="0" i="0" u="none" strike="noStrike" cap="none" baseline="0" dirty="0">
                <a:solidFill>
                  <a:srgbClr val="FFFFFF"/>
                </a:solidFill>
                <a:effectLst/>
                <a:uFillTx/>
                <a:ea typeface="SimSun"/>
              </a:rPr>
              <a:t>贝伐珠单抗 15 mg/kg iv q3w</a:t>
            </a:r>
          </a:p>
        </p:txBody>
      </p:sp>
      <p:cxnSp>
        <p:nvCxnSpPr>
          <p:cNvPr id="9" name="AutoShape 19"/>
          <p:cNvCxnSpPr>
            <a:cxnSpLocks noChangeShapeType="1"/>
            <a:stCxn id="12" idx="3"/>
            <a:endCxn id="8" idx="1"/>
          </p:cNvCxnSpPr>
          <p:nvPr/>
        </p:nvCxnSpPr>
        <p:spPr bwMode="auto">
          <a:xfrm>
            <a:off x="4073534" y="3526188"/>
            <a:ext cx="303594" cy="10863"/>
          </a:xfrm>
          <a:prstGeom prst="straightConnector1">
            <a:avLst/>
          </a:prstGeom>
          <a:noFill/>
          <a:ln w="57150">
            <a:solidFill>
              <a:schemeClr val="bg2">
                <a:lumMod val="60000"/>
                <a:lumOff val="40000"/>
              </a:schemeClr>
            </a:solidFill>
            <a:round/>
            <a:tailEnd type="triangle" w="med" len="med"/>
          </a:ln>
        </p:spPr>
      </p:cxnSp>
      <p:cxnSp>
        <p:nvCxnSpPr>
          <p:cNvPr id="10" name="AutoShape 21"/>
          <p:cNvCxnSpPr>
            <a:cxnSpLocks noChangeShapeType="1"/>
            <a:stCxn id="8" idx="3"/>
            <a:endCxn id="11" idx="1"/>
          </p:cNvCxnSpPr>
          <p:nvPr/>
        </p:nvCxnSpPr>
        <p:spPr bwMode="auto">
          <a:xfrm>
            <a:off x="7495642" y="3537051"/>
            <a:ext cx="278894" cy="1"/>
          </a:xfrm>
          <a:prstGeom prst="straightConnector1">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774536" y="2742049"/>
            <a:ext cx="1182087" cy="1590005"/>
          </a:xfrm>
          <a:prstGeom prst="roundRect">
            <a:avLst>
              <a:gd name="adj" fmla="val 0"/>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r>
              <a:rPr sz="1800"/>
              <a:t/>
            </a:r>
            <a:br>
              <a:rPr sz="1800"/>
            </a:br>
            <a:r>
              <a:rPr lang="zh-CN" sz="1800" b="1" i="0" u="none" strike="noStrike" cap="none" baseline="0">
                <a:solidFill>
                  <a:srgbClr val="FFFFFF"/>
                </a:solidFill>
                <a:effectLst/>
                <a:uFillTx/>
                <a:ea typeface="SimSun"/>
              </a:rPr>
              <a:t>临床获益丧失</a:t>
            </a:r>
          </a:p>
        </p:txBody>
      </p:sp>
      <p:sp>
        <p:nvSpPr>
          <p:cNvPr id="12" name="AutoShape 9"/>
          <p:cNvSpPr>
            <a:spLocks noChangeArrowheads="1"/>
          </p:cNvSpPr>
          <p:nvPr/>
        </p:nvSpPr>
        <p:spPr bwMode="auto">
          <a:xfrm>
            <a:off x="365124" y="2285683"/>
            <a:ext cx="3708410" cy="248101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不可切除或晚期 HCC</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Child-Pugh 评分 ≤7</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无既往全身疗法</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无既往抗 CTLA-4、抗 PD-(L)1 抗体治疗 </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ECOG PS 0–1</a:t>
            </a:r>
          </a:p>
          <a:p>
            <a:pPr marL="292100" indent="-292100" defTabSz="892175" eaLnBrk="0" hangingPunct="0">
              <a:spcAft>
                <a:spcPct val="30000"/>
              </a:spcAft>
              <a:buFont typeface="Wingdings" pitchFamily="2" charset="2"/>
              <a:buNone/>
              <a:defRPr/>
            </a:pPr>
            <a:r>
              <a:rPr lang="zh-CN" sz="1600" b="0" i="0" u="none" strike="noStrike" cap="none" baseline="0" dirty="0">
                <a:solidFill>
                  <a:srgbClr val="FFFFFF"/>
                </a:solidFill>
                <a:effectLst/>
                <a:uFillTx/>
                <a:ea typeface="SimSun"/>
              </a:rPr>
              <a:t>(n=103)</a:t>
            </a:r>
          </a:p>
        </p:txBody>
      </p:sp>
    </p:spTree>
    <p:extLst>
      <p:ext uri="{BB962C8B-B14F-4D97-AF65-F5344CB8AC3E}">
        <p14:creationId xmlns:p14="http://schemas.microsoft.com/office/powerpoint/2010/main" xmlns="" val="11334891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LBA26: 来自阿特珠单抗 + 贝伐珠单抗在肝细胞癌 (HCC) 治疗中的 Ib 期研究的更新后安全性和临床活性结</a:t>
            </a:r>
            <a:r>
              <a:rPr lang="zh-CN" sz="1800" b="1" i="0" u="none" strike="noStrike" cap="none" baseline="0" dirty="0" smtClean="0">
                <a:solidFill>
                  <a:srgbClr val="043882"/>
                </a:solidFill>
                <a:effectLst/>
                <a:uFillTx/>
                <a:ea typeface="SimSun"/>
              </a:rPr>
              <a:t>果</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Pishvaian MJ, et al</a:t>
            </a:r>
          </a:p>
        </p:txBody>
      </p:sp>
      <p:sp>
        <p:nvSpPr>
          <p:cNvPr id="3" name="Content Placeholder 2"/>
          <p:cNvSpPr>
            <a:spLocks noGrp="1"/>
          </p:cNvSpPr>
          <p:nvPr>
            <p:ph idx="1"/>
          </p:nvPr>
        </p:nvSpPr>
        <p:spPr>
          <a:xfrm>
            <a:off x="365124" y="1254035"/>
            <a:ext cx="8479938" cy="4746172"/>
          </a:xfrm>
        </p:spPr>
        <p:txBody>
          <a:bodyPr/>
          <a:lstStyle/>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除了每种治疗的现有安全性特征外，没有发现新的安全性信号 </a:t>
            </a:r>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*4 (6%) 例患者的数据不可评估或缺失</a:t>
            </a:r>
          </a:p>
        </p:txBody>
      </p:sp>
      <p:sp>
        <p:nvSpPr>
          <p:cNvPr id="5" name="Text Placeholder 4"/>
          <p:cNvSpPr>
            <a:spLocks noGrp="1"/>
          </p:cNvSpPr>
          <p:nvPr>
            <p:ph type="body" sz="quarter" idx="11"/>
          </p:nvPr>
        </p:nvSpPr>
        <p:spPr>
          <a:xfrm>
            <a:off x="4564800" y="6096000"/>
            <a:ext cx="4214075" cy="487363"/>
          </a:xfrm>
        </p:spPr>
        <p:txBody>
          <a:bodyPr/>
          <a:lstStyle/>
          <a:p>
            <a:r>
              <a:rPr lang="zh-CN" sz="1200" b="0" i="0" u="none" strike="noStrike" cap="none" baseline="0">
                <a:solidFill>
                  <a:srgbClr val="4D4D4D"/>
                </a:solidFill>
                <a:effectLst/>
                <a:uFillTx/>
                <a:ea typeface="SimSun"/>
              </a:rPr>
              <a:t>Pishvaian MJ, et al. Ann Oncol 2018;29(suppl 5):abstr LBA26</a:t>
            </a:r>
          </a:p>
        </p:txBody>
      </p:sp>
      <p:graphicFrame>
        <p:nvGraphicFramePr>
          <p:cNvPr id="7" name="Group 88"/>
          <p:cNvGraphicFramePr>
            <a:graphicFrameLocks noGrp="1"/>
          </p:cNvGraphicFramePr>
          <p:nvPr>
            <p:extLst>
              <p:ext uri="{D42A27DB-BD31-4B8C-83A1-F6EECF244321}">
                <p14:modId xmlns:p14="http://schemas.microsoft.com/office/powerpoint/2010/main" xmlns="" val="1187437875"/>
              </p:ext>
            </p:extLst>
          </p:nvPr>
        </p:nvGraphicFramePr>
        <p:xfrm>
          <a:off x="361950" y="2231707"/>
          <a:ext cx="4048125" cy="3316607"/>
        </p:xfrm>
        <a:graphic>
          <a:graphicData uri="http://schemas.openxmlformats.org/drawingml/2006/table">
            <a:tbl>
              <a:tblPr firstRow="1" bandRow="1">
                <a:tableStyleId>{69012ECD-51FC-41F1-AA8D-1B2483CD663E}</a:tableStyleId>
              </a:tblPr>
              <a:tblGrid>
                <a:gridCol w="2691744">
                  <a:extLst>
                    <a:ext uri="{9D8B030D-6E8A-4147-A177-3AD203B41FA5}">
                      <a16:colId xmlns:a16="http://schemas.microsoft.com/office/drawing/2014/main" xmlns="" val="20000"/>
                    </a:ext>
                  </a:extLst>
                </a:gridCol>
                <a:gridCol w="1356381">
                  <a:extLst>
                    <a:ext uri="{9D8B030D-6E8A-4147-A177-3AD203B41FA5}">
                      <a16:colId xmlns:a16="http://schemas.microsoft.com/office/drawing/2014/main" xmlns="" val="20001"/>
                    </a:ext>
                  </a:extLst>
                </a:gridCol>
              </a:tblGrid>
              <a:tr h="361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smtClean="0">
                          <a:solidFill>
                            <a:srgbClr val="FFFFFF"/>
                          </a:solidFill>
                          <a:effectLst/>
                          <a:uFillTx/>
                          <a:ea typeface="SimSun"/>
                        </a:rPr>
                        <a:t>AE，n</a:t>
                      </a:r>
                      <a:r>
                        <a:rPr lang="en-GB" altLang="zh-CN" sz="1400" b="1" i="0" u="none" strike="noStrike" cap="none" baseline="0" dirty="0" smtClean="0">
                          <a:solidFill>
                            <a:srgbClr val="FFFFFF"/>
                          </a:solidFill>
                          <a:effectLst/>
                          <a:uFillTx/>
                          <a:ea typeface="SimSun"/>
                        </a:rPr>
                        <a:t> </a:t>
                      </a:r>
                      <a:r>
                        <a:rPr lang="zh-CN" sz="1400" b="1" i="0" u="none" strike="noStrike" cap="none" baseline="0" dirty="0" smtClean="0">
                          <a:solidFill>
                            <a:srgbClr val="FFFFFF"/>
                          </a:solidFill>
                          <a:effectLst/>
                          <a:uFillTx/>
                          <a:ea typeface="SimSun"/>
                        </a:rPr>
                        <a:t>(%)</a:t>
                      </a:r>
                      <a:endParaRPr lang="zh-CN" sz="1400" b="1" i="0" u="none" strike="noStrike" cap="none" baseline="0" dirty="0">
                        <a:solidFill>
                          <a:srgbClr val="FFFFFF"/>
                        </a:solidFill>
                        <a:effectLst/>
                        <a:uFillTx/>
                        <a:ea typeface="SimSun"/>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600" b="1" i="0" u="none" strike="noStrike" cap="none" baseline="0" dirty="0">
                          <a:solidFill>
                            <a:srgbClr val="FFFFFF"/>
                          </a:solidFill>
                          <a:effectLst/>
                          <a:uFillTx/>
                          <a:ea typeface="SimSun"/>
                        </a:rPr>
                        <a:t>n=103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任何等级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95 (92)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治疗相关性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84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3/4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41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治疗相关性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28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2837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最常见的 (≥20％ 的患者中发生)</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NZ"/>
                    </a:p>
                  </a:txBody>
                  <a:tcPr/>
                </a:tc>
                <a:extLst>
                  <a:ext uri="{0D108BD9-81ED-4DB2-BD59-A6C34878D82A}">
                    <a16:rowId xmlns:a16="http://schemas.microsoft.com/office/drawing/2014/main" xmlns="" val="10005"/>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食欲减退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29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皮疹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发热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dirty="0">
                          <a:solidFill>
                            <a:srgbClr val="4D4D4D"/>
                          </a:solidFill>
                          <a:effectLst/>
                          <a:uFillTx/>
                          <a:ea typeface="SimSun"/>
                        </a:rPr>
                        <a:t>21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958826044"/>
              </p:ext>
            </p:extLst>
          </p:nvPr>
        </p:nvGraphicFramePr>
        <p:xfrm>
          <a:off x="4733923" y="2231707"/>
          <a:ext cx="4048125" cy="3303712"/>
        </p:xfrm>
        <a:graphic>
          <a:graphicData uri="http://schemas.openxmlformats.org/drawingml/2006/table">
            <a:tbl>
              <a:tblPr firstRow="1" bandRow="1">
                <a:tableStyleId>{69012ECD-51FC-41F1-AA8D-1B2483CD663E}</a:tableStyleId>
              </a:tblPr>
              <a:tblGrid>
                <a:gridCol w="1988516">
                  <a:extLst>
                    <a:ext uri="{9D8B030D-6E8A-4147-A177-3AD203B41FA5}">
                      <a16:colId xmlns:a16="http://schemas.microsoft.com/office/drawing/2014/main" xmlns="" val="20000"/>
                    </a:ext>
                  </a:extLst>
                </a:gridCol>
                <a:gridCol w="2059609">
                  <a:extLst>
                    <a:ext uri="{9D8B030D-6E8A-4147-A177-3AD203B41FA5}">
                      <a16:colId xmlns:a16="http://schemas.microsoft.com/office/drawing/2014/main" xmlns="" val="20001"/>
                    </a:ext>
                  </a:extLst>
                </a:gridCol>
              </a:tblGrid>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总计，n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23/73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1/73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22/73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33/73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13/73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PFS*，月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6"/>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中位值 (范围)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14.9 (0.5–23.9+)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0892664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LBA26: 来自阿特珠单抗 + 贝伐珠单抗在肝细胞癌 (HCC) 治疗中的 Ib 期研究的更新后安全性和临床活性结</a:t>
            </a:r>
            <a:r>
              <a:rPr lang="zh-CN" sz="1800" b="1" i="0" u="none" strike="noStrike" cap="none" baseline="0" dirty="0" smtClean="0">
                <a:solidFill>
                  <a:srgbClr val="043882"/>
                </a:solidFill>
                <a:effectLst/>
                <a:uFillTx/>
                <a:ea typeface="SimSun"/>
              </a:rPr>
              <a:t>果</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Pishvaian MJ,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HCC 患者中，阿特珠单抗 + 贝伐珠单抗经证明有良好的活性和持久的缓解</a:t>
            </a:r>
          </a:p>
          <a:p>
            <a:r>
              <a:rPr lang="zh-CN" sz="1600" b="1" i="0" u="none" strike="noStrike" cap="none" baseline="0">
                <a:solidFill>
                  <a:srgbClr val="4D4D4D"/>
                </a:solidFill>
                <a:effectLst/>
                <a:uFillTx/>
                <a:ea typeface="SimSun"/>
              </a:rPr>
              <a:t>阿特珠单抗 + 贝伐珠单抗通常可耐受，未观察到新的安全性信号</a:t>
            </a:r>
          </a:p>
        </p:txBody>
      </p:sp>
      <p:sp>
        <p:nvSpPr>
          <p:cNvPr id="5" name="Text Placeholder 4"/>
          <p:cNvSpPr>
            <a:spLocks noGrp="1"/>
          </p:cNvSpPr>
          <p:nvPr>
            <p:ph type="body" sz="quarter" idx="11"/>
          </p:nvPr>
        </p:nvSpPr>
        <p:spPr>
          <a:xfrm>
            <a:off x="4564800" y="6096000"/>
            <a:ext cx="4214075" cy="487363"/>
          </a:xfrm>
        </p:spPr>
        <p:txBody>
          <a:bodyPr/>
          <a:lstStyle/>
          <a:p>
            <a:r>
              <a:rPr lang="zh-CN" sz="1200" b="0" i="0" u="none" strike="noStrike" cap="none" baseline="0">
                <a:solidFill>
                  <a:srgbClr val="4D4D4D"/>
                </a:solidFill>
                <a:effectLst/>
                <a:uFillTx/>
                <a:ea typeface="SimSun"/>
              </a:rPr>
              <a:t>Pishvaian MJ, et al. Ann Oncol 2018;29(suppl 5):abstr LBA26</a:t>
            </a:r>
          </a:p>
        </p:txBody>
      </p:sp>
    </p:spTree>
    <p:extLst>
      <p:ext uri="{BB962C8B-B14F-4D97-AF65-F5344CB8AC3E}">
        <p14:creationId xmlns:p14="http://schemas.microsoft.com/office/powerpoint/2010/main" xmlns="" val="5297801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LBA27：一项随机、多中心、2 期研究，旨在评估既往全身性治疗失败或无法耐受的晚期肝细胞癌 (HCC) 受试者中的 SHR-1210（PD-1 抗体</a:t>
            </a:r>
            <a:r>
              <a:rPr lang="zh-CN" altLang="es-ES" dirty="0">
                <a:solidFill>
                  <a:srgbClr val="043882"/>
                </a:solidFill>
                <a:ea typeface="SimSun"/>
              </a:rPr>
              <a:t>） </a:t>
            </a:r>
            <a:r>
              <a:rPr lang="es-ES" altLang="zh-CN" dirty="0">
                <a:solidFill>
                  <a:srgbClr val="043882"/>
                </a:solidFill>
                <a:ea typeface="SimSun"/>
              </a:rPr>
              <a:t>– </a:t>
            </a:r>
            <a:r>
              <a:rPr lang="zh-CN" sz="1800" b="1" i="0" strike="noStrike" cap="none" baseline="0" dirty="0">
                <a:solidFill>
                  <a:srgbClr val="043882"/>
                </a:solidFill>
                <a:effectLst/>
                <a:uFillTx/>
                <a:ea typeface="SimSun"/>
              </a:rPr>
              <a:t>Qin SK, et al</a:t>
            </a:r>
          </a:p>
        </p:txBody>
      </p:sp>
      <p:sp>
        <p:nvSpPr>
          <p:cNvPr id="3" name="Content Placeholder 2"/>
          <p:cNvSpPr>
            <a:spLocks noGrp="1"/>
          </p:cNvSpPr>
          <p:nvPr>
            <p:ph idx="1"/>
          </p:nvPr>
        </p:nvSpPr>
        <p:spPr>
          <a:xfrm>
            <a:off x="365124" y="1254035"/>
            <a:ext cx="8413751" cy="900768"/>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评估卡瑞利珠单抗 (SHR-1210) 在中国晚期 HCC 患者中的疗效和安全性</a:t>
            </a:r>
          </a:p>
        </p:txBody>
      </p:sp>
      <p:sp>
        <p:nvSpPr>
          <p:cNvPr id="5" name="Text Placeholder 4"/>
          <p:cNvSpPr>
            <a:spLocks noGrp="1"/>
          </p:cNvSpPr>
          <p:nvPr>
            <p:ph type="body" sz="quarter" idx="11"/>
          </p:nvPr>
        </p:nvSpPr>
        <p:spPr>
          <a:xfrm>
            <a:off x="4564800" y="6096000"/>
            <a:ext cx="4214075" cy="487363"/>
          </a:xfrm>
        </p:spPr>
        <p:txBody>
          <a:bodyPr/>
          <a:lstStyle/>
          <a:p>
            <a:r>
              <a:rPr lang="zh-CN" sz="1200" b="0" i="0" u="none" strike="noStrike" cap="none" baseline="0">
                <a:solidFill>
                  <a:srgbClr val="4D4D4D"/>
                </a:solidFill>
                <a:effectLst/>
                <a:uFillTx/>
                <a:ea typeface="SimSun"/>
              </a:rPr>
              <a:t>Qin SK, et al. Ann Oncol 2018;29(suppl 5):abstr LBA27</a:t>
            </a:r>
          </a:p>
        </p:txBody>
      </p:sp>
      <p:sp>
        <p:nvSpPr>
          <p:cNvPr id="6" name="Rectangle 9"/>
          <p:cNvSpPr txBox="1">
            <a:spLocks noChangeArrowheads="1"/>
          </p:cNvSpPr>
          <p:nvPr/>
        </p:nvSpPr>
        <p:spPr bwMode="auto">
          <a:xfrm>
            <a:off x="365124" y="5442152"/>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ORR、6 个月 OS 率</a:t>
            </a:r>
          </a:p>
          <a:p>
            <a:pPr>
              <a:buClr>
                <a:srgbClr val="043882"/>
              </a:buClr>
            </a:pPr>
            <a:endParaRPr lang="en-GB" dirty="0"/>
          </a:p>
        </p:txBody>
      </p:sp>
      <p:sp>
        <p:nvSpPr>
          <p:cNvPr id="7" name="Content Placeholder 26"/>
          <p:cNvSpPr txBox="1"/>
          <p:nvPr/>
        </p:nvSpPr>
        <p:spPr>
          <a:xfrm>
            <a:off x="4648200" y="5442152"/>
            <a:ext cx="4130675"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次要终点</a:t>
            </a:r>
          </a:p>
          <a:p>
            <a:pPr>
              <a:buClr>
                <a:srgbClr val="043882"/>
              </a:buClr>
            </a:pPr>
            <a:r>
              <a:rPr lang="zh-CN" sz="1600" b="0" i="0" u="none" strike="noStrike" cap="none" baseline="0" dirty="0">
                <a:solidFill>
                  <a:srgbClr val="4D4D4D"/>
                </a:solidFill>
                <a:effectLst/>
                <a:uFillTx/>
                <a:ea typeface="SimSun"/>
              </a:rPr>
              <a:t>DCR、DoR、TTP、TTR、PFS、OS、安全性</a:t>
            </a:r>
          </a:p>
        </p:txBody>
      </p:sp>
      <p:sp>
        <p:nvSpPr>
          <p:cNvPr id="8" name="Oval 14"/>
          <p:cNvSpPr>
            <a:spLocks noChangeArrowheads="1"/>
          </p:cNvSpPr>
          <p:nvPr/>
        </p:nvSpPr>
        <p:spPr bwMode="auto">
          <a:xfrm>
            <a:off x="3941537" y="348024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9" name="AutoShape 15"/>
          <p:cNvCxnSpPr>
            <a:cxnSpLocks noChangeShapeType="1"/>
            <a:stCxn id="8" idx="0"/>
            <a:endCxn id="14" idx="1"/>
          </p:cNvCxnSpPr>
          <p:nvPr/>
        </p:nvCxnSpPr>
        <p:spPr bwMode="auto">
          <a:xfrm rot="5400000" flipH="1" flipV="1">
            <a:off x="4216010" y="2830945"/>
            <a:ext cx="666624"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549301"/>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2" name="AutoShape 19"/>
          <p:cNvCxnSpPr>
            <a:cxnSpLocks noChangeShapeType="1"/>
            <a:stCxn id="16" idx="3"/>
            <a:endCxn id="8" idx="2"/>
          </p:cNvCxnSpPr>
          <p:nvPr/>
        </p:nvCxnSpPr>
        <p:spPr bwMode="auto">
          <a:xfrm flipV="1">
            <a:off x="3692789" y="3772344"/>
            <a:ext cx="248748"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813620"/>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2403251"/>
            <a:ext cx="2678490"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卡瑞利珠单抗 </a:t>
            </a:r>
            <a:r>
              <a:rPr sz="1800"/>
              <a:t/>
            </a:r>
            <a:br>
              <a:rPr sz="1800"/>
            </a:br>
            <a:r>
              <a:rPr lang="zh-CN" sz="1800" b="0" i="0" u="none" strike="noStrike" cap="none" baseline="0">
                <a:solidFill>
                  <a:srgbClr val="FFFFFF"/>
                </a:solidFill>
                <a:effectLst/>
                <a:uFillTx/>
                <a:ea typeface="SimSun"/>
              </a:rPr>
              <a:t>3 mg/kg iv q2w (n=111)</a:t>
            </a:r>
          </a:p>
        </p:txBody>
      </p:sp>
      <p:sp>
        <p:nvSpPr>
          <p:cNvPr id="16" name="AutoShape 9"/>
          <p:cNvSpPr>
            <a:spLocks noChangeArrowheads="1"/>
          </p:cNvSpPr>
          <p:nvPr/>
        </p:nvSpPr>
        <p:spPr bwMode="auto">
          <a:xfrm>
            <a:off x="369779" y="2251143"/>
            <a:ext cx="3323010" cy="304240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组织学或细胞学证实的晚期 HCC</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在 ≥1 种既往全身治疗期间进展或不耐受</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不适合手术或局部治疗 </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Child-Pugh A 或 B (≤7)</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≥1 个可测量病灶</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ECOG PS 0–1</a:t>
            </a:r>
          </a:p>
          <a:p>
            <a:pPr marL="292100" indent="-292100" defTabSz="892175" eaLnBrk="0" hangingPunct="0">
              <a:spcAft>
                <a:spcPct val="30000"/>
              </a:spcAft>
              <a:buFont typeface="Wingdings" pitchFamily="2" charset="2"/>
              <a:buNone/>
              <a:defRPr/>
            </a:pPr>
            <a:r>
              <a:rPr lang="zh-CN" sz="1600" b="0" i="0" u="none" strike="noStrike" cap="none" baseline="0" dirty="0">
                <a:solidFill>
                  <a:srgbClr val="FFFFFF"/>
                </a:solidFill>
                <a:effectLst/>
                <a:uFillTx/>
                <a:ea typeface="SimSun"/>
              </a:rPr>
              <a:t>(n=220)</a:t>
            </a:r>
          </a:p>
        </p:txBody>
      </p:sp>
      <p:cxnSp>
        <p:nvCxnSpPr>
          <p:cNvPr id="17" name="AutoShape 16"/>
          <p:cNvCxnSpPr>
            <a:cxnSpLocks noChangeShapeType="1"/>
            <a:stCxn id="8" idx="4"/>
            <a:endCxn id="20" idx="1"/>
          </p:cNvCxnSpPr>
          <p:nvPr/>
        </p:nvCxnSpPr>
        <p:spPr bwMode="auto">
          <a:xfrm rot="16200000" flipH="1">
            <a:off x="4216679" y="4081099"/>
            <a:ext cx="665287" cy="63197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465412"/>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9" name="AutoShape 20"/>
          <p:cNvCxnSpPr>
            <a:cxnSpLocks noChangeShapeType="1"/>
            <a:stCxn id="20" idx="3"/>
            <a:endCxn id="18" idx="1"/>
          </p:cNvCxnSpPr>
          <p:nvPr/>
        </p:nvCxnSpPr>
        <p:spPr bwMode="auto">
          <a:xfrm>
            <a:off x="7542220" y="4729731"/>
            <a:ext cx="574215"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865310" y="4319363"/>
            <a:ext cx="267691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卡瑞利珠单抗 </a:t>
            </a:r>
            <a:r>
              <a:rPr sz="1800"/>
              <a:t/>
            </a:r>
            <a:br>
              <a:rPr sz="1800"/>
            </a:br>
            <a:r>
              <a:rPr lang="zh-CN" sz="1800" b="0" i="0" u="none" strike="noStrike" cap="none" baseline="0">
                <a:solidFill>
                  <a:srgbClr val="4D4D4D"/>
                </a:solidFill>
                <a:effectLst/>
                <a:uFillTx/>
                <a:ea typeface="SimSun"/>
              </a:rPr>
              <a:t>3 mg/kg iv q3w (n=109)</a:t>
            </a:r>
          </a:p>
        </p:txBody>
      </p:sp>
    </p:spTree>
    <p:extLst>
      <p:ext uri="{BB962C8B-B14F-4D97-AF65-F5344CB8AC3E}">
        <p14:creationId xmlns:p14="http://schemas.microsoft.com/office/powerpoint/2010/main" xmlns="" val="24136031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LBA27：一项随机、多中心、2 期研究，旨在评估既往全身性治疗失败或无法耐受的晚期肝细胞癌 (HCC) 受试者中的 SHR-1210（PD-1 抗体</a:t>
            </a:r>
            <a:r>
              <a:rPr lang="zh-CN" altLang="es-ES" dirty="0">
                <a:solidFill>
                  <a:srgbClr val="043882"/>
                </a:solidFill>
                <a:ea typeface="SimSun"/>
              </a:rPr>
              <a:t>） </a:t>
            </a:r>
            <a:r>
              <a:rPr lang="es-ES" altLang="zh-CN" dirty="0">
                <a:solidFill>
                  <a:srgbClr val="043882"/>
                </a:solidFill>
                <a:ea typeface="SimSun"/>
              </a:rPr>
              <a:t>– </a:t>
            </a:r>
            <a:r>
              <a:rPr lang="zh-CN" sz="1800" b="1" i="0" u="none" strike="noStrike" cap="none" baseline="0" dirty="0">
                <a:solidFill>
                  <a:srgbClr val="043882"/>
                </a:solidFill>
                <a:effectLst/>
                <a:uFillTx/>
                <a:ea typeface="SimSun"/>
              </a:rPr>
              <a:t>Qin SK, et al</a:t>
            </a:r>
          </a:p>
        </p:txBody>
      </p:sp>
      <p:sp>
        <p:nvSpPr>
          <p:cNvPr id="3" name="Content Placeholder 2"/>
          <p:cNvSpPr>
            <a:spLocks noGrp="1"/>
          </p:cNvSpPr>
          <p:nvPr>
            <p:ph idx="1"/>
          </p:nvPr>
        </p:nvSpPr>
        <p:spPr>
          <a:xfrm>
            <a:off x="365124" y="1254035"/>
            <a:ext cx="8413751" cy="535008"/>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5" name="Text Placeholder 4"/>
          <p:cNvSpPr>
            <a:spLocks noGrp="1"/>
          </p:cNvSpPr>
          <p:nvPr>
            <p:ph type="body" sz="quarter" idx="11"/>
          </p:nvPr>
        </p:nvSpPr>
        <p:spPr>
          <a:xfrm>
            <a:off x="4564800" y="6096000"/>
            <a:ext cx="4214075" cy="487363"/>
          </a:xfrm>
        </p:spPr>
        <p:txBody>
          <a:bodyPr/>
          <a:lstStyle/>
          <a:p>
            <a:r>
              <a:rPr lang="zh-CN" sz="1200" b="0" i="0" u="none" strike="noStrike" cap="none" baseline="0">
                <a:solidFill>
                  <a:srgbClr val="4D4D4D"/>
                </a:solidFill>
                <a:effectLst/>
                <a:uFillTx/>
                <a:ea typeface="SimSun"/>
              </a:rPr>
              <a:t>Qin SK, et al. Ann Oncol 2018;29(suppl 5):abstr LBA27</a:t>
            </a:r>
          </a:p>
        </p:txBody>
      </p:sp>
      <p:graphicFrame>
        <p:nvGraphicFramePr>
          <p:cNvPr id="6" name="Group 88"/>
          <p:cNvGraphicFramePr>
            <a:graphicFrameLocks noGrp="1"/>
          </p:cNvGraphicFramePr>
          <p:nvPr>
            <p:extLst>
              <p:ext uri="{D42A27DB-BD31-4B8C-83A1-F6EECF244321}">
                <p14:modId xmlns:p14="http://schemas.microsoft.com/office/powerpoint/2010/main" xmlns="" val="4038144879"/>
              </p:ext>
            </p:extLst>
          </p:nvPr>
        </p:nvGraphicFramePr>
        <p:xfrm>
          <a:off x="749487" y="1549400"/>
          <a:ext cx="7645026" cy="4737600"/>
        </p:xfrm>
        <a:graphic>
          <a:graphicData uri="http://schemas.openxmlformats.org/drawingml/2006/table">
            <a:tbl>
              <a:tblPr firstRow="1" bandRow="1">
                <a:tableStyleId>{69012ECD-51FC-41F1-AA8D-1B2483CD663E}</a:tableStyleId>
              </a:tblPr>
              <a:tblGrid>
                <a:gridCol w="2174529">
                  <a:extLst>
                    <a:ext uri="{9D8B030D-6E8A-4147-A177-3AD203B41FA5}">
                      <a16:colId xmlns:a16="http://schemas.microsoft.com/office/drawing/2014/main" xmlns="" val="20000"/>
                    </a:ext>
                  </a:extLst>
                </a:gridCol>
                <a:gridCol w="1357383">
                  <a:extLst>
                    <a:ext uri="{9D8B030D-6E8A-4147-A177-3AD203B41FA5}">
                      <a16:colId xmlns:a16="http://schemas.microsoft.com/office/drawing/2014/main" xmlns="" val="20001"/>
                    </a:ext>
                  </a:extLst>
                </a:gridCol>
                <a:gridCol w="2056557">
                  <a:extLst>
                    <a:ext uri="{9D8B030D-6E8A-4147-A177-3AD203B41FA5}">
                      <a16:colId xmlns:a16="http://schemas.microsoft.com/office/drawing/2014/main" xmlns="" val="20002"/>
                    </a:ext>
                  </a:extLst>
                </a:gridCol>
                <a:gridCol w="2056557">
                  <a:extLst>
                    <a:ext uri="{9D8B030D-6E8A-4147-A177-3AD203B41FA5}">
                      <a16:colId xmlns:a16="http://schemas.microsoft.com/office/drawing/2014/main" xmlns=""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全部 (n=217)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q2w 组 (n=109)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q3w 组 (n=108)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确认的 ORR，n (%)</a:t>
                      </a:r>
                      <a:r>
                        <a:rPr sz="1200"/>
                        <a:t/>
                      </a:r>
                      <a:br>
                        <a:rPr sz="1200"/>
                      </a:br>
                      <a:r>
                        <a:rPr lang="zh-CN" sz="1200" b="0" i="0" u="none" strike="noStrike" cap="none" baseline="0">
                          <a:solidFill>
                            <a:srgbClr val="4D4D4D"/>
                          </a:solidFill>
                          <a:effectLst/>
                          <a:uFillTx/>
                          <a:ea typeface="SimSun"/>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30 (13.8)</a:t>
                      </a:r>
                      <a:r>
                        <a:rPr sz="1200"/>
                        <a:t/>
                      </a:r>
                      <a:br>
                        <a:rPr sz="1200"/>
                      </a:br>
                      <a:r>
                        <a:rPr lang="zh-CN" sz="1200" b="0" i="0" u="none" strike="noStrike" cap="none" baseline="0">
                          <a:solidFill>
                            <a:srgbClr val="4D4D4D"/>
                          </a:solidFill>
                          <a:effectLst/>
                          <a:uFillTx/>
                          <a:ea typeface="SimSun"/>
                        </a:rPr>
                        <a:t>[9.5, 19.1]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12 (11.0)</a:t>
                      </a:r>
                      <a:r>
                        <a:rPr sz="1200"/>
                        <a:t/>
                      </a:r>
                      <a:br>
                        <a:rPr sz="1200"/>
                      </a:br>
                      <a:r>
                        <a:rPr lang="zh-CN" sz="1200" b="0" i="0" u="none" strike="noStrike" cap="none" baseline="0">
                          <a:solidFill>
                            <a:srgbClr val="4D4D4D"/>
                          </a:solidFill>
                          <a:effectLst/>
                          <a:uFillTx/>
                          <a:ea typeface="SimSun"/>
                        </a:rPr>
                        <a:t>[5.8, 18.4]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18 (16.7)</a:t>
                      </a:r>
                      <a:r>
                        <a:rPr sz="1200"/>
                        <a:t/>
                      </a:r>
                      <a:br>
                        <a:rPr sz="1200"/>
                      </a:br>
                      <a:r>
                        <a:rPr lang="zh-CN" sz="1200" b="0" i="0" u="none" strike="noStrike" cap="none" baseline="0">
                          <a:solidFill>
                            <a:srgbClr val="4D4D4D"/>
                          </a:solidFill>
                          <a:effectLst/>
                          <a:uFillTx/>
                          <a:ea typeface="SimSun"/>
                        </a:rPr>
                        <a:t>[10.2, 25.1]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最佳 OR,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157123">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30 (13.8)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12 (11.0)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18 (16.7)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67 (30.9)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40 (36.7)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27 (25.1)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98 (45.2)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44 (40.4)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54 (50.1)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不可评价的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22 (10.1)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13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9 (8.3)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 个月 OS 率，%</a:t>
                      </a:r>
                      <a:r>
                        <a:rPr sz="1200"/>
                        <a:t/>
                      </a:r>
                      <a:br>
                        <a:rPr sz="1200"/>
                      </a:br>
                      <a:r>
                        <a:rPr lang="zh-CN" sz="1200" b="0" i="0" u="none" strike="noStrike" cap="none" baseline="0">
                          <a:solidFill>
                            <a:srgbClr val="4D4D4D"/>
                          </a:solidFill>
                          <a:effectLst/>
                          <a:uFillTx/>
                          <a:ea typeface="SimSun"/>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74.7 </a:t>
                      </a:r>
                      <a:r>
                        <a:rPr sz="1200"/>
                        <a:t/>
                      </a:r>
                      <a:br>
                        <a:rPr sz="1200"/>
                      </a:br>
                      <a:r>
                        <a:rPr lang="zh-CN" sz="1200" b="0" i="0" u="none" strike="noStrike" cap="none" baseline="0">
                          <a:solidFill>
                            <a:srgbClr val="4D4D4D"/>
                          </a:solidFill>
                          <a:effectLst/>
                          <a:uFillTx/>
                          <a:ea typeface="SimSun"/>
                        </a:rPr>
                        <a:t>(68.3, 79.9)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76.1 </a:t>
                      </a:r>
                      <a:r>
                        <a:rPr sz="1200"/>
                        <a:t/>
                      </a:r>
                      <a:br>
                        <a:rPr sz="1200"/>
                      </a:br>
                      <a:r>
                        <a:rPr lang="zh-CN" sz="1200" b="0" i="0" u="none" strike="noStrike" cap="none" baseline="0">
                          <a:solidFill>
                            <a:srgbClr val="4D4D4D"/>
                          </a:solidFill>
                          <a:effectLst/>
                          <a:uFillTx/>
                          <a:ea typeface="SimSun"/>
                        </a:rPr>
                        <a:t>(67.0, 83.1)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73.1 </a:t>
                      </a:r>
                      <a:r>
                        <a:rPr sz="1200"/>
                        <a:t/>
                      </a:r>
                      <a:br>
                        <a:rPr sz="1200"/>
                      </a:br>
                      <a:r>
                        <a:rPr lang="zh-CN" sz="1200" b="0" i="0" u="none" strike="noStrike" cap="none" baseline="0">
                          <a:solidFill>
                            <a:srgbClr val="4D4D4D"/>
                          </a:solidFill>
                          <a:effectLst/>
                          <a:uFillTx/>
                          <a:ea typeface="SimSun"/>
                        </a:rPr>
                        <a:t>(63.7, 80.5)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DCR, n (%)</a:t>
                      </a:r>
                      <a:r>
                        <a:rPr sz="1200"/>
                        <a:t/>
                      </a:r>
                      <a:br>
                        <a:rPr sz="1200"/>
                      </a:br>
                      <a:r>
                        <a:rPr lang="zh-CN" sz="1200" b="0" i="0" u="none" strike="noStrike" cap="none" baseline="0">
                          <a:solidFill>
                            <a:srgbClr val="4D4D4D"/>
                          </a:solidFill>
                          <a:effectLst/>
                          <a:uFillTx/>
                          <a:ea typeface="SimSun"/>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97 (44.7)</a:t>
                      </a:r>
                      <a:r>
                        <a:rPr sz="1200"/>
                        <a:t/>
                      </a:r>
                      <a:br>
                        <a:rPr sz="1200"/>
                      </a:br>
                      <a:r>
                        <a:rPr lang="zh-CN" sz="1200" b="0" i="0" u="none" strike="noStrike" cap="none" baseline="0">
                          <a:solidFill>
                            <a:srgbClr val="4D4D4D"/>
                          </a:solidFill>
                          <a:effectLst/>
                          <a:uFillTx/>
                          <a:ea typeface="SimSun"/>
                        </a:rPr>
                        <a:t>[38.0, 51.6]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52 (47.7)</a:t>
                      </a:r>
                      <a:r>
                        <a:rPr sz="1200"/>
                        <a:t/>
                      </a:r>
                      <a:br>
                        <a:rPr sz="1200"/>
                      </a:br>
                      <a:r>
                        <a:rPr lang="zh-CN" sz="1200" b="0" i="0" u="none" strike="noStrike" cap="none" baseline="0">
                          <a:solidFill>
                            <a:srgbClr val="4D4D4D"/>
                          </a:solidFill>
                          <a:effectLst/>
                          <a:uFillTx/>
                          <a:ea typeface="SimSun"/>
                        </a:rPr>
                        <a:t>[38.1, 57.5]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45 (41.7)</a:t>
                      </a:r>
                      <a:r>
                        <a:rPr sz="1200"/>
                        <a:t/>
                      </a:r>
                      <a:br>
                        <a:rPr sz="1200"/>
                      </a:br>
                      <a:r>
                        <a:rPr lang="zh-CN" sz="1200" b="0" i="0" u="none" strike="noStrike" cap="none" baseline="0">
                          <a:solidFill>
                            <a:srgbClr val="4D4D4D"/>
                          </a:solidFill>
                          <a:effectLst/>
                          <a:uFillTx/>
                          <a:ea typeface="SimSun"/>
                        </a:rPr>
                        <a:t>[32.3, 51.5]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 TTR，月（范围）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2.0 (1.7–6.2)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2.0 (1.7–6.1)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2.1 (1.9–6.2)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 DoR，月（范围）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NR (2.5–15.4+)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NR (2.5–15.4+)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NR (2.5–12.4+)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持续存在的缓解，n/N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22/30 (73.3)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9/12 (75.0)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13/18 (72.2)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2"/>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 TTP，月</a:t>
                      </a:r>
                      <a:r>
                        <a:rPr sz="1200"/>
                        <a:t/>
                      </a:r>
                      <a:br>
                        <a:rPr sz="1200"/>
                      </a:br>
                      <a:r>
                        <a:rPr lang="zh-CN" sz="1200" b="0" i="0" u="none" strike="noStrike" cap="none" baseline="0">
                          <a:solidFill>
                            <a:srgbClr val="4D4D4D"/>
                          </a:solidFill>
                          <a:effectLst/>
                          <a:uFillTx/>
                          <a:ea typeface="SimSun"/>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2.6</a:t>
                      </a:r>
                      <a:r>
                        <a:rPr sz="1200"/>
                        <a:t/>
                      </a:r>
                      <a:br>
                        <a:rPr sz="1200"/>
                      </a:br>
                      <a:r>
                        <a:rPr lang="zh-CN" sz="1200" b="0" i="0" u="none" strike="noStrike" cap="none" baseline="0">
                          <a:solidFill>
                            <a:srgbClr val="4D4D4D"/>
                          </a:solidFill>
                          <a:effectLst/>
                          <a:uFillTx/>
                          <a:ea typeface="SimSun"/>
                        </a:rPr>
                        <a:t>(2.0, 3.3)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3.2</a:t>
                      </a:r>
                      <a:r>
                        <a:rPr sz="1200"/>
                        <a:t/>
                      </a:r>
                      <a:br>
                        <a:rPr sz="1200"/>
                      </a:br>
                      <a:r>
                        <a:rPr lang="zh-CN" sz="1200" b="0" i="0" u="none" strike="noStrike" cap="none" baseline="0">
                          <a:solidFill>
                            <a:srgbClr val="4D4D4D"/>
                          </a:solidFill>
                          <a:effectLst/>
                          <a:uFillTx/>
                          <a:ea typeface="SimSun"/>
                        </a:rPr>
                        <a:t>(1.9, 3.4)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2.1</a:t>
                      </a:r>
                      <a:r>
                        <a:rPr sz="1200"/>
                        <a:t/>
                      </a:r>
                      <a:br>
                        <a:rPr sz="1200"/>
                      </a:br>
                      <a:r>
                        <a:rPr lang="zh-CN" sz="1200" b="0" i="0" u="none" strike="noStrike" cap="none" baseline="0">
                          <a:solidFill>
                            <a:srgbClr val="4D4D4D"/>
                          </a:solidFill>
                          <a:effectLst/>
                          <a:uFillTx/>
                          <a:ea typeface="SimSun"/>
                        </a:rPr>
                        <a:t>(2.0, 3.4)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中位 PFS，月数</a:t>
                      </a:r>
                      <a:r>
                        <a:rPr sz="1200" dirty="0"/>
                        <a:t/>
                      </a:r>
                      <a:br>
                        <a:rPr sz="1200" dirty="0"/>
                      </a:br>
                      <a:r>
                        <a:rPr lang="zh-CN" sz="1200" b="0" i="0" u="none" strike="noStrike" cap="none" baseline="0" dirty="0">
                          <a:solidFill>
                            <a:srgbClr val="4D4D4D"/>
                          </a:solidFill>
                          <a:effectLst/>
                          <a:uFillTx/>
                          <a:ea typeface="SimSun"/>
                        </a:rPr>
                        <a:t> (</a:t>
                      </a:r>
                      <a:r>
                        <a:rPr lang="zh-CN" sz="1200" b="0" i="0" u="none" strike="noStrike" cap="none" baseline="0" dirty="0" smtClean="0">
                          <a:solidFill>
                            <a:srgbClr val="4D4D4D"/>
                          </a:solidFill>
                          <a:effectLst/>
                          <a:uFillTx/>
                          <a:ea typeface="SimSun"/>
                        </a:rPr>
                        <a:t>95%CI</a:t>
                      </a:r>
                      <a:r>
                        <a:rPr lang="zh-CN" sz="1200" b="0" i="0" u="none" strike="noStrike" cap="none" baseline="0" dirty="0">
                          <a:solidFill>
                            <a:srgbClr val="4D4D4D"/>
                          </a:solidFill>
                          <a:effectLst/>
                          <a:uFillTx/>
                          <a:ea typeface="SimSun"/>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2.1</a:t>
                      </a:r>
                      <a:r>
                        <a:rPr sz="1200"/>
                        <a:t/>
                      </a:r>
                      <a:br>
                        <a:rPr sz="1200"/>
                      </a:br>
                      <a:r>
                        <a:rPr lang="zh-CN" sz="1200" b="0" i="0" u="none" strike="noStrike" cap="none" baseline="0">
                          <a:solidFill>
                            <a:srgbClr val="4D4D4D"/>
                          </a:solidFill>
                          <a:effectLst/>
                          <a:uFillTx/>
                          <a:ea typeface="SimSun"/>
                        </a:rPr>
                        <a:t>(2.0, 3.2)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2.3</a:t>
                      </a:r>
                      <a:r>
                        <a:rPr sz="1200"/>
                        <a:t/>
                      </a:r>
                      <a:br>
                        <a:rPr sz="1200"/>
                      </a:br>
                      <a:r>
                        <a:rPr lang="zh-CN" sz="1200" b="0" i="0" u="none" strike="noStrike" cap="none" baseline="0">
                          <a:solidFill>
                            <a:srgbClr val="4D4D4D"/>
                          </a:solidFill>
                          <a:effectLst/>
                          <a:uFillTx/>
                          <a:ea typeface="SimSun"/>
                        </a:rPr>
                        <a:t>(1.9, 3.2)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2.0</a:t>
                      </a:r>
                      <a:r>
                        <a:rPr sz="1200"/>
                        <a:t/>
                      </a:r>
                      <a:br>
                        <a:rPr sz="1200"/>
                      </a:br>
                      <a:r>
                        <a:rPr lang="zh-CN" sz="1200" b="0" i="0" u="none" strike="noStrike" cap="none" baseline="0">
                          <a:solidFill>
                            <a:srgbClr val="4D4D4D"/>
                          </a:solidFill>
                          <a:effectLst/>
                          <a:uFillTx/>
                          <a:ea typeface="SimSun"/>
                        </a:rPr>
                        <a:t>(2.0, 3.2)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229872904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LBA27：一项随机、多中心、2 期研究，旨在评估既往全身性治疗失败或无法耐受的晚期肝细胞癌 (HCC) 受试者中的 SHR-1210（PD-1 抗体</a:t>
            </a:r>
            <a:r>
              <a:rPr lang="zh-CN" altLang="es-ES" dirty="0">
                <a:solidFill>
                  <a:srgbClr val="043882"/>
                </a:solidFill>
                <a:ea typeface="SimSun"/>
              </a:rPr>
              <a:t>） </a:t>
            </a:r>
            <a:r>
              <a:rPr lang="es-ES" altLang="zh-CN" dirty="0">
                <a:solidFill>
                  <a:srgbClr val="043882"/>
                </a:solidFill>
                <a:ea typeface="SimSun"/>
              </a:rPr>
              <a:t>– </a:t>
            </a:r>
            <a:r>
              <a:rPr lang="zh-CN" sz="1800" b="1" i="0" u="none" strike="noStrike" cap="none" baseline="0" dirty="0">
                <a:solidFill>
                  <a:srgbClr val="043882"/>
                </a:solidFill>
                <a:effectLst/>
                <a:uFillTx/>
                <a:ea typeface="SimSun"/>
              </a:rPr>
              <a:t>Qin SK,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a:p>
            <a:endParaRPr lang="en-GB"/>
          </a:p>
          <a:p>
            <a:endParaRPr lang="en-GB"/>
          </a:p>
          <a:p>
            <a:endParaRPr lang="en-GB"/>
          </a:p>
          <a:p>
            <a:endParaRPr lang="en-GB"/>
          </a:p>
          <a:p>
            <a:pPr marL="0" indent="0">
              <a:buNone/>
            </a:pPr>
            <a:endParaRPr lang="en-GB"/>
          </a:p>
          <a:p>
            <a:pPr marL="0" indent="0">
              <a:spcBef>
                <a:spcPts val="1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在预先接受治疗的中国晚期 HCC 患者中，卡瑞利珠单抗 q2w 和 q3w 提供了临床上有意义的疗效并且通常耐受良好 </a:t>
            </a:r>
          </a:p>
          <a:p>
            <a:r>
              <a:rPr lang="zh-CN" sz="1600" b="1" i="0" u="none" strike="noStrike" cap="none" baseline="0">
                <a:solidFill>
                  <a:srgbClr val="4D4D4D"/>
                </a:solidFill>
                <a:effectLst/>
                <a:uFillTx/>
                <a:ea typeface="SimSun"/>
              </a:rPr>
              <a:t>虽然本研究中索拉非尼经治患者的基线特征比纳武单抗和帕博利珠单抗研究更差，但卡瑞利珠单抗产生了可比的疗效和安全性 </a:t>
            </a:r>
          </a:p>
        </p:txBody>
      </p:sp>
      <p:sp>
        <p:nvSpPr>
          <p:cNvPr id="5" name="Text Placeholder 4"/>
          <p:cNvSpPr>
            <a:spLocks noGrp="1"/>
          </p:cNvSpPr>
          <p:nvPr>
            <p:ph type="body" sz="quarter" idx="11"/>
          </p:nvPr>
        </p:nvSpPr>
        <p:spPr>
          <a:xfrm>
            <a:off x="4564800" y="6096000"/>
            <a:ext cx="4214075" cy="487363"/>
          </a:xfrm>
        </p:spPr>
        <p:txBody>
          <a:bodyPr/>
          <a:lstStyle/>
          <a:p>
            <a:r>
              <a:rPr lang="zh-CN" sz="1200" b="0" i="0" u="none" strike="noStrike" cap="none" baseline="0">
                <a:solidFill>
                  <a:srgbClr val="4D4D4D"/>
                </a:solidFill>
                <a:effectLst/>
                <a:uFillTx/>
                <a:ea typeface="SimSun"/>
              </a:rPr>
              <a:t>Qin SK, et al. Ann Oncol 2018;29(suppl 5):abstr LBA27</a:t>
            </a:r>
          </a:p>
        </p:txBody>
      </p:sp>
      <p:graphicFrame>
        <p:nvGraphicFramePr>
          <p:cNvPr id="6" name="Group 88"/>
          <p:cNvGraphicFramePr>
            <a:graphicFrameLocks noGrp="1"/>
          </p:cNvGraphicFramePr>
          <p:nvPr>
            <p:extLst>
              <p:ext uri="{D42A27DB-BD31-4B8C-83A1-F6EECF244321}">
                <p14:modId xmlns:p14="http://schemas.microsoft.com/office/powerpoint/2010/main" xmlns="" val="1108664024"/>
              </p:ext>
            </p:extLst>
          </p:nvPr>
        </p:nvGraphicFramePr>
        <p:xfrm>
          <a:off x="361950" y="1629509"/>
          <a:ext cx="8420100" cy="1784160"/>
        </p:xfrm>
        <a:graphic>
          <a:graphicData uri="http://schemas.openxmlformats.org/drawingml/2006/table">
            <a:tbl>
              <a:tblPr firstRow="1" bandRow="1">
                <a:tableStyleId>{69012ECD-51FC-41F1-AA8D-1B2483CD663E}</a:tableStyleId>
              </a:tblPr>
              <a:tblGrid>
                <a:gridCol w="3640816">
                  <a:extLst>
                    <a:ext uri="{9D8B030D-6E8A-4147-A177-3AD203B41FA5}">
                      <a16:colId xmlns:a16="http://schemas.microsoft.com/office/drawing/2014/main" xmlns="" val="20000"/>
                    </a:ext>
                  </a:extLst>
                </a:gridCol>
                <a:gridCol w="1278585">
                  <a:extLst>
                    <a:ext uri="{9D8B030D-6E8A-4147-A177-3AD203B41FA5}">
                      <a16:colId xmlns:a16="http://schemas.microsoft.com/office/drawing/2014/main" xmlns="" val="20001"/>
                    </a:ext>
                  </a:extLst>
                </a:gridCol>
                <a:gridCol w="1777758">
                  <a:extLst>
                    <a:ext uri="{9D8B030D-6E8A-4147-A177-3AD203B41FA5}">
                      <a16:colId xmlns:a16="http://schemas.microsoft.com/office/drawing/2014/main" xmlns="" val="20002"/>
                    </a:ext>
                  </a:extLst>
                </a:gridCol>
                <a:gridCol w="1722941">
                  <a:extLst>
                    <a:ext uri="{9D8B030D-6E8A-4147-A177-3AD203B41FA5}">
                      <a16:colId xmlns:a16="http://schemas.microsoft.com/office/drawing/2014/main" xmlns="" val="20003"/>
                    </a:ext>
                  </a:extLst>
                </a:gridCol>
              </a:tblGrid>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患者，n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全部 (n=217)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q2w 组 (n=109)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q3w 组 (n=108)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所有级别的 TRAEs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197 (90.8)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99 (90.8)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98 (90.7)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3/4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42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21 (19.3)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21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导致死亡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 (0.9)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02064">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严重 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21 (9.7)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14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 (6.5)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导致永久性停止治疗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导致暂时停止治疗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30 (13.8)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18 (16.5)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12 (11.1)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474266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讨论者 – Cheng A</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研究目的（REACH and REACH-2: 摘要622PD – Zhu AX, et al）</a:t>
            </a:r>
          </a:p>
          <a:p>
            <a:r>
              <a:rPr lang="zh-CN" sz="1600" b="1" i="0" u="none" strike="noStrike" cap="none" baseline="0" dirty="0">
                <a:solidFill>
                  <a:srgbClr val="4D4D4D"/>
                </a:solidFill>
                <a:effectLst/>
                <a:uFillTx/>
                <a:ea typeface="SimSun"/>
              </a:rPr>
              <a:t>评估雷莫芦单抗和 BSC 对比安慰剂和 BSC 在既往索拉非尼治疗后的 HCC 患者参与的两项全球 III 期研究（REACH 和 REACH-2）中的疗效和安全性</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患者（REACH 中 n=565；REACH-2 中n=292）随机分配（分别为1：1 和 2：1）接受雷莫芦单抗 8 mg/kg iv q2w/周期和 BSC 与安慰剂 q2w/周期和 BSC </a:t>
            </a:r>
          </a:p>
          <a:p>
            <a:r>
              <a:rPr lang="zh-CN" sz="1600" b="0" i="0" u="none" strike="noStrike" cap="none" baseline="0" dirty="0">
                <a:solidFill>
                  <a:srgbClr val="4D4D4D"/>
                </a:solidFill>
                <a:effectLst/>
                <a:uFillTx/>
                <a:ea typeface="SimSun"/>
              </a:rPr>
              <a:t>来自 REACH 试验的基线 AFP ≥400</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ng/mL 的患者 (n=250) 与 REACH-2 的患者合并 </a:t>
            </a:r>
          </a:p>
          <a:p>
            <a:pPr marL="0" indent="0">
              <a:buNone/>
            </a:pPr>
            <a:r>
              <a:rPr lang="zh-CN" sz="1600" b="1" i="0" u="none" strike="noStrike" cap="none" baseline="0" dirty="0">
                <a:solidFill>
                  <a:srgbClr val="4D4D4D"/>
                </a:solidFill>
                <a:effectLst/>
                <a:uFillTx/>
                <a:ea typeface="SimSun"/>
              </a:rPr>
              <a:t>关键结果</a:t>
            </a:r>
          </a:p>
          <a:p>
            <a:pPr marL="0" indent="0">
              <a:buNone/>
            </a:pPr>
            <a:endParaRPr lang="en-GB" b="1" dirty="0"/>
          </a:p>
          <a:p>
            <a:pPr marL="0" indent="0">
              <a:buNone/>
            </a:pPr>
            <a:endParaRPr lang="en-GB" b="1" dirty="0"/>
          </a:p>
          <a:p>
            <a:pPr marL="0" indent="0">
              <a:buNone/>
            </a:pPr>
            <a:endParaRPr lang="en-GB" b="1" dirty="0"/>
          </a:p>
          <a:p>
            <a:pPr marL="0" indent="0">
              <a:buNone/>
            </a:pPr>
            <a:endParaRPr lang="en-GB" dirty="0"/>
          </a:p>
          <a:p>
            <a:r>
              <a:rPr lang="zh-CN" sz="1600" b="0" i="0" u="none" strike="noStrike" cap="none" baseline="0" dirty="0">
                <a:solidFill>
                  <a:srgbClr val="4D4D4D"/>
                </a:solidFill>
                <a:effectLst/>
                <a:uFillTx/>
                <a:ea typeface="SimSun"/>
              </a:rPr>
              <a:t>在 REACH (AFP ≥400 ng/mL) 和 REACH-2 研究中观察到雷莫芦单抗治疗延迟有临床意义恶化的显著趋势</a:t>
            </a:r>
          </a:p>
        </p:txBody>
      </p:sp>
      <p:sp>
        <p:nvSpPr>
          <p:cNvPr id="4" name="Text Placeholder 3"/>
          <p:cNvSpPr>
            <a:spLocks noGrp="1"/>
          </p:cNvSpPr>
          <p:nvPr>
            <p:ph type="body" sz="quarter" idx="10"/>
          </p:nvPr>
        </p:nvSpPr>
        <p:spPr>
          <a:xfrm>
            <a:off x="365126" y="6096000"/>
            <a:ext cx="3321050" cy="487363"/>
          </a:xfrm>
        </p:spPr>
        <p:txBody>
          <a:bodyPr/>
          <a:lstStyle/>
          <a:p>
            <a:r>
              <a:rPr lang="zh-CN" sz="1200" b="0" i="0" u="none" strike="noStrike" cap="none" baseline="0">
                <a:solidFill>
                  <a:srgbClr val="4D4D4D"/>
                </a:solidFill>
                <a:effectLst/>
                <a:uFillTx/>
                <a:ea typeface="SimSun"/>
              </a:rPr>
              <a:t>FHSI-8、FACT 肝胆症状指数</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Zhu AX, et al. Ann Oncol 2018;29(suppl 5):abstr 622PD</a:t>
            </a:r>
          </a:p>
        </p:txBody>
      </p:sp>
      <p:graphicFrame>
        <p:nvGraphicFramePr>
          <p:cNvPr id="6" name="Group 88"/>
          <p:cNvGraphicFramePr>
            <a:graphicFrameLocks noGrp="1"/>
          </p:cNvGraphicFramePr>
          <p:nvPr>
            <p:extLst>
              <p:ext uri="{D42A27DB-BD31-4B8C-83A1-F6EECF244321}">
                <p14:modId xmlns:p14="http://schemas.microsoft.com/office/powerpoint/2010/main" xmlns="" val="418996432"/>
              </p:ext>
            </p:extLst>
          </p:nvPr>
        </p:nvGraphicFramePr>
        <p:xfrm>
          <a:off x="361950" y="3548423"/>
          <a:ext cx="8420101" cy="1138468"/>
        </p:xfrm>
        <a:graphic>
          <a:graphicData uri="http://schemas.openxmlformats.org/drawingml/2006/table">
            <a:tbl>
              <a:tblPr firstRow="1" bandRow="1">
                <a:tableStyleId>{69012ECD-51FC-41F1-AA8D-1B2483CD663E}</a:tableStyleId>
              </a:tblPr>
              <a:tblGrid>
                <a:gridCol w="2489738">
                  <a:extLst>
                    <a:ext uri="{9D8B030D-6E8A-4147-A177-3AD203B41FA5}">
                      <a16:colId xmlns:a16="http://schemas.microsoft.com/office/drawing/2014/main" xmlns="" val="20000"/>
                    </a:ext>
                  </a:extLst>
                </a:gridCol>
                <a:gridCol w="1549831">
                  <a:extLst>
                    <a:ext uri="{9D8B030D-6E8A-4147-A177-3AD203B41FA5}">
                      <a16:colId xmlns:a16="http://schemas.microsoft.com/office/drawing/2014/main" xmlns="" val="20001"/>
                    </a:ext>
                  </a:extLst>
                </a:gridCol>
                <a:gridCol w="1320676">
                  <a:extLst>
                    <a:ext uri="{9D8B030D-6E8A-4147-A177-3AD203B41FA5}">
                      <a16:colId xmlns:a16="http://schemas.microsoft.com/office/drawing/2014/main" xmlns="" val="20002"/>
                    </a:ext>
                  </a:extLst>
                </a:gridCol>
                <a:gridCol w="1637975">
                  <a:extLst>
                    <a:ext uri="{9D8B030D-6E8A-4147-A177-3AD203B41FA5}">
                      <a16:colId xmlns:a16="http://schemas.microsoft.com/office/drawing/2014/main" xmlns="" val="20003"/>
                    </a:ext>
                  </a:extLst>
                </a:gridCol>
                <a:gridCol w="1421881">
                  <a:extLst>
                    <a:ext uri="{9D8B030D-6E8A-4147-A177-3AD203B41FA5}">
                      <a16:colId xmlns:a16="http://schemas.microsoft.com/office/drawing/2014/main" xmlns="" val="20004"/>
                    </a:ext>
                  </a:extLst>
                </a:gridCol>
              </a:tblGrid>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至 FHSI-8 总评分恶化的时间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雷莫芦单抗 (n=316)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安慰剂 (n=226)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HR (</a:t>
                      </a:r>
                      <a:r>
                        <a:rPr lang="zh-CN" sz="1400" b="1" i="0" u="none" strike="noStrike" cap="none" baseline="0" dirty="0" smtClean="0">
                          <a:solidFill>
                            <a:srgbClr val="FFFFFF"/>
                          </a:solidFill>
                          <a:effectLst/>
                          <a:uFillTx/>
                          <a:ea typeface="SimSun"/>
                        </a:rPr>
                        <a:t>95%CI</a:t>
                      </a:r>
                      <a:r>
                        <a:rPr lang="zh-CN" sz="1400" b="1" i="0" u="none" strike="noStrike" cap="none" baseline="0" dirty="0">
                          <a:solidFill>
                            <a:srgbClr val="FFFFFF"/>
                          </a:solidFill>
                          <a:effectLst/>
                          <a:uFillTx/>
                          <a:ea typeface="SimSun"/>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0.725 </a:t>
                      </a:r>
                      <a:r>
                        <a:rPr sz="1400"/>
                        <a:t/>
                      </a:r>
                      <a:br>
                        <a:rPr sz="1400"/>
                      </a:br>
                      <a:r>
                        <a:rPr lang="zh-CN" sz="1400" b="0" i="0" u="none" strike="noStrike" cap="none" baseline="0">
                          <a:solidFill>
                            <a:srgbClr val="4D4D4D"/>
                          </a:solidFill>
                          <a:effectLst/>
                          <a:uFillTx/>
                          <a:ea typeface="SimSun"/>
                        </a:rPr>
                        <a:t>(0.559, 0.941)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0.0152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2"/>
                  </a:ext>
                </a:extLst>
              </a:tr>
              <a:tr h="1855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中位数，月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407452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讨论者 – Cheng A</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演示者的重点信息</a:t>
            </a:r>
          </a:p>
          <a:p>
            <a:r>
              <a:rPr lang="zh-CN" sz="1600" b="1" i="0" u="none" strike="noStrike" cap="none" baseline="0">
                <a:solidFill>
                  <a:srgbClr val="4D4D4D"/>
                </a:solidFill>
                <a:effectLst/>
                <a:uFillTx/>
                <a:ea typeface="SimSun"/>
              </a:rPr>
              <a:t>应该赞赏 REACH 研究的研究者，因其证明雷莫芦单抗单药治疗作为 HCC 患者的 2 线治疗时显示出减少疾病相关症状上的一致趋势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Zhu AX, et al. Ann Oncol 2018;29(suppl 5):abstr 622PD</a:t>
            </a:r>
          </a:p>
        </p:txBody>
      </p:sp>
    </p:spTree>
    <p:extLst>
      <p:ext uri="{BB962C8B-B14F-4D97-AF65-F5344CB8AC3E}">
        <p14:creationId xmlns:p14="http://schemas.microsoft.com/office/powerpoint/2010/main" xmlns="" val="10026613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dirty="0">
                <a:solidFill>
                  <a:srgbClr val="043882"/>
                </a:solidFill>
                <a:effectLst/>
                <a:uFillTx/>
                <a:ea typeface="SimSun"/>
              </a:rPr>
              <a:t>神经内分泌肿瘤</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胰腺、小肠和肝胆道癌症</a:t>
            </a:r>
          </a:p>
        </p:txBody>
      </p:sp>
    </p:spTree>
    <p:extLst>
      <p:ext uri="{BB962C8B-B14F-4D97-AF65-F5344CB8AC3E}">
        <p14:creationId xmlns:p14="http://schemas.microsoft.com/office/powerpoint/2010/main" xmlns="" val="38502578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术语表</a:t>
            </a: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1/2/3 线	一/二/三线</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5FU	5-氟尿嘧啶	</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AE	不良事件</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bid	每日两次</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BSC	最佳支持疗法</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CBR	临床获益率</a:t>
            </a:r>
            <a:endParaRPr lang="zh-CN" b="0" i="0" u="none" strike="noStrike" cap="none" baseline="0" dirty="0">
              <a:effectLst/>
              <a:uFillTx/>
            </a:endParaRP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CCSD	结肠癌特异性死亡</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CEA	癌胚抗原</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CI	置信区间</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CMS	共识分子亚型</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CR	完全缓解</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CRC	结直肠癌</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CRT</a:t>
            </a:r>
            <a:r>
              <a:rPr lang="es-ES" altLang="zh-CN" sz="1000" b="0" i="0" u="none" strike="noStrike" cap="none" baseline="0" dirty="0">
                <a:solidFill>
                  <a:srgbClr val="4D4D4D"/>
                </a:solidFill>
                <a:effectLst/>
                <a:uFillTx/>
                <a:ea typeface="SimSun"/>
              </a:rPr>
              <a:t>	</a:t>
            </a:r>
            <a:r>
              <a:rPr lang="zh-CN" altLang="es-ES" sz="1000" dirty="0">
                <a:ea typeface="SimSun"/>
              </a:rPr>
              <a:t>放化疗</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CT	化疗</a:t>
            </a:r>
          </a:p>
          <a:p>
            <a:pPr mar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CTLA-4	细胞毒性 T-淋巴细胞相关蛋白</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DCR	病情控制率</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DFS	无疾病生存期</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DLT	剂量限制性毒性</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dMMR	缺陷性错配修复</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DoR	缓解持续时间</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ECF	表柔比星、顺铂、5-氟尿嘧啶</a:t>
            </a:r>
            <a:endParaRPr lang="zh-CN" b="0" i="0" u="none" strike="noStrike" cap="none" baseline="0" dirty="0">
              <a:effectLst/>
              <a:uFillTx/>
            </a:endParaRPr>
          </a:p>
          <a:p>
            <a:pPr mar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ECM	细胞外基质</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ECOG	美国东部肿瘤协作组	</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ECX	表柔比星、顺铂、卡培他滨</a:t>
            </a:r>
            <a:endParaRPr lang="zh-CN" b="0" i="0" u="none" strike="noStrike" cap="none" baseline="0" dirty="0">
              <a:effectLst/>
              <a:uFillTx/>
            </a:endParaRPr>
          </a:p>
          <a:p>
            <a:pPr mar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ELISA	酶联免疫吸附分析法</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EOF	表柔比星、奥沙利铂、5-氟尿嘧啶</a:t>
            </a: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EOX	表柔比星、奥沙利铂、卡培他滨</a:t>
            </a:r>
            <a:endParaRPr lang="zh-CN" b="0" i="0" u="none" strike="noStrike" cap="none" baseline="0" dirty="0">
              <a:effectLst/>
              <a:uFillTx/>
            </a:endParaRPr>
          </a:p>
          <a:p>
            <a:pPr marL="0" lvl="0" indent="0">
              <a:lnSpc>
                <a:spcPts val="1300"/>
              </a:lnSpc>
              <a:spcAft>
                <a:spcPct val="0"/>
              </a:spcAft>
              <a:buClr>
                <a:srgbClr val="043882"/>
              </a:buClr>
              <a:buNone/>
              <a:tabLst>
                <a:tab pos="630238" algn="l"/>
              </a:tabLst>
              <a:defRPr/>
            </a:pPr>
            <a:r>
              <a:rPr lang="zh-CN" sz="1000" b="0" i="0" u="none" strike="noStrike" cap="none" baseline="0" dirty="0">
                <a:solidFill>
                  <a:srgbClr val="4D4D4D"/>
                </a:solidFill>
                <a:effectLst/>
                <a:uFillTx/>
                <a:ea typeface="SimSun"/>
              </a:rPr>
              <a:t>FOLFIRI	5-氟尿嘧啶 + 亚叶酸 + 伊立替康</a:t>
            </a:r>
          </a:p>
          <a:p>
            <a:pPr marL="0" lvl="0" indent="0" defTabSz="225425">
              <a:lnSpc>
                <a:spcPts val="1300"/>
              </a:lnSpc>
              <a:spcAft>
                <a:spcPct val="0"/>
              </a:spcAft>
              <a:buClr>
                <a:srgbClr val="043882"/>
              </a:buClr>
              <a:buNone/>
              <a:tabLst>
                <a:tab pos="542925" algn="l"/>
              </a:tabLst>
              <a:defRPr/>
            </a:pPr>
            <a:r>
              <a:rPr lang="zh-CN" sz="1000" b="0" i="0" u="none" strike="noStrike" cap="none" baseline="0" dirty="0">
                <a:solidFill>
                  <a:srgbClr val="4D4D4D"/>
                </a:solidFill>
                <a:effectLst/>
                <a:uFillTx/>
                <a:ea typeface="SimSun"/>
              </a:rPr>
              <a:t>FOLFOX</a:t>
            </a:r>
            <a:r>
              <a:rPr lang="es-ES" altLang="zh-CN" sz="1000" b="0" i="0" u="none" strike="noStrike" cap="none" baseline="0" dirty="0">
                <a:solidFill>
                  <a:srgbClr val="4D4D4D"/>
                </a:solidFill>
                <a:effectLst/>
                <a:uFillTx/>
                <a:ea typeface="SimSun"/>
              </a:rPr>
              <a:t>	   </a:t>
            </a:r>
            <a:r>
              <a:rPr lang="zh-CN" sz="1000" b="0" i="0" u="none" strike="noStrike" cap="none" baseline="0" dirty="0">
                <a:solidFill>
                  <a:srgbClr val="4D4D4D"/>
                </a:solidFill>
                <a:effectLst/>
                <a:uFillTx/>
                <a:ea typeface="SimSun"/>
              </a:rPr>
              <a:t>亚叶酸 + 5-氟尿嘧啶 + 	奥沙利铂</a:t>
            </a:r>
          </a:p>
          <a:p>
            <a:pPr marL="992188" lvl="0" indent="-992188">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(m)FOLFOXIRI	（改良）5-氟尿嘧啶 + 奥沙利铂 + </a:t>
            </a:r>
            <a:r>
              <a:rPr lang="zh-CN" sz="1000" b="0" i="0" u="none" strike="noStrike" cap="none" baseline="0" dirty="0">
                <a:effectLst/>
                <a:uFillTx/>
                <a:latin typeface="SimSun" panose="02010600030101010101" pitchFamily="2" charset="-122"/>
                <a:ea typeface="SimSun" panose="02010600030101010101" pitchFamily="2" charset="-122"/>
              </a:rPr>
              <a:t>伊立替康</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GBC	胆囊癌</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GEJ	胃-食管连接部</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GI	胃肠</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Gy	戈瑞</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HCC	肝细胞癌</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HER2	人表皮生长因子受体 2</a:t>
            </a:r>
            <a:endParaRPr lang="zh-CN" b="0" i="0" u="none" strike="noStrike" cap="none" baseline="0" dirty="0">
              <a:effectLst/>
              <a:uFillTx/>
            </a:endParaRP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HGF	肝细胞生长因子</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HR	风险比</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IHC	免疫组织化学</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IQR	四分位距</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(m)ITT	（改良）意向治疗</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iv	静脉</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LV	亚叶酸</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mCRC	转移性结直肠癌</a:t>
            </a:r>
          </a:p>
          <a:p>
            <a:pPr mar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MMR-P	错配修复专家</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MOMP	多组学分子谱分析 </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MSI-H	高微卫星高不稳性</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MSS	微卫星稳定</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NA	不可获得</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NE	不可评价</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NEC	神经内分泌癌</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NET	神经内分泌肿瘤</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NR	未达到</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ORR	总体/客观缓解率</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(m)OS	（中位数）总生存期</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PD	病情进展</a:t>
            </a:r>
          </a:p>
          <a:p>
            <a:pPr marL="0" lvl="0" indent="0">
              <a:lnSpc>
                <a:spcPts val="1300"/>
              </a:lnSpc>
              <a:spcAft>
                <a:spcPct val="0"/>
              </a:spcAft>
              <a:buClr>
                <a:srgbClr val="043882"/>
              </a:buClr>
              <a:buNone/>
              <a:tabLst>
                <a:tab pos="985838" algn="l"/>
              </a:tabLst>
              <a:defRPr/>
            </a:pPr>
            <a:r>
              <a:rPr lang="zh-CN" sz="1000" b="0" i="0" u="none" strike="noStrike" cap="none" baseline="0" dirty="0">
                <a:solidFill>
                  <a:srgbClr val="4D4D4D"/>
                </a:solidFill>
                <a:effectLst/>
                <a:uFillTx/>
                <a:ea typeface="SimSun"/>
              </a:rPr>
              <a:t>PD-(L)1	程序性死亡（配体）1</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(m)PFS	</a:t>
            </a:r>
            <a:r>
              <a:rPr lang="zh-CN" sz="1000" b="0" i="0" u="none" strike="noStrike" cap="none" baseline="0" dirty="0" smtClean="0">
                <a:solidFill>
                  <a:srgbClr val="4D4D4D"/>
                </a:solidFill>
                <a:effectLst/>
                <a:uFillTx/>
                <a:ea typeface="SimSun"/>
              </a:rPr>
              <a:t>（中</a:t>
            </a:r>
            <a:r>
              <a:rPr lang="zh-CN" sz="1000" b="0" i="0" u="none" strike="noStrike" cap="none" baseline="0" dirty="0">
                <a:solidFill>
                  <a:srgbClr val="4D4D4D"/>
                </a:solidFill>
                <a:effectLst/>
                <a:uFillTx/>
                <a:ea typeface="SimSun"/>
              </a:rPr>
              <a:t>位）无进展	生存期</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PR	部分缓解</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PRO	患者自报结局</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PS	体能状态</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q(2/3/4)w	每 (2/3/4) 周</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QoL	生活质量</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R	随机分组</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R0	切除 0</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RECIST	实体瘤疗效评价	标准</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SAE	严重不良事件</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sc	皮下</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SD	病情稳定</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SEER	监测、流行病学和</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	最终结果</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SoC	标准疗法</a:t>
            </a:r>
            <a:r>
              <a:rPr lang="zh-CN" b="0" i="0" u="none" strike="noStrike" cap="none" baseline="0" dirty="0">
                <a:effectLst/>
                <a:uFillTx/>
              </a:rPr>
              <a:t> </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TALT	经动脉肝脏治疗</a:t>
            </a:r>
            <a:endParaRPr lang="zh-CN" b="0" i="0" u="none" strike="noStrike" cap="none" baseline="0" dirty="0">
              <a:effectLst/>
              <a:uFillTx/>
            </a:endParaRP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TEAE	治疗中出现的不良事件</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TFD/TPI	曲氟尿苷/替吡嘧啶</a:t>
            </a:r>
            <a:endParaRPr lang="zh-CN" b="0" i="0" u="none" strike="noStrike" cap="none" baseline="0" dirty="0">
              <a:effectLst/>
              <a:uFillTx/>
            </a:endParaRP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tiw	每周三次</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TMB	肿瘤突变负荷</a:t>
            </a:r>
            <a:endParaRPr lang="zh-CN" b="0" i="0" u="none" strike="noStrike" cap="none" baseline="0" dirty="0">
              <a:effectLst/>
              <a:uFillTx/>
            </a:endParaRP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TRAE	治疗相关不良事件</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TTP	至进展时间</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TTR	至缓解时间</a:t>
            </a:r>
            <a:endParaRPr lang="zh-CN" b="0" i="0" u="none" strike="noStrike" cap="none" baseline="0" dirty="0">
              <a:effectLst/>
              <a:uFillTx/>
            </a:endParaRP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TTRP	至放射学进展时间</a:t>
            </a:r>
          </a:p>
          <a:p>
            <a:pPr marL="87313" lvl="0" indent="0">
              <a:lnSpc>
                <a:spcPts val="1300"/>
              </a:lnSpc>
              <a:spcAft>
                <a:spcPct val="0"/>
              </a:spcAft>
              <a:buClr>
                <a:srgbClr val="043882"/>
              </a:buClr>
              <a:buNone/>
              <a:defRPr/>
            </a:pPr>
            <a:r>
              <a:rPr lang="zh-CN" sz="1000" b="0" i="0" u="none" strike="noStrike" cap="none" baseline="0" dirty="0">
                <a:solidFill>
                  <a:srgbClr val="4D4D4D"/>
                </a:solidFill>
                <a:effectLst/>
                <a:uFillTx/>
                <a:ea typeface="SimSun"/>
              </a:rPr>
              <a:t>VEGF	血管内皮生长因子</a:t>
            </a:r>
            <a:r>
              <a:rPr sz="1000" dirty="0"/>
              <a:t/>
            </a:r>
            <a:br>
              <a:rPr sz="1000" dirty="0"/>
            </a:br>
            <a:r>
              <a:rPr lang="zh-CN" sz="1000" b="0" i="0" u="none" strike="noStrike" cap="none" baseline="0" dirty="0" smtClean="0">
                <a:solidFill>
                  <a:srgbClr val="4D4D4D"/>
                </a:solidFill>
                <a:effectLst/>
                <a:uFillTx/>
                <a:ea typeface="SimSun"/>
              </a:rPr>
              <a:t>WT</a:t>
            </a:r>
            <a:r>
              <a:rPr lang="zh-CN" sz="1000" b="0" i="0" u="none" strike="noStrike" cap="none" baseline="0" dirty="0">
                <a:solidFill>
                  <a:srgbClr val="4D4D4D"/>
                </a:solidFill>
                <a:effectLst/>
                <a:uFillTx/>
                <a:ea typeface="SimSun"/>
              </a:rPr>
              <a:t>	野生型</a:t>
            </a:r>
          </a:p>
          <a:p>
            <a:pPr marL="87313" lvl="0" indent="0">
              <a:lnSpc>
                <a:spcPts val="1300"/>
              </a:lnSpc>
              <a:spcAft>
                <a:spcPct val="0"/>
              </a:spcAft>
              <a:buClr>
                <a:srgbClr val="043882"/>
              </a:buClr>
              <a:buNone/>
              <a:defRPr/>
            </a:pPr>
            <a:endParaRPr lang="en-GB" sz="1000" dirty="0"/>
          </a:p>
        </p:txBody>
      </p:sp>
    </p:spTree>
    <p:custDataLst>
      <p:tags r:id="rId1"/>
    </p:custDataLst>
    <p:extLst>
      <p:ext uri="{BB962C8B-B14F-4D97-AF65-F5344CB8AC3E}">
        <p14:creationId xmlns:p14="http://schemas.microsoft.com/office/powerpoint/2010/main" xmlns="" val="41440386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神经内分泌肿瘤</a:t>
            </a:r>
            <a:r>
              <a:rPr sz="1800"/>
              <a:t/>
            </a:r>
            <a:br>
              <a:rPr sz="1800"/>
            </a:br>
            <a:r>
              <a:rPr lang="zh-CN" sz="1800" b="1" i="0" u="none" strike="noStrike" cap="none" baseline="0">
                <a:solidFill>
                  <a:srgbClr val="043882"/>
                </a:solidFill>
                <a:effectLst/>
                <a:uFillTx/>
                <a:ea typeface="SimSun"/>
              </a:rPr>
              <a:t>讨论者 – Grande E</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研究目的（摘要 1312PD – Walter T, et al）</a:t>
            </a:r>
          </a:p>
          <a:p>
            <a:r>
              <a:rPr lang="zh-CN" sz="1600" b="1" i="0" u="none" strike="noStrike" cap="none" baseline="0" dirty="0">
                <a:solidFill>
                  <a:srgbClr val="4D4D4D"/>
                </a:solidFill>
                <a:effectLst/>
                <a:uFillTx/>
                <a:ea typeface="SimSun"/>
              </a:rPr>
              <a:t>评估肝病进展的患者中，对 GI NET 转移灶进行 TALT 后依维莫司的疗效和安全性（FFCD 1104-EVACEL-GTE 试验） </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在这项单组 II 期研究中，有 1/2 级胃肠道 NET 且一年内肝病进展的患者 (n=74) 接受 TALT，7 天后接受依维莫司 10 mg/天治疗，长达 24 个月或直到疾病进展 </a:t>
            </a:r>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第 24 个月的肝脏 PFS 率为 30％ (95%CI 21, 40)，中位肝脏 PFS 为 18 (95%CI 13, 22) 个月，mPFS 为 17 个月 (95%CI 12, 22)</a:t>
            </a:r>
          </a:p>
          <a:p>
            <a:r>
              <a:rPr lang="zh-CN" sz="1600" b="0" i="0" u="none" strike="noStrike" cap="none" baseline="0" dirty="0">
                <a:solidFill>
                  <a:srgbClr val="4D4D4D"/>
                </a:solidFill>
                <a:effectLst/>
                <a:uFillTx/>
                <a:ea typeface="SimSun"/>
              </a:rPr>
              <a:t>mOS 为 51 个月 (95%CI 33，60)，ORR 为 54% </a:t>
            </a:r>
          </a:p>
          <a:p>
            <a:r>
              <a:rPr lang="zh-CN" sz="1600" b="0" i="0" u="none" strike="noStrike" cap="none" baseline="0" dirty="0">
                <a:solidFill>
                  <a:srgbClr val="4D4D4D"/>
                </a:solidFill>
                <a:effectLst/>
                <a:uFillTx/>
                <a:ea typeface="SimSun"/>
              </a:rPr>
              <a:t>&gt;10％ 的患者发生的最常见的 &gt;2 级不良事件为肝酶水平升高 (55%)、疲乏 (18%)、腹泻 (16%) 和贫血 (12%)</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Walter T, et al. Ann Oncol 2018;29(suppl 5):abstr 1312PD</a:t>
            </a:r>
            <a:r>
              <a:rPr sz="1200"/>
              <a:t/>
            </a:r>
            <a:br>
              <a:rPr sz="1200"/>
            </a:br>
            <a:r>
              <a:rPr lang="zh-CN" sz="1200" b="0" i="0" u="none" strike="noStrike" cap="none" baseline="0">
                <a:solidFill>
                  <a:srgbClr val="4D4D4D"/>
                </a:solidFill>
                <a:effectLst/>
                <a:uFillTx/>
                <a:ea typeface="SimSun"/>
              </a:rPr>
              <a:t>Okuyama H, et al. Ann Oncol 2018;29(suppl 5):abstr 1313PD</a:t>
            </a:r>
          </a:p>
        </p:txBody>
      </p:sp>
    </p:spTree>
    <p:extLst>
      <p:ext uri="{BB962C8B-B14F-4D97-AF65-F5344CB8AC3E}">
        <p14:creationId xmlns:p14="http://schemas.microsoft.com/office/powerpoint/2010/main" xmlns="" val="23367175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神经内分泌肿瘤</a:t>
            </a:r>
            <a:r>
              <a:rPr sz="1800"/>
              <a:t/>
            </a:r>
            <a:br>
              <a:rPr sz="1800"/>
            </a:br>
            <a:r>
              <a:rPr lang="zh-CN" sz="1800" b="1" i="0" u="none" strike="noStrike" cap="none" baseline="0">
                <a:solidFill>
                  <a:srgbClr val="043882"/>
                </a:solidFill>
                <a:effectLst/>
                <a:uFillTx/>
                <a:ea typeface="SimSun"/>
              </a:rPr>
              <a:t>讨论者 – Grande E</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研究目的（摘要 1313PD – Okuyama H, et al）</a:t>
            </a:r>
          </a:p>
          <a:p>
            <a:r>
              <a:rPr lang="zh-CN" sz="1600" b="1" i="0" u="none" strike="noStrike" cap="none" baseline="0" dirty="0">
                <a:solidFill>
                  <a:srgbClr val="4D4D4D"/>
                </a:solidFill>
                <a:effectLst/>
                <a:uFillTx/>
                <a:ea typeface="SimSun"/>
              </a:rPr>
              <a:t>评估依维莫司对铂类 CT 难治性或不耐受的胰腺神经内分泌癌患者的疗效和安全性</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组织学证实的胰腺 NEC 和 ECOG PS 0</a:t>
            </a:r>
            <a:r>
              <a:rPr lang="en-GB" dirty="0"/>
              <a:t>–</a:t>
            </a:r>
            <a:r>
              <a:rPr lang="zh-CN" sz="1600" b="0" i="0" u="none" strike="noStrike" cap="none" baseline="0" dirty="0">
                <a:solidFill>
                  <a:srgbClr val="4D4D4D"/>
                </a:solidFill>
                <a:effectLst/>
                <a:uFillTx/>
                <a:ea typeface="SimSun"/>
              </a:rPr>
              <a:t>2 的患者 (n=25) 接受依维莫司 10</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mg/天直至疾病进展或发生毒性 </a:t>
            </a:r>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中位治疗持续时间为 35.0 天（范围 3–263） </a:t>
            </a:r>
          </a:p>
          <a:p>
            <a:r>
              <a:rPr lang="zh-CN" sz="1600" b="0" i="0" u="none" strike="noStrike" cap="none" baseline="0" dirty="0">
                <a:solidFill>
                  <a:srgbClr val="4D4D4D"/>
                </a:solidFill>
                <a:effectLst/>
                <a:uFillTx/>
                <a:ea typeface="SimSun"/>
              </a:rPr>
              <a:t>mPFS (n=23) 为 1.15 个月 (95%CI 0.9，3.1)，3 个月 PFS 率为 32% </a:t>
            </a:r>
          </a:p>
          <a:p>
            <a:r>
              <a:rPr lang="zh-CN" sz="1600" b="0" i="0" u="none" strike="noStrike" cap="none" baseline="0" dirty="0">
                <a:solidFill>
                  <a:srgbClr val="4D4D4D"/>
                </a:solidFill>
                <a:effectLst/>
                <a:uFillTx/>
                <a:ea typeface="SimSun"/>
              </a:rPr>
              <a:t>mOS (n=23) 为 7.5 个月 (95%CI 3.1，13.5) </a:t>
            </a:r>
          </a:p>
          <a:p>
            <a:r>
              <a:rPr lang="zh-CN" sz="1600" b="0" i="0" u="none" strike="noStrike" cap="none" baseline="0" dirty="0">
                <a:solidFill>
                  <a:srgbClr val="4D4D4D"/>
                </a:solidFill>
                <a:effectLst/>
                <a:uFillTx/>
                <a:ea typeface="SimSun"/>
              </a:rPr>
              <a:t>&gt;10％ 的患者发生的 ≥3 级 AE 包括高血糖症 (20%)、贫血 (16%)、血小板减少症 (16%) 和低钠血症 (12%)</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Walter T, et al. Ann Oncol 2018;29(suppl 5):abstr 1312PD</a:t>
            </a:r>
            <a:r>
              <a:rPr sz="1200"/>
              <a:t/>
            </a:r>
            <a:br>
              <a:rPr sz="1200"/>
            </a:br>
            <a:r>
              <a:rPr lang="zh-CN" sz="1200" b="0" i="0" u="none" strike="noStrike" cap="none" baseline="0">
                <a:solidFill>
                  <a:srgbClr val="4D4D4D"/>
                </a:solidFill>
                <a:effectLst/>
                <a:uFillTx/>
                <a:ea typeface="SimSun"/>
              </a:rPr>
              <a:t>Okuyama H, et al. Ann Oncol 2018;29(suppl 5):abstr 1313PD</a:t>
            </a:r>
          </a:p>
        </p:txBody>
      </p:sp>
    </p:spTree>
    <p:extLst>
      <p:ext uri="{BB962C8B-B14F-4D97-AF65-F5344CB8AC3E}">
        <p14:creationId xmlns:p14="http://schemas.microsoft.com/office/powerpoint/2010/main" xmlns="" val="41348363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神经内分泌肿瘤</a:t>
            </a:r>
            <a:r>
              <a:rPr sz="1800"/>
              <a:t/>
            </a:r>
            <a:br>
              <a:rPr sz="1800"/>
            </a:br>
            <a:r>
              <a:rPr lang="zh-CN" sz="1800" b="1" i="0" u="none" strike="noStrike" cap="none" baseline="0">
                <a:solidFill>
                  <a:srgbClr val="043882"/>
                </a:solidFill>
                <a:effectLst/>
                <a:uFillTx/>
                <a:ea typeface="SimSun"/>
              </a:rPr>
              <a:t>讨论者 – Grande E</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演示者的重点信息</a:t>
            </a:r>
          </a:p>
          <a:p>
            <a:r>
              <a:rPr lang="zh-CN" sz="1600" b="1" i="0" u="none" strike="noStrike" cap="none" baseline="0" dirty="0">
                <a:solidFill>
                  <a:srgbClr val="4D4D4D"/>
                </a:solidFill>
                <a:effectLst/>
                <a:uFillTx/>
                <a:ea typeface="SimSun"/>
              </a:rPr>
              <a:t>Walter 等人的研究是第一项评估 GI NET 中的 TALT 后的依维莫司治疗的研究，但未达到主要终点，且肝毒性似乎很高</a:t>
            </a:r>
          </a:p>
          <a:p>
            <a:r>
              <a:rPr lang="zh-CN" sz="1600" b="1" i="0" u="none" strike="noStrike" cap="none" baseline="0" dirty="0">
                <a:solidFill>
                  <a:srgbClr val="4D4D4D"/>
                </a:solidFill>
                <a:effectLst/>
                <a:uFillTx/>
                <a:ea typeface="SimSun"/>
              </a:rPr>
              <a:t>该研究未阐明是否应在 TALT 后直接使用靶向疗法或直至进展时使用？ </a:t>
            </a:r>
          </a:p>
          <a:p>
            <a:r>
              <a:rPr lang="zh-CN" sz="1600" b="1" i="0" u="none" strike="noStrike" cap="none" baseline="0" dirty="0">
                <a:solidFill>
                  <a:srgbClr val="4D4D4D"/>
                </a:solidFill>
                <a:effectLst/>
                <a:uFillTx/>
                <a:ea typeface="SimSun"/>
              </a:rPr>
              <a:t>在 Okuyama 等人的研究中，对治疗的缓解与其他靶向治疗相当，在 2 例患者中观察到持久活性，对于那些不适合接受铂类 CT 治疗的患者，可能是一种潜在的治疗选择</a:t>
            </a:r>
          </a:p>
          <a:p>
            <a:r>
              <a:rPr lang="zh-CN" sz="1600" b="1" i="0" u="none" strike="noStrike" cap="none" baseline="0" dirty="0">
                <a:solidFill>
                  <a:srgbClr val="4D4D4D"/>
                </a:solidFill>
                <a:effectLst/>
                <a:uFillTx/>
                <a:ea typeface="SimSun"/>
              </a:rPr>
              <a:t>3 级 NET 和神经内分泌癌患者中仍存在未满足的需求</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Walter T, et al. Ann Oncol 2018;29(suppl 5):abstr 1312PD</a:t>
            </a:r>
            <a:r>
              <a:rPr sz="1200"/>
              <a:t/>
            </a:r>
            <a:br>
              <a:rPr sz="1200"/>
            </a:br>
            <a:r>
              <a:rPr lang="zh-CN" sz="1200" b="0" i="0" u="none" strike="noStrike" cap="none" baseline="0">
                <a:solidFill>
                  <a:srgbClr val="4D4D4D"/>
                </a:solidFill>
                <a:effectLst/>
                <a:uFillTx/>
                <a:ea typeface="SimSun"/>
              </a:rPr>
              <a:t>Okuyama H, et al. Ann Oncol 2018;29(suppl 5):abstr 1313PD</a:t>
            </a:r>
          </a:p>
        </p:txBody>
      </p:sp>
    </p:spTree>
    <p:extLst>
      <p:ext uri="{BB962C8B-B14F-4D97-AF65-F5344CB8AC3E}">
        <p14:creationId xmlns:p14="http://schemas.microsoft.com/office/powerpoint/2010/main" xmlns="" val="24026985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结肠、直肠和肛门癌</a:t>
            </a:r>
          </a:p>
        </p:txBody>
      </p:sp>
    </p:spTree>
    <p:extLst>
      <p:ext uri="{BB962C8B-B14F-4D97-AF65-F5344CB8AC3E}">
        <p14:creationId xmlns:p14="http://schemas.microsoft.com/office/powerpoint/2010/main" xmlns="" val="28397786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LBA37_PR：新辅助易普利姆玛加纳武单抗治疗早期结肠癌 </a:t>
            </a:r>
            <a:r>
              <a:rPr lang="en-GB" dirty="0"/>
              <a:t>–</a:t>
            </a:r>
            <a:r>
              <a:rPr lang="zh-CN" sz="1800" b="1" i="0" u="none" strike="noStrike" cap="none" baseline="0" dirty="0">
                <a:solidFill>
                  <a:srgbClr val="043882"/>
                </a:solidFill>
                <a:effectLst/>
                <a:uFillTx/>
                <a:ea typeface="SimSun"/>
              </a:rPr>
              <a:t> Chalabi M, et al</a:t>
            </a:r>
          </a:p>
        </p:txBody>
      </p:sp>
      <p:sp>
        <p:nvSpPr>
          <p:cNvPr id="3" name="Content Placeholder 2"/>
          <p:cNvSpPr>
            <a:spLocks noGrp="1"/>
          </p:cNvSpPr>
          <p:nvPr>
            <p:ph idx="1"/>
          </p:nvPr>
        </p:nvSpPr>
        <p:spPr>
          <a:xfrm>
            <a:off x="365124" y="1254035"/>
            <a:ext cx="8413751" cy="1014380"/>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评估新辅助易普利姆玛 + 纳武单抗治疗在早期结肠癌患者中的疗效和安全性 </a:t>
            </a:r>
          </a:p>
        </p:txBody>
      </p:sp>
      <p:sp>
        <p:nvSpPr>
          <p:cNvPr id="8" name="Text Placeholder 7"/>
          <p:cNvSpPr>
            <a:spLocks noGrp="1"/>
          </p:cNvSpPr>
          <p:nvPr>
            <p:ph type="body" sz="quarter" idx="10"/>
          </p:nvPr>
        </p:nvSpPr>
        <p:spPr/>
        <p:txBody>
          <a:bodyPr/>
          <a:lstStyle/>
          <a:p>
            <a:r>
              <a:rPr lang="zh-CN" sz="1200" b="0" i="0" u="none" strike="noStrike" cap="none" baseline="0">
                <a:solidFill>
                  <a:srgbClr val="4D4D4D"/>
                </a:solidFill>
                <a:effectLst/>
                <a:uFillTx/>
                <a:ea typeface="SimSun"/>
              </a:rPr>
              <a:t>*除研究治疗外，半数 MMR-P 患者接受塞来昔布和其他联合治疗 </a:t>
            </a:r>
          </a:p>
        </p:txBody>
      </p:sp>
      <p:sp>
        <p:nvSpPr>
          <p:cNvPr id="5"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Chalabi M, et al. Ann Oncol 2018;29(suppl 5):abstr LBA37_PR</a:t>
            </a:r>
          </a:p>
        </p:txBody>
      </p:sp>
      <p:cxnSp>
        <p:nvCxnSpPr>
          <p:cNvPr id="7" name="AutoShape 19"/>
          <p:cNvCxnSpPr>
            <a:cxnSpLocks noChangeShapeType="1"/>
            <a:stCxn id="9" idx="3"/>
            <a:endCxn id="10" idx="0"/>
          </p:cNvCxnSpPr>
          <p:nvPr/>
        </p:nvCxnSpPr>
        <p:spPr bwMode="auto">
          <a:xfrm>
            <a:off x="2562241" y="3689820"/>
            <a:ext cx="432001" cy="4262"/>
          </a:xfrm>
          <a:prstGeom prst="straightConnector1">
            <a:avLst/>
          </a:prstGeom>
          <a:noFill/>
          <a:ln w="57150">
            <a:solidFill>
              <a:schemeClr val="bg2">
                <a:lumMod val="60000"/>
                <a:lumOff val="40000"/>
              </a:schemeClr>
            </a:solidFill>
            <a:round/>
            <a:tailEnd type="triangle" w="med" len="med"/>
          </a:ln>
        </p:spPr>
      </p:cxnSp>
      <p:sp>
        <p:nvSpPr>
          <p:cNvPr id="9" name="AutoShape 9"/>
          <p:cNvSpPr>
            <a:spLocks noChangeArrowheads="1"/>
          </p:cNvSpPr>
          <p:nvPr/>
        </p:nvSpPr>
        <p:spPr bwMode="auto">
          <a:xfrm>
            <a:off x="229958" y="2803236"/>
            <a:ext cx="2332283" cy="1773167"/>
          </a:xfrm>
          <a:prstGeom prst="roundRect">
            <a:avLst>
              <a:gd name="adj" fmla="val 0"/>
            </a:avLst>
          </a:prstGeom>
          <a:solidFill>
            <a:schemeClr val="accent1"/>
          </a:solidFill>
          <a:ln w="9525" algn="ctr">
            <a:noFill/>
            <a:rou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600" b="0" i="0" u="none" strike="noStrike" cap="none" baseline="0">
                <a:solidFill>
                  <a:srgbClr val="FFFFFF"/>
                </a:solidFill>
                <a:effectLst/>
                <a:uFillTx/>
                <a:ea typeface="SimSun"/>
              </a:rPr>
              <a:t>组织学确认的结肠癌 (无直肠癌)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600" b="0" i="0" u="none" strike="noStrike" cap="none" baseline="0">
                <a:solidFill>
                  <a:srgbClr val="FFFFFF"/>
                </a:solidFill>
                <a:effectLst/>
                <a:uFillTx/>
                <a:ea typeface="SimSun"/>
              </a:rPr>
              <a:t>没有远处转移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600" b="0" i="0" u="none" strike="noStrike" cap="none" baseline="0">
                <a:solidFill>
                  <a:srgbClr val="FFFFFF"/>
                </a:solidFill>
                <a:effectLst/>
                <a:uFillTx/>
                <a:ea typeface="SimSun"/>
              </a:rPr>
              <a:t>没有穿孔或临床肠梗阻的征象 </a:t>
            </a:r>
          </a:p>
        </p:txBody>
      </p:sp>
      <p:sp>
        <p:nvSpPr>
          <p:cNvPr id="10" name="AutoShape 12"/>
          <p:cNvSpPr>
            <a:spLocks noChangeArrowheads="1"/>
          </p:cNvSpPr>
          <p:nvPr/>
        </p:nvSpPr>
        <p:spPr bwMode="auto">
          <a:xfrm rot="16200000">
            <a:off x="2282066" y="3358006"/>
            <a:ext cx="2096503" cy="672152"/>
          </a:xfrm>
          <a:prstGeom prst="roundRect">
            <a:avLst>
              <a:gd name="adj" fmla="val 0"/>
            </a:avLst>
          </a:prstGeom>
          <a:solidFill>
            <a:schemeClr val="bg1">
              <a:lumMod val="60000"/>
              <a:lumOff val="40000"/>
            </a:schemeClr>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a:solidFill>
                  <a:srgbClr val="FFFFFF"/>
                </a:solidFill>
                <a:effectLst/>
                <a:uFillTx/>
                <a:ea typeface="SimSun"/>
              </a:rPr>
              <a:t>结肠镜检查 + 活检 </a:t>
            </a:r>
          </a:p>
        </p:txBody>
      </p:sp>
      <p:sp>
        <p:nvSpPr>
          <p:cNvPr id="12" name="Rectangle 9"/>
          <p:cNvSpPr txBox="1">
            <a:spLocks noChangeArrowheads="1"/>
          </p:cNvSpPr>
          <p:nvPr/>
        </p:nvSpPr>
        <p:spPr bwMode="auto">
          <a:xfrm>
            <a:off x="365124" y="5154308"/>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安全性/可行性</a:t>
            </a:r>
          </a:p>
        </p:txBody>
      </p:sp>
      <p:sp>
        <p:nvSpPr>
          <p:cNvPr id="13" name="Content Placeholder 26"/>
          <p:cNvSpPr txBox="1"/>
          <p:nvPr/>
        </p:nvSpPr>
        <p:spPr>
          <a:xfrm>
            <a:off x="4648200" y="5154308"/>
            <a:ext cx="4130675"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有效性、缓解和TMB的相关性、IFNγ、基因标签、T 细胞浸润、TCR 克隆性</a:t>
            </a:r>
          </a:p>
        </p:txBody>
      </p:sp>
      <p:sp>
        <p:nvSpPr>
          <p:cNvPr id="20" name="AutoShape 12"/>
          <p:cNvSpPr>
            <a:spLocks noChangeArrowheads="1"/>
          </p:cNvSpPr>
          <p:nvPr/>
        </p:nvSpPr>
        <p:spPr bwMode="auto">
          <a:xfrm>
            <a:off x="4031186" y="2611316"/>
            <a:ext cx="883715" cy="756138"/>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a:solidFill>
                  <a:srgbClr val="FFFFFF"/>
                </a:solidFill>
                <a:effectLst/>
                <a:uFillTx/>
                <a:ea typeface="SimSun"/>
              </a:rPr>
              <a:t>dMMR</a:t>
            </a:r>
            <a:r>
              <a:rPr sz="1600"/>
              <a:t/>
            </a:r>
            <a:br>
              <a:rPr sz="1600"/>
            </a:br>
            <a:r>
              <a:rPr lang="zh-CN" sz="1600" b="0" i="0" u="none" strike="noStrike" cap="none" baseline="0">
                <a:solidFill>
                  <a:srgbClr val="FFFFFF"/>
                </a:solidFill>
                <a:effectLst/>
                <a:uFillTx/>
                <a:ea typeface="SimSun"/>
              </a:rPr>
              <a:t>(n=30)</a:t>
            </a:r>
          </a:p>
        </p:txBody>
      </p:sp>
      <p:sp>
        <p:nvSpPr>
          <p:cNvPr id="21" name="AutoShape 12"/>
          <p:cNvSpPr>
            <a:spLocks noChangeArrowheads="1"/>
          </p:cNvSpPr>
          <p:nvPr/>
        </p:nvSpPr>
        <p:spPr bwMode="auto">
          <a:xfrm>
            <a:off x="4031187" y="3912576"/>
            <a:ext cx="883715" cy="756138"/>
          </a:xfrm>
          <a:prstGeom prst="roundRect">
            <a:avLst>
              <a:gd name="adj" fmla="val 0"/>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MMR-P</a:t>
            </a:r>
            <a:r>
              <a:rPr sz="1600"/>
              <a:t/>
            </a:r>
            <a:br>
              <a:rPr sz="1600"/>
            </a:br>
            <a:r>
              <a:rPr lang="zh-CN" sz="1600" b="0" i="0" u="none" strike="noStrike" cap="none" baseline="0">
                <a:solidFill>
                  <a:srgbClr val="4D4D4D"/>
                </a:solidFill>
                <a:effectLst/>
                <a:uFillTx/>
                <a:ea typeface="SimSun"/>
              </a:rPr>
              <a:t>(n=30)</a:t>
            </a:r>
          </a:p>
        </p:txBody>
      </p:sp>
      <p:sp>
        <p:nvSpPr>
          <p:cNvPr id="22" name="AutoShape 12"/>
          <p:cNvSpPr>
            <a:spLocks noChangeArrowheads="1"/>
          </p:cNvSpPr>
          <p:nvPr/>
        </p:nvSpPr>
        <p:spPr bwMode="auto">
          <a:xfrm>
            <a:off x="5572666" y="2989385"/>
            <a:ext cx="1659407" cy="1427632"/>
          </a:xfrm>
          <a:prstGeom prst="roundRect">
            <a:avLst>
              <a:gd name="adj" fmla="val 0"/>
            </a:avLst>
          </a:prstGeom>
          <a:solidFill>
            <a:schemeClr val="accent5"/>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dirty="0">
                <a:solidFill>
                  <a:srgbClr val="FFFFFF"/>
                </a:solidFill>
                <a:effectLst/>
                <a:uFillTx/>
                <a:ea typeface="SimSun"/>
              </a:rPr>
              <a:t>易普利姆玛</a:t>
            </a:r>
            <a:r>
              <a:rPr lang="es-ES" altLang="zh-CN" sz="1600" b="0" i="0" u="none" strike="noStrike" cap="none" baseline="0" dirty="0">
                <a:solidFill>
                  <a:srgbClr val="FFFFFF"/>
                </a:solidFill>
                <a:effectLst/>
                <a:uFillTx/>
                <a:ea typeface="SimSun"/>
              </a:rPr>
              <a:t/>
            </a:r>
            <a:br>
              <a:rPr lang="es-ES" altLang="zh-CN" sz="1600" b="0" i="0" u="none" strike="noStrike" cap="none" baseline="0" dirty="0">
                <a:solidFill>
                  <a:srgbClr val="FFFFFF"/>
                </a:solidFill>
                <a:effectLst/>
                <a:uFillTx/>
                <a:ea typeface="SimSun"/>
              </a:rPr>
            </a:br>
            <a:r>
              <a:rPr lang="zh-CN" sz="1600" b="0" i="0" u="none" strike="noStrike" cap="none" baseline="0" dirty="0">
                <a:solidFill>
                  <a:srgbClr val="FFFFFF"/>
                </a:solidFill>
                <a:effectLst/>
                <a:uFillTx/>
                <a:ea typeface="SimSun"/>
              </a:rPr>
              <a:t>1 mg/kg 第 1 天 + 纳武单抗</a:t>
            </a:r>
            <a:r>
              <a:rPr lang="es-ES" altLang="zh-CN" sz="1600" b="0" i="0" u="none" strike="noStrike" cap="none" baseline="0" dirty="0">
                <a:solidFill>
                  <a:srgbClr val="FFFFFF"/>
                </a:solidFill>
                <a:effectLst/>
                <a:uFillTx/>
                <a:ea typeface="SimSun"/>
              </a:rPr>
              <a:t/>
            </a:r>
            <a:br>
              <a:rPr lang="es-ES" altLang="zh-CN" sz="1600" b="0" i="0" u="none" strike="noStrike" cap="none" baseline="0" dirty="0">
                <a:solidFill>
                  <a:srgbClr val="FFFFFF"/>
                </a:solidFill>
                <a:effectLst/>
                <a:uFillTx/>
                <a:ea typeface="SimSun"/>
              </a:rPr>
            </a:br>
            <a:r>
              <a:rPr lang="zh-CN" sz="1600" b="0" i="0" u="none" strike="noStrike" cap="none" baseline="0" dirty="0">
                <a:solidFill>
                  <a:srgbClr val="FFFFFF"/>
                </a:solidFill>
                <a:effectLst/>
                <a:uFillTx/>
                <a:ea typeface="SimSun"/>
              </a:rPr>
              <a:t>3 mg/kg 第 1+15 天*</a:t>
            </a:r>
          </a:p>
        </p:txBody>
      </p:sp>
      <p:sp>
        <p:nvSpPr>
          <p:cNvPr id="24" name="AutoShape 12"/>
          <p:cNvSpPr>
            <a:spLocks noChangeArrowheads="1"/>
          </p:cNvSpPr>
          <p:nvPr/>
        </p:nvSpPr>
        <p:spPr bwMode="auto">
          <a:xfrm rot="16200000">
            <a:off x="6957732" y="3478082"/>
            <a:ext cx="1727225" cy="432000"/>
          </a:xfrm>
          <a:prstGeom prst="roundRect">
            <a:avLst>
              <a:gd name="adj" fmla="val 0"/>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a:solidFill>
                  <a:srgbClr val="FFFFFF"/>
                </a:solidFill>
                <a:effectLst/>
                <a:uFillTx/>
                <a:ea typeface="SimSun"/>
              </a:rPr>
              <a:t>手术</a:t>
            </a:r>
          </a:p>
        </p:txBody>
      </p:sp>
      <p:sp>
        <p:nvSpPr>
          <p:cNvPr id="25" name="AutoShape 12"/>
          <p:cNvSpPr>
            <a:spLocks noChangeArrowheads="1"/>
          </p:cNvSpPr>
          <p:nvPr/>
        </p:nvSpPr>
        <p:spPr bwMode="auto">
          <a:xfrm rot="16200000">
            <a:off x="7705081" y="3478082"/>
            <a:ext cx="1727225" cy="432000"/>
          </a:xfrm>
          <a:prstGeom prst="roundRect">
            <a:avLst>
              <a:gd name="adj" fmla="val 0"/>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u="none" strike="noStrike" cap="none" baseline="0">
                <a:solidFill>
                  <a:srgbClr val="FFFFFF"/>
                </a:solidFill>
                <a:effectLst/>
                <a:uFillTx/>
                <a:ea typeface="SimSun"/>
              </a:rPr>
              <a:t>随访</a:t>
            </a:r>
          </a:p>
        </p:txBody>
      </p:sp>
      <p:cxnSp>
        <p:nvCxnSpPr>
          <p:cNvPr id="26" name="AutoShape 19"/>
          <p:cNvCxnSpPr>
            <a:cxnSpLocks noChangeShapeType="1"/>
            <a:stCxn id="22" idx="3"/>
            <a:endCxn id="24" idx="0"/>
          </p:cNvCxnSpPr>
          <p:nvPr/>
        </p:nvCxnSpPr>
        <p:spPr bwMode="auto">
          <a:xfrm flipV="1">
            <a:off x="7232073" y="3694082"/>
            <a:ext cx="373272" cy="9119"/>
          </a:xfrm>
          <a:prstGeom prst="straightConnector1">
            <a:avLst/>
          </a:prstGeom>
          <a:noFill/>
          <a:ln w="57150">
            <a:solidFill>
              <a:schemeClr val="bg2">
                <a:lumMod val="60000"/>
                <a:lumOff val="40000"/>
              </a:schemeClr>
            </a:solidFill>
            <a:round/>
            <a:tailEnd type="triangle" w="med" len="med"/>
          </a:ln>
        </p:spPr>
      </p:cxnSp>
      <p:cxnSp>
        <p:nvCxnSpPr>
          <p:cNvPr id="29" name="AutoShape 19"/>
          <p:cNvCxnSpPr>
            <a:cxnSpLocks noChangeShapeType="1"/>
            <a:stCxn id="24" idx="2"/>
            <a:endCxn id="25" idx="0"/>
          </p:cNvCxnSpPr>
          <p:nvPr/>
        </p:nvCxnSpPr>
        <p:spPr bwMode="auto">
          <a:xfrm>
            <a:off x="8037345" y="3694082"/>
            <a:ext cx="315349" cy="0"/>
          </a:xfrm>
          <a:prstGeom prst="straightConnector1">
            <a:avLst/>
          </a:prstGeom>
          <a:noFill/>
          <a:ln w="57150">
            <a:solidFill>
              <a:schemeClr val="bg2">
                <a:lumMod val="60000"/>
                <a:lumOff val="40000"/>
              </a:schemeClr>
            </a:solidFill>
            <a:round/>
            <a:tailEnd type="triangle" w="med" len="med"/>
          </a:ln>
        </p:spPr>
      </p:cxnSp>
      <p:cxnSp>
        <p:nvCxnSpPr>
          <p:cNvPr id="32" name="AutoShape 19"/>
          <p:cNvCxnSpPr>
            <a:cxnSpLocks noChangeShapeType="1"/>
            <a:endCxn id="21" idx="1"/>
          </p:cNvCxnSpPr>
          <p:nvPr/>
        </p:nvCxnSpPr>
        <p:spPr bwMode="auto">
          <a:xfrm>
            <a:off x="3667539" y="4290391"/>
            <a:ext cx="363648" cy="254"/>
          </a:xfrm>
          <a:prstGeom prst="straightConnector1">
            <a:avLst/>
          </a:prstGeom>
          <a:noFill/>
          <a:ln w="57150">
            <a:solidFill>
              <a:schemeClr val="bg2">
                <a:lumMod val="60000"/>
                <a:lumOff val="40000"/>
              </a:schemeClr>
            </a:solidFill>
            <a:round/>
            <a:tailEnd type="triangle" w="med" len="med"/>
          </a:ln>
        </p:spPr>
      </p:cxnSp>
      <p:cxnSp>
        <p:nvCxnSpPr>
          <p:cNvPr id="40" name="AutoShape 19"/>
          <p:cNvCxnSpPr>
            <a:cxnSpLocks noChangeShapeType="1"/>
            <a:endCxn id="20" idx="1"/>
          </p:cNvCxnSpPr>
          <p:nvPr/>
        </p:nvCxnSpPr>
        <p:spPr bwMode="auto">
          <a:xfrm flipV="1">
            <a:off x="3664226" y="2989385"/>
            <a:ext cx="366960" cy="2294"/>
          </a:xfrm>
          <a:prstGeom prst="straightConnector1">
            <a:avLst/>
          </a:prstGeom>
          <a:noFill/>
          <a:ln w="57150">
            <a:solidFill>
              <a:schemeClr val="bg2">
                <a:lumMod val="60000"/>
                <a:lumOff val="40000"/>
              </a:schemeClr>
            </a:solidFill>
            <a:round/>
            <a:tailEnd type="triangle" w="med" len="med"/>
          </a:ln>
        </p:spPr>
      </p:cxnSp>
      <p:cxnSp>
        <p:nvCxnSpPr>
          <p:cNvPr id="42" name="Elbow Connector 41"/>
          <p:cNvCxnSpPr>
            <a:cxnSpLocks/>
            <a:stCxn id="20" idx="3"/>
            <a:endCxn id="22" idx="1"/>
          </p:cNvCxnSpPr>
          <p:nvPr/>
        </p:nvCxnSpPr>
        <p:spPr>
          <a:xfrm>
            <a:off x="4914901" y="2989385"/>
            <a:ext cx="657765" cy="713816"/>
          </a:xfrm>
          <a:prstGeom prst="bentConnector3">
            <a:avLst>
              <a:gd name="adj1" fmla="val 50000"/>
            </a:avLst>
          </a:prstGeom>
          <a:noFill/>
          <a:ln w="57150">
            <a:solidFill>
              <a:schemeClr val="bg2">
                <a:lumMod val="60000"/>
                <a:lumOff val="40000"/>
              </a:schemeClr>
            </a:solidFill>
            <a:round/>
            <a:tailEnd type="triangle" w="med" len="med"/>
          </a:ln>
        </p:spPr>
      </p:cxnSp>
      <p:cxnSp>
        <p:nvCxnSpPr>
          <p:cNvPr id="44" name="Elbow Connector 43"/>
          <p:cNvCxnSpPr>
            <a:cxnSpLocks/>
            <a:stCxn id="21" idx="3"/>
            <a:endCxn id="22" idx="1"/>
          </p:cNvCxnSpPr>
          <p:nvPr/>
        </p:nvCxnSpPr>
        <p:spPr>
          <a:xfrm flipV="1">
            <a:off x="4914902" y="3703201"/>
            <a:ext cx="657764" cy="587444"/>
          </a:xfrm>
          <a:prstGeom prst="bentConnector3">
            <a:avLst>
              <a:gd name="adj1" fmla="val 50000"/>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xmlns="" val="240172433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LBA37_PR：新辅助易普利姆玛加纳武单抗治疗早期结肠癌 </a:t>
            </a:r>
            <a:r>
              <a:rPr lang="en-GB" dirty="0"/>
              <a:t>–</a:t>
            </a:r>
            <a:r>
              <a:rPr lang="zh-CN" sz="1800" b="1" i="0" u="none" strike="noStrike" cap="none" baseline="0" dirty="0">
                <a:solidFill>
                  <a:srgbClr val="043882"/>
                </a:solidFill>
                <a:effectLst/>
                <a:uFillTx/>
                <a:ea typeface="SimSun"/>
              </a:rPr>
              <a:t> Chalabi M, et al</a:t>
            </a:r>
          </a:p>
        </p:txBody>
      </p:sp>
      <p:sp>
        <p:nvSpPr>
          <p:cNvPr id="3" name="Content Placeholder 2"/>
          <p:cNvSpPr>
            <a:spLocks noGrp="1"/>
          </p:cNvSpPr>
          <p:nvPr>
            <p:ph idx="1"/>
          </p:nvPr>
        </p:nvSpPr>
        <p:spPr>
          <a:xfrm>
            <a:off x="365124" y="1254035"/>
            <a:ext cx="8413751" cy="1223158"/>
          </a:xfrm>
        </p:spPr>
        <p:txBody>
          <a:bodyPr/>
          <a:lstStyle/>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在纳入研究的 19 例患者中，14 例可评估；从治疗到手术的中位时间为 32 天 (IQR 28–35) </a:t>
            </a:r>
          </a:p>
          <a:p>
            <a:r>
              <a:rPr lang="zh-CN" sz="1600" b="0" i="0" u="none" strike="noStrike" cap="none" baseline="0" dirty="0">
                <a:solidFill>
                  <a:srgbClr val="4D4D4D"/>
                </a:solidFill>
                <a:effectLst/>
                <a:uFillTx/>
                <a:ea typeface="SimSun"/>
              </a:rPr>
              <a:t>未发生由于安全性原因而延迟手术</a:t>
            </a:r>
          </a:p>
        </p:txBody>
      </p:sp>
      <p:sp>
        <p:nvSpPr>
          <p:cNvPr id="8" name="Text Placeholder 7"/>
          <p:cNvSpPr>
            <a:spLocks noGrp="1"/>
          </p:cNvSpPr>
          <p:nvPr>
            <p:ph type="body" sz="quarter" idx="10"/>
          </p:nvPr>
        </p:nvSpPr>
        <p:spPr/>
        <p:txBody>
          <a:bodyPr/>
          <a:lstStyle/>
          <a:p>
            <a:r>
              <a:rPr lang="zh-CN" sz="1200" b="0" i="0" u="none" strike="noStrike" cap="none" baseline="0">
                <a:solidFill>
                  <a:srgbClr val="4D4D4D"/>
                </a:solidFill>
                <a:effectLst/>
                <a:uFillTx/>
                <a:ea typeface="SimSun"/>
              </a:rPr>
              <a:t>*假性进展引起的腹痛；</a:t>
            </a:r>
            <a:r>
              <a:rPr sz="1200"/>
              <a:t/>
            </a:r>
            <a:br>
              <a:rPr sz="1200"/>
            </a:br>
            <a:r>
              <a:rPr lang="zh-CN" sz="1200" b="0" i="0" u="none" strike="noStrike" cap="none" baseline="0">
                <a:solidFill>
                  <a:srgbClr val="4D4D4D"/>
                </a:solidFill>
                <a:effectLst/>
                <a:uFillTx/>
                <a:ea typeface="SimSun"/>
              </a:rPr>
              <a:t>**不归因于免疫检查点抑制剂</a:t>
            </a:r>
          </a:p>
        </p:txBody>
      </p:sp>
      <p:sp>
        <p:nvSpPr>
          <p:cNvPr id="5"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Chalabi M, et al. Ann Oncol 2018;29(suppl 5):abstr LBA37_PR</a:t>
            </a:r>
          </a:p>
        </p:txBody>
      </p:sp>
      <p:graphicFrame>
        <p:nvGraphicFramePr>
          <p:cNvPr id="7" name="Group 88"/>
          <p:cNvGraphicFramePr>
            <a:graphicFrameLocks noGrp="1"/>
          </p:cNvGraphicFramePr>
          <p:nvPr>
            <p:extLst/>
          </p:nvPr>
        </p:nvGraphicFramePr>
        <p:xfrm>
          <a:off x="2186244" y="2446324"/>
          <a:ext cx="4738264" cy="3313440"/>
        </p:xfrm>
        <a:graphic>
          <a:graphicData uri="http://schemas.openxmlformats.org/drawingml/2006/table">
            <a:tbl>
              <a:tblPr firstRow="1" bandRow="1">
                <a:tableStyleId>{69012ECD-51FC-41F1-AA8D-1B2483CD663E}</a:tableStyleId>
              </a:tblPr>
              <a:tblGrid>
                <a:gridCol w="1800892">
                  <a:extLst>
                    <a:ext uri="{9D8B030D-6E8A-4147-A177-3AD203B41FA5}">
                      <a16:colId xmlns:a16="http://schemas.microsoft.com/office/drawing/2014/main" xmlns="" val="20000"/>
                    </a:ext>
                  </a:extLst>
                </a:gridCol>
                <a:gridCol w="1468686">
                  <a:extLst>
                    <a:ext uri="{9D8B030D-6E8A-4147-A177-3AD203B41FA5}">
                      <a16:colId xmlns:a16="http://schemas.microsoft.com/office/drawing/2014/main" xmlns="" val="20001"/>
                    </a:ext>
                  </a:extLst>
                </a:gridCol>
                <a:gridCol w="1468686">
                  <a:extLst>
                    <a:ext uri="{9D8B030D-6E8A-4147-A177-3AD203B41FA5}">
                      <a16:colId xmlns:a16="http://schemas.microsoft.com/office/drawing/2014/main" xmlns="" val="20002"/>
                    </a:ext>
                  </a:extLst>
                </a:gridCol>
              </a:tblGrid>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TRAE (n=14)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1/2 级，n (%)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3级，n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合计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10 (71)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 (36)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肉样瘤样反应</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xmlns=""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皮疹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口干</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4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输液反应</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皮肤干燥</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关节炎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腹腔感染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吻合口渗漏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肺炎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3"/>
                  </a:ext>
                </a:extLst>
              </a:tr>
            </a:tbl>
          </a:graphicData>
        </a:graphic>
      </p:graphicFrame>
      <p:sp>
        <p:nvSpPr>
          <p:cNvPr id="4" name="Rectangle 3"/>
          <p:cNvSpPr/>
          <p:nvPr/>
        </p:nvSpPr>
        <p:spPr>
          <a:xfrm>
            <a:off x="2117429" y="4987739"/>
            <a:ext cx="4852998" cy="787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NZ" sz="1800" b="0" i="0" u="none" strike="noStrike" kern="1200" cap="none" spc="0" normalizeH="0" baseline="0" noProof="0">
              <a:ln>
                <a:noFill/>
              </a:ln>
              <a:solidFill>
                <a:srgbClr val="4D4D4D"/>
              </a:solidFill>
              <a:effectLst/>
              <a:uLnTx/>
              <a:uFillTx/>
              <a:latin typeface="Arial"/>
              <a:ea typeface="+mn-ea"/>
              <a:cs typeface="Arial"/>
            </a:endParaRPr>
          </a:p>
        </p:txBody>
      </p:sp>
      <p:sp>
        <p:nvSpPr>
          <p:cNvPr id="9" name="TextBox 8"/>
          <p:cNvSpPr txBox="1"/>
          <p:nvPr/>
        </p:nvSpPr>
        <p:spPr>
          <a:xfrm>
            <a:off x="1189284" y="5227504"/>
            <a:ext cx="605760" cy="27459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u="none" strike="noStrike" cap="none" baseline="0" dirty="0">
                <a:solidFill>
                  <a:srgbClr val="B60D27"/>
                </a:solidFill>
                <a:effectLst/>
                <a:uFillTx/>
                <a:ea typeface="SimSun"/>
              </a:rPr>
              <a:t>术后**</a:t>
            </a:r>
          </a:p>
        </p:txBody>
      </p:sp>
    </p:spTree>
    <p:extLst>
      <p:ext uri="{BB962C8B-B14F-4D97-AF65-F5344CB8AC3E}">
        <p14:creationId xmlns:p14="http://schemas.microsoft.com/office/powerpoint/2010/main" xmlns="" val="16895348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LBA37_PR：新辅助易普利姆玛加纳武单抗治疗早期结肠癌 </a:t>
            </a:r>
            <a:r>
              <a:rPr lang="en-GB" dirty="0"/>
              <a:t>–</a:t>
            </a:r>
            <a:r>
              <a:rPr lang="zh-CN" sz="1800" b="1" i="0" u="none" strike="noStrike" cap="none" baseline="0" dirty="0">
                <a:solidFill>
                  <a:srgbClr val="043882"/>
                </a:solidFill>
                <a:effectLst/>
                <a:uFillTx/>
                <a:ea typeface="SimSun"/>
              </a:rPr>
              <a:t> Chalabi M, et al</a:t>
            </a:r>
          </a:p>
        </p:txBody>
      </p:sp>
      <p:sp>
        <p:nvSpPr>
          <p:cNvPr id="3" name="Content Placeholder 2"/>
          <p:cNvSpPr>
            <a:spLocks noGrp="1"/>
          </p:cNvSpPr>
          <p:nvPr>
            <p:ph idx="1"/>
          </p:nvPr>
        </p:nvSpPr>
        <p:spPr>
          <a:xfrm>
            <a:off x="365124" y="1254035"/>
            <a:ext cx="8413751" cy="996796"/>
          </a:xfrm>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在所有 dMMR 肿瘤中观察到重大缓解 </a:t>
            </a:r>
          </a:p>
          <a:p>
            <a:r>
              <a:rPr lang="zh-CN" sz="1600" b="0" i="0" u="none" strike="noStrike" cap="none" baseline="0">
                <a:solidFill>
                  <a:srgbClr val="4D4D4D"/>
                </a:solidFill>
                <a:effectLst/>
                <a:uFillTx/>
                <a:ea typeface="SimSun"/>
              </a:rPr>
              <a:t>治疗前 CD3 浸润不能预测治疗缓解 </a:t>
            </a:r>
          </a:p>
        </p:txBody>
      </p:sp>
      <p:sp>
        <p:nvSpPr>
          <p:cNvPr id="5"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Chalabi M, et al. Ann Oncol 2018;29(suppl 5):abstr LBA37_PR</a:t>
            </a:r>
          </a:p>
        </p:txBody>
      </p:sp>
      <p:sp>
        <p:nvSpPr>
          <p:cNvPr id="4" name="TextBox 3"/>
          <p:cNvSpPr txBox="1"/>
          <p:nvPr/>
        </p:nvSpPr>
        <p:spPr>
          <a:xfrm>
            <a:off x="1252729" y="2198077"/>
            <a:ext cx="2229547" cy="5186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dirty="0">
                <a:solidFill>
                  <a:srgbClr val="4D4D4D"/>
                </a:solidFill>
                <a:effectLst/>
                <a:uFillTx/>
                <a:ea typeface="SimSun"/>
              </a:rPr>
              <a:t>dMMR 和 MMR-P 肿瘤中 </a:t>
            </a:r>
            <a:r>
              <a:rPr sz="1400" dirty="0"/>
              <a:t/>
            </a:r>
            <a:br>
              <a:rPr sz="1400" dirty="0"/>
            </a:br>
            <a:r>
              <a:rPr lang="zh-CN" sz="1400" b="1" i="0" u="none" strike="noStrike" cap="none" baseline="0" dirty="0">
                <a:solidFill>
                  <a:srgbClr val="4D4D4D"/>
                </a:solidFill>
                <a:effectLst/>
                <a:uFillTx/>
                <a:ea typeface="SimSun"/>
              </a:rPr>
              <a:t>CD8+ T 细胞增加</a:t>
            </a:r>
          </a:p>
        </p:txBody>
      </p:sp>
      <p:sp>
        <p:nvSpPr>
          <p:cNvPr id="10" name="TextBox 9"/>
          <p:cNvSpPr txBox="1"/>
          <p:nvPr/>
        </p:nvSpPr>
        <p:spPr>
          <a:xfrm>
            <a:off x="5743925" y="2198077"/>
            <a:ext cx="1686054" cy="5186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4D4D4D"/>
                </a:solidFill>
                <a:effectLst/>
                <a:uFillTx/>
                <a:ea typeface="SimSun"/>
              </a:rPr>
              <a:t>IFNγ 评分显著增加</a:t>
            </a:r>
            <a:r>
              <a:rPr sz="1400"/>
              <a:t/>
            </a:r>
            <a:br>
              <a:rPr sz="1400"/>
            </a:br>
            <a:r>
              <a:rPr lang="zh-CN" sz="1400" b="1" i="0" u="none" strike="noStrike" cap="none" baseline="0">
                <a:solidFill>
                  <a:srgbClr val="4D4D4D"/>
                </a:solidFill>
                <a:effectLst/>
                <a:uFillTx/>
                <a:ea typeface="SimSun"/>
              </a:rPr>
              <a:t>治疗后</a:t>
            </a:r>
          </a:p>
        </p:txBody>
      </p:sp>
      <p:grpSp>
        <p:nvGrpSpPr>
          <p:cNvPr id="14" name="Group 13">
            <a:extLst>
              <a:ext uri="{FF2B5EF4-FFF2-40B4-BE49-F238E27FC236}">
                <a16:creationId xmlns:a16="http://schemas.microsoft.com/office/drawing/2014/main" xmlns="" id="{D7656390-41BE-4D9F-B06F-9294EC8FC6A4}"/>
              </a:ext>
            </a:extLst>
          </p:cNvPr>
          <p:cNvGrpSpPr/>
          <p:nvPr/>
        </p:nvGrpSpPr>
        <p:grpSpPr>
          <a:xfrm>
            <a:off x="338100" y="2840345"/>
            <a:ext cx="3611202" cy="1768261"/>
            <a:chOff x="338100" y="2840345"/>
            <a:chExt cx="3611202" cy="1768261"/>
          </a:xfrm>
        </p:grpSpPr>
        <p:sp>
          <p:nvSpPr>
            <p:cNvPr id="15" name="TextBox 14">
              <a:extLst>
                <a:ext uri="{FF2B5EF4-FFF2-40B4-BE49-F238E27FC236}">
                  <a16:creationId xmlns:a16="http://schemas.microsoft.com/office/drawing/2014/main" xmlns="" id="{85CE3DA9-8D8C-4A39-AD1C-55FF7D13D956}"/>
                </a:ext>
              </a:extLst>
            </p:cNvPr>
            <p:cNvSpPr txBox="1"/>
            <p:nvPr/>
          </p:nvSpPr>
          <p:spPr>
            <a:xfrm>
              <a:off x="590639" y="3076838"/>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1500</a:t>
              </a:r>
            </a:p>
          </p:txBody>
        </p:sp>
        <p:sp>
          <p:nvSpPr>
            <p:cNvPr id="16" name="TextBox 15">
              <a:extLst>
                <a:ext uri="{FF2B5EF4-FFF2-40B4-BE49-F238E27FC236}">
                  <a16:creationId xmlns:a16="http://schemas.microsoft.com/office/drawing/2014/main" xmlns="" id="{D99CD34A-1425-4FCC-B9A2-1C8D1A018CA4}"/>
                </a:ext>
              </a:extLst>
            </p:cNvPr>
            <p:cNvSpPr txBox="1"/>
            <p:nvPr/>
          </p:nvSpPr>
          <p:spPr>
            <a:xfrm>
              <a:off x="795319" y="4204039"/>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0</a:t>
              </a:r>
            </a:p>
          </p:txBody>
        </p:sp>
        <p:sp>
          <p:nvSpPr>
            <p:cNvPr id="17" name="Freeform: Shape 18">
              <a:extLst>
                <a:ext uri="{FF2B5EF4-FFF2-40B4-BE49-F238E27FC236}">
                  <a16:creationId xmlns:a16="http://schemas.microsoft.com/office/drawing/2014/main" xmlns="" id="{ECA277A0-68C4-4F2A-8BA0-F8F7C3167C4A}"/>
                </a:ext>
              </a:extLst>
            </p:cNvPr>
            <p:cNvSpPr/>
            <p:nvPr/>
          </p:nvSpPr>
          <p:spPr>
            <a:xfrm>
              <a:off x="951410" y="2869584"/>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xmlns="" id="{2FF74EA0-502E-432E-ADB6-7A1DC6E894A2}"/>
                </a:ext>
              </a:extLst>
            </p:cNvPr>
            <p:cNvCxnSpPr/>
            <p:nvPr/>
          </p:nvCxnSpPr>
          <p:spPr>
            <a:xfrm>
              <a:off x="897217" y="315127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38B0439-B013-40BA-83F7-AAE839D8074B}"/>
                </a:ext>
              </a:extLst>
            </p:cNvPr>
            <p:cNvSpPr txBox="1"/>
            <p:nvPr/>
          </p:nvSpPr>
          <p:spPr>
            <a:xfrm>
              <a:off x="590639" y="3452573"/>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1000</a:t>
              </a:r>
            </a:p>
          </p:txBody>
        </p:sp>
        <p:cxnSp>
          <p:nvCxnSpPr>
            <p:cNvPr id="20" name="Straight Connector 19">
              <a:extLst>
                <a:ext uri="{FF2B5EF4-FFF2-40B4-BE49-F238E27FC236}">
                  <a16:creationId xmlns:a16="http://schemas.microsoft.com/office/drawing/2014/main" xmlns="" id="{5D0D5E6F-435F-4690-ACFE-5CE41036A866}"/>
                </a:ext>
              </a:extLst>
            </p:cNvPr>
            <p:cNvCxnSpPr/>
            <p:nvPr/>
          </p:nvCxnSpPr>
          <p:spPr>
            <a:xfrm>
              <a:off x="897217" y="352578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D36FD0F-3019-4129-8E02-9CF90AF1D3F3}"/>
                </a:ext>
              </a:extLst>
            </p:cNvPr>
            <p:cNvSpPr txBox="1"/>
            <p:nvPr/>
          </p:nvSpPr>
          <p:spPr>
            <a:xfrm>
              <a:off x="660559" y="3828306"/>
              <a:ext cx="20976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500</a:t>
              </a:r>
            </a:p>
          </p:txBody>
        </p:sp>
        <p:cxnSp>
          <p:nvCxnSpPr>
            <p:cNvPr id="22" name="Straight Connector 21">
              <a:extLst>
                <a:ext uri="{FF2B5EF4-FFF2-40B4-BE49-F238E27FC236}">
                  <a16:creationId xmlns:a16="http://schemas.microsoft.com/office/drawing/2014/main" xmlns="" id="{3011DA0D-EB3E-4020-8809-F3ABDF273C23}"/>
                </a:ext>
              </a:extLst>
            </p:cNvPr>
            <p:cNvCxnSpPr/>
            <p:nvPr/>
          </p:nvCxnSpPr>
          <p:spPr>
            <a:xfrm>
              <a:off x="897217" y="39003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6F0EB02-61C4-41F4-8237-263920565EF4}"/>
                </a:ext>
              </a:extLst>
            </p:cNvPr>
            <p:cNvCxnSpPr/>
            <p:nvPr/>
          </p:nvCxnSpPr>
          <p:spPr>
            <a:xfrm>
              <a:off x="897217" y="42748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1C38A28-5D3E-4382-B375-11CCC37E31EC}"/>
                </a:ext>
              </a:extLst>
            </p:cNvPr>
            <p:cNvCxnSpPr/>
            <p:nvPr/>
          </p:nvCxnSpPr>
          <p:spPr>
            <a:xfrm rot="16200000">
              <a:off x="1589201"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138F078-3683-433C-A660-8655E7EBBE78}"/>
                </a:ext>
              </a:extLst>
            </p:cNvPr>
            <p:cNvCxnSpPr/>
            <p:nvPr/>
          </p:nvCxnSpPr>
          <p:spPr>
            <a:xfrm rot="16200000">
              <a:off x="2432927"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759561D2-92A9-4E62-A4BE-1FB88C701077}"/>
                </a:ext>
              </a:extLst>
            </p:cNvPr>
            <p:cNvSpPr txBox="1"/>
            <p:nvPr/>
          </p:nvSpPr>
          <p:spPr>
            <a:xfrm>
              <a:off x="1553349" y="4372438"/>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前</a:t>
              </a:r>
            </a:p>
          </p:txBody>
        </p:sp>
        <p:sp>
          <p:nvSpPr>
            <p:cNvPr id="27" name="TextBox 26">
              <a:extLst>
                <a:ext uri="{FF2B5EF4-FFF2-40B4-BE49-F238E27FC236}">
                  <a16:creationId xmlns:a16="http://schemas.microsoft.com/office/drawing/2014/main" xmlns="" id="{BD49271C-97FA-432D-AB29-A878162AFD7F}"/>
                </a:ext>
              </a:extLst>
            </p:cNvPr>
            <p:cNvSpPr txBox="1"/>
            <p:nvPr/>
          </p:nvSpPr>
          <p:spPr>
            <a:xfrm>
              <a:off x="2399709" y="4372438"/>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后</a:t>
              </a:r>
            </a:p>
          </p:txBody>
        </p:sp>
        <p:sp>
          <p:nvSpPr>
            <p:cNvPr id="28" name="TextBox 27">
              <a:extLst>
                <a:ext uri="{FF2B5EF4-FFF2-40B4-BE49-F238E27FC236}">
                  <a16:creationId xmlns:a16="http://schemas.microsoft.com/office/drawing/2014/main" xmlns="" id="{DC5DB61A-816C-4041-A6B3-BA6BBD06F5DD}"/>
                </a:ext>
              </a:extLst>
            </p:cNvPr>
            <p:cNvSpPr txBox="1"/>
            <p:nvPr/>
          </p:nvSpPr>
          <p:spPr>
            <a:xfrm rot="16200000">
              <a:off x="-222975" y="3468969"/>
              <a:ext cx="127603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dirty="0">
                  <a:solidFill>
                    <a:srgbClr val="4D4D4D"/>
                  </a:solidFill>
                  <a:effectLst/>
                  <a:uFillTx/>
                  <a:ea typeface="SimSun"/>
                </a:rPr>
                <a:t>CD8+ 细胞/mm</a:t>
              </a:r>
              <a:r>
                <a:rPr lang="zh-CN" sz="1000" b="0" i="0" u="none" strike="noStrike" cap="none" baseline="30000" dirty="0">
                  <a:solidFill>
                    <a:srgbClr val="4D4D4D"/>
                  </a:solidFill>
                  <a:effectLst/>
                  <a:uFillTx/>
                  <a:ea typeface="SimSun"/>
                </a:rPr>
                <a:t>2 </a:t>
              </a:r>
              <a:r>
                <a:rPr lang="zh-CN" sz="1000" b="0" i="0" u="none" strike="noStrike" cap="none" baseline="0" dirty="0">
                  <a:solidFill>
                    <a:srgbClr val="4D4D4D"/>
                  </a:solidFill>
                  <a:effectLst/>
                  <a:uFillTx/>
                  <a:ea typeface="SimSun"/>
                </a:rPr>
                <a:t>(IHC)</a:t>
              </a:r>
            </a:p>
          </p:txBody>
        </p:sp>
        <p:sp>
          <p:nvSpPr>
            <p:cNvPr id="29" name="TextBox 28">
              <a:extLst>
                <a:ext uri="{FF2B5EF4-FFF2-40B4-BE49-F238E27FC236}">
                  <a16:creationId xmlns:a16="http://schemas.microsoft.com/office/drawing/2014/main" xmlns="" id="{47545946-18D3-4EE1-A896-1715EA485C6E}"/>
                </a:ext>
              </a:extLst>
            </p:cNvPr>
            <p:cNvSpPr txBox="1"/>
            <p:nvPr/>
          </p:nvSpPr>
          <p:spPr>
            <a:xfrm>
              <a:off x="1042660" y="2880106"/>
              <a:ext cx="45924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p=0.018</a:t>
              </a:r>
            </a:p>
          </p:txBody>
        </p:sp>
        <p:sp>
          <p:nvSpPr>
            <p:cNvPr id="30" name="TextBox 29">
              <a:extLst>
                <a:ext uri="{FF2B5EF4-FFF2-40B4-BE49-F238E27FC236}">
                  <a16:creationId xmlns:a16="http://schemas.microsoft.com/office/drawing/2014/main" xmlns="" id="{6430839C-B837-4FC0-BA06-0214003F1E1C}"/>
                </a:ext>
              </a:extLst>
            </p:cNvPr>
            <p:cNvSpPr txBox="1"/>
            <p:nvPr/>
          </p:nvSpPr>
          <p:spPr>
            <a:xfrm>
              <a:off x="3341794" y="2842349"/>
              <a:ext cx="556181" cy="45765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B2C0D8"/>
                  </a:solidFill>
                  <a:effectLst/>
                  <a:uFillTx/>
                  <a:ea typeface="SimSun"/>
                </a:rPr>
                <a:t>MMR-P</a:t>
              </a:r>
              <a:r>
                <a:rPr sz="1000"/>
                <a:t/>
              </a:r>
              <a:br>
                <a:rPr sz="1000"/>
              </a:br>
              <a:r>
                <a:rPr lang="zh-CN" sz="1000" b="0" i="0" u="none" strike="noStrike" cap="none" baseline="0">
                  <a:solidFill>
                    <a:srgbClr val="B2C0D8"/>
                  </a:solidFill>
                  <a:effectLst/>
                  <a:uFillTx/>
                  <a:ea typeface="SimSun"/>
                </a:rPr>
                <a:t>中位倍数</a:t>
              </a:r>
              <a:r>
                <a:rPr sz="1000"/>
                <a:t/>
              </a:r>
              <a:br>
                <a:rPr sz="1000"/>
              </a:br>
              <a:r>
                <a:rPr lang="zh-CN" sz="1000" b="0" i="0" u="none" strike="noStrike" cap="none" baseline="0">
                  <a:solidFill>
                    <a:srgbClr val="B2C0D8"/>
                  </a:solidFill>
                  <a:effectLst/>
                  <a:uFillTx/>
                  <a:ea typeface="SimSun"/>
                </a:rPr>
                <a:t>变化：2.4</a:t>
              </a:r>
            </a:p>
          </p:txBody>
        </p:sp>
        <p:cxnSp>
          <p:nvCxnSpPr>
            <p:cNvPr id="31" name="Straight Connector 30">
              <a:extLst>
                <a:ext uri="{FF2B5EF4-FFF2-40B4-BE49-F238E27FC236}">
                  <a16:creationId xmlns:a16="http://schemas.microsoft.com/office/drawing/2014/main" xmlns="" id="{75F44AF4-9FF9-40FE-892C-EA4D580957AD}"/>
                </a:ext>
              </a:extLst>
            </p:cNvPr>
            <p:cNvCxnSpPr/>
            <p:nvPr/>
          </p:nvCxnSpPr>
          <p:spPr>
            <a:xfrm>
              <a:off x="897217" y="460860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8B68AC2B-7EAF-49B2-A208-FBFCACE84FE7}"/>
                </a:ext>
              </a:extLst>
            </p:cNvPr>
            <p:cNvSpPr/>
            <p:nvPr/>
          </p:nvSpPr>
          <p:spPr>
            <a:xfrm>
              <a:off x="1271905" y="4173220"/>
              <a:ext cx="684000" cy="58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33" name="Straight Connector 32">
              <a:extLst>
                <a:ext uri="{FF2B5EF4-FFF2-40B4-BE49-F238E27FC236}">
                  <a16:creationId xmlns:a16="http://schemas.microsoft.com/office/drawing/2014/main" xmlns="" id="{91CF45D8-F7E1-410B-A91D-77D5B509AC03}"/>
                </a:ext>
              </a:extLst>
            </p:cNvPr>
            <p:cNvCxnSpPr/>
            <p:nvPr/>
          </p:nvCxnSpPr>
          <p:spPr>
            <a:xfrm>
              <a:off x="1461097" y="415290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33AB309-9E08-4771-AC69-9811A46CCD6E}"/>
                </a:ext>
              </a:extLst>
            </p:cNvPr>
            <p:cNvCxnSpPr/>
            <p:nvPr/>
          </p:nvCxnSpPr>
          <p:spPr>
            <a:xfrm>
              <a:off x="1461097" y="426148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9C3EB4-5726-4FD5-915C-9E4CE7BFAFA3}"/>
                </a:ext>
              </a:extLst>
            </p:cNvPr>
            <p:cNvCxnSpPr/>
            <p:nvPr/>
          </p:nvCxnSpPr>
          <p:spPr>
            <a:xfrm flipH="1" flipV="1">
              <a:off x="1621136" y="4150995"/>
              <a:ext cx="0" cy="112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7EA3A948-26D3-472F-95F0-E0E0721AB981}"/>
                </a:ext>
              </a:extLst>
            </p:cNvPr>
            <p:cNvSpPr/>
            <p:nvPr/>
          </p:nvSpPr>
          <p:spPr>
            <a:xfrm>
              <a:off x="2430780" y="28860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xmlns="" id="{B14561E6-9C93-4EA6-848A-75C65942D760}"/>
                </a:ext>
              </a:extLst>
            </p:cNvPr>
            <p:cNvSpPr/>
            <p:nvPr/>
          </p:nvSpPr>
          <p:spPr>
            <a:xfrm>
              <a:off x="1598295" y="41319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xmlns="" id="{2A0DFFBF-BCC9-48CE-9CFE-11595F4FD93D}"/>
                </a:ext>
              </a:extLst>
            </p:cNvPr>
            <p:cNvSpPr/>
            <p:nvPr/>
          </p:nvSpPr>
          <p:spPr>
            <a:xfrm>
              <a:off x="1598295" y="41605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xmlns="" id="{680140F3-5211-4968-B683-8539AF09891E}"/>
                </a:ext>
              </a:extLst>
            </p:cNvPr>
            <p:cNvSpPr/>
            <p:nvPr/>
          </p:nvSpPr>
          <p:spPr>
            <a:xfrm>
              <a:off x="1598295" y="41890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xmlns="" id="{AA7D1E23-4C09-4942-B211-3AB8E60B24D1}"/>
                </a:ext>
              </a:extLst>
            </p:cNvPr>
            <p:cNvSpPr/>
            <p:nvPr/>
          </p:nvSpPr>
          <p:spPr>
            <a:xfrm>
              <a:off x="1598295" y="42176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xmlns="" id="{3FBA0238-2DB7-4238-BDCC-2E121E9DB4A8}"/>
                </a:ext>
              </a:extLst>
            </p:cNvPr>
            <p:cNvSpPr/>
            <p:nvPr/>
          </p:nvSpPr>
          <p:spPr>
            <a:xfrm>
              <a:off x="1598295" y="42462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95F3BD2C-B60B-4585-AF6B-7376B3101D17}"/>
                </a:ext>
              </a:extLst>
            </p:cNvPr>
            <p:cNvSpPr/>
            <p:nvPr/>
          </p:nvSpPr>
          <p:spPr>
            <a:xfrm>
              <a:off x="2117725" y="4013200"/>
              <a:ext cx="684000" cy="181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43" name="Straight Connector 42">
              <a:extLst>
                <a:ext uri="{FF2B5EF4-FFF2-40B4-BE49-F238E27FC236}">
                  <a16:creationId xmlns:a16="http://schemas.microsoft.com/office/drawing/2014/main" xmlns="" id="{3F5F80F6-B308-499A-9EDE-E775AAA167A8}"/>
                </a:ext>
              </a:extLst>
            </p:cNvPr>
            <p:cNvCxnSpPr/>
            <p:nvPr/>
          </p:nvCxnSpPr>
          <p:spPr>
            <a:xfrm>
              <a:off x="2306917" y="391668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AB67779-4BDE-4CE5-880E-F43207ABDA3C}"/>
                </a:ext>
              </a:extLst>
            </p:cNvPr>
            <p:cNvCxnSpPr/>
            <p:nvPr/>
          </p:nvCxnSpPr>
          <p:spPr>
            <a:xfrm>
              <a:off x="2306917" y="42386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65ABD95-23AA-461D-ADFD-20043ACDAB75}"/>
                </a:ext>
              </a:extLst>
            </p:cNvPr>
            <p:cNvCxnSpPr/>
            <p:nvPr/>
          </p:nvCxnSpPr>
          <p:spPr>
            <a:xfrm flipH="1" flipV="1">
              <a:off x="2457431" y="3914775"/>
              <a:ext cx="0" cy="3181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0F276632-B1C9-4538-8394-C5E9D8D80910}"/>
                </a:ext>
              </a:extLst>
            </p:cNvPr>
            <p:cNvCxnSpPr/>
            <p:nvPr/>
          </p:nvCxnSpPr>
          <p:spPr>
            <a:xfrm>
              <a:off x="1270597" y="4204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B97AD54-4110-4598-8E19-A3E099ED7F98}"/>
                </a:ext>
              </a:extLst>
            </p:cNvPr>
            <p:cNvCxnSpPr/>
            <p:nvPr/>
          </p:nvCxnSpPr>
          <p:spPr>
            <a:xfrm>
              <a:off x="2112607" y="414147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xmlns="" id="{4ABBCCBD-CAF6-4DA9-901A-E119CACCD323}"/>
                </a:ext>
              </a:extLst>
            </p:cNvPr>
            <p:cNvSpPr/>
            <p:nvPr/>
          </p:nvSpPr>
          <p:spPr>
            <a:xfrm>
              <a:off x="2434590" y="42138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xmlns="" id="{62E1DDBB-6F09-432B-87F0-C606071A64BD}"/>
                </a:ext>
              </a:extLst>
            </p:cNvPr>
            <p:cNvSpPr/>
            <p:nvPr/>
          </p:nvSpPr>
          <p:spPr>
            <a:xfrm>
              <a:off x="2434590" y="41986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xmlns="" id="{3B55A402-0ADD-477F-A76D-BC9BE8D511E1}"/>
                </a:ext>
              </a:extLst>
            </p:cNvPr>
            <p:cNvSpPr/>
            <p:nvPr/>
          </p:nvSpPr>
          <p:spPr>
            <a:xfrm>
              <a:off x="2434590" y="41376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xmlns="" id="{082DE52D-128B-491E-A6B3-2139728236D7}"/>
                </a:ext>
              </a:extLst>
            </p:cNvPr>
            <p:cNvSpPr/>
            <p:nvPr/>
          </p:nvSpPr>
          <p:spPr>
            <a:xfrm>
              <a:off x="2434590" y="41205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xmlns="" id="{64AC1F53-F8FF-4BB0-A8D5-9A847F56C385}"/>
                </a:ext>
              </a:extLst>
            </p:cNvPr>
            <p:cNvSpPr/>
            <p:nvPr/>
          </p:nvSpPr>
          <p:spPr>
            <a:xfrm>
              <a:off x="2434590" y="40995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xmlns="" id="{43A64DAB-E55F-4077-ADBF-88FF3E087A2F}"/>
                </a:ext>
              </a:extLst>
            </p:cNvPr>
            <p:cNvSpPr/>
            <p:nvPr/>
          </p:nvSpPr>
          <p:spPr>
            <a:xfrm>
              <a:off x="2434590" y="40824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xmlns="" id="{14D32A9A-52FF-4EA7-B327-5B5FF08D520B}"/>
                </a:ext>
              </a:extLst>
            </p:cNvPr>
            <p:cNvSpPr/>
            <p:nvPr/>
          </p:nvSpPr>
          <p:spPr>
            <a:xfrm>
              <a:off x="2434590" y="388810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5" name="Straight Connector 54">
              <a:extLst>
                <a:ext uri="{FF2B5EF4-FFF2-40B4-BE49-F238E27FC236}">
                  <a16:creationId xmlns:a16="http://schemas.microsoft.com/office/drawing/2014/main" xmlns="" id="{E2758CF0-7D16-468C-B827-2F6829F1C79C}"/>
                </a:ext>
              </a:extLst>
            </p:cNvPr>
            <p:cNvCxnSpPr/>
            <p:nvPr/>
          </p:nvCxnSpPr>
          <p:spPr>
            <a:xfrm flipV="1">
              <a:off x="1621155" y="2908935"/>
              <a:ext cx="836295" cy="12725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BF32A792-30F5-42C1-8428-6C0F72AD2CAB}"/>
                </a:ext>
              </a:extLst>
            </p:cNvPr>
            <p:cNvCxnSpPr/>
            <p:nvPr/>
          </p:nvCxnSpPr>
          <p:spPr>
            <a:xfrm flipV="1">
              <a:off x="1621155" y="3926206"/>
              <a:ext cx="836295" cy="2876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D085A9A7-9BD1-4CDD-BCC8-7DF82ACFC33B}"/>
                </a:ext>
              </a:extLst>
            </p:cNvPr>
            <p:cNvCxnSpPr/>
            <p:nvPr/>
          </p:nvCxnSpPr>
          <p:spPr>
            <a:xfrm flipV="1">
              <a:off x="1621155" y="4234815"/>
              <a:ext cx="849630" cy="361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6902731-ADB6-4C20-A969-E5C8A17B79A3}"/>
                </a:ext>
              </a:extLst>
            </p:cNvPr>
            <p:cNvCxnSpPr/>
            <p:nvPr/>
          </p:nvCxnSpPr>
          <p:spPr>
            <a:xfrm>
              <a:off x="1632585" y="4223385"/>
              <a:ext cx="838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69DCD52-3AF5-4425-AC8A-512060A08CED}"/>
                </a:ext>
              </a:extLst>
            </p:cNvPr>
            <p:cNvCxnSpPr/>
            <p:nvPr/>
          </p:nvCxnSpPr>
          <p:spPr>
            <a:xfrm flipV="1">
              <a:off x="1632585" y="416052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31A1752A-71C6-480A-9419-A6CFD7FC0300}"/>
                </a:ext>
              </a:extLst>
            </p:cNvPr>
            <p:cNvCxnSpPr/>
            <p:nvPr/>
          </p:nvCxnSpPr>
          <p:spPr>
            <a:xfrm flipV="1">
              <a:off x="1632585" y="413004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D080BDCF-6845-42F9-84CD-EF6B75CBE92B}"/>
                </a:ext>
              </a:extLst>
            </p:cNvPr>
            <p:cNvCxnSpPr/>
            <p:nvPr/>
          </p:nvCxnSpPr>
          <p:spPr>
            <a:xfrm flipV="1">
              <a:off x="1628775" y="4126231"/>
              <a:ext cx="830580" cy="476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xmlns="" id="{AE2193B9-F3FD-49B8-84D3-5831E1D08F9A}"/>
              </a:ext>
            </a:extLst>
          </p:cNvPr>
          <p:cNvGrpSpPr/>
          <p:nvPr/>
        </p:nvGrpSpPr>
        <p:grpSpPr>
          <a:xfrm>
            <a:off x="338100" y="4533505"/>
            <a:ext cx="3611202" cy="1723808"/>
            <a:chOff x="338100" y="4533505"/>
            <a:chExt cx="3611202" cy="1723808"/>
          </a:xfrm>
        </p:grpSpPr>
        <p:sp>
          <p:nvSpPr>
            <p:cNvPr id="63" name="Rectangle 62">
              <a:extLst>
                <a:ext uri="{FF2B5EF4-FFF2-40B4-BE49-F238E27FC236}">
                  <a16:creationId xmlns:a16="http://schemas.microsoft.com/office/drawing/2014/main" xmlns="" id="{EEA9EA5A-906D-4AD8-9118-897AB255BCEE}"/>
                </a:ext>
              </a:extLst>
            </p:cNvPr>
            <p:cNvSpPr/>
            <p:nvPr/>
          </p:nvSpPr>
          <p:spPr>
            <a:xfrm>
              <a:off x="1271905" y="5857240"/>
              <a:ext cx="684000" cy="13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xmlns="" id="{2EB25BA9-B770-4D5C-A331-AAE6DB6F0675}"/>
                </a:ext>
              </a:extLst>
            </p:cNvPr>
            <p:cNvSpPr/>
            <p:nvPr/>
          </p:nvSpPr>
          <p:spPr>
            <a:xfrm>
              <a:off x="2117725" y="4988560"/>
              <a:ext cx="684000" cy="684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65" name="Straight Connector 64">
              <a:extLst>
                <a:ext uri="{FF2B5EF4-FFF2-40B4-BE49-F238E27FC236}">
                  <a16:creationId xmlns:a16="http://schemas.microsoft.com/office/drawing/2014/main" xmlns="" id="{79D1CB1C-E7FC-485F-879F-2A4DC0444D45}"/>
                </a:ext>
              </a:extLst>
            </p:cNvPr>
            <p:cNvCxnSpPr/>
            <p:nvPr/>
          </p:nvCxnSpPr>
          <p:spPr>
            <a:xfrm>
              <a:off x="2306917" y="465582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D1D0188F-BAC6-4259-BFA4-E92F7EEB8588}"/>
                </a:ext>
              </a:extLst>
            </p:cNvPr>
            <p:cNvCxnSpPr/>
            <p:nvPr/>
          </p:nvCxnSpPr>
          <p:spPr>
            <a:xfrm>
              <a:off x="2306917" y="58388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0191E3F-4124-42D3-B6ED-B5030C101D29}"/>
                </a:ext>
              </a:extLst>
            </p:cNvPr>
            <p:cNvCxnSpPr/>
            <p:nvPr/>
          </p:nvCxnSpPr>
          <p:spPr>
            <a:xfrm flipH="1" flipV="1">
              <a:off x="2456180" y="4643755"/>
              <a:ext cx="0" cy="1189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157BD913-2E76-4110-A8E8-805723458795}"/>
                </a:ext>
              </a:extLst>
            </p:cNvPr>
            <p:cNvCxnSpPr/>
            <p:nvPr/>
          </p:nvCxnSpPr>
          <p:spPr>
            <a:xfrm>
              <a:off x="2112607" y="517525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805E7015-4E7C-4B1D-AFA5-1247F49B403A}"/>
                </a:ext>
              </a:extLst>
            </p:cNvPr>
            <p:cNvSpPr txBox="1"/>
            <p:nvPr/>
          </p:nvSpPr>
          <p:spPr>
            <a:xfrm>
              <a:off x="590640" y="4534172"/>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3500</a:t>
              </a:r>
            </a:p>
          </p:txBody>
        </p:sp>
        <p:sp>
          <p:nvSpPr>
            <p:cNvPr id="70" name="TextBox 69">
              <a:extLst>
                <a:ext uri="{FF2B5EF4-FFF2-40B4-BE49-F238E27FC236}">
                  <a16:creationId xmlns:a16="http://schemas.microsoft.com/office/drawing/2014/main" xmlns="" id="{67C28C24-0E99-4BAC-91F1-5B3E5E912FF6}"/>
                </a:ext>
              </a:extLst>
            </p:cNvPr>
            <p:cNvSpPr txBox="1"/>
            <p:nvPr/>
          </p:nvSpPr>
          <p:spPr>
            <a:xfrm>
              <a:off x="795319" y="5973794"/>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0</a:t>
              </a:r>
            </a:p>
          </p:txBody>
        </p:sp>
        <p:sp>
          <p:nvSpPr>
            <p:cNvPr id="71" name="Freeform: Shape 209">
              <a:extLst>
                <a:ext uri="{FF2B5EF4-FFF2-40B4-BE49-F238E27FC236}">
                  <a16:creationId xmlns:a16="http://schemas.microsoft.com/office/drawing/2014/main" xmlns="" id="{A95E93A8-D99B-4368-92FF-FA562E3E7E1A}"/>
                </a:ext>
              </a:extLst>
            </p:cNvPr>
            <p:cNvSpPr/>
            <p:nvPr/>
          </p:nvSpPr>
          <p:spPr>
            <a:xfrm>
              <a:off x="951410" y="4601239"/>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TextBox 71">
              <a:extLst>
                <a:ext uri="{FF2B5EF4-FFF2-40B4-BE49-F238E27FC236}">
                  <a16:creationId xmlns:a16="http://schemas.microsoft.com/office/drawing/2014/main" xmlns="" id="{96AED34B-36A4-4A50-87AA-9DAD46F09D6B}"/>
                </a:ext>
              </a:extLst>
            </p:cNvPr>
            <p:cNvSpPr txBox="1"/>
            <p:nvPr/>
          </p:nvSpPr>
          <p:spPr>
            <a:xfrm>
              <a:off x="590640" y="5151153"/>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2000</a:t>
              </a:r>
            </a:p>
          </p:txBody>
        </p:sp>
        <p:cxnSp>
          <p:nvCxnSpPr>
            <p:cNvPr id="73" name="Straight Connector 72">
              <a:extLst>
                <a:ext uri="{FF2B5EF4-FFF2-40B4-BE49-F238E27FC236}">
                  <a16:creationId xmlns:a16="http://schemas.microsoft.com/office/drawing/2014/main" xmlns="" id="{61AB6A45-88FC-449E-993D-75C054191FFB}"/>
                </a:ext>
              </a:extLst>
            </p:cNvPr>
            <p:cNvCxnSpPr/>
            <p:nvPr/>
          </p:nvCxnSpPr>
          <p:spPr>
            <a:xfrm>
              <a:off x="897217" y="52240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983CA231-B227-44FF-94E6-B5514EB73271}"/>
                </a:ext>
              </a:extLst>
            </p:cNvPr>
            <p:cNvSpPr txBox="1"/>
            <p:nvPr/>
          </p:nvSpPr>
          <p:spPr>
            <a:xfrm>
              <a:off x="660559" y="5768133"/>
              <a:ext cx="20976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500</a:t>
              </a:r>
            </a:p>
          </p:txBody>
        </p:sp>
        <p:cxnSp>
          <p:nvCxnSpPr>
            <p:cNvPr id="75" name="Straight Connector 74">
              <a:extLst>
                <a:ext uri="{FF2B5EF4-FFF2-40B4-BE49-F238E27FC236}">
                  <a16:creationId xmlns:a16="http://schemas.microsoft.com/office/drawing/2014/main" xmlns="" id="{BC02144B-1D5F-420F-8180-5FBF2F0E3BFB}"/>
                </a:ext>
              </a:extLst>
            </p:cNvPr>
            <p:cNvCxnSpPr/>
            <p:nvPr/>
          </p:nvCxnSpPr>
          <p:spPr>
            <a:xfrm>
              <a:off x="897217" y="58394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FBA8EBA2-580C-47B8-B32A-E66D097CFC5C}"/>
                </a:ext>
              </a:extLst>
            </p:cNvPr>
            <p:cNvCxnSpPr/>
            <p:nvPr/>
          </p:nvCxnSpPr>
          <p:spPr>
            <a:xfrm>
              <a:off x="897217" y="604457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6A985997-57A6-485E-B465-3509B7089E13}"/>
                </a:ext>
              </a:extLst>
            </p:cNvPr>
            <p:cNvCxnSpPr/>
            <p:nvPr/>
          </p:nvCxnSpPr>
          <p:spPr>
            <a:xfrm rot="16200000">
              <a:off x="158920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41572D29-3DE7-4A9C-BB45-59233908E05F}"/>
                </a:ext>
              </a:extLst>
            </p:cNvPr>
            <p:cNvCxnSpPr/>
            <p:nvPr/>
          </p:nvCxnSpPr>
          <p:spPr>
            <a:xfrm rot="16200000">
              <a:off x="243292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CAF0DB0C-5F4E-48F1-9571-2A22069EBC69}"/>
                </a:ext>
              </a:extLst>
            </p:cNvPr>
            <p:cNvSpPr txBox="1"/>
            <p:nvPr/>
          </p:nvSpPr>
          <p:spPr>
            <a:xfrm>
              <a:off x="1553349" y="610409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前</a:t>
              </a:r>
            </a:p>
          </p:txBody>
        </p:sp>
        <p:sp>
          <p:nvSpPr>
            <p:cNvPr id="80" name="TextBox 79">
              <a:extLst>
                <a:ext uri="{FF2B5EF4-FFF2-40B4-BE49-F238E27FC236}">
                  <a16:creationId xmlns:a16="http://schemas.microsoft.com/office/drawing/2014/main" xmlns="" id="{6D690581-8965-4B4C-9DA9-80ED12648071}"/>
                </a:ext>
              </a:extLst>
            </p:cNvPr>
            <p:cNvSpPr txBox="1"/>
            <p:nvPr/>
          </p:nvSpPr>
          <p:spPr>
            <a:xfrm>
              <a:off x="2399709" y="610409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后</a:t>
              </a:r>
            </a:p>
          </p:txBody>
        </p:sp>
        <p:sp>
          <p:nvSpPr>
            <p:cNvPr id="81" name="TextBox 80">
              <a:extLst>
                <a:ext uri="{FF2B5EF4-FFF2-40B4-BE49-F238E27FC236}">
                  <a16:creationId xmlns:a16="http://schemas.microsoft.com/office/drawing/2014/main" xmlns="" id="{9C62DC9F-62C9-4428-95BE-ACC61DF9B09C}"/>
                </a:ext>
              </a:extLst>
            </p:cNvPr>
            <p:cNvSpPr txBox="1"/>
            <p:nvPr/>
          </p:nvSpPr>
          <p:spPr>
            <a:xfrm rot="16200000">
              <a:off x="-228537" y="5200625"/>
              <a:ext cx="1287161"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dirty="0">
                  <a:solidFill>
                    <a:srgbClr val="4D4D4D"/>
                  </a:solidFill>
                  <a:effectLst/>
                  <a:uFillTx/>
                  <a:ea typeface="SimSun"/>
                </a:rPr>
                <a:t>CD8+ 细胞/mm</a:t>
              </a:r>
              <a:r>
                <a:rPr lang="zh-CN" sz="1000" b="0" i="0" u="none" strike="noStrike" cap="none" baseline="30000" dirty="0">
                  <a:solidFill>
                    <a:srgbClr val="4D4D4D"/>
                  </a:solidFill>
                  <a:effectLst/>
                  <a:uFillTx/>
                  <a:ea typeface="SimSun"/>
                </a:rPr>
                <a:t>2</a:t>
              </a:r>
              <a:r>
                <a:rPr lang="zh-CN" sz="1000" b="0" i="0" u="none" strike="noStrike" cap="none" baseline="0" dirty="0">
                  <a:solidFill>
                    <a:srgbClr val="4D4D4D"/>
                  </a:solidFill>
                  <a:effectLst/>
                  <a:uFillTx/>
                  <a:ea typeface="SimSun"/>
                </a:rPr>
                <a:t> (IHC)</a:t>
              </a:r>
            </a:p>
          </p:txBody>
        </p:sp>
        <p:sp>
          <p:nvSpPr>
            <p:cNvPr id="82" name="TextBox 81">
              <a:extLst>
                <a:ext uri="{FF2B5EF4-FFF2-40B4-BE49-F238E27FC236}">
                  <a16:creationId xmlns:a16="http://schemas.microsoft.com/office/drawing/2014/main" xmlns="" id="{F445A452-F4AB-4139-A3A0-D783AA83F013}"/>
                </a:ext>
              </a:extLst>
            </p:cNvPr>
            <p:cNvSpPr txBox="1"/>
            <p:nvPr/>
          </p:nvSpPr>
          <p:spPr>
            <a:xfrm>
              <a:off x="1042660" y="4611761"/>
              <a:ext cx="52916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p=0.0009</a:t>
              </a:r>
            </a:p>
          </p:txBody>
        </p:sp>
        <p:sp>
          <p:nvSpPr>
            <p:cNvPr id="83" name="TextBox 82">
              <a:extLst>
                <a:ext uri="{FF2B5EF4-FFF2-40B4-BE49-F238E27FC236}">
                  <a16:creationId xmlns:a16="http://schemas.microsoft.com/office/drawing/2014/main" xmlns="" id="{2810C514-0165-4E57-9140-EA2C54B21525}"/>
                </a:ext>
              </a:extLst>
            </p:cNvPr>
            <p:cNvSpPr txBox="1"/>
            <p:nvPr/>
          </p:nvSpPr>
          <p:spPr>
            <a:xfrm>
              <a:off x="3341794" y="4574004"/>
              <a:ext cx="556181" cy="45765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B60D27"/>
                  </a:solidFill>
                  <a:effectLst/>
                  <a:uFillTx/>
                  <a:ea typeface="SimSun"/>
                </a:rPr>
                <a:t>dMMR</a:t>
              </a:r>
              <a:r>
                <a:rPr sz="1000"/>
                <a:t/>
              </a:r>
              <a:br>
                <a:rPr sz="1000"/>
              </a:br>
              <a:r>
                <a:rPr lang="zh-CN" sz="1000" b="0" i="0" u="none" strike="noStrike" cap="none" baseline="0">
                  <a:solidFill>
                    <a:srgbClr val="B60D27"/>
                  </a:solidFill>
                  <a:effectLst/>
                  <a:uFillTx/>
                  <a:ea typeface="SimSun"/>
                </a:rPr>
                <a:t>中位倍数</a:t>
              </a:r>
              <a:r>
                <a:rPr sz="1000"/>
                <a:t/>
              </a:r>
              <a:br>
                <a:rPr sz="1000"/>
              </a:br>
              <a:r>
                <a:rPr lang="zh-CN" sz="1000" b="0" i="0" u="none" strike="noStrike" cap="none" baseline="0">
                  <a:solidFill>
                    <a:srgbClr val="B60D27"/>
                  </a:solidFill>
                  <a:effectLst/>
                  <a:uFillTx/>
                  <a:ea typeface="SimSun"/>
                </a:rPr>
                <a:t>变化：4.8</a:t>
              </a:r>
            </a:p>
          </p:txBody>
        </p:sp>
        <p:sp>
          <p:nvSpPr>
            <p:cNvPr id="84" name="TextBox 83">
              <a:extLst>
                <a:ext uri="{FF2B5EF4-FFF2-40B4-BE49-F238E27FC236}">
                  <a16:creationId xmlns:a16="http://schemas.microsoft.com/office/drawing/2014/main" xmlns="" id="{1F0441B2-6787-408B-9999-E9564392A545}"/>
                </a:ext>
              </a:extLst>
            </p:cNvPr>
            <p:cNvSpPr txBox="1"/>
            <p:nvPr/>
          </p:nvSpPr>
          <p:spPr>
            <a:xfrm>
              <a:off x="590640" y="4739833"/>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3000</a:t>
              </a:r>
            </a:p>
          </p:txBody>
        </p:sp>
        <p:cxnSp>
          <p:nvCxnSpPr>
            <p:cNvPr id="85" name="Straight Connector 84">
              <a:extLst>
                <a:ext uri="{FF2B5EF4-FFF2-40B4-BE49-F238E27FC236}">
                  <a16:creationId xmlns:a16="http://schemas.microsoft.com/office/drawing/2014/main" xmlns="" id="{D3018C51-CED4-4B5E-92A6-688C2AB8C9B0}"/>
                </a:ext>
              </a:extLst>
            </p:cNvPr>
            <p:cNvCxnSpPr/>
            <p:nvPr/>
          </p:nvCxnSpPr>
          <p:spPr>
            <a:xfrm>
              <a:off x="897217" y="481374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C070555C-F0D4-4CA0-BB75-43DD4D163AFA}"/>
                </a:ext>
              </a:extLst>
            </p:cNvPr>
            <p:cNvSpPr txBox="1"/>
            <p:nvPr/>
          </p:nvSpPr>
          <p:spPr>
            <a:xfrm>
              <a:off x="590640" y="4945492"/>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2500</a:t>
              </a:r>
            </a:p>
          </p:txBody>
        </p:sp>
        <p:cxnSp>
          <p:nvCxnSpPr>
            <p:cNvPr id="87" name="Straight Connector 86">
              <a:extLst>
                <a:ext uri="{FF2B5EF4-FFF2-40B4-BE49-F238E27FC236}">
                  <a16:creationId xmlns:a16="http://schemas.microsoft.com/office/drawing/2014/main" xmlns="" id="{0D58CCA0-E92D-4909-BC12-B42209D75803}"/>
                </a:ext>
              </a:extLst>
            </p:cNvPr>
            <p:cNvCxnSpPr/>
            <p:nvPr/>
          </p:nvCxnSpPr>
          <p:spPr>
            <a:xfrm>
              <a:off x="897217" y="501888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AB9F1841-FCF1-4ECA-A4DB-1BA2C3871E32}"/>
                </a:ext>
              </a:extLst>
            </p:cNvPr>
            <p:cNvSpPr txBox="1"/>
            <p:nvPr/>
          </p:nvSpPr>
          <p:spPr>
            <a:xfrm>
              <a:off x="587907" y="5356813"/>
              <a:ext cx="282412" cy="152552"/>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1500</a:t>
              </a:r>
            </a:p>
          </p:txBody>
        </p:sp>
        <p:cxnSp>
          <p:nvCxnSpPr>
            <p:cNvPr id="89" name="Straight Connector 88">
              <a:extLst>
                <a:ext uri="{FF2B5EF4-FFF2-40B4-BE49-F238E27FC236}">
                  <a16:creationId xmlns:a16="http://schemas.microsoft.com/office/drawing/2014/main" xmlns="" id="{540B8946-0CF8-46DA-A09E-B4D20A9059E9}"/>
                </a:ext>
              </a:extLst>
            </p:cNvPr>
            <p:cNvCxnSpPr/>
            <p:nvPr/>
          </p:nvCxnSpPr>
          <p:spPr>
            <a:xfrm>
              <a:off x="897217" y="542915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0C74384B-B5A1-484C-AC50-7377962E485B}"/>
                </a:ext>
              </a:extLst>
            </p:cNvPr>
            <p:cNvSpPr txBox="1"/>
            <p:nvPr/>
          </p:nvSpPr>
          <p:spPr>
            <a:xfrm>
              <a:off x="587907" y="5562473"/>
              <a:ext cx="282412" cy="152552"/>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1000</a:t>
              </a:r>
            </a:p>
          </p:txBody>
        </p:sp>
        <p:cxnSp>
          <p:nvCxnSpPr>
            <p:cNvPr id="91" name="Straight Connector 90">
              <a:extLst>
                <a:ext uri="{FF2B5EF4-FFF2-40B4-BE49-F238E27FC236}">
                  <a16:creationId xmlns:a16="http://schemas.microsoft.com/office/drawing/2014/main" xmlns="" id="{51272A4F-B34B-482C-9E06-95442AB48A58}"/>
                </a:ext>
              </a:extLst>
            </p:cNvPr>
            <p:cNvCxnSpPr/>
            <p:nvPr/>
          </p:nvCxnSpPr>
          <p:spPr>
            <a:xfrm>
              <a:off x="897217" y="563429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A7198EE0-E743-4BBD-B5FC-A22404903763}"/>
                </a:ext>
              </a:extLst>
            </p:cNvPr>
            <p:cNvCxnSpPr/>
            <p:nvPr/>
          </p:nvCxnSpPr>
          <p:spPr>
            <a:xfrm flipV="1">
              <a:off x="1605280" y="4646295"/>
              <a:ext cx="852170" cy="11042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0ABE0BD1-4C48-478D-8A4F-1483497C0AC2}"/>
                </a:ext>
              </a:extLst>
            </p:cNvPr>
            <p:cNvCxnSpPr/>
            <p:nvPr/>
          </p:nvCxnSpPr>
          <p:spPr>
            <a:xfrm flipV="1">
              <a:off x="1607820" y="4984116"/>
              <a:ext cx="849630" cy="10213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28EFB86-47B6-4E13-8F39-5E2BA99A9AB9}"/>
                </a:ext>
              </a:extLst>
            </p:cNvPr>
            <p:cNvCxnSpPr/>
            <p:nvPr/>
          </p:nvCxnSpPr>
          <p:spPr>
            <a:xfrm flipV="1">
              <a:off x="1615440" y="5844540"/>
              <a:ext cx="843280" cy="1397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A4038131-4479-427A-A579-5BCD0168B64E}"/>
                </a:ext>
              </a:extLst>
            </p:cNvPr>
            <p:cNvCxnSpPr/>
            <p:nvPr/>
          </p:nvCxnSpPr>
          <p:spPr>
            <a:xfrm flipV="1">
              <a:off x="1615440" y="5671820"/>
              <a:ext cx="843280" cy="3073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F57F7046-435D-4D68-8EDB-D632B48A09E9}"/>
                </a:ext>
              </a:extLst>
            </p:cNvPr>
            <p:cNvCxnSpPr/>
            <p:nvPr/>
          </p:nvCxnSpPr>
          <p:spPr>
            <a:xfrm flipV="1">
              <a:off x="1615440" y="5270500"/>
              <a:ext cx="830580" cy="5816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58B7F742-F74D-4743-ACF7-ABB2D165DE8F}"/>
                </a:ext>
              </a:extLst>
            </p:cNvPr>
            <p:cNvCxnSpPr/>
            <p:nvPr/>
          </p:nvCxnSpPr>
          <p:spPr>
            <a:xfrm flipV="1">
              <a:off x="1607820" y="5062220"/>
              <a:ext cx="838200" cy="914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xmlns="" id="{F8F76437-EFA8-45BF-91E3-D28CBEF11418}"/>
                </a:ext>
              </a:extLst>
            </p:cNvPr>
            <p:cNvSpPr/>
            <p:nvPr/>
          </p:nvSpPr>
          <p:spPr>
            <a:xfrm>
              <a:off x="2430780" y="46437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a:extLst>
                <a:ext uri="{FF2B5EF4-FFF2-40B4-BE49-F238E27FC236}">
                  <a16:creationId xmlns:a16="http://schemas.microsoft.com/office/drawing/2014/main" xmlns="" id="{BAED4A93-06E5-483F-8467-D3F9F5A529D3}"/>
                </a:ext>
              </a:extLst>
            </p:cNvPr>
            <p:cNvSpPr/>
            <p:nvPr/>
          </p:nvSpPr>
          <p:spPr>
            <a:xfrm>
              <a:off x="2430780" y="58197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a:extLst>
                <a:ext uri="{FF2B5EF4-FFF2-40B4-BE49-F238E27FC236}">
                  <a16:creationId xmlns:a16="http://schemas.microsoft.com/office/drawing/2014/main" xmlns="" id="{B244D18E-CC0C-4539-8D15-5A0EED9CDDA3}"/>
                </a:ext>
              </a:extLst>
            </p:cNvPr>
            <p:cNvSpPr/>
            <p:nvPr/>
          </p:nvSpPr>
          <p:spPr>
            <a:xfrm>
              <a:off x="2430780" y="56572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a:extLst>
                <a:ext uri="{FF2B5EF4-FFF2-40B4-BE49-F238E27FC236}">
                  <a16:creationId xmlns:a16="http://schemas.microsoft.com/office/drawing/2014/main" xmlns="" id="{51CCFB78-D715-4F4C-BC1F-6CC7678DADE4}"/>
                </a:ext>
              </a:extLst>
            </p:cNvPr>
            <p:cNvSpPr/>
            <p:nvPr/>
          </p:nvSpPr>
          <p:spPr>
            <a:xfrm>
              <a:off x="2430780" y="52482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a:extLst>
                <a:ext uri="{FF2B5EF4-FFF2-40B4-BE49-F238E27FC236}">
                  <a16:creationId xmlns:a16="http://schemas.microsoft.com/office/drawing/2014/main" xmlns="" id="{289291CC-6963-4184-A4FC-97086A3AE4B4}"/>
                </a:ext>
              </a:extLst>
            </p:cNvPr>
            <p:cNvSpPr/>
            <p:nvPr/>
          </p:nvSpPr>
          <p:spPr>
            <a:xfrm>
              <a:off x="2430780" y="5047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Oval 102">
              <a:extLst>
                <a:ext uri="{FF2B5EF4-FFF2-40B4-BE49-F238E27FC236}">
                  <a16:creationId xmlns:a16="http://schemas.microsoft.com/office/drawing/2014/main" xmlns="" id="{BAE7F6DD-3FF0-43F3-8D17-994213F22830}"/>
                </a:ext>
              </a:extLst>
            </p:cNvPr>
            <p:cNvSpPr/>
            <p:nvPr/>
          </p:nvSpPr>
          <p:spPr>
            <a:xfrm>
              <a:off x="2430780" y="49612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04" name="Straight Connector 103">
              <a:extLst>
                <a:ext uri="{FF2B5EF4-FFF2-40B4-BE49-F238E27FC236}">
                  <a16:creationId xmlns:a16="http://schemas.microsoft.com/office/drawing/2014/main" xmlns="" id="{BCEF69E4-6165-4846-BFD5-79FFE819E596}"/>
                </a:ext>
              </a:extLst>
            </p:cNvPr>
            <p:cNvCxnSpPr/>
            <p:nvPr/>
          </p:nvCxnSpPr>
          <p:spPr>
            <a:xfrm>
              <a:off x="1461097" y="574294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12F9B29A-C715-47B9-9711-D264A4C4FC31}"/>
                </a:ext>
              </a:extLst>
            </p:cNvPr>
            <p:cNvCxnSpPr/>
            <p:nvPr/>
          </p:nvCxnSpPr>
          <p:spPr>
            <a:xfrm>
              <a:off x="1461097" y="598614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xmlns="" id="{877F50A7-844E-44AB-8E6B-27E6A55D651C}"/>
                </a:ext>
              </a:extLst>
            </p:cNvPr>
            <p:cNvSpPr/>
            <p:nvPr/>
          </p:nvSpPr>
          <p:spPr>
            <a:xfrm>
              <a:off x="1598295" y="57245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Oval 106">
              <a:extLst>
                <a:ext uri="{FF2B5EF4-FFF2-40B4-BE49-F238E27FC236}">
                  <a16:creationId xmlns:a16="http://schemas.microsoft.com/office/drawing/2014/main" xmlns="" id="{A8BE1CD9-3687-43E1-A038-FF53312471B8}"/>
                </a:ext>
              </a:extLst>
            </p:cNvPr>
            <p:cNvSpPr/>
            <p:nvPr/>
          </p:nvSpPr>
          <p:spPr>
            <a:xfrm>
              <a:off x="1598295" y="58413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Oval 107">
              <a:extLst>
                <a:ext uri="{FF2B5EF4-FFF2-40B4-BE49-F238E27FC236}">
                  <a16:creationId xmlns:a16="http://schemas.microsoft.com/office/drawing/2014/main" xmlns="" id="{6D529D5B-9194-46D8-8877-180BDE412463}"/>
                </a:ext>
              </a:extLst>
            </p:cNvPr>
            <p:cNvSpPr/>
            <p:nvPr/>
          </p:nvSpPr>
          <p:spPr>
            <a:xfrm>
              <a:off x="1598295" y="59699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Oval 108">
              <a:extLst>
                <a:ext uri="{FF2B5EF4-FFF2-40B4-BE49-F238E27FC236}">
                  <a16:creationId xmlns:a16="http://schemas.microsoft.com/office/drawing/2014/main" xmlns="" id="{8C44A951-50F4-4CF3-900E-C83A304B1F94}"/>
                </a:ext>
              </a:extLst>
            </p:cNvPr>
            <p:cNvSpPr/>
            <p:nvPr/>
          </p:nvSpPr>
          <p:spPr>
            <a:xfrm>
              <a:off x="1598295" y="59597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xmlns="" id="{0491382F-4417-4ED8-B204-E8D3DCDAC68E}"/>
                </a:ext>
              </a:extLst>
            </p:cNvPr>
            <p:cNvCxnSpPr/>
            <p:nvPr/>
          </p:nvCxnSpPr>
          <p:spPr>
            <a:xfrm>
              <a:off x="1270597" y="5982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27DD5694-36A2-419E-96D2-4DA1EE884324}"/>
                </a:ext>
              </a:extLst>
            </p:cNvPr>
            <p:cNvCxnSpPr/>
            <p:nvPr/>
          </p:nvCxnSpPr>
          <p:spPr>
            <a:xfrm flipH="1" flipV="1">
              <a:off x="1620230" y="5763549"/>
              <a:ext cx="0" cy="207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xmlns="" id="{5E568CC3-73BC-4510-B36C-A6FA4DF815FD}"/>
              </a:ext>
            </a:extLst>
          </p:cNvPr>
          <p:cNvGrpSpPr/>
          <p:nvPr/>
        </p:nvGrpSpPr>
        <p:grpSpPr>
          <a:xfrm>
            <a:off x="4448593" y="2988528"/>
            <a:ext cx="4330282" cy="3268555"/>
            <a:chOff x="4448593" y="2988528"/>
            <a:chExt cx="4330282" cy="3268555"/>
          </a:xfrm>
        </p:grpSpPr>
        <p:sp>
          <p:nvSpPr>
            <p:cNvPr id="113" name="Rectangle 112">
              <a:extLst>
                <a:ext uri="{FF2B5EF4-FFF2-40B4-BE49-F238E27FC236}">
                  <a16:creationId xmlns:a16="http://schemas.microsoft.com/office/drawing/2014/main" xmlns="" id="{DC7A3E93-600A-4C7E-8683-6BC6C001776C}"/>
                </a:ext>
              </a:extLst>
            </p:cNvPr>
            <p:cNvSpPr/>
            <p:nvPr/>
          </p:nvSpPr>
          <p:spPr>
            <a:xfrm>
              <a:off x="6933565" y="560641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Rectangle 113">
              <a:extLst>
                <a:ext uri="{FF2B5EF4-FFF2-40B4-BE49-F238E27FC236}">
                  <a16:creationId xmlns:a16="http://schemas.microsoft.com/office/drawing/2014/main" xmlns="" id="{579B172E-3151-4BE1-92F5-F3D4C736714B}"/>
                </a:ext>
              </a:extLst>
            </p:cNvPr>
            <p:cNvSpPr/>
            <p:nvPr/>
          </p:nvSpPr>
          <p:spPr>
            <a:xfrm>
              <a:off x="7795842" y="554164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Rectangle 114">
              <a:extLst>
                <a:ext uri="{FF2B5EF4-FFF2-40B4-BE49-F238E27FC236}">
                  <a16:creationId xmlns:a16="http://schemas.microsoft.com/office/drawing/2014/main" xmlns="" id="{80396A6C-8171-476D-80A5-D0D84B33D2A1}"/>
                </a:ext>
              </a:extLst>
            </p:cNvPr>
            <p:cNvSpPr/>
            <p:nvPr/>
          </p:nvSpPr>
          <p:spPr>
            <a:xfrm>
              <a:off x="5914390" y="4450079"/>
              <a:ext cx="684000" cy="916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6" name="Straight Connector 115">
              <a:extLst>
                <a:ext uri="{FF2B5EF4-FFF2-40B4-BE49-F238E27FC236}">
                  <a16:creationId xmlns:a16="http://schemas.microsoft.com/office/drawing/2014/main" xmlns="" id="{CEE81D1A-B70D-4FA0-9335-55FB803F191C}"/>
                </a:ext>
              </a:extLst>
            </p:cNvPr>
            <p:cNvCxnSpPr/>
            <p:nvPr/>
          </p:nvCxnSpPr>
          <p:spPr>
            <a:xfrm flipH="1" flipV="1">
              <a:off x="5412105" y="5489574"/>
              <a:ext cx="636" cy="39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xmlns="" id="{57626B84-EE96-4C2C-B832-835EA6F4C6AD}"/>
                </a:ext>
              </a:extLst>
            </p:cNvPr>
            <p:cNvSpPr/>
            <p:nvPr/>
          </p:nvSpPr>
          <p:spPr>
            <a:xfrm>
              <a:off x="5070475" y="5684519"/>
              <a:ext cx="684000" cy="1924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TextBox 117">
              <a:extLst>
                <a:ext uri="{FF2B5EF4-FFF2-40B4-BE49-F238E27FC236}">
                  <a16:creationId xmlns:a16="http://schemas.microsoft.com/office/drawing/2014/main" xmlns="" id="{A51DBC2D-617B-4E00-BB36-FD99A2783EEE}"/>
                </a:ext>
              </a:extLst>
            </p:cNvPr>
            <p:cNvSpPr txBox="1"/>
            <p:nvPr/>
          </p:nvSpPr>
          <p:spPr>
            <a:xfrm>
              <a:off x="4669174" y="3168277"/>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4</a:t>
              </a:r>
            </a:p>
          </p:txBody>
        </p:sp>
        <p:sp>
          <p:nvSpPr>
            <p:cNvPr id="119" name="TextBox 118">
              <a:extLst>
                <a:ext uri="{FF2B5EF4-FFF2-40B4-BE49-F238E27FC236}">
                  <a16:creationId xmlns:a16="http://schemas.microsoft.com/office/drawing/2014/main" xmlns="" id="{37209A54-DE03-4B89-8B61-9B9C76074D5C}"/>
                </a:ext>
              </a:extLst>
            </p:cNvPr>
            <p:cNvSpPr txBox="1"/>
            <p:nvPr/>
          </p:nvSpPr>
          <p:spPr>
            <a:xfrm>
              <a:off x="4621190" y="5973564"/>
              <a:ext cx="112825"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a:t>
              </a:r>
            </a:p>
          </p:txBody>
        </p:sp>
        <p:sp>
          <p:nvSpPr>
            <p:cNvPr id="120" name="Freeform: Shape 233">
              <a:extLst>
                <a:ext uri="{FF2B5EF4-FFF2-40B4-BE49-F238E27FC236}">
                  <a16:creationId xmlns:a16="http://schemas.microsoft.com/office/drawing/2014/main" xmlns="" id="{9120BE3E-4C64-4608-BDFE-4C9EE8AE6E64}"/>
                </a:ext>
              </a:extLst>
            </p:cNvPr>
            <p:cNvSpPr/>
            <p:nvPr/>
          </p:nvSpPr>
          <p:spPr>
            <a:xfrm>
              <a:off x="4820185" y="3238005"/>
              <a:ext cx="3958690" cy="2806340"/>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21" name="Straight Connector 120">
              <a:extLst>
                <a:ext uri="{FF2B5EF4-FFF2-40B4-BE49-F238E27FC236}">
                  <a16:creationId xmlns:a16="http://schemas.microsoft.com/office/drawing/2014/main" xmlns="" id="{50535410-DC9E-4128-BF8F-468EF9A721AE}"/>
                </a:ext>
              </a:extLst>
            </p:cNvPr>
            <p:cNvCxnSpPr/>
            <p:nvPr/>
          </p:nvCxnSpPr>
          <p:spPr>
            <a:xfrm>
              <a:off x="4765992" y="324271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xmlns="" id="{3C16A636-FA31-4FDC-BF74-6F357C1EEEA1}"/>
                </a:ext>
              </a:extLst>
            </p:cNvPr>
            <p:cNvSpPr txBox="1"/>
            <p:nvPr/>
          </p:nvSpPr>
          <p:spPr>
            <a:xfrm>
              <a:off x="4669174" y="3729336"/>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3</a:t>
              </a:r>
            </a:p>
          </p:txBody>
        </p:sp>
        <p:cxnSp>
          <p:nvCxnSpPr>
            <p:cNvPr id="123" name="Straight Connector 122">
              <a:extLst>
                <a:ext uri="{FF2B5EF4-FFF2-40B4-BE49-F238E27FC236}">
                  <a16:creationId xmlns:a16="http://schemas.microsoft.com/office/drawing/2014/main" xmlns="" id="{15665D0D-A22B-4C06-AE28-BF6DCE023D84}"/>
                </a:ext>
              </a:extLst>
            </p:cNvPr>
            <p:cNvCxnSpPr/>
            <p:nvPr/>
          </p:nvCxnSpPr>
          <p:spPr>
            <a:xfrm>
              <a:off x="4765992" y="380303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xmlns="" id="{5B626AF4-7B0C-4FB6-9F93-8BA115B1FE6A}"/>
                </a:ext>
              </a:extLst>
            </p:cNvPr>
            <p:cNvSpPr txBox="1"/>
            <p:nvPr/>
          </p:nvSpPr>
          <p:spPr>
            <a:xfrm>
              <a:off x="4669174" y="4290392"/>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2</a:t>
              </a:r>
            </a:p>
          </p:txBody>
        </p:sp>
        <p:cxnSp>
          <p:nvCxnSpPr>
            <p:cNvPr id="125" name="Straight Connector 124">
              <a:extLst>
                <a:ext uri="{FF2B5EF4-FFF2-40B4-BE49-F238E27FC236}">
                  <a16:creationId xmlns:a16="http://schemas.microsoft.com/office/drawing/2014/main" xmlns="" id="{C7279455-732F-42BA-8BFB-8A7A9AC001AD}"/>
                </a:ext>
              </a:extLst>
            </p:cNvPr>
            <p:cNvCxnSpPr/>
            <p:nvPr/>
          </p:nvCxnSpPr>
          <p:spPr>
            <a:xfrm>
              <a:off x="4765992" y="436336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9417B40C-18F3-41E6-A6FF-DCA02EC2DDAE}"/>
                </a:ext>
              </a:extLst>
            </p:cNvPr>
            <p:cNvCxnSpPr/>
            <p:nvPr/>
          </p:nvCxnSpPr>
          <p:spPr>
            <a:xfrm>
              <a:off x="4765992" y="604434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8ACCFFC4-8155-42AD-9DBA-883676C056FF}"/>
                </a:ext>
              </a:extLst>
            </p:cNvPr>
            <p:cNvCxnSpPr/>
            <p:nvPr/>
          </p:nvCxnSpPr>
          <p:spPr>
            <a:xfrm rot="16200000">
              <a:off x="5390920"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B87B4523-DEEB-44D8-9A40-0A4C52289148}"/>
                </a:ext>
              </a:extLst>
            </p:cNvPr>
            <p:cNvCxnSpPr/>
            <p:nvPr/>
          </p:nvCxnSpPr>
          <p:spPr>
            <a:xfrm rot="16200000">
              <a:off x="6244806"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xmlns="" id="{93D237FE-A340-4CEA-88F1-29CC3F4B2204}"/>
                </a:ext>
              </a:extLst>
            </p:cNvPr>
            <p:cNvSpPr txBox="1"/>
            <p:nvPr/>
          </p:nvSpPr>
          <p:spPr>
            <a:xfrm>
              <a:off x="5355067"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前</a:t>
              </a:r>
            </a:p>
          </p:txBody>
        </p:sp>
        <p:sp>
          <p:nvSpPr>
            <p:cNvPr id="130" name="TextBox 129">
              <a:extLst>
                <a:ext uri="{FF2B5EF4-FFF2-40B4-BE49-F238E27FC236}">
                  <a16:creationId xmlns:a16="http://schemas.microsoft.com/office/drawing/2014/main" xmlns="" id="{84E85A69-F471-49A4-8FC3-6FFBEB247D48}"/>
                </a:ext>
              </a:extLst>
            </p:cNvPr>
            <p:cNvSpPr txBox="1"/>
            <p:nvPr/>
          </p:nvSpPr>
          <p:spPr>
            <a:xfrm>
              <a:off x="6211588"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后</a:t>
              </a:r>
            </a:p>
          </p:txBody>
        </p:sp>
        <p:sp>
          <p:nvSpPr>
            <p:cNvPr id="131" name="TextBox 130">
              <a:extLst>
                <a:ext uri="{FF2B5EF4-FFF2-40B4-BE49-F238E27FC236}">
                  <a16:creationId xmlns:a16="http://schemas.microsoft.com/office/drawing/2014/main" xmlns="" id="{60CF24E3-7A8C-4E4C-9463-398172156841}"/>
                </a:ext>
              </a:extLst>
            </p:cNvPr>
            <p:cNvSpPr txBox="1"/>
            <p:nvPr/>
          </p:nvSpPr>
          <p:spPr>
            <a:xfrm rot="16200000">
              <a:off x="4246651" y="4570922"/>
              <a:ext cx="557770"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IFNy 评分</a:t>
              </a:r>
            </a:p>
          </p:txBody>
        </p:sp>
        <p:sp>
          <p:nvSpPr>
            <p:cNvPr id="132" name="TextBox 131">
              <a:extLst>
                <a:ext uri="{FF2B5EF4-FFF2-40B4-BE49-F238E27FC236}">
                  <a16:creationId xmlns:a16="http://schemas.microsoft.com/office/drawing/2014/main" xmlns="" id="{89088A44-DAA4-49AF-ABF0-8A1E814EA363}"/>
                </a:ext>
              </a:extLst>
            </p:cNvPr>
            <p:cNvSpPr txBox="1"/>
            <p:nvPr/>
          </p:nvSpPr>
          <p:spPr>
            <a:xfrm>
              <a:off x="4911435" y="3245866"/>
              <a:ext cx="45924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p=0.036</a:t>
              </a:r>
            </a:p>
          </p:txBody>
        </p:sp>
        <p:cxnSp>
          <p:nvCxnSpPr>
            <p:cNvPr id="133" name="Straight Connector 132">
              <a:extLst>
                <a:ext uri="{FF2B5EF4-FFF2-40B4-BE49-F238E27FC236}">
                  <a16:creationId xmlns:a16="http://schemas.microsoft.com/office/drawing/2014/main" xmlns="" id="{AB50C077-F54B-4E2B-97C6-942D1374DDED}"/>
                </a:ext>
              </a:extLst>
            </p:cNvPr>
            <p:cNvCxnSpPr/>
            <p:nvPr/>
          </p:nvCxnSpPr>
          <p:spPr>
            <a:xfrm rot="16200000">
              <a:off x="7256919"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8E3C4ADF-0B0F-4EB5-94B6-F93263B1E659}"/>
                </a:ext>
              </a:extLst>
            </p:cNvPr>
            <p:cNvCxnSpPr/>
            <p:nvPr/>
          </p:nvCxnSpPr>
          <p:spPr>
            <a:xfrm rot="16200000">
              <a:off x="8110805"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1CCF43B6-791A-470A-9827-2CE2B0223F4F}"/>
                </a:ext>
              </a:extLst>
            </p:cNvPr>
            <p:cNvSpPr txBox="1"/>
            <p:nvPr/>
          </p:nvSpPr>
          <p:spPr>
            <a:xfrm>
              <a:off x="7221067"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前</a:t>
              </a:r>
            </a:p>
          </p:txBody>
        </p:sp>
        <p:sp>
          <p:nvSpPr>
            <p:cNvPr id="136" name="TextBox 135">
              <a:extLst>
                <a:ext uri="{FF2B5EF4-FFF2-40B4-BE49-F238E27FC236}">
                  <a16:creationId xmlns:a16="http://schemas.microsoft.com/office/drawing/2014/main" xmlns="" id="{13430CBC-D7AF-4B47-BDA2-55AF37355FBF}"/>
                </a:ext>
              </a:extLst>
            </p:cNvPr>
            <p:cNvSpPr txBox="1"/>
            <p:nvPr/>
          </p:nvSpPr>
          <p:spPr>
            <a:xfrm>
              <a:off x="8077586"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后</a:t>
              </a:r>
            </a:p>
          </p:txBody>
        </p:sp>
        <p:sp>
          <p:nvSpPr>
            <p:cNvPr id="137" name="TextBox 136">
              <a:extLst>
                <a:ext uri="{FF2B5EF4-FFF2-40B4-BE49-F238E27FC236}">
                  <a16:creationId xmlns:a16="http://schemas.microsoft.com/office/drawing/2014/main" xmlns="" id="{C29E4A61-26C6-4C42-886B-040D66FE6605}"/>
                </a:ext>
              </a:extLst>
            </p:cNvPr>
            <p:cNvSpPr txBox="1"/>
            <p:nvPr/>
          </p:nvSpPr>
          <p:spPr>
            <a:xfrm>
              <a:off x="5714308" y="2989196"/>
              <a:ext cx="375025"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B60D27"/>
                  </a:solidFill>
                  <a:effectLst/>
                  <a:uFillTx/>
                  <a:ea typeface="SimSun"/>
                </a:rPr>
                <a:t>dMMR</a:t>
              </a:r>
            </a:p>
          </p:txBody>
        </p:sp>
        <p:sp>
          <p:nvSpPr>
            <p:cNvPr id="138" name="TextBox 137">
              <a:extLst>
                <a:ext uri="{FF2B5EF4-FFF2-40B4-BE49-F238E27FC236}">
                  <a16:creationId xmlns:a16="http://schemas.microsoft.com/office/drawing/2014/main" xmlns="" id="{BCE714C8-133A-4660-8F8A-9DEC2989DF8B}"/>
                </a:ext>
              </a:extLst>
            </p:cNvPr>
            <p:cNvSpPr txBox="1"/>
            <p:nvPr/>
          </p:nvSpPr>
          <p:spPr>
            <a:xfrm>
              <a:off x="7511458" y="2989196"/>
              <a:ext cx="432232"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B2C0D8"/>
                  </a:solidFill>
                  <a:effectLst/>
                  <a:uFillTx/>
                  <a:ea typeface="SimSun"/>
                </a:rPr>
                <a:t>MMR-P</a:t>
              </a:r>
            </a:p>
          </p:txBody>
        </p:sp>
        <p:sp>
          <p:nvSpPr>
            <p:cNvPr id="139" name="TextBox 138">
              <a:extLst>
                <a:ext uri="{FF2B5EF4-FFF2-40B4-BE49-F238E27FC236}">
                  <a16:creationId xmlns:a16="http://schemas.microsoft.com/office/drawing/2014/main" xmlns="" id="{899447B2-C4C5-48A8-82CA-7BE7D589BA9F}"/>
                </a:ext>
              </a:extLst>
            </p:cNvPr>
            <p:cNvSpPr txBox="1"/>
            <p:nvPr/>
          </p:nvSpPr>
          <p:spPr>
            <a:xfrm>
              <a:off x="4669174" y="4851450"/>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1</a:t>
              </a:r>
            </a:p>
          </p:txBody>
        </p:sp>
        <p:cxnSp>
          <p:nvCxnSpPr>
            <p:cNvPr id="140" name="Straight Connector 139">
              <a:extLst>
                <a:ext uri="{FF2B5EF4-FFF2-40B4-BE49-F238E27FC236}">
                  <a16:creationId xmlns:a16="http://schemas.microsoft.com/office/drawing/2014/main" xmlns="" id="{FCEF47E4-B2D5-4934-A126-883659C83CC2}"/>
                </a:ext>
              </a:extLst>
            </p:cNvPr>
            <p:cNvCxnSpPr/>
            <p:nvPr/>
          </p:nvCxnSpPr>
          <p:spPr>
            <a:xfrm>
              <a:off x="4765992" y="492369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406AAF56-EBA8-4BC7-A9AF-662BF3CEC32E}"/>
                </a:ext>
              </a:extLst>
            </p:cNvPr>
            <p:cNvCxnSpPr/>
            <p:nvPr/>
          </p:nvCxnSpPr>
          <p:spPr>
            <a:xfrm>
              <a:off x="4765992" y="548401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xmlns="" id="{F2008C1D-609A-4FD5-82FC-93D6CAAFC8A0}"/>
                </a:ext>
              </a:extLst>
            </p:cNvPr>
            <p:cNvSpPr txBox="1"/>
            <p:nvPr/>
          </p:nvSpPr>
          <p:spPr>
            <a:xfrm>
              <a:off x="4664094" y="5412506"/>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0</a:t>
              </a:r>
            </a:p>
          </p:txBody>
        </p:sp>
        <p:sp>
          <p:nvSpPr>
            <p:cNvPr id="143" name="TextBox 142">
              <a:extLst>
                <a:ext uri="{FF2B5EF4-FFF2-40B4-BE49-F238E27FC236}">
                  <a16:creationId xmlns:a16="http://schemas.microsoft.com/office/drawing/2014/main" xmlns="" id="{2EA0AE29-B9CC-46D0-9C8C-93CAAD356810}"/>
                </a:ext>
              </a:extLst>
            </p:cNvPr>
            <p:cNvSpPr txBox="1"/>
            <p:nvPr/>
          </p:nvSpPr>
          <p:spPr>
            <a:xfrm>
              <a:off x="7081611" y="3245866"/>
              <a:ext cx="38932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000" b="0" i="0" u="none" strike="noStrike" cap="none" baseline="0">
                  <a:solidFill>
                    <a:srgbClr val="4D4D4D"/>
                  </a:solidFill>
                  <a:effectLst/>
                  <a:uFillTx/>
                  <a:ea typeface="SimSun"/>
                </a:rPr>
                <a:t>p=0.08</a:t>
              </a:r>
            </a:p>
          </p:txBody>
        </p:sp>
        <p:cxnSp>
          <p:nvCxnSpPr>
            <p:cNvPr id="144" name="Straight Connector 143">
              <a:extLst>
                <a:ext uri="{FF2B5EF4-FFF2-40B4-BE49-F238E27FC236}">
                  <a16:creationId xmlns:a16="http://schemas.microsoft.com/office/drawing/2014/main" xmlns="" id="{EE747021-7EF0-410A-9F33-B7F5D09D0893}"/>
                </a:ext>
              </a:extLst>
            </p:cNvPr>
            <p:cNvCxnSpPr/>
            <p:nvPr/>
          </p:nvCxnSpPr>
          <p:spPr>
            <a:xfrm flipV="1">
              <a:off x="5417820" y="3642361"/>
              <a:ext cx="832485" cy="22364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CE082317-4208-46A9-86B6-F4BBAE3963D1}"/>
                </a:ext>
              </a:extLst>
            </p:cNvPr>
            <p:cNvCxnSpPr/>
            <p:nvPr/>
          </p:nvCxnSpPr>
          <p:spPr>
            <a:xfrm flipV="1">
              <a:off x="5408295" y="4316731"/>
              <a:ext cx="851535" cy="11563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04FD4AB8-7734-4C1E-AB13-BB539AEE6C62}"/>
                </a:ext>
              </a:extLst>
            </p:cNvPr>
            <p:cNvCxnSpPr/>
            <p:nvPr/>
          </p:nvCxnSpPr>
          <p:spPr>
            <a:xfrm flipV="1">
              <a:off x="5415915" y="4907281"/>
              <a:ext cx="843915" cy="876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F4CE7D66-957C-408F-A87F-6432FFDF9DEC}"/>
                </a:ext>
              </a:extLst>
            </p:cNvPr>
            <p:cNvCxnSpPr/>
            <p:nvPr/>
          </p:nvCxnSpPr>
          <p:spPr>
            <a:xfrm flipV="1">
              <a:off x="5415915" y="5273040"/>
              <a:ext cx="859155" cy="3848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3F416347-BDBD-44C4-8653-385364C1DF20}"/>
                </a:ext>
              </a:extLst>
            </p:cNvPr>
            <p:cNvCxnSpPr/>
            <p:nvPr/>
          </p:nvCxnSpPr>
          <p:spPr>
            <a:xfrm flipV="1">
              <a:off x="5419725" y="5402581"/>
              <a:ext cx="855345" cy="4552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20C46CB4-66F8-481F-B79E-C20C826EC5E2}"/>
                </a:ext>
              </a:extLst>
            </p:cNvPr>
            <p:cNvCxnSpPr/>
            <p:nvPr/>
          </p:nvCxnSpPr>
          <p:spPr>
            <a:xfrm flipV="1">
              <a:off x="5410200" y="5619751"/>
              <a:ext cx="864870" cy="2762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xmlns="" id="{3A85913C-7CF8-4C13-A999-F18FDB4D2988}"/>
                </a:ext>
              </a:extLst>
            </p:cNvPr>
            <p:cNvSpPr/>
            <p:nvPr/>
          </p:nvSpPr>
          <p:spPr>
            <a:xfrm>
              <a:off x="6236970" y="36131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Oval 150">
              <a:extLst>
                <a:ext uri="{FF2B5EF4-FFF2-40B4-BE49-F238E27FC236}">
                  <a16:creationId xmlns:a16="http://schemas.microsoft.com/office/drawing/2014/main" xmlns="" id="{BA0FE280-A7F8-4328-8F35-B769C65D1DF1}"/>
                </a:ext>
              </a:extLst>
            </p:cNvPr>
            <p:cNvSpPr/>
            <p:nvPr/>
          </p:nvSpPr>
          <p:spPr>
            <a:xfrm>
              <a:off x="6236970" y="4285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Oval 151">
              <a:extLst>
                <a:ext uri="{FF2B5EF4-FFF2-40B4-BE49-F238E27FC236}">
                  <a16:creationId xmlns:a16="http://schemas.microsoft.com/office/drawing/2014/main" xmlns="" id="{B59FD43D-3CD1-4337-B5E6-17A6981A9C18}"/>
                </a:ext>
              </a:extLst>
            </p:cNvPr>
            <p:cNvSpPr/>
            <p:nvPr/>
          </p:nvSpPr>
          <p:spPr>
            <a:xfrm>
              <a:off x="6236970" y="48704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Oval 152">
              <a:extLst>
                <a:ext uri="{FF2B5EF4-FFF2-40B4-BE49-F238E27FC236}">
                  <a16:creationId xmlns:a16="http://schemas.microsoft.com/office/drawing/2014/main" xmlns="" id="{4E49B5C6-E610-48E6-9645-CAB9AF8AE424}"/>
                </a:ext>
              </a:extLst>
            </p:cNvPr>
            <p:cNvSpPr/>
            <p:nvPr/>
          </p:nvSpPr>
          <p:spPr>
            <a:xfrm>
              <a:off x="6236970" y="52381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xmlns="" id="{AEDCE1A3-11AF-4C93-ABC0-C3216490CB0A}"/>
                </a:ext>
              </a:extLst>
            </p:cNvPr>
            <p:cNvSpPr/>
            <p:nvPr/>
          </p:nvSpPr>
          <p:spPr>
            <a:xfrm>
              <a:off x="6236970" y="538099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139BFDAC-DC13-4396-9AB3-87DF8B1EC170}"/>
                </a:ext>
              </a:extLst>
            </p:cNvPr>
            <p:cNvSpPr/>
            <p:nvPr/>
          </p:nvSpPr>
          <p:spPr>
            <a:xfrm>
              <a:off x="6236970" y="56019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xmlns="" id="{412193F3-6D31-43A9-A723-95997DB3ADDE}"/>
                </a:ext>
              </a:extLst>
            </p:cNvPr>
            <p:cNvSpPr/>
            <p:nvPr/>
          </p:nvSpPr>
          <p:spPr>
            <a:xfrm>
              <a:off x="5389245" y="5453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xmlns="" id="{5A532000-590B-4384-95DA-F2AAC8666493}"/>
                </a:ext>
              </a:extLst>
            </p:cNvPr>
            <p:cNvSpPr/>
            <p:nvPr/>
          </p:nvSpPr>
          <p:spPr>
            <a:xfrm>
              <a:off x="5389245" y="56305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xmlns="" id="{EA5CFCD9-9001-4A2B-84F3-54B4583CAC65}"/>
                </a:ext>
              </a:extLst>
            </p:cNvPr>
            <p:cNvSpPr/>
            <p:nvPr/>
          </p:nvSpPr>
          <p:spPr>
            <a:xfrm>
              <a:off x="5389245" y="57543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xmlns="" id="{3224269B-046D-480C-AB30-97027AF519F5}"/>
                </a:ext>
              </a:extLst>
            </p:cNvPr>
            <p:cNvSpPr/>
            <p:nvPr/>
          </p:nvSpPr>
          <p:spPr>
            <a:xfrm>
              <a:off x="5389245" y="58801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xmlns="" id="{C299AE91-651A-4F6B-97D0-C2F8CD9604F5}"/>
                </a:ext>
              </a:extLst>
            </p:cNvPr>
            <p:cNvSpPr/>
            <p:nvPr/>
          </p:nvSpPr>
          <p:spPr>
            <a:xfrm>
              <a:off x="5389245" y="58610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xmlns="" id="{FC3652FA-F8EF-44F3-9C70-A54AB1345A62}"/>
                </a:ext>
              </a:extLst>
            </p:cNvPr>
            <p:cNvSpPr/>
            <p:nvPr/>
          </p:nvSpPr>
          <p:spPr>
            <a:xfrm>
              <a:off x="5389245" y="5834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62" name="Straight Connector 161">
              <a:extLst>
                <a:ext uri="{FF2B5EF4-FFF2-40B4-BE49-F238E27FC236}">
                  <a16:creationId xmlns:a16="http://schemas.microsoft.com/office/drawing/2014/main" xmlns="" id="{CF3803AE-E9F9-4EC7-AF0F-562A3C6487ED}"/>
                </a:ext>
              </a:extLst>
            </p:cNvPr>
            <p:cNvCxnSpPr/>
            <p:nvPr/>
          </p:nvCxnSpPr>
          <p:spPr>
            <a:xfrm>
              <a:off x="5069167" y="581914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F2F03829-DDCD-4750-A982-DA573FFDFDF8}"/>
                </a:ext>
              </a:extLst>
            </p:cNvPr>
            <p:cNvCxnSpPr/>
            <p:nvPr/>
          </p:nvCxnSpPr>
          <p:spPr>
            <a:xfrm>
              <a:off x="5914987" y="507238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103681B1-F0D1-40E8-9E49-1E0C43FD43CF}"/>
                </a:ext>
              </a:extLst>
            </p:cNvPr>
            <p:cNvCxnSpPr/>
            <p:nvPr/>
          </p:nvCxnSpPr>
          <p:spPr>
            <a:xfrm flipH="1" flipV="1">
              <a:off x="6258560" y="3629026"/>
              <a:ext cx="0" cy="2005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3087">
              <a:extLst>
                <a:ext uri="{FF2B5EF4-FFF2-40B4-BE49-F238E27FC236}">
                  <a16:creationId xmlns:a16="http://schemas.microsoft.com/office/drawing/2014/main" xmlns="" id="{395A9E7F-F7B0-4D3F-917A-0183F8B6116E}"/>
                </a:ext>
              </a:extLst>
            </p:cNvPr>
            <p:cNvSpPr/>
            <p:nvPr/>
          </p:nvSpPr>
          <p:spPr>
            <a:xfrm>
              <a:off x="5412104" y="3429000"/>
              <a:ext cx="843915" cy="106680"/>
            </a:xfrm>
            <a:custGeom>
              <a:avLst/>
              <a:gdLst>
                <a:gd name="connsiteX0" fmla="*/ 0 w 765810"/>
                <a:gd name="connsiteY0" fmla="*/ 99060 h 106680"/>
                <a:gd name="connsiteX1" fmla="*/ 0 w 765810"/>
                <a:gd name="connsiteY1" fmla="*/ 0 h 106680"/>
                <a:gd name="connsiteX2" fmla="*/ 765810 w 765810"/>
                <a:gd name="connsiteY2" fmla="*/ 0 h 106680"/>
                <a:gd name="connsiteX3" fmla="*/ 765810 w 765810"/>
                <a:gd name="connsiteY3" fmla="*/ 106680 h 106680"/>
                <a:gd name="connsiteX4" fmla="*/ 0 w 765810"/>
                <a:gd name="connsiteY4" fmla="*/ 0 h 99060"/>
                <a:gd name="connsiteX5" fmla="*/ 0 w 765810"/>
                <a:gd name="connsiteY5" fmla="*/ 0 h 339090"/>
                <a:gd name="connsiteX6" fmla="*/ 0 w 765810"/>
                <a:gd name="connsiteY6" fmla="*/ 0 h 339090"/>
              </a:gdLst>
              <a:ahLst/>
              <a:cxnLst>
                <a:cxn ang="0">
                  <a:pos x="connsiteX0" y="connsiteY0"/>
                </a:cxn>
                <a:cxn ang="0">
                  <a:pos x="connsiteX1" y="connsiteY1"/>
                </a:cxn>
                <a:cxn ang="0">
                  <a:pos x="connsiteX2" y="connsiteY2"/>
                </a:cxn>
                <a:cxn ang="0">
                  <a:pos x="connsiteX3" y="connsiteY3"/>
                </a:cxn>
              </a:cxnLst>
              <a:rect l="l" t="t" r="r" b="b"/>
              <a:pathLst>
                <a:path w="765810" h="106680">
                  <a:moveTo>
                    <a:pt x="0" y="99060"/>
                  </a:moveTo>
                  <a:lnTo>
                    <a:pt x="0" y="0"/>
                  </a:lnTo>
                  <a:lnTo>
                    <a:pt x="765810" y="0"/>
                  </a:lnTo>
                  <a:lnTo>
                    <a:pt x="765810" y="10668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66" name="Straight Connector 165">
              <a:extLst>
                <a:ext uri="{FF2B5EF4-FFF2-40B4-BE49-F238E27FC236}">
                  <a16:creationId xmlns:a16="http://schemas.microsoft.com/office/drawing/2014/main" xmlns="" id="{ABE6E5DC-983E-483E-830C-79BD55BED2E9}"/>
                </a:ext>
              </a:extLst>
            </p:cNvPr>
            <p:cNvCxnSpPr/>
            <p:nvPr/>
          </p:nvCxnSpPr>
          <p:spPr>
            <a:xfrm flipV="1">
              <a:off x="7259955" y="5244465"/>
              <a:ext cx="847725" cy="2324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42541EB1-2426-4076-8987-BCC53BE5438A}"/>
                </a:ext>
              </a:extLst>
            </p:cNvPr>
            <p:cNvCxnSpPr/>
            <p:nvPr/>
          </p:nvCxnSpPr>
          <p:spPr>
            <a:xfrm flipV="1">
              <a:off x="7273290" y="5434965"/>
              <a:ext cx="834390" cy="400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9E3FB17F-202D-46DE-A7A4-061ED74EBAFE}"/>
                </a:ext>
              </a:extLst>
            </p:cNvPr>
            <p:cNvCxnSpPr/>
            <p:nvPr/>
          </p:nvCxnSpPr>
          <p:spPr>
            <a:xfrm flipV="1">
              <a:off x="7280909" y="5583556"/>
              <a:ext cx="864000" cy="685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69FCA413-9CBA-4E83-8D78-120886712559}"/>
                </a:ext>
              </a:extLst>
            </p:cNvPr>
            <p:cNvCxnSpPr/>
            <p:nvPr/>
          </p:nvCxnSpPr>
          <p:spPr>
            <a:xfrm>
              <a:off x="7282815" y="5819776"/>
              <a:ext cx="849630" cy="380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EB81FCE9-EA39-4FF2-8763-71FFAFC18E70}"/>
                </a:ext>
              </a:extLst>
            </p:cNvPr>
            <p:cNvCxnSpPr/>
            <p:nvPr/>
          </p:nvCxnSpPr>
          <p:spPr>
            <a:xfrm>
              <a:off x="7282815" y="5821681"/>
              <a:ext cx="8496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8F252192-B266-4727-9D25-7D95E579C0F1}"/>
                </a:ext>
              </a:extLst>
            </p:cNvPr>
            <p:cNvCxnSpPr/>
            <p:nvPr/>
          </p:nvCxnSpPr>
          <p:spPr>
            <a:xfrm flipV="1">
              <a:off x="7282815" y="5657850"/>
              <a:ext cx="849630" cy="182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938EB139-DF97-473B-8703-88346EAD5C3F}"/>
                </a:ext>
              </a:extLst>
            </p:cNvPr>
            <p:cNvCxnSpPr/>
            <p:nvPr/>
          </p:nvCxnSpPr>
          <p:spPr>
            <a:xfrm flipH="1" flipV="1">
              <a:off x="7277735" y="5476875"/>
              <a:ext cx="0" cy="3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9BC0C089-7A7D-4C4F-A294-0E533ED9017C}"/>
                </a:ext>
              </a:extLst>
            </p:cNvPr>
            <p:cNvCxnSpPr/>
            <p:nvPr/>
          </p:nvCxnSpPr>
          <p:spPr>
            <a:xfrm>
              <a:off x="6934162" y="571817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xmlns="" id="{8DE4B362-D8AE-497E-B30A-BE8CCCDE3A9A}"/>
                </a:ext>
              </a:extLst>
            </p:cNvPr>
            <p:cNvSpPr/>
            <p:nvPr/>
          </p:nvSpPr>
          <p:spPr>
            <a:xfrm>
              <a:off x="7259955" y="58264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5" name="Oval 174">
              <a:extLst>
                <a:ext uri="{FF2B5EF4-FFF2-40B4-BE49-F238E27FC236}">
                  <a16:creationId xmlns:a16="http://schemas.microsoft.com/office/drawing/2014/main" xmlns="" id="{47CA54FE-80C9-406A-8EAE-28648EFEA84C}"/>
                </a:ext>
              </a:extLst>
            </p:cNvPr>
            <p:cNvSpPr/>
            <p:nvPr/>
          </p:nvSpPr>
          <p:spPr>
            <a:xfrm>
              <a:off x="7269480" y="580929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6" name="Oval 175">
              <a:extLst>
                <a:ext uri="{FF2B5EF4-FFF2-40B4-BE49-F238E27FC236}">
                  <a16:creationId xmlns:a16="http://schemas.microsoft.com/office/drawing/2014/main" xmlns="" id="{1F5C5B0C-1552-4C42-A0CD-4BCE198F74BC}"/>
                </a:ext>
              </a:extLst>
            </p:cNvPr>
            <p:cNvSpPr/>
            <p:nvPr/>
          </p:nvSpPr>
          <p:spPr>
            <a:xfrm>
              <a:off x="7259955" y="57883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Oval 176">
              <a:extLst>
                <a:ext uri="{FF2B5EF4-FFF2-40B4-BE49-F238E27FC236}">
                  <a16:creationId xmlns:a16="http://schemas.microsoft.com/office/drawing/2014/main" xmlns="" id="{0A97385E-39A3-4B91-B728-FF6597410008}"/>
                </a:ext>
              </a:extLst>
            </p:cNvPr>
            <p:cNvSpPr/>
            <p:nvPr/>
          </p:nvSpPr>
          <p:spPr>
            <a:xfrm>
              <a:off x="7259955" y="57216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Oval 177">
              <a:extLst>
                <a:ext uri="{FF2B5EF4-FFF2-40B4-BE49-F238E27FC236}">
                  <a16:creationId xmlns:a16="http://schemas.microsoft.com/office/drawing/2014/main" xmlns="" id="{BFC439F6-DBD7-457F-9658-A7D4F8E9F027}"/>
                </a:ext>
              </a:extLst>
            </p:cNvPr>
            <p:cNvSpPr/>
            <p:nvPr/>
          </p:nvSpPr>
          <p:spPr>
            <a:xfrm>
              <a:off x="7259955" y="56797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Oval 178">
              <a:extLst>
                <a:ext uri="{FF2B5EF4-FFF2-40B4-BE49-F238E27FC236}">
                  <a16:creationId xmlns:a16="http://schemas.microsoft.com/office/drawing/2014/main" xmlns="" id="{24EE8406-A6DE-4FD5-99AC-137A5380BEB1}"/>
                </a:ext>
              </a:extLst>
            </p:cNvPr>
            <p:cNvSpPr/>
            <p:nvPr/>
          </p:nvSpPr>
          <p:spPr>
            <a:xfrm>
              <a:off x="7259955" y="563022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Oval 179">
              <a:extLst>
                <a:ext uri="{FF2B5EF4-FFF2-40B4-BE49-F238E27FC236}">
                  <a16:creationId xmlns:a16="http://schemas.microsoft.com/office/drawing/2014/main" xmlns="" id="{83D9F08E-D86A-4B83-B271-73C51429BEA8}"/>
                </a:ext>
              </a:extLst>
            </p:cNvPr>
            <p:cNvSpPr/>
            <p:nvPr/>
          </p:nvSpPr>
          <p:spPr>
            <a:xfrm>
              <a:off x="7259955" y="54549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1" name="Oval 180">
              <a:extLst>
                <a:ext uri="{FF2B5EF4-FFF2-40B4-BE49-F238E27FC236}">
                  <a16:creationId xmlns:a16="http://schemas.microsoft.com/office/drawing/2014/main" xmlns="" id="{FE90722A-C8ED-4145-9863-67333AF113D1}"/>
                </a:ext>
              </a:extLst>
            </p:cNvPr>
            <p:cNvSpPr/>
            <p:nvPr/>
          </p:nvSpPr>
          <p:spPr>
            <a:xfrm>
              <a:off x="7269480" y="544353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2" name="Oval 181">
              <a:extLst>
                <a:ext uri="{FF2B5EF4-FFF2-40B4-BE49-F238E27FC236}">
                  <a16:creationId xmlns:a16="http://schemas.microsoft.com/office/drawing/2014/main" xmlns="" id="{6C00F010-4F66-4435-ACE1-3668FF6868FD}"/>
                </a:ext>
              </a:extLst>
            </p:cNvPr>
            <p:cNvSpPr/>
            <p:nvPr/>
          </p:nvSpPr>
          <p:spPr>
            <a:xfrm>
              <a:off x="8114983" y="52187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3" name="Oval 182">
              <a:extLst>
                <a:ext uri="{FF2B5EF4-FFF2-40B4-BE49-F238E27FC236}">
                  <a16:creationId xmlns:a16="http://schemas.microsoft.com/office/drawing/2014/main" xmlns="" id="{0A24CC28-D059-40C4-9639-849223B349FB}"/>
                </a:ext>
              </a:extLst>
            </p:cNvPr>
            <p:cNvSpPr/>
            <p:nvPr/>
          </p:nvSpPr>
          <p:spPr>
            <a:xfrm>
              <a:off x="8114983" y="54206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4" name="Oval 183">
              <a:extLst>
                <a:ext uri="{FF2B5EF4-FFF2-40B4-BE49-F238E27FC236}">
                  <a16:creationId xmlns:a16="http://schemas.microsoft.com/office/drawing/2014/main" xmlns="" id="{DCF89F86-2D1F-47B2-8F62-4B95390D4DEA}"/>
                </a:ext>
              </a:extLst>
            </p:cNvPr>
            <p:cNvSpPr/>
            <p:nvPr/>
          </p:nvSpPr>
          <p:spPr>
            <a:xfrm>
              <a:off x="8114983" y="56454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5" name="Oval 184">
              <a:extLst>
                <a:ext uri="{FF2B5EF4-FFF2-40B4-BE49-F238E27FC236}">
                  <a16:creationId xmlns:a16="http://schemas.microsoft.com/office/drawing/2014/main" xmlns="" id="{62D1CACD-89AD-4996-B918-BB5FE89DD392}"/>
                </a:ext>
              </a:extLst>
            </p:cNvPr>
            <p:cNvSpPr/>
            <p:nvPr/>
          </p:nvSpPr>
          <p:spPr>
            <a:xfrm>
              <a:off x="8114983" y="55597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6" name="Oval 185">
              <a:extLst>
                <a:ext uri="{FF2B5EF4-FFF2-40B4-BE49-F238E27FC236}">
                  <a16:creationId xmlns:a16="http://schemas.microsoft.com/office/drawing/2014/main" xmlns="" id="{FAC0CF00-1170-47A9-B5E4-6C44CEACD67A}"/>
                </a:ext>
              </a:extLst>
            </p:cNvPr>
            <p:cNvSpPr/>
            <p:nvPr/>
          </p:nvSpPr>
          <p:spPr>
            <a:xfrm>
              <a:off x="8135938" y="562832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Oval 186">
              <a:extLst>
                <a:ext uri="{FF2B5EF4-FFF2-40B4-BE49-F238E27FC236}">
                  <a16:creationId xmlns:a16="http://schemas.microsoft.com/office/drawing/2014/main" xmlns="" id="{28512F81-31F6-4606-9C77-0209E7B94ABE}"/>
                </a:ext>
              </a:extLst>
            </p:cNvPr>
            <p:cNvSpPr/>
            <p:nvPr/>
          </p:nvSpPr>
          <p:spPr>
            <a:xfrm>
              <a:off x="8114983" y="58416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Oval 187">
              <a:extLst>
                <a:ext uri="{FF2B5EF4-FFF2-40B4-BE49-F238E27FC236}">
                  <a16:creationId xmlns:a16="http://schemas.microsoft.com/office/drawing/2014/main" xmlns="" id="{D3B6D564-A288-4000-A87B-1C52B408B636}"/>
                </a:ext>
              </a:extLst>
            </p:cNvPr>
            <p:cNvSpPr/>
            <p:nvPr/>
          </p:nvSpPr>
          <p:spPr>
            <a:xfrm>
              <a:off x="8114983" y="57845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Oval 188">
              <a:extLst>
                <a:ext uri="{FF2B5EF4-FFF2-40B4-BE49-F238E27FC236}">
                  <a16:creationId xmlns:a16="http://schemas.microsoft.com/office/drawing/2014/main" xmlns="" id="{48B313F9-BAE2-426B-A62B-C56D9C0D8162}"/>
                </a:ext>
              </a:extLst>
            </p:cNvPr>
            <p:cNvSpPr/>
            <p:nvPr/>
          </p:nvSpPr>
          <p:spPr>
            <a:xfrm>
              <a:off x="8114983" y="57140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90" name="Straight Connector 189">
              <a:extLst>
                <a:ext uri="{FF2B5EF4-FFF2-40B4-BE49-F238E27FC236}">
                  <a16:creationId xmlns:a16="http://schemas.microsoft.com/office/drawing/2014/main" xmlns="" id="{9ABFF2C5-BF9A-4F4B-88CB-ED92C11AF89E}"/>
                </a:ext>
              </a:extLst>
            </p:cNvPr>
            <p:cNvCxnSpPr/>
            <p:nvPr/>
          </p:nvCxnSpPr>
          <p:spPr>
            <a:xfrm flipH="1" flipV="1">
              <a:off x="8137842" y="5442585"/>
              <a:ext cx="0" cy="43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6512C040-A769-427D-AFDD-17A7E8501405}"/>
                </a:ext>
              </a:extLst>
            </p:cNvPr>
            <p:cNvCxnSpPr/>
            <p:nvPr/>
          </p:nvCxnSpPr>
          <p:spPr>
            <a:xfrm>
              <a:off x="7794923" y="565340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1944805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LBA37_PR：新辅助易普利姆玛加纳武单抗治疗早期结肠癌 </a:t>
            </a:r>
            <a:r>
              <a:rPr lang="en-GB" dirty="0"/>
              <a:t>–</a:t>
            </a:r>
            <a:r>
              <a:rPr lang="zh-CN" sz="1800" b="1" i="0" u="none" strike="noStrike" cap="none" baseline="0" dirty="0">
                <a:solidFill>
                  <a:srgbClr val="043882"/>
                </a:solidFill>
                <a:effectLst/>
                <a:uFillTx/>
                <a:ea typeface="SimSun"/>
              </a:rPr>
              <a:t> Chalabi M,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治疗前和治疗后 TCR 克隆性在 dMMR 或 MMR-P 中没有显著差异</a:t>
            </a:r>
          </a:p>
          <a:p>
            <a:r>
              <a:rPr lang="zh-CN" sz="1600" b="0" i="0" u="none" strike="noStrike" cap="none" baseline="0">
                <a:solidFill>
                  <a:srgbClr val="4D4D4D"/>
                </a:solidFill>
                <a:effectLst/>
                <a:uFillTx/>
                <a:ea typeface="SimSun"/>
              </a:rPr>
              <a:t>治疗前免疫基因标记不能预测对治疗的缓解 </a:t>
            </a:r>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对于早期结肠癌患者，易普利姆玛+纳武单抗的短期术前治疗是安全的，并且与所有 dMMR 肿瘤中的重大病理缓解相关 </a:t>
            </a:r>
          </a:p>
          <a:p>
            <a:r>
              <a:rPr lang="zh-CN" sz="1600" b="1" i="0" u="none" strike="noStrike" cap="none" baseline="0">
                <a:solidFill>
                  <a:srgbClr val="4D4D4D"/>
                </a:solidFill>
                <a:effectLst/>
                <a:uFillTx/>
                <a:ea typeface="SimSun"/>
              </a:rPr>
              <a:t>治疗前的肿瘤炎症测量指标不能预测缓解 </a:t>
            </a:r>
          </a:p>
          <a:p>
            <a:r>
              <a:rPr lang="zh-CN" sz="1600" b="1" i="0" u="none" strike="noStrike" cap="none" baseline="0">
                <a:solidFill>
                  <a:srgbClr val="4D4D4D"/>
                </a:solidFill>
                <a:effectLst/>
                <a:uFillTx/>
                <a:ea typeface="SimSun"/>
              </a:rPr>
              <a:t>这些结果需要在更大试验中得到证实 </a:t>
            </a:r>
          </a:p>
        </p:txBody>
      </p:sp>
      <p:sp>
        <p:nvSpPr>
          <p:cNvPr id="5" name="Text Placeholder 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Chalabi M, et al. Ann Oncol 2018;29(suppl 5):abstr LBA37_PR</a:t>
            </a:r>
          </a:p>
        </p:txBody>
      </p:sp>
    </p:spTree>
    <p:extLst>
      <p:ext uri="{BB962C8B-B14F-4D97-AF65-F5344CB8AC3E}">
        <p14:creationId xmlns:p14="http://schemas.microsoft.com/office/powerpoint/2010/main" xmlns="" val="223082625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LBA18_PR：纳武单抗 (NIVO) 加低剂量易普利姆玛 (IPI) 作为微卫星不稳定性-高/错配修复缺陷 (MSI-H/dMMR) 转移性结直肠癌 (mCRC) 的一线治疗的持久临床获益</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Lenz HJ, et al</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评估在 CheckMate-142 研究中用于 1 线治疗的纳武单抗+低剂量易普利姆玛在</a:t>
            </a:r>
            <a:r>
              <a:rPr lang="es-ES" altLang="zh-CN" sz="1600" b="0" i="0" u="none" strike="noStrike" cap="none" baseline="0" dirty="0">
                <a:solidFill>
                  <a:srgbClr val="4D4D4D"/>
                </a:solidFill>
                <a:effectLst/>
                <a:uFillTx/>
                <a:ea typeface="SimSun"/>
              </a:rPr>
              <a:t/>
            </a:r>
            <a:br>
              <a:rPr lang="es-ES" altLang="zh-CN" sz="1600" b="0" i="0" u="none" strike="noStrike" cap="none" baseline="0" dirty="0">
                <a:solidFill>
                  <a:srgbClr val="4D4D4D"/>
                </a:solidFill>
                <a:effectLst/>
                <a:uFillTx/>
                <a:ea typeface="SimSun"/>
              </a:rPr>
            </a:br>
            <a:r>
              <a:rPr lang="zh-CN" sz="1600" b="0" i="0" u="none" strike="noStrike" cap="none" baseline="0" dirty="0">
                <a:solidFill>
                  <a:srgbClr val="4D4D4D"/>
                </a:solidFill>
                <a:effectLst/>
                <a:uFillTx/>
                <a:ea typeface="SimSun"/>
              </a:rPr>
              <a:t>MSI-H/dMMR mCRC 患者中的疗效和安全性 </a:t>
            </a:r>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*CR、PR 或 SD ≥12 周的患者除以接受治疗的患者数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Lenz HJ, et al. Ann Oncol 2018;29(suppl 5):abstr LBA18_PR</a:t>
            </a:r>
          </a:p>
        </p:txBody>
      </p:sp>
      <p:sp>
        <p:nvSpPr>
          <p:cNvPr id="6" name="Rectangle 9"/>
          <p:cNvSpPr txBox="1">
            <a:spLocks noChangeArrowheads="1"/>
          </p:cNvSpPr>
          <p:nvPr/>
        </p:nvSpPr>
        <p:spPr bwMode="auto">
          <a:xfrm>
            <a:off x="365124" y="5049702"/>
            <a:ext cx="4130676" cy="874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ORR（研究者评估的 RECIST v1.1）</a:t>
            </a:r>
          </a:p>
          <a:p>
            <a:pPr>
              <a:buClr>
                <a:srgbClr val="043882"/>
              </a:buClr>
            </a:pPr>
            <a:endParaRPr lang="en-GB"/>
          </a:p>
        </p:txBody>
      </p:sp>
      <p:sp>
        <p:nvSpPr>
          <p:cNvPr id="7" name="Content Placeholder 26"/>
          <p:cNvSpPr txBox="1"/>
          <p:nvPr/>
        </p:nvSpPr>
        <p:spPr>
          <a:xfrm>
            <a:off x="4648200" y="5049702"/>
            <a:ext cx="4130675" cy="8983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次要终点</a:t>
            </a:r>
          </a:p>
          <a:p>
            <a:pPr>
              <a:buClr>
                <a:srgbClr val="043882"/>
              </a:buClr>
            </a:pPr>
            <a:r>
              <a:rPr lang="zh-CN" sz="1600" b="0" i="0" u="none" strike="noStrike" cap="none" baseline="0" dirty="0">
                <a:solidFill>
                  <a:srgbClr val="4D4D4D"/>
                </a:solidFill>
                <a:effectLst/>
                <a:uFillTx/>
                <a:ea typeface="SimSun"/>
              </a:rPr>
              <a:t>通过盲法独立审查确定的 ORR、DCR*、DoR、PFS、OS 和安全性 </a:t>
            </a:r>
          </a:p>
        </p:txBody>
      </p:sp>
      <p:sp>
        <p:nvSpPr>
          <p:cNvPr id="8" name="AutoShape 12"/>
          <p:cNvSpPr>
            <a:spLocks noChangeArrowheads="1"/>
          </p:cNvSpPr>
          <p:nvPr/>
        </p:nvSpPr>
        <p:spPr bwMode="auto">
          <a:xfrm>
            <a:off x="5397730" y="2495075"/>
            <a:ext cx="2944297" cy="855223"/>
          </a:xfrm>
          <a:prstGeom prst="roundRect">
            <a:avLst>
              <a:gd name="adj" fmla="val 0"/>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纳武单抗 3 mg/kg q2w + 易普利姆玛 1 mg/kg q6w</a:t>
            </a:r>
            <a:r>
              <a:rPr sz="1800"/>
              <a:t/>
            </a:r>
            <a:br>
              <a:rPr sz="1800"/>
            </a:br>
            <a:r>
              <a:rPr lang="zh-CN" sz="1800" b="0" i="0" u="none" strike="noStrike" cap="none" baseline="0">
                <a:solidFill>
                  <a:srgbClr val="FFFFFF"/>
                </a:solidFill>
                <a:effectLst/>
                <a:uFillTx/>
                <a:ea typeface="SimSun"/>
              </a:rPr>
              <a:t>(n=45)</a:t>
            </a:r>
          </a:p>
        </p:txBody>
      </p:sp>
      <p:cxnSp>
        <p:nvCxnSpPr>
          <p:cNvPr id="9" name="AutoShape 19"/>
          <p:cNvCxnSpPr>
            <a:cxnSpLocks noChangeShapeType="1"/>
          </p:cNvCxnSpPr>
          <p:nvPr/>
        </p:nvCxnSpPr>
        <p:spPr bwMode="auto">
          <a:xfrm flipV="1">
            <a:off x="3605134" y="2984679"/>
            <a:ext cx="1792596" cy="6088"/>
          </a:xfrm>
          <a:prstGeom prst="straightConnector1">
            <a:avLst/>
          </a:prstGeom>
          <a:noFill/>
          <a:ln w="57150">
            <a:solidFill>
              <a:schemeClr val="bg2">
                <a:lumMod val="60000"/>
                <a:lumOff val="40000"/>
              </a:schemeClr>
            </a:solidFill>
            <a:round/>
            <a:tailEnd type="triangle" w="med" len="med"/>
          </a:ln>
        </p:spPr>
      </p:cxnSp>
      <p:sp>
        <p:nvSpPr>
          <p:cNvPr id="12" name="AutoShape 9"/>
          <p:cNvSpPr>
            <a:spLocks noChangeArrowheads="1"/>
          </p:cNvSpPr>
          <p:nvPr/>
        </p:nvSpPr>
        <p:spPr bwMode="auto">
          <a:xfrm>
            <a:off x="365124" y="2922932"/>
            <a:ext cx="3243250" cy="1626717"/>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8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itchFamily="34" charset="0"/>
              <a:buChar char="•"/>
              <a:defRPr/>
            </a:pPr>
            <a:r>
              <a:rPr lang="zh-CN" sz="1800" b="0" i="0" u="none" strike="noStrike" cap="none" baseline="0" dirty="0">
                <a:solidFill>
                  <a:srgbClr val="FFFFFF"/>
                </a:solidFill>
                <a:effectLst/>
                <a:uFillTx/>
                <a:ea typeface="SimSun"/>
              </a:rPr>
              <a:t>组织学证实的转移性或复发性 CRC </a:t>
            </a:r>
          </a:p>
          <a:p>
            <a:pPr marL="228600" indent="-228600" defTabSz="892175" eaLnBrk="0" hangingPunct="0">
              <a:spcAft>
                <a:spcPct val="30000"/>
              </a:spcAft>
              <a:buFont typeface="Arial" pitchFamily="34" charset="0"/>
              <a:buChar char="•"/>
              <a:defRPr/>
            </a:pPr>
            <a:r>
              <a:rPr lang="zh-CN" sz="1800" b="0" i="0" u="none" strike="noStrike" cap="none" baseline="0" dirty="0">
                <a:solidFill>
                  <a:srgbClr val="FFFFFF"/>
                </a:solidFill>
                <a:effectLst/>
                <a:uFillTx/>
                <a:ea typeface="SimSun"/>
              </a:rPr>
              <a:t>根据当地实验室的 MSI-H/dMMR</a:t>
            </a:r>
          </a:p>
        </p:txBody>
      </p:sp>
      <p:sp>
        <p:nvSpPr>
          <p:cNvPr id="15" name="AutoShape 12"/>
          <p:cNvSpPr>
            <a:spLocks noChangeArrowheads="1"/>
          </p:cNvSpPr>
          <p:nvPr/>
        </p:nvSpPr>
        <p:spPr bwMode="auto">
          <a:xfrm>
            <a:off x="5397730" y="3443424"/>
            <a:ext cx="2944297" cy="598013"/>
          </a:xfrm>
          <a:prstGeom prst="roundRect">
            <a:avLst>
              <a:gd name="adj" fmla="val 0"/>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纳武单抗 3 mg/kg </a:t>
            </a:r>
            <a:r>
              <a:rPr lang="es-ES" altLang="zh-CN" sz="1800" b="0" i="0" u="none" strike="noStrike" cap="none" baseline="0" dirty="0" err="1">
                <a:solidFill>
                  <a:srgbClr val="FFFFFF"/>
                </a:solidFill>
                <a:effectLst/>
                <a:uFillTx/>
                <a:ea typeface="SimSun"/>
              </a:rPr>
              <a:t>q2w</a:t>
            </a:r>
            <a:endParaRPr lang="zh-CN" sz="1800" b="0" i="0" u="none" strike="noStrike" cap="none" baseline="0" dirty="0">
              <a:solidFill>
                <a:srgbClr val="FFFFFF"/>
              </a:solidFill>
              <a:effectLst/>
              <a:uFillTx/>
              <a:ea typeface="SimSun"/>
            </a:endParaRPr>
          </a:p>
        </p:txBody>
      </p:sp>
      <p:cxnSp>
        <p:nvCxnSpPr>
          <p:cNvPr id="16" name="AutoShape 19"/>
          <p:cNvCxnSpPr>
            <a:cxnSpLocks noChangeShapeType="1"/>
            <a:stCxn id="12" idx="3"/>
            <a:endCxn id="15" idx="1"/>
          </p:cNvCxnSpPr>
          <p:nvPr/>
        </p:nvCxnSpPr>
        <p:spPr bwMode="auto">
          <a:xfrm>
            <a:off x="3608374" y="3736291"/>
            <a:ext cx="1789356" cy="6140"/>
          </a:xfrm>
          <a:prstGeom prst="straightConnector1">
            <a:avLst/>
          </a:prstGeom>
          <a:noFill/>
          <a:ln w="57150">
            <a:solidFill>
              <a:schemeClr val="bg2">
                <a:lumMod val="60000"/>
                <a:lumOff val="40000"/>
              </a:schemeClr>
            </a:solidFill>
            <a:round/>
            <a:tailEnd type="triangle" w="med" len="med"/>
          </a:ln>
        </p:spPr>
      </p:cxnSp>
      <p:sp>
        <p:nvSpPr>
          <p:cNvPr id="23" name="AutoShape 12"/>
          <p:cNvSpPr>
            <a:spLocks noChangeArrowheads="1"/>
          </p:cNvSpPr>
          <p:nvPr/>
        </p:nvSpPr>
        <p:spPr bwMode="auto">
          <a:xfrm>
            <a:off x="5397730" y="4137230"/>
            <a:ext cx="2944297" cy="645158"/>
          </a:xfrm>
          <a:prstGeom prst="roundRect">
            <a:avLst>
              <a:gd name="adj" fmla="val 0"/>
            </a:avLst>
          </a:prstGeom>
          <a:solidFill>
            <a:schemeClr val="accent6"/>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纳武单抗 3 mg/kg + 易普利姆玛 1 mg/kg q3w</a:t>
            </a:r>
          </a:p>
        </p:txBody>
      </p:sp>
      <p:cxnSp>
        <p:nvCxnSpPr>
          <p:cNvPr id="24" name="AutoShape 19"/>
          <p:cNvCxnSpPr>
            <a:cxnSpLocks noChangeShapeType="1"/>
            <a:endCxn id="23" idx="1"/>
          </p:cNvCxnSpPr>
          <p:nvPr/>
        </p:nvCxnSpPr>
        <p:spPr bwMode="auto">
          <a:xfrm>
            <a:off x="3605134" y="4459571"/>
            <a:ext cx="1792596" cy="238"/>
          </a:xfrm>
          <a:prstGeom prst="straightConnector1">
            <a:avLst/>
          </a:prstGeom>
          <a:noFill/>
          <a:ln w="57150">
            <a:solidFill>
              <a:schemeClr val="bg2">
                <a:lumMod val="60000"/>
                <a:lumOff val="40000"/>
              </a:schemeClr>
            </a:solidFill>
            <a:round/>
            <a:tailEnd type="triangle" w="med" len="med"/>
          </a:ln>
        </p:spPr>
      </p:cxnSp>
      <p:sp>
        <p:nvSpPr>
          <p:cNvPr id="38" name="TextBox 37"/>
          <p:cNvSpPr txBox="1"/>
          <p:nvPr/>
        </p:nvSpPr>
        <p:spPr>
          <a:xfrm>
            <a:off x="4279416" y="2623276"/>
            <a:ext cx="460023"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1线</a:t>
            </a:r>
          </a:p>
        </p:txBody>
      </p:sp>
      <p:sp>
        <p:nvSpPr>
          <p:cNvPr id="39" name="TextBox 38"/>
          <p:cNvSpPr txBox="1"/>
          <p:nvPr/>
        </p:nvSpPr>
        <p:spPr>
          <a:xfrm>
            <a:off x="3662259" y="3409456"/>
            <a:ext cx="89497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既往经治</a:t>
            </a:r>
          </a:p>
        </p:txBody>
      </p:sp>
      <p:sp>
        <p:nvSpPr>
          <p:cNvPr id="41" name="TextBox 40"/>
          <p:cNvSpPr txBox="1"/>
          <p:nvPr/>
        </p:nvSpPr>
        <p:spPr>
          <a:xfrm>
            <a:off x="3662259" y="4129629"/>
            <a:ext cx="89497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既往经治</a:t>
            </a:r>
          </a:p>
        </p:txBody>
      </p:sp>
      <p:sp>
        <p:nvSpPr>
          <p:cNvPr id="42" name="Rectangle 41"/>
          <p:cNvSpPr/>
          <p:nvPr/>
        </p:nvSpPr>
        <p:spPr>
          <a:xfrm>
            <a:off x="4152275" y="2435900"/>
            <a:ext cx="4626600" cy="9585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6632266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LBA18_PR：纳武单抗 (NIVO) 加低剂量易普利姆玛 (IPI) 作为微卫星不稳定性-高/错配修复缺陷 (MSI-H/dMMR) 转移性结直肠癌 (mCRC) 的一线治疗的持久临床获益</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Lenz HJ, et al</a:t>
            </a:r>
          </a:p>
        </p:txBody>
      </p:sp>
      <p:sp>
        <p:nvSpPr>
          <p:cNvPr id="3" name="Content Placeholder 2"/>
          <p:cNvSpPr>
            <a:spLocks noGrp="1"/>
          </p:cNvSpPr>
          <p:nvPr>
            <p:ph idx="1"/>
          </p:nvPr>
        </p:nvSpPr>
        <p:spPr>
          <a:xfrm>
            <a:off x="365124" y="1254035"/>
            <a:ext cx="8530903" cy="4746172"/>
          </a:xfrm>
        </p:spPr>
        <p:txBody>
          <a:bodyPr/>
          <a:lstStyle/>
          <a:p>
            <a:pPr marL="0" indent="0">
              <a:buNone/>
            </a:pPr>
            <a:r>
              <a:rPr lang="zh-CN" sz="1600" b="1" i="0" u="none" strike="noStrike" cap="none" baseline="0" dirty="0">
                <a:solidFill>
                  <a:srgbClr val="4D4D4D"/>
                </a:solidFill>
                <a:effectLst/>
                <a:uFillTx/>
                <a:ea typeface="SimSun"/>
              </a:rPr>
              <a:t>关键结果</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spcBef>
                <a:spcPts val="1200"/>
              </a:spcBef>
            </a:pPr>
            <a:r>
              <a:rPr lang="zh-CN" sz="1600" b="0" i="0" u="none" strike="noStrike" cap="none" baseline="0" dirty="0">
                <a:solidFill>
                  <a:srgbClr val="4D4D4D"/>
                </a:solidFill>
                <a:effectLst/>
                <a:uFillTx/>
                <a:ea typeface="SimSun"/>
              </a:rPr>
              <a:t>无论肿瘤 PD-L1表达、</a:t>
            </a:r>
            <a:r>
              <a:rPr lang="zh-CN" sz="1600" b="0" i="1" u="none" strike="noStrike" cap="none" baseline="0" dirty="0">
                <a:solidFill>
                  <a:srgbClr val="4D4D4D"/>
                </a:solidFill>
                <a:effectLst/>
                <a:uFillTx/>
                <a:ea typeface="SimSun"/>
              </a:rPr>
              <a:t>BRAF</a:t>
            </a:r>
            <a:r>
              <a:rPr lang="zh-CN" sz="1600" b="0" i="0" u="none" strike="noStrike" cap="none" baseline="0" dirty="0">
                <a:solidFill>
                  <a:srgbClr val="4D4D4D"/>
                </a:solidFill>
                <a:effectLst/>
                <a:uFillTx/>
                <a:ea typeface="SimSun"/>
              </a:rPr>
              <a:t> 或 </a:t>
            </a:r>
            <a:r>
              <a:rPr lang="zh-CN" sz="1600" b="0" i="1" u="none" strike="noStrike" cap="none" baseline="0" dirty="0">
                <a:solidFill>
                  <a:srgbClr val="4D4D4D"/>
                </a:solidFill>
                <a:effectLst/>
                <a:uFillTx/>
                <a:ea typeface="SimSun"/>
              </a:rPr>
              <a:t>KRAS</a:t>
            </a:r>
            <a:r>
              <a:rPr lang="zh-CN" sz="1600" b="0" i="0" u="none" strike="noStrike" cap="none" baseline="0" dirty="0">
                <a:solidFill>
                  <a:srgbClr val="4D4D4D"/>
                </a:solidFill>
                <a:effectLst/>
                <a:uFillTx/>
                <a:ea typeface="SimSun"/>
              </a:rPr>
              <a:t> 突变状态或 Lynch 综合征的诊断如何，均观察到缓解</a:t>
            </a:r>
          </a:p>
          <a:p>
            <a:pPr lvl="1"/>
            <a:r>
              <a:rPr lang="zh-CN" sz="1600" b="0" i="0" u="none" strike="noStrike" cap="none" baseline="0" dirty="0">
                <a:solidFill>
                  <a:srgbClr val="4D4D4D"/>
                </a:solidFill>
                <a:effectLst/>
                <a:uFillTx/>
                <a:ea typeface="SimSun"/>
              </a:rPr>
              <a:t>在 17 例 BRAF 突变患者中，ORR 为 71％，DCR 为 88％ </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Lenz HJ, et al. Ann Oncol 2018;29(suppl 5):abstr LBA18_PR</a:t>
            </a:r>
          </a:p>
        </p:txBody>
      </p:sp>
      <p:graphicFrame>
        <p:nvGraphicFramePr>
          <p:cNvPr id="6" name="Group 88"/>
          <p:cNvGraphicFramePr>
            <a:graphicFrameLocks noGrp="1"/>
          </p:cNvGraphicFramePr>
          <p:nvPr>
            <p:extLst>
              <p:ext uri="{D42A27DB-BD31-4B8C-83A1-F6EECF244321}">
                <p14:modId xmlns:p14="http://schemas.microsoft.com/office/powerpoint/2010/main" xmlns="" val="108964535"/>
              </p:ext>
            </p:extLst>
          </p:nvPr>
        </p:nvGraphicFramePr>
        <p:xfrm>
          <a:off x="1339404" y="1631847"/>
          <a:ext cx="6465193" cy="355127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xmlns="" val="20000"/>
                    </a:ext>
                  </a:extLst>
                </a:gridCol>
                <a:gridCol w="3721993">
                  <a:extLst>
                    <a:ext uri="{9D8B030D-6E8A-4147-A177-3AD203B41FA5}">
                      <a16:colId xmlns:a16="http://schemas.microsoft.com/office/drawing/2014/main" xmlns="" val="20002"/>
                    </a:ext>
                  </a:extLst>
                </a:gridCol>
              </a:tblGrid>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研究者评估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纳武单抗 3 mg/kg q2w +</a:t>
                      </a:r>
                      <a:r>
                        <a:rPr lang="es-ES" altLang="zh-CN" sz="1400" b="1" i="0" u="none" strike="noStrike" cap="none" baseline="0" dirty="0">
                          <a:solidFill>
                            <a:srgbClr val="FFFFFF"/>
                          </a:solidFill>
                          <a:effectLst/>
                          <a:uFillTx/>
                          <a:ea typeface="SimSun"/>
                        </a:rPr>
                        <a:t/>
                      </a:r>
                      <a:br>
                        <a:rPr lang="es-ES" altLang="zh-CN" sz="1400" b="1" i="0" u="none" strike="noStrike" cap="none" baseline="0" dirty="0">
                          <a:solidFill>
                            <a:srgbClr val="FFFFFF"/>
                          </a:solidFill>
                          <a:effectLst/>
                          <a:uFillTx/>
                          <a:ea typeface="SimSun"/>
                        </a:rPr>
                      </a:br>
                      <a:r>
                        <a:rPr lang="zh-CN" sz="1400" b="1" i="0" u="none" strike="noStrike" cap="none" baseline="0" dirty="0">
                          <a:solidFill>
                            <a:srgbClr val="FFFFFF"/>
                          </a:solidFill>
                          <a:effectLst/>
                          <a:uFillTx/>
                          <a:ea typeface="SimSun"/>
                        </a:rPr>
                        <a:t>易普利姆玛 1 mg/kg q6w (n=45)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ORR*, 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27 (60) [44.3, 74.3]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最佳 OR,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24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11 (24)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未确定</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DCR, 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38 (84) [70.5, 93.5]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12 个月 PFS 率，%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77 (62.0, 87.2)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12个月 OS 率，%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83 (67.6, 91.7)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0118891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sz="1800" b="0" i="0" u="none" strike="noStrike" cap="none" baseline="0" dirty="0">
                <a:solidFill>
                  <a:srgbClr val="043882"/>
                </a:solidFill>
                <a:effectLst/>
                <a:uFillTx/>
                <a:ea typeface="SimSun"/>
              </a:rPr>
              <a:t>食道和胃癌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3" action="ppaction://hlinksldjump"/>
              </a:rPr>
              <a:t>6</a:t>
            </a:r>
          </a:p>
          <a:p>
            <a:pPr>
              <a:spcAft>
                <a:spcPts val="1200"/>
              </a:spcAft>
              <a:tabLst>
                <a:tab pos="8256588" algn="r"/>
              </a:tabLst>
            </a:pPr>
            <a:r>
              <a:rPr lang="zh-CN" sz="1800" b="0" i="0" u="none" strike="noStrike" cap="none" baseline="0" dirty="0">
                <a:solidFill>
                  <a:srgbClr val="043882"/>
                </a:solidFill>
                <a:effectLst/>
                <a:uFillTx/>
                <a:ea typeface="SimSun"/>
              </a:rPr>
              <a:t>胰腺、小肠和肝胆道癌症</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4" action="ppaction://hlinksldjump"/>
              </a:rPr>
              <a:t>16</a:t>
            </a:r>
          </a:p>
          <a:p>
            <a:pPr lvl="1">
              <a:spcAft>
                <a:spcPts val="1200"/>
              </a:spcAft>
              <a:tabLst>
                <a:tab pos="8256588" algn="r"/>
              </a:tabLst>
            </a:pPr>
            <a:r>
              <a:rPr lang="zh-CN" sz="1800" b="0" i="0" u="none" strike="noStrike" cap="none" baseline="0" dirty="0">
                <a:solidFill>
                  <a:srgbClr val="043882"/>
                </a:solidFill>
                <a:effectLst/>
                <a:uFillTx/>
                <a:ea typeface="SimSun"/>
              </a:rPr>
              <a:t>胰腺和胆道癌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5" action="ppaction://hlinksldjump"/>
              </a:rPr>
              <a:t>17</a:t>
            </a:r>
          </a:p>
          <a:p>
            <a:pPr lvl="1">
              <a:spcAft>
                <a:spcPts val="1200"/>
              </a:spcAft>
              <a:tabLst>
                <a:tab pos="8256588" algn="r"/>
              </a:tabLst>
            </a:pPr>
            <a:r>
              <a:rPr lang="zh-CN" sz="1800" b="0" i="0" u="none" strike="noStrike" cap="none" baseline="0" dirty="0">
                <a:solidFill>
                  <a:srgbClr val="043882"/>
                </a:solidFill>
                <a:effectLst/>
                <a:uFillTx/>
                <a:ea typeface="SimSun"/>
              </a:rPr>
              <a:t>肝细胞癌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6" action="ppaction://hlinksldjump"/>
              </a:rPr>
              <a:t>30</a:t>
            </a:r>
          </a:p>
          <a:p>
            <a:pPr lvl="1">
              <a:spcAft>
                <a:spcPts val="1200"/>
              </a:spcAft>
              <a:tabLst>
                <a:tab pos="8256588" algn="r"/>
              </a:tabLst>
            </a:pPr>
            <a:r>
              <a:rPr lang="zh-CN" sz="1800" b="0" i="0" u="none" strike="noStrike" cap="none" baseline="0" dirty="0">
                <a:solidFill>
                  <a:srgbClr val="043882"/>
                </a:solidFill>
                <a:effectLst/>
                <a:uFillTx/>
                <a:ea typeface="SimSun"/>
              </a:rPr>
              <a:t>神经内分泌肿瘤</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7" action="ppaction://hlinksldjump"/>
              </a:rPr>
              <a:t>39</a:t>
            </a:r>
          </a:p>
          <a:p>
            <a:pPr>
              <a:spcAft>
                <a:spcPts val="1200"/>
              </a:spcAft>
              <a:tabLst>
                <a:tab pos="8256588" algn="r"/>
              </a:tabLst>
            </a:pPr>
            <a:r>
              <a:rPr lang="zh-CN" sz="1800" b="0" i="0" u="none" strike="noStrike" cap="none" baseline="0" dirty="0">
                <a:solidFill>
                  <a:srgbClr val="043882"/>
                </a:solidFill>
                <a:effectLst/>
                <a:uFillTx/>
                <a:ea typeface="SimSun"/>
              </a:rPr>
              <a:t>结肠、直肠和肛门癌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8" action="ppaction://hlinksldjump"/>
              </a:rPr>
              <a:t>43</a:t>
            </a:r>
          </a:p>
          <a:p>
            <a:pPr>
              <a:spcAft>
                <a:spcPts val="1200"/>
              </a:spcAft>
              <a:tabLst>
                <a:tab pos="8256588" algn="r"/>
              </a:tabLst>
            </a:pPr>
            <a:r>
              <a:rPr lang="zh-CN" sz="1800" b="0" i="0" u="none" strike="noStrike" cap="none" baseline="0" dirty="0">
                <a:solidFill>
                  <a:srgbClr val="043882"/>
                </a:solidFill>
                <a:effectLst/>
                <a:uFillTx/>
                <a:ea typeface="SimSun"/>
              </a:rPr>
              <a:t>胃肠癌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9" action="ppaction://hlinksldjump"/>
              </a:rPr>
              <a:t>86</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zh-CN" sz="1100" b="0" i="0" u="none" strike="noStrike" cap="none" baseline="0">
                <a:solidFill>
                  <a:srgbClr val="363636"/>
                </a:solidFill>
                <a:effectLst/>
                <a:uFillTx/>
                <a:ea typeface="SimSun"/>
              </a:rPr>
              <a:t>注：欲跳转至某个部分，右键点击编号和‘打开超链接’</a:t>
            </a:r>
          </a:p>
        </p:txBody>
      </p:sp>
    </p:spTree>
    <p:custDataLst>
      <p:tags r:id="rId1"/>
    </p:custDataLst>
    <p:extLst>
      <p:ext uri="{BB962C8B-B14F-4D97-AF65-F5344CB8AC3E}">
        <p14:creationId xmlns:p14="http://schemas.microsoft.com/office/powerpoint/2010/main" xmlns="" val="40076638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LBA18_PR：纳武单抗 (NIVO) 加低剂量易普利姆玛 (IPI) 作为微卫星不稳定性-高/错配修复缺陷 (MSI-H/dMMR) 转移性结直肠癌 (mCRC) 的一线治疗的持久临床获益</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Lenz HJ, et al</a:t>
            </a:r>
          </a:p>
        </p:txBody>
      </p:sp>
      <p:sp>
        <p:nvSpPr>
          <p:cNvPr id="3" name="Content Placeholder 2"/>
          <p:cNvSpPr>
            <a:spLocks noGrp="1"/>
          </p:cNvSpPr>
          <p:nvPr>
            <p:ph idx="1"/>
          </p:nvPr>
        </p:nvSpPr>
        <p:spPr>
          <a:xfrm>
            <a:off x="365124" y="1254035"/>
            <a:ext cx="8413751" cy="417603"/>
          </a:xfrm>
        </p:spPr>
        <p:txBody>
          <a:bodyPr/>
          <a:lstStyle/>
          <a:p>
            <a:pPr marL="0" indent="0">
              <a:buNone/>
            </a:pPr>
            <a:r>
              <a:rPr lang="zh-CN" sz="1600" b="1" i="0" u="none" strike="noStrike" cap="none" baseline="0" dirty="0">
                <a:solidFill>
                  <a:srgbClr val="4D4D4D"/>
                </a:solidFill>
                <a:effectLst/>
                <a:uFillTx/>
                <a:ea typeface="SimSun"/>
              </a:rPr>
              <a:t>关键结果（续）</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zh-CN" sz="1600" b="0" i="0" u="none" strike="noStrike" cap="none" baseline="0" dirty="0">
                <a:solidFill>
                  <a:srgbClr val="4D4D4D"/>
                </a:solidFill>
                <a:effectLst/>
                <a:uFillTx/>
                <a:ea typeface="SimSun"/>
              </a:rPr>
              <a:t>84％ 的患者中观察到肿瘤负荷相对基线减少 </a:t>
            </a:r>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*基于研究者评估的确认的缓解；</a:t>
            </a:r>
            <a:r>
              <a:rPr sz="1200"/>
              <a:t/>
            </a:r>
            <a:br>
              <a:rPr sz="1200"/>
            </a:b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基于研究者评估的可评估患者</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Lenz HJ, et al. Ann Oncol 2018;29(suppl 5):abstr LBA18_PR</a:t>
            </a:r>
          </a:p>
        </p:txBody>
      </p:sp>
      <p:sp>
        <p:nvSpPr>
          <p:cNvPr id="6" name="TextBox 5"/>
          <p:cNvSpPr txBox="1"/>
          <p:nvPr/>
        </p:nvSpPr>
        <p:spPr>
          <a:xfrm>
            <a:off x="3561882" y="1549400"/>
            <a:ext cx="2013692"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靶病变的最佳减少率</a:t>
            </a:r>
          </a:p>
        </p:txBody>
      </p:sp>
      <p:sp>
        <p:nvSpPr>
          <p:cNvPr id="10" name="TextBox 9">
            <a:extLst>
              <a:ext uri="{FF2B5EF4-FFF2-40B4-BE49-F238E27FC236}">
                <a16:creationId xmlns:a16="http://schemas.microsoft.com/office/drawing/2014/main" xmlns="" id="{44DB4841-D95E-49FF-BADA-747779F48CB3}"/>
              </a:ext>
            </a:extLst>
          </p:cNvPr>
          <p:cNvSpPr txBox="1"/>
          <p:nvPr/>
        </p:nvSpPr>
        <p:spPr>
          <a:xfrm>
            <a:off x="721053" y="1908848"/>
            <a:ext cx="480011"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100</a:t>
            </a:r>
          </a:p>
        </p:txBody>
      </p:sp>
      <p:sp>
        <p:nvSpPr>
          <p:cNvPr id="11" name="TextBox 10">
            <a:extLst>
              <a:ext uri="{FF2B5EF4-FFF2-40B4-BE49-F238E27FC236}">
                <a16:creationId xmlns:a16="http://schemas.microsoft.com/office/drawing/2014/main" xmlns="" id="{F06C9793-3E37-4B30-9A76-6B9527719F15}"/>
              </a:ext>
            </a:extLst>
          </p:cNvPr>
          <p:cNvSpPr txBox="1"/>
          <p:nvPr/>
        </p:nvSpPr>
        <p:spPr>
          <a:xfrm>
            <a:off x="4618531" y="4941168"/>
            <a:ext cx="604171"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患者</a:t>
            </a:r>
            <a:r>
              <a:rPr lang="zh-CN" sz="1400" b="0" i="0" u="none" strike="noStrike" cap="none" baseline="30000">
                <a:solidFill>
                  <a:srgbClr val="4D4D4D"/>
                </a:solidFill>
                <a:effectLst/>
                <a:uFillTx/>
                <a:ea typeface="SimSun"/>
              </a:rPr>
              <a:t>†</a:t>
            </a:r>
          </a:p>
        </p:txBody>
      </p:sp>
      <p:sp>
        <p:nvSpPr>
          <p:cNvPr id="12" name="TextBox 11">
            <a:extLst>
              <a:ext uri="{FF2B5EF4-FFF2-40B4-BE49-F238E27FC236}">
                <a16:creationId xmlns:a16="http://schemas.microsoft.com/office/drawing/2014/main" xmlns="" id="{9BBB9EEB-2A2C-4231-8F21-E56A315ECC8A}"/>
              </a:ext>
            </a:extLst>
          </p:cNvPr>
          <p:cNvSpPr txBox="1"/>
          <p:nvPr/>
        </p:nvSpPr>
        <p:spPr>
          <a:xfrm>
            <a:off x="919018" y="3161068"/>
            <a:ext cx="28204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0</a:t>
            </a:r>
          </a:p>
        </p:txBody>
      </p:sp>
      <p:cxnSp>
        <p:nvCxnSpPr>
          <p:cNvPr id="13" name="Straight Connector 12">
            <a:extLst>
              <a:ext uri="{FF2B5EF4-FFF2-40B4-BE49-F238E27FC236}">
                <a16:creationId xmlns:a16="http://schemas.microsoft.com/office/drawing/2014/main" xmlns="" id="{096B2504-10B9-457F-A5EE-85C0CED14704}"/>
              </a:ext>
            </a:extLst>
          </p:cNvPr>
          <p:cNvCxnSpPr/>
          <p:nvPr/>
        </p:nvCxnSpPr>
        <p:spPr>
          <a:xfrm>
            <a:off x="117453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75D5ED8E-160B-407F-B666-89361993E74F}"/>
              </a:ext>
            </a:extLst>
          </p:cNvPr>
          <p:cNvSpPr txBox="1"/>
          <p:nvPr/>
        </p:nvSpPr>
        <p:spPr>
          <a:xfrm>
            <a:off x="820036" y="2221903"/>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75</a:t>
            </a:r>
          </a:p>
        </p:txBody>
      </p:sp>
      <p:cxnSp>
        <p:nvCxnSpPr>
          <p:cNvPr id="15" name="Straight Connector 14">
            <a:extLst>
              <a:ext uri="{FF2B5EF4-FFF2-40B4-BE49-F238E27FC236}">
                <a16:creationId xmlns:a16="http://schemas.microsoft.com/office/drawing/2014/main" xmlns="" id="{7D451D36-FE4A-41B9-BA84-5F240F8E572B}"/>
              </a:ext>
            </a:extLst>
          </p:cNvPr>
          <p:cNvCxnSpPr/>
          <p:nvPr/>
        </p:nvCxnSpPr>
        <p:spPr>
          <a:xfrm>
            <a:off x="1174532" y="238317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5153500-E908-4F89-A287-3614DD3A143F}"/>
              </a:ext>
            </a:extLst>
          </p:cNvPr>
          <p:cNvSpPr txBox="1"/>
          <p:nvPr/>
        </p:nvSpPr>
        <p:spPr>
          <a:xfrm>
            <a:off x="820036" y="2534958"/>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50</a:t>
            </a:r>
          </a:p>
        </p:txBody>
      </p:sp>
      <p:cxnSp>
        <p:nvCxnSpPr>
          <p:cNvPr id="17" name="Straight Connector 16">
            <a:extLst>
              <a:ext uri="{FF2B5EF4-FFF2-40B4-BE49-F238E27FC236}">
                <a16:creationId xmlns:a16="http://schemas.microsoft.com/office/drawing/2014/main" xmlns="" id="{9027AEAD-64D3-405C-8D39-81708FFD9F84}"/>
              </a:ext>
            </a:extLst>
          </p:cNvPr>
          <p:cNvCxnSpPr/>
          <p:nvPr/>
        </p:nvCxnSpPr>
        <p:spPr>
          <a:xfrm>
            <a:off x="1174532" y="269623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09728B18-3DBF-4E66-98E2-0CD9066246AA}"/>
              </a:ext>
            </a:extLst>
          </p:cNvPr>
          <p:cNvSpPr txBox="1"/>
          <p:nvPr/>
        </p:nvSpPr>
        <p:spPr>
          <a:xfrm>
            <a:off x="820036" y="2848013"/>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25</a:t>
            </a:r>
          </a:p>
        </p:txBody>
      </p:sp>
      <p:cxnSp>
        <p:nvCxnSpPr>
          <p:cNvPr id="19" name="Straight Connector 18">
            <a:extLst>
              <a:ext uri="{FF2B5EF4-FFF2-40B4-BE49-F238E27FC236}">
                <a16:creationId xmlns:a16="http://schemas.microsoft.com/office/drawing/2014/main" xmlns="" id="{1CC73719-D1C6-4E61-9504-D9702278A327}"/>
              </a:ext>
            </a:extLst>
          </p:cNvPr>
          <p:cNvCxnSpPr/>
          <p:nvPr/>
        </p:nvCxnSpPr>
        <p:spPr>
          <a:xfrm>
            <a:off x="1174532" y="300928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11E9B96-8474-4988-9AC8-F979FF289BAE}"/>
              </a:ext>
            </a:extLst>
          </p:cNvPr>
          <p:cNvCxnSpPr/>
          <p:nvPr/>
        </p:nvCxnSpPr>
        <p:spPr>
          <a:xfrm>
            <a:off x="1239520" y="3322340"/>
            <a:ext cx="7142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75960A4F-0E99-43EB-8891-178A2C3ED7BF}"/>
              </a:ext>
            </a:extLst>
          </p:cNvPr>
          <p:cNvSpPr txBox="1"/>
          <p:nvPr/>
        </p:nvSpPr>
        <p:spPr>
          <a:xfrm rot="16200000">
            <a:off x="-965745" y="3116946"/>
            <a:ext cx="3073126" cy="369332"/>
          </a:xfrm>
          <a:prstGeom prst="rect">
            <a:avLst/>
          </a:prstGeom>
          <a:noFill/>
        </p:spPr>
        <p:txBody>
          <a:bodyPr wrap="square" rtlCol="0">
            <a:spAutoFit/>
          </a:bodyPr>
          <a:lstStyle/>
          <a:p>
            <a:pPr algn="ctr"/>
            <a:r>
              <a:rPr lang="zh-CN" sz="1400" b="0" i="0" u="none" strike="noStrike" cap="none" baseline="0" dirty="0">
                <a:solidFill>
                  <a:srgbClr val="4D4D4D"/>
                </a:solidFill>
                <a:effectLst/>
                <a:uFillTx/>
                <a:ea typeface="SimSun"/>
              </a:rPr>
              <a:t>靶病变相对基线的最佳减少率</a:t>
            </a:r>
            <a:r>
              <a:rPr lang="zh-CN" sz="1400" b="0" i="0" u="none" strike="noStrike" cap="none" baseline="0" dirty="0" smtClean="0">
                <a:solidFill>
                  <a:srgbClr val="4D4D4D"/>
                </a:solidFill>
                <a:effectLst/>
                <a:uFillTx/>
                <a:ea typeface="SimSun"/>
              </a:rPr>
              <a:t>，％</a:t>
            </a:r>
            <a:r>
              <a:rPr lang="zh-CN" b="0" i="0" u="none" strike="noStrike" cap="none" baseline="0" dirty="0" smtClean="0">
                <a:effectLst/>
                <a:uFillTx/>
              </a:rPr>
              <a:t> </a:t>
            </a:r>
            <a:endParaRPr lang="zh-CN" b="0" i="0" u="none" strike="noStrike" cap="none" baseline="0" dirty="0">
              <a:effectLst/>
              <a:uFillTx/>
            </a:endParaRPr>
          </a:p>
        </p:txBody>
      </p:sp>
      <p:cxnSp>
        <p:nvCxnSpPr>
          <p:cNvPr id="22" name="Straight Connector 21">
            <a:extLst>
              <a:ext uri="{FF2B5EF4-FFF2-40B4-BE49-F238E27FC236}">
                <a16:creationId xmlns:a16="http://schemas.microsoft.com/office/drawing/2014/main" xmlns="" id="{53E2B979-D1CE-441E-9CCE-5F72377A6C7E}"/>
              </a:ext>
            </a:extLst>
          </p:cNvPr>
          <p:cNvCxnSpPr/>
          <p:nvPr/>
        </p:nvCxnSpPr>
        <p:spPr>
          <a:xfrm flipH="1" flipV="1">
            <a:off x="1246096" y="2062480"/>
            <a:ext cx="0" cy="2523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F45B5F0E-BC60-4610-8F5A-02F0F0E93BF4}"/>
              </a:ext>
            </a:extLst>
          </p:cNvPr>
          <p:cNvSpPr txBox="1"/>
          <p:nvPr/>
        </p:nvSpPr>
        <p:spPr>
          <a:xfrm>
            <a:off x="661785" y="4413288"/>
            <a:ext cx="539279"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-100</a:t>
            </a:r>
          </a:p>
        </p:txBody>
      </p:sp>
      <p:cxnSp>
        <p:nvCxnSpPr>
          <p:cNvPr id="24" name="Straight Connector 23">
            <a:extLst>
              <a:ext uri="{FF2B5EF4-FFF2-40B4-BE49-F238E27FC236}">
                <a16:creationId xmlns:a16="http://schemas.microsoft.com/office/drawing/2014/main" xmlns="" id="{1C72FA11-B00A-4BAE-8055-E43008B0F2FE}"/>
              </a:ext>
            </a:extLst>
          </p:cNvPr>
          <p:cNvCxnSpPr/>
          <p:nvPr/>
        </p:nvCxnSpPr>
        <p:spPr>
          <a:xfrm>
            <a:off x="1174532" y="457456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EA34098C-24A8-4CCB-ABF5-16B23A0718A7}"/>
              </a:ext>
            </a:extLst>
          </p:cNvPr>
          <p:cNvSpPr txBox="1"/>
          <p:nvPr/>
        </p:nvSpPr>
        <p:spPr>
          <a:xfrm>
            <a:off x="760768" y="4100233"/>
            <a:ext cx="44029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-75</a:t>
            </a:r>
          </a:p>
        </p:txBody>
      </p:sp>
      <p:cxnSp>
        <p:nvCxnSpPr>
          <p:cNvPr id="26" name="Straight Connector 25">
            <a:extLst>
              <a:ext uri="{FF2B5EF4-FFF2-40B4-BE49-F238E27FC236}">
                <a16:creationId xmlns:a16="http://schemas.microsoft.com/office/drawing/2014/main" xmlns="" id="{0E96B75E-47C3-4BE2-91A6-3F309D2818C8}"/>
              </a:ext>
            </a:extLst>
          </p:cNvPr>
          <p:cNvCxnSpPr/>
          <p:nvPr/>
        </p:nvCxnSpPr>
        <p:spPr>
          <a:xfrm>
            <a:off x="1174532" y="426150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21BC0C26-33F6-4137-A0C0-ECF806FB9D5D}"/>
              </a:ext>
            </a:extLst>
          </p:cNvPr>
          <p:cNvSpPr txBox="1"/>
          <p:nvPr/>
        </p:nvSpPr>
        <p:spPr>
          <a:xfrm>
            <a:off x="760768" y="3787178"/>
            <a:ext cx="44029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-50</a:t>
            </a:r>
          </a:p>
        </p:txBody>
      </p:sp>
      <p:cxnSp>
        <p:nvCxnSpPr>
          <p:cNvPr id="28" name="Straight Connector 27">
            <a:extLst>
              <a:ext uri="{FF2B5EF4-FFF2-40B4-BE49-F238E27FC236}">
                <a16:creationId xmlns:a16="http://schemas.microsoft.com/office/drawing/2014/main" xmlns="" id="{B40CC896-D8C3-4C5E-9794-3517D514830A}"/>
              </a:ext>
            </a:extLst>
          </p:cNvPr>
          <p:cNvCxnSpPr/>
          <p:nvPr/>
        </p:nvCxnSpPr>
        <p:spPr>
          <a:xfrm>
            <a:off x="1174532" y="394845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3FFFE31F-6C1E-44B5-AA93-3E434318DF97}"/>
              </a:ext>
            </a:extLst>
          </p:cNvPr>
          <p:cNvSpPr txBox="1"/>
          <p:nvPr/>
        </p:nvSpPr>
        <p:spPr>
          <a:xfrm>
            <a:off x="760768" y="3474122"/>
            <a:ext cx="44029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-25</a:t>
            </a:r>
          </a:p>
        </p:txBody>
      </p:sp>
      <p:cxnSp>
        <p:nvCxnSpPr>
          <p:cNvPr id="30" name="Straight Connector 29">
            <a:extLst>
              <a:ext uri="{FF2B5EF4-FFF2-40B4-BE49-F238E27FC236}">
                <a16:creationId xmlns:a16="http://schemas.microsoft.com/office/drawing/2014/main" xmlns="" id="{E69D8D85-E25F-4641-8A22-2D507BD769CC}"/>
              </a:ext>
            </a:extLst>
          </p:cNvPr>
          <p:cNvCxnSpPr/>
          <p:nvPr/>
        </p:nvCxnSpPr>
        <p:spPr>
          <a:xfrm>
            <a:off x="1174532" y="363539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98C0D56-6667-449A-AAFC-7E263B4F2D53}"/>
              </a:ext>
            </a:extLst>
          </p:cNvPr>
          <p:cNvCxnSpPr/>
          <p:nvPr/>
        </p:nvCxnSpPr>
        <p:spPr>
          <a:xfrm>
            <a:off x="1174532" y="332234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9B8D6DF-3BB3-41DA-811A-7415409A2DDA}"/>
              </a:ext>
            </a:extLst>
          </p:cNvPr>
          <p:cNvCxnSpPr>
            <a:endCxn id="78" idx="1"/>
          </p:cNvCxnSpPr>
          <p:nvPr/>
        </p:nvCxnSpPr>
        <p:spPr>
          <a:xfrm flipV="1">
            <a:off x="1241750" y="3686561"/>
            <a:ext cx="7112546" cy="103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xmlns="" id="{3E542E6B-2A48-400B-B69C-11A35E6BE26D}"/>
              </a:ext>
            </a:extLst>
          </p:cNvPr>
          <p:cNvGrpSpPr/>
          <p:nvPr/>
        </p:nvGrpSpPr>
        <p:grpSpPr>
          <a:xfrm>
            <a:off x="1272540" y="2118360"/>
            <a:ext cx="6967220" cy="2600960"/>
            <a:chOff x="1272540" y="2118360"/>
            <a:chExt cx="7444740" cy="2600960"/>
          </a:xfrm>
        </p:grpSpPr>
        <p:sp>
          <p:nvSpPr>
            <p:cNvPr id="34" name="Rectangle 33">
              <a:extLst>
                <a:ext uri="{FF2B5EF4-FFF2-40B4-BE49-F238E27FC236}">
                  <a16:creationId xmlns:a16="http://schemas.microsoft.com/office/drawing/2014/main" xmlns="" id="{77DCA03D-6E16-4921-B983-A735163DE99A}"/>
                </a:ext>
              </a:extLst>
            </p:cNvPr>
            <p:cNvSpPr/>
            <p:nvPr/>
          </p:nvSpPr>
          <p:spPr>
            <a:xfrm>
              <a:off x="1272540" y="2118360"/>
              <a:ext cx="127000" cy="1203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a:extLst>
                <a:ext uri="{FF2B5EF4-FFF2-40B4-BE49-F238E27FC236}">
                  <a16:creationId xmlns:a16="http://schemas.microsoft.com/office/drawing/2014/main" xmlns="" id="{64198316-BC75-4E84-9668-3D0B5B06528D}"/>
                </a:ext>
              </a:extLst>
            </p:cNvPr>
            <p:cNvSpPr/>
            <p:nvPr/>
          </p:nvSpPr>
          <p:spPr>
            <a:xfrm>
              <a:off x="1446772" y="2242820"/>
              <a:ext cx="127000" cy="1079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a:extLst>
                <a:ext uri="{FF2B5EF4-FFF2-40B4-BE49-F238E27FC236}">
                  <a16:creationId xmlns:a16="http://schemas.microsoft.com/office/drawing/2014/main" xmlns="" id="{2BB83DA4-384B-4A8A-9643-5D73A2318798}"/>
                </a:ext>
              </a:extLst>
            </p:cNvPr>
            <p:cNvSpPr/>
            <p:nvPr/>
          </p:nvSpPr>
          <p:spPr>
            <a:xfrm>
              <a:off x="1621004" y="2687320"/>
              <a:ext cx="127000" cy="63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a:extLst>
                <a:ext uri="{FF2B5EF4-FFF2-40B4-BE49-F238E27FC236}">
                  <a16:creationId xmlns:a16="http://schemas.microsoft.com/office/drawing/2014/main" xmlns="" id="{A5ACCB96-B926-4E6E-A1C0-F39200201F76}"/>
                </a:ext>
              </a:extLst>
            </p:cNvPr>
            <p:cNvSpPr/>
            <p:nvPr/>
          </p:nvSpPr>
          <p:spPr>
            <a:xfrm>
              <a:off x="1795236" y="2725420"/>
              <a:ext cx="127000" cy="596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a:extLst>
                <a:ext uri="{FF2B5EF4-FFF2-40B4-BE49-F238E27FC236}">
                  <a16:creationId xmlns:a16="http://schemas.microsoft.com/office/drawing/2014/main" xmlns="" id="{340B6AF3-9651-45A8-95C0-B7B6B6266EE3}"/>
                </a:ext>
              </a:extLst>
            </p:cNvPr>
            <p:cNvSpPr/>
            <p:nvPr/>
          </p:nvSpPr>
          <p:spPr>
            <a:xfrm>
              <a:off x="1969468" y="3215640"/>
              <a:ext cx="127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a:extLst>
                <a:ext uri="{FF2B5EF4-FFF2-40B4-BE49-F238E27FC236}">
                  <a16:creationId xmlns:a16="http://schemas.microsoft.com/office/drawing/2014/main" xmlns="" id="{DC3F31BA-B555-441A-A009-DCC3373C0848}"/>
                </a:ext>
              </a:extLst>
            </p:cNvPr>
            <p:cNvSpPr/>
            <p:nvPr/>
          </p:nvSpPr>
          <p:spPr>
            <a:xfrm>
              <a:off x="2143700" y="323596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a:extLst>
                <a:ext uri="{FF2B5EF4-FFF2-40B4-BE49-F238E27FC236}">
                  <a16:creationId xmlns:a16="http://schemas.microsoft.com/office/drawing/2014/main" xmlns="" id="{90B17F45-479D-4F23-945B-777EEE606234}"/>
                </a:ext>
              </a:extLst>
            </p:cNvPr>
            <p:cNvSpPr/>
            <p:nvPr/>
          </p:nvSpPr>
          <p:spPr>
            <a:xfrm>
              <a:off x="2317932" y="3248660"/>
              <a:ext cx="127000" cy="7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a:extLst>
                <a:ext uri="{FF2B5EF4-FFF2-40B4-BE49-F238E27FC236}">
                  <a16:creationId xmlns:a16="http://schemas.microsoft.com/office/drawing/2014/main" xmlns="" id="{2101FE45-65DD-43B6-84E8-4DB80AB4C923}"/>
                </a:ext>
              </a:extLst>
            </p:cNvPr>
            <p:cNvSpPr/>
            <p:nvPr/>
          </p:nvSpPr>
          <p:spPr>
            <a:xfrm rot="10800000">
              <a:off x="2492164" y="331978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a:extLst>
                <a:ext uri="{FF2B5EF4-FFF2-40B4-BE49-F238E27FC236}">
                  <a16:creationId xmlns:a16="http://schemas.microsoft.com/office/drawing/2014/main" xmlns="" id="{2D61F5FD-4FB2-4EA5-839C-A27477340A2D}"/>
                </a:ext>
              </a:extLst>
            </p:cNvPr>
            <p:cNvSpPr/>
            <p:nvPr/>
          </p:nvSpPr>
          <p:spPr>
            <a:xfrm rot="10800000">
              <a:off x="2666396" y="3319780"/>
              <a:ext cx="127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a:extLst>
                <a:ext uri="{FF2B5EF4-FFF2-40B4-BE49-F238E27FC236}">
                  <a16:creationId xmlns:a16="http://schemas.microsoft.com/office/drawing/2014/main" xmlns="" id="{1E07F43A-0227-428F-B69D-64C14A5BC74B}"/>
                </a:ext>
              </a:extLst>
            </p:cNvPr>
            <p:cNvSpPr/>
            <p:nvPr/>
          </p:nvSpPr>
          <p:spPr>
            <a:xfrm rot="10800000">
              <a:off x="2840628" y="3319780"/>
              <a:ext cx="127000" cy="264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a:extLst>
                <a:ext uri="{FF2B5EF4-FFF2-40B4-BE49-F238E27FC236}">
                  <a16:creationId xmlns:a16="http://schemas.microsoft.com/office/drawing/2014/main" xmlns="" id="{B317F8AA-A532-454A-8C28-9E321DA7033E}"/>
                </a:ext>
              </a:extLst>
            </p:cNvPr>
            <p:cNvSpPr/>
            <p:nvPr/>
          </p:nvSpPr>
          <p:spPr>
            <a:xfrm rot="10800000">
              <a:off x="3014860" y="3319780"/>
              <a:ext cx="127000" cy="287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a:extLst>
                <a:ext uri="{FF2B5EF4-FFF2-40B4-BE49-F238E27FC236}">
                  <a16:creationId xmlns:a16="http://schemas.microsoft.com/office/drawing/2014/main" xmlns="" id="{1A305A0E-D976-43B9-AB6A-1318C9957D52}"/>
                </a:ext>
              </a:extLst>
            </p:cNvPr>
            <p:cNvSpPr/>
            <p:nvPr/>
          </p:nvSpPr>
          <p:spPr>
            <a:xfrm rot="10800000">
              <a:off x="3189092" y="3319780"/>
              <a:ext cx="127000" cy="350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a:extLst>
                <a:ext uri="{FF2B5EF4-FFF2-40B4-BE49-F238E27FC236}">
                  <a16:creationId xmlns:a16="http://schemas.microsoft.com/office/drawing/2014/main" xmlns="" id="{BA5EDF8C-1BE7-4D34-A8F4-ADB1C9A5FAB5}"/>
                </a:ext>
              </a:extLst>
            </p:cNvPr>
            <p:cNvSpPr/>
            <p:nvPr/>
          </p:nvSpPr>
          <p:spPr>
            <a:xfrm rot="10800000">
              <a:off x="3363324" y="3319780"/>
              <a:ext cx="127000" cy="353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a:extLst>
                <a:ext uri="{FF2B5EF4-FFF2-40B4-BE49-F238E27FC236}">
                  <a16:creationId xmlns:a16="http://schemas.microsoft.com/office/drawing/2014/main" xmlns="" id="{29F7EF65-B12A-4392-95CA-499D3E0382EC}"/>
                </a:ext>
              </a:extLst>
            </p:cNvPr>
            <p:cNvSpPr/>
            <p:nvPr/>
          </p:nvSpPr>
          <p:spPr>
            <a:xfrm rot="10800000">
              <a:off x="3537556" y="3319780"/>
              <a:ext cx="127000" cy="40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a:extLst>
                <a:ext uri="{FF2B5EF4-FFF2-40B4-BE49-F238E27FC236}">
                  <a16:creationId xmlns:a16="http://schemas.microsoft.com/office/drawing/2014/main" xmlns="" id="{1B8D0ADA-E5B9-43D3-84D7-C5E6E001BCE5}"/>
                </a:ext>
              </a:extLst>
            </p:cNvPr>
            <p:cNvSpPr/>
            <p:nvPr/>
          </p:nvSpPr>
          <p:spPr>
            <a:xfrm rot="10800000">
              <a:off x="3711788" y="3319780"/>
              <a:ext cx="127000" cy="42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a:extLst>
                <a:ext uri="{FF2B5EF4-FFF2-40B4-BE49-F238E27FC236}">
                  <a16:creationId xmlns:a16="http://schemas.microsoft.com/office/drawing/2014/main" xmlns="" id="{56D9ABA6-5D02-4F3B-B9AA-7F909CA6A1FB}"/>
                </a:ext>
              </a:extLst>
            </p:cNvPr>
            <p:cNvSpPr/>
            <p:nvPr/>
          </p:nvSpPr>
          <p:spPr>
            <a:xfrm rot="10800000">
              <a:off x="3886020"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a:extLst>
                <a:ext uri="{FF2B5EF4-FFF2-40B4-BE49-F238E27FC236}">
                  <a16:creationId xmlns:a16="http://schemas.microsoft.com/office/drawing/2014/main" xmlns="" id="{25BCB647-1B63-435C-8A28-ED63F5A25C36}"/>
                </a:ext>
              </a:extLst>
            </p:cNvPr>
            <p:cNvSpPr/>
            <p:nvPr/>
          </p:nvSpPr>
          <p:spPr>
            <a:xfrm rot="10800000">
              <a:off x="4060252"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a:extLst>
                <a:ext uri="{FF2B5EF4-FFF2-40B4-BE49-F238E27FC236}">
                  <a16:creationId xmlns:a16="http://schemas.microsoft.com/office/drawing/2014/main" xmlns="" id="{4ACA53B4-2AD6-47E3-B07F-78F70185A6DF}"/>
                </a:ext>
              </a:extLst>
            </p:cNvPr>
            <p:cNvSpPr/>
            <p:nvPr/>
          </p:nvSpPr>
          <p:spPr>
            <a:xfrm rot="10800000">
              <a:off x="4234484" y="3319780"/>
              <a:ext cx="127000" cy="505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a:extLst>
                <a:ext uri="{FF2B5EF4-FFF2-40B4-BE49-F238E27FC236}">
                  <a16:creationId xmlns:a16="http://schemas.microsoft.com/office/drawing/2014/main" xmlns="" id="{40E23D4B-E9FA-4203-8DD7-9A890D5B59D5}"/>
                </a:ext>
              </a:extLst>
            </p:cNvPr>
            <p:cNvSpPr/>
            <p:nvPr/>
          </p:nvSpPr>
          <p:spPr>
            <a:xfrm rot="10800000">
              <a:off x="4408716" y="3319780"/>
              <a:ext cx="127000" cy="5257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a:extLst>
                <a:ext uri="{FF2B5EF4-FFF2-40B4-BE49-F238E27FC236}">
                  <a16:creationId xmlns:a16="http://schemas.microsoft.com/office/drawing/2014/main" xmlns="" id="{39A4E4F7-524A-4900-9EB4-57D405257DC4}"/>
                </a:ext>
              </a:extLst>
            </p:cNvPr>
            <p:cNvSpPr/>
            <p:nvPr/>
          </p:nvSpPr>
          <p:spPr>
            <a:xfrm rot="10800000">
              <a:off x="4582948" y="3319780"/>
              <a:ext cx="127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a:extLst>
                <a:ext uri="{FF2B5EF4-FFF2-40B4-BE49-F238E27FC236}">
                  <a16:creationId xmlns:a16="http://schemas.microsoft.com/office/drawing/2014/main" xmlns="" id="{9E931EAD-08F4-4678-B040-5AF67FC6790E}"/>
                </a:ext>
              </a:extLst>
            </p:cNvPr>
            <p:cNvSpPr/>
            <p:nvPr/>
          </p:nvSpPr>
          <p:spPr>
            <a:xfrm rot="10800000">
              <a:off x="4757180" y="3319780"/>
              <a:ext cx="127000" cy="568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a:extLst>
                <a:ext uri="{FF2B5EF4-FFF2-40B4-BE49-F238E27FC236}">
                  <a16:creationId xmlns:a16="http://schemas.microsoft.com/office/drawing/2014/main" xmlns="" id="{8F856862-3EE7-4C9A-89FE-1CEC04714147}"/>
                </a:ext>
              </a:extLst>
            </p:cNvPr>
            <p:cNvSpPr/>
            <p:nvPr/>
          </p:nvSpPr>
          <p:spPr>
            <a:xfrm rot="10800000">
              <a:off x="4931412" y="3319780"/>
              <a:ext cx="127000" cy="612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a:extLst>
                <a:ext uri="{FF2B5EF4-FFF2-40B4-BE49-F238E27FC236}">
                  <a16:creationId xmlns:a16="http://schemas.microsoft.com/office/drawing/2014/main" xmlns="" id="{A9BEB60D-1DD8-495A-BCF3-71DE2BF2B39B}"/>
                </a:ext>
              </a:extLst>
            </p:cNvPr>
            <p:cNvSpPr/>
            <p:nvPr/>
          </p:nvSpPr>
          <p:spPr>
            <a:xfrm rot="10800000">
              <a:off x="5105644"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a:extLst>
                <a:ext uri="{FF2B5EF4-FFF2-40B4-BE49-F238E27FC236}">
                  <a16:creationId xmlns:a16="http://schemas.microsoft.com/office/drawing/2014/main" xmlns="" id="{AB63814F-8F6F-411A-93EA-AC55DC584146}"/>
                </a:ext>
              </a:extLst>
            </p:cNvPr>
            <p:cNvSpPr/>
            <p:nvPr/>
          </p:nvSpPr>
          <p:spPr>
            <a:xfrm rot="10800000">
              <a:off x="5279876"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a:extLst>
                <a:ext uri="{FF2B5EF4-FFF2-40B4-BE49-F238E27FC236}">
                  <a16:creationId xmlns:a16="http://schemas.microsoft.com/office/drawing/2014/main" xmlns="" id="{6B92D211-2012-4F00-A7C4-66F57D594587}"/>
                </a:ext>
              </a:extLst>
            </p:cNvPr>
            <p:cNvSpPr/>
            <p:nvPr/>
          </p:nvSpPr>
          <p:spPr>
            <a:xfrm rot="10800000">
              <a:off x="5454108"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a:extLst>
                <a:ext uri="{FF2B5EF4-FFF2-40B4-BE49-F238E27FC236}">
                  <a16:creationId xmlns:a16="http://schemas.microsoft.com/office/drawing/2014/main" xmlns="" id="{B18DB585-5BDA-4A1C-BF65-ACC4556E7C87}"/>
                </a:ext>
              </a:extLst>
            </p:cNvPr>
            <p:cNvSpPr/>
            <p:nvPr/>
          </p:nvSpPr>
          <p:spPr>
            <a:xfrm rot="10800000">
              <a:off x="5628340" y="3319780"/>
              <a:ext cx="127000" cy="718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a:extLst>
                <a:ext uri="{FF2B5EF4-FFF2-40B4-BE49-F238E27FC236}">
                  <a16:creationId xmlns:a16="http://schemas.microsoft.com/office/drawing/2014/main" xmlns="" id="{737C0656-92D1-4557-B003-A000A33121B3}"/>
                </a:ext>
              </a:extLst>
            </p:cNvPr>
            <p:cNvSpPr/>
            <p:nvPr/>
          </p:nvSpPr>
          <p:spPr>
            <a:xfrm rot="10800000">
              <a:off x="5802572" y="3319780"/>
              <a:ext cx="127000" cy="726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a:extLst>
                <a:ext uri="{FF2B5EF4-FFF2-40B4-BE49-F238E27FC236}">
                  <a16:creationId xmlns:a16="http://schemas.microsoft.com/office/drawing/2014/main" xmlns="" id="{91EF2610-16F8-4FF9-A86A-5E2067FDEC89}"/>
                </a:ext>
              </a:extLst>
            </p:cNvPr>
            <p:cNvSpPr/>
            <p:nvPr/>
          </p:nvSpPr>
          <p:spPr>
            <a:xfrm rot="10800000">
              <a:off x="5976804" y="3319780"/>
              <a:ext cx="127000" cy="739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a:extLst>
                <a:ext uri="{FF2B5EF4-FFF2-40B4-BE49-F238E27FC236}">
                  <a16:creationId xmlns:a16="http://schemas.microsoft.com/office/drawing/2014/main" xmlns="" id="{21815C20-E559-43A5-8A07-30459780B59D}"/>
                </a:ext>
              </a:extLst>
            </p:cNvPr>
            <p:cNvSpPr/>
            <p:nvPr/>
          </p:nvSpPr>
          <p:spPr>
            <a:xfrm rot="10800000">
              <a:off x="6151036" y="3319780"/>
              <a:ext cx="127000" cy="751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a:extLst>
                <a:ext uri="{FF2B5EF4-FFF2-40B4-BE49-F238E27FC236}">
                  <a16:creationId xmlns:a16="http://schemas.microsoft.com/office/drawing/2014/main" xmlns="" id="{8295097E-CC7C-4751-A6BA-AAE8B65271C7}"/>
                </a:ext>
              </a:extLst>
            </p:cNvPr>
            <p:cNvSpPr/>
            <p:nvPr/>
          </p:nvSpPr>
          <p:spPr>
            <a:xfrm rot="10800000">
              <a:off x="6325268" y="3319780"/>
              <a:ext cx="127000" cy="769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a:extLst>
                <a:ext uri="{FF2B5EF4-FFF2-40B4-BE49-F238E27FC236}">
                  <a16:creationId xmlns:a16="http://schemas.microsoft.com/office/drawing/2014/main" xmlns="" id="{66B3F118-60BA-4BC5-8A62-4BDAD7E41A80}"/>
                </a:ext>
              </a:extLst>
            </p:cNvPr>
            <p:cNvSpPr/>
            <p:nvPr/>
          </p:nvSpPr>
          <p:spPr>
            <a:xfrm rot="10800000">
              <a:off x="6499500" y="3319780"/>
              <a:ext cx="127000" cy="789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a:extLst>
                <a:ext uri="{FF2B5EF4-FFF2-40B4-BE49-F238E27FC236}">
                  <a16:creationId xmlns:a16="http://schemas.microsoft.com/office/drawing/2014/main" xmlns="" id="{AC1B3A42-F8BE-41BD-860C-4179FD058CCF}"/>
                </a:ext>
              </a:extLst>
            </p:cNvPr>
            <p:cNvSpPr/>
            <p:nvPr/>
          </p:nvSpPr>
          <p:spPr>
            <a:xfrm rot="10800000">
              <a:off x="6673732" y="3319780"/>
              <a:ext cx="127000" cy="845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a:extLst>
                <a:ext uri="{FF2B5EF4-FFF2-40B4-BE49-F238E27FC236}">
                  <a16:creationId xmlns:a16="http://schemas.microsoft.com/office/drawing/2014/main" xmlns="" id="{A1B39008-450C-4C38-AD07-6219D519CD18}"/>
                </a:ext>
              </a:extLst>
            </p:cNvPr>
            <p:cNvSpPr/>
            <p:nvPr/>
          </p:nvSpPr>
          <p:spPr>
            <a:xfrm rot="10800000">
              <a:off x="6847964" y="3319780"/>
              <a:ext cx="127000" cy="886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a:extLst>
                <a:ext uri="{FF2B5EF4-FFF2-40B4-BE49-F238E27FC236}">
                  <a16:creationId xmlns:a16="http://schemas.microsoft.com/office/drawing/2014/main" xmlns="" id="{15EBB1CB-8B49-4935-8997-A1D018DAC50B}"/>
                </a:ext>
              </a:extLst>
            </p:cNvPr>
            <p:cNvSpPr/>
            <p:nvPr/>
          </p:nvSpPr>
          <p:spPr>
            <a:xfrm rot="10800000">
              <a:off x="7022196" y="3319780"/>
              <a:ext cx="127000" cy="92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a:extLst>
                <a:ext uri="{FF2B5EF4-FFF2-40B4-BE49-F238E27FC236}">
                  <a16:creationId xmlns:a16="http://schemas.microsoft.com/office/drawing/2014/main" xmlns="" id="{FBEFF826-246B-4187-B084-2BA2E3E22143}"/>
                </a:ext>
              </a:extLst>
            </p:cNvPr>
            <p:cNvSpPr/>
            <p:nvPr/>
          </p:nvSpPr>
          <p:spPr>
            <a:xfrm rot="10800000">
              <a:off x="7196428" y="3319780"/>
              <a:ext cx="127000" cy="1076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a:extLst>
                <a:ext uri="{FF2B5EF4-FFF2-40B4-BE49-F238E27FC236}">
                  <a16:creationId xmlns:a16="http://schemas.microsoft.com/office/drawing/2014/main" xmlns="" id="{F48B5107-23F6-4A78-9F2A-C8520AC22F89}"/>
                </a:ext>
              </a:extLst>
            </p:cNvPr>
            <p:cNvSpPr/>
            <p:nvPr/>
          </p:nvSpPr>
          <p:spPr>
            <a:xfrm rot="10800000">
              <a:off x="7370660" y="3319780"/>
              <a:ext cx="127000" cy="115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a:extLst>
                <a:ext uri="{FF2B5EF4-FFF2-40B4-BE49-F238E27FC236}">
                  <a16:creationId xmlns:a16="http://schemas.microsoft.com/office/drawing/2014/main" xmlns="" id="{6B1618A9-839B-485C-B5F9-D86F5B62C248}"/>
                </a:ext>
              </a:extLst>
            </p:cNvPr>
            <p:cNvSpPr/>
            <p:nvPr/>
          </p:nvSpPr>
          <p:spPr>
            <a:xfrm rot="10800000">
              <a:off x="7544892" y="3319780"/>
              <a:ext cx="127000" cy="1186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Rectangle 70">
              <a:extLst>
                <a:ext uri="{FF2B5EF4-FFF2-40B4-BE49-F238E27FC236}">
                  <a16:creationId xmlns:a16="http://schemas.microsoft.com/office/drawing/2014/main" xmlns="" id="{FF0F8C74-58AC-49AB-BB97-A8C1551BC7CB}"/>
                </a:ext>
              </a:extLst>
            </p:cNvPr>
            <p:cNvSpPr/>
            <p:nvPr/>
          </p:nvSpPr>
          <p:spPr>
            <a:xfrm rot="10800000">
              <a:off x="7719124" y="3319780"/>
              <a:ext cx="127000" cy="1214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Rectangle 71">
              <a:extLst>
                <a:ext uri="{FF2B5EF4-FFF2-40B4-BE49-F238E27FC236}">
                  <a16:creationId xmlns:a16="http://schemas.microsoft.com/office/drawing/2014/main" xmlns="" id="{1A1AFA72-4F26-4A9B-8963-F34B6CDDD31F}"/>
                </a:ext>
              </a:extLst>
            </p:cNvPr>
            <p:cNvSpPr/>
            <p:nvPr/>
          </p:nvSpPr>
          <p:spPr>
            <a:xfrm rot="10800000">
              <a:off x="7893356" y="3319780"/>
              <a:ext cx="127000" cy="1313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Rectangle 72">
              <a:extLst>
                <a:ext uri="{FF2B5EF4-FFF2-40B4-BE49-F238E27FC236}">
                  <a16:creationId xmlns:a16="http://schemas.microsoft.com/office/drawing/2014/main" xmlns="" id="{D55394FE-546E-40C9-9D1B-DA3ED7D47FD8}"/>
                </a:ext>
              </a:extLst>
            </p:cNvPr>
            <p:cNvSpPr/>
            <p:nvPr/>
          </p:nvSpPr>
          <p:spPr>
            <a:xfrm rot="10800000">
              <a:off x="8067588" y="3319780"/>
              <a:ext cx="127000" cy="1325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Rectangle 73">
              <a:extLst>
                <a:ext uri="{FF2B5EF4-FFF2-40B4-BE49-F238E27FC236}">
                  <a16:creationId xmlns:a16="http://schemas.microsoft.com/office/drawing/2014/main" xmlns="" id="{45F259A2-E412-43C1-9D6F-3FCEA85E8CA9}"/>
                </a:ext>
              </a:extLst>
            </p:cNvPr>
            <p:cNvSpPr/>
            <p:nvPr/>
          </p:nvSpPr>
          <p:spPr>
            <a:xfrm rot="10800000">
              <a:off x="824182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Rectangle 74">
              <a:extLst>
                <a:ext uri="{FF2B5EF4-FFF2-40B4-BE49-F238E27FC236}">
                  <a16:creationId xmlns:a16="http://schemas.microsoft.com/office/drawing/2014/main" xmlns="" id="{56ABCB8F-3D7A-4B93-A339-DB090C9CB2E3}"/>
                </a:ext>
              </a:extLst>
            </p:cNvPr>
            <p:cNvSpPr/>
            <p:nvPr/>
          </p:nvSpPr>
          <p:spPr>
            <a:xfrm rot="10800000">
              <a:off x="8416052"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Rectangle 75">
              <a:extLst>
                <a:ext uri="{FF2B5EF4-FFF2-40B4-BE49-F238E27FC236}">
                  <a16:creationId xmlns:a16="http://schemas.microsoft.com/office/drawing/2014/main" xmlns="" id="{45325E0F-A004-460B-BB99-E50991BD044B}"/>
                </a:ext>
              </a:extLst>
            </p:cNvPr>
            <p:cNvSpPr/>
            <p:nvPr/>
          </p:nvSpPr>
          <p:spPr>
            <a:xfrm rot="10800000">
              <a:off x="859028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7" name="TextBox 76">
            <a:extLst>
              <a:ext uri="{FF2B5EF4-FFF2-40B4-BE49-F238E27FC236}">
                <a16:creationId xmlns:a16="http://schemas.microsoft.com/office/drawing/2014/main" xmlns="" id="{444AF001-DC93-45A5-9565-CBADED3A8FBF}"/>
              </a:ext>
            </a:extLst>
          </p:cNvPr>
          <p:cNvSpPr txBox="1"/>
          <p:nvPr/>
        </p:nvSpPr>
        <p:spPr>
          <a:xfrm>
            <a:off x="8065318" y="469420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78" name="TextBox 77">
            <a:extLst>
              <a:ext uri="{FF2B5EF4-FFF2-40B4-BE49-F238E27FC236}">
                <a16:creationId xmlns:a16="http://schemas.microsoft.com/office/drawing/2014/main" xmlns="" id="{95C1F79C-7066-4C2E-BF1A-248C6254392A}"/>
              </a:ext>
            </a:extLst>
          </p:cNvPr>
          <p:cNvSpPr txBox="1"/>
          <p:nvPr/>
        </p:nvSpPr>
        <p:spPr>
          <a:xfrm>
            <a:off x="8354296" y="3534008"/>
            <a:ext cx="539279"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30%</a:t>
            </a:r>
          </a:p>
        </p:txBody>
      </p:sp>
      <p:sp>
        <p:nvSpPr>
          <p:cNvPr id="79" name="TextBox 78">
            <a:extLst>
              <a:ext uri="{FF2B5EF4-FFF2-40B4-BE49-F238E27FC236}">
                <a16:creationId xmlns:a16="http://schemas.microsoft.com/office/drawing/2014/main" xmlns="" id="{D56BE1CF-7620-4462-9F90-601A45902C66}"/>
              </a:ext>
            </a:extLst>
          </p:cNvPr>
          <p:cNvSpPr txBox="1"/>
          <p:nvPr/>
        </p:nvSpPr>
        <p:spPr>
          <a:xfrm>
            <a:off x="7893380" y="469420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0" name="TextBox 79">
            <a:extLst>
              <a:ext uri="{FF2B5EF4-FFF2-40B4-BE49-F238E27FC236}">
                <a16:creationId xmlns:a16="http://schemas.microsoft.com/office/drawing/2014/main" xmlns="" id="{340CA699-7F98-4616-98AD-6201C76EB0F9}"/>
              </a:ext>
            </a:extLst>
          </p:cNvPr>
          <p:cNvSpPr txBox="1"/>
          <p:nvPr/>
        </p:nvSpPr>
        <p:spPr>
          <a:xfrm>
            <a:off x="7729257" y="469420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1" name="TextBox 80">
            <a:extLst>
              <a:ext uri="{FF2B5EF4-FFF2-40B4-BE49-F238E27FC236}">
                <a16:creationId xmlns:a16="http://schemas.microsoft.com/office/drawing/2014/main" xmlns="" id="{08D8D4DE-1F45-4B80-9CBA-B81267782C8B}"/>
              </a:ext>
            </a:extLst>
          </p:cNvPr>
          <p:cNvSpPr txBox="1"/>
          <p:nvPr/>
        </p:nvSpPr>
        <p:spPr>
          <a:xfrm>
            <a:off x="7565134" y="462386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2" name="TextBox 81">
            <a:extLst>
              <a:ext uri="{FF2B5EF4-FFF2-40B4-BE49-F238E27FC236}">
                <a16:creationId xmlns:a16="http://schemas.microsoft.com/office/drawing/2014/main" xmlns="" id="{34D7C3E9-7238-4106-918D-FE1C421DD81E}"/>
              </a:ext>
            </a:extLst>
          </p:cNvPr>
          <p:cNvSpPr txBox="1"/>
          <p:nvPr/>
        </p:nvSpPr>
        <p:spPr>
          <a:xfrm>
            <a:off x="7412734" y="462386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3" name="TextBox 82">
            <a:extLst>
              <a:ext uri="{FF2B5EF4-FFF2-40B4-BE49-F238E27FC236}">
                <a16:creationId xmlns:a16="http://schemas.microsoft.com/office/drawing/2014/main" xmlns="" id="{8C671E48-524A-4BCF-90FD-73E476809A7E}"/>
              </a:ext>
            </a:extLst>
          </p:cNvPr>
          <p:cNvSpPr txBox="1"/>
          <p:nvPr/>
        </p:nvSpPr>
        <p:spPr>
          <a:xfrm>
            <a:off x="7080580" y="4483187"/>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4" name="TextBox 83">
            <a:extLst>
              <a:ext uri="{FF2B5EF4-FFF2-40B4-BE49-F238E27FC236}">
                <a16:creationId xmlns:a16="http://schemas.microsoft.com/office/drawing/2014/main" xmlns="" id="{89DE80F0-B1D1-481C-B1A6-A5EA8CF87AC8}"/>
              </a:ext>
            </a:extLst>
          </p:cNvPr>
          <p:cNvSpPr txBox="1"/>
          <p:nvPr/>
        </p:nvSpPr>
        <p:spPr>
          <a:xfrm>
            <a:off x="6924272" y="4463649"/>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5" name="TextBox 84">
            <a:extLst>
              <a:ext uri="{FF2B5EF4-FFF2-40B4-BE49-F238E27FC236}">
                <a16:creationId xmlns:a16="http://schemas.microsoft.com/office/drawing/2014/main" xmlns="" id="{0ABEEA38-F361-4456-9DA3-27908C681446}"/>
              </a:ext>
            </a:extLst>
          </p:cNvPr>
          <p:cNvSpPr txBox="1"/>
          <p:nvPr/>
        </p:nvSpPr>
        <p:spPr>
          <a:xfrm>
            <a:off x="6756242" y="4381587"/>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6" name="TextBox 85">
            <a:extLst>
              <a:ext uri="{FF2B5EF4-FFF2-40B4-BE49-F238E27FC236}">
                <a16:creationId xmlns:a16="http://schemas.microsoft.com/office/drawing/2014/main" xmlns="" id="{3F86AD40-E8CF-4ED4-82E2-4C1BB326639D}"/>
              </a:ext>
            </a:extLst>
          </p:cNvPr>
          <p:cNvSpPr txBox="1"/>
          <p:nvPr/>
        </p:nvSpPr>
        <p:spPr>
          <a:xfrm>
            <a:off x="6588211" y="4213557"/>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7" name="TextBox 86">
            <a:extLst>
              <a:ext uri="{FF2B5EF4-FFF2-40B4-BE49-F238E27FC236}">
                <a16:creationId xmlns:a16="http://schemas.microsoft.com/office/drawing/2014/main" xmlns="" id="{C1A297F3-0361-45A6-B45D-032A837082A8}"/>
              </a:ext>
            </a:extLst>
          </p:cNvPr>
          <p:cNvSpPr txBox="1"/>
          <p:nvPr/>
        </p:nvSpPr>
        <p:spPr>
          <a:xfrm>
            <a:off x="6427995" y="4174480"/>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8" name="TextBox 87">
            <a:extLst>
              <a:ext uri="{FF2B5EF4-FFF2-40B4-BE49-F238E27FC236}">
                <a16:creationId xmlns:a16="http://schemas.microsoft.com/office/drawing/2014/main" xmlns="" id="{3AE03BCF-51CB-4B5C-ABBE-A6DFAD2DDB5E}"/>
              </a:ext>
            </a:extLst>
          </p:cNvPr>
          <p:cNvSpPr txBox="1"/>
          <p:nvPr/>
        </p:nvSpPr>
        <p:spPr>
          <a:xfrm>
            <a:off x="6259965" y="413540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9" name="TextBox 88">
            <a:extLst>
              <a:ext uri="{FF2B5EF4-FFF2-40B4-BE49-F238E27FC236}">
                <a16:creationId xmlns:a16="http://schemas.microsoft.com/office/drawing/2014/main" xmlns="" id="{6AF641AB-F53D-48A4-9D9B-CB2D977F91A2}"/>
              </a:ext>
            </a:extLst>
          </p:cNvPr>
          <p:cNvSpPr txBox="1"/>
          <p:nvPr/>
        </p:nvSpPr>
        <p:spPr>
          <a:xfrm>
            <a:off x="6099749" y="408460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0" name="TextBox 89">
            <a:extLst>
              <a:ext uri="{FF2B5EF4-FFF2-40B4-BE49-F238E27FC236}">
                <a16:creationId xmlns:a16="http://schemas.microsoft.com/office/drawing/2014/main" xmlns="" id="{8B5AA5B7-6936-49E6-A61D-3F1F89974C91}"/>
              </a:ext>
            </a:extLst>
          </p:cNvPr>
          <p:cNvSpPr txBox="1"/>
          <p:nvPr/>
        </p:nvSpPr>
        <p:spPr>
          <a:xfrm>
            <a:off x="5935626" y="404943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1" name="TextBox 90">
            <a:extLst>
              <a:ext uri="{FF2B5EF4-FFF2-40B4-BE49-F238E27FC236}">
                <a16:creationId xmlns:a16="http://schemas.microsoft.com/office/drawing/2014/main" xmlns="" id="{8AACD7E7-F40A-46AB-9BA6-F3F95317E422}"/>
              </a:ext>
            </a:extLst>
          </p:cNvPr>
          <p:cNvSpPr txBox="1"/>
          <p:nvPr/>
        </p:nvSpPr>
        <p:spPr>
          <a:xfrm>
            <a:off x="5767596" y="4041618"/>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2" name="TextBox 91">
            <a:extLst>
              <a:ext uri="{FF2B5EF4-FFF2-40B4-BE49-F238E27FC236}">
                <a16:creationId xmlns:a16="http://schemas.microsoft.com/office/drawing/2014/main" xmlns="" id="{9E31C1E0-E93C-4FD1-B847-588D5751C72E}"/>
              </a:ext>
            </a:extLst>
          </p:cNvPr>
          <p:cNvSpPr txBox="1"/>
          <p:nvPr/>
        </p:nvSpPr>
        <p:spPr>
          <a:xfrm>
            <a:off x="5611288" y="4029895"/>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3" name="TextBox 92">
            <a:extLst>
              <a:ext uri="{FF2B5EF4-FFF2-40B4-BE49-F238E27FC236}">
                <a16:creationId xmlns:a16="http://schemas.microsoft.com/office/drawing/2014/main" xmlns="" id="{36EA0251-3C6F-4592-88C3-A96300A1D59D}"/>
              </a:ext>
            </a:extLst>
          </p:cNvPr>
          <p:cNvSpPr txBox="1"/>
          <p:nvPr/>
        </p:nvSpPr>
        <p:spPr>
          <a:xfrm>
            <a:off x="5447165" y="401817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4" name="TextBox 93">
            <a:extLst>
              <a:ext uri="{FF2B5EF4-FFF2-40B4-BE49-F238E27FC236}">
                <a16:creationId xmlns:a16="http://schemas.microsoft.com/office/drawing/2014/main" xmlns="" id="{4FBFDEFA-D7EF-4D08-B147-30FA2681171C}"/>
              </a:ext>
            </a:extLst>
          </p:cNvPr>
          <p:cNvSpPr txBox="1"/>
          <p:nvPr/>
        </p:nvSpPr>
        <p:spPr>
          <a:xfrm>
            <a:off x="5279134" y="401817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5" name="TextBox 94">
            <a:extLst>
              <a:ext uri="{FF2B5EF4-FFF2-40B4-BE49-F238E27FC236}">
                <a16:creationId xmlns:a16="http://schemas.microsoft.com/office/drawing/2014/main" xmlns="" id="{DEB8A496-8B68-46C5-BE9E-F854E3563C8A}"/>
              </a:ext>
            </a:extLst>
          </p:cNvPr>
          <p:cNvSpPr txBox="1"/>
          <p:nvPr/>
        </p:nvSpPr>
        <p:spPr>
          <a:xfrm>
            <a:off x="5118919" y="3959556"/>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6" name="TextBox 95">
            <a:extLst>
              <a:ext uri="{FF2B5EF4-FFF2-40B4-BE49-F238E27FC236}">
                <a16:creationId xmlns:a16="http://schemas.microsoft.com/office/drawing/2014/main" xmlns="" id="{95EAAB75-1138-4C05-A83F-BE55C2F19BA7}"/>
              </a:ext>
            </a:extLst>
          </p:cNvPr>
          <p:cNvSpPr txBox="1"/>
          <p:nvPr/>
        </p:nvSpPr>
        <p:spPr>
          <a:xfrm>
            <a:off x="4954796" y="3959556"/>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7" name="TextBox 96">
            <a:extLst>
              <a:ext uri="{FF2B5EF4-FFF2-40B4-BE49-F238E27FC236}">
                <a16:creationId xmlns:a16="http://schemas.microsoft.com/office/drawing/2014/main" xmlns="" id="{451705C9-67D3-4162-A8A6-A84EED64F9B1}"/>
              </a:ext>
            </a:extLst>
          </p:cNvPr>
          <p:cNvSpPr txBox="1"/>
          <p:nvPr/>
        </p:nvSpPr>
        <p:spPr>
          <a:xfrm>
            <a:off x="4794580" y="3959556"/>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8" name="TextBox 97">
            <a:extLst>
              <a:ext uri="{FF2B5EF4-FFF2-40B4-BE49-F238E27FC236}">
                <a16:creationId xmlns:a16="http://schemas.microsoft.com/office/drawing/2014/main" xmlns="" id="{5FD8BB91-7E6F-44C5-9177-A5A1388263EA}"/>
              </a:ext>
            </a:extLst>
          </p:cNvPr>
          <p:cNvSpPr txBox="1"/>
          <p:nvPr/>
        </p:nvSpPr>
        <p:spPr>
          <a:xfrm>
            <a:off x="4626550" y="3885309"/>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9" name="TextBox 98">
            <a:extLst>
              <a:ext uri="{FF2B5EF4-FFF2-40B4-BE49-F238E27FC236}">
                <a16:creationId xmlns:a16="http://schemas.microsoft.com/office/drawing/2014/main" xmlns="" id="{D874BB30-D268-4A55-8FA3-FA399FAFA47B}"/>
              </a:ext>
            </a:extLst>
          </p:cNvPr>
          <p:cNvSpPr txBox="1"/>
          <p:nvPr/>
        </p:nvSpPr>
        <p:spPr>
          <a:xfrm>
            <a:off x="4470241" y="3842325"/>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0" name="TextBox 99">
            <a:extLst>
              <a:ext uri="{FF2B5EF4-FFF2-40B4-BE49-F238E27FC236}">
                <a16:creationId xmlns:a16="http://schemas.microsoft.com/office/drawing/2014/main" xmlns="" id="{0022179E-6E55-4EDC-8DD4-AF30E33FEF70}"/>
              </a:ext>
            </a:extLst>
          </p:cNvPr>
          <p:cNvSpPr txBox="1"/>
          <p:nvPr/>
        </p:nvSpPr>
        <p:spPr>
          <a:xfrm>
            <a:off x="4298304" y="382669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2" name="TextBox 101">
            <a:extLst>
              <a:ext uri="{FF2B5EF4-FFF2-40B4-BE49-F238E27FC236}">
                <a16:creationId xmlns:a16="http://schemas.microsoft.com/office/drawing/2014/main" xmlns="" id="{C934FE3D-0558-4748-B1E9-4771CD35E3D6}"/>
              </a:ext>
            </a:extLst>
          </p:cNvPr>
          <p:cNvSpPr txBox="1"/>
          <p:nvPr/>
        </p:nvSpPr>
        <p:spPr>
          <a:xfrm>
            <a:off x="3977873" y="3791525"/>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3" name="TextBox 102">
            <a:extLst>
              <a:ext uri="{FF2B5EF4-FFF2-40B4-BE49-F238E27FC236}">
                <a16:creationId xmlns:a16="http://schemas.microsoft.com/office/drawing/2014/main" xmlns="" id="{DD0768F9-2185-41D9-91D6-465F96DF105A}"/>
              </a:ext>
            </a:extLst>
          </p:cNvPr>
          <p:cNvSpPr txBox="1"/>
          <p:nvPr/>
        </p:nvSpPr>
        <p:spPr>
          <a:xfrm>
            <a:off x="3813750" y="374463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4" name="TextBox 103">
            <a:extLst>
              <a:ext uri="{FF2B5EF4-FFF2-40B4-BE49-F238E27FC236}">
                <a16:creationId xmlns:a16="http://schemas.microsoft.com/office/drawing/2014/main" xmlns="" id="{8FD20F73-FD40-4F87-9D62-5169AEA38364}"/>
              </a:ext>
            </a:extLst>
          </p:cNvPr>
          <p:cNvSpPr txBox="1"/>
          <p:nvPr/>
        </p:nvSpPr>
        <p:spPr>
          <a:xfrm>
            <a:off x="3653535" y="374463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6" name="TextBox 105">
            <a:extLst>
              <a:ext uri="{FF2B5EF4-FFF2-40B4-BE49-F238E27FC236}">
                <a16:creationId xmlns:a16="http://schemas.microsoft.com/office/drawing/2014/main" xmlns="" id="{9ABEFAED-9C6E-4A52-BEF5-81FDC77AACFB}"/>
              </a:ext>
            </a:extLst>
          </p:cNvPr>
          <p:cNvSpPr txBox="1"/>
          <p:nvPr/>
        </p:nvSpPr>
        <p:spPr>
          <a:xfrm>
            <a:off x="3317475" y="3686018"/>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Tree>
    <p:extLst>
      <p:ext uri="{BB962C8B-B14F-4D97-AF65-F5344CB8AC3E}">
        <p14:creationId xmlns:p14="http://schemas.microsoft.com/office/powerpoint/2010/main" xmlns="" val="275460471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LBA18_PR：纳武单抗 (NIVO) 加低剂量易普利姆玛 (IPI) 作为微卫星不稳定性-高/错配修复缺陷 (MSI-H/dMMR) 转移性结直肠癌 (mCRC) 的一线治疗的持久临床获益</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Lenz HJ, et al</a:t>
            </a:r>
          </a:p>
        </p:txBody>
      </p:sp>
      <p:sp>
        <p:nvSpPr>
          <p:cNvPr id="3" name="Content Placeholder 2"/>
          <p:cNvSpPr>
            <a:spLocks noGrp="1"/>
          </p:cNvSpPr>
          <p:nvPr>
            <p:ph idx="1"/>
          </p:nvPr>
        </p:nvSpPr>
        <p:spPr/>
        <p:txBody>
          <a:bodyPr/>
          <a:lstStyle/>
          <a:p>
            <a:pPr marL="0" lvl="0" indent="0">
              <a:buClr>
                <a:srgbClr val="043882"/>
              </a:buClr>
              <a:buNone/>
            </a:pPr>
            <a:r>
              <a:rPr lang="zh-CN" sz="1600" b="1" i="0" u="none" strike="noStrike" cap="none" baseline="0">
                <a:solidFill>
                  <a:srgbClr val="4D4D4D"/>
                </a:solidFill>
                <a:effectLst/>
                <a:uFillTx/>
                <a:ea typeface="SimSun"/>
              </a:rPr>
              <a:t>关键结果（续）</a:t>
            </a:r>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marL="0" indent="0">
              <a:buNone/>
            </a:pPr>
            <a:endParaRPr lang="en-GB" b="1"/>
          </a:p>
          <a:p>
            <a:pPr marL="0" indent="0">
              <a:buNone/>
            </a:pPr>
            <a:endParaRPr lang="en-GB" b="1"/>
          </a:p>
          <a:p>
            <a:pPr marL="0" indent="0">
              <a:buNone/>
            </a:pPr>
            <a:endParaRPr lang="en-GB" b="1"/>
          </a:p>
          <a:p>
            <a:pPr marL="0" indent="0">
              <a:buNone/>
            </a:pPr>
            <a:endParaRPr lang="en-GB" sz="2400"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在患有 MSI-H/dMMR mCRC 的患者中，1 线纳武单抗+低剂量易普利姆玛治疗显示出稳健且持久的临床获益，并且通常具有良好耐受性 </a:t>
            </a:r>
          </a:p>
          <a:p>
            <a:r>
              <a:rPr lang="zh-CN" sz="1600" b="1" i="0" u="none" strike="noStrike" cap="none" baseline="0">
                <a:solidFill>
                  <a:srgbClr val="4D4D4D"/>
                </a:solidFill>
                <a:effectLst/>
                <a:uFillTx/>
                <a:ea typeface="SimSun"/>
              </a:rPr>
              <a:t>纳武单抗+低剂量易普利姆玛可能是该患者人群的潜在的新的 1 线治疗选择</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Lenz HJ, et al. Ann Oncol 2018;29(suppl 5):abstr LBA18_PR</a:t>
            </a:r>
          </a:p>
        </p:txBody>
      </p:sp>
      <p:graphicFrame>
        <p:nvGraphicFramePr>
          <p:cNvPr id="6" name="Group 88"/>
          <p:cNvGraphicFramePr>
            <a:graphicFrameLocks noGrp="1"/>
          </p:cNvGraphicFramePr>
          <p:nvPr>
            <p:extLst>
              <p:ext uri="{D42A27DB-BD31-4B8C-83A1-F6EECF244321}">
                <p14:modId xmlns:p14="http://schemas.microsoft.com/office/powerpoint/2010/main" xmlns="" val="903444458"/>
              </p:ext>
            </p:extLst>
          </p:nvPr>
        </p:nvGraphicFramePr>
        <p:xfrm>
          <a:off x="337279" y="1549400"/>
          <a:ext cx="8491928" cy="3313440"/>
        </p:xfrm>
        <a:graphic>
          <a:graphicData uri="http://schemas.openxmlformats.org/drawingml/2006/table">
            <a:tbl>
              <a:tblPr firstRow="1" bandRow="1">
                <a:tableStyleId>{69012ECD-51FC-41F1-AA8D-1B2483CD663E}</a:tableStyleId>
              </a:tblPr>
              <a:tblGrid>
                <a:gridCol w="3575154">
                  <a:extLst>
                    <a:ext uri="{9D8B030D-6E8A-4147-A177-3AD203B41FA5}">
                      <a16:colId xmlns:a16="http://schemas.microsoft.com/office/drawing/2014/main" xmlns="" val="20000"/>
                    </a:ext>
                  </a:extLst>
                </a:gridCol>
                <a:gridCol w="2458387">
                  <a:extLst>
                    <a:ext uri="{9D8B030D-6E8A-4147-A177-3AD203B41FA5}">
                      <a16:colId xmlns:a16="http://schemas.microsoft.com/office/drawing/2014/main" xmlns="" val="20002"/>
                    </a:ext>
                  </a:extLst>
                </a:gridCol>
                <a:gridCol w="2458387">
                  <a:extLst>
                    <a:ext uri="{9D8B030D-6E8A-4147-A177-3AD203B41FA5}">
                      <a16:colId xmlns:a16="http://schemas.microsoft.com/office/drawing/2014/main" xmlns="" val="20003"/>
                    </a:ext>
                  </a:extLst>
                </a:gridCol>
              </a:tblGrid>
              <a:tr h="15666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dirty="0">
                          <a:solidFill>
                            <a:srgbClr val="FFFFFF"/>
                          </a:solidFill>
                          <a:effectLst/>
                          <a:uFillTx/>
                          <a:ea typeface="SimSun"/>
                        </a:rPr>
                        <a:t>患者，n (%)</a:t>
                      </a:r>
                    </a:p>
                  </a:txBody>
                  <a:tcPr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纳武单抗 3 mg/kg q2w +易普利姆玛 1 mg/kg q6w (n=45)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1566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US" sz="12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任何等级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3</a:t>
                      </a:r>
                      <a:r>
                        <a:rPr lang="es-ES" altLang="zh-CN" sz="1200" b="1" i="0" u="none" strike="noStrike" cap="none" baseline="0" dirty="0">
                          <a:solidFill>
                            <a:srgbClr val="FFFFFF"/>
                          </a:solidFill>
                          <a:effectLst/>
                          <a:uFillTx/>
                          <a:ea typeface="SimSun"/>
                        </a:rPr>
                        <a:t>–</a:t>
                      </a:r>
                      <a:r>
                        <a:rPr lang="zh-CN" sz="1200" b="1" i="0" u="none" strike="noStrike" cap="none" baseline="0" dirty="0">
                          <a:solidFill>
                            <a:srgbClr val="FFFFFF"/>
                          </a:solidFill>
                          <a:effectLst/>
                          <a:uFillTx/>
                          <a:ea typeface="SimSun"/>
                        </a:rPr>
                        <a:t>4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5"/>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任何 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35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任何严重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任何导致停药的严重 TRAE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a:t>
                      </a:r>
                      <a:r>
                        <a:rPr lang="zh-CN" sz="1200" b="0" i="0" u="none" strike="noStrike" cap="none" baseline="30000">
                          <a:solidFill>
                            <a:srgbClr val="4D4D4D"/>
                          </a:solidFill>
                          <a:effectLst/>
                          <a:uFillTx/>
                          <a:ea typeface="SimSun"/>
                        </a:rPr>
                        <a:t> </a:t>
                      </a:r>
                      <a:r>
                        <a:rPr lang="zh-CN" sz="1200" b="0" i="0" u="none" strike="noStrike" cap="none" baseline="0">
                          <a:solidFill>
                            <a:srgbClr val="4D4D4D"/>
                          </a:solidFill>
                          <a:effectLst/>
                          <a:uFillTx/>
                          <a:ea typeface="SimSun"/>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&gt;10％ 的患者报告的 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179388" lvl="1" indent="0"/>
                      <a:r>
                        <a:rPr lang="zh-CN" sz="1200" b="0" i="0" u="none" strike="noStrike" cap="none" baseline="0">
                          <a:solidFill>
                            <a:srgbClr val="4D4D4D"/>
                          </a:solidFill>
                          <a:effectLst/>
                          <a:uFillTx/>
                          <a:ea typeface="SimSun"/>
                        </a:rPr>
                        <a:t>瘙痒</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11 (24)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56665">
                <a:tc>
                  <a:txBody>
                    <a:bodyPr/>
                    <a:lstStyle/>
                    <a:p>
                      <a:pPr marL="179388" lvl="1" indent="0"/>
                      <a:r>
                        <a:rPr lang="zh-CN" sz="1200" b="0" i="0" u="none" strike="noStrike" cap="none" baseline="0">
                          <a:solidFill>
                            <a:srgbClr val="4D4D4D"/>
                          </a:solidFill>
                          <a:effectLst/>
                          <a:uFillTx/>
                          <a:ea typeface="SimSun"/>
                        </a:rPr>
                        <a:t>甲状腺功能减退症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8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56665">
                <a:tc>
                  <a:txBody>
                    <a:bodyPr/>
                    <a:lstStyle/>
                    <a:p>
                      <a:pPr marL="179388" lvl="1" indent="0"/>
                      <a:r>
                        <a:rPr lang="zh-CN" sz="1200" b="0" i="0" u="none" strike="noStrike" cap="none" baseline="0">
                          <a:solidFill>
                            <a:srgbClr val="4D4D4D"/>
                          </a:solidFill>
                          <a:effectLst/>
                          <a:uFillTx/>
                          <a:ea typeface="SimSun"/>
                        </a:rPr>
                        <a:t>虚弱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156665">
                <a:tc>
                  <a:txBody>
                    <a:bodyPr/>
                    <a:lstStyle/>
                    <a:p>
                      <a:pPr marL="179388" lvl="1" indent="0"/>
                      <a:r>
                        <a:rPr lang="zh-CN" sz="1200" b="0" i="0" u="none" strike="noStrike" cap="none" baseline="0">
                          <a:solidFill>
                            <a:srgbClr val="4D4D4D"/>
                          </a:solidFill>
                          <a:effectLst/>
                          <a:uFillTx/>
                          <a:ea typeface="SimSun"/>
                        </a:rPr>
                        <a:t>关节痛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156665">
                <a:tc>
                  <a:txBody>
                    <a:bodyPr/>
                    <a:lstStyle/>
                    <a:p>
                      <a:pPr marL="179388" lvl="1" indent="0"/>
                      <a:r>
                        <a:rPr lang="zh-CN" sz="1200" b="0" i="0" u="none" strike="noStrike" cap="none" baseline="0">
                          <a:solidFill>
                            <a:srgbClr val="4D4D4D"/>
                          </a:solidFill>
                          <a:effectLst/>
                          <a:uFillTx/>
                          <a:ea typeface="SimSun"/>
                        </a:rPr>
                        <a:t>脂肪酶升高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0"/>
                  </a:ext>
                </a:extLst>
              </a:tr>
              <a:tr h="156665">
                <a:tc>
                  <a:txBody>
                    <a:bodyPr/>
                    <a:lstStyle/>
                    <a:p>
                      <a:pPr marL="179388" lvl="1" indent="0"/>
                      <a:r>
                        <a:rPr lang="zh-CN" sz="1200" b="0" i="0" u="none" strike="noStrike" cap="none" baseline="0">
                          <a:solidFill>
                            <a:srgbClr val="4D4D4D"/>
                          </a:solidFill>
                          <a:effectLst/>
                          <a:uFillTx/>
                          <a:ea typeface="SimSun"/>
                        </a:rPr>
                        <a:t>恶心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156665">
                <a:tc>
                  <a:txBody>
                    <a:bodyPr/>
                    <a:lstStyle/>
                    <a:p>
                      <a:pPr marL="179388" lvl="1" indent="0"/>
                      <a:r>
                        <a:rPr lang="zh-CN" sz="1200" b="0" i="0" u="none" strike="noStrike" cap="none" baseline="0">
                          <a:solidFill>
                            <a:srgbClr val="4D4D4D"/>
                          </a:solidFill>
                          <a:effectLst/>
                          <a:uFillTx/>
                          <a:ea typeface="SimSun"/>
                        </a:rPr>
                        <a:t>皮疹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28855791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700" b="1" i="0" u="none" strike="noStrike" cap="none" baseline="0" dirty="0">
                <a:solidFill>
                  <a:srgbClr val="043882"/>
                </a:solidFill>
                <a:effectLst/>
                <a:uFillTx/>
                <a:ea typeface="SimSun"/>
              </a:rPr>
              <a:t>LBA19：BRAFwt 转移性结直肠癌 (mCRC) 中氟嘧啶 (FP) + 贝伐珠单抗 (BEV) + 阿特珠单抗对比 FP/BEV：MODUL 队列 2 的发现 - 一线诱导治疗后生物标志物驱动的维持治疗的一项多中心、随机试验</a:t>
            </a:r>
            <a:r>
              <a:rPr lang="es-ES" altLang="zh-CN" sz="1700" b="1" i="0" u="none" strike="noStrike" cap="none" baseline="0" dirty="0">
                <a:solidFill>
                  <a:srgbClr val="043882"/>
                </a:solidFill>
                <a:effectLst/>
                <a:uFillTx/>
                <a:ea typeface="SimSun"/>
              </a:rPr>
              <a:t> </a:t>
            </a:r>
            <a:r>
              <a:rPr lang="zh-CN" sz="1700" b="1" i="0" u="none" strike="noStrike" cap="none" baseline="0" dirty="0">
                <a:solidFill>
                  <a:srgbClr val="043882"/>
                </a:solidFill>
                <a:effectLst/>
                <a:uFillTx/>
                <a:ea typeface="SimSun"/>
              </a:rPr>
              <a:t>– Grothey A, et al</a:t>
            </a:r>
          </a:p>
        </p:txBody>
      </p:sp>
      <p:sp>
        <p:nvSpPr>
          <p:cNvPr id="3" name="Content Placeholder 2"/>
          <p:cNvSpPr>
            <a:spLocks noGrp="1"/>
          </p:cNvSpPr>
          <p:nvPr>
            <p:ph idx="1"/>
          </p:nvPr>
        </p:nvSpPr>
        <p:spPr>
          <a:xfrm>
            <a:off x="365124" y="1254035"/>
            <a:ext cx="8413751" cy="1131356"/>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评估氟嘧啶 + 贝伐珠单抗 + 阿特珠单抗作为 MOD</a:t>
            </a:r>
            <a:r>
              <a:rPr lang="es-ES" altLang="zh-CN" dirty="0">
                <a:ea typeface="SimSun"/>
              </a:rPr>
              <a:t>U</a:t>
            </a:r>
            <a:r>
              <a:rPr lang="zh-CN" sz="1600" b="0" i="0" u="none" strike="noStrike" cap="none" baseline="0" dirty="0">
                <a:solidFill>
                  <a:srgbClr val="4D4D4D"/>
                </a:solidFill>
                <a:effectLst/>
                <a:uFillTx/>
                <a:ea typeface="SimSun"/>
              </a:rPr>
              <a:t>L 研究队列 2 中 MSS mCRC 患者的 1 线维持治疗的疗效和安全性（队列 1，BRAF 突变体；队列 3，HER2+；和队列 4，HER2-, BRAF WT）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Grothey A, et al. Ann Oncol 2018;29(suppl 5):abstr LBA19</a:t>
            </a:r>
          </a:p>
        </p:txBody>
      </p:sp>
      <p:cxnSp>
        <p:nvCxnSpPr>
          <p:cNvPr id="7" name="AutoShape 19"/>
          <p:cNvCxnSpPr>
            <a:cxnSpLocks noChangeShapeType="1"/>
            <a:stCxn id="10" idx="3"/>
            <a:endCxn id="16" idx="1"/>
          </p:cNvCxnSpPr>
          <p:nvPr/>
        </p:nvCxnSpPr>
        <p:spPr bwMode="auto">
          <a:xfrm>
            <a:off x="2869935" y="4164314"/>
            <a:ext cx="225062" cy="7443"/>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9"/>
          <p:cNvSpPr>
            <a:spLocks noChangeArrowheads="1"/>
          </p:cNvSpPr>
          <p:nvPr/>
        </p:nvSpPr>
        <p:spPr bwMode="auto">
          <a:xfrm>
            <a:off x="164892" y="3314343"/>
            <a:ext cx="2705043" cy="1699943"/>
          </a:xfrm>
          <a:prstGeom prst="roundRect">
            <a:avLst>
              <a:gd name="adj" fmla="val 0"/>
            </a:avLst>
          </a:prstGeom>
          <a:solidFill>
            <a:schemeClr val="accent1"/>
          </a:solidFill>
          <a:ln w="9525" algn="ctr">
            <a:noFill/>
            <a:round/>
          </a:ln>
        </p:spPr>
        <p:txBody>
          <a:bodyPr wrap="square" lIns="90000" tIns="44450" rIns="90000" bIns="44450">
            <a:spAutoFit/>
          </a:bodyPr>
          <a:lstStyle/>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FOLFOX + 贝伐珠单抗 8 个周期</a:t>
            </a:r>
          </a:p>
          <a:p>
            <a:pPr defTabSz="892175" eaLnBrk="0" hangingPunct="0">
              <a:spcAft>
                <a:spcPct val="30000"/>
              </a:spcAft>
              <a:defRPr/>
            </a:pPr>
            <a:r>
              <a:rPr lang="zh-CN" sz="1600" b="0" i="0" u="none" strike="noStrike" cap="none" baseline="0" dirty="0">
                <a:solidFill>
                  <a:srgbClr val="FFFFFF"/>
                </a:solidFill>
                <a:effectLst/>
                <a:uFillTx/>
                <a:ea typeface="SimSun"/>
              </a:rPr>
              <a:t>或</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FOLFOX + 贝伐珠单抗 6 个周期，之后 5FU/LV + 贝伐珠单抗 2 个周期</a:t>
            </a:r>
          </a:p>
        </p:txBody>
      </p:sp>
      <p:sp>
        <p:nvSpPr>
          <p:cNvPr id="11" name="Rectangle 9"/>
          <p:cNvSpPr txBox="1">
            <a:spLocks noChangeArrowheads="1"/>
          </p:cNvSpPr>
          <p:nvPr/>
        </p:nvSpPr>
        <p:spPr bwMode="auto">
          <a:xfrm>
            <a:off x="365124" y="5391118"/>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PFS (RECIST v1.1) </a:t>
            </a:r>
          </a:p>
        </p:txBody>
      </p:sp>
      <p:sp>
        <p:nvSpPr>
          <p:cNvPr id="12" name="Content Placeholder 26"/>
          <p:cNvSpPr txBox="1"/>
          <p:nvPr/>
        </p:nvSpPr>
        <p:spPr>
          <a:xfrm>
            <a:off x="4648200" y="5391118"/>
            <a:ext cx="4130675"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OS、ORR、DCR、TTR、DoR、ECOG 变化和安全性</a:t>
            </a:r>
          </a:p>
        </p:txBody>
      </p:sp>
      <p:sp>
        <p:nvSpPr>
          <p:cNvPr id="16" name="AutoShape 12"/>
          <p:cNvSpPr>
            <a:spLocks noChangeArrowheads="1"/>
          </p:cNvSpPr>
          <p:nvPr/>
        </p:nvSpPr>
        <p:spPr bwMode="auto">
          <a:xfrm>
            <a:off x="3094997" y="3587557"/>
            <a:ext cx="542156" cy="1168400"/>
          </a:xfrm>
          <a:prstGeom prst="roundRect">
            <a:avLst>
              <a:gd name="adj" fmla="val 0"/>
            </a:avLst>
          </a:prstGeom>
          <a:solidFill>
            <a:schemeClr val="bg1">
              <a:lumMod val="60000"/>
              <a:lumOff val="40000"/>
            </a:schemeClr>
          </a:solidFill>
          <a:ln w="9525" algn="ctr">
            <a:noFill/>
            <a:round/>
          </a:ln>
        </p:spPr>
        <p:txBody>
          <a:bodyPr lIns="90488" tIns="0" rIns="90488" bIns="0" anchor="ctr"/>
          <a:lstStyle/>
          <a:p>
            <a:pPr algn="ctr" defTabSz="892175" eaLnBrk="0" hangingPunct="0">
              <a:defRPr/>
            </a:pPr>
            <a:r>
              <a:rPr lang="zh-CN" sz="1600" b="0" i="0" u="none" strike="noStrike" cap="none" baseline="0">
                <a:solidFill>
                  <a:srgbClr val="FFFFFF"/>
                </a:solidFill>
                <a:effectLst/>
                <a:uFillTx/>
                <a:ea typeface="SimSun"/>
              </a:rPr>
              <a:t>CR</a:t>
            </a:r>
            <a:r>
              <a:rPr sz="1600"/>
              <a:t/>
            </a:r>
            <a:br>
              <a:rPr sz="1600"/>
            </a:br>
            <a:r>
              <a:rPr lang="zh-CN" sz="1600" b="0" i="0" u="none" strike="noStrike" cap="none" baseline="0">
                <a:solidFill>
                  <a:srgbClr val="FFFFFF"/>
                </a:solidFill>
                <a:effectLst/>
                <a:uFillTx/>
                <a:ea typeface="SimSun"/>
              </a:rPr>
              <a:t>PR</a:t>
            </a:r>
            <a:r>
              <a:rPr sz="1600"/>
              <a:t/>
            </a:r>
            <a:br>
              <a:rPr sz="1600"/>
            </a:br>
            <a:r>
              <a:rPr lang="zh-CN" sz="1600" b="0" i="0" u="none" strike="noStrike" cap="none" baseline="0">
                <a:solidFill>
                  <a:srgbClr val="FFFFFF"/>
                </a:solidFill>
                <a:effectLst/>
                <a:uFillTx/>
                <a:ea typeface="SimSun"/>
              </a:rPr>
              <a:t>SD</a:t>
            </a:r>
          </a:p>
        </p:txBody>
      </p:sp>
      <p:sp>
        <p:nvSpPr>
          <p:cNvPr id="23" name="Rectangle 22"/>
          <p:cNvSpPr/>
          <p:nvPr/>
        </p:nvSpPr>
        <p:spPr>
          <a:xfrm>
            <a:off x="3485467" y="2997178"/>
            <a:ext cx="1341135" cy="518678"/>
          </a:xfrm>
          <a:prstGeom prst="rect">
            <a:avLst/>
          </a:prstGeom>
        </p:spPr>
        <p:txBody>
          <a:bodyPr wrap="square">
            <a:spAutoFit/>
          </a:bodyPr>
          <a:lstStyle/>
          <a:p>
            <a:pPr algn="ctr" defTabSz="892175" eaLnBrk="0" hangingPunct="0">
              <a:defRPr/>
            </a:pPr>
            <a:r>
              <a:rPr lang="zh-CN" sz="1400" b="1" i="0" u="none" strike="noStrike" cap="none" baseline="0">
                <a:solidFill>
                  <a:srgbClr val="4D4D4D"/>
                </a:solidFill>
                <a:effectLst/>
                <a:uFillTx/>
                <a:ea typeface="SimSun"/>
              </a:rPr>
              <a:t>队列 2 BRAF WT</a:t>
            </a:r>
          </a:p>
        </p:txBody>
      </p:sp>
      <p:sp>
        <p:nvSpPr>
          <p:cNvPr id="28" name="Oval 14"/>
          <p:cNvSpPr>
            <a:spLocks noChangeArrowheads="1"/>
          </p:cNvSpPr>
          <p:nvPr/>
        </p:nvSpPr>
        <p:spPr bwMode="auto">
          <a:xfrm>
            <a:off x="4389139" y="387965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2:1</a:t>
            </a:r>
          </a:p>
        </p:txBody>
      </p:sp>
      <p:cxnSp>
        <p:nvCxnSpPr>
          <p:cNvPr id="29" name="AutoShape 15"/>
          <p:cNvCxnSpPr>
            <a:cxnSpLocks noChangeShapeType="1"/>
            <a:stCxn id="28" idx="0"/>
            <a:endCxn id="30" idx="1"/>
          </p:cNvCxnSpPr>
          <p:nvPr/>
        </p:nvCxnSpPr>
        <p:spPr bwMode="auto">
          <a:xfrm rot="5400000" flipH="1" flipV="1">
            <a:off x="4728146" y="3533634"/>
            <a:ext cx="298815" cy="393233"/>
          </a:xfrm>
          <a:prstGeom prst="bentConnector2">
            <a:avLst/>
          </a:prstGeom>
          <a:noFill/>
          <a:ln w="57150">
            <a:solidFill>
              <a:schemeClr val="bg2">
                <a:lumMod val="60000"/>
                <a:lumOff val="40000"/>
              </a:schemeClr>
            </a:solidFill>
            <a:round/>
            <a:tailEnd type="triangle" w="med" len="med"/>
          </a:ln>
        </p:spPr>
      </p:cxnSp>
      <p:sp>
        <p:nvSpPr>
          <p:cNvPr id="30" name="AutoShape 8"/>
          <p:cNvSpPr>
            <a:spLocks noChangeArrowheads="1"/>
          </p:cNvSpPr>
          <p:nvPr/>
        </p:nvSpPr>
        <p:spPr bwMode="auto">
          <a:xfrm>
            <a:off x="5074170" y="3040242"/>
            <a:ext cx="2729997" cy="1081200"/>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氟嘧啶 + 贝伐珠单抗 + 阿特珠单抗 </a:t>
            </a:r>
            <a:endParaRPr lang="en-GB" altLang="zh-CN" sz="1800" b="0" i="0" u="none" strike="noStrike" cap="none" baseline="0" dirty="0" smtClean="0">
              <a:solidFill>
                <a:srgbClr val="FFFFFF"/>
              </a:solidFill>
              <a:effectLst/>
              <a:uFillTx/>
              <a:ea typeface="SimSun"/>
            </a:endParaRPr>
          </a:p>
          <a:p>
            <a:pPr algn="ctr" defTabSz="892175" eaLnBrk="0" hangingPunct="0">
              <a:defRPr/>
            </a:pPr>
            <a:r>
              <a:rPr lang="zh-CN" sz="1800" b="0" i="0" u="none" strike="noStrike" cap="none" baseline="0" dirty="0" smtClean="0">
                <a:solidFill>
                  <a:srgbClr val="FFFFFF"/>
                </a:solidFill>
                <a:effectLst/>
                <a:uFillTx/>
                <a:ea typeface="SimSun"/>
              </a:rPr>
              <a:t>(</a:t>
            </a:r>
            <a:r>
              <a:rPr lang="zh-CN" sz="1800" b="0" i="0" u="none" strike="noStrike" cap="none" baseline="0" dirty="0">
                <a:solidFill>
                  <a:srgbClr val="FFFFFF"/>
                </a:solidFill>
                <a:effectLst/>
                <a:uFillTx/>
                <a:ea typeface="SimSun"/>
              </a:rPr>
              <a:t>n=297)</a:t>
            </a:r>
          </a:p>
        </p:txBody>
      </p:sp>
      <p:cxnSp>
        <p:nvCxnSpPr>
          <p:cNvPr id="31" name="AutoShape 16"/>
          <p:cNvCxnSpPr>
            <a:cxnSpLocks noChangeShapeType="1"/>
            <a:stCxn id="28" idx="4"/>
            <a:endCxn id="32" idx="1"/>
          </p:cNvCxnSpPr>
          <p:nvPr/>
        </p:nvCxnSpPr>
        <p:spPr bwMode="auto">
          <a:xfrm rot="16200000" flipH="1">
            <a:off x="4722775" y="4422018"/>
            <a:ext cx="309556" cy="393233"/>
          </a:xfrm>
          <a:prstGeom prst="bentConnector2">
            <a:avLst/>
          </a:prstGeom>
          <a:noFill/>
          <a:ln w="57150">
            <a:solidFill>
              <a:schemeClr val="bg2">
                <a:lumMod val="60000"/>
                <a:lumOff val="40000"/>
              </a:schemeClr>
            </a:solidFill>
            <a:round/>
            <a:tailEnd type="triangle" w="med" len="med"/>
          </a:ln>
        </p:spPr>
      </p:cxnSp>
      <p:sp>
        <p:nvSpPr>
          <p:cNvPr id="32" name="AutoShape 12"/>
          <p:cNvSpPr>
            <a:spLocks noChangeArrowheads="1"/>
          </p:cNvSpPr>
          <p:nvPr/>
        </p:nvSpPr>
        <p:spPr bwMode="auto">
          <a:xfrm>
            <a:off x="5074170" y="4232813"/>
            <a:ext cx="2729997" cy="108120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氟嘧啶 + 贝伐珠单抗 (n=148) </a:t>
            </a:r>
          </a:p>
        </p:txBody>
      </p:sp>
      <p:sp>
        <p:nvSpPr>
          <p:cNvPr id="33" name="AutoShape 12"/>
          <p:cNvSpPr>
            <a:spLocks noChangeArrowheads="1"/>
          </p:cNvSpPr>
          <p:nvPr/>
        </p:nvSpPr>
        <p:spPr bwMode="auto">
          <a:xfrm>
            <a:off x="8239547" y="3310842"/>
            <a:ext cx="657678" cy="540000"/>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34" name="AutoShape 21"/>
          <p:cNvCxnSpPr>
            <a:cxnSpLocks noChangeShapeType="1"/>
            <a:stCxn id="30" idx="3"/>
            <a:endCxn id="33" idx="1"/>
          </p:cNvCxnSpPr>
          <p:nvPr/>
        </p:nvCxnSpPr>
        <p:spPr bwMode="auto">
          <a:xfrm>
            <a:off x="7804167" y="3580842"/>
            <a:ext cx="435380" cy="0"/>
          </a:xfrm>
          <a:prstGeom prst="straightConnector1">
            <a:avLst/>
          </a:prstGeom>
          <a:noFill/>
          <a:ln w="57150">
            <a:solidFill>
              <a:schemeClr val="bg2">
                <a:lumMod val="60000"/>
                <a:lumOff val="40000"/>
              </a:schemeClr>
            </a:solidFill>
            <a:round/>
            <a:tailEnd type="triangle" w="med" len="med"/>
          </a:ln>
        </p:spPr>
      </p:cxnSp>
      <p:sp>
        <p:nvSpPr>
          <p:cNvPr id="35" name="AutoShape 12"/>
          <p:cNvSpPr>
            <a:spLocks noChangeArrowheads="1"/>
          </p:cNvSpPr>
          <p:nvPr/>
        </p:nvSpPr>
        <p:spPr bwMode="auto">
          <a:xfrm>
            <a:off x="8239547" y="4503413"/>
            <a:ext cx="657678" cy="540000"/>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36" name="AutoShape 20"/>
          <p:cNvCxnSpPr>
            <a:cxnSpLocks noChangeShapeType="1"/>
            <a:stCxn id="32" idx="3"/>
            <a:endCxn id="35" idx="1"/>
          </p:cNvCxnSpPr>
          <p:nvPr/>
        </p:nvCxnSpPr>
        <p:spPr bwMode="auto">
          <a:xfrm>
            <a:off x="7804167" y="4773413"/>
            <a:ext cx="435380" cy="0"/>
          </a:xfrm>
          <a:prstGeom prst="straightConnector1">
            <a:avLst/>
          </a:prstGeom>
          <a:noFill/>
          <a:ln w="57150">
            <a:solidFill>
              <a:schemeClr val="bg2">
                <a:lumMod val="60000"/>
                <a:lumOff val="40000"/>
              </a:schemeClr>
            </a:solidFill>
            <a:prstDash val="sysDot"/>
            <a:round/>
            <a:tailEnd type="triangle" w="med" len="med"/>
          </a:ln>
        </p:spPr>
      </p:cxnSp>
      <p:cxnSp>
        <p:nvCxnSpPr>
          <p:cNvPr id="39" name="AutoShape 19"/>
          <p:cNvCxnSpPr>
            <a:cxnSpLocks noChangeShapeType="1"/>
            <a:stCxn id="16" idx="3"/>
            <a:endCxn id="28" idx="2"/>
          </p:cNvCxnSpPr>
          <p:nvPr/>
        </p:nvCxnSpPr>
        <p:spPr bwMode="auto">
          <a:xfrm>
            <a:off x="3637153" y="4171757"/>
            <a:ext cx="751986" cy="0"/>
          </a:xfrm>
          <a:prstGeom prst="straightConnector1">
            <a:avLst/>
          </a:prstGeom>
          <a:noFill/>
          <a:ln w="57150">
            <a:solidFill>
              <a:schemeClr val="bg2">
                <a:lumMod val="60000"/>
                <a:lumOff val="40000"/>
              </a:schemeClr>
            </a:solidFill>
            <a:round/>
            <a:headEnd type="none" w="med" len="med"/>
            <a:tailEnd type="none" w="med" len="med"/>
          </a:ln>
        </p:spPr>
      </p:cxnSp>
      <p:sp>
        <p:nvSpPr>
          <p:cNvPr id="48" name="Rounded Rectangle 47"/>
          <p:cNvSpPr/>
          <p:nvPr/>
        </p:nvSpPr>
        <p:spPr>
          <a:xfrm>
            <a:off x="233085" y="2512594"/>
            <a:ext cx="2595935"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zh-CN" sz="1800" b="0" i="1" u="none" strike="noStrike" cap="none" baseline="0">
                <a:solidFill>
                  <a:srgbClr val="4D4D4D"/>
                </a:solidFill>
                <a:effectLst/>
                <a:uFillTx/>
                <a:ea typeface="SimSun"/>
              </a:rPr>
              <a:t>诱导治疗 </a:t>
            </a:r>
          </a:p>
        </p:txBody>
      </p:sp>
      <p:sp>
        <p:nvSpPr>
          <p:cNvPr id="49" name="Rounded Rectangle 48"/>
          <p:cNvSpPr/>
          <p:nvPr/>
        </p:nvSpPr>
        <p:spPr>
          <a:xfrm>
            <a:off x="3553224" y="2512594"/>
            <a:ext cx="4468633"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zh-CN" sz="1800" b="0" i="1" u="none" strike="noStrike" cap="none" baseline="0" dirty="0">
                <a:solidFill>
                  <a:srgbClr val="4D4D4D"/>
                </a:solidFill>
                <a:effectLst/>
                <a:uFillTx/>
                <a:ea typeface="SimSun"/>
              </a:rPr>
              <a:t>生物标志物驱动维持治疗</a:t>
            </a:r>
          </a:p>
        </p:txBody>
      </p:sp>
    </p:spTree>
    <p:extLst>
      <p:ext uri="{BB962C8B-B14F-4D97-AF65-F5344CB8AC3E}">
        <p14:creationId xmlns:p14="http://schemas.microsoft.com/office/powerpoint/2010/main" xmlns="" val="193055938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700" b="1" i="0" u="none" strike="noStrike" cap="none" baseline="0" dirty="0">
                <a:solidFill>
                  <a:srgbClr val="043882"/>
                </a:solidFill>
                <a:effectLst/>
                <a:uFillTx/>
                <a:ea typeface="SimSun"/>
              </a:rPr>
              <a:t>LBA19：BRAFwt 转移性结直肠癌 (mCRC) 中氟嘧啶 (FP) + 贝伐珠单抗 (BEV) + 阿特珠单抗对比 FP/BEV：MODUL 队列 2 的发现 - 一线诱导治疗后生物标志物驱动的维持治疗的一项多中心、随机试验</a:t>
            </a:r>
            <a:r>
              <a:rPr lang="es-ES" altLang="zh-CN" sz="1700" b="1" i="0" u="none" strike="noStrike" cap="none" baseline="0" dirty="0">
                <a:solidFill>
                  <a:srgbClr val="043882"/>
                </a:solidFill>
                <a:effectLst/>
                <a:uFillTx/>
                <a:ea typeface="SimSun"/>
              </a:rPr>
              <a:t> </a:t>
            </a:r>
            <a:r>
              <a:rPr lang="zh-CN" sz="1700" b="1" i="0" u="none" strike="noStrike" cap="none" baseline="0" dirty="0">
                <a:solidFill>
                  <a:srgbClr val="043882"/>
                </a:solidFill>
                <a:effectLst/>
                <a:uFillTx/>
                <a:ea typeface="SimSun"/>
              </a:rPr>
              <a:t>– Grothey A, et al</a:t>
            </a:r>
          </a:p>
        </p:txBody>
      </p:sp>
      <p:sp>
        <p:nvSpPr>
          <p:cNvPr id="3" name="Content Placeholder 2"/>
          <p:cNvSpPr>
            <a:spLocks noGrp="1"/>
          </p:cNvSpPr>
          <p:nvPr>
            <p:ph idx="1"/>
          </p:nvPr>
        </p:nvSpPr>
        <p:spPr>
          <a:xfrm>
            <a:off x="365124" y="1254035"/>
            <a:ext cx="8413751" cy="610484"/>
          </a:xfrm>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Grothey A, et al. Ann Oncol 2018;29(suppl 5):abstr LBA19</a:t>
            </a:r>
          </a:p>
        </p:txBody>
      </p:sp>
      <p:sp>
        <p:nvSpPr>
          <p:cNvPr id="7" name="TextBox 6"/>
          <p:cNvSpPr txBox="1"/>
          <p:nvPr/>
        </p:nvSpPr>
        <p:spPr>
          <a:xfrm>
            <a:off x="2598666" y="1414946"/>
            <a:ext cx="3946668" cy="366126"/>
          </a:xfrm>
          <a:prstGeom prst="rect">
            <a:avLst/>
          </a:prstGeom>
          <a:noFill/>
        </p:spPr>
        <p:txBody>
          <a:bodyPr wrap="none" rtlCol="0">
            <a:spAutoFit/>
          </a:bodyPr>
          <a:lstStyle/>
          <a:p>
            <a:r>
              <a:rPr lang="zh-CN" sz="1800" b="1" i="0" u="none" strike="noStrike" cap="none" baseline="0" dirty="0">
                <a:solidFill>
                  <a:srgbClr val="4D4D4D"/>
                </a:solidFill>
                <a:effectLst/>
                <a:uFillTx/>
                <a:ea typeface="SimSun"/>
              </a:rPr>
              <a:t>PFS 和 OS（中位随访期 18.7 个月）</a:t>
            </a:r>
          </a:p>
        </p:txBody>
      </p:sp>
      <p:graphicFrame>
        <p:nvGraphicFramePr>
          <p:cNvPr id="9" name="Table 8">
            <a:extLst>
              <a:ext uri="{FF2B5EF4-FFF2-40B4-BE49-F238E27FC236}">
                <a16:creationId xmlns:a16="http://schemas.microsoft.com/office/drawing/2014/main" xmlns="" id="{C8E73A26-E332-452B-9BEF-9EFB18D3AB77}"/>
              </a:ext>
            </a:extLst>
          </p:cNvPr>
          <p:cNvGraphicFramePr>
            <a:graphicFrameLocks noGrp="1"/>
          </p:cNvGraphicFramePr>
          <p:nvPr>
            <p:extLst>
              <p:ext uri="{D42A27DB-BD31-4B8C-83A1-F6EECF244321}">
                <p14:modId xmlns:p14="http://schemas.microsoft.com/office/powerpoint/2010/main" xmlns="" val="907150702"/>
              </p:ext>
            </p:extLst>
          </p:nvPr>
        </p:nvGraphicFramePr>
        <p:xfrm>
          <a:off x="1793083" y="2058607"/>
          <a:ext cx="2836069" cy="944880"/>
        </p:xfrm>
        <a:graphic>
          <a:graphicData uri="http://schemas.openxmlformats.org/drawingml/2006/table">
            <a:tbl>
              <a:tblPr firstRow="1" bandRow="1">
                <a:tableStyleId>{69012ECD-51FC-41F1-AA8D-1B2483CD663E}</a:tableStyleId>
              </a:tblPr>
              <a:tblGrid>
                <a:gridCol w="1121569">
                  <a:extLst>
                    <a:ext uri="{9D8B030D-6E8A-4147-A177-3AD203B41FA5}">
                      <a16:colId xmlns:a16="http://schemas.microsoft.com/office/drawing/2014/main" xmlns="" val="151312712"/>
                    </a:ext>
                  </a:extLst>
                </a:gridCol>
                <a:gridCol w="857250">
                  <a:extLst>
                    <a:ext uri="{9D8B030D-6E8A-4147-A177-3AD203B41FA5}">
                      <a16:colId xmlns:a16="http://schemas.microsoft.com/office/drawing/2014/main" xmlns="" val="2501696118"/>
                    </a:ext>
                  </a:extLst>
                </a:gridCol>
                <a:gridCol w="857250">
                  <a:extLst>
                    <a:ext uri="{9D8B030D-6E8A-4147-A177-3AD203B41FA5}">
                      <a16:colId xmlns:a16="http://schemas.microsoft.com/office/drawing/2014/main" xmlns="" val="2210170409"/>
                    </a:ext>
                  </a:extLst>
                </a:gridCol>
              </a:tblGrid>
              <a:tr h="370840">
                <a:tc>
                  <a:txBody>
                    <a:bodyPr/>
                    <a:lstStyle/>
                    <a:p>
                      <a:endParaRPr lang="en-GB" sz="10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mPFS，</a:t>
                      </a:r>
                      <a:r>
                        <a:rPr sz="1000"/>
                        <a:t/>
                      </a:r>
                      <a:br>
                        <a:rPr sz="1000"/>
                      </a:br>
                      <a:r>
                        <a:rPr lang="zh-CN" sz="1000" b="1" i="0" u="none" strike="noStrike" cap="none" baseline="0">
                          <a:solidFill>
                            <a:srgbClr val="4D4D4D"/>
                          </a:solidFill>
                          <a:effectLst/>
                          <a:uFillTx/>
                          <a:ea typeface="SimSun"/>
                        </a:rPr>
                        <a:t>月</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分层</a:t>
                      </a:r>
                      <a:r>
                        <a:rPr sz="1000"/>
                        <a:t/>
                      </a:r>
                      <a:br>
                        <a:rPr sz="1000"/>
                      </a:br>
                      <a:r>
                        <a:rPr lang="zh-CN" sz="1000" b="1" i="0" u="none" strike="noStrike" cap="none" baseline="0">
                          <a:solidFill>
                            <a:srgbClr val="4D4D4D"/>
                          </a:solidFill>
                          <a:effectLst/>
                          <a:uFillTx/>
                          <a:ea typeface="SimSun"/>
                        </a:rPr>
                        <a:t> HR (95%CI)</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52000">
                <a:tc>
                  <a:txBody>
                    <a:bodyPr/>
                    <a:lstStyle/>
                    <a:p>
                      <a:pPr algn="l"/>
                      <a:r>
                        <a:rPr lang="zh-CN" sz="1000" b="0" i="0" u="none" strike="noStrike" cap="none" baseline="0">
                          <a:solidFill>
                            <a:srgbClr val="B60D27"/>
                          </a:solidFill>
                          <a:effectLst/>
                          <a:uFillTx/>
                          <a:ea typeface="SimSun"/>
                        </a:rPr>
                        <a:t>FP + BEV + ATZ </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4D4D4D"/>
                          </a:solidFill>
                          <a:effectLst/>
                          <a:uFillTx/>
                          <a:ea typeface="SimSun"/>
                        </a:rPr>
                        <a:t>7.20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zh-CN" sz="1000" b="0" i="0" u="none" strike="noStrike" cap="none" baseline="0">
                          <a:solidFill>
                            <a:srgbClr val="4D4D4D"/>
                          </a:solidFill>
                          <a:effectLst/>
                          <a:uFillTx/>
                          <a:ea typeface="SimSun"/>
                        </a:rPr>
                        <a:t>0.96</a:t>
                      </a:r>
                      <a:r>
                        <a:rPr sz="1000"/>
                        <a:t/>
                      </a:r>
                      <a:br>
                        <a:rPr sz="1000"/>
                      </a:br>
                      <a:r>
                        <a:rPr lang="zh-CN" sz="1000" b="0" i="0" u="none" strike="noStrike" cap="none" baseline="0">
                          <a:solidFill>
                            <a:srgbClr val="4D4D4D"/>
                          </a:solidFill>
                          <a:effectLst/>
                          <a:uFillTx/>
                          <a:ea typeface="SimSun"/>
                        </a:rPr>
                        <a:t>(0.77, 1.20) p=0.727</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00640848"/>
                  </a:ext>
                </a:extLst>
              </a:tr>
              <a:tr h="252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000" b="0" i="0" u="none" strike="noStrike" cap="none" baseline="0">
                          <a:solidFill>
                            <a:srgbClr val="B2C0D8"/>
                          </a:solidFill>
                          <a:effectLst/>
                          <a:uFillTx/>
                          <a:ea typeface="SimSun"/>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4D4D4D"/>
                          </a:solidFill>
                          <a:effectLst/>
                          <a:uFillTx/>
                          <a:ea typeface="SimSun"/>
                        </a:rPr>
                        <a:t>7.39</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121537343"/>
                  </a:ext>
                </a:extLst>
              </a:tr>
            </a:tbl>
          </a:graphicData>
        </a:graphic>
      </p:graphicFrame>
      <p:sp>
        <p:nvSpPr>
          <p:cNvPr id="10" name="TextBox 9">
            <a:extLst>
              <a:ext uri="{FF2B5EF4-FFF2-40B4-BE49-F238E27FC236}">
                <a16:creationId xmlns:a16="http://schemas.microsoft.com/office/drawing/2014/main" xmlns="" id="{8FF9689A-64F0-4059-8206-2B1069BC118C}"/>
              </a:ext>
            </a:extLst>
          </p:cNvPr>
          <p:cNvSpPr txBox="1"/>
          <p:nvPr/>
        </p:nvSpPr>
        <p:spPr>
          <a:xfrm>
            <a:off x="2202508" y="1799997"/>
            <a:ext cx="395583" cy="244084"/>
          </a:xfrm>
          <a:prstGeom prst="rect">
            <a:avLst/>
          </a:prstGeom>
          <a:noFill/>
        </p:spPr>
        <p:txBody>
          <a:bodyPr wrap="none" lIns="0" tIns="0" rIns="0" bIns="0" rtlCol="0" anchor="ctr" anchorCtr="0">
            <a:spAutoFit/>
          </a:bodyPr>
          <a:lstStyle/>
          <a:p>
            <a:pPr algn="ctr"/>
            <a:r>
              <a:rPr lang="zh-CN" sz="1600" b="1" i="0" u="none" strike="noStrike" cap="none" baseline="0">
                <a:solidFill>
                  <a:srgbClr val="4D4D4D"/>
                </a:solidFill>
                <a:effectLst/>
                <a:uFillTx/>
                <a:ea typeface="SimSun"/>
              </a:rPr>
              <a:t>PFS</a:t>
            </a:r>
          </a:p>
        </p:txBody>
      </p:sp>
      <p:sp>
        <p:nvSpPr>
          <p:cNvPr id="11" name="TextBox 10">
            <a:extLst>
              <a:ext uri="{FF2B5EF4-FFF2-40B4-BE49-F238E27FC236}">
                <a16:creationId xmlns:a16="http://schemas.microsoft.com/office/drawing/2014/main" xmlns="" id="{C71964A3-1D3C-4F00-AA47-964E1DFA0E77}"/>
              </a:ext>
            </a:extLst>
          </p:cNvPr>
          <p:cNvSpPr txBox="1"/>
          <p:nvPr/>
        </p:nvSpPr>
        <p:spPr>
          <a:xfrm>
            <a:off x="6596759" y="1799999"/>
            <a:ext cx="293882" cy="244084"/>
          </a:xfrm>
          <a:prstGeom prst="rect">
            <a:avLst/>
          </a:prstGeom>
          <a:noFill/>
        </p:spPr>
        <p:txBody>
          <a:bodyPr wrap="none" lIns="0" tIns="0" rIns="0" bIns="0" rtlCol="0" anchor="ctr" anchorCtr="0">
            <a:spAutoFit/>
          </a:bodyPr>
          <a:lstStyle/>
          <a:p>
            <a:pPr algn="ctr"/>
            <a:r>
              <a:rPr lang="zh-CN" sz="1600" b="1" i="0" u="none" strike="noStrike" cap="none" baseline="0">
                <a:solidFill>
                  <a:srgbClr val="4D4D4D"/>
                </a:solidFill>
                <a:effectLst/>
                <a:uFillTx/>
                <a:ea typeface="SimSun"/>
              </a:rPr>
              <a:t>OS</a:t>
            </a:r>
          </a:p>
        </p:txBody>
      </p:sp>
      <p:graphicFrame>
        <p:nvGraphicFramePr>
          <p:cNvPr id="12" name="Table 11">
            <a:extLst>
              <a:ext uri="{FF2B5EF4-FFF2-40B4-BE49-F238E27FC236}">
                <a16:creationId xmlns:a16="http://schemas.microsoft.com/office/drawing/2014/main" xmlns="" id="{13BCB3F1-20B3-4BD4-883D-24D2D8A787DC}"/>
              </a:ext>
            </a:extLst>
          </p:cNvPr>
          <p:cNvGraphicFramePr>
            <a:graphicFrameLocks noGrp="1"/>
          </p:cNvGraphicFramePr>
          <p:nvPr>
            <p:extLst>
              <p:ext uri="{D42A27DB-BD31-4B8C-83A1-F6EECF244321}">
                <p14:modId xmlns:p14="http://schemas.microsoft.com/office/powerpoint/2010/main" xmlns="" val="184064547"/>
              </p:ext>
            </p:extLst>
          </p:nvPr>
        </p:nvGraphicFramePr>
        <p:xfrm>
          <a:off x="6323507" y="2058607"/>
          <a:ext cx="2802737" cy="944880"/>
        </p:xfrm>
        <a:graphic>
          <a:graphicData uri="http://schemas.openxmlformats.org/drawingml/2006/table">
            <a:tbl>
              <a:tblPr firstRow="1" bandRow="1">
                <a:tableStyleId>{69012ECD-51FC-41F1-AA8D-1B2483CD663E}</a:tableStyleId>
              </a:tblPr>
              <a:tblGrid>
                <a:gridCol w="1107281">
                  <a:extLst>
                    <a:ext uri="{9D8B030D-6E8A-4147-A177-3AD203B41FA5}">
                      <a16:colId xmlns:a16="http://schemas.microsoft.com/office/drawing/2014/main" xmlns="" val="151312712"/>
                    </a:ext>
                  </a:extLst>
                </a:gridCol>
                <a:gridCol w="800100">
                  <a:extLst>
                    <a:ext uri="{9D8B030D-6E8A-4147-A177-3AD203B41FA5}">
                      <a16:colId xmlns:a16="http://schemas.microsoft.com/office/drawing/2014/main" xmlns="" val="2501696118"/>
                    </a:ext>
                  </a:extLst>
                </a:gridCol>
                <a:gridCol w="895356">
                  <a:extLst>
                    <a:ext uri="{9D8B030D-6E8A-4147-A177-3AD203B41FA5}">
                      <a16:colId xmlns:a16="http://schemas.microsoft.com/office/drawing/2014/main" xmlns="" val="2210170409"/>
                    </a:ext>
                  </a:extLst>
                </a:gridCol>
              </a:tblGrid>
              <a:tr h="370840">
                <a:tc>
                  <a:txBody>
                    <a:bodyPr/>
                    <a:lstStyle/>
                    <a:p>
                      <a:endParaRPr lang="en-GB" sz="10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mOS，</a:t>
                      </a:r>
                      <a:r>
                        <a:rPr sz="1000"/>
                        <a:t/>
                      </a:r>
                      <a:br>
                        <a:rPr sz="1000"/>
                      </a:br>
                      <a:r>
                        <a:rPr lang="zh-CN" sz="1000" b="1" i="0" u="none" strike="noStrike" cap="none" baseline="0">
                          <a:solidFill>
                            <a:srgbClr val="4D4D4D"/>
                          </a:solidFill>
                          <a:effectLst/>
                          <a:uFillTx/>
                          <a:ea typeface="SimSun"/>
                        </a:rPr>
                        <a:t>月</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分层</a:t>
                      </a:r>
                      <a:r>
                        <a:rPr sz="1000"/>
                        <a:t/>
                      </a:r>
                      <a:br>
                        <a:rPr sz="1000"/>
                      </a:br>
                      <a:r>
                        <a:rPr lang="zh-CN" sz="1000" b="1" i="0" u="none" strike="noStrike" cap="none" baseline="0">
                          <a:solidFill>
                            <a:srgbClr val="4D4D4D"/>
                          </a:solidFill>
                          <a:effectLst/>
                          <a:uFillTx/>
                          <a:ea typeface="SimSun"/>
                        </a:rPr>
                        <a:t> HR (95%CI)</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52000">
                <a:tc>
                  <a:txBody>
                    <a:bodyPr/>
                    <a:lstStyle/>
                    <a:p>
                      <a:pPr algn="l"/>
                      <a:r>
                        <a:rPr lang="zh-CN" sz="1000" b="0" i="0" u="none" strike="noStrike" cap="none" baseline="0">
                          <a:solidFill>
                            <a:srgbClr val="B60D27"/>
                          </a:solidFill>
                          <a:effectLst/>
                          <a:uFillTx/>
                          <a:ea typeface="SimSun"/>
                        </a:rPr>
                        <a:t>FP + BEV + ATZ </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4D4D4D"/>
                          </a:solidFill>
                          <a:effectLst/>
                          <a:uFillTx/>
                          <a:ea typeface="SimSun"/>
                        </a:rPr>
                        <a:t>22.05</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zh-CN" sz="1000" b="0" i="0" u="none" strike="noStrike" cap="none" baseline="0">
                          <a:solidFill>
                            <a:srgbClr val="4D4D4D"/>
                          </a:solidFill>
                          <a:effectLst/>
                          <a:uFillTx/>
                          <a:ea typeface="SimSun"/>
                        </a:rPr>
                        <a:t>0.86</a:t>
                      </a:r>
                      <a:r>
                        <a:rPr sz="1000"/>
                        <a:t/>
                      </a:r>
                      <a:br>
                        <a:rPr sz="1000"/>
                      </a:br>
                      <a:r>
                        <a:rPr lang="zh-CN" sz="1000" b="0" i="0" u="none" strike="noStrike" cap="none" baseline="0">
                          <a:solidFill>
                            <a:srgbClr val="4D4D4D"/>
                          </a:solidFill>
                          <a:effectLst/>
                          <a:uFillTx/>
                          <a:ea typeface="SimSun"/>
                        </a:rPr>
                        <a:t>(0.66, 1.13) p=0.283</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00640848"/>
                  </a:ext>
                </a:extLst>
              </a:tr>
              <a:tr h="252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000" b="0" i="0" u="none" strike="noStrike" cap="none" baseline="0">
                          <a:solidFill>
                            <a:srgbClr val="B2C0D8"/>
                          </a:solidFill>
                          <a:effectLst/>
                          <a:uFillTx/>
                          <a:ea typeface="SimSun"/>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4D4D4D"/>
                          </a:solidFill>
                          <a:effectLst/>
                          <a:uFillTx/>
                          <a:ea typeface="SimSun"/>
                        </a:rPr>
                        <a:t>21.91</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121537343"/>
                  </a:ext>
                </a:extLst>
              </a:tr>
            </a:tbl>
          </a:graphicData>
        </a:graphic>
      </p:graphicFrame>
      <p:grpSp>
        <p:nvGrpSpPr>
          <p:cNvPr id="14" name="Group 13">
            <a:extLst>
              <a:ext uri="{FF2B5EF4-FFF2-40B4-BE49-F238E27FC236}">
                <a16:creationId xmlns:a16="http://schemas.microsoft.com/office/drawing/2014/main" xmlns="" id="{5593772C-A429-4DF4-8C5A-A5D5A142851A}"/>
              </a:ext>
            </a:extLst>
          </p:cNvPr>
          <p:cNvGrpSpPr/>
          <p:nvPr/>
        </p:nvGrpSpPr>
        <p:grpSpPr>
          <a:xfrm>
            <a:off x="70271" y="2657475"/>
            <a:ext cx="4555313" cy="3282576"/>
            <a:chOff x="-1169" y="3019788"/>
            <a:chExt cx="4555313" cy="2720230"/>
          </a:xfrm>
        </p:grpSpPr>
        <p:sp>
          <p:nvSpPr>
            <p:cNvPr id="15" name="TextBox 14">
              <a:extLst>
                <a:ext uri="{FF2B5EF4-FFF2-40B4-BE49-F238E27FC236}">
                  <a16:creationId xmlns:a16="http://schemas.microsoft.com/office/drawing/2014/main" xmlns="" id="{311B4334-3C97-4315-92A1-014FF43732DC}"/>
                </a:ext>
              </a:extLst>
            </p:cNvPr>
            <p:cNvSpPr txBox="1"/>
            <p:nvPr/>
          </p:nvSpPr>
          <p:spPr>
            <a:xfrm rot="16200000">
              <a:off x="289567" y="3911239"/>
              <a:ext cx="463534" cy="16780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生存概率</a:t>
              </a:r>
            </a:p>
          </p:txBody>
        </p:sp>
        <p:sp>
          <p:nvSpPr>
            <p:cNvPr id="16" name="TextBox 15">
              <a:extLst>
                <a:ext uri="{FF2B5EF4-FFF2-40B4-BE49-F238E27FC236}">
                  <a16:creationId xmlns:a16="http://schemas.microsoft.com/office/drawing/2014/main" xmlns="" id="{EBF0726D-8BC7-497D-92B6-59EA13D07EB9}"/>
                </a:ext>
              </a:extLst>
            </p:cNvPr>
            <p:cNvSpPr txBox="1"/>
            <p:nvPr/>
          </p:nvSpPr>
          <p:spPr>
            <a:xfrm>
              <a:off x="684597" y="3034896"/>
              <a:ext cx="271734" cy="139060"/>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1.00</a:t>
              </a:r>
            </a:p>
          </p:txBody>
        </p:sp>
        <p:sp>
          <p:nvSpPr>
            <p:cNvPr id="17" name="TextBox 16">
              <a:extLst>
                <a:ext uri="{FF2B5EF4-FFF2-40B4-BE49-F238E27FC236}">
                  <a16:creationId xmlns:a16="http://schemas.microsoft.com/office/drawing/2014/main" xmlns="" id="{0E5A9E54-29D6-4FC7-B1B9-E3495810CB37}"/>
                </a:ext>
              </a:extLst>
            </p:cNvPr>
            <p:cNvSpPr txBox="1"/>
            <p:nvPr/>
          </p:nvSpPr>
          <p:spPr>
            <a:xfrm>
              <a:off x="684597" y="3462094"/>
              <a:ext cx="271734" cy="139060"/>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0.75</a:t>
              </a:r>
            </a:p>
          </p:txBody>
        </p:sp>
        <p:sp>
          <p:nvSpPr>
            <p:cNvPr id="18" name="TextBox 17">
              <a:extLst>
                <a:ext uri="{FF2B5EF4-FFF2-40B4-BE49-F238E27FC236}">
                  <a16:creationId xmlns:a16="http://schemas.microsoft.com/office/drawing/2014/main" xmlns="" id="{E46A16E7-2619-4632-8B50-56899D792254}"/>
                </a:ext>
              </a:extLst>
            </p:cNvPr>
            <p:cNvSpPr txBox="1"/>
            <p:nvPr/>
          </p:nvSpPr>
          <p:spPr>
            <a:xfrm>
              <a:off x="684597" y="3889289"/>
              <a:ext cx="271734" cy="139060"/>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0.50</a:t>
              </a:r>
            </a:p>
          </p:txBody>
        </p:sp>
        <p:sp>
          <p:nvSpPr>
            <p:cNvPr id="19" name="TextBox 18">
              <a:extLst>
                <a:ext uri="{FF2B5EF4-FFF2-40B4-BE49-F238E27FC236}">
                  <a16:creationId xmlns:a16="http://schemas.microsoft.com/office/drawing/2014/main" xmlns="" id="{E910AC84-6549-4D31-8168-424EBDEBE060}"/>
                </a:ext>
              </a:extLst>
            </p:cNvPr>
            <p:cNvSpPr txBox="1"/>
            <p:nvPr/>
          </p:nvSpPr>
          <p:spPr>
            <a:xfrm>
              <a:off x="684597" y="4316485"/>
              <a:ext cx="271734" cy="139060"/>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0.25</a:t>
              </a:r>
            </a:p>
          </p:txBody>
        </p:sp>
        <p:sp>
          <p:nvSpPr>
            <p:cNvPr id="20" name="TextBox 19">
              <a:extLst>
                <a:ext uri="{FF2B5EF4-FFF2-40B4-BE49-F238E27FC236}">
                  <a16:creationId xmlns:a16="http://schemas.microsoft.com/office/drawing/2014/main" xmlns="" id="{74FE85A0-D047-49E1-914F-6520F6BE805E}"/>
                </a:ext>
              </a:extLst>
            </p:cNvPr>
            <p:cNvSpPr txBox="1"/>
            <p:nvPr/>
          </p:nvSpPr>
          <p:spPr>
            <a:xfrm>
              <a:off x="762462" y="4743681"/>
              <a:ext cx="193869" cy="139060"/>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0.0</a:t>
              </a:r>
            </a:p>
          </p:txBody>
        </p:sp>
        <p:sp>
          <p:nvSpPr>
            <p:cNvPr id="21" name="TextBox 20">
              <a:extLst>
                <a:ext uri="{FF2B5EF4-FFF2-40B4-BE49-F238E27FC236}">
                  <a16:creationId xmlns:a16="http://schemas.microsoft.com/office/drawing/2014/main" xmlns="" id="{F78FA5AC-2CA8-4E7E-AD76-BEAEFA5BD73D}"/>
                </a:ext>
              </a:extLst>
            </p:cNvPr>
            <p:cNvSpPr txBox="1"/>
            <p:nvPr/>
          </p:nvSpPr>
          <p:spPr>
            <a:xfrm>
              <a:off x="992425" y="4885922"/>
              <a:ext cx="77865"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0</a:t>
              </a:r>
            </a:p>
          </p:txBody>
        </p:sp>
        <p:sp>
          <p:nvSpPr>
            <p:cNvPr id="22" name="TextBox 21">
              <a:extLst>
                <a:ext uri="{FF2B5EF4-FFF2-40B4-BE49-F238E27FC236}">
                  <a16:creationId xmlns:a16="http://schemas.microsoft.com/office/drawing/2014/main" xmlns="" id="{7AB82914-8CB5-49FD-8E1C-7DCC1F21C2BF}"/>
                </a:ext>
              </a:extLst>
            </p:cNvPr>
            <p:cNvSpPr txBox="1"/>
            <p:nvPr/>
          </p:nvSpPr>
          <p:spPr>
            <a:xfrm>
              <a:off x="1336998" y="4885922"/>
              <a:ext cx="77865"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3</a:t>
              </a:r>
            </a:p>
          </p:txBody>
        </p:sp>
        <p:sp>
          <p:nvSpPr>
            <p:cNvPr id="23" name="TextBox 22">
              <a:extLst>
                <a:ext uri="{FF2B5EF4-FFF2-40B4-BE49-F238E27FC236}">
                  <a16:creationId xmlns:a16="http://schemas.microsoft.com/office/drawing/2014/main" xmlns="" id="{8DC88F88-B4F0-4346-AC99-69F5E716B204}"/>
                </a:ext>
              </a:extLst>
            </p:cNvPr>
            <p:cNvSpPr txBox="1"/>
            <p:nvPr/>
          </p:nvSpPr>
          <p:spPr>
            <a:xfrm>
              <a:off x="1681572" y="4885922"/>
              <a:ext cx="77865"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6</a:t>
              </a:r>
            </a:p>
          </p:txBody>
        </p:sp>
        <p:sp>
          <p:nvSpPr>
            <p:cNvPr id="24" name="TextBox 23">
              <a:extLst>
                <a:ext uri="{FF2B5EF4-FFF2-40B4-BE49-F238E27FC236}">
                  <a16:creationId xmlns:a16="http://schemas.microsoft.com/office/drawing/2014/main" xmlns="" id="{1A8F8492-706D-45BA-98D1-25061820BA1A}"/>
                </a:ext>
              </a:extLst>
            </p:cNvPr>
            <p:cNvSpPr txBox="1"/>
            <p:nvPr/>
          </p:nvSpPr>
          <p:spPr>
            <a:xfrm>
              <a:off x="2024241" y="4885922"/>
              <a:ext cx="77865"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9</a:t>
              </a:r>
            </a:p>
          </p:txBody>
        </p:sp>
        <p:sp>
          <p:nvSpPr>
            <p:cNvPr id="25" name="TextBox 24">
              <a:extLst>
                <a:ext uri="{FF2B5EF4-FFF2-40B4-BE49-F238E27FC236}">
                  <a16:creationId xmlns:a16="http://schemas.microsoft.com/office/drawing/2014/main" xmlns="" id="{CE751CDD-A4AE-45A5-A5C2-94ABBBAD61F9}"/>
                </a:ext>
              </a:extLst>
            </p:cNvPr>
            <p:cNvSpPr txBox="1"/>
            <p:nvPr/>
          </p:nvSpPr>
          <p:spPr>
            <a:xfrm>
              <a:off x="2330790" y="4885922"/>
              <a:ext cx="155731"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12</a:t>
              </a:r>
            </a:p>
          </p:txBody>
        </p:sp>
        <p:sp>
          <p:nvSpPr>
            <p:cNvPr id="26" name="TextBox 25">
              <a:extLst>
                <a:ext uri="{FF2B5EF4-FFF2-40B4-BE49-F238E27FC236}">
                  <a16:creationId xmlns:a16="http://schemas.microsoft.com/office/drawing/2014/main" xmlns="" id="{8F9F2DEA-4DD1-41EB-9327-8E13BA875C7F}"/>
                </a:ext>
              </a:extLst>
            </p:cNvPr>
            <p:cNvSpPr txBox="1"/>
            <p:nvPr/>
          </p:nvSpPr>
          <p:spPr>
            <a:xfrm>
              <a:off x="2675599" y="4885922"/>
              <a:ext cx="155731"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15</a:t>
              </a:r>
            </a:p>
          </p:txBody>
        </p:sp>
        <p:sp>
          <p:nvSpPr>
            <p:cNvPr id="27" name="TextBox 26">
              <a:extLst>
                <a:ext uri="{FF2B5EF4-FFF2-40B4-BE49-F238E27FC236}">
                  <a16:creationId xmlns:a16="http://schemas.microsoft.com/office/drawing/2014/main" xmlns="" id="{CF754C00-9F19-47AD-A24C-C691D4915C5B}"/>
                </a:ext>
              </a:extLst>
            </p:cNvPr>
            <p:cNvSpPr txBox="1"/>
            <p:nvPr/>
          </p:nvSpPr>
          <p:spPr>
            <a:xfrm>
              <a:off x="3364454" y="4885921"/>
              <a:ext cx="157251" cy="139060"/>
            </a:xfrm>
            <a:prstGeom prst="rect">
              <a:avLst/>
            </a:prstGeom>
            <a:noFill/>
          </p:spPr>
          <p:txBody>
            <a:bodyPr wrap="square" lIns="0" tIns="0" rIns="0" bIns="0" rtlCol="0" anchor="ctr" anchorCtr="0">
              <a:spAutoFit/>
            </a:bodyPr>
            <a:lstStyle/>
            <a:p>
              <a:pPr algn="ctr"/>
              <a:r>
                <a:rPr lang="zh-CN" sz="1100" b="0" i="0" u="none" strike="noStrike" cap="none" baseline="0">
                  <a:solidFill>
                    <a:srgbClr val="4D4D4D"/>
                  </a:solidFill>
                  <a:effectLst/>
                  <a:uFillTx/>
                  <a:ea typeface="SimSun"/>
                </a:rPr>
                <a:t>21</a:t>
              </a:r>
            </a:p>
          </p:txBody>
        </p:sp>
        <p:sp>
          <p:nvSpPr>
            <p:cNvPr id="28" name="TextBox 27">
              <a:extLst>
                <a:ext uri="{FF2B5EF4-FFF2-40B4-BE49-F238E27FC236}">
                  <a16:creationId xmlns:a16="http://schemas.microsoft.com/office/drawing/2014/main" xmlns="" id="{B3B962FA-09C0-4B17-A33B-178B99B8C4BC}"/>
                </a:ext>
              </a:extLst>
            </p:cNvPr>
            <p:cNvSpPr txBox="1"/>
            <p:nvPr/>
          </p:nvSpPr>
          <p:spPr>
            <a:xfrm>
              <a:off x="3708117" y="4885922"/>
              <a:ext cx="155731"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24</a:t>
              </a:r>
            </a:p>
          </p:txBody>
        </p:sp>
        <p:sp>
          <p:nvSpPr>
            <p:cNvPr id="29" name="TextBox 28">
              <a:extLst>
                <a:ext uri="{FF2B5EF4-FFF2-40B4-BE49-F238E27FC236}">
                  <a16:creationId xmlns:a16="http://schemas.microsoft.com/office/drawing/2014/main" xmlns="" id="{F907B41A-6ADA-4D9E-8DAA-B367DF9555A5}"/>
                </a:ext>
              </a:extLst>
            </p:cNvPr>
            <p:cNvSpPr txBox="1"/>
            <p:nvPr/>
          </p:nvSpPr>
          <p:spPr>
            <a:xfrm>
              <a:off x="4397731" y="4885922"/>
              <a:ext cx="155731"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30</a:t>
              </a:r>
            </a:p>
          </p:txBody>
        </p:sp>
        <p:sp>
          <p:nvSpPr>
            <p:cNvPr id="30" name="TextBox 29">
              <a:extLst>
                <a:ext uri="{FF2B5EF4-FFF2-40B4-BE49-F238E27FC236}">
                  <a16:creationId xmlns:a16="http://schemas.microsoft.com/office/drawing/2014/main" xmlns="" id="{A8135C7B-331E-47BB-9EBB-5E91AD258C95}"/>
                </a:ext>
              </a:extLst>
            </p:cNvPr>
            <p:cNvSpPr txBox="1"/>
            <p:nvPr/>
          </p:nvSpPr>
          <p:spPr>
            <a:xfrm>
              <a:off x="3020407" y="4885922"/>
              <a:ext cx="155731"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18</a:t>
              </a:r>
            </a:p>
          </p:txBody>
        </p:sp>
        <p:sp>
          <p:nvSpPr>
            <p:cNvPr id="31" name="TextBox 30">
              <a:extLst>
                <a:ext uri="{FF2B5EF4-FFF2-40B4-BE49-F238E27FC236}">
                  <a16:creationId xmlns:a16="http://schemas.microsoft.com/office/drawing/2014/main" xmlns="" id="{E5A214A3-7536-4E1A-93BA-D39D6D1696ED}"/>
                </a:ext>
              </a:extLst>
            </p:cNvPr>
            <p:cNvSpPr txBox="1"/>
            <p:nvPr/>
          </p:nvSpPr>
          <p:spPr>
            <a:xfrm>
              <a:off x="2403886" y="5099208"/>
              <a:ext cx="699199"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时间，月数</a:t>
              </a:r>
            </a:p>
          </p:txBody>
        </p:sp>
        <p:sp>
          <p:nvSpPr>
            <p:cNvPr id="32" name="Freeform: Shape 271">
              <a:extLst>
                <a:ext uri="{FF2B5EF4-FFF2-40B4-BE49-F238E27FC236}">
                  <a16:creationId xmlns:a16="http://schemas.microsoft.com/office/drawing/2014/main" xmlns="" id="{DAD439C1-C911-4EDC-9875-20DA54D2988C}"/>
                </a:ext>
              </a:extLst>
            </p:cNvPr>
            <p:cNvSpPr/>
            <p:nvPr/>
          </p:nvSpPr>
          <p:spPr>
            <a:xfrm>
              <a:off x="103082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3" name="Straight Connector 32">
              <a:extLst>
                <a:ext uri="{FF2B5EF4-FFF2-40B4-BE49-F238E27FC236}">
                  <a16:creationId xmlns:a16="http://schemas.microsoft.com/office/drawing/2014/main" xmlns="" id="{EAD169F8-62AC-4953-8A28-DCFCBF7D5A20}"/>
                </a:ext>
              </a:extLst>
            </p:cNvPr>
            <p:cNvCxnSpPr/>
            <p:nvPr/>
          </p:nvCxnSpPr>
          <p:spPr>
            <a:xfrm>
              <a:off x="98320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E704757-21C2-4573-A9C1-6E2FEA041D80}"/>
                </a:ext>
              </a:extLst>
            </p:cNvPr>
            <p:cNvCxnSpPr/>
            <p:nvPr/>
          </p:nvCxnSpPr>
          <p:spPr>
            <a:xfrm>
              <a:off x="98320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2ABBD50-74EA-444C-B245-81F19D85A514}"/>
                </a:ext>
              </a:extLst>
            </p:cNvPr>
            <p:cNvCxnSpPr/>
            <p:nvPr/>
          </p:nvCxnSpPr>
          <p:spPr>
            <a:xfrm>
              <a:off x="98320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41A497E-FF5B-49B5-B9A4-B7985FA64767}"/>
                </a:ext>
              </a:extLst>
            </p:cNvPr>
            <p:cNvCxnSpPr/>
            <p:nvPr/>
          </p:nvCxnSpPr>
          <p:spPr>
            <a:xfrm>
              <a:off x="98320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3F80B2E1-AC57-431B-8E44-5BD0464BC3D2}"/>
                </a:ext>
              </a:extLst>
            </p:cNvPr>
            <p:cNvCxnSpPr/>
            <p:nvPr/>
          </p:nvCxnSpPr>
          <p:spPr>
            <a:xfrm>
              <a:off x="98320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6E0D040-FD52-42F2-8BE3-36F338FB7583}"/>
                </a:ext>
              </a:extLst>
            </p:cNvPr>
            <p:cNvCxnSpPr/>
            <p:nvPr/>
          </p:nvCxnSpPr>
          <p:spPr>
            <a:xfrm rot="16200000">
              <a:off x="100320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65EEF6F-1650-4CC6-B1DD-363988E64C28}"/>
                </a:ext>
              </a:extLst>
            </p:cNvPr>
            <p:cNvCxnSpPr/>
            <p:nvPr/>
          </p:nvCxnSpPr>
          <p:spPr>
            <a:xfrm rot="16200000">
              <a:off x="134768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A8254D3-4DB6-4F3D-9FA6-EB284D2EED0C}"/>
                </a:ext>
              </a:extLst>
            </p:cNvPr>
            <p:cNvCxnSpPr/>
            <p:nvPr/>
          </p:nvCxnSpPr>
          <p:spPr>
            <a:xfrm rot="16200000">
              <a:off x="169215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FF28A52-B90B-4EEC-86A0-C02F96806051}"/>
                </a:ext>
              </a:extLst>
            </p:cNvPr>
            <p:cNvCxnSpPr/>
            <p:nvPr/>
          </p:nvCxnSpPr>
          <p:spPr>
            <a:xfrm rot="16200000">
              <a:off x="203663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5BF41F0D-3738-48C2-B2BA-E4E6E155FA35}"/>
                </a:ext>
              </a:extLst>
            </p:cNvPr>
            <p:cNvCxnSpPr/>
            <p:nvPr/>
          </p:nvCxnSpPr>
          <p:spPr>
            <a:xfrm rot="16200000">
              <a:off x="238111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D8D49C3-060C-47C7-AC3D-6D8586B545F4}"/>
                </a:ext>
              </a:extLst>
            </p:cNvPr>
            <p:cNvCxnSpPr/>
            <p:nvPr/>
          </p:nvCxnSpPr>
          <p:spPr>
            <a:xfrm rot="16200000">
              <a:off x="272558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773E18A-C68C-4BCD-AC8C-5878EB8149DC}"/>
                </a:ext>
              </a:extLst>
            </p:cNvPr>
            <p:cNvCxnSpPr/>
            <p:nvPr/>
          </p:nvCxnSpPr>
          <p:spPr>
            <a:xfrm rot="16200000">
              <a:off x="307006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6556B35-E26E-406A-A3E8-CE1FA493965A}"/>
                </a:ext>
              </a:extLst>
            </p:cNvPr>
            <p:cNvCxnSpPr/>
            <p:nvPr/>
          </p:nvCxnSpPr>
          <p:spPr>
            <a:xfrm rot="16200000">
              <a:off x="341453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C42A1E8-0680-46FE-AC99-0EC339C3D326}"/>
                </a:ext>
              </a:extLst>
            </p:cNvPr>
            <p:cNvCxnSpPr/>
            <p:nvPr/>
          </p:nvCxnSpPr>
          <p:spPr>
            <a:xfrm rot="16200000">
              <a:off x="375901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753E6E22-DD8C-4D18-A252-C0E531FE0828}"/>
                </a:ext>
              </a:extLst>
            </p:cNvPr>
            <p:cNvCxnSpPr/>
            <p:nvPr/>
          </p:nvCxnSpPr>
          <p:spPr>
            <a:xfrm rot="16200000">
              <a:off x="444797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DFD5B2B0-4C1B-4C68-BF7B-06187875881F}"/>
                </a:ext>
              </a:extLst>
            </p:cNvPr>
            <p:cNvSpPr txBox="1"/>
            <p:nvPr/>
          </p:nvSpPr>
          <p:spPr>
            <a:xfrm>
              <a:off x="936012" y="5487742"/>
              <a:ext cx="190691"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297</a:t>
              </a:r>
            </a:p>
            <a:p>
              <a:pPr algn="ctr"/>
              <a:r>
                <a:rPr lang="zh-CN" sz="900" b="0" i="0" u="none" strike="noStrike" cap="none" baseline="0">
                  <a:solidFill>
                    <a:srgbClr val="4D4D4D"/>
                  </a:solidFill>
                  <a:effectLst/>
                  <a:uFillTx/>
                  <a:ea typeface="SimSun"/>
                </a:rPr>
                <a:t>148</a:t>
              </a:r>
            </a:p>
          </p:txBody>
        </p:sp>
        <p:sp>
          <p:nvSpPr>
            <p:cNvPr id="49" name="TextBox 48">
              <a:extLst>
                <a:ext uri="{FF2B5EF4-FFF2-40B4-BE49-F238E27FC236}">
                  <a16:creationId xmlns:a16="http://schemas.microsoft.com/office/drawing/2014/main" xmlns="" id="{83583DB5-FA62-4649-A408-26F58E5A830B}"/>
                </a:ext>
              </a:extLst>
            </p:cNvPr>
            <p:cNvSpPr txBox="1"/>
            <p:nvPr/>
          </p:nvSpPr>
          <p:spPr>
            <a:xfrm>
              <a:off x="1280586" y="5487742"/>
              <a:ext cx="190691"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224</a:t>
              </a:r>
            </a:p>
            <a:p>
              <a:pPr algn="ctr"/>
              <a:r>
                <a:rPr lang="zh-CN" sz="900" b="0" i="0" u="none" strike="noStrike" cap="none" baseline="0">
                  <a:solidFill>
                    <a:srgbClr val="4D4D4D"/>
                  </a:solidFill>
                  <a:effectLst/>
                  <a:uFillTx/>
                  <a:ea typeface="SimSun"/>
                </a:rPr>
                <a:t>109</a:t>
              </a:r>
            </a:p>
          </p:txBody>
        </p:sp>
        <p:sp>
          <p:nvSpPr>
            <p:cNvPr id="50" name="TextBox 49">
              <a:extLst>
                <a:ext uri="{FF2B5EF4-FFF2-40B4-BE49-F238E27FC236}">
                  <a16:creationId xmlns:a16="http://schemas.microsoft.com/office/drawing/2014/main" xmlns="" id="{1EB75577-D536-4841-8060-593A263E6839}"/>
                </a:ext>
              </a:extLst>
            </p:cNvPr>
            <p:cNvSpPr txBox="1"/>
            <p:nvPr/>
          </p:nvSpPr>
          <p:spPr>
            <a:xfrm>
              <a:off x="1625160" y="5487741"/>
              <a:ext cx="190691"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147</a:t>
              </a:r>
            </a:p>
            <a:p>
              <a:pPr algn="ctr"/>
              <a:r>
                <a:rPr lang="zh-CN" sz="900" b="0" i="0" u="none" strike="noStrike" cap="none" baseline="0">
                  <a:solidFill>
                    <a:srgbClr val="4D4D4D"/>
                  </a:solidFill>
                  <a:effectLst/>
                  <a:uFillTx/>
                  <a:ea typeface="SimSun"/>
                </a:rPr>
                <a:t>74</a:t>
              </a:r>
            </a:p>
          </p:txBody>
        </p:sp>
        <p:sp>
          <p:nvSpPr>
            <p:cNvPr id="51" name="TextBox 50">
              <a:extLst>
                <a:ext uri="{FF2B5EF4-FFF2-40B4-BE49-F238E27FC236}">
                  <a16:creationId xmlns:a16="http://schemas.microsoft.com/office/drawing/2014/main" xmlns="" id="{35455D49-D803-4290-A58B-CA710C030110}"/>
                </a:ext>
              </a:extLst>
            </p:cNvPr>
            <p:cNvSpPr txBox="1"/>
            <p:nvPr/>
          </p:nvSpPr>
          <p:spPr>
            <a:xfrm>
              <a:off x="1967830" y="5487742"/>
              <a:ext cx="190691"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103</a:t>
              </a:r>
            </a:p>
            <a:p>
              <a:pPr algn="ctr"/>
              <a:r>
                <a:rPr lang="zh-CN" sz="900" b="0" i="0" u="none" strike="noStrike" cap="none" baseline="0">
                  <a:solidFill>
                    <a:srgbClr val="4D4D4D"/>
                  </a:solidFill>
                  <a:effectLst/>
                  <a:uFillTx/>
                  <a:ea typeface="SimSun"/>
                </a:rPr>
                <a:t>55</a:t>
              </a:r>
            </a:p>
          </p:txBody>
        </p:sp>
        <p:sp>
          <p:nvSpPr>
            <p:cNvPr id="52" name="TextBox 51">
              <a:extLst>
                <a:ext uri="{FF2B5EF4-FFF2-40B4-BE49-F238E27FC236}">
                  <a16:creationId xmlns:a16="http://schemas.microsoft.com/office/drawing/2014/main" xmlns="" id="{FAF2D3C3-E095-41A0-9AAD-C7F296AEE2A3}"/>
                </a:ext>
              </a:extLst>
            </p:cNvPr>
            <p:cNvSpPr txBox="1"/>
            <p:nvPr/>
          </p:nvSpPr>
          <p:spPr>
            <a:xfrm>
              <a:off x="2345092" y="5487742"/>
              <a:ext cx="127127"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70</a:t>
              </a:r>
            </a:p>
            <a:p>
              <a:pPr algn="ctr"/>
              <a:r>
                <a:rPr lang="zh-CN" sz="900" b="0" i="0" u="none" strike="noStrike" cap="none" baseline="0">
                  <a:solidFill>
                    <a:srgbClr val="4D4D4D"/>
                  </a:solidFill>
                  <a:effectLst/>
                  <a:uFillTx/>
                  <a:ea typeface="SimSun"/>
                </a:rPr>
                <a:t>29</a:t>
              </a:r>
            </a:p>
          </p:txBody>
        </p:sp>
        <p:sp>
          <p:nvSpPr>
            <p:cNvPr id="53" name="TextBox 52">
              <a:extLst>
                <a:ext uri="{FF2B5EF4-FFF2-40B4-BE49-F238E27FC236}">
                  <a16:creationId xmlns:a16="http://schemas.microsoft.com/office/drawing/2014/main" xmlns="" id="{1855A612-506F-4510-A774-0DF4AA12B7B7}"/>
                </a:ext>
              </a:extLst>
            </p:cNvPr>
            <p:cNvSpPr txBox="1"/>
            <p:nvPr/>
          </p:nvSpPr>
          <p:spPr>
            <a:xfrm>
              <a:off x="2689900" y="5487742"/>
              <a:ext cx="127127"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49</a:t>
              </a:r>
            </a:p>
            <a:p>
              <a:pPr algn="ctr"/>
              <a:r>
                <a:rPr lang="zh-CN" sz="900" b="0" i="0" u="none" strike="noStrike" cap="none" baseline="0">
                  <a:solidFill>
                    <a:srgbClr val="4D4D4D"/>
                  </a:solidFill>
                  <a:effectLst/>
                  <a:uFillTx/>
                  <a:ea typeface="SimSun"/>
                </a:rPr>
                <a:t>21</a:t>
              </a:r>
            </a:p>
          </p:txBody>
        </p:sp>
        <p:sp>
          <p:nvSpPr>
            <p:cNvPr id="54" name="TextBox 53">
              <a:extLst>
                <a:ext uri="{FF2B5EF4-FFF2-40B4-BE49-F238E27FC236}">
                  <a16:creationId xmlns:a16="http://schemas.microsoft.com/office/drawing/2014/main" xmlns="" id="{8F3C22C6-1C05-4DCF-B105-F4B6223BFC48}"/>
                </a:ext>
              </a:extLst>
            </p:cNvPr>
            <p:cNvSpPr txBox="1"/>
            <p:nvPr/>
          </p:nvSpPr>
          <p:spPr>
            <a:xfrm>
              <a:off x="3364454" y="5487742"/>
              <a:ext cx="157251" cy="227553"/>
            </a:xfrm>
            <a:prstGeom prst="rect">
              <a:avLst/>
            </a:prstGeom>
            <a:noFill/>
          </p:spPr>
          <p:txBody>
            <a:bodyPr wrap="square" lIns="0" tIns="0" rIns="0" bIns="0" rtlCol="0" anchor="ctr" anchorCtr="0">
              <a:spAutoFit/>
            </a:bodyPr>
            <a:lstStyle/>
            <a:p>
              <a:pPr algn="ctr"/>
              <a:r>
                <a:rPr lang="zh-CN" sz="900" b="0" i="0" u="none" strike="noStrike" cap="none" baseline="0">
                  <a:solidFill>
                    <a:srgbClr val="4D4D4D"/>
                  </a:solidFill>
                  <a:effectLst/>
                  <a:uFillTx/>
                  <a:ea typeface="SimSun"/>
                </a:rPr>
                <a:t>16</a:t>
              </a:r>
            </a:p>
            <a:p>
              <a:pPr algn="ctr"/>
              <a:r>
                <a:rPr lang="zh-CN" sz="900" b="0" i="0" u="none" strike="noStrike" cap="none" baseline="0">
                  <a:solidFill>
                    <a:srgbClr val="4D4D4D"/>
                  </a:solidFill>
                  <a:effectLst/>
                  <a:uFillTx/>
                  <a:ea typeface="SimSun"/>
                </a:rPr>
                <a:t>6</a:t>
              </a:r>
            </a:p>
          </p:txBody>
        </p:sp>
        <p:sp>
          <p:nvSpPr>
            <p:cNvPr id="55" name="TextBox 54">
              <a:extLst>
                <a:ext uri="{FF2B5EF4-FFF2-40B4-BE49-F238E27FC236}">
                  <a16:creationId xmlns:a16="http://schemas.microsoft.com/office/drawing/2014/main" xmlns="" id="{7D7AC1BC-FEAA-44CE-8B71-0F781BDDE519}"/>
                </a:ext>
              </a:extLst>
            </p:cNvPr>
            <p:cNvSpPr txBox="1"/>
            <p:nvPr/>
          </p:nvSpPr>
          <p:spPr>
            <a:xfrm>
              <a:off x="3754201" y="5487742"/>
              <a:ext cx="63564"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6</a:t>
              </a:r>
            </a:p>
            <a:p>
              <a:pPr algn="ctr"/>
              <a:r>
                <a:rPr lang="zh-CN" sz="900" b="0" i="0" u="none" strike="noStrike" cap="none" baseline="0">
                  <a:solidFill>
                    <a:srgbClr val="4D4D4D"/>
                  </a:solidFill>
                  <a:effectLst/>
                  <a:uFillTx/>
                  <a:ea typeface="SimSun"/>
                </a:rPr>
                <a:t>3</a:t>
              </a:r>
            </a:p>
          </p:txBody>
        </p:sp>
        <p:sp>
          <p:nvSpPr>
            <p:cNvPr id="56" name="TextBox 55">
              <a:extLst>
                <a:ext uri="{FF2B5EF4-FFF2-40B4-BE49-F238E27FC236}">
                  <a16:creationId xmlns:a16="http://schemas.microsoft.com/office/drawing/2014/main" xmlns="" id="{18634D18-D1AF-43F9-9EA3-1C98A46F52C4}"/>
                </a:ext>
              </a:extLst>
            </p:cNvPr>
            <p:cNvSpPr txBox="1"/>
            <p:nvPr/>
          </p:nvSpPr>
          <p:spPr>
            <a:xfrm>
              <a:off x="4443815" y="5487742"/>
              <a:ext cx="63564"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1</a:t>
              </a:r>
            </a:p>
            <a:p>
              <a:pPr algn="ctr"/>
              <a:r>
                <a:rPr lang="zh-CN" sz="900" b="0" i="0" u="none" strike="noStrike" cap="none" baseline="0">
                  <a:solidFill>
                    <a:srgbClr val="4D4D4D"/>
                  </a:solidFill>
                  <a:effectLst/>
                  <a:uFillTx/>
                  <a:ea typeface="SimSun"/>
                </a:rPr>
                <a:t>0</a:t>
              </a:r>
            </a:p>
          </p:txBody>
        </p:sp>
        <p:sp>
          <p:nvSpPr>
            <p:cNvPr id="57" name="TextBox 56">
              <a:extLst>
                <a:ext uri="{FF2B5EF4-FFF2-40B4-BE49-F238E27FC236}">
                  <a16:creationId xmlns:a16="http://schemas.microsoft.com/office/drawing/2014/main" xmlns="" id="{4142566F-7F9E-45E0-8F3C-003C9E139440}"/>
                </a:ext>
              </a:extLst>
            </p:cNvPr>
            <p:cNvSpPr txBox="1"/>
            <p:nvPr/>
          </p:nvSpPr>
          <p:spPr>
            <a:xfrm>
              <a:off x="3034708" y="5487742"/>
              <a:ext cx="127127"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29</a:t>
              </a:r>
            </a:p>
            <a:p>
              <a:pPr algn="ctr"/>
              <a:r>
                <a:rPr lang="zh-CN" sz="900" b="0" i="0" u="none" strike="noStrike" cap="none" baseline="0">
                  <a:solidFill>
                    <a:srgbClr val="4D4D4D"/>
                  </a:solidFill>
                  <a:effectLst/>
                  <a:uFillTx/>
                  <a:ea typeface="SimSun"/>
                </a:rPr>
                <a:t>17</a:t>
              </a:r>
            </a:p>
          </p:txBody>
        </p:sp>
        <p:sp>
          <p:nvSpPr>
            <p:cNvPr id="58" name="TextBox 57">
              <a:extLst>
                <a:ext uri="{FF2B5EF4-FFF2-40B4-BE49-F238E27FC236}">
                  <a16:creationId xmlns:a16="http://schemas.microsoft.com/office/drawing/2014/main" xmlns="" id="{70517777-280B-43C0-B415-D33B57F3147C}"/>
                </a:ext>
              </a:extLst>
            </p:cNvPr>
            <p:cNvSpPr txBox="1"/>
            <p:nvPr/>
          </p:nvSpPr>
          <p:spPr>
            <a:xfrm>
              <a:off x="6290" y="5374543"/>
              <a:ext cx="851751" cy="341329"/>
            </a:xfrm>
            <a:prstGeom prst="rect">
              <a:avLst/>
            </a:prstGeom>
            <a:noFill/>
          </p:spPr>
          <p:txBody>
            <a:bodyPr wrap="none" lIns="0" tIns="0" rIns="0" bIns="0" rtlCol="0" anchor="ctr" anchorCtr="0">
              <a:spAutoFit/>
            </a:bodyPr>
            <a:lstStyle/>
            <a:p>
              <a:pPr algn="r"/>
              <a:r>
                <a:rPr lang="zh-CN" sz="900" b="0" i="0" u="none" strike="noStrike" cap="none" baseline="0">
                  <a:solidFill>
                    <a:srgbClr val="4D4D4D"/>
                  </a:solidFill>
                  <a:effectLst/>
                  <a:uFillTx/>
                  <a:ea typeface="SimSun"/>
                </a:rPr>
                <a:t>面临风险的人数</a:t>
              </a:r>
            </a:p>
            <a:p>
              <a:pPr algn="r"/>
              <a:r>
                <a:rPr lang="zh-CN" sz="900" b="0" i="0" u="none" strike="noStrike" cap="none" baseline="0">
                  <a:solidFill>
                    <a:srgbClr val="B60D27"/>
                  </a:solidFill>
                  <a:effectLst/>
                  <a:uFillTx/>
                  <a:ea typeface="SimSun"/>
                </a:rPr>
                <a:t>FP + BEV + ATZ</a:t>
              </a:r>
            </a:p>
            <a:p>
              <a:pPr algn="r"/>
              <a:r>
                <a:rPr lang="zh-CN" sz="900" b="0" i="0" u="none" strike="noStrike" cap="none" baseline="0">
                  <a:solidFill>
                    <a:srgbClr val="B2C0D8"/>
                  </a:solidFill>
                  <a:effectLst/>
                  <a:uFillTx/>
                  <a:ea typeface="SimSun"/>
                </a:rPr>
                <a:t>FP + BEV</a:t>
              </a:r>
            </a:p>
          </p:txBody>
        </p:sp>
        <p:sp>
          <p:nvSpPr>
            <p:cNvPr id="59" name="TextBox 58">
              <a:extLst>
                <a:ext uri="{FF2B5EF4-FFF2-40B4-BE49-F238E27FC236}">
                  <a16:creationId xmlns:a16="http://schemas.microsoft.com/office/drawing/2014/main" xmlns="" id="{AE6CCF82-D7AD-4C03-B814-764BEF396387}"/>
                </a:ext>
              </a:extLst>
            </p:cNvPr>
            <p:cNvSpPr txBox="1"/>
            <p:nvPr/>
          </p:nvSpPr>
          <p:spPr>
            <a:xfrm>
              <a:off x="4053274" y="4885922"/>
              <a:ext cx="155731" cy="139060"/>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27</a:t>
              </a:r>
            </a:p>
          </p:txBody>
        </p:sp>
        <p:sp>
          <p:nvSpPr>
            <p:cNvPr id="60" name="TextBox 59">
              <a:extLst>
                <a:ext uri="{FF2B5EF4-FFF2-40B4-BE49-F238E27FC236}">
                  <a16:creationId xmlns:a16="http://schemas.microsoft.com/office/drawing/2014/main" xmlns="" id="{1DEA29B7-BA9D-4230-A7B6-2CB3AEB109D9}"/>
                </a:ext>
              </a:extLst>
            </p:cNvPr>
            <p:cNvSpPr txBox="1"/>
            <p:nvPr/>
          </p:nvSpPr>
          <p:spPr>
            <a:xfrm>
              <a:off x="4099358" y="5487742"/>
              <a:ext cx="63564" cy="227553"/>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1</a:t>
              </a:r>
            </a:p>
            <a:p>
              <a:pPr algn="ctr"/>
              <a:r>
                <a:rPr lang="zh-CN" sz="900" b="0" i="0" u="none" strike="noStrike" cap="none" baseline="0">
                  <a:solidFill>
                    <a:srgbClr val="4D4D4D"/>
                  </a:solidFill>
                  <a:effectLst/>
                  <a:uFillTx/>
                  <a:ea typeface="SimSun"/>
                </a:rPr>
                <a:t>1</a:t>
              </a:r>
            </a:p>
          </p:txBody>
        </p:sp>
        <p:cxnSp>
          <p:nvCxnSpPr>
            <p:cNvPr id="61" name="Straight Connector 60">
              <a:extLst>
                <a:ext uri="{FF2B5EF4-FFF2-40B4-BE49-F238E27FC236}">
                  <a16:creationId xmlns:a16="http://schemas.microsoft.com/office/drawing/2014/main" xmlns="" id="{E18FF810-577E-4D36-93CF-A28EB671103D}"/>
                </a:ext>
              </a:extLst>
            </p:cNvPr>
            <p:cNvCxnSpPr/>
            <p:nvPr/>
          </p:nvCxnSpPr>
          <p:spPr>
            <a:xfrm rot="16200000">
              <a:off x="410349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aphic 2050">
              <a:extLst>
                <a:ext uri="{FF2B5EF4-FFF2-40B4-BE49-F238E27FC236}">
                  <a16:creationId xmlns:a16="http://schemas.microsoft.com/office/drawing/2014/main" xmlns="" id="{311978F8-B3BD-46A3-B169-CCF1471FD958}"/>
                </a:ext>
              </a:extLst>
            </p:cNvPr>
            <p:cNvGrpSpPr/>
            <p:nvPr/>
          </p:nvGrpSpPr>
          <p:grpSpPr>
            <a:xfrm>
              <a:off x="1030923" y="3084576"/>
              <a:ext cx="3276918" cy="1577340"/>
              <a:chOff x="1985962" y="2438400"/>
              <a:chExt cx="5172075" cy="1981200"/>
            </a:xfrm>
          </p:grpSpPr>
          <p:sp>
            <p:nvSpPr>
              <p:cNvPr id="104" name="Freeform: Shape 2052">
                <a:extLst>
                  <a:ext uri="{FF2B5EF4-FFF2-40B4-BE49-F238E27FC236}">
                    <a16:creationId xmlns:a16="http://schemas.microsoft.com/office/drawing/2014/main" xmlns="" id="{A5B8F8E9-0A0D-41CB-841A-059247D1EAE4}"/>
                  </a:ext>
                </a:extLst>
              </p:cNvPr>
              <p:cNvSpPr/>
              <p:nvPr/>
            </p:nvSpPr>
            <p:spPr>
              <a:xfrm>
                <a:off x="1978818" y="2462879"/>
                <a:ext cx="5181600" cy="1933575"/>
              </a:xfrm>
              <a:custGeom>
                <a:avLst/>
                <a:gdLst>
                  <a:gd name="connsiteX0" fmla="*/ 5179981 w 5181600"/>
                  <a:gd name="connsiteY0" fmla="*/ 1927289 h 1933575"/>
                  <a:gd name="connsiteX1" fmla="*/ 4441317 w 5181600"/>
                  <a:gd name="connsiteY1" fmla="*/ 1927289 h 1933575"/>
                  <a:gd name="connsiteX2" fmla="*/ 4441317 w 5181600"/>
                  <a:gd name="connsiteY2" fmla="*/ 1888522 h 1933575"/>
                  <a:gd name="connsiteX3" fmla="*/ 3751803 w 5181600"/>
                  <a:gd name="connsiteY3" fmla="*/ 1888522 h 1933575"/>
                  <a:gd name="connsiteX4" fmla="*/ 3751803 w 5181600"/>
                  <a:gd name="connsiteY4" fmla="*/ 1870043 h 1933575"/>
                  <a:gd name="connsiteX5" fmla="*/ 3557397 w 5181600"/>
                  <a:gd name="connsiteY5" fmla="*/ 1870043 h 1933575"/>
                  <a:gd name="connsiteX6" fmla="*/ 3557397 w 5181600"/>
                  <a:gd name="connsiteY6" fmla="*/ 1833944 h 1933575"/>
                  <a:gd name="connsiteX7" fmla="*/ 3293555 w 5181600"/>
                  <a:gd name="connsiteY7" fmla="*/ 1833944 h 1933575"/>
                  <a:gd name="connsiteX8" fmla="*/ 3293555 w 5181600"/>
                  <a:gd name="connsiteY8" fmla="*/ 1807369 h 1933575"/>
                  <a:gd name="connsiteX9" fmla="*/ 3210592 w 5181600"/>
                  <a:gd name="connsiteY9" fmla="*/ 1807369 h 1933575"/>
                  <a:gd name="connsiteX10" fmla="*/ 3210592 w 5181600"/>
                  <a:gd name="connsiteY10" fmla="*/ 1745933 h 1933575"/>
                  <a:gd name="connsiteX11" fmla="*/ 2993041 w 5181600"/>
                  <a:gd name="connsiteY11" fmla="*/ 1745933 h 1933575"/>
                  <a:gd name="connsiteX12" fmla="*/ 2993041 w 5181600"/>
                  <a:gd name="connsiteY12" fmla="*/ 1727930 h 1933575"/>
                  <a:gd name="connsiteX13" fmla="*/ 2911888 w 5181600"/>
                  <a:gd name="connsiteY13" fmla="*/ 1727930 h 1933575"/>
                  <a:gd name="connsiteX14" fmla="*/ 2911888 w 5181600"/>
                  <a:gd name="connsiteY14" fmla="*/ 1687354 h 1933575"/>
                  <a:gd name="connsiteX15" fmla="*/ 2694432 w 5181600"/>
                  <a:gd name="connsiteY15" fmla="*/ 1687354 h 1933575"/>
                  <a:gd name="connsiteX16" fmla="*/ 2694432 w 5181600"/>
                  <a:gd name="connsiteY16" fmla="*/ 1641253 h 1933575"/>
                  <a:gd name="connsiteX17" fmla="*/ 2608707 w 5181600"/>
                  <a:gd name="connsiteY17" fmla="*/ 1641253 h 1933575"/>
                  <a:gd name="connsiteX18" fmla="*/ 2608707 w 5181600"/>
                  <a:gd name="connsiteY18" fmla="*/ 1619631 h 1933575"/>
                  <a:gd name="connsiteX19" fmla="*/ 2344293 w 5181600"/>
                  <a:gd name="connsiteY19" fmla="*/ 1619631 h 1933575"/>
                  <a:gd name="connsiteX20" fmla="*/ 2344293 w 5181600"/>
                  <a:gd name="connsiteY20" fmla="*/ 1589818 h 1933575"/>
                  <a:gd name="connsiteX21" fmla="*/ 2319052 w 5181600"/>
                  <a:gd name="connsiteY21" fmla="*/ 1589818 h 1933575"/>
                  <a:gd name="connsiteX22" fmla="*/ 2319052 w 5181600"/>
                  <a:gd name="connsiteY22" fmla="*/ 1577245 h 1933575"/>
                  <a:gd name="connsiteX23" fmla="*/ 2299145 w 5181600"/>
                  <a:gd name="connsiteY23" fmla="*/ 1577245 h 1933575"/>
                  <a:gd name="connsiteX24" fmla="*/ 2299145 w 5181600"/>
                  <a:gd name="connsiteY24" fmla="*/ 1555528 h 1933575"/>
                  <a:gd name="connsiteX25" fmla="*/ 2276570 w 5181600"/>
                  <a:gd name="connsiteY25" fmla="*/ 1555528 h 1933575"/>
                  <a:gd name="connsiteX26" fmla="*/ 2276570 w 5181600"/>
                  <a:gd name="connsiteY26" fmla="*/ 1538383 h 1933575"/>
                  <a:gd name="connsiteX27" fmla="*/ 2242280 w 5181600"/>
                  <a:gd name="connsiteY27" fmla="*/ 1538383 h 1933575"/>
                  <a:gd name="connsiteX28" fmla="*/ 2242280 w 5181600"/>
                  <a:gd name="connsiteY28" fmla="*/ 1522190 h 1933575"/>
                  <a:gd name="connsiteX29" fmla="*/ 2220659 w 5181600"/>
                  <a:gd name="connsiteY29" fmla="*/ 1522190 h 1933575"/>
                  <a:gd name="connsiteX30" fmla="*/ 2220659 w 5181600"/>
                  <a:gd name="connsiteY30" fmla="*/ 1501426 h 1933575"/>
                  <a:gd name="connsiteX31" fmla="*/ 2199037 w 5181600"/>
                  <a:gd name="connsiteY31" fmla="*/ 1501426 h 1933575"/>
                  <a:gd name="connsiteX32" fmla="*/ 2199037 w 5181600"/>
                  <a:gd name="connsiteY32" fmla="*/ 1486948 h 1933575"/>
                  <a:gd name="connsiteX33" fmla="*/ 2181892 w 5181600"/>
                  <a:gd name="connsiteY33" fmla="*/ 1486948 h 1933575"/>
                  <a:gd name="connsiteX34" fmla="*/ 2181892 w 5181600"/>
                  <a:gd name="connsiteY34" fmla="*/ 1467993 h 1933575"/>
                  <a:gd name="connsiteX35" fmla="*/ 2089785 w 5181600"/>
                  <a:gd name="connsiteY35" fmla="*/ 1467993 h 1933575"/>
                  <a:gd name="connsiteX36" fmla="*/ 2089785 w 5181600"/>
                  <a:gd name="connsiteY36" fmla="*/ 1437323 h 1933575"/>
                  <a:gd name="connsiteX37" fmla="*/ 2004060 w 5181600"/>
                  <a:gd name="connsiteY37" fmla="*/ 1437323 h 1933575"/>
                  <a:gd name="connsiteX38" fmla="*/ 2004060 w 5181600"/>
                  <a:gd name="connsiteY38" fmla="*/ 1415701 h 1933575"/>
                  <a:gd name="connsiteX39" fmla="*/ 1985105 w 5181600"/>
                  <a:gd name="connsiteY39" fmla="*/ 1415701 h 1933575"/>
                  <a:gd name="connsiteX40" fmla="*/ 1985105 w 5181600"/>
                  <a:gd name="connsiteY40" fmla="*/ 1395889 h 1933575"/>
                  <a:gd name="connsiteX41" fmla="*/ 1964341 w 5181600"/>
                  <a:gd name="connsiteY41" fmla="*/ 1395889 h 1933575"/>
                  <a:gd name="connsiteX42" fmla="*/ 1964341 w 5181600"/>
                  <a:gd name="connsiteY42" fmla="*/ 1377791 h 1933575"/>
                  <a:gd name="connsiteX43" fmla="*/ 1911096 w 5181600"/>
                  <a:gd name="connsiteY43" fmla="*/ 1377791 h 1933575"/>
                  <a:gd name="connsiteX44" fmla="*/ 1911096 w 5181600"/>
                  <a:gd name="connsiteY44" fmla="*/ 1358837 h 1933575"/>
                  <a:gd name="connsiteX45" fmla="*/ 1756791 w 5181600"/>
                  <a:gd name="connsiteY45" fmla="*/ 1358837 h 1933575"/>
                  <a:gd name="connsiteX46" fmla="*/ 1756791 w 5181600"/>
                  <a:gd name="connsiteY46" fmla="*/ 1320070 h 1933575"/>
                  <a:gd name="connsiteX47" fmla="*/ 1720787 w 5181600"/>
                  <a:gd name="connsiteY47" fmla="*/ 1320070 h 1933575"/>
                  <a:gd name="connsiteX48" fmla="*/ 1720787 w 5181600"/>
                  <a:gd name="connsiteY48" fmla="*/ 1304735 h 1933575"/>
                  <a:gd name="connsiteX49" fmla="*/ 1665732 w 5181600"/>
                  <a:gd name="connsiteY49" fmla="*/ 1304735 h 1933575"/>
                  <a:gd name="connsiteX50" fmla="*/ 1665732 w 5181600"/>
                  <a:gd name="connsiteY50" fmla="*/ 1284827 h 1933575"/>
                  <a:gd name="connsiteX51" fmla="*/ 1643158 w 5181600"/>
                  <a:gd name="connsiteY51" fmla="*/ 1284827 h 1933575"/>
                  <a:gd name="connsiteX52" fmla="*/ 1643158 w 5181600"/>
                  <a:gd name="connsiteY52" fmla="*/ 1255109 h 1933575"/>
                  <a:gd name="connsiteX53" fmla="*/ 1616964 w 5181600"/>
                  <a:gd name="connsiteY53" fmla="*/ 1255109 h 1933575"/>
                  <a:gd name="connsiteX54" fmla="*/ 1616964 w 5181600"/>
                  <a:gd name="connsiteY54" fmla="*/ 1219867 h 1933575"/>
                  <a:gd name="connsiteX55" fmla="*/ 1597152 w 5181600"/>
                  <a:gd name="connsiteY55" fmla="*/ 1219867 h 1933575"/>
                  <a:gd name="connsiteX56" fmla="*/ 1597152 w 5181600"/>
                  <a:gd name="connsiteY56" fmla="*/ 1198245 h 1933575"/>
                  <a:gd name="connsiteX57" fmla="*/ 1574578 w 5181600"/>
                  <a:gd name="connsiteY57" fmla="*/ 1198245 h 1933575"/>
                  <a:gd name="connsiteX58" fmla="*/ 1574578 w 5181600"/>
                  <a:gd name="connsiteY58" fmla="*/ 1170242 h 1933575"/>
                  <a:gd name="connsiteX59" fmla="*/ 1551051 w 5181600"/>
                  <a:gd name="connsiteY59" fmla="*/ 1170242 h 1933575"/>
                  <a:gd name="connsiteX60" fmla="*/ 1551051 w 5181600"/>
                  <a:gd name="connsiteY60" fmla="*/ 1156716 h 1933575"/>
                  <a:gd name="connsiteX61" fmla="*/ 1516761 w 5181600"/>
                  <a:gd name="connsiteY61" fmla="*/ 1156716 h 1933575"/>
                  <a:gd name="connsiteX62" fmla="*/ 1516761 w 5181600"/>
                  <a:gd name="connsiteY62" fmla="*/ 1140524 h 1933575"/>
                  <a:gd name="connsiteX63" fmla="*/ 1480757 w 5181600"/>
                  <a:gd name="connsiteY63" fmla="*/ 1140524 h 1933575"/>
                  <a:gd name="connsiteX64" fmla="*/ 1480757 w 5181600"/>
                  <a:gd name="connsiteY64" fmla="*/ 1125093 h 1933575"/>
                  <a:gd name="connsiteX65" fmla="*/ 1467136 w 5181600"/>
                  <a:gd name="connsiteY65" fmla="*/ 1125093 h 1933575"/>
                  <a:gd name="connsiteX66" fmla="*/ 1467136 w 5181600"/>
                  <a:gd name="connsiteY66" fmla="*/ 1104424 h 1933575"/>
                  <a:gd name="connsiteX67" fmla="*/ 1448181 w 5181600"/>
                  <a:gd name="connsiteY67" fmla="*/ 1104424 h 1933575"/>
                  <a:gd name="connsiteX68" fmla="*/ 1448181 w 5181600"/>
                  <a:gd name="connsiteY68" fmla="*/ 1088136 h 1933575"/>
                  <a:gd name="connsiteX69" fmla="*/ 1314641 w 5181600"/>
                  <a:gd name="connsiteY69" fmla="*/ 1088136 h 1933575"/>
                  <a:gd name="connsiteX70" fmla="*/ 1314641 w 5181600"/>
                  <a:gd name="connsiteY70" fmla="*/ 1030415 h 1933575"/>
                  <a:gd name="connsiteX71" fmla="*/ 1258729 w 5181600"/>
                  <a:gd name="connsiteY71" fmla="*/ 1030415 h 1933575"/>
                  <a:gd name="connsiteX72" fmla="*/ 1258729 w 5181600"/>
                  <a:gd name="connsiteY72" fmla="*/ 1011460 h 1933575"/>
                  <a:gd name="connsiteX73" fmla="*/ 1238917 w 5181600"/>
                  <a:gd name="connsiteY73" fmla="*/ 1011460 h 1933575"/>
                  <a:gd name="connsiteX74" fmla="*/ 1238917 w 5181600"/>
                  <a:gd name="connsiteY74" fmla="*/ 992505 h 1933575"/>
                  <a:gd name="connsiteX75" fmla="*/ 1214533 w 5181600"/>
                  <a:gd name="connsiteY75" fmla="*/ 992505 h 1933575"/>
                  <a:gd name="connsiteX76" fmla="*/ 1214533 w 5181600"/>
                  <a:gd name="connsiteY76" fmla="*/ 973550 h 1933575"/>
                  <a:gd name="connsiteX77" fmla="*/ 1199198 w 5181600"/>
                  <a:gd name="connsiteY77" fmla="*/ 973550 h 1933575"/>
                  <a:gd name="connsiteX78" fmla="*/ 1199198 w 5181600"/>
                  <a:gd name="connsiteY78" fmla="*/ 949166 h 1933575"/>
                  <a:gd name="connsiteX79" fmla="*/ 1169384 w 5181600"/>
                  <a:gd name="connsiteY79" fmla="*/ 949166 h 1933575"/>
                  <a:gd name="connsiteX80" fmla="*/ 1169384 w 5181600"/>
                  <a:gd name="connsiteY80" fmla="*/ 918496 h 1933575"/>
                  <a:gd name="connsiteX81" fmla="*/ 1144143 w 5181600"/>
                  <a:gd name="connsiteY81" fmla="*/ 918496 h 1933575"/>
                  <a:gd name="connsiteX82" fmla="*/ 1144143 w 5181600"/>
                  <a:gd name="connsiteY82" fmla="*/ 906780 h 1933575"/>
                  <a:gd name="connsiteX83" fmla="*/ 1117949 w 5181600"/>
                  <a:gd name="connsiteY83" fmla="*/ 906780 h 1933575"/>
                  <a:gd name="connsiteX84" fmla="*/ 1117949 w 5181600"/>
                  <a:gd name="connsiteY84" fmla="*/ 887825 h 1933575"/>
                  <a:gd name="connsiteX85" fmla="*/ 1060228 w 5181600"/>
                  <a:gd name="connsiteY85" fmla="*/ 887825 h 1933575"/>
                  <a:gd name="connsiteX86" fmla="*/ 1060228 w 5181600"/>
                  <a:gd name="connsiteY86" fmla="*/ 856202 h 1933575"/>
                  <a:gd name="connsiteX87" fmla="*/ 1008793 w 5181600"/>
                  <a:gd name="connsiteY87" fmla="*/ 856202 h 1933575"/>
                  <a:gd name="connsiteX88" fmla="*/ 1008793 w 5181600"/>
                  <a:gd name="connsiteY88" fmla="*/ 843629 h 1933575"/>
                  <a:gd name="connsiteX89" fmla="*/ 983552 w 5181600"/>
                  <a:gd name="connsiteY89" fmla="*/ 843629 h 1933575"/>
                  <a:gd name="connsiteX90" fmla="*/ 983552 w 5181600"/>
                  <a:gd name="connsiteY90" fmla="*/ 778669 h 1933575"/>
                  <a:gd name="connsiteX91" fmla="*/ 950976 w 5181600"/>
                  <a:gd name="connsiteY91" fmla="*/ 778669 h 1933575"/>
                  <a:gd name="connsiteX92" fmla="*/ 950976 w 5181600"/>
                  <a:gd name="connsiteY92" fmla="*/ 756095 h 1933575"/>
                  <a:gd name="connsiteX93" fmla="*/ 933831 w 5181600"/>
                  <a:gd name="connsiteY93" fmla="*/ 756095 h 1933575"/>
                  <a:gd name="connsiteX94" fmla="*/ 933831 w 5181600"/>
                  <a:gd name="connsiteY94" fmla="*/ 703707 h 1933575"/>
                  <a:gd name="connsiteX95" fmla="*/ 900494 w 5181600"/>
                  <a:gd name="connsiteY95" fmla="*/ 703707 h 1933575"/>
                  <a:gd name="connsiteX96" fmla="*/ 900494 w 5181600"/>
                  <a:gd name="connsiteY96" fmla="*/ 672179 h 1933575"/>
                  <a:gd name="connsiteX97" fmla="*/ 853535 w 5181600"/>
                  <a:gd name="connsiteY97" fmla="*/ 672179 h 1933575"/>
                  <a:gd name="connsiteX98" fmla="*/ 853535 w 5181600"/>
                  <a:gd name="connsiteY98" fmla="*/ 641509 h 1933575"/>
                  <a:gd name="connsiteX99" fmla="*/ 819245 w 5181600"/>
                  <a:gd name="connsiteY99" fmla="*/ 641509 h 1933575"/>
                  <a:gd name="connsiteX100" fmla="*/ 819245 w 5181600"/>
                  <a:gd name="connsiteY100" fmla="*/ 621602 h 1933575"/>
                  <a:gd name="connsiteX101" fmla="*/ 787718 w 5181600"/>
                  <a:gd name="connsiteY101" fmla="*/ 621602 h 1933575"/>
                  <a:gd name="connsiteX102" fmla="*/ 787718 w 5181600"/>
                  <a:gd name="connsiteY102" fmla="*/ 592741 h 1933575"/>
                  <a:gd name="connsiteX103" fmla="*/ 693801 w 5181600"/>
                  <a:gd name="connsiteY103" fmla="*/ 592741 h 1933575"/>
                  <a:gd name="connsiteX104" fmla="*/ 693801 w 5181600"/>
                  <a:gd name="connsiteY104" fmla="*/ 553022 h 1933575"/>
                  <a:gd name="connsiteX105" fmla="*/ 662273 w 5181600"/>
                  <a:gd name="connsiteY105" fmla="*/ 553022 h 1933575"/>
                  <a:gd name="connsiteX106" fmla="*/ 662273 w 5181600"/>
                  <a:gd name="connsiteY106" fmla="*/ 512445 h 1933575"/>
                  <a:gd name="connsiteX107" fmla="*/ 642366 w 5181600"/>
                  <a:gd name="connsiteY107" fmla="*/ 512445 h 1933575"/>
                  <a:gd name="connsiteX108" fmla="*/ 642366 w 5181600"/>
                  <a:gd name="connsiteY108" fmla="*/ 484442 h 1933575"/>
                  <a:gd name="connsiteX109" fmla="*/ 618077 w 5181600"/>
                  <a:gd name="connsiteY109" fmla="*/ 484442 h 1933575"/>
                  <a:gd name="connsiteX110" fmla="*/ 618077 w 5181600"/>
                  <a:gd name="connsiteY110" fmla="*/ 458248 h 1933575"/>
                  <a:gd name="connsiteX111" fmla="*/ 588264 w 5181600"/>
                  <a:gd name="connsiteY111" fmla="*/ 458248 h 1933575"/>
                  <a:gd name="connsiteX112" fmla="*/ 588264 w 5181600"/>
                  <a:gd name="connsiteY112" fmla="*/ 436626 h 1933575"/>
                  <a:gd name="connsiteX113" fmla="*/ 557594 w 5181600"/>
                  <a:gd name="connsiteY113" fmla="*/ 436626 h 1933575"/>
                  <a:gd name="connsiteX114" fmla="*/ 557594 w 5181600"/>
                  <a:gd name="connsiteY114" fmla="*/ 409575 h 1933575"/>
                  <a:gd name="connsiteX115" fmla="*/ 525113 w 5181600"/>
                  <a:gd name="connsiteY115" fmla="*/ 409575 h 1933575"/>
                  <a:gd name="connsiteX116" fmla="*/ 525113 w 5181600"/>
                  <a:gd name="connsiteY116" fmla="*/ 387001 h 1933575"/>
                  <a:gd name="connsiteX117" fmla="*/ 501682 w 5181600"/>
                  <a:gd name="connsiteY117" fmla="*/ 387001 h 1933575"/>
                  <a:gd name="connsiteX118" fmla="*/ 501682 w 5181600"/>
                  <a:gd name="connsiteY118" fmla="*/ 351854 h 1933575"/>
                  <a:gd name="connsiteX119" fmla="*/ 479965 w 5181600"/>
                  <a:gd name="connsiteY119" fmla="*/ 351854 h 1933575"/>
                  <a:gd name="connsiteX120" fmla="*/ 479965 w 5181600"/>
                  <a:gd name="connsiteY120" fmla="*/ 317564 h 1933575"/>
                  <a:gd name="connsiteX121" fmla="*/ 432149 w 5181600"/>
                  <a:gd name="connsiteY121" fmla="*/ 317564 h 1933575"/>
                  <a:gd name="connsiteX122" fmla="*/ 432149 w 5181600"/>
                  <a:gd name="connsiteY122" fmla="*/ 289560 h 1933575"/>
                  <a:gd name="connsiteX123" fmla="*/ 412337 w 5181600"/>
                  <a:gd name="connsiteY123" fmla="*/ 289560 h 1933575"/>
                  <a:gd name="connsiteX124" fmla="*/ 412337 w 5181600"/>
                  <a:gd name="connsiteY124" fmla="*/ 230886 h 1933575"/>
                  <a:gd name="connsiteX125" fmla="*/ 378047 w 5181600"/>
                  <a:gd name="connsiteY125" fmla="*/ 230886 h 1933575"/>
                  <a:gd name="connsiteX126" fmla="*/ 378047 w 5181600"/>
                  <a:gd name="connsiteY126" fmla="*/ 185738 h 1933575"/>
                  <a:gd name="connsiteX127" fmla="*/ 350044 w 5181600"/>
                  <a:gd name="connsiteY127" fmla="*/ 185738 h 1933575"/>
                  <a:gd name="connsiteX128" fmla="*/ 350044 w 5181600"/>
                  <a:gd name="connsiteY128" fmla="*/ 136112 h 1933575"/>
                  <a:gd name="connsiteX129" fmla="*/ 332042 w 5181600"/>
                  <a:gd name="connsiteY129" fmla="*/ 136112 h 1933575"/>
                  <a:gd name="connsiteX130" fmla="*/ 332042 w 5181600"/>
                  <a:gd name="connsiteY130" fmla="*/ 106394 h 1933575"/>
                  <a:gd name="connsiteX131" fmla="*/ 313944 w 5181600"/>
                  <a:gd name="connsiteY131" fmla="*/ 106394 h 1933575"/>
                  <a:gd name="connsiteX132" fmla="*/ 313944 w 5181600"/>
                  <a:gd name="connsiteY132" fmla="*/ 54959 h 1933575"/>
                  <a:gd name="connsiteX133" fmla="*/ 301276 w 5181600"/>
                  <a:gd name="connsiteY133" fmla="*/ 54959 h 1933575"/>
                  <a:gd name="connsiteX134" fmla="*/ 301276 w 5181600"/>
                  <a:gd name="connsiteY134" fmla="*/ 7144 h 1933575"/>
                  <a:gd name="connsiteX135" fmla="*/ 7144 w 5181600"/>
                  <a:gd name="connsiteY135" fmla="*/ 7144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81600" h="1933575">
                    <a:moveTo>
                      <a:pt x="5179981" y="1927289"/>
                    </a:moveTo>
                    <a:lnTo>
                      <a:pt x="4441317" y="1927289"/>
                    </a:lnTo>
                    <a:lnTo>
                      <a:pt x="4441317" y="1888522"/>
                    </a:lnTo>
                    <a:lnTo>
                      <a:pt x="3751803" y="1888522"/>
                    </a:lnTo>
                    <a:lnTo>
                      <a:pt x="3751803" y="1870043"/>
                    </a:lnTo>
                    <a:lnTo>
                      <a:pt x="3557397" y="1870043"/>
                    </a:lnTo>
                    <a:lnTo>
                      <a:pt x="3557397" y="1833944"/>
                    </a:lnTo>
                    <a:lnTo>
                      <a:pt x="3293555" y="1833944"/>
                    </a:lnTo>
                    <a:lnTo>
                      <a:pt x="3293555" y="1807369"/>
                    </a:lnTo>
                    <a:lnTo>
                      <a:pt x="3210592" y="1807369"/>
                    </a:lnTo>
                    <a:lnTo>
                      <a:pt x="3210592" y="1745933"/>
                    </a:lnTo>
                    <a:lnTo>
                      <a:pt x="2993041" y="1745933"/>
                    </a:lnTo>
                    <a:lnTo>
                      <a:pt x="2993041" y="1727930"/>
                    </a:lnTo>
                    <a:lnTo>
                      <a:pt x="2911888" y="1727930"/>
                    </a:lnTo>
                    <a:lnTo>
                      <a:pt x="2911888" y="1687354"/>
                    </a:lnTo>
                    <a:lnTo>
                      <a:pt x="2694432" y="1687354"/>
                    </a:lnTo>
                    <a:lnTo>
                      <a:pt x="2694432" y="1641253"/>
                    </a:lnTo>
                    <a:lnTo>
                      <a:pt x="2608707" y="1641253"/>
                    </a:lnTo>
                    <a:lnTo>
                      <a:pt x="2608707" y="1619631"/>
                    </a:lnTo>
                    <a:lnTo>
                      <a:pt x="2344293" y="1619631"/>
                    </a:lnTo>
                    <a:lnTo>
                      <a:pt x="2344293" y="1589818"/>
                    </a:lnTo>
                    <a:lnTo>
                      <a:pt x="2319052" y="1589818"/>
                    </a:lnTo>
                    <a:lnTo>
                      <a:pt x="2319052" y="1577245"/>
                    </a:lnTo>
                    <a:lnTo>
                      <a:pt x="2299145" y="1577245"/>
                    </a:lnTo>
                    <a:lnTo>
                      <a:pt x="2299145" y="1555528"/>
                    </a:lnTo>
                    <a:lnTo>
                      <a:pt x="2276570" y="1555528"/>
                    </a:lnTo>
                    <a:lnTo>
                      <a:pt x="2276570" y="1538383"/>
                    </a:lnTo>
                    <a:lnTo>
                      <a:pt x="2242280" y="1538383"/>
                    </a:lnTo>
                    <a:lnTo>
                      <a:pt x="2242280" y="1522190"/>
                    </a:lnTo>
                    <a:lnTo>
                      <a:pt x="2220659" y="1522190"/>
                    </a:lnTo>
                    <a:lnTo>
                      <a:pt x="2220659" y="1501426"/>
                    </a:lnTo>
                    <a:lnTo>
                      <a:pt x="2199037" y="1501426"/>
                    </a:lnTo>
                    <a:lnTo>
                      <a:pt x="2199037" y="1486948"/>
                    </a:lnTo>
                    <a:lnTo>
                      <a:pt x="2181892" y="1486948"/>
                    </a:lnTo>
                    <a:lnTo>
                      <a:pt x="2181892" y="1467993"/>
                    </a:lnTo>
                    <a:lnTo>
                      <a:pt x="2089785" y="1467993"/>
                    </a:lnTo>
                    <a:lnTo>
                      <a:pt x="2089785" y="1437323"/>
                    </a:lnTo>
                    <a:lnTo>
                      <a:pt x="2004060" y="1437323"/>
                    </a:lnTo>
                    <a:lnTo>
                      <a:pt x="2004060" y="1415701"/>
                    </a:lnTo>
                    <a:lnTo>
                      <a:pt x="1985105" y="1415701"/>
                    </a:lnTo>
                    <a:lnTo>
                      <a:pt x="1985105" y="1395889"/>
                    </a:lnTo>
                    <a:lnTo>
                      <a:pt x="1964341" y="1395889"/>
                    </a:lnTo>
                    <a:lnTo>
                      <a:pt x="1964341" y="1377791"/>
                    </a:lnTo>
                    <a:lnTo>
                      <a:pt x="1911096" y="1377791"/>
                    </a:lnTo>
                    <a:lnTo>
                      <a:pt x="1911096" y="1358837"/>
                    </a:lnTo>
                    <a:lnTo>
                      <a:pt x="1756791" y="1358837"/>
                    </a:lnTo>
                    <a:lnTo>
                      <a:pt x="1756791" y="1320070"/>
                    </a:lnTo>
                    <a:lnTo>
                      <a:pt x="1720787" y="1320070"/>
                    </a:lnTo>
                    <a:lnTo>
                      <a:pt x="1720787" y="1304735"/>
                    </a:lnTo>
                    <a:lnTo>
                      <a:pt x="1665732" y="1304735"/>
                    </a:lnTo>
                    <a:lnTo>
                      <a:pt x="1665732" y="1284827"/>
                    </a:lnTo>
                    <a:lnTo>
                      <a:pt x="1643158" y="1284827"/>
                    </a:lnTo>
                    <a:lnTo>
                      <a:pt x="1643158" y="1255109"/>
                    </a:lnTo>
                    <a:lnTo>
                      <a:pt x="1616964" y="1255109"/>
                    </a:lnTo>
                    <a:lnTo>
                      <a:pt x="1616964" y="1219867"/>
                    </a:lnTo>
                    <a:lnTo>
                      <a:pt x="1597152" y="1219867"/>
                    </a:lnTo>
                    <a:lnTo>
                      <a:pt x="1597152" y="1198245"/>
                    </a:lnTo>
                    <a:lnTo>
                      <a:pt x="1574578" y="1198245"/>
                    </a:lnTo>
                    <a:lnTo>
                      <a:pt x="1574578" y="1170242"/>
                    </a:lnTo>
                    <a:lnTo>
                      <a:pt x="1551051" y="1170242"/>
                    </a:lnTo>
                    <a:lnTo>
                      <a:pt x="1551051" y="1156716"/>
                    </a:lnTo>
                    <a:lnTo>
                      <a:pt x="1516761" y="1156716"/>
                    </a:lnTo>
                    <a:lnTo>
                      <a:pt x="1516761" y="1140524"/>
                    </a:lnTo>
                    <a:lnTo>
                      <a:pt x="1480757" y="1140524"/>
                    </a:lnTo>
                    <a:lnTo>
                      <a:pt x="1480757" y="1125093"/>
                    </a:lnTo>
                    <a:lnTo>
                      <a:pt x="1467136" y="1125093"/>
                    </a:lnTo>
                    <a:lnTo>
                      <a:pt x="1467136" y="1104424"/>
                    </a:lnTo>
                    <a:lnTo>
                      <a:pt x="1448181" y="1104424"/>
                    </a:lnTo>
                    <a:lnTo>
                      <a:pt x="1448181" y="1088136"/>
                    </a:lnTo>
                    <a:lnTo>
                      <a:pt x="1314641" y="1088136"/>
                    </a:lnTo>
                    <a:lnTo>
                      <a:pt x="1314641" y="1030415"/>
                    </a:lnTo>
                    <a:lnTo>
                      <a:pt x="1258729" y="1030415"/>
                    </a:lnTo>
                    <a:lnTo>
                      <a:pt x="1258729" y="1011460"/>
                    </a:lnTo>
                    <a:lnTo>
                      <a:pt x="1238917" y="1011460"/>
                    </a:lnTo>
                    <a:lnTo>
                      <a:pt x="1238917" y="992505"/>
                    </a:lnTo>
                    <a:lnTo>
                      <a:pt x="1214533" y="992505"/>
                    </a:lnTo>
                    <a:lnTo>
                      <a:pt x="1214533" y="973550"/>
                    </a:lnTo>
                    <a:lnTo>
                      <a:pt x="1199198" y="973550"/>
                    </a:lnTo>
                    <a:lnTo>
                      <a:pt x="1199198" y="949166"/>
                    </a:lnTo>
                    <a:lnTo>
                      <a:pt x="1169384" y="949166"/>
                    </a:lnTo>
                    <a:lnTo>
                      <a:pt x="1169384" y="918496"/>
                    </a:lnTo>
                    <a:lnTo>
                      <a:pt x="1144143" y="918496"/>
                    </a:lnTo>
                    <a:lnTo>
                      <a:pt x="1144143" y="906780"/>
                    </a:lnTo>
                    <a:lnTo>
                      <a:pt x="1117949" y="906780"/>
                    </a:lnTo>
                    <a:lnTo>
                      <a:pt x="1117949" y="887825"/>
                    </a:lnTo>
                    <a:lnTo>
                      <a:pt x="1060228" y="887825"/>
                    </a:lnTo>
                    <a:lnTo>
                      <a:pt x="1060228" y="856202"/>
                    </a:lnTo>
                    <a:lnTo>
                      <a:pt x="1008793" y="856202"/>
                    </a:lnTo>
                    <a:lnTo>
                      <a:pt x="1008793" y="843629"/>
                    </a:lnTo>
                    <a:lnTo>
                      <a:pt x="983552" y="843629"/>
                    </a:lnTo>
                    <a:lnTo>
                      <a:pt x="983552" y="778669"/>
                    </a:lnTo>
                    <a:lnTo>
                      <a:pt x="950976" y="778669"/>
                    </a:lnTo>
                    <a:lnTo>
                      <a:pt x="950976" y="756095"/>
                    </a:lnTo>
                    <a:lnTo>
                      <a:pt x="933831" y="756095"/>
                    </a:lnTo>
                    <a:lnTo>
                      <a:pt x="933831" y="703707"/>
                    </a:lnTo>
                    <a:lnTo>
                      <a:pt x="900494" y="703707"/>
                    </a:lnTo>
                    <a:lnTo>
                      <a:pt x="900494" y="672179"/>
                    </a:lnTo>
                    <a:lnTo>
                      <a:pt x="853535" y="672179"/>
                    </a:lnTo>
                    <a:lnTo>
                      <a:pt x="853535" y="641509"/>
                    </a:lnTo>
                    <a:lnTo>
                      <a:pt x="819245" y="641509"/>
                    </a:lnTo>
                    <a:lnTo>
                      <a:pt x="819245" y="621602"/>
                    </a:lnTo>
                    <a:lnTo>
                      <a:pt x="787718" y="621602"/>
                    </a:lnTo>
                    <a:lnTo>
                      <a:pt x="787718" y="592741"/>
                    </a:lnTo>
                    <a:lnTo>
                      <a:pt x="693801" y="592741"/>
                    </a:lnTo>
                    <a:lnTo>
                      <a:pt x="693801" y="553022"/>
                    </a:lnTo>
                    <a:lnTo>
                      <a:pt x="662273" y="553022"/>
                    </a:lnTo>
                    <a:lnTo>
                      <a:pt x="662273" y="512445"/>
                    </a:lnTo>
                    <a:lnTo>
                      <a:pt x="642366" y="512445"/>
                    </a:lnTo>
                    <a:lnTo>
                      <a:pt x="642366" y="484442"/>
                    </a:lnTo>
                    <a:lnTo>
                      <a:pt x="618077" y="484442"/>
                    </a:lnTo>
                    <a:lnTo>
                      <a:pt x="618077" y="458248"/>
                    </a:lnTo>
                    <a:lnTo>
                      <a:pt x="588264" y="458248"/>
                    </a:lnTo>
                    <a:lnTo>
                      <a:pt x="588264" y="436626"/>
                    </a:lnTo>
                    <a:lnTo>
                      <a:pt x="557594" y="436626"/>
                    </a:lnTo>
                    <a:lnTo>
                      <a:pt x="557594" y="409575"/>
                    </a:lnTo>
                    <a:lnTo>
                      <a:pt x="525113" y="409575"/>
                    </a:lnTo>
                    <a:lnTo>
                      <a:pt x="525113" y="387001"/>
                    </a:lnTo>
                    <a:lnTo>
                      <a:pt x="501682" y="387001"/>
                    </a:lnTo>
                    <a:lnTo>
                      <a:pt x="501682" y="351854"/>
                    </a:lnTo>
                    <a:lnTo>
                      <a:pt x="479965" y="351854"/>
                    </a:lnTo>
                    <a:lnTo>
                      <a:pt x="479965" y="317564"/>
                    </a:lnTo>
                    <a:lnTo>
                      <a:pt x="432149" y="317564"/>
                    </a:lnTo>
                    <a:lnTo>
                      <a:pt x="432149" y="289560"/>
                    </a:lnTo>
                    <a:lnTo>
                      <a:pt x="412337" y="289560"/>
                    </a:lnTo>
                    <a:lnTo>
                      <a:pt x="412337" y="230886"/>
                    </a:lnTo>
                    <a:lnTo>
                      <a:pt x="378047" y="230886"/>
                    </a:lnTo>
                    <a:lnTo>
                      <a:pt x="378047" y="185738"/>
                    </a:lnTo>
                    <a:lnTo>
                      <a:pt x="350044" y="185738"/>
                    </a:lnTo>
                    <a:lnTo>
                      <a:pt x="350044" y="136112"/>
                    </a:lnTo>
                    <a:lnTo>
                      <a:pt x="332042" y="136112"/>
                    </a:lnTo>
                    <a:lnTo>
                      <a:pt x="332042" y="106394"/>
                    </a:lnTo>
                    <a:lnTo>
                      <a:pt x="313944" y="106394"/>
                    </a:lnTo>
                    <a:lnTo>
                      <a:pt x="313944" y="54959"/>
                    </a:lnTo>
                    <a:lnTo>
                      <a:pt x="301276" y="54959"/>
                    </a:lnTo>
                    <a:lnTo>
                      <a:pt x="301276" y="7144"/>
                    </a:lnTo>
                    <a:lnTo>
                      <a:pt x="7144" y="7144"/>
                    </a:lnTo>
                  </a:path>
                </a:pathLst>
              </a:custGeom>
              <a:noFill/>
              <a:ln w="19050" cap="flat">
                <a:solidFill>
                  <a:schemeClr val="accent3"/>
                </a:solidFill>
                <a:prstDash val="solid"/>
                <a:miter/>
              </a:ln>
            </p:spPr>
            <p:txBody>
              <a:bodyPr rtlCol="0" anchor="ctr"/>
              <a:lstStyle/>
              <a:p>
                <a:endParaRPr lang="en-GB">
                  <a:solidFill>
                    <a:srgbClr val="4D4D4D"/>
                  </a:solidFill>
                </a:endParaRPr>
              </a:p>
            </p:txBody>
          </p:sp>
          <p:sp>
            <p:nvSpPr>
              <p:cNvPr id="105" name="Freeform: Shape 2053">
                <a:extLst>
                  <a:ext uri="{FF2B5EF4-FFF2-40B4-BE49-F238E27FC236}">
                    <a16:creationId xmlns:a16="http://schemas.microsoft.com/office/drawing/2014/main" xmlns="" id="{975DA2CE-6C4B-4C08-8E11-A8422A992556}"/>
                  </a:ext>
                </a:extLst>
              </p:cNvPr>
              <p:cNvSpPr/>
              <p:nvPr/>
            </p:nvSpPr>
            <p:spPr>
              <a:xfrm>
                <a:off x="7134034"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6" name="Freeform: Shape 2054">
                <a:extLst>
                  <a:ext uri="{FF2B5EF4-FFF2-40B4-BE49-F238E27FC236}">
                    <a16:creationId xmlns:a16="http://schemas.microsoft.com/office/drawing/2014/main" xmlns="" id="{9DBD46EF-41F7-43B3-9B45-999E4BFB6427}"/>
                  </a:ext>
                </a:extLst>
              </p:cNvPr>
              <p:cNvSpPr/>
              <p:nvPr/>
            </p:nvSpPr>
            <p:spPr>
              <a:xfrm>
                <a:off x="6734746"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7" name="Freeform: Shape 2055">
                <a:extLst>
                  <a:ext uri="{FF2B5EF4-FFF2-40B4-BE49-F238E27FC236}">
                    <a16:creationId xmlns:a16="http://schemas.microsoft.com/office/drawing/2014/main" xmlns="" id="{F72DF2E8-817A-4158-BA98-CFCE113188A5}"/>
                  </a:ext>
                </a:extLst>
              </p:cNvPr>
              <p:cNvSpPr/>
              <p:nvPr/>
            </p:nvSpPr>
            <p:spPr>
              <a:xfrm>
                <a:off x="6643592"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8" name="Freeform: Shape 2056">
                <a:extLst>
                  <a:ext uri="{FF2B5EF4-FFF2-40B4-BE49-F238E27FC236}">
                    <a16:creationId xmlns:a16="http://schemas.microsoft.com/office/drawing/2014/main" xmlns="" id="{035CEA57-6F6E-4B17-B745-6B0A97990505}"/>
                  </a:ext>
                </a:extLst>
              </p:cNvPr>
              <p:cNvSpPr/>
              <p:nvPr/>
            </p:nvSpPr>
            <p:spPr>
              <a:xfrm>
                <a:off x="641346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9" name="Freeform: Shape 2057">
                <a:extLst>
                  <a:ext uri="{FF2B5EF4-FFF2-40B4-BE49-F238E27FC236}">
                    <a16:creationId xmlns:a16="http://schemas.microsoft.com/office/drawing/2014/main" xmlns="" id="{80E8A3C5-9599-4F52-A9AF-DEFAA828C5A5}"/>
                  </a:ext>
                </a:extLst>
              </p:cNvPr>
              <p:cNvSpPr/>
              <p:nvPr/>
            </p:nvSpPr>
            <p:spPr>
              <a:xfrm>
                <a:off x="6275451"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0" name="Freeform: Shape 2058">
                <a:extLst>
                  <a:ext uri="{FF2B5EF4-FFF2-40B4-BE49-F238E27FC236}">
                    <a16:creationId xmlns:a16="http://schemas.microsoft.com/office/drawing/2014/main" xmlns="" id="{8A808D8E-A337-4EFD-9420-C3E679BAC520}"/>
                  </a:ext>
                </a:extLst>
              </p:cNvPr>
              <p:cNvSpPr/>
              <p:nvPr/>
            </p:nvSpPr>
            <p:spPr>
              <a:xfrm>
                <a:off x="625697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1" name="Freeform: Shape 2059">
                <a:extLst>
                  <a:ext uri="{FF2B5EF4-FFF2-40B4-BE49-F238E27FC236}">
                    <a16:creationId xmlns:a16="http://schemas.microsoft.com/office/drawing/2014/main" xmlns="" id="{DECC8568-A9AF-4EC1-9669-5C9E79FE3EFA}"/>
                  </a:ext>
                </a:extLst>
              </p:cNvPr>
              <p:cNvSpPr/>
              <p:nvPr/>
            </p:nvSpPr>
            <p:spPr>
              <a:xfrm>
                <a:off x="620868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2" name="Freeform: Shape 2060">
                <a:extLst>
                  <a:ext uri="{FF2B5EF4-FFF2-40B4-BE49-F238E27FC236}">
                    <a16:creationId xmlns:a16="http://schemas.microsoft.com/office/drawing/2014/main" xmlns="" id="{92A96006-7CF4-435D-B77F-6EED74AD8ACF}"/>
                  </a:ext>
                </a:extLst>
              </p:cNvPr>
              <p:cNvSpPr/>
              <p:nvPr/>
            </p:nvSpPr>
            <p:spPr>
              <a:xfrm>
                <a:off x="609542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3" name="Freeform: Shape 2061">
                <a:extLst>
                  <a:ext uri="{FF2B5EF4-FFF2-40B4-BE49-F238E27FC236}">
                    <a16:creationId xmlns:a16="http://schemas.microsoft.com/office/drawing/2014/main" xmlns="" id="{B912A531-1380-4DCA-85E7-C8097CA04BE2}"/>
                  </a:ext>
                </a:extLst>
              </p:cNvPr>
              <p:cNvSpPr/>
              <p:nvPr/>
            </p:nvSpPr>
            <p:spPr>
              <a:xfrm>
                <a:off x="604666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4" name="Freeform: Shape 2062">
                <a:extLst>
                  <a:ext uri="{FF2B5EF4-FFF2-40B4-BE49-F238E27FC236}">
                    <a16:creationId xmlns:a16="http://schemas.microsoft.com/office/drawing/2014/main" xmlns="" id="{3AE226FC-92B3-45CF-83FF-9BEC439837B6}"/>
                  </a:ext>
                </a:extLst>
              </p:cNvPr>
              <p:cNvSpPr/>
              <p:nvPr/>
            </p:nvSpPr>
            <p:spPr>
              <a:xfrm>
                <a:off x="592350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5" name="Freeform: Shape 2063">
                <a:extLst>
                  <a:ext uri="{FF2B5EF4-FFF2-40B4-BE49-F238E27FC236}">
                    <a16:creationId xmlns:a16="http://schemas.microsoft.com/office/drawing/2014/main" xmlns="" id="{675652C0-9463-4ADD-98BE-400C8B4CF943}"/>
                  </a:ext>
                </a:extLst>
              </p:cNvPr>
              <p:cNvSpPr/>
              <p:nvPr/>
            </p:nvSpPr>
            <p:spPr>
              <a:xfrm>
                <a:off x="5866257"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6" name="Freeform: Shape 2064">
                <a:extLst>
                  <a:ext uri="{FF2B5EF4-FFF2-40B4-BE49-F238E27FC236}">
                    <a16:creationId xmlns:a16="http://schemas.microsoft.com/office/drawing/2014/main" xmlns="" id="{F9BBC787-D65F-4258-8798-19F3D5153CC6}"/>
                  </a:ext>
                </a:extLst>
              </p:cNvPr>
              <p:cNvSpPr/>
              <p:nvPr/>
            </p:nvSpPr>
            <p:spPr>
              <a:xfrm>
                <a:off x="5636990" y="429872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7" name="Freeform: Shape 2065">
                <a:extLst>
                  <a:ext uri="{FF2B5EF4-FFF2-40B4-BE49-F238E27FC236}">
                    <a16:creationId xmlns:a16="http://schemas.microsoft.com/office/drawing/2014/main" xmlns="" id="{AAABD273-87AA-4BDD-AB63-78259F7F7690}"/>
                  </a:ext>
                </a:extLst>
              </p:cNvPr>
              <p:cNvSpPr/>
              <p:nvPr/>
            </p:nvSpPr>
            <p:spPr>
              <a:xfrm>
                <a:off x="5374862"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8" name="Freeform: Shape 2066">
                <a:extLst>
                  <a:ext uri="{FF2B5EF4-FFF2-40B4-BE49-F238E27FC236}">
                    <a16:creationId xmlns:a16="http://schemas.microsoft.com/office/drawing/2014/main" xmlns="" id="{2E26AB03-0F68-4E84-B7F9-E1B1058BBEC0}"/>
                  </a:ext>
                </a:extLst>
              </p:cNvPr>
              <p:cNvSpPr/>
              <p:nvPr/>
            </p:nvSpPr>
            <p:spPr>
              <a:xfrm>
                <a:off x="5433060"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9" name="Freeform: Shape 2067">
                <a:extLst>
                  <a:ext uri="{FF2B5EF4-FFF2-40B4-BE49-F238E27FC236}">
                    <a16:creationId xmlns:a16="http://schemas.microsoft.com/office/drawing/2014/main" xmlns="" id="{AEEC77AD-9D6D-427D-9197-9C7CA7513DF5}"/>
                  </a:ext>
                </a:extLst>
              </p:cNvPr>
              <p:cNvSpPr/>
              <p:nvPr/>
            </p:nvSpPr>
            <p:spPr>
              <a:xfrm>
                <a:off x="5265705"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0" name="Freeform: Shape 2068">
                <a:extLst>
                  <a:ext uri="{FF2B5EF4-FFF2-40B4-BE49-F238E27FC236}">
                    <a16:creationId xmlns:a16="http://schemas.microsoft.com/office/drawing/2014/main" xmlns="" id="{7E9E9AA1-6BF9-4C4A-BCA6-C00E8D1908D1}"/>
                  </a:ext>
                </a:extLst>
              </p:cNvPr>
              <p:cNvSpPr/>
              <p:nvPr/>
            </p:nvSpPr>
            <p:spPr>
              <a:xfrm>
                <a:off x="5191696" y="4235482"/>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1" name="Freeform: Shape 2069">
                <a:extLst>
                  <a:ext uri="{FF2B5EF4-FFF2-40B4-BE49-F238E27FC236}">
                    <a16:creationId xmlns:a16="http://schemas.microsoft.com/office/drawing/2014/main" xmlns="" id="{833BF2A4-3E5A-411E-8FD6-BAE5777A0995}"/>
                  </a:ext>
                </a:extLst>
              </p:cNvPr>
              <p:cNvSpPr/>
              <p:nvPr/>
            </p:nvSpPr>
            <p:spPr>
              <a:xfrm>
                <a:off x="5168074" y="417233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2" name="Freeform: Shape 2070">
                <a:extLst>
                  <a:ext uri="{FF2B5EF4-FFF2-40B4-BE49-F238E27FC236}">
                    <a16:creationId xmlns:a16="http://schemas.microsoft.com/office/drawing/2014/main" xmlns="" id="{655C2326-2229-4F37-8591-613D167E6C54}"/>
                  </a:ext>
                </a:extLst>
              </p:cNvPr>
              <p:cNvSpPr/>
              <p:nvPr/>
            </p:nvSpPr>
            <p:spPr>
              <a:xfrm>
                <a:off x="4061745" y="38631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3" name="Freeform: Shape 2071">
                <a:extLst>
                  <a:ext uri="{FF2B5EF4-FFF2-40B4-BE49-F238E27FC236}">
                    <a16:creationId xmlns:a16="http://schemas.microsoft.com/office/drawing/2014/main" xmlns="" id="{E24E279E-13AB-4630-8AB9-748E039D7881}"/>
                  </a:ext>
                </a:extLst>
              </p:cNvPr>
              <p:cNvSpPr/>
              <p:nvPr/>
            </p:nvSpPr>
            <p:spPr>
              <a:xfrm>
                <a:off x="4315682" y="402526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4" name="Freeform: Shape 2072">
                <a:extLst>
                  <a:ext uri="{FF2B5EF4-FFF2-40B4-BE49-F238E27FC236}">
                    <a16:creationId xmlns:a16="http://schemas.microsoft.com/office/drawing/2014/main" xmlns="" id="{6A01A1A1-6498-4BBB-B444-22CEF14292D5}"/>
                  </a:ext>
                </a:extLst>
              </p:cNvPr>
              <p:cNvSpPr/>
              <p:nvPr/>
            </p:nvSpPr>
            <p:spPr>
              <a:xfrm>
                <a:off x="4277772" y="400116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5" name="Freeform: Shape 2073">
                <a:extLst>
                  <a:ext uri="{FF2B5EF4-FFF2-40B4-BE49-F238E27FC236}">
                    <a16:creationId xmlns:a16="http://schemas.microsoft.com/office/drawing/2014/main" xmlns="" id="{362B715D-251B-446D-A773-7151EBE7440B}"/>
                  </a:ext>
                </a:extLst>
              </p:cNvPr>
              <p:cNvSpPr/>
              <p:nvPr/>
            </p:nvSpPr>
            <p:spPr>
              <a:xfrm>
                <a:off x="4215193" y="396211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6" name="Freeform: Shape 2074">
                <a:extLst>
                  <a:ext uri="{FF2B5EF4-FFF2-40B4-BE49-F238E27FC236}">
                    <a16:creationId xmlns:a16="http://schemas.microsoft.com/office/drawing/2014/main" xmlns="" id="{0FEC2F90-019A-4014-B3C1-7F224C9234BE}"/>
                  </a:ext>
                </a:extLst>
              </p:cNvPr>
              <p:cNvSpPr/>
              <p:nvPr/>
            </p:nvSpPr>
            <p:spPr>
              <a:xfrm>
                <a:off x="4171283" y="392182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7" name="Freeform: Shape 2075">
                <a:extLst>
                  <a:ext uri="{FF2B5EF4-FFF2-40B4-BE49-F238E27FC236}">
                    <a16:creationId xmlns:a16="http://schemas.microsoft.com/office/drawing/2014/main" xmlns="" id="{DA6F6341-C2ED-4C8A-B407-3B0A99B9749A}"/>
                  </a:ext>
                </a:extLst>
              </p:cNvPr>
              <p:cNvSpPr/>
              <p:nvPr/>
            </p:nvSpPr>
            <p:spPr>
              <a:xfrm>
                <a:off x="4893183" y="415194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8" name="Freeform: Shape 2076">
                <a:extLst>
                  <a:ext uri="{FF2B5EF4-FFF2-40B4-BE49-F238E27FC236}">
                    <a16:creationId xmlns:a16="http://schemas.microsoft.com/office/drawing/2014/main" xmlns="" id="{468C8685-0AF6-46FD-A869-514C8DE0CF91}"/>
                  </a:ext>
                </a:extLst>
              </p:cNvPr>
              <p:cNvSpPr/>
              <p:nvPr/>
            </p:nvSpPr>
            <p:spPr>
              <a:xfrm>
                <a:off x="4869084"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9" name="Freeform: Shape 2077">
                <a:extLst>
                  <a:ext uri="{FF2B5EF4-FFF2-40B4-BE49-F238E27FC236}">
                    <a16:creationId xmlns:a16="http://schemas.microsoft.com/office/drawing/2014/main" xmlns="" id="{63DD6215-F52E-4DD5-A541-FB1AF909F49D}"/>
                  </a:ext>
                </a:extLst>
              </p:cNvPr>
              <p:cNvSpPr/>
              <p:nvPr/>
            </p:nvSpPr>
            <p:spPr>
              <a:xfrm>
                <a:off x="4854702"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0" name="Freeform: Shape 2078">
                <a:extLst>
                  <a:ext uri="{FF2B5EF4-FFF2-40B4-BE49-F238E27FC236}">
                    <a16:creationId xmlns:a16="http://schemas.microsoft.com/office/drawing/2014/main" xmlns="" id="{2569E003-9E26-49F0-AC21-1844EA307057}"/>
                  </a:ext>
                </a:extLst>
              </p:cNvPr>
              <p:cNvSpPr/>
              <p:nvPr/>
            </p:nvSpPr>
            <p:spPr>
              <a:xfrm>
                <a:off x="4755451"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1" name="Freeform: Shape 633">
                <a:extLst>
                  <a:ext uri="{FF2B5EF4-FFF2-40B4-BE49-F238E27FC236}">
                    <a16:creationId xmlns:a16="http://schemas.microsoft.com/office/drawing/2014/main" xmlns="" id="{5871E3E6-A7FD-475F-8AFA-72FCF805125F}"/>
                  </a:ext>
                </a:extLst>
              </p:cNvPr>
              <p:cNvSpPr/>
              <p:nvPr/>
            </p:nvSpPr>
            <p:spPr>
              <a:xfrm>
                <a:off x="3375374" y="351396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2" name="Freeform: Shape 635">
                <a:extLst>
                  <a:ext uri="{FF2B5EF4-FFF2-40B4-BE49-F238E27FC236}">
                    <a16:creationId xmlns:a16="http://schemas.microsoft.com/office/drawing/2014/main" xmlns="" id="{6EF92340-0594-4CA3-8C4B-9F2FC964AD48}"/>
                  </a:ext>
                </a:extLst>
              </p:cNvPr>
              <p:cNvSpPr/>
              <p:nvPr/>
            </p:nvSpPr>
            <p:spPr>
              <a:xfrm>
                <a:off x="2732341" y="301637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3" name="Freeform: Shape 636">
                <a:extLst>
                  <a:ext uri="{FF2B5EF4-FFF2-40B4-BE49-F238E27FC236}">
                    <a16:creationId xmlns:a16="http://schemas.microsoft.com/office/drawing/2014/main" xmlns="" id="{CD3614A6-70DF-49D4-A076-07EAC9543151}"/>
                  </a:ext>
                </a:extLst>
              </p:cNvPr>
              <p:cNvSpPr/>
              <p:nvPr/>
            </p:nvSpPr>
            <p:spPr>
              <a:xfrm>
                <a:off x="2241994"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4" name="Freeform: Shape 638">
                <a:extLst>
                  <a:ext uri="{FF2B5EF4-FFF2-40B4-BE49-F238E27FC236}">
                    <a16:creationId xmlns:a16="http://schemas.microsoft.com/office/drawing/2014/main" xmlns="" id="{97EB1DF0-AEB1-4E8B-A819-B6B12571CF42}"/>
                  </a:ext>
                </a:extLst>
              </p:cNvPr>
              <p:cNvSpPr/>
              <p:nvPr/>
            </p:nvSpPr>
            <p:spPr>
              <a:xfrm>
                <a:off x="2253996"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5" name="Freeform: Shape 2079">
                <a:extLst>
                  <a:ext uri="{FF2B5EF4-FFF2-40B4-BE49-F238E27FC236}">
                    <a16:creationId xmlns:a16="http://schemas.microsoft.com/office/drawing/2014/main" xmlns="" id="{D4194550-6659-4D1F-BBBA-E34B5F6BA55B}"/>
                  </a:ext>
                </a:extLst>
              </p:cNvPr>
              <p:cNvSpPr/>
              <p:nvPr/>
            </p:nvSpPr>
            <p:spPr>
              <a:xfrm>
                <a:off x="2296191" y="25296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6" name="Freeform: Shape 2080">
                <a:extLst>
                  <a:ext uri="{FF2B5EF4-FFF2-40B4-BE49-F238E27FC236}">
                    <a16:creationId xmlns:a16="http://schemas.microsoft.com/office/drawing/2014/main" xmlns="" id="{673CBF42-4F27-4B56-8D6C-D17AAA547B97}"/>
                  </a:ext>
                </a:extLst>
              </p:cNvPr>
              <p:cNvSpPr/>
              <p:nvPr/>
            </p:nvSpPr>
            <p:spPr>
              <a:xfrm>
                <a:off x="2334672" y="26102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7" name="Freeform: Shape 2081">
                <a:extLst>
                  <a:ext uri="{FF2B5EF4-FFF2-40B4-BE49-F238E27FC236}">
                    <a16:creationId xmlns:a16="http://schemas.microsoft.com/office/drawing/2014/main" xmlns="" id="{B26FB13D-46D9-4EDC-905C-15021B48BD90}"/>
                  </a:ext>
                </a:extLst>
              </p:cNvPr>
              <p:cNvSpPr/>
              <p:nvPr/>
            </p:nvSpPr>
            <p:spPr>
              <a:xfrm>
                <a:off x="2744343" y="301990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grpSp>
        <p:grpSp>
          <p:nvGrpSpPr>
            <p:cNvPr id="63" name="Graphic 2082">
              <a:extLst>
                <a:ext uri="{FF2B5EF4-FFF2-40B4-BE49-F238E27FC236}">
                  <a16:creationId xmlns:a16="http://schemas.microsoft.com/office/drawing/2014/main" xmlns="" id="{70B209C4-08C3-48AD-B3F2-04B74F3777E2}"/>
                </a:ext>
              </a:extLst>
            </p:cNvPr>
            <p:cNvGrpSpPr/>
            <p:nvPr/>
          </p:nvGrpSpPr>
          <p:grpSpPr>
            <a:xfrm>
              <a:off x="1025525" y="3081085"/>
              <a:ext cx="3368675" cy="1639252"/>
              <a:chOff x="1914525" y="2395537"/>
              <a:chExt cx="5314950" cy="2066925"/>
            </a:xfrm>
          </p:grpSpPr>
          <p:sp>
            <p:nvSpPr>
              <p:cNvPr id="64" name="Freeform: Shape 2084">
                <a:extLst>
                  <a:ext uri="{FF2B5EF4-FFF2-40B4-BE49-F238E27FC236}">
                    <a16:creationId xmlns:a16="http://schemas.microsoft.com/office/drawing/2014/main" xmlns="" id="{EA49D2E9-0356-41D2-B588-D58A925A6C0C}"/>
                  </a:ext>
                </a:extLst>
              </p:cNvPr>
              <p:cNvSpPr/>
              <p:nvPr/>
            </p:nvSpPr>
            <p:spPr>
              <a:xfrm>
                <a:off x="1924812"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5" name="Freeform: Shape 2085">
                <a:extLst>
                  <a:ext uri="{FF2B5EF4-FFF2-40B4-BE49-F238E27FC236}">
                    <a16:creationId xmlns:a16="http://schemas.microsoft.com/office/drawing/2014/main" xmlns="" id="{D1D6CCB5-B14F-47D6-A22D-2B7364537402}"/>
                  </a:ext>
                </a:extLst>
              </p:cNvPr>
              <p:cNvSpPr/>
              <p:nvPr/>
            </p:nvSpPr>
            <p:spPr>
              <a:xfrm>
                <a:off x="2108930"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6" name="Freeform: Shape 2086">
                <a:extLst>
                  <a:ext uri="{FF2B5EF4-FFF2-40B4-BE49-F238E27FC236}">
                    <a16:creationId xmlns:a16="http://schemas.microsoft.com/office/drawing/2014/main" xmlns="" id="{DE9BB45D-5D5B-44A9-B367-604053566871}"/>
                  </a:ext>
                </a:extLst>
              </p:cNvPr>
              <p:cNvSpPr/>
              <p:nvPr/>
            </p:nvSpPr>
            <p:spPr>
              <a:xfrm>
                <a:off x="2620232" y="299113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7" name="Freeform: Shape 2087">
                <a:extLst>
                  <a:ext uri="{FF2B5EF4-FFF2-40B4-BE49-F238E27FC236}">
                    <a16:creationId xmlns:a16="http://schemas.microsoft.com/office/drawing/2014/main" xmlns="" id="{ADCA47BE-9C3C-4AE9-9A98-F67B02596E79}"/>
                  </a:ext>
                </a:extLst>
              </p:cNvPr>
              <p:cNvSpPr/>
              <p:nvPr/>
            </p:nvSpPr>
            <p:spPr>
              <a:xfrm>
                <a:off x="2739962" y="303447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8" name="Freeform: Shape 2088">
                <a:extLst>
                  <a:ext uri="{FF2B5EF4-FFF2-40B4-BE49-F238E27FC236}">
                    <a16:creationId xmlns:a16="http://schemas.microsoft.com/office/drawing/2014/main" xmlns="" id="{0EE0A9C8-302C-4DD4-A2A5-6A4316184A17}"/>
                  </a:ext>
                </a:extLst>
              </p:cNvPr>
              <p:cNvSpPr/>
              <p:nvPr/>
            </p:nvSpPr>
            <p:spPr>
              <a:xfrm>
                <a:off x="2769489" y="305133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9" name="Freeform: Shape 2089">
                <a:extLst>
                  <a:ext uri="{FF2B5EF4-FFF2-40B4-BE49-F238E27FC236}">
                    <a16:creationId xmlns:a16="http://schemas.microsoft.com/office/drawing/2014/main" xmlns="" id="{83DB6DC1-EE83-46EF-A952-B4EA85EE4E9F}"/>
                  </a:ext>
                </a:extLst>
              </p:cNvPr>
              <p:cNvSpPr/>
              <p:nvPr/>
            </p:nvSpPr>
            <p:spPr>
              <a:xfrm>
                <a:off x="2846451" y="308686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0" name="Freeform: Shape 2090">
                <a:extLst>
                  <a:ext uri="{FF2B5EF4-FFF2-40B4-BE49-F238E27FC236}">
                    <a16:creationId xmlns:a16="http://schemas.microsoft.com/office/drawing/2014/main" xmlns="" id="{5D3DE0A9-B063-435E-A4BC-D5A53F2A2038}"/>
                  </a:ext>
                </a:extLst>
              </p:cNvPr>
              <p:cNvSpPr/>
              <p:nvPr/>
            </p:nvSpPr>
            <p:spPr>
              <a:xfrm>
                <a:off x="2973419" y="331727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1" name="Freeform: Shape 2091">
                <a:extLst>
                  <a:ext uri="{FF2B5EF4-FFF2-40B4-BE49-F238E27FC236}">
                    <a16:creationId xmlns:a16="http://schemas.microsoft.com/office/drawing/2014/main" xmlns="" id="{E4E33460-9E75-4775-AFC6-0EC6D30DD10E}"/>
                  </a:ext>
                </a:extLst>
              </p:cNvPr>
              <p:cNvSpPr/>
              <p:nvPr/>
            </p:nvSpPr>
            <p:spPr>
              <a:xfrm>
                <a:off x="3239262" y="342490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2" name="Freeform: Shape 2092">
                <a:extLst>
                  <a:ext uri="{FF2B5EF4-FFF2-40B4-BE49-F238E27FC236}">
                    <a16:creationId xmlns:a16="http://schemas.microsoft.com/office/drawing/2014/main" xmlns="" id="{D5A0D7E0-A817-4DEE-9005-BC8664508F51}"/>
                  </a:ext>
                </a:extLst>
              </p:cNvPr>
              <p:cNvSpPr/>
              <p:nvPr/>
            </p:nvSpPr>
            <p:spPr>
              <a:xfrm>
                <a:off x="3277743" y="344357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3" name="Freeform: Shape 2093">
                <a:extLst>
                  <a:ext uri="{FF2B5EF4-FFF2-40B4-BE49-F238E27FC236}">
                    <a16:creationId xmlns:a16="http://schemas.microsoft.com/office/drawing/2014/main" xmlns="" id="{C55DB054-7232-4818-ABD8-6CE84E4F7179}"/>
                  </a:ext>
                </a:extLst>
              </p:cNvPr>
              <p:cNvSpPr/>
              <p:nvPr/>
            </p:nvSpPr>
            <p:spPr>
              <a:xfrm>
                <a:off x="3316319" y="345919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4" name="Freeform: Shape 2094">
                <a:extLst>
                  <a:ext uri="{FF2B5EF4-FFF2-40B4-BE49-F238E27FC236}">
                    <a16:creationId xmlns:a16="http://schemas.microsoft.com/office/drawing/2014/main" xmlns="" id="{9A2F328A-64AE-42DD-B4A2-C2C0F2E27B24}"/>
                  </a:ext>
                </a:extLst>
              </p:cNvPr>
              <p:cNvSpPr/>
              <p:nvPr/>
            </p:nvSpPr>
            <p:spPr>
              <a:xfrm>
                <a:off x="4576572" y="40722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5" name="Freeform: Shape 2095">
                <a:extLst>
                  <a:ext uri="{FF2B5EF4-FFF2-40B4-BE49-F238E27FC236}">
                    <a16:creationId xmlns:a16="http://schemas.microsoft.com/office/drawing/2014/main" xmlns="" id="{E29744A9-8591-4A00-95CA-7A2C7AA1E562}"/>
                  </a:ext>
                </a:extLst>
              </p:cNvPr>
              <p:cNvSpPr/>
              <p:nvPr/>
            </p:nvSpPr>
            <p:spPr>
              <a:xfrm>
                <a:off x="5181791" y="41564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6" name="Freeform: Shape 2096">
                <a:extLst>
                  <a:ext uri="{FF2B5EF4-FFF2-40B4-BE49-F238E27FC236}">
                    <a16:creationId xmlns:a16="http://schemas.microsoft.com/office/drawing/2014/main" xmlns="" id="{FAA35D77-0D64-417D-8E7B-91342037CABB}"/>
                  </a:ext>
                </a:extLst>
              </p:cNvPr>
              <p:cNvSpPr/>
              <p:nvPr/>
            </p:nvSpPr>
            <p:spPr>
              <a:xfrm>
                <a:off x="537486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7" name="Freeform: Shape 2097">
                <a:extLst>
                  <a:ext uri="{FF2B5EF4-FFF2-40B4-BE49-F238E27FC236}">
                    <a16:creationId xmlns:a16="http://schemas.microsoft.com/office/drawing/2014/main" xmlns="" id="{2E2EDF63-D368-4110-A0D5-68A914676180}"/>
                  </a:ext>
                </a:extLst>
              </p:cNvPr>
              <p:cNvSpPr/>
              <p:nvPr/>
            </p:nvSpPr>
            <p:spPr>
              <a:xfrm>
                <a:off x="5459730"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8" name="Freeform: Shape 2098">
                <a:extLst>
                  <a:ext uri="{FF2B5EF4-FFF2-40B4-BE49-F238E27FC236}">
                    <a16:creationId xmlns:a16="http://schemas.microsoft.com/office/drawing/2014/main" xmlns="" id="{4502DF8E-C20F-4700-9483-F7141E7B33E0}"/>
                  </a:ext>
                </a:extLst>
              </p:cNvPr>
              <p:cNvSpPr/>
              <p:nvPr/>
            </p:nvSpPr>
            <p:spPr>
              <a:xfrm>
                <a:off x="550602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9" name="Freeform: Shape 2099">
                <a:extLst>
                  <a:ext uri="{FF2B5EF4-FFF2-40B4-BE49-F238E27FC236}">
                    <a16:creationId xmlns:a16="http://schemas.microsoft.com/office/drawing/2014/main" xmlns="" id="{81B1194E-3CD6-4A08-A51A-F4F08A4C90B1}"/>
                  </a:ext>
                </a:extLst>
              </p:cNvPr>
              <p:cNvSpPr/>
              <p:nvPr/>
            </p:nvSpPr>
            <p:spPr>
              <a:xfrm>
                <a:off x="5862733" y="428701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0" name="Freeform: Shape 2100">
                <a:extLst>
                  <a:ext uri="{FF2B5EF4-FFF2-40B4-BE49-F238E27FC236}">
                    <a16:creationId xmlns:a16="http://schemas.microsoft.com/office/drawing/2014/main" xmlns="" id="{18384CD7-27A9-4AB2-9342-19F823A23BA1}"/>
                  </a:ext>
                </a:extLst>
              </p:cNvPr>
              <p:cNvSpPr/>
              <p:nvPr/>
            </p:nvSpPr>
            <p:spPr>
              <a:xfrm>
                <a:off x="7213283" y="439226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1" name="Freeform: Shape 2101">
                <a:extLst>
                  <a:ext uri="{FF2B5EF4-FFF2-40B4-BE49-F238E27FC236}">
                    <a16:creationId xmlns:a16="http://schemas.microsoft.com/office/drawing/2014/main" xmlns="" id="{06DC0202-14AC-4140-93CE-4EFA7C89DEB1}"/>
                  </a:ext>
                </a:extLst>
              </p:cNvPr>
              <p:cNvSpPr/>
              <p:nvPr/>
            </p:nvSpPr>
            <p:spPr>
              <a:xfrm>
                <a:off x="2602802" y="298275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2" name="Freeform: Shape 2102">
                <a:extLst>
                  <a:ext uri="{FF2B5EF4-FFF2-40B4-BE49-F238E27FC236}">
                    <a16:creationId xmlns:a16="http://schemas.microsoft.com/office/drawing/2014/main" xmlns="" id="{B87496A9-05D0-4E5A-BF8D-C28184DAB050}"/>
                  </a:ext>
                </a:extLst>
              </p:cNvPr>
              <p:cNvSpPr/>
              <p:nvPr/>
            </p:nvSpPr>
            <p:spPr>
              <a:xfrm>
                <a:off x="2145030" y="241249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3" name="Freeform: Shape 2103">
                <a:extLst>
                  <a:ext uri="{FF2B5EF4-FFF2-40B4-BE49-F238E27FC236}">
                    <a16:creationId xmlns:a16="http://schemas.microsoft.com/office/drawing/2014/main" xmlns="" id="{3C19CF99-8832-465F-8F92-881D2224BF69}"/>
                  </a:ext>
                </a:extLst>
              </p:cNvPr>
              <p:cNvSpPr/>
              <p:nvPr/>
            </p:nvSpPr>
            <p:spPr>
              <a:xfrm>
                <a:off x="2157603" y="243716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4" name="Freeform: Shape 2104">
                <a:extLst>
                  <a:ext uri="{FF2B5EF4-FFF2-40B4-BE49-F238E27FC236}">
                    <a16:creationId xmlns:a16="http://schemas.microsoft.com/office/drawing/2014/main" xmlns="" id="{7F596820-0F4F-47CC-A258-2EF17D0DA54E}"/>
                  </a:ext>
                </a:extLst>
              </p:cNvPr>
              <p:cNvSpPr/>
              <p:nvPr/>
            </p:nvSpPr>
            <p:spPr>
              <a:xfrm>
                <a:off x="2170271" y="245935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5" name="Freeform: Shape 2105">
                <a:extLst>
                  <a:ext uri="{FF2B5EF4-FFF2-40B4-BE49-F238E27FC236}">
                    <a16:creationId xmlns:a16="http://schemas.microsoft.com/office/drawing/2014/main" xmlns="" id="{A169261C-261D-4933-B030-141BF893D4FC}"/>
                  </a:ext>
                </a:extLst>
              </p:cNvPr>
              <p:cNvSpPr/>
              <p:nvPr/>
            </p:nvSpPr>
            <p:spPr>
              <a:xfrm>
                <a:off x="2187131" y="24864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6" name="Freeform: Shape 2106">
                <a:extLst>
                  <a:ext uri="{FF2B5EF4-FFF2-40B4-BE49-F238E27FC236}">
                    <a16:creationId xmlns:a16="http://schemas.microsoft.com/office/drawing/2014/main" xmlns="" id="{EFC3B894-D412-46BD-BC44-6C0408EB86F9}"/>
                  </a:ext>
                </a:extLst>
              </p:cNvPr>
              <p:cNvSpPr/>
              <p:nvPr/>
            </p:nvSpPr>
            <p:spPr>
              <a:xfrm>
                <a:off x="2201513" y="25081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7" name="Freeform: Shape 2107">
                <a:extLst>
                  <a:ext uri="{FF2B5EF4-FFF2-40B4-BE49-F238E27FC236}">
                    <a16:creationId xmlns:a16="http://schemas.microsoft.com/office/drawing/2014/main" xmlns="" id="{9ADE7C48-AFCE-4136-BB2C-31E5AE2CBC2D}"/>
                  </a:ext>
                </a:extLst>
              </p:cNvPr>
              <p:cNvSpPr/>
              <p:nvPr/>
            </p:nvSpPr>
            <p:spPr>
              <a:xfrm>
                <a:off x="2215991" y="25297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8" name="Freeform: Shape 2108">
                <a:extLst>
                  <a:ext uri="{FF2B5EF4-FFF2-40B4-BE49-F238E27FC236}">
                    <a16:creationId xmlns:a16="http://schemas.microsoft.com/office/drawing/2014/main" xmlns="" id="{DE74A285-203D-4968-96A1-E1F9DC2F504A}"/>
                  </a:ext>
                </a:extLst>
              </p:cNvPr>
              <p:cNvSpPr/>
              <p:nvPr/>
            </p:nvSpPr>
            <p:spPr>
              <a:xfrm>
                <a:off x="222504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9" name="Freeform: Shape 2109">
                <a:extLst>
                  <a:ext uri="{FF2B5EF4-FFF2-40B4-BE49-F238E27FC236}">
                    <a16:creationId xmlns:a16="http://schemas.microsoft.com/office/drawing/2014/main" xmlns="" id="{D272FB8F-104B-477E-A692-C7C0326A6AD2}"/>
                  </a:ext>
                </a:extLst>
              </p:cNvPr>
              <p:cNvSpPr/>
              <p:nvPr/>
            </p:nvSpPr>
            <p:spPr>
              <a:xfrm>
                <a:off x="2237613"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0" name="Freeform: Shape 2110">
                <a:extLst>
                  <a:ext uri="{FF2B5EF4-FFF2-40B4-BE49-F238E27FC236}">
                    <a16:creationId xmlns:a16="http://schemas.microsoft.com/office/drawing/2014/main" xmlns="" id="{FD5316C9-557E-4AF0-957E-2416FCD44336}"/>
                  </a:ext>
                </a:extLst>
              </p:cNvPr>
              <p:cNvSpPr/>
              <p:nvPr/>
            </p:nvSpPr>
            <p:spPr>
              <a:xfrm>
                <a:off x="225152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1" name="Freeform: Shape 2111">
                <a:extLst>
                  <a:ext uri="{FF2B5EF4-FFF2-40B4-BE49-F238E27FC236}">
                    <a16:creationId xmlns:a16="http://schemas.microsoft.com/office/drawing/2014/main" xmlns="" id="{4894EB02-1516-422B-80E7-180A10748071}"/>
                  </a:ext>
                </a:extLst>
              </p:cNvPr>
              <p:cNvSpPr/>
              <p:nvPr/>
            </p:nvSpPr>
            <p:spPr>
              <a:xfrm>
                <a:off x="2265331"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2" name="Freeform: Shape 2112">
                <a:extLst>
                  <a:ext uri="{FF2B5EF4-FFF2-40B4-BE49-F238E27FC236}">
                    <a16:creationId xmlns:a16="http://schemas.microsoft.com/office/drawing/2014/main" xmlns="" id="{6CBD4C4E-A7A0-46C6-8299-9F227B7812E5}"/>
                  </a:ext>
                </a:extLst>
              </p:cNvPr>
              <p:cNvSpPr/>
              <p:nvPr/>
            </p:nvSpPr>
            <p:spPr>
              <a:xfrm>
                <a:off x="2282190"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3" name="Freeform: Shape 2113">
                <a:extLst>
                  <a:ext uri="{FF2B5EF4-FFF2-40B4-BE49-F238E27FC236}">
                    <a16:creationId xmlns:a16="http://schemas.microsoft.com/office/drawing/2014/main" xmlns="" id="{221BC645-27E4-4739-AA63-AEDDC6D2BA28}"/>
                  </a:ext>
                </a:extLst>
              </p:cNvPr>
              <p:cNvSpPr/>
              <p:nvPr/>
            </p:nvSpPr>
            <p:spPr>
              <a:xfrm>
                <a:off x="2294763" y="262270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4" name="Freeform: Shape 2114">
                <a:extLst>
                  <a:ext uri="{FF2B5EF4-FFF2-40B4-BE49-F238E27FC236}">
                    <a16:creationId xmlns:a16="http://schemas.microsoft.com/office/drawing/2014/main" xmlns="" id="{A97EF13D-DEF0-4F56-B662-29C4143B01F5}"/>
                  </a:ext>
                </a:extLst>
              </p:cNvPr>
              <p:cNvSpPr/>
              <p:nvPr/>
            </p:nvSpPr>
            <p:spPr>
              <a:xfrm>
                <a:off x="2304002" y="263185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5" name="Freeform: Shape 2115">
                <a:extLst>
                  <a:ext uri="{FF2B5EF4-FFF2-40B4-BE49-F238E27FC236}">
                    <a16:creationId xmlns:a16="http://schemas.microsoft.com/office/drawing/2014/main" xmlns="" id="{DB892853-1FD4-4924-B7D9-ECD3E0961BAC}"/>
                  </a:ext>
                </a:extLst>
              </p:cNvPr>
              <p:cNvSpPr/>
              <p:nvPr/>
            </p:nvSpPr>
            <p:spPr>
              <a:xfrm>
                <a:off x="2318861"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6" name="Freeform: Shape 2116">
                <a:extLst>
                  <a:ext uri="{FF2B5EF4-FFF2-40B4-BE49-F238E27FC236}">
                    <a16:creationId xmlns:a16="http://schemas.microsoft.com/office/drawing/2014/main" xmlns="" id="{91375028-014F-49B9-88A6-8B5D3DE4C8DE}"/>
                  </a:ext>
                </a:extLst>
              </p:cNvPr>
              <p:cNvSpPr/>
              <p:nvPr/>
            </p:nvSpPr>
            <p:spPr>
              <a:xfrm>
                <a:off x="2329053"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7" name="Freeform: Shape 2117">
                <a:extLst>
                  <a:ext uri="{FF2B5EF4-FFF2-40B4-BE49-F238E27FC236}">
                    <a16:creationId xmlns:a16="http://schemas.microsoft.com/office/drawing/2014/main" xmlns="" id="{08FA899B-CD65-4145-A2DE-515D5725C525}"/>
                  </a:ext>
                </a:extLst>
              </p:cNvPr>
              <p:cNvSpPr/>
              <p:nvPr/>
            </p:nvSpPr>
            <p:spPr>
              <a:xfrm>
                <a:off x="234410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8" name="Freeform: Shape 2118">
                <a:extLst>
                  <a:ext uri="{FF2B5EF4-FFF2-40B4-BE49-F238E27FC236}">
                    <a16:creationId xmlns:a16="http://schemas.microsoft.com/office/drawing/2014/main" xmlns="" id="{5C618D62-0386-45D3-BBD5-D8AC0F060542}"/>
                  </a:ext>
                </a:extLst>
              </p:cNvPr>
              <p:cNvSpPr/>
              <p:nvPr/>
            </p:nvSpPr>
            <p:spPr>
              <a:xfrm>
                <a:off x="235372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9" name="Freeform: Shape 2119">
                <a:extLst>
                  <a:ext uri="{FF2B5EF4-FFF2-40B4-BE49-F238E27FC236}">
                    <a16:creationId xmlns:a16="http://schemas.microsoft.com/office/drawing/2014/main" xmlns="" id="{706DB4D6-CF15-4BFB-986E-E10C26BC1D0B}"/>
                  </a:ext>
                </a:extLst>
              </p:cNvPr>
              <p:cNvSpPr/>
              <p:nvPr/>
            </p:nvSpPr>
            <p:spPr>
              <a:xfrm>
                <a:off x="2369439"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0" name="Freeform: Shape 2120">
                <a:extLst>
                  <a:ext uri="{FF2B5EF4-FFF2-40B4-BE49-F238E27FC236}">
                    <a16:creationId xmlns:a16="http://schemas.microsoft.com/office/drawing/2014/main" xmlns="" id="{CA1A5C26-CD91-4078-86B4-649CB413C530}"/>
                  </a:ext>
                </a:extLst>
              </p:cNvPr>
              <p:cNvSpPr/>
              <p:nvPr/>
            </p:nvSpPr>
            <p:spPr>
              <a:xfrm>
                <a:off x="2382584"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1" name="Freeform: Shape 2121">
                <a:extLst>
                  <a:ext uri="{FF2B5EF4-FFF2-40B4-BE49-F238E27FC236}">
                    <a16:creationId xmlns:a16="http://schemas.microsoft.com/office/drawing/2014/main" xmlns="" id="{F0ACF00D-7271-466F-B4B8-4DA3575BA7CF}"/>
                  </a:ext>
                </a:extLst>
              </p:cNvPr>
              <p:cNvSpPr/>
              <p:nvPr/>
            </p:nvSpPr>
            <p:spPr>
              <a:xfrm>
                <a:off x="2406682" y="276358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2" name="Freeform: Shape 2122">
                <a:extLst>
                  <a:ext uri="{FF2B5EF4-FFF2-40B4-BE49-F238E27FC236}">
                    <a16:creationId xmlns:a16="http://schemas.microsoft.com/office/drawing/2014/main" xmlns="" id="{09E132DB-03C2-448E-BF2B-6EB5185B206F}"/>
                  </a:ext>
                </a:extLst>
              </p:cNvPr>
              <p:cNvSpPr/>
              <p:nvPr/>
            </p:nvSpPr>
            <p:spPr>
              <a:xfrm>
                <a:off x="2578132" y="292541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3" name="Freeform: Shape 2123">
                <a:extLst>
                  <a:ext uri="{FF2B5EF4-FFF2-40B4-BE49-F238E27FC236}">
                    <a16:creationId xmlns:a16="http://schemas.microsoft.com/office/drawing/2014/main" xmlns="" id="{CBE75CA3-D1C2-4267-897C-61C5E239F5EA}"/>
                  </a:ext>
                </a:extLst>
              </p:cNvPr>
              <p:cNvSpPr/>
              <p:nvPr/>
            </p:nvSpPr>
            <p:spPr>
              <a:xfrm>
                <a:off x="1907381" y="2420016"/>
                <a:ext cx="5314950" cy="2009775"/>
              </a:xfrm>
              <a:custGeom>
                <a:avLst/>
                <a:gdLst>
                  <a:gd name="connsiteX0" fmla="*/ 7144 w 5314950"/>
                  <a:gd name="connsiteY0" fmla="*/ 7144 h 2009775"/>
                  <a:gd name="connsiteX1" fmla="*/ 236982 w 5314950"/>
                  <a:gd name="connsiteY1" fmla="*/ 7144 h 2009775"/>
                  <a:gd name="connsiteX2" fmla="*/ 236982 w 5314950"/>
                  <a:gd name="connsiteY2" fmla="*/ 31147 h 2009775"/>
                  <a:gd name="connsiteX3" fmla="*/ 252603 w 5314950"/>
                  <a:gd name="connsiteY3" fmla="*/ 31147 h 2009775"/>
                  <a:gd name="connsiteX4" fmla="*/ 252603 w 5314950"/>
                  <a:gd name="connsiteY4" fmla="*/ 67247 h 2009775"/>
                  <a:gd name="connsiteX5" fmla="*/ 271272 w 5314950"/>
                  <a:gd name="connsiteY5" fmla="*/ 67247 h 2009775"/>
                  <a:gd name="connsiteX6" fmla="*/ 271272 w 5314950"/>
                  <a:gd name="connsiteY6" fmla="*/ 100394 h 2009775"/>
                  <a:gd name="connsiteX7" fmla="*/ 299466 w 5314950"/>
                  <a:gd name="connsiteY7" fmla="*/ 100394 h 2009775"/>
                  <a:gd name="connsiteX8" fmla="*/ 299466 w 5314950"/>
                  <a:gd name="connsiteY8" fmla="*/ 141827 h 2009775"/>
                  <a:gd name="connsiteX9" fmla="*/ 320612 w 5314950"/>
                  <a:gd name="connsiteY9" fmla="*/ 141827 h 2009775"/>
                  <a:gd name="connsiteX10" fmla="*/ 320612 w 5314950"/>
                  <a:gd name="connsiteY10" fmla="*/ 188214 h 2009775"/>
                  <a:gd name="connsiteX11" fmla="*/ 363855 w 5314950"/>
                  <a:gd name="connsiteY11" fmla="*/ 188214 h 2009775"/>
                  <a:gd name="connsiteX12" fmla="*/ 363855 w 5314950"/>
                  <a:gd name="connsiteY12" fmla="*/ 229076 h 2009775"/>
                  <a:gd name="connsiteX13" fmla="*/ 385572 w 5314950"/>
                  <a:gd name="connsiteY13" fmla="*/ 229076 h 2009775"/>
                  <a:gd name="connsiteX14" fmla="*/ 385572 w 5314950"/>
                  <a:gd name="connsiteY14" fmla="*/ 240506 h 2009775"/>
                  <a:gd name="connsiteX15" fmla="*/ 414433 w 5314950"/>
                  <a:gd name="connsiteY15" fmla="*/ 240506 h 2009775"/>
                  <a:gd name="connsiteX16" fmla="*/ 414433 w 5314950"/>
                  <a:gd name="connsiteY16" fmla="*/ 297085 h 2009775"/>
                  <a:gd name="connsiteX17" fmla="*/ 433673 w 5314950"/>
                  <a:gd name="connsiteY17" fmla="*/ 297085 h 2009775"/>
                  <a:gd name="connsiteX18" fmla="*/ 433673 w 5314950"/>
                  <a:gd name="connsiteY18" fmla="*/ 313944 h 2009775"/>
                  <a:gd name="connsiteX19" fmla="*/ 463106 w 5314950"/>
                  <a:gd name="connsiteY19" fmla="*/ 313944 h 2009775"/>
                  <a:gd name="connsiteX20" fmla="*/ 463106 w 5314950"/>
                  <a:gd name="connsiteY20" fmla="*/ 333756 h 2009775"/>
                  <a:gd name="connsiteX21" fmla="*/ 501015 w 5314950"/>
                  <a:gd name="connsiteY21" fmla="*/ 333756 h 2009775"/>
                  <a:gd name="connsiteX22" fmla="*/ 501015 w 5314950"/>
                  <a:gd name="connsiteY22" fmla="*/ 383096 h 2009775"/>
                  <a:gd name="connsiteX23" fmla="*/ 519684 w 5314950"/>
                  <a:gd name="connsiteY23" fmla="*/ 383096 h 2009775"/>
                  <a:gd name="connsiteX24" fmla="*/ 519684 w 5314950"/>
                  <a:gd name="connsiteY24" fmla="*/ 407765 h 2009775"/>
                  <a:gd name="connsiteX25" fmla="*/ 538925 w 5314950"/>
                  <a:gd name="connsiteY25" fmla="*/ 407765 h 2009775"/>
                  <a:gd name="connsiteX26" fmla="*/ 538925 w 5314950"/>
                  <a:gd name="connsiteY26" fmla="*/ 423386 h 2009775"/>
                  <a:gd name="connsiteX27" fmla="*/ 561213 w 5314950"/>
                  <a:gd name="connsiteY27" fmla="*/ 423386 h 2009775"/>
                  <a:gd name="connsiteX28" fmla="*/ 561213 w 5314950"/>
                  <a:gd name="connsiteY28" fmla="*/ 437864 h 2009775"/>
                  <a:gd name="connsiteX29" fmla="*/ 587693 w 5314950"/>
                  <a:gd name="connsiteY29" fmla="*/ 437864 h 2009775"/>
                  <a:gd name="connsiteX30" fmla="*/ 587693 w 5314950"/>
                  <a:gd name="connsiteY30" fmla="*/ 469106 h 2009775"/>
                  <a:gd name="connsiteX31" fmla="*/ 614744 w 5314950"/>
                  <a:gd name="connsiteY31" fmla="*/ 469106 h 2009775"/>
                  <a:gd name="connsiteX32" fmla="*/ 614744 w 5314950"/>
                  <a:gd name="connsiteY32" fmla="*/ 497967 h 2009775"/>
                  <a:gd name="connsiteX33" fmla="*/ 644843 w 5314950"/>
                  <a:gd name="connsiteY33" fmla="*/ 497967 h 2009775"/>
                  <a:gd name="connsiteX34" fmla="*/ 644843 w 5314950"/>
                  <a:gd name="connsiteY34" fmla="*/ 527495 h 2009775"/>
                  <a:gd name="connsiteX35" fmla="*/ 670084 w 5314950"/>
                  <a:gd name="connsiteY35" fmla="*/ 527495 h 2009775"/>
                  <a:gd name="connsiteX36" fmla="*/ 670084 w 5314950"/>
                  <a:gd name="connsiteY36" fmla="*/ 547878 h 2009775"/>
                  <a:gd name="connsiteX37" fmla="*/ 692944 w 5314950"/>
                  <a:gd name="connsiteY37" fmla="*/ 547878 h 2009775"/>
                  <a:gd name="connsiteX38" fmla="*/ 692944 w 5314950"/>
                  <a:gd name="connsiteY38" fmla="*/ 570167 h 2009775"/>
                  <a:gd name="connsiteX39" fmla="*/ 704945 w 5314950"/>
                  <a:gd name="connsiteY39" fmla="*/ 570167 h 2009775"/>
                  <a:gd name="connsiteX40" fmla="*/ 704945 w 5314950"/>
                  <a:gd name="connsiteY40" fmla="*/ 611124 h 2009775"/>
                  <a:gd name="connsiteX41" fmla="*/ 822293 w 5314950"/>
                  <a:gd name="connsiteY41" fmla="*/ 611124 h 2009775"/>
                  <a:gd name="connsiteX42" fmla="*/ 822293 w 5314950"/>
                  <a:gd name="connsiteY42" fmla="*/ 645986 h 2009775"/>
                  <a:gd name="connsiteX43" fmla="*/ 854202 w 5314950"/>
                  <a:gd name="connsiteY43" fmla="*/ 645986 h 2009775"/>
                  <a:gd name="connsiteX44" fmla="*/ 854202 w 5314950"/>
                  <a:gd name="connsiteY44" fmla="*/ 662178 h 2009775"/>
                  <a:gd name="connsiteX45" fmla="*/ 877634 w 5314950"/>
                  <a:gd name="connsiteY45" fmla="*/ 662178 h 2009775"/>
                  <a:gd name="connsiteX46" fmla="*/ 877634 w 5314950"/>
                  <a:gd name="connsiteY46" fmla="*/ 694087 h 2009775"/>
                  <a:gd name="connsiteX47" fmla="*/ 906494 w 5314950"/>
                  <a:gd name="connsiteY47" fmla="*/ 694087 h 2009775"/>
                  <a:gd name="connsiteX48" fmla="*/ 906494 w 5314950"/>
                  <a:gd name="connsiteY48" fmla="*/ 705517 h 2009775"/>
                  <a:gd name="connsiteX49" fmla="*/ 981075 w 5314950"/>
                  <a:gd name="connsiteY49" fmla="*/ 705517 h 2009775"/>
                  <a:gd name="connsiteX50" fmla="*/ 981075 w 5314950"/>
                  <a:gd name="connsiteY50" fmla="*/ 731996 h 2009775"/>
                  <a:gd name="connsiteX51" fmla="*/ 999744 w 5314950"/>
                  <a:gd name="connsiteY51" fmla="*/ 731996 h 2009775"/>
                  <a:gd name="connsiteX52" fmla="*/ 999744 w 5314950"/>
                  <a:gd name="connsiteY52" fmla="*/ 762095 h 2009775"/>
                  <a:gd name="connsiteX53" fmla="*/ 1016032 w 5314950"/>
                  <a:gd name="connsiteY53" fmla="*/ 762095 h 2009775"/>
                  <a:gd name="connsiteX54" fmla="*/ 1016032 w 5314950"/>
                  <a:gd name="connsiteY54" fmla="*/ 863156 h 2009775"/>
                  <a:gd name="connsiteX55" fmla="*/ 1063562 w 5314950"/>
                  <a:gd name="connsiteY55" fmla="*/ 863156 h 2009775"/>
                  <a:gd name="connsiteX56" fmla="*/ 1063562 w 5314950"/>
                  <a:gd name="connsiteY56" fmla="*/ 937165 h 2009775"/>
                  <a:gd name="connsiteX57" fmla="*/ 1087565 w 5314950"/>
                  <a:gd name="connsiteY57" fmla="*/ 937165 h 2009775"/>
                  <a:gd name="connsiteX58" fmla="*/ 1087565 w 5314950"/>
                  <a:gd name="connsiteY58" fmla="*/ 961835 h 2009775"/>
                  <a:gd name="connsiteX59" fmla="*/ 1114616 w 5314950"/>
                  <a:gd name="connsiteY59" fmla="*/ 961835 h 2009775"/>
                  <a:gd name="connsiteX60" fmla="*/ 1114616 w 5314950"/>
                  <a:gd name="connsiteY60" fmla="*/ 975074 h 2009775"/>
                  <a:gd name="connsiteX61" fmla="*/ 1237964 w 5314950"/>
                  <a:gd name="connsiteY61" fmla="*/ 975074 h 2009775"/>
                  <a:gd name="connsiteX62" fmla="*/ 1237964 w 5314950"/>
                  <a:gd name="connsiteY62" fmla="*/ 1013555 h 2009775"/>
                  <a:gd name="connsiteX63" fmla="*/ 1321022 w 5314950"/>
                  <a:gd name="connsiteY63" fmla="*/ 1013555 h 2009775"/>
                  <a:gd name="connsiteX64" fmla="*/ 1321022 w 5314950"/>
                  <a:gd name="connsiteY64" fmla="*/ 1038225 h 2009775"/>
                  <a:gd name="connsiteX65" fmla="*/ 1360075 w 5314950"/>
                  <a:gd name="connsiteY65" fmla="*/ 1038225 h 2009775"/>
                  <a:gd name="connsiteX66" fmla="*/ 1360075 w 5314950"/>
                  <a:gd name="connsiteY66" fmla="*/ 1059275 h 2009775"/>
                  <a:gd name="connsiteX67" fmla="*/ 1408176 w 5314950"/>
                  <a:gd name="connsiteY67" fmla="*/ 1059275 h 2009775"/>
                  <a:gd name="connsiteX68" fmla="*/ 1408176 w 5314950"/>
                  <a:gd name="connsiteY68" fmla="*/ 1082135 h 2009775"/>
                  <a:gd name="connsiteX69" fmla="*/ 1449134 w 5314950"/>
                  <a:gd name="connsiteY69" fmla="*/ 1082135 h 2009775"/>
                  <a:gd name="connsiteX70" fmla="*/ 1449134 w 5314950"/>
                  <a:gd name="connsiteY70" fmla="*/ 1115854 h 2009775"/>
                  <a:gd name="connsiteX71" fmla="*/ 1480376 w 5314950"/>
                  <a:gd name="connsiteY71" fmla="*/ 1115854 h 2009775"/>
                  <a:gd name="connsiteX72" fmla="*/ 1480376 w 5314950"/>
                  <a:gd name="connsiteY72" fmla="*/ 1136237 h 2009775"/>
                  <a:gd name="connsiteX73" fmla="*/ 1554385 w 5314950"/>
                  <a:gd name="connsiteY73" fmla="*/ 1136237 h 2009775"/>
                  <a:gd name="connsiteX74" fmla="*/ 1554385 w 5314950"/>
                  <a:gd name="connsiteY74" fmla="*/ 1181957 h 2009775"/>
                  <a:gd name="connsiteX75" fmla="*/ 1585722 w 5314950"/>
                  <a:gd name="connsiteY75" fmla="*/ 1181957 h 2009775"/>
                  <a:gd name="connsiteX76" fmla="*/ 1585722 w 5314950"/>
                  <a:gd name="connsiteY76" fmla="*/ 1215104 h 2009775"/>
                  <a:gd name="connsiteX77" fmla="*/ 1600772 w 5314950"/>
                  <a:gd name="connsiteY77" fmla="*/ 1215104 h 2009775"/>
                  <a:gd name="connsiteX78" fmla="*/ 1600772 w 5314950"/>
                  <a:gd name="connsiteY78" fmla="*/ 1243965 h 2009775"/>
                  <a:gd name="connsiteX79" fmla="*/ 1633252 w 5314950"/>
                  <a:gd name="connsiteY79" fmla="*/ 1243965 h 2009775"/>
                  <a:gd name="connsiteX80" fmla="*/ 1633252 w 5314950"/>
                  <a:gd name="connsiteY80" fmla="*/ 1276445 h 2009775"/>
                  <a:gd name="connsiteX81" fmla="*/ 1667542 w 5314950"/>
                  <a:gd name="connsiteY81" fmla="*/ 1276445 h 2009775"/>
                  <a:gd name="connsiteX82" fmla="*/ 1667542 w 5314950"/>
                  <a:gd name="connsiteY82" fmla="*/ 1301687 h 2009775"/>
                  <a:gd name="connsiteX83" fmla="*/ 1725835 w 5314950"/>
                  <a:gd name="connsiteY83" fmla="*/ 1301687 h 2009775"/>
                  <a:gd name="connsiteX84" fmla="*/ 1725835 w 5314950"/>
                  <a:gd name="connsiteY84" fmla="*/ 1331786 h 2009775"/>
                  <a:gd name="connsiteX85" fmla="*/ 1748123 w 5314950"/>
                  <a:gd name="connsiteY85" fmla="*/ 1331786 h 2009775"/>
                  <a:gd name="connsiteX86" fmla="*/ 1748123 w 5314950"/>
                  <a:gd name="connsiteY86" fmla="*/ 1358265 h 2009775"/>
                  <a:gd name="connsiteX87" fmla="*/ 1781175 w 5314950"/>
                  <a:gd name="connsiteY87" fmla="*/ 1358265 h 2009775"/>
                  <a:gd name="connsiteX88" fmla="*/ 1781175 w 5314950"/>
                  <a:gd name="connsiteY88" fmla="*/ 1391984 h 2009775"/>
                  <a:gd name="connsiteX89" fmla="*/ 1853946 w 5314950"/>
                  <a:gd name="connsiteY89" fmla="*/ 1391984 h 2009775"/>
                  <a:gd name="connsiteX90" fmla="*/ 1853946 w 5314950"/>
                  <a:gd name="connsiteY90" fmla="*/ 1414844 h 2009775"/>
                  <a:gd name="connsiteX91" fmla="*/ 1883474 w 5314950"/>
                  <a:gd name="connsiteY91" fmla="*/ 1414844 h 2009775"/>
                  <a:gd name="connsiteX92" fmla="*/ 1883474 w 5314950"/>
                  <a:gd name="connsiteY92" fmla="*/ 1438275 h 2009775"/>
                  <a:gd name="connsiteX93" fmla="*/ 1894904 w 5314950"/>
                  <a:gd name="connsiteY93" fmla="*/ 1438275 h 2009775"/>
                  <a:gd name="connsiteX94" fmla="*/ 1894904 w 5314950"/>
                  <a:gd name="connsiteY94" fmla="*/ 1462945 h 2009775"/>
                  <a:gd name="connsiteX95" fmla="*/ 1949006 w 5314950"/>
                  <a:gd name="connsiteY95" fmla="*/ 1462945 h 2009775"/>
                  <a:gd name="connsiteX96" fmla="*/ 1949006 w 5314950"/>
                  <a:gd name="connsiteY96" fmla="*/ 1475518 h 2009775"/>
                  <a:gd name="connsiteX97" fmla="*/ 1983296 w 5314950"/>
                  <a:gd name="connsiteY97" fmla="*/ 1475518 h 2009775"/>
                  <a:gd name="connsiteX98" fmla="*/ 1983296 w 5314950"/>
                  <a:gd name="connsiteY98" fmla="*/ 1505045 h 2009775"/>
                  <a:gd name="connsiteX99" fmla="*/ 2009204 w 5314950"/>
                  <a:gd name="connsiteY99" fmla="*/ 1505045 h 2009775"/>
                  <a:gd name="connsiteX100" fmla="*/ 2009204 w 5314950"/>
                  <a:gd name="connsiteY100" fmla="*/ 1517714 h 2009775"/>
                  <a:gd name="connsiteX101" fmla="*/ 2063972 w 5314950"/>
                  <a:gd name="connsiteY101" fmla="*/ 1517714 h 2009775"/>
                  <a:gd name="connsiteX102" fmla="*/ 2063972 w 5314950"/>
                  <a:gd name="connsiteY102" fmla="*/ 1538097 h 2009775"/>
                  <a:gd name="connsiteX103" fmla="*/ 2086832 w 5314950"/>
                  <a:gd name="connsiteY103" fmla="*/ 1538097 h 2009775"/>
                  <a:gd name="connsiteX104" fmla="*/ 2086832 w 5314950"/>
                  <a:gd name="connsiteY104" fmla="*/ 1568768 h 2009775"/>
                  <a:gd name="connsiteX105" fmla="*/ 2108454 w 5314950"/>
                  <a:gd name="connsiteY105" fmla="*/ 1568768 h 2009775"/>
                  <a:gd name="connsiteX106" fmla="*/ 2108454 w 5314950"/>
                  <a:gd name="connsiteY106" fmla="*/ 1585055 h 2009775"/>
                  <a:gd name="connsiteX107" fmla="*/ 2167414 w 5314950"/>
                  <a:gd name="connsiteY107" fmla="*/ 1585055 h 2009775"/>
                  <a:gd name="connsiteX108" fmla="*/ 2167414 w 5314950"/>
                  <a:gd name="connsiteY108" fmla="*/ 1607915 h 2009775"/>
                  <a:gd name="connsiteX109" fmla="*/ 2376202 w 5314950"/>
                  <a:gd name="connsiteY109" fmla="*/ 1607915 h 2009775"/>
                  <a:gd name="connsiteX110" fmla="*/ 2376202 w 5314950"/>
                  <a:gd name="connsiteY110" fmla="*/ 1634966 h 2009775"/>
                  <a:gd name="connsiteX111" fmla="*/ 2498884 w 5314950"/>
                  <a:gd name="connsiteY111" fmla="*/ 1634966 h 2009775"/>
                  <a:gd name="connsiteX112" fmla="*/ 2498884 w 5314950"/>
                  <a:gd name="connsiteY112" fmla="*/ 1666304 h 2009775"/>
                  <a:gd name="connsiteX113" fmla="*/ 2605945 w 5314950"/>
                  <a:gd name="connsiteY113" fmla="*/ 1666304 h 2009775"/>
                  <a:gd name="connsiteX114" fmla="*/ 2605945 w 5314950"/>
                  <a:gd name="connsiteY114" fmla="*/ 1689164 h 2009775"/>
                  <a:gd name="connsiteX115" fmla="*/ 3046286 w 5314950"/>
                  <a:gd name="connsiteY115" fmla="*/ 1689164 h 2009775"/>
                  <a:gd name="connsiteX116" fmla="*/ 3046286 w 5314950"/>
                  <a:gd name="connsiteY116" fmla="*/ 1709547 h 2009775"/>
                  <a:gd name="connsiteX117" fmla="*/ 3140202 w 5314950"/>
                  <a:gd name="connsiteY117" fmla="*/ 1709547 h 2009775"/>
                  <a:gd name="connsiteX118" fmla="*/ 3140202 w 5314950"/>
                  <a:gd name="connsiteY118" fmla="*/ 1736598 h 2009775"/>
                  <a:gd name="connsiteX119" fmla="*/ 3181636 w 5314950"/>
                  <a:gd name="connsiteY119" fmla="*/ 1736598 h 2009775"/>
                  <a:gd name="connsiteX120" fmla="*/ 3181636 w 5314950"/>
                  <a:gd name="connsiteY120" fmla="*/ 1760125 h 2009775"/>
                  <a:gd name="connsiteX121" fmla="*/ 3222022 w 5314950"/>
                  <a:gd name="connsiteY121" fmla="*/ 1760125 h 2009775"/>
                  <a:gd name="connsiteX122" fmla="*/ 3222022 w 5314950"/>
                  <a:gd name="connsiteY122" fmla="*/ 1777556 h 2009775"/>
                  <a:gd name="connsiteX123" fmla="*/ 3395853 w 5314950"/>
                  <a:gd name="connsiteY123" fmla="*/ 1777556 h 2009775"/>
                  <a:gd name="connsiteX124" fmla="*/ 3395853 w 5314950"/>
                  <a:gd name="connsiteY124" fmla="*/ 1797368 h 2009775"/>
                  <a:gd name="connsiteX125" fmla="*/ 3432524 w 5314950"/>
                  <a:gd name="connsiteY125" fmla="*/ 1797368 h 2009775"/>
                  <a:gd name="connsiteX126" fmla="*/ 3432524 w 5314950"/>
                  <a:gd name="connsiteY126" fmla="*/ 1828038 h 2009775"/>
                  <a:gd name="connsiteX127" fmla="*/ 3640074 w 5314950"/>
                  <a:gd name="connsiteY127" fmla="*/ 1828038 h 2009775"/>
                  <a:gd name="connsiteX128" fmla="*/ 3640074 w 5314950"/>
                  <a:gd name="connsiteY128" fmla="*/ 1852136 h 2009775"/>
                  <a:gd name="connsiteX129" fmla="*/ 3743516 w 5314950"/>
                  <a:gd name="connsiteY129" fmla="*/ 1852136 h 2009775"/>
                  <a:gd name="connsiteX130" fmla="*/ 3743516 w 5314950"/>
                  <a:gd name="connsiteY130" fmla="*/ 1880426 h 2009775"/>
                  <a:gd name="connsiteX131" fmla="*/ 3796474 w 5314950"/>
                  <a:gd name="connsiteY131" fmla="*/ 1880426 h 2009775"/>
                  <a:gd name="connsiteX132" fmla="*/ 3796474 w 5314950"/>
                  <a:gd name="connsiteY132" fmla="*/ 1907477 h 2009775"/>
                  <a:gd name="connsiteX133" fmla="*/ 3963162 w 5314950"/>
                  <a:gd name="connsiteY133" fmla="*/ 1907477 h 2009775"/>
                  <a:gd name="connsiteX134" fmla="*/ 3963162 w 5314950"/>
                  <a:gd name="connsiteY134" fmla="*/ 1941195 h 2009775"/>
                  <a:gd name="connsiteX135" fmla="*/ 4522565 w 5314950"/>
                  <a:gd name="connsiteY135" fmla="*/ 1941195 h 2009775"/>
                  <a:gd name="connsiteX136" fmla="*/ 4522565 w 5314950"/>
                  <a:gd name="connsiteY136" fmla="*/ 1973675 h 2009775"/>
                  <a:gd name="connsiteX137" fmla="*/ 4575524 w 5314950"/>
                  <a:gd name="connsiteY137" fmla="*/ 1973675 h 2009775"/>
                  <a:gd name="connsiteX138" fmla="*/ 4575524 w 5314950"/>
                  <a:gd name="connsiteY138" fmla="*/ 2010918 h 2009775"/>
                  <a:gd name="connsiteX139" fmla="*/ 5313045 w 5314950"/>
                  <a:gd name="connsiteY139" fmla="*/ 2010918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314950" h="2009775">
                    <a:moveTo>
                      <a:pt x="7144" y="7144"/>
                    </a:moveTo>
                    <a:lnTo>
                      <a:pt x="236982" y="7144"/>
                    </a:lnTo>
                    <a:lnTo>
                      <a:pt x="236982" y="31147"/>
                    </a:lnTo>
                    <a:lnTo>
                      <a:pt x="252603" y="31147"/>
                    </a:lnTo>
                    <a:lnTo>
                      <a:pt x="252603" y="67247"/>
                    </a:lnTo>
                    <a:lnTo>
                      <a:pt x="271272" y="67247"/>
                    </a:lnTo>
                    <a:lnTo>
                      <a:pt x="271272" y="100394"/>
                    </a:lnTo>
                    <a:lnTo>
                      <a:pt x="299466" y="100394"/>
                    </a:lnTo>
                    <a:lnTo>
                      <a:pt x="299466" y="141827"/>
                    </a:lnTo>
                    <a:lnTo>
                      <a:pt x="320612" y="141827"/>
                    </a:lnTo>
                    <a:lnTo>
                      <a:pt x="320612" y="188214"/>
                    </a:lnTo>
                    <a:lnTo>
                      <a:pt x="363855" y="188214"/>
                    </a:lnTo>
                    <a:lnTo>
                      <a:pt x="363855" y="229076"/>
                    </a:lnTo>
                    <a:lnTo>
                      <a:pt x="385572" y="229076"/>
                    </a:lnTo>
                    <a:lnTo>
                      <a:pt x="385572" y="240506"/>
                    </a:lnTo>
                    <a:lnTo>
                      <a:pt x="414433" y="240506"/>
                    </a:lnTo>
                    <a:lnTo>
                      <a:pt x="414433" y="297085"/>
                    </a:lnTo>
                    <a:lnTo>
                      <a:pt x="433673" y="297085"/>
                    </a:lnTo>
                    <a:lnTo>
                      <a:pt x="433673" y="313944"/>
                    </a:lnTo>
                    <a:lnTo>
                      <a:pt x="463106" y="313944"/>
                    </a:lnTo>
                    <a:lnTo>
                      <a:pt x="463106" y="333756"/>
                    </a:lnTo>
                    <a:lnTo>
                      <a:pt x="501015" y="333756"/>
                    </a:lnTo>
                    <a:lnTo>
                      <a:pt x="501015" y="383096"/>
                    </a:lnTo>
                    <a:lnTo>
                      <a:pt x="519684" y="383096"/>
                    </a:lnTo>
                    <a:lnTo>
                      <a:pt x="519684" y="407765"/>
                    </a:lnTo>
                    <a:lnTo>
                      <a:pt x="538925" y="407765"/>
                    </a:lnTo>
                    <a:lnTo>
                      <a:pt x="538925" y="423386"/>
                    </a:lnTo>
                    <a:lnTo>
                      <a:pt x="561213" y="423386"/>
                    </a:lnTo>
                    <a:lnTo>
                      <a:pt x="561213" y="437864"/>
                    </a:lnTo>
                    <a:lnTo>
                      <a:pt x="587693" y="437864"/>
                    </a:lnTo>
                    <a:lnTo>
                      <a:pt x="587693" y="469106"/>
                    </a:lnTo>
                    <a:lnTo>
                      <a:pt x="614744" y="469106"/>
                    </a:lnTo>
                    <a:lnTo>
                      <a:pt x="614744" y="497967"/>
                    </a:lnTo>
                    <a:lnTo>
                      <a:pt x="644843" y="497967"/>
                    </a:lnTo>
                    <a:lnTo>
                      <a:pt x="644843" y="527495"/>
                    </a:lnTo>
                    <a:lnTo>
                      <a:pt x="670084" y="527495"/>
                    </a:lnTo>
                    <a:lnTo>
                      <a:pt x="670084" y="547878"/>
                    </a:lnTo>
                    <a:lnTo>
                      <a:pt x="692944" y="547878"/>
                    </a:lnTo>
                    <a:lnTo>
                      <a:pt x="692944" y="570167"/>
                    </a:lnTo>
                    <a:lnTo>
                      <a:pt x="704945" y="570167"/>
                    </a:lnTo>
                    <a:lnTo>
                      <a:pt x="704945" y="611124"/>
                    </a:lnTo>
                    <a:lnTo>
                      <a:pt x="822293" y="611124"/>
                    </a:lnTo>
                    <a:lnTo>
                      <a:pt x="822293" y="645986"/>
                    </a:lnTo>
                    <a:lnTo>
                      <a:pt x="854202" y="645986"/>
                    </a:lnTo>
                    <a:lnTo>
                      <a:pt x="854202" y="662178"/>
                    </a:lnTo>
                    <a:lnTo>
                      <a:pt x="877634" y="662178"/>
                    </a:lnTo>
                    <a:lnTo>
                      <a:pt x="877634" y="694087"/>
                    </a:lnTo>
                    <a:lnTo>
                      <a:pt x="906494" y="694087"/>
                    </a:lnTo>
                    <a:lnTo>
                      <a:pt x="906494" y="705517"/>
                    </a:lnTo>
                    <a:lnTo>
                      <a:pt x="981075" y="705517"/>
                    </a:lnTo>
                    <a:lnTo>
                      <a:pt x="981075" y="731996"/>
                    </a:lnTo>
                    <a:lnTo>
                      <a:pt x="999744" y="731996"/>
                    </a:lnTo>
                    <a:lnTo>
                      <a:pt x="999744" y="762095"/>
                    </a:lnTo>
                    <a:lnTo>
                      <a:pt x="1016032" y="762095"/>
                    </a:lnTo>
                    <a:lnTo>
                      <a:pt x="1016032" y="863156"/>
                    </a:lnTo>
                    <a:lnTo>
                      <a:pt x="1063562" y="863156"/>
                    </a:lnTo>
                    <a:lnTo>
                      <a:pt x="1063562" y="937165"/>
                    </a:lnTo>
                    <a:lnTo>
                      <a:pt x="1087565" y="937165"/>
                    </a:lnTo>
                    <a:lnTo>
                      <a:pt x="1087565" y="961835"/>
                    </a:lnTo>
                    <a:lnTo>
                      <a:pt x="1114616" y="961835"/>
                    </a:lnTo>
                    <a:lnTo>
                      <a:pt x="1114616" y="975074"/>
                    </a:lnTo>
                    <a:lnTo>
                      <a:pt x="1237964" y="975074"/>
                    </a:lnTo>
                    <a:lnTo>
                      <a:pt x="1237964" y="1013555"/>
                    </a:lnTo>
                    <a:lnTo>
                      <a:pt x="1321022" y="1013555"/>
                    </a:lnTo>
                    <a:lnTo>
                      <a:pt x="1321022" y="1038225"/>
                    </a:lnTo>
                    <a:lnTo>
                      <a:pt x="1360075" y="1038225"/>
                    </a:lnTo>
                    <a:lnTo>
                      <a:pt x="1360075" y="1059275"/>
                    </a:lnTo>
                    <a:lnTo>
                      <a:pt x="1408176" y="1059275"/>
                    </a:lnTo>
                    <a:lnTo>
                      <a:pt x="1408176" y="1082135"/>
                    </a:lnTo>
                    <a:lnTo>
                      <a:pt x="1449134" y="1082135"/>
                    </a:lnTo>
                    <a:lnTo>
                      <a:pt x="1449134" y="1115854"/>
                    </a:lnTo>
                    <a:lnTo>
                      <a:pt x="1480376" y="1115854"/>
                    </a:lnTo>
                    <a:lnTo>
                      <a:pt x="1480376" y="1136237"/>
                    </a:lnTo>
                    <a:lnTo>
                      <a:pt x="1554385" y="1136237"/>
                    </a:lnTo>
                    <a:lnTo>
                      <a:pt x="1554385" y="1181957"/>
                    </a:lnTo>
                    <a:lnTo>
                      <a:pt x="1585722" y="1181957"/>
                    </a:lnTo>
                    <a:lnTo>
                      <a:pt x="1585722" y="1215104"/>
                    </a:lnTo>
                    <a:lnTo>
                      <a:pt x="1600772" y="1215104"/>
                    </a:lnTo>
                    <a:lnTo>
                      <a:pt x="1600772" y="1243965"/>
                    </a:lnTo>
                    <a:lnTo>
                      <a:pt x="1633252" y="1243965"/>
                    </a:lnTo>
                    <a:lnTo>
                      <a:pt x="1633252" y="1276445"/>
                    </a:lnTo>
                    <a:lnTo>
                      <a:pt x="1667542" y="1276445"/>
                    </a:lnTo>
                    <a:lnTo>
                      <a:pt x="1667542" y="1301687"/>
                    </a:lnTo>
                    <a:lnTo>
                      <a:pt x="1725835" y="1301687"/>
                    </a:lnTo>
                    <a:lnTo>
                      <a:pt x="1725835" y="1331786"/>
                    </a:lnTo>
                    <a:lnTo>
                      <a:pt x="1748123" y="1331786"/>
                    </a:lnTo>
                    <a:lnTo>
                      <a:pt x="1748123" y="1358265"/>
                    </a:lnTo>
                    <a:lnTo>
                      <a:pt x="1781175" y="1358265"/>
                    </a:lnTo>
                    <a:lnTo>
                      <a:pt x="1781175" y="1391984"/>
                    </a:lnTo>
                    <a:lnTo>
                      <a:pt x="1853946" y="1391984"/>
                    </a:lnTo>
                    <a:lnTo>
                      <a:pt x="1853946" y="1414844"/>
                    </a:lnTo>
                    <a:lnTo>
                      <a:pt x="1883474" y="1414844"/>
                    </a:lnTo>
                    <a:lnTo>
                      <a:pt x="1883474" y="1438275"/>
                    </a:lnTo>
                    <a:lnTo>
                      <a:pt x="1894904" y="1438275"/>
                    </a:lnTo>
                    <a:lnTo>
                      <a:pt x="1894904" y="1462945"/>
                    </a:lnTo>
                    <a:lnTo>
                      <a:pt x="1949006" y="1462945"/>
                    </a:lnTo>
                    <a:lnTo>
                      <a:pt x="1949006" y="1475518"/>
                    </a:lnTo>
                    <a:lnTo>
                      <a:pt x="1983296" y="1475518"/>
                    </a:lnTo>
                    <a:lnTo>
                      <a:pt x="1983296" y="1505045"/>
                    </a:lnTo>
                    <a:lnTo>
                      <a:pt x="2009204" y="1505045"/>
                    </a:lnTo>
                    <a:lnTo>
                      <a:pt x="2009204" y="1517714"/>
                    </a:lnTo>
                    <a:lnTo>
                      <a:pt x="2063972" y="1517714"/>
                    </a:lnTo>
                    <a:lnTo>
                      <a:pt x="2063972" y="1538097"/>
                    </a:lnTo>
                    <a:lnTo>
                      <a:pt x="2086832" y="1538097"/>
                    </a:lnTo>
                    <a:lnTo>
                      <a:pt x="2086832" y="1568768"/>
                    </a:lnTo>
                    <a:lnTo>
                      <a:pt x="2108454" y="1568768"/>
                    </a:lnTo>
                    <a:lnTo>
                      <a:pt x="2108454" y="1585055"/>
                    </a:lnTo>
                    <a:lnTo>
                      <a:pt x="2167414" y="1585055"/>
                    </a:lnTo>
                    <a:lnTo>
                      <a:pt x="2167414" y="1607915"/>
                    </a:lnTo>
                    <a:lnTo>
                      <a:pt x="2376202" y="1607915"/>
                    </a:lnTo>
                    <a:lnTo>
                      <a:pt x="2376202" y="1634966"/>
                    </a:lnTo>
                    <a:lnTo>
                      <a:pt x="2498884" y="1634966"/>
                    </a:lnTo>
                    <a:lnTo>
                      <a:pt x="2498884" y="1666304"/>
                    </a:lnTo>
                    <a:lnTo>
                      <a:pt x="2605945" y="1666304"/>
                    </a:lnTo>
                    <a:lnTo>
                      <a:pt x="2605945" y="1689164"/>
                    </a:lnTo>
                    <a:lnTo>
                      <a:pt x="3046286" y="1689164"/>
                    </a:lnTo>
                    <a:lnTo>
                      <a:pt x="3046286" y="1709547"/>
                    </a:lnTo>
                    <a:lnTo>
                      <a:pt x="3140202" y="1709547"/>
                    </a:lnTo>
                    <a:lnTo>
                      <a:pt x="3140202" y="1736598"/>
                    </a:lnTo>
                    <a:lnTo>
                      <a:pt x="3181636" y="1736598"/>
                    </a:lnTo>
                    <a:lnTo>
                      <a:pt x="3181636" y="1760125"/>
                    </a:lnTo>
                    <a:lnTo>
                      <a:pt x="3222022" y="1760125"/>
                    </a:lnTo>
                    <a:lnTo>
                      <a:pt x="3222022" y="1777556"/>
                    </a:lnTo>
                    <a:lnTo>
                      <a:pt x="3395853" y="1777556"/>
                    </a:lnTo>
                    <a:lnTo>
                      <a:pt x="3395853" y="1797368"/>
                    </a:lnTo>
                    <a:lnTo>
                      <a:pt x="3432524" y="1797368"/>
                    </a:lnTo>
                    <a:lnTo>
                      <a:pt x="3432524" y="1828038"/>
                    </a:lnTo>
                    <a:lnTo>
                      <a:pt x="3640074" y="1828038"/>
                    </a:lnTo>
                    <a:lnTo>
                      <a:pt x="3640074" y="1852136"/>
                    </a:lnTo>
                    <a:lnTo>
                      <a:pt x="3743516" y="1852136"/>
                    </a:lnTo>
                    <a:lnTo>
                      <a:pt x="3743516" y="1880426"/>
                    </a:lnTo>
                    <a:lnTo>
                      <a:pt x="3796474" y="1880426"/>
                    </a:lnTo>
                    <a:lnTo>
                      <a:pt x="3796474" y="1907477"/>
                    </a:lnTo>
                    <a:lnTo>
                      <a:pt x="3963162" y="1907477"/>
                    </a:lnTo>
                    <a:lnTo>
                      <a:pt x="3963162" y="1941195"/>
                    </a:lnTo>
                    <a:lnTo>
                      <a:pt x="4522565" y="1941195"/>
                    </a:lnTo>
                    <a:lnTo>
                      <a:pt x="4522565" y="1973675"/>
                    </a:lnTo>
                    <a:lnTo>
                      <a:pt x="4575524" y="1973675"/>
                    </a:lnTo>
                    <a:lnTo>
                      <a:pt x="4575524" y="2010918"/>
                    </a:lnTo>
                    <a:lnTo>
                      <a:pt x="5313045" y="2010918"/>
                    </a:lnTo>
                  </a:path>
                </a:pathLst>
              </a:custGeom>
              <a:noFill/>
              <a:ln w="19050" cap="flat">
                <a:solidFill>
                  <a:schemeClr val="accent2"/>
                </a:solidFill>
                <a:prstDash val="solid"/>
                <a:miter/>
              </a:ln>
            </p:spPr>
            <p:txBody>
              <a:bodyPr rtlCol="0" anchor="ctr"/>
              <a:lstStyle/>
              <a:p>
                <a:endParaRPr lang="en-GB">
                  <a:solidFill>
                    <a:srgbClr val="4D4D4D"/>
                  </a:solidFill>
                </a:endParaRPr>
              </a:p>
            </p:txBody>
          </p:sp>
        </p:grpSp>
      </p:grpSp>
      <p:grpSp>
        <p:nvGrpSpPr>
          <p:cNvPr id="138" name="Group 137">
            <a:extLst>
              <a:ext uri="{FF2B5EF4-FFF2-40B4-BE49-F238E27FC236}">
                <a16:creationId xmlns:a16="http://schemas.microsoft.com/office/drawing/2014/main" xmlns="" id="{ACB051D6-5A34-4A50-A5E3-A2D633822C76}"/>
              </a:ext>
            </a:extLst>
          </p:cNvPr>
          <p:cNvGrpSpPr/>
          <p:nvPr/>
        </p:nvGrpSpPr>
        <p:grpSpPr>
          <a:xfrm>
            <a:off x="4646746" y="2671763"/>
            <a:ext cx="4117448" cy="3268287"/>
            <a:chOff x="4646746" y="3019788"/>
            <a:chExt cx="4117448" cy="2720230"/>
          </a:xfrm>
        </p:grpSpPr>
        <p:sp>
          <p:nvSpPr>
            <p:cNvPr id="139" name="TextBox 138">
              <a:extLst>
                <a:ext uri="{FF2B5EF4-FFF2-40B4-BE49-F238E27FC236}">
                  <a16:creationId xmlns:a16="http://schemas.microsoft.com/office/drawing/2014/main" xmlns="" id="{B0CAB25A-C849-47D4-90F4-9C406F21885A}"/>
                </a:ext>
              </a:extLst>
            </p:cNvPr>
            <p:cNvSpPr txBox="1"/>
            <p:nvPr/>
          </p:nvSpPr>
          <p:spPr>
            <a:xfrm rot="16200000">
              <a:off x="4498604" y="3911239"/>
              <a:ext cx="465560" cy="16780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生存概率</a:t>
              </a:r>
            </a:p>
          </p:txBody>
        </p:sp>
        <p:sp>
          <p:nvSpPr>
            <p:cNvPr id="140" name="TextBox 139">
              <a:extLst>
                <a:ext uri="{FF2B5EF4-FFF2-40B4-BE49-F238E27FC236}">
                  <a16:creationId xmlns:a16="http://schemas.microsoft.com/office/drawing/2014/main" xmlns="" id="{7DFA327F-D571-45F2-82EE-8644DF453A24}"/>
                </a:ext>
              </a:extLst>
            </p:cNvPr>
            <p:cNvSpPr txBox="1"/>
            <p:nvPr/>
          </p:nvSpPr>
          <p:spPr>
            <a:xfrm>
              <a:off x="4894646" y="3034592"/>
              <a:ext cx="271734" cy="139668"/>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1.00</a:t>
              </a:r>
            </a:p>
          </p:txBody>
        </p:sp>
        <p:sp>
          <p:nvSpPr>
            <p:cNvPr id="141" name="TextBox 140">
              <a:extLst>
                <a:ext uri="{FF2B5EF4-FFF2-40B4-BE49-F238E27FC236}">
                  <a16:creationId xmlns:a16="http://schemas.microsoft.com/office/drawing/2014/main" xmlns="" id="{349C7B3B-2B2E-47F2-AB12-BC1E9B340DDB}"/>
                </a:ext>
              </a:extLst>
            </p:cNvPr>
            <p:cNvSpPr txBox="1"/>
            <p:nvPr/>
          </p:nvSpPr>
          <p:spPr>
            <a:xfrm>
              <a:off x="4894646" y="3461789"/>
              <a:ext cx="271734" cy="139668"/>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0.75</a:t>
              </a:r>
            </a:p>
          </p:txBody>
        </p:sp>
        <p:sp>
          <p:nvSpPr>
            <p:cNvPr id="142" name="TextBox 141">
              <a:extLst>
                <a:ext uri="{FF2B5EF4-FFF2-40B4-BE49-F238E27FC236}">
                  <a16:creationId xmlns:a16="http://schemas.microsoft.com/office/drawing/2014/main" xmlns="" id="{AEB748EF-C832-41EE-A709-B43671411625}"/>
                </a:ext>
              </a:extLst>
            </p:cNvPr>
            <p:cNvSpPr txBox="1"/>
            <p:nvPr/>
          </p:nvSpPr>
          <p:spPr>
            <a:xfrm>
              <a:off x="4894646" y="3888985"/>
              <a:ext cx="271734" cy="139668"/>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0.50</a:t>
              </a:r>
            </a:p>
          </p:txBody>
        </p:sp>
        <p:sp>
          <p:nvSpPr>
            <p:cNvPr id="143" name="TextBox 142">
              <a:extLst>
                <a:ext uri="{FF2B5EF4-FFF2-40B4-BE49-F238E27FC236}">
                  <a16:creationId xmlns:a16="http://schemas.microsoft.com/office/drawing/2014/main" xmlns="" id="{006BEC8D-9CC2-4792-AF95-F82953E520F0}"/>
                </a:ext>
              </a:extLst>
            </p:cNvPr>
            <p:cNvSpPr txBox="1"/>
            <p:nvPr/>
          </p:nvSpPr>
          <p:spPr>
            <a:xfrm>
              <a:off x="4894646" y="4316180"/>
              <a:ext cx="271734" cy="139668"/>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0.25</a:t>
              </a:r>
            </a:p>
          </p:txBody>
        </p:sp>
        <p:sp>
          <p:nvSpPr>
            <p:cNvPr id="144" name="TextBox 143">
              <a:extLst>
                <a:ext uri="{FF2B5EF4-FFF2-40B4-BE49-F238E27FC236}">
                  <a16:creationId xmlns:a16="http://schemas.microsoft.com/office/drawing/2014/main" xmlns="" id="{1ECA615A-1EA2-4442-BCAA-6F76B1CC7898}"/>
                </a:ext>
              </a:extLst>
            </p:cNvPr>
            <p:cNvSpPr txBox="1"/>
            <p:nvPr/>
          </p:nvSpPr>
          <p:spPr>
            <a:xfrm>
              <a:off x="4972514" y="4743378"/>
              <a:ext cx="193869" cy="139668"/>
            </a:xfrm>
            <a:prstGeom prst="rect">
              <a:avLst/>
            </a:prstGeom>
            <a:noFill/>
          </p:spPr>
          <p:txBody>
            <a:bodyPr wrap="none" lIns="0" tIns="0" rIns="0" bIns="0" rtlCol="0" anchor="ctr" anchorCtr="0">
              <a:spAutoFit/>
            </a:bodyPr>
            <a:lstStyle/>
            <a:p>
              <a:pPr algn="r"/>
              <a:r>
                <a:rPr lang="zh-CN" sz="1100" b="0" i="0" u="none" strike="noStrike" cap="none" baseline="0">
                  <a:solidFill>
                    <a:srgbClr val="4D4D4D"/>
                  </a:solidFill>
                  <a:effectLst/>
                  <a:uFillTx/>
                  <a:ea typeface="SimSun"/>
                </a:rPr>
                <a:t>0.0</a:t>
              </a:r>
            </a:p>
          </p:txBody>
        </p:sp>
        <p:sp>
          <p:nvSpPr>
            <p:cNvPr id="145" name="TextBox 144">
              <a:extLst>
                <a:ext uri="{FF2B5EF4-FFF2-40B4-BE49-F238E27FC236}">
                  <a16:creationId xmlns:a16="http://schemas.microsoft.com/office/drawing/2014/main" xmlns="" id="{BF0BF6E1-FC7D-49BD-AC91-919C959E5AA0}"/>
                </a:ext>
              </a:extLst>
            </p:cNvPr>
            <p:cNvSpPr txBox="1"/>
            <p:nvPr/>
          </p:nvSpPr>
          <p:spPr>
            <a:xfrm>
              <a:off x="5202474" y="4885617"/>
              <a:ext cx="77865"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0</a:t>
              </a:r>
            </a:p>
          </p:txBody>
        </p:sp>
        <p:sp>
          <p:nvSpPr>
            <p:cNvPr id="146" name="TextBox 145">
              <a:extLst>
                <a:ext uri="{FF2B5EF4-FFF2-40B4-BE49-F238E27FC236}">
                  <a16:creationId xmlns:a16="http://schemas.microsoft.com/office/drawing/2014/main" xmlns="" id="{3998C457-4C64-4259-97E9-7F300D79B135}"/>
                </a:ext>
              </a:extLst>
            </p:cNvPr>
            <p:cNvSpPr txBox="1"/>
            <p:nvPr/>
          </p:nvSpPr>
          <p:spPr>
            <a:xfrm>
              <a:off x="5514028" y="4885617"/>
              <a:ext cx="77865"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3</a:t>
              </a:r>
            </a:p>
          </p:txBody>
        </p:sp>
        <p:sp>
          <p:nvSpPr>
            <p:cNvPr id="147" name="TextBox 146">
              <a:extLst>
                <a:ext uri="{FF2B5EF4-FFF2-40B4-BE49-F238E27FC236}">
                  <a16:creationId xmlns:a16="http://schemas.microsoft.com/office/drawing/2014/main" xmlns="" id="{EF177BCA-8923-4595-9BDB-2E228DC6A523}"/>
                </a:ext>
              </a:extLst>
            </p:cNvPr>
            <p:cNvSpPr txBox="1"/>
            <p:nvPr/>
          </p:nvSpPr>
          <p:spPr>
            <a:xfrm>
              <a:off x="5828122" y="4885617"/>
              <a:ext cx="77865"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6</a:t>
              </a:r>
            </a:p>
          </p:txBody>
        </p:sp>
        <p:sp>
          <p:nvSpPr>
            <p:cNvPr id="148" name="TextBox 147">
              <a:extLst>
                <a:ext uri="{FF2B5EF4-FFF2-40B4-BE49-F238E27FC236}">
                  <a16:creationId xmlns:a16="http://schemas.microsoft.com/office/drawing/2014/main" xmlns="" id="{37D77ACB-099C-4679-9756-5E724E171CBC}"/>
                </a:ext>
              </a:extLst>
            </p:cNvPr>
            <p:cNvSpPr txBox="1"/>
            <p:nvPr/>
          </p:nvSpPr>
          <p:spPr>
            <a:xfrm>
              <a:off x="6142851" y="4885617"/>
              <a:ext cx="77865"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9</a:t>
              </a:r>
            </a:p>
          </p:txBody>
        </p:sp>
        <p:sp>
          <p:nvSpPr>
            <p:cNvPr id="149" name="TextBox 148">
              <a:extLst>
                <a:ext uri="{FF2B5EF4-FFF2-40B4-BE49-F238E27FC236}">
                  <a16:creationId xmlns:a16="http://schemas.microsoft.com/office/drawing/2014/main" xmlns="" id="{6B0D8173-396A-4A38-A4CB-08FE369E8249}"/>
                </a:ext>
              </a:extLst>
            </p:cNvPr>
            <p:cNvSpPr txBox="1"/>
            <p:nvPr/>
          </p:nvSpPr>
          <p:spPr>
            <a:xfrm>
              <a:off x="6416381"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12</a:t>
              </a:r>
            </a:p>
          </p:txBody>
        </p:sp>
        <p:sp>
          <p:nvSpPr>
            <p:cNvPr id="150" name="TextBox 149">
              <a:extLst>
                <a:ext uri="{FF2B5EF4-FFF2-40B4-BE49-F238E27FC236}">
                  <a16:creationId xmlns:a16="http://schemas.microsoft.com/office/drawing/2014/main" xmlns="" id="{96CDD50C-4DBD-434D-9330-41D961EAF674}"/>
                </a:ext>
              </a:extLst>
            </p:cNvPr>
            <p:cNvSpPr txBox="1"/>
            <p:nvPr/>
          </p:nvSpPr>
          <p:spPr>
            <a:xfrm>
              <a:off x="6730707"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15</a:t>
              </a:r>
            </a:p>
          </p:txBody>
        </p:sp>
        <p:sp>
          <p:nvSpPr>
            <p:cNvPr id="151" name="TextBox 150">
              <a:extLst>
                <a:ext uri="{FF2B5EF4-FFF2-40B4-BE49-F238E27FC236}">
                  <a16:creationId xmlns:a16="http://schemas.microsoft.com/office/drawing/2014/main" xmlns="" id="{4CFA1417-9D5D-4E7A-AC91-61E1A745EE43}"/>
                </a:ext>
              </a:extLst>
            </p:cNvPr>
            <p:cNvSpPr txBox="1"/>
            <p:nvPr/>
          </p:nvSpPr>
          <p:spPr>
            <a:xfrm>
              <a:off x="7353523" y="4885617"/>
              <a:ext cx="157251" cy="139668"/>
            </a:xfrm>
            <a:prstGeom prst="rect">
              <a:avLst/>
            </a:prstGeom>
            <a:noFill/>
          </p:spPr>
          <p:txBody>
            <a:bodyPr wrap="square" lIns="0" tIns="0" rIns="0" bIns="0" rtlCol="0" anchor="ctr" anchorCtr="0">
              <a:spAutoFit/>
            </a:bodyPr>
            <a:lstStyle/>
            <a:p>
              <a:pPr algn="ctr"/>
              <a:r>
                <a:rPr lang="zh-CN" sz="1100" b="0" i="0" u="none" strike="noStrike" cap="none" baseline="0">
                  <a:solidFill>
                    <a:srgbClr val="4D4D4D"/>
                  </a:solidFill>
                  <a:effectLst/>
                  <a:uFillTx/>
                  <a:ea typeface="SimSun"/>
                </a:rPr>
                <a:t>21</a:t>
              </a:r>
            </a:p>
          </p:txBody>
        </p:sp>
        <p:sp>
          <p:nvSpPr>
            <p:cNvPr id="152" name="TextBox 151">
              <a:extLst>
                <a:ext uri="{FF2B5EF4-FFF2-40B4-BE49-F238E27FC236}">
                  <a16:creationId xmlns:a16="http://schemas.microsoft.com/office/drawing/2014/main" xmlns="" id="{36582206-447B-41B6-9B17-DB42760D805B}"/>
                </a:ext>
              </a:extLst>
            </p:cNvPr>
            <p:cNvSpPr txBox="1"/>
            <p:nvPr/>
          </p:nvSpPr>
          <p:spPr>
            <a:xfrm>
              <a:off x="7666706"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24</a:t>
              </a:r>
            </a:p>
          </p:txBody>
        </p:sp>
        <p:sp>
          <p:nvSpPr>
            <p:cNvPr id="153" name="TextBox 152">
              <a:extLst>
                <a:ext uri="{FF2B5EF4-FFF2-40B4-BE49-F238E27FC236}">
                  <a16:creationId xmlns:a16="http://schemas.microsoft.com/office/drawing/2014/main" xmlns="" id="{AF280306-96C9-43E3-93BE-6C68065E072A}"/>
                </a:ext>
              </a:extLst>
            </p:cNvPr>
            <p:cNvSpPr txBox="1"/>
            <p:nvPr/>
          </p:nvSpPr>
          <p:spPr>
            <a:xfrm>
              <a:off x="8607780"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33</a:t>
              </a:r>
            </a:p>
          </p:txBody>
        </p:sp>
        <p:sp>
          <p:nvSpPr>
            <p:cNvPr id="154" name="TextBox 153">
              <a:extLst>
                <a:ext uri="{FF2B5EF4-FFF2-40B4-BE49-F238E27FC236}">
                  <a16:creationId xmlns:a16="http://schemas.microsoft.com/office/drawing/2014/main" xmlns="" id="{43DA6211-F08E-4F0A-964E-28129FC4A577}"/>
                </a:ext>
              </a:extLst>
            </p:cNvPr>
            <p:cNvSpPr txBox="1"/>
            <p:nvPr/>
          </p:nvSpPr>
          <p:spPr>
            <a:xfrm>
              <a:off x="7042497"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18</a:t>
              </a:r>
            </a:p>
          </p:txBody>
        </p:sp>
        <p:sp>
          <p:nvSpPr>
            <p:cNvPr id="155" name="TextBox 154">
              <a:extLst>
                <a:ext uri="{FF2B5EF4-FFF2-40B4-BE49-F238E27FC236}">
                  <a16:creationId xmlns:a16="http://schemas.microsoft.com/office/drawing/2014/main" xmlns="" id="{320DEA65-3F32-4278-89C5-F06E87C769DB}"/>
                </a:ext>
              </a:extLst>
            </p:cNvPr>
            <p:cNvSpPr txBox="1"/>
            <p:nvPr/>
          </p:nvSpPr>
          <p:spPr>
            <a:xfrm>
              <a:off x="6613937" y="5098902"/>
              <a:ext cx="699199"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时间，月数</a:t>
              </a:r>
            </a:p>
          </p:txBody>
        </p:sp>
        <p:sp>
          <p:nvSpPr>
            <p:cNvPr id="156" name="Freeform: Shape 601">
              <a:extLst>
                <a:ext uri="{FF2B5EF4-FFF2-40B4-BE49-F238E27FC236}">
                  <a16:creationId xmlns:a16="http://schemas.microsoft.com/office/drawing/2014/main" xmlns="" id="{14BFDD8D-BBDB-417A-BD35-986516A2E3F5}"/>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57" name="Straight Connector 156">
              <a:extLst>
                <a:ext uri="{FF2B5EF4-FFF2-40B4-BE49-F238E27FC236}">
                  <a16:creationId xmlns:a16="http://schemas.microsoft.com/office/drawing/2014/main" xmlns="" id="{9382ED04-E090-4CD4-969E-50A65FD66F48}"/>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19767750-270F-4584-BBFB-459FEAEC9BBA}"/>
                </a:ext>
              </a:extLst>
            </p:cNvPr>
            <p:cNvCxnSpPr/>
            <p:nvPr/>
          </p:nvCxnSpPr>
          <p:spPr>
            <a:xfrm>
              <a:off x="519325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98C03046-FC28-4C28-9983-91F450124D42}"/>
                </a:ext>
              </a:extLst>
            </p:cNvPr>
            <p:cNvCxnSpPr/>
            <p:nvPr/>
          </p:nvCxnSpPr>
          <p:spPr>
            <a:xfrm>
              <a:off x="519325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4BD9077A-8B58-44C9-B811-95C78C7E4C3C}"/>
                </a:ext>
              </a:extLst>
            </p:cNvPr>
            <p:cNvCxnSpPr/>
            <p:nvPr/>
          </p:nvCxnSpPr>
          <p:spPr>
            <a:xfrm>
              <a:off x="519325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E7243D90-D9F5-4CCB-BAF4-962CE282715C}"/>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7F3A0547-9F49-45C1-BF78-CFFCE6857B6D}"/>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6D8A683B-E0FD-4452-AC14-320D9C942ACF}"/>
                </a:ext>
              </a:extLst>
            </p:cNvPr>
            <p:cNvCxnSpPr/>
            <p:nvPr/>
          </p:nvCxnSpPr>
          <p:spPr>
            <a:xfrm rot="16200000">
              <a:off x="55264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6FDCB613-F1A1-45B2-BA23-053A21EE7BEA}"/>
                </a:ext>
              </a:extLst>
            </p:cNvPr>
            <p:cNvCxnSpPr/>
            <p:nvPr/>
          </p:nvCxnSpPr>
          <p:spPr>
            <a:xfrm rot="16200000">
              <a:off x="58395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948CE637-F001-4DA9-925E-07605B87B504}"/>
                </a:ext>
              </a:extLst>
            </p:cNvPr>
            <p:cNvCxnSpPr/>
            <p:nvPr/>
          </p:nvCxnSpPr>
          <p:spPr>
            <a:xfrm rot="16200000">
              <a:off x="61527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AC75AE84-975B-4F4F-8C1B-F83FBFD8C6F1}"/>
                </a:ext>
              </a:extLst>
            </p:cNvPr>
            <p:cNvCxnSpPr/>
            <p:nvPr/>
          </p:nvCxnSpPr>
          <p:spPr>
            <a:xfrm rot="16200000">
              <a:off x="64658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9C85A978-73B8-4ED1-B3A4-67085BED5207}"/>
                </a:ext>
              </a:extLst>
            </p:cNvPr>
            <p:cNvCxnSpPr/>
            <p:nvPr/>
          </p:nvCxnSpPr>
          <p:spPr>
            <a:xfrm rot="16200000">
              <a:off x="67790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92ED310C-0CFC-4058-9395-B36B1D7892E8}"/>
                </a:ext>
              </a:extLst>
            </p:cNvPr>
            <p:cNvCxnSpPr/>
            <p:nvPr/>
          </p:nvCxnSpPr>
          <p:spPr>
            <a:xfrm rot="16200000">
              <a:off x="70922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5C4B188C-B56B-40B0-B23F-10AAB085FD4E}"/>
                </a:ext>
              </a:extLst>
            </p:cNvPr>
            <p:cNvCxnSpPr/>
            <p:nvPr/>
          </p:nvCxnSpPr>
          <p:spPr>
            <a:xfrm rot="16200000">
              <a:off x="74053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24DF7D1A-228F-4EFC-8682-50401784C7F0}"/>
                </a:ext>
              </a:extLst>
            </p:cNvPr>
            <p:cNvCxnSpPr/>
            <p:nvPr/>
          </p:nvCxnSpPr>
          <p:spPr>
            <a:xfrm rot="16200000">
              <a:off x="77185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8D2ECCB4-DCCD-4F27-825A-D5AD261A10A0}"/>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xmlns="" id="{3B209680-9E9B-4F4B-989B-08B25E8760ED}"/>
                </a:ext>
              </a:extLst>
            </p:cNvPr>
            <p:cNvSpPr txBox="1"/>
            <p:nvPr/>
          </p:nvSpPr>
          <p:spPr>
            <a:xfrm>
              <a:off x="5146062"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297</a:t>
              </a:r>
            </a:p>
            <a:p>
              <a:pPr algn="ctr"/>
              <a:r>
                <a:rPr lang="zh-CN" sz="900" b="0" i="0" u="none" strike="noStrike" cap="none" baseline="0">
                  <a:solidFill>
                    <a:srgbClr val="4D4D4D"/>
                  </a:solidFill>
                  <a:effectLst/>
                  <a:uFillTx/>
                  <a:ea typeface="SimSun"/>
                </a:rPr>
                <a:t>148</a:t>
              </a:r>
            </a:p>
          </p:txBody>
        </p:sp>
        <p:sp>
          <p:nvSpPr>
            <p:cNvPr id="173" name="TextBox 172">
              <a:extLst>
                <a:ext uri="{FF2B5EF4-FFF2-40B4-BE49-F238E27FC236}">
                  <a16:creationId xmlns:a16="http://schemas.microsoft.com/office/drawing/2014/main" xmlns="" id="{C26795DE-FD96-4A56-8684-EF69994EEADA}"/>
                </a:ext>
              </a:extLst>
            </p:cNvPr>
            <p:cNvSpPr txBox="1"/>
            <p:nvPr/>
          </p:nvSpPr>
          <p:spPr>
            <a:xfrm>
              <a:off x="5457616"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293</a:t>
              </a:r>
            </a:p>
            <a:p>
              <a:pPr algn="ctr"/>
              <a:r>
                <a:rPr lang="zh-CN" sz="900" b="0" i="0" u="none" strike="noStrike" cap="none" baseline="0">
                  <a:solidFill>
                    <a:srgbClr val="4D4D4D"/>
                  </a:solidFill>
                  <a:effectLst/>
                  <a:uFillTx/>
                  <a:ea typeface="SimSun"/>
                </a:rPr>
                <a:t>142</a:t>
              </a:r>
            </a:p>
          </p:txBody>
        </p:sp>
        <p:sp>
          <p:nvSpPr>
            <p:cNvPr id="174" name="TextBox 173">
              <a:extLst>
                <a:ext uri="{FF2B5EF4-FFF2-40B4-BE49-F238E27FC236}">
                  <a16:creationId xmlns:a16="http://schemas.microsoft.com/office/drawing/2014/main" xmlns="" id="{C4561E23-CF72-480A-AAF4-93497917B023}"/>
                </a:ext>
              </a:extLst>
            </p:cNvPr>
            <p:cNvSpPr txBox="1"/>
            <p:nvPr/>
          </p:nvSpPr>
          <p:spPr>
            <a:xfrm>
              <a:off x="5771710"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275</a:t>
              </a:r>
            </a:p>
            <a:p>
              <a:pPr algn="ctr"/>
              <a:r>
                <a:rPr lang="zh-CN" sz="900" b="0" i="0" u="none" strike="noStrike" cap="none" baseline="0">
                  <a:solidFill>
                    <a:srgbClr val="4D4D4D"/>
                  </a:solidFill>
                  <a:effectLst/>
                  <a:uFillTx/>
                  <a:ea typeface="SimSun"/>
                </a:rPr>
                <a:t>130</a:t>
              </a:r>
            </a:p>
          </p:txBody>
        </p:sp>
        <p:sp>
          <p:nvSpPr>
            <p:cNvPr id="175" name="TextBox 174">
              <a:extLst>
                <a:ext uri="{FF2B5EF4-FFF2-40B4-BE49-F238E27FC236}">
                  <a16:creationId xmlns:a16="http://schemas.microsoft.com/office/drawing/2014/main" xmlns="" id="{59A9DD36-B798-41CE-984D-0DF59A6ECF86}"/>
                </a:ext>
              </a:extLst>
            </p:cNvPr>
            <p:cNvSpPr txBox="1"/>
            <p:nvPr/>
          </p:nvSpPr>
          <p:spPr>
            <a:xfrm>
              <a:off x="6086441"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244</a:t>
              </a:r>
            </a:p>
            <a:p>
              <a:pPr algn="ctr"/>
              <a:r>
                <a:rPr lang="zh-CN" sz="900" b="0" i="0" u="none" strike="noStrike" cap="none" baseline="0">
                  <a:solidFill>
                    <a:srgbClr val="4D4D4D"/>
                  </a:solidFill>
                  <a:effectLst/>
                  <a:uFillTx/>
                  <a:ea typeface="SimSun"/>
                </a:rPr>
                <a:t>120</a:t>
              </a:r>
            </a:p>
          </p:txBody>
        </p:sp>
        <p:sp>
          <p:nvSpPr>
            <p:cNvPr id="176" name="TextBox 175">
              <a:extLst>
                <a:ext uri="{FF2B5EF4-FFF2-40B4-BE49-F238E27FC236}">
                  <a16:creationId xmlns:a16="http://schemas.microsoft.com/office/drawing/2014/main" xmlns="" id="{D1196761-B10E-47C0-9409-83256C2E19AB}"/>
                </a:ext>
              </a:extLst>
            </p:cNvPr>
            <p:cNvSpPr txBox="1"/>
            <p:nvPr/>
          </p:nvSpPr>
          <p:spPr>
            <a:xfrm>
              <a:off x="6398901"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214</a:t>
              </a:r>
            </a:p>
            <a:p>
              <a:pPr algn="ctr"/>
              <a:r>
                <a:rPr lang="zh-CN" sz="900" b="0" i="0" u="none" strike="noStrike" cap="none" baseline="0">
                  <a:solidFill>
                    <a:srgbClr val="4D4D4D"/>
                  </a:solidFill>
                  <a:effectLst/>
                  <a:uFillTx/>
                  <a:ea typeface="SimSun"/>
                </a:rPr>
                <a:t>108</a:t>
              </a:r>
            </a:p>
          </p:txBody>
        </p:sp>
        <p:sp>
          <p:nvSpPr>
            <p:cNvPr id="177" name="TextBox 176">
              <a:extLst>
                <a:ext uri="{FF2B5EF4-FFF2-40B4-BE49-F238E27FC236}">
                  <a16:creationId xmlns:a16="http://schemas.microsoft.com/office/drawing/2014/main" xmlns="" id="{F61B9550-57AE-4EB4-BA0E-0A26D50C0390}"/>
                </a:ext>
              </a:extLst>
            </p:cNvPr>
            <p:cNvSpPr txBox="1"/>
            <p:nvPr/>
          </p:nvSpPr>
          <p:spPr>
            <a:xfrm>
              <a:off x="6713227"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189</a:t>
              </a:r>
            </a:p>
            <a:p>
              <a:pPr algn="ctr"/>
              <a:r>
                <a:rPr lang="zh-CN" sz="900" b="0" i="0" u="none" strike="noStrike" cap="none" baseline="0">
                  <a:solidFill>
                    <a:srgbClr val="4D4D4D"/>
                  </a:solidFill>
                  <a:effectLst/>
                  <a:uFillTx/>
                  <a:ea typeface="SimSun"/>
                </a:rPr>
                <a:t>94</a:t>
              </a:r>
            </a:p>
          </p:txBody>
        </p:sp>
        <p:sp>
          <p:nvSpPr>
            <p:cNvPr id="178" name="TextBox 177">
              <a:extLst>
                <a:ext uri="{FF2B5EF4-FFF2-40B4-BE49-F238E27FC236}">
                  <a16:creationId xmlns:a16="http://schemas.microsoft.com/office/drawing/2014/main" xmlns="" id="{9CB2A1A4-A40A-4877-AF44-9E6DF77BACDD}"/>
                </a:ext>
              </a:extLst>
            </p:cNvPr>
            <p:cNvSpPr txBox="1"/>
            <p:nvPr/>
          </p:nvSpPr>
          <p:spPr>
            <a:xfrm>
              <a:off x="7328015" y="5487244"/>
              <a:ext cx="208268" cy="228548"/>
            </a:xfrm>
            <a:prstGeom prst="rect">
              <a:avLst/>
            </a:prstGeom>
            <a:noFill/>
          </p:spPr>
          <p:txBody>
            <a:bodyPr wrap="square" lIns="0" tIns="0" rIns="0" bIns="0" rtlCol="0" anchor="ctr" anchorCtr="0">
              <a:spAutoFit/>
            </a:bodyPr>
            <a:lstStyle/>
            <a:p>
              <a:pPr algn="ctr"/>
              <a:r>
                <a:rPr lang="zh-CN" sz="900" b="0" i="0" u="none" strike="noStrike" cap="none" baseline="0">
                  <a:solidFill>
                    <a:srgbClr val="4D4D4D"/>
                  </a:solidFill>
                  <a:effectLst/>
                  <a:uFillTx/>
                  <a:ea typeface="SimSun"/>
                </a:rPr>
                <a:t>104</a:t>
              </a:r>
            </a:p>
            <a:p>
              <a:pPr algn="ctr"/>
              <a:r>
                <a:rPr lang="zh-CN" sz="900" b="0" i="0" u="none" strike="noStrike" cap="none" baseline="0">
                  <a:solidFill>
                    <a:srgbClr val="4D4D4D"/>
                  </a:solidFill>
                  <a:effectLst/>
                  <a:uFillTx/>
                  <a:ea typeface="SimSun"/>
                </a:rPr>
                <a:t>49</a:t>
              </a:r>
            </a:p>
          </p:txBody>
        </p:sp>
        <p:sp>
          <p:nvSpPr>
            <p:cNvPr id="179" name="TextBox 178">
              <a:extLst>
                <a:ext uri="{FF2B5EF4-FFF2-40B4-BE49-F238E27FC236}">
                  <a16:creationId xmlns:a16="http://schemas.microsoft.com/office/drawing/2014/main" xmlns="" id="{70FD2E08-8261-4915-9392-9BFEE60A0CE3}"/>
                </a:ext>
              </a:extLst>
            </p:cNvPr>
            <p:cNvSpPr txBox="1"/>
            <p:nvPr/>
          </p:nvSpPr>
          <p:spPr>
            <a:xfrm>
              <a:off x="7681009" y="5487244"/>
              <a:ext cx="127127"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70</a:t>
              </a:r>
            </a:p>
            <a:p>
              <a:pPr algn="ctr"/>
              <a:r>
                <a:rPr lang="zh-CN" sz="900" b="0" i="0" u="none" strike="noStrike" cap="none" baseline="0">
                  <a:solidFill>
                    <a:srgbClr val="4D4D4D"/>
                  </a:solidFill>
                  <a:effectLst/>
                  <a:uFillTx/>
                  <a:ea typeface="SimSun"/>
                </a:rPr>
                <a:t>30</a:t>
              </a:r>
            </a:p>
          </p:txBody>
        </p:sp>
        <p:sp>
          <p:nvSpPr>
            <p:cNvPr id="180" name="TextBox 179">
              <a:extLst>
                <a:ext uri="{FF2B5EF4-FFF2-40B4-BE49-F238E27FC236}">
                  <a16:creationId xmlns:a16="http://schemas.microsoft.com/office/drawing/2014/main" xmlns="" id="{2B661B2A-A74A-4B13-BE83-A1917888F381}"/>
                </a:ext>
              </a:extLst>
            </p:cNvPr>
            <p:cNvSpPr txBox="1"/>
            <p:nvPr/>
          </p:nvSpPr>
          <p:spPr>
            <a:xfrm>
              <a:off x="8653864" y="5487244"/>
              <a:ext cx="63564"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0</a:t>
              </a:r>
            </a:p>
            <a:p>
              <a:pPr algn="ctr"/>
              <a:r>
                <a:rPr lang="zh-CN" sz="900" b="0" i="0" u="none" strike="noStrike" cap="none" baseline="0">
                  <a:solidFill>
                    <a:srgbClr val="4D4D4D"/>
                  </a:solidFill>
                  <a:effectLst/>
                  <a:uFillTx/>
                  <a:ea typeface="SimSun"/>
                </a:rPr>
                <a:t>0</a:t>
              </a:r>
            </a:p>
          </p:txBody>
        </p:sp>
        <p:sp>
          <p:nvSpPr>
            <p:cNvPr id="181" name="TextBox 180">
              <a:extLst>
                <a:ext uri="{FF2B5EF4-FFF2-40B4-BE49-F238E27FC236}">
                  <a16:creationId xmlns:a16="http://schemas.microsoft.com/office/drawing/2014/main" xmlns="" id="{DE0FC441-62FB-42BF-978B-8A413BAFC67F}"/>
                </a:ext>
              </a:extLst>
            </p:cNvPr>
            <p:cNvSpPr txBox="1"/>
            <p:nvPr/>
          </p:nvSpPr>
          <p:spPr>
            <a:xfrm>
              <a:off x="7025017" y="5487244"/>
              <a:ext cx="190691"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164</a:t>
              </a:r>
            </a:p>
            <a:p>
              <a:pPr algn="ctr"/>
              <a:r>
                <a:rPr lang="zh-CN" sz="900" b="0" i="0" u="none" strike="noStrike" cap="none" baseline="0">
                  <a:solidFill>
                    <a:srgbClr val="4D4D4D"/>
                  </a:solidFill>
                  <a:effectLst/>
                  <a:uFillTx/>
                  <a:ea typeface="SimSun"/>
                </a:rPr>
                <a:t>79</a:t>
              </a:r>
            </a:p>
          </p:txBody>
        </p:sp>
        <p:sp>
          <p:nvSpPr>
            <p:cNvPr id="182" name="TextBox 181">
              <a:extLst>
                <a:ext uri="{FF2B5EF4-FFF2-40B4-BE49-F238E27FC236}">
                  <a16:creationId xmlns:a16="http://schemas.microsoft.com/office/drawing/2014/main" xmlns="" id="{1B26716C-3665-4605-86BB-E8FEFC1025F6}"/>
                </a:ext>
              </a:extLst>
            </p:cNvPr>
            <p:cNvSpPr txBox="1"/>
            <p:nvPr/>
          </p:nvSpPr>
          <p:spPr>
            <a:xfrm>
              <a:off x="7983922"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27</a:t>
              </a:r>
            </a:p>
          </p:txBody>
        </p:sp>
        <p:sp>
          <p:nvSpPr>
            <p:cNvPr id="183" name="TextBox 182">
              <a:extLst>
                <a:ext uri="{FF2B5EF4-FFF2-40B4-BE49-F238E27FC236}">
                  <a16:creationId xmlns:a16="http://schemas.microsoft.com/office/drawing/2014/main" xmlns="" id="{ABBE6AEA-0C20-43F4-ACB1-32F48691D1A5}"/>
                </a:ext>
              </a:extLst>
            </p:cNvPr>
            <p:cNvSpPr txBox="1"/>
            <p:nvPr/>
          </p:nvSpPr>
          <p:spPr>
            <a:xfrm>
              <a:off x="7998224" y="5487244"/>
              <a:ext cx="127127"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28</a:t>
              </a:r>
            </a:p>
            <a:p>
              <a:pPr algn="ctr"/>
              <a:r>
                <a:rPr lang="zh-CN" sz="900" b="0" i="0" u="none" strike="noStrike" cap="none" baseline="0">
                  <a:solidFill>
                    <a:srgbClr val="4D4D4D"/>
                  </a:solidFill>
                  <a:effectLst/>
                  <a:uFillTx/>
                  <a:ea typeface="SimSun"/>
                </a:rPr>
                <a:t>14</a:t>
              </a:r>
            </a:p>
          </p:txBody>
        </p:sp>
        <p:cxnSp>
          <p:nvCxnSpPr>
            <p:cNvPr id="184" name="Straight Connector 183">
              <a:extLst>
                <a:ext uri="{FF2B5EF4-FFF2-40B4-BE49-F238E27FC236}">
                  <a16:creationId xmlns:a16="http://schemas.microsoft.com/office/drawing/2014/main" xmlns="" id="{F42FD439-7EA6-4C18-970C-8045A100F469}"/>
                </a:ext>
              </a:extLst>
            </p:cNvPr>
            <p:cNvCxnSpPr/>
            <p:nvPr/>
          </p:nvCxnSpPr>
          <p:spPr>
            <a:xfrm rot="16200000">
              <a:off x="80316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xmlns="" id="{3A143B5B-5541-41C2-88B5-33B34107158A}"/>
                </a:ext>
              </a:extLst>
            </p:cNvPr>
            <p:cNvSpPr txBox="1"/>
            <p:nvPr/>
          </p:nvSpPr>
          <p:spPr>
            <a:xfrm>
              <a:off x="8290280" y="4885617"/>
              <a:ext cx="155731" cy="139668"/>
            </a:xfrm>
            <a:prstGeom prst="rect">
              <a:avLst/>
            </a:prstGeom>
            <a:noFill/>
          </p:spPr>
          <p:txBody>
            <a:bodyPr wrap="none" lIns="0" tIns="0" rIns="0" bIns="0" rtlCol="0" anchor="ctr" anchorCtr="0">
              <a:spAutoFit/>
            </a:bodyPr>
            <a:lstStyle/>
            <a:p>
              <a:pPr algn="ctr"/>
              <a:r>
                <a:rPr lang="zh-CN" sz="1100" b="0" i="0" u="none" strike="noStrike" cap="none" baseline="0">
                  <a:solidFill>
                    <a:srgbClr val="4D4D4D"/>
                  </a:solidFill>
                  <a:effectLst/>
                  <a:uFillTx/>
                  <a:ea typeface="SimSun"/>
                </a:rPr>
                <a:t>30</a:t>
              </a:r>
            </a:p>
          </p:txBody>
        </p:sp>
        <p:cxnSp>
          <p:nvCxnSpPr>
            <p:cNvPr id="186" name="Straight Connector 185">
              <a:extLst>
                <a:ext uri="{FF2B5EF4-FFF2-40B4-BE49-F238E27FC236}">
                  <a16:creationId xmlns:a16="http://schemas.microsoft.com/office/drawing/2014/main" xmlns="" id="{B2A75EBF-3FF7-46A0-A7B9-827B5467F040}"/>
                </a:ext>
              </a:extLst>
            </p:cNvPr>
            <p:cNvCxnSpPr/>
            <p:nvPr/>
          </p:nvCxnSpPr>
          <p:spPr>
            <a:xfrm rot="16200000">
              <a:off x="83448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xmlns="" id="{2D8D6946-BA5A-4E61-95A0-64526C8EF2FC}"/>
                </a:ext>
              </a:extLst>
            </p:cNvPr>
            <p:cNvSpPr txBox="1"/>
            <p:nvPr/>
          </p:nvSpPr>
          <p:spPr>
            <a:xfrm>
              <a:off x="8336367" y="5487244"/>
              <a:ext cx="63564" cy="228548"/>
            </a:xfrm>
            <a:prstGeom prst="rect">
              <a:avLst/>
            </a:prstGeom>
            <a:noFill/>
          </p:spPr>
          <p:txBody>
            <a:bodyPr wrap="none" lIns="0" tIns="0" rIns="0" bIns="0" rtlCol="0" anchor="ctr" anchorCtr="0">
              <a:spAutoFit/>
            </a:bodyPr>
            <a:lstStyle/>
            <a:p>
              <a:pPr algn="ctr"/>
              <a:r>
                <a:rPr lang="zh-CN" sz="900" b="0" i="0" u="none" strike="noStrike" cap="none" baseline="0">
                  <a:solidFill>
                    <a:srgbClr val="4D4D4D"/>
                  </a:solidFill>
                  <a:effectLst/>
                  <a:uFillTx/>
                  <a:ea typeface="SimSun"/>
                </a:rPr>
                <a:t>8</a:t>
              </a:r>
            </a:p>
            <a:p>
              <a:pPr algn="ctr"/>
              <a:r>
                <a:rPr lang="zh-CN" sz="900" b="0" i="0" u="none" strike="noStrike" cap="none" baseline="0">
                  <a:solidFill>
                    <a:srgbClr val="4D4D4D"/>
                  </a:solidFill>
                  <a:effectLst/>
                  <a:uFillTx/>
                  <a:ea typeface="SimSun"/>
                </a:rPr>
                <a:t>5</a:t>
              </a:r>
            </a:p>
          </p:txBody>
        </p:sp>
        <p:grpSp>
          <p:nvGrpSpPr>
            <p:cNvPr id="188" name="Graphic 2126">
              <a:extLst>
                <a:ext uri="{FF2B5EF4-FFF2-40B4-BE49-F238E27FC236}">
                  <a16:creationId xmlns:a16="http://schemas.microsoft.com/office/drawing/2014/main" xmlns="" id="{62F3E2CD-7103-4471-977D-F27B16E4DCA9}"/>
                </a:ext>
              </a:extLst>
            </p:cNvPr>
            <p:cNvGrpSpPr/>
            <p:nvPr/>
          </p:nvGrpSpPr>
          <p:grpSpPr>
            <a:xfrm>
              <a:off x="5242560" y="3076956"/>
              <a:ext cx="3263900" cy="1150620"/>
              <a:chOff x="2305050" y="2847975"/>
              <a:chExt cx="4533900" cy="1162050"/>
            </a:xfrm>
          </p:grpSpPr>
          <p:sp>
            <p:nvSpPr>
              <p:cNvPr id="230" name="Freeform: Shape 2128">
                <a:extLst>
                  <a:ext uri="{FF2B5EF4-FFF2-40B4-BE49-F238E27FC236}">
                    <a16:creationId xmlns:a16="http://schemas.microsoft.com/office/drawing/2014/main" xmlns="" id="{CF6F324A-E97F-4AEA-BE12-CF5776BF184C}"/>
                  </a:ext>
                </a:extLst>
              </p:cNvPr>
              <p:cNvSpPr/>
              <p:nvPr/>
            </p:nvSpPr>
            <p:spPr>
              <a:xfrm>
                <a:off x="6807899"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1" name="Freeform: Shape 2129">
                <a:extLst>
                  <a:ext uri="{FF2B5EF4-FFF2-40B4-BE49-F238E27FC236}">
                    <a16:creationId xmlns:a16="http://schemas.microsoft.com/office/drawing/2014/main" xmlns="" id="{744D955D-176D-4862-B917-986D7D52DDD5}"/>
                  </a:ext>
                </a:extLst>
              </p:cNvPr>
              <p:cNvSpPr/>
              <p:nvPr/>
            </p:nvSpPr>
            <p:spPr>
              <a:xfrm>
                <a:off x="677227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2" name="Freeform: Shape 2130">
                <a:extLst>
                  <a:ext uri="{FF2B5EF4-FFF2-40B4-BE49-F238E27FC236}">
                    <a16:creationId xmlns:a16="http://schemas.microsoft.com/office/drawing/2014/main" xmlns="" id="{83C01B40-ED4C-4215-B815-39D8E1B2292D}"/>
                  </a:ext>
                </a:extLst>
              </p:cNvPr>
              <p:cNvSpPr/>
              <p:nvPr/>
            </p:nvSpPr>
            <p:spPr>
              <a:xfrm>
                <a:off x="673074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3" name="Freeform: Shape 2131">
                <a:extLst>
                  <a:ext uri="{FF2B5EF4-FFF2-40B4-BE49-F238E27FC236}">
                    <a16:creationId xmlns:a16="http://schemas.microsoft.com/office/drawing/2014/main" xmlns="" id="{BB29DC84-6B37-47AC-B52E-3724768BEFA7}"/>
                  </a:ext>
                </a:extLst>
              </p:cNvPr>
              <p:cNvSpPr/>
              <p:nvPr/>
            </p:nvSpPr>
            <p:spPr>
              <a:xfrm>
                <a:off x="671893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4" name="Freeform: Shape 2132">
                <a:extLst>
                  <a:ext uri="{FF2B5EF4-FFF2-40B4-BE49-F238E27FC236}">
                    <a16:creationId xmlns:a16="http://schemas.microsoft.com/office/drawing/2014/main" xmlns="" id="{B113CE0F-0936-4E07-B137-3DCF101FDC25}"/>
                  </a:ext>
                </a:extLst>
              </p:cNvPr>
              <p:cNvSpPr/>
              <p:nvPr/>
            </p:nvSpPr>
            <p:spPr>
              <a:xfrm>
                <a:off x="666559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5" name="Freeform: Shape 2133">
                <a:extLst>
                  <a:ext uri="{FF2B5EF4-FFF2-40B4-BE49-F238E27FC236}">
                    <a16:creationId xmlns:a16="http://schemas.microsoft.com/office/drawing/2014/main" xmlns="" id="{029DC449-F896-4821-B007-6D0861E805E2}"/>
                  </a:ext>
                </a:extLst>
              </p:cNvPr>
              <p:cNvSpPr/>
              <p:nvPr/>
            </p:nvSpPr>
            <p:spPr>
              <a:xfrm>
                <a:off x="664673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6" name="Freeform: Shape 2134">
                <a:extLst>
                  <a:ext uri="{FF2B5EF4-FFF2-40B4-BE49-F238E27FC236}">
                    <a16:creationId xmlns:a16="http://schemas.microsoft.com/office/drawing/2014/main" xmlns="" id="{92413AB5-8F12-4B01-8AE1-438184A1E624}"/>
                  </a:ext>
                </a:extLst>
              </p:cNvPr>
              <p:cNvSpPr/>
              <p:nvPr/>
            </p:nvSpPr>
            <p:spPr>
              <a:xfrm>
                <a:off x="6617970"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7" name="Freeform: Shape 2135">
                <a:extLst>
                  <a:ext uri="{FF2B5EF4-FFF2-40B4-BE49-F238E27FC236}">
                    <a16:creationId xmlns:a16="http://schemas.microsoft.com/office/drawing/2014/main" xmlns="" id="{A5B6384C-42BF-4405-A357-63BEF0F54B41}"/>
                  </a:ext>
                </a:extLst>
              </p:cNvPr>
              <p:cNvSpPr/>
              <p:nvPr/>
            </p:nvSpPr>
            <p:spPr>
              <a:xfrm>
                <a:off x="6548533"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8" name="Freeform: Shape 2136">
                <a:extLst>
                  <a:ext uri="{FF2B5EF4-FFF2-40B4-BE49-F238E27FC236}">
                    <a16:creationId xmlns:a16="http://schemas.microsoft.com/office/drawing/2014/main" xmlns="" id="{238C7A7E-95CC-409B-8B86-490257320E18}"/>
                  </a:ext>
                </a:extLst>
              </p:cNvPr>
              <p:cNvSpPr/>
              <p:nvPr/>
            </p:nvSpPr>
            <p:spPr>
              <a:xfrm>
                <a:off x="652881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9" name="Freeform: Shape 2137">
                <a:extLst>
                  <a:ext uri="{FF2B5EF4-FFF2-40B4-BE49-F238E27FC236}">
                    <a16:creationId xmlns:a16="http://schemas.microsoft.com/office/drawing/2014/main" xmlns="" id="{F0C336CE-0047-419B-A760-42815624BE12}"/>
                  </a:ext>
                </a:extLst>
              </p:cNvPr>
              <p:cNvSpPr/>
              <p:nvPr/>
            </p:nvSpPr>
            <p:spPr>
              <a:xfrm>
                <a:off x="648509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0" name="Freeform: Shape 2138">
                <a:extLst>
                  <a:ext uri="{FF2B5EF4-FFF2-40B4-BE49-F238E27FC236}">
                    <a16:creationId xmlns:a16="http://schemas.microsoft.com/office/drawing/2014/main" xmlns="" id="{1FA62F3F-BE1E-48BE-B494-5FF5B5ACF19C}"/>
                  </a:ext>
                </a:extLst>
              </p:cNvPr>
              <p:cNvSpPr/>
              <p:nvPr/>
            </p:nvSpPr>
            <p:spPr>
              <a:xfrm>
                <a:off x="6464141" y="390248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1" name="Freeform: Shape 2139">
                <a:extLst>
                  <a:ext uri="{FF2B5EF4-FFF2-40B4-BE49-F238E27FC236}">
                    <a16:creationId xmlns:a16="http://schemas.microsoft.com/office/drawing/2014/main" xmlns="" id="{95924EC1-9F9E-4BC1-B727-BF7D0BA3E869}"/>
                  </a:ext>
                </a:extLst>
              </p:cNvPr>
              <p:cNvSpPr/>
              <p:nvPr/>
            </p:nvSpPr>
            <p:spPr>
              <a:xfrm>
                <a:off x="6416993"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2" name="Freeform: Shape 2140">
                <a:extLst>
                  <a:ext uri="{FF2B5EF4-FFF2-40B4-BE49-F238E27FC236}">
                    <a16:creationId xmlns:a16="http://schemas.microsoft.com/office/drawing/2014/main" xmlns="" id="{BBBD209B-CA91-4BFA-8690-B7E26BF76ABF}"/>
                  </a:ext>
                </a:extLst>
              </p:cNvPr>
              <p:cNvSpPr/>
              <p:nvPr/>
            </p:nvSpPr>
            <p:spPr>
              <a:xfrm>
                <a:off x="6379655"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3" name="Freeform: Shape 2141">
                <a:extLst>
                  <a:ext uri="{FF2B5EF4-FFF2-40B4-BE49-F238E27FC236}">
                    <a16:creationId xmlns:a16="http://schemas.microsoft.com/office/drawing/2014/main" xmlns="" id="{0DC8D3FC-138C-451A-8A32-66AAAF240021}"/>
                  </a:ext>
                </a:extLst>
              </p:cNvPr>
              <p:cNvSpPr/>
              <p:nvPr/>
            </p:nvSpPr>
            <p:spPr>
              <a:xfrm>
                <a:off x="6351842"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4" name="Freeform: Shape 2142">
                <a:extLst>
                  <a:ext uri="{FF2B5EF4-FFF2-40B4-BE49-F238E27FC236}">
                    <a16:creationId xmlns:a16="http://schemas.microsoft.com/office/drawing/2014/main" xmlns="" id="{A8889110-F3EA-4178-BC0C-5EBCCF2B0311}"/>
                  </a:ext>
                </a:extLst>
              </p:cNvPr>
              <p:cNvSpPr/>
              <p:nvPr/>
            </p:nvSpPr>
            <p:spPr>
              <a:xfrm>
                <a:off x="633764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5" name="Freeform: Shape 2143">
                <a:extLst>
                  <a:ext uri="{FF2B5EF4-FFF2-40B4-BE49-F238E27FC236}">
                    <a16:creationId xmlns:a16="http://schemas.microsoft.com/office/drawing/2014/main" xmlns="" id="{9E2656B6-BB33-4143-A3D1-BA6AC8038230}"/>
                  </a:ext>
                </a:extLst>
              </p:cNvPr>
              <p:cNvSpPr/>
              <p:nvPr/>
            </p:nvSpPr>
            <p:spPr>
              <a:xfrm>
                <a:off x="632479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6" name="Freeform: Shape 2144">
                <a:extLst>
                  <a:ext uri="{FF2B5EF4-FFF2-40B4-BE49-F238E27FC236}">
                    <a16:creationId xmlns:a16="http://schemas.microsoft.com/office/drawing/2014/main" xmlns="" id="{5202D18A-44BA-46AF-999B-B8C3E91BABBF}"/>
                  </a:ext>
                </a:extLst>
              </p:cNvPr>
              <p:cNvSpPr/>
              <p:nvPr/>
            </p:nvSpPr>
            <p:spPr>
              <a:xfrm>
                <a:off x="618382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7" name="Freeform: Shape 2145">
                <a:extLst>
                  <a:ext uri="{FF2B5EF4-FFF2-40B4-BE49-F238E27FC236}">
                    <a16:creationId xmlns:a16="http://schemas.microsoft.com/office/drawing/2014/main" xmlns="" id="{7CEA9114-3E62-4831-8146-AA0AFF3AEEAB}"/>
                  </a:ext>
                </a:extLst>
              </p:cNvPr>
              <p:cNvSpPr/>
              <p:nvPr/>
            </p:nvSpPr>
            <p:spPr>
              <a:xfrm>
                <a:off x="6169628"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8" name="Freeform: Shape 2146">
                <a:extLst>
                  <a:ext uri="{FF2B5EF4-FFF2-40B4-BE49-F238E27FC236}">
                    <a16:creationId xmlns:a16="http://schemas.microsoft.com/office/drawing/2014/main" xmlns="" id="{E93BEAF1-279F-49F2-B425-C68BC516BF6C}"/>
                  </a:ext>
                </a:extLst>
              </p:cNvPr>
              <p:cNvSpPr/>
              <p:nvPr/>
            </p:nvSpPr>
            <p:spPr>
              <a:xfrm>
                <a:off x="6156865"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9" name="Freeform: Shape 2147">
                <a:extLst>
                  <a:ext uri="{FF2B5EF4-FFF2-40B4-BE49-F238E27FC236}">
                    <a16:creationId xmlns:a16="http://schemas.microsoft.com/office/drawing/2014/main" xmlns="" id="{5B96AD19-1751-43FC-93AA-AA2D82904445}"/>
                  </a:ext>
                </a:extLst>
              </p:cNvPr>
              <p:cNvSpPr/>
              <p:nvPr/>
            </p:nvSpPr>
            <p:spPr>
              <a:xfrm>
                <a:off x="624297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0" name="Freeform: Shape 2148">
                <a:extLst>
                  <a:ext uri="{FF2B5EF4-FFF2-40B4-BE49-F238E27FC236}">
                    <a16:creationId xmlns:a16="http://schemas.microsoft.com/office/drawing/2014/main" xmlns="" id="{D887CBE1-3666-4430-8507-3B979FCA1593}"/>
                  </a:ext>
                </a:extLst>
              </p:cNvPr>
              <p:cNvSpPr/>
              <p:nvPr/>
            </p:nvSpPr>
            <p:spPr>
              <a:xfrm>
                <a:off x="622877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1" name="Freeform: Shape 2149">
                <a:extLst>
                  <a:ext uri="{FF2B5EF4-FFF2-40B4-BE49-F238E27FC236}">
                    <a16:creationId xmlns:a16="http://schemas.microsoft.com/office/drawing/2014/main" xmlns="" id="{160A4381-E123-4B1F-9E09-2A19193C8C55}"/>
                  </a:ext>
                </a:extLst>
              </p:cNvPr>
              <p:cNvSpPr/>
              <p:nvPr/>
            </p:nvSpPr>
            <p:spPr>
              <a:xfrm>
                <a:off x="6269927"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2" name="Freeform: Shape 2150">
                <a:extLst>
                  <a:ext uri="{FF2B5EF4-FFF2-40B4-BE49-F238E27FC236}">
                    <a16:creationId xmlns:a16="http://schemas.microsoft.com/office/drawing/2014/main" xmlns="" id="{7C4D7448-2775-4F40-90D0-A6DB0B6711C1}"/>
                  </a:ext>
                </a:extLst>
              </p:cNvPr>
              <p:cNvSpPr/>
              <p:nvPr/>
            </p:nvSpPr>
            <p:spPr>
              <a:xfrm>
                <a:off x="625583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3" name="Freeform: Shape 2151">
                <a:extLst>
                  <a:ext uri="{FF2B5EF4-FFF2-40B4-BE49-F238E27FC236}">
                    <a16:creationId xmlns:a16="http://schemas.microsoft.com/office/drawing/2014/main" xmlns="" id="{9F46DD6B-C62E-4C57-9BA7-5F2401976E57}"/>
                  </a:ext>
                </a:extLst>
              </p:cNvPr>
              <p:cNvSpPr/>
              <p:nvPr/>
            </p:nvSpPr>
            <p:spPr>
              <a:xfrm>
                <a:off x="621592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4" name="Freeform: Shape 2152">
                <a:extLst>
                  <a:ext uri="{FF2B5EF4-FFF2-40B4-BE49-F238E27FC236}">
                    <a16:creationId xmlns:a16="http://schemas.microsoft.com/office/drawing/2014/main" xmlns="" id="{01A7E515-9280-4833-A183-9E930A1542B7}"/>
                  </a:ext>
                </a:extLst>
              </p:cNvPr>
              <p:cNvSpPr/>
              <p:nvPr/>
            </p:nvSpPr>
            <p:spPr>
              <a:xfrm>
                <a:off x="5951982"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5" name="Freeform: Shape 2153">
                <a:extLst>
                  <a:ext uri="{FF2B5EF4-FFF2-40B4-BE49-F238E27FC236}">
                    <a16:creationId xmlns:a16="http://schemas.microsoft.com/office/drawing/2014/main" xmlns="" id="{0D1262B3-775F-4A8F-83D2-B7F390747768}"/>
                  </a:ext>
                </a:extLst>
              </p:cNvPr>
              <p:cNvSpPr/>
              <p:nvPr/>
            </p:nvSpPr>
            <p:spPr>
              <a:xfrm>
                <a:off x="5937790"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6" name="Freeform: Shape 2154">
                <a:extLst>
                  <a:ext uri="{FF2B5EF4-FFF2-40B4-BE49-F238E27FC236}">
                    <a16:creationId xmlns:a16="http://schemas.microsoft.com/office/drawing/2014/main" xmlns="" id="{EDF94CDA-F666-4924-A63C-AE32171ED312}"/>
                  </a:ext>
                </a:extLst>
              </p:cNvPr>
              <p:cNvSpPr/>
              <p:nvPr/>
            </p:nvSpPr>
            <p:spPr>
              <a:xfrm>
                <a:off x="5924931"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7" name="Freeform: Shape 2155">
                <a:extLst>
                  <a:ext uri="{FF2B5EF4-FFF2-40B4-BE49-F238E27FC236}">
                    <a16:creationId xmlns:a16="http://schemas.microsoft.com/office/drawing/2014/main" xmlns="" id="{389A5BBD-AB42-4AED-B357-5065C43FD574}"/>
                  </a:ext>
                </a:extLst>
              </p:cNvPr>
              <p:cNvSpPr/>
              <p:nvPr/>
            </p:nvSpPr>
            <p:spPr>
              <a:xfrm>
                <a:off x="589711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8" name="Freeform: Shape 2156">
                <a:extLst>
                  <a:ext uri="{FF2B5EF4-FFF2-40B4-BE49-F238E27FC236}">
                    <a16:creationId xmlns:a16="http://schemas.microsoft.com/office/drawing/2014/main" xmlns="" id="{FCC3FA23-4AAA-44BE-9C13-B0BE717E57B7}"/>
                  </a:ext>
                </a:extLst>
              </p:cNvPr>
              <p:cNvSpPr/>
              <p:nvPr/>
            </p:nvSpPr>
            <p:spPr>
              <a:xfrm>
                <a:off x="5882926"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9" name="Freeform: Shape 2157">
                <a:extLst>
                  <a:ext uri="{FF2B5EF4-FFF2-40B4-BE49-F238E27FC236}">
                    <a16:creationId xmlns:a16="http://schemas.microsoft.com/office/drawing/2014/main" xmlns="" id="{79662897-661B-4254-9615-F1205BE5CBE1}"/>
                  </a:ext>
                </a:extLst>
              </p:cNvPr>
              <p:cNvSpPr/>
              <p:nvPr/>
            </p:nvSpPr>
            <p:spPr>
              <a:xfrm>
                <a:off x="587006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0" name="Freeform: Shape 2158">
                <a:extLst>
                  <a:ext uri="{FF2B5EF4-FFF2-40B4-BE49-F238E27FC236}">
                    <a16:creationId xmlns:a16="http://schemas.microsoft.com/office/drawing/2014/main" xmlns="" id="{016F21AC-E993-4A65-834E-A2AE02E29B9B}"/>
                  </a:ext>
                </a:extLst>
              </p:cNvPr>
              <p:cNvSpPr/>
              <p:nvPr/>
            </p:nvSpPr>
            <p:spPr>
              <a:xfrm>
                <a:off x="5842635"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1" name="Freeform: Shape 2159">
                <a:extLst>
                  <a:ext uri="{FF2B5EF4-FFF2-40B4-BE49-F238E27FC236}">
                    <a16:creationId xmlns:a16="http://schemas.microsoft.com/office/drawing/2014/main" xmlns="" id="{E7789028-12B6-422F-91AC-A0323DC55988}"/>
                  </a:ext>
                </a:extLst>
              </p:cNvPr>
              <p:cNvSpPr/>
              <p:nvPr/>
            </p:nvSpPr>
            <p:spPr>
              <a:xfrm>
                <a:off x="582853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2" name="Freeform: Shape 2160">
                <a:extLst>
                  <a:ext uri="{FF2B5EF4-FFF2-40B4-BE49-F238E27FC236}">
                    <a16:creationId xmlns:a16="http://schemas.microsoft.com/office/drawing/2014/main" xmlns="" id="{42F58772-4E6A-40C6-A12A-3D6FA4DC706D}"/>
                  </a:ext>
                </a:extLst>
              </p:cNvPr>
              <p:cNvSpPr/>
              <p:nvPr/>
            </p:nvSpPr>
            <p:spPr>
              <a:xfrm>
                <a:off x="581567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3" name="Freeform: Shape 2161">
                <a:extLst>
                  <a:ext uri="{FF2B5EF4-FFF2-40B4-BE49-F238E27FC236}">
                    <a16:creationId xmlns:a16="http://schemas.microsoft.com/office/drawing/2014/main" xmlns="" id="{21BF80A4-6D33-49F2-8E76-B912632AFAC9}"/>
                  </a:ext>
                </a:extLst>
              </p:cNvPr>
              <p:cNvSpPr/>
              <p:nvPr/>
            </p:nvSpPr>
            <p:spPr>
              <a:xfrm>
                <a:off x="577453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4" name="Freeform: Shape 2162">
                <a:extLst>
                  <a:ext uri="{FF2B5EF4-FFF2-40B4-BE49-F238E27FC236}">
                    <a16:creationId xmlns:a16="http://schemas.microsoft.com/office/drawing/2014/main" xmlns="" id="{EFBFFFF5-8F27-40AE-9304-D61CC24791BA}"/>
                  </a:ext>
                </a:extLst>
              </p:cNvPr>
              <p:cNvSpPr/>
              <p:nvPr/>
            </p:nvSpPr>
            <p:spPr>
              <a:xfrm>
                <a:off x="576033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5" name="Freeform: Shape 2163">
                <a:extLst>
                  <a:ext uri="{FF2B5EF4-FFF2-40B4-BE49-F238E27FC236}">
                    <a16:creationId xmlns:a16="http://schemas.microsoft.com/office/drawing/2014/main" xmlns="" id="{96F13B3C-AD8B-48C6-BCF0-0791BC6D88E7}"/>
                  </a:ext>
                </a:extLst>
              </p:cNvPr>
              <p:cNvSpPr/>
              <p:nvPr/>
            </p:nvSpPr>
            <p:spPr>
              <a:xfrm>
                <a:off x="574748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6" name="Freeform: Shape 2164">
                <a:extLst>
                  <a:ext uri="{FF2B5EF4-FFF2-40B4-BE49-F238E27FC236}">
                    <a16:creationId xmlns:a16="http://schemas.microsoft.com/office/drawing/2014/main" xmlns="" id="{AAF61F49-E366-4285-A7F3-274EF2DC6604}"/>
                  </a:ext>
                </a:extLst>
              </p:cNvPr>
              <p:cNvSpPr/>
              <p:nvPr/>
            </p:nvSpPr>
            <p:spPr>
              <a:xfrm>
                <a:off x="561717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7" name="Freeform: Shape 2165">
                <a:extLst>
                  <a:ext uri="{FF2B5EF4-FFF2-40B4-BE49-F238E27FC236}">
                    <a16:creationId xmlns:a16="http://schemas.microsoft.com/office/drawing/2014/main" xmlns="" id="{9CE2C444-768A-4F7C-A58C-BFCB6757F97B}"/>
                  </a:ext>
                </a:extLst>
              </p:cNvPr>
              <p:cNvSpPr/>
              <p:nvPr/>
            </p:nvSpPr>
            <p:spPr>
              <a:xfrm>
                <a:off x="560308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8" name="Freeform: Shape 2166">
                <a:extLst>
                  <a:ext uri="{FF2B5EF4-FFF2-40B4-BE49-F238E27FC236}">
                    <a16:creationId xmlns:a16="http://schemas.microsoft.com/office/drawing/2014/main" xmlns="" id="{6ACAFBD4-10B0-49D0-A0B6-57D484AAB761}"/>
                  </a:ext>
                </a:extLst>
              </p:cNvPr>
              <p:cNvSpPr/>
              <p:nvPr/>
            </p:nvSpPr>
            <p:spPr>
              <a:xfrm>
                <a:off x="564508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9" name="Freeform: Shape 2167">
                <a:extLst>
                  <a:ext uri="{FF2B5EF4-FFF2-40B4-BE49-F238E27FC236}">
                    <a16:creationId xmlns:a16="http://schemas.microsoft.com/office/drawing/2014/main" xmlns="" id="{77DEF7A8-98A1-4C3D-922A-79B3274C640C}"/>
                  </a:ext>
                </a:extLst>
              </p:cNvPr>
              <p:cNvSpPr/>
              <p:nvPr/>
            </p:nvSpPr>
            <p:spPr>
              <a:xfrm>
                <a:off x="5630894"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0" name="Freeform: Shape 2168">
                <a:extLst>
                  <a:ext uri="{FF2B5EF4-FFF2-40B4-BE49-F238E27FC236}">
                    <a16:creationId xmlns:a16="http://schemas.microsoft.com/office/drawing/2014/main" xmlns="" id="{56E79C7D-51B5-4E0A-8B7F-F300A387A24C}"/>
                  </a:ext>
                </a:extLst>
              </p:cNvPr>
              <p:cNvSpPr/>
              <p:nvPr/>
            </p:nvSpPr>
            <p:spPr>
              <a:xfrm>
                <a:off x="5590223"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1" name="Freeform: Shape 2169">
                <a:extLst>
                  <a:ext uri="{FF2B5EF4-FFF2-40B4-BE49-F238E27FC236}">
                    <a16:creationId xmlns:a16="http://schemas.microsoft.com/office/drawing/2014/main" xmlns="" id="{164EAFE2-04AC-489E-A5E7-9501697A9B40}"/>
                  </a:ext>
                </a:extLst>
              </p:cNvPr>
              <p:cNvSpPr/>
              <p:nvPr/>
            </p:nvSpPr>
            <p:spPr>
              <a:xfrm>
                <a:off x="5452682"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2" name="Freeform: Shape 2170">
                <a:extLst>
                  <a:ext uri="{FF2B5EF4-FFF2-40B4-BE49-F238E27FC236}">
                    <a16:creationId xmlns:a16="http://schemas.microsoft.com/office/drawing/2014/main" xmlns="" id="{922DE910-904D-4B9E-BD4B-70742A768573}"/>
                  </a:ext>
                </a:extLst>
              </p:cNvPr>
              <p:cNvSpPr/>
              <p:nvPr/>
            </p:nvSpPr>
            <p:spPr>
              <a:xfrm>
                <a:off x="5315045"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3" name="Freeform: Shape 2171">
                <a:extLst>
                  <a:ext uri="{FF2B5EF4-FFF2-40B4-BE49-F238E27FC236}">
                    <a16:creationId xmlns:a16="http://schemas.microsoft.com/office/drawing/2014/main" xmlns="" id="{319B27AB-EFB3-4730-9C31-3A5991C80EDD}"/>
                  </a:ext>
                </a:extLst>
              </p:cNvPr>
              <p:cNvSpPr/>
              <p:nvPr/>
            </p:nvSpPr>
            <p:spPr>
              <a:xfrm>
                <a:off x="5275612"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4" name="Freeform: Shape 2172">
                <a:extLst>
                  <a:ext uri="{FF2B5EF4-FFF2-40B4-BE49-F238E27FC236}">
                    <a16:creationId xmlns:a16="http://schemas.microsoft.com/office/drawing/2014/main" xmlns="" id="{B2A26E56-34F9-4079-8539-4978BB93B872}"/>
                  </a:ext>
                </a:extLst>
              </p:cNvPr>
              <p:cNvSpPr/>
              <p:nvPr/>
            </p:nvSpPr>
            <p:spPr>
              <a:xfrm>
                <a:off x="5209223" y="358892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5" name="Freeform: Shape 2173">
                <a:extLst>
                  <a:ext uri="{FF2B5EF4-FFF2-40B4-BE49-F238E27FC236}">
                    <a16:creationId xmlns:a16="http://schemas.microsoft.com/office/drawing/2014/main" xmlns="" id="{72585F66-8783-4C0B-ACF0-2FE58188EFB3}"/>
                  </a:ext>
                </a:extLst>
              </p:cNvPr>
              <p:cNvSpPr/>
              <p:nvPr/>
            </p:nvSpPr>
            <p:spPr>
              <a:xfrm>
                <a:off x="5134642" y="35524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6" name="Freeform: Shape 2174">
                <a:extLst>
                  <a:ext uri="{FF2B5EF4-FFF2-40B4-BE49-F238E27FC236}">
                    <a16:creationId xmlns:a16="http://schemas.microsoft.com/office/drawing/2014/main" xmlns="" id="{F6CC6C7F-52A9-4A6D-8B3E-7C5A5E36495F}"/>
                  </a:ext>
                </a:extLst>
              </p:cNvPr>
              <p:cNvSpPr/>
              <p:nvPr/>
            </p:nvSpPr>
            <p:spPr>
              <a:xfrm>
                <a:off x="5051012" y="35361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7" name="Freeform: Shape 2175">
                <a:extLst>
                  <a:ext uri="{FF2B5EF4-FFF2-40B4-BE49-F238E27FC236}">
                    <a16:creationId xmlns:a16="http://schemas.microsoft.com/office/drawing/2014/main" xmlns="" id="{7848E5C5-9C37-4BBE-947E-EAA924A9B42B}"/>
                  </a:ext>
                </a:extLst>
              </p:cNvPr>
              <p:cNvSpPr/>
              <p:nvPr/>
            </p:nvSpPr>
            <p:spPr>
              <a:xfrm>
                <a:off x="453818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8" name="Freeform: Shape 2176">
                <a:extLst>
                  <a:ext uri="{FF2B5EF4-FFF2-40B4-BE49-F238E27FC236}">
                    <a16:creationId xmlns:a16="http://schemas.microsoft.com/office/drawing/2014/main" xmlns="" id="{86385C87-7E36-4954-91EB-BB4470042FA1}"/>
                  </a:ext>
                </a:extLst>
              </p:cNvPr>
              <p:cNvSpPr/>
              <p:nvPr/>
            </p:nvSpPr>
            <p:spPr>
              <a:xfrm>
                <a:off x="449989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9" name="Freeform: Shape 2177">
                <a:extLst>
                  <a:ext uri="{FF2B5EF4-FFF2-40B4-BE49-F238E27FC236}">
                    <a16:creationId xmlns:a16="http://schemas.microsoft.com/office/drawing/2014/main" xmlns="" id="{148FD8C4-CF18-4E6E-B5FB-5D08867718FA}"/>
                  </a:ext>
                </a:extLst>
              </p:cNvPr>
              <p:cNvSpPr/>
              <p:nvPr/>
            </p:nvSpPr>
            <p:spPr>
              <a:xfrm>
                <a:off x="4487513"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0" name="Freeform: Shape 2178">
                <a:extLst>
                  <a:ext uri="{FF2B5EF4-FFF2-40B4-BE49-F238E27FC236}">
                    <a16:creationId xmlns:a16="http://schemas.microsoft.com/office/drawing/2014/main" xmlns="" id="{5D706AA3-EB29-4AEA-BDC7-5180C672A11B}"/>
                  </a:ext>
                </a:extLst>
              </p:cNvPr>
              <p:cNvSpPr/>
              <p:nvPr/>
            </p:nvSpPr>
            <p:spPr>
              <a:xfrm>
                <a:off x="4436459" y="331441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1" name="Freeform: Shape 2179">
                <a:extLst>
                  <a:ext uri="{FF2B5EF4-FFF2-40B4-BE49-F238E27FC236}">
                    <a16:creationId xmlns:a16="http://schemas.microsoft.com/office/drawing/2014/main" xmlns="" id="{9280349E-A3F6-4C40-B06B-006DA2C06E52}"/>
                  </a:ext>
                </a:extLst>
              </p:cNvPr>
              <p:cNvSpPr/>
              <p:nvPr/>
            </p:nvSpPr>
            <p:spPr>
              <a:xfrm>
                <a:off x="4791361"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2" name="Freeform: Shape 2180">
                <a:extLst>
                  <a:ext uri="{FF2B5EF4-FFF2-40B4-BE49-F238E27FC236}">
                    <a16:creationId xmlns:a16="http://schemas.microsoft.com/office/drawing/2014/main" xmlns="" id="{276E8920-1240-4DA1-A273-1C7F2FE16C4E}"/>
                  </a:ext>
                </a:extLst>
              </p:cNvPr>
              <p:cNvSpPr/>
              <p:nvPr/>
            </p:nvSpPr>
            <p:spPr>
              <a:xfrm>
                <a:off x="4679061" y="336413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3" name="Freeform: Shape 2181">
                <a:extLst>
                  <a:ext uri="{FF2B5EF4-FFF2-40B4-BE49-F238E27FC236}">
                    <a16:creationId xmlns:a16="http://schemas.microsoft.com/office/drawing/2014/main" xmlns="" id="{BFD02C2C-244A-4D13-84C0-C1D202FF1667}"/>
                  </a:ext>
                </a:extLst>
              </p:cNvPr>
              <p:cNvSpPr/>
              <p:nvPr/>
            </p:nvSpPr>
            <p:spPr>
              <a:xfrm>
                <a:off x="4805458"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4" name="Freeform: Shape 2182">
                <a:extLst>
                  <a:ext uri="{FF2B5EF4-FFF2-40B4-BE49-F238E27FC236}">
                    <a16:creationId xmlns:a16="http://schemas.microsoft.com/office/drawing/2014/main" xmlns="" id="{15C5CDB5-F697-4A9C-B79E-AFB453D48C6C}"/>
                  </a:ext>
                </a:extLst>
              </p:cNvPr>
              <p:cNvSpPr/>
              <p:nvPr/>
            </p:nvSpPr>
            <p:spPr>
              <a:xfrm>
                <a:off x="4325874" y="331184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5" name="Freeform: Shape 2183">
                <a:extLst>
                  <a:ext uri="{FF2B5EF4-FFF2-40B4-BE49-F238E27FC236}">
                    <a16:creationId xmlns:a16="http://schemas.microsoft.com/office/drawing/2014/main" xmlns="" id="{2C183AFD-2728-47D4-B1B8-2B6AA1CB1FF1}"/>
                  </a:ext>
                </a:extLst>
              </p:cNvPr>
              <p:cNvSpPr/>
              <p:nvPr/>
            </p:nvSpPr>
            <p:spPr>
              <a:xfrm>
                <a:off x="3619976"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6" name="Freeform: Shape 2184">
                <a:extLst>
                  <a:ext uri="{FF2B5EF4-FFF2-40B4-BE49-F238E27FC236}">
                    <a16:creationId xmlns:a16="http://schemas.microsoft.com/office/drawing/2014/main" xmlns="" id="{B7DA72FF-C257-41AB-B863-8C9F84E786CE}"/>
                  </a:ext>
                </a:extLst>
              </p:cNvPr>
              <p:cNvSpPr/>
              <p:nvPr/>
            </p:nvSpPr>
            <p:spPr>
              <a:xfrm>
                <a:off x="3556921"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7" name="Freeform: Shape 2185">
                <a:extLst>
                  <a:ext uri="{FF2B5EF4-FFF2-40B4-BE49-F238E27FC236}">
                    <a16:creationId xmlns:a16="http://schemas.microsoft.com/office/drawing/2014/main" xmlns="" id="{5AD7F39A-F0CE-4862-957A-46691D948434}"/>
                  </a:ext>
                </a:extLst>
              </p:cNvPr>
              <p:cNvSpPr/>
              <p:nvPr/>
            </p:nvSpPr>
            <p:spPr>
              <a:xfrm>
                <a:off x="3541490"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8" name="Freeform: Shape 2186">
                <a:extLst>
                  <a:ext uri="{FF2B5EF4-FFF2-40B4-BE49-F238E27FC236}">
                    <a16:creationId xmlns:a16="http://schemas.microsoft.com/office/drawing/2014/main" xmlns="" id="{474F2781-476A-4B11-93DD-3D1E78CA05C6}"/>
                  </a:ext>
                </a:extLst>
              </p:cNvPr>
              <p:cNvSpPr/>
              <p:nvPr/>
            </p:nvSpPr>
            <p:spPr>
              <a:xfrm>
                <a:off x="3529965" y="305466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9" name="Freeform: Shape 2187">
                <a:extLst>
                  <a:ext uri="{FF2B5EF4-FFF2-40B4-BE49-F238E27FC236}">
                    <a16:creationId xmlns:a16="http://schemas.microsoft.com/office/drawing/2014/main" xmlns="" id="{0EB9F511-D9ED-414A-B25D-F3D8AD0B07CB}"/>
                  </a:ext>
                </a:extLst>
              </p:cNvPr>
              <p:cNvSpPr/>
              <p:nvPr/>
            </p:nvSpPr>
            <p:spPr>
              <a:xfrm>
                <a:off x="3417665"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0" name="Freeform: Shape 2188">
                <a:extLst>
                  <a:ext uri="{FF2B5EF4-FFF2-40B4-BE49-F238E27FC236}">
                    <a16:creationId xmlns:a16="http://schemas.microsoft.com/office/drawing/2014/main" xmlns="" id="{12F9F784-39E6-438B-9DD0-B7CA5548BEA7}"/>
                  </a:ext>
                </a:extLst>
              </p:cNvPr>
              <p:cNvSpPr/>
              <p:nvPr/>
            </p:nvSpPr>
            <p:spPr>
              <a:xfrm>
                <a:off x="3453289"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1" name="Freeform: Shape 2189">
                <a:extLst>
                  <a:ext uri="{FF2B5EF4-FFF2-40B4-BE49-F238E27FC236}">
                    <a16:creationId xmlns:a16="http://schemas.microsoft.com/office/drawing/2014/main" xmlns="" id="{C0E56173-803D-41E0-B3AE-CEEFF3FC4BF9}"/>
                  </a:ext>
                </a:extLst>
              </p:cNvPr>
              <p:cNvSpPr/>
              <p:nvPr/>
            </p:nvSpPr>
            <p:spPr>
              <a:xfrm>
                <a:off x="2963323"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2" name="Freeform: Shape 2190">
                <a:extLst>
                  <a:ext uri="{FF2B5EF4-FFF2-40B4-BE49-F238E27FC236}">
                    <a16:creationId xmlns:a16="http://schemas.microsoft.com/office/drawing/2014/main" xmlns="" id="{10EE0BEA-E13F-4362-BDD0-0BE8278460FF}"/>
                  </a:ext>
                </a:extLst>
              </p:cNvPr>
              <p:cNvSpPr/>
              <p:nvPr/>
            </p:nvSpPr>
            <p:spPr>
              <a:xfrm>
                <a:off x="2875502" y="2860929"/>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3" name="Freeform: Shape 2191">
                <a:extLst>
                  <a:ext uri="{FF2B5EF4-FFF2-40B4-BE49-F238E27FC236}">
                    <a16:creationId xmlns:a16="http://schemas.microsoft.com/office/drawing/2014/main" xmlns="" id="{282DE3EE-2071-46AD-8D72-6FC0D7E65367}"/>
                  </a:ext>
                </a:extLst>
              </p:cNvPr>
              <p:cNvSpPr/>
              <p:nvPr/>
            </p:nvSpPr>
            <p:spPr>
              <a:xfrm>
                <a:off x="2996375"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4" name="Freeform: Shape 2192">
                <a:extLst>
                  <a:ext uri="{FF2B5EF4-FFF2-40B4-BE49-F238E27FC236}">
                    <a16:creationId xmlns:a16="http://schemas.microsoft.com/office/drawing/2014/main" xmlns="" id="{A87056C7-1F2B-4A82-8F18-AA6F367C50B1}"/>
                  </a:ext>
                </a:extLst>
              </p:cNvPr>
              <p:cNvSpPr/>
              <p:nvPr/>
            </p:nvSpPr>
            <p:spPr>
              <a:xfrm>
                <a:off x="3119342" y="29055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5" name="Freeform: Shape 2193">
                <a:extLst>
                  <a:ext uri="{FF2B5EF4-FFF2-40B4-BE49-F238E27FC236}">
                    <a16:creationId xmlns:a16="http://schemas.microsoft.com/office/drawing/2014/main" xmlns="" id="{549F376F-D8C7-4364-B2D7-780E45BCE248}"/>
                  </a:ext>
                </a:extLst>
              </p:cNvPr>
              <p:cNvSpPr/>
              <p:nvPr/>
            </p:nvSpPr>
            <p:spPr>
              <a:xfrm>
                <a:off x="3192209" y="291836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6" name="Freeform: Shape 2194">
                <a:extLst>
                  <a:ext uri="{FF2B5EF4-FFF2-40B4-BE49-F238E27FC236}">
                    <a16:creationId xmlns:a16="http://schemas.microsoft.com/office/drawing/2014/main" xmlns="" id="{86F4336F-4FB0-4015-BDA7-8D4E9431F202}"/>
                  </a:ext>
                </a:extLst>
              </p:cNvPr>
              <p:cNvSpPr/>
              <p:nvPr/>
            </p:nvSpPr>
            <p:spPr>
              <a:xfrm>
                <a:off x="234791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7" name="Freeform: Shape 2195">
                <a:extLst>
                  <a:ext uri="{FF2B5EF4-FFF2-40B4-BE49-F238E27FC236}">
                    <a16:creationId xmlns:a16="http://schemas.microsoft.com/office/drawing/2014/main" xmlns="" id="{0B91F220-F8BE-4287-9CD5-8D0517A43CA4}"/>
                  </a:ext>
                </a:extLst>
              </p:cNvPr>
              <p:cNvSpPr/>
              <p:nvPr/>
            </p:nvSpPr>
            <p:spPr>
              <a:xfrm>
                <a:off x="2404491"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8" name="Freeform: Shape 2196">
                <a:extLst>
                  <a:ext uri="{FF2B5EF4-FFF2-40B4-BE49-F238E27FC236}">
                    <a16:creationId xmlns:a16="http://schemas.microsoft.com/office/drawing/2014/main" xmlns="" id="{91FF79CC-DD24-474B-B5D5-121AE3A8B813}"/>
                  </a:ext>
                </a:extLst>
              </p:cNvPr>
              <p:cNvSpPr/>
              <p:nvPr/>
            </p:nvSpPr>
            <p:spPr>
              <a:xfrm>
                <a:off x="2498312"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9" name="Freeform: Shape 2197">
                <a:extLst>
                  <a:ext uri="{FF2B5EF4-FFF2-40B4-BE49-F238E27FC236}">
                    <a16:creationId xmlns:a16="http://schemas.microsoft.com/office/drawing/2014/main" xmlns="" id="{24CB7C1F-1D20-4E7E-B1AE-A2C532745772}"/>
                  </a:ext>
                </a:extLst>
              </p:cNvPr>
              <p:cNvSpPr/>
              <p:nvPr/>
            </p:nvSpPr>
            <p:spPr>
              <a:xfrm>
                <a:off x="266033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0" name="Freeform: Shape 2198">
                <a:extLst>
                  <a:ext uri="{FF2B5EF4-FFF2-40B4-BE49-F238E27FC236}">
                    <a16:creationId xmlns:a16="http://schemas.microsoft.com/office/drawing/2014/main" xmlns="" id="{887DAD79-2FBD-4E20-BB8E-3F2BDB4EABA6}"/>
                  </a:ext>
                </a:extLst>
              </p:cNvPr>
              <p:cNvSpPr/>
              <p:nvPr/>
            </p:nvSpPr>
            <p:spPr>
              <a:xfrm>
                <a:off x="2713958"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1" name="Freeform: Shape 2199">
                <a:extLst>
                  <a:ext uri="{FF2B5EF4-FFF2-40B4-BE49-F238E27FC236}">
                    <a16:creationId xmlns:a16="http://schemas.microsoft.com/office/drawing/2014/main" xmlns="" id="{AD8964A4-738E-4EA0-9F19-4D825047663C}"/>
                  </a:ext>
                </a:extLst>
              </p:cNvPr>
              <p:cNvSpPr/>
              <p:nvPr/>
            </p:nvSpPr>
            <p:spPr>
              <a:xfrm>
                <a:off x="2749106"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2" name="Freeform: Shape 2200">
                <a:extLst>
                  <a:ext uri="{FF2B5EF4-FFF2-40B4-BE49-F238E27FC236}">
                    <a16:creationId xmlns:a16="http://schemas.microsoft.com/office/drawing/2014/main" xmlns="" id="{59CD7467-96A9-491A-A371-A65846DDD542}"/>
                  </a:ext>
                </a:extLst>
              </p:cNvPr>
              <p:cNvSpPr/>
              <p:nvPr/>
            </p:nvSpPr>
            <p:spPr>
              <a:xfrm>
                <a:off x="569395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3" name="Freeform: Shape 2201">
                <a:extLst>
                  <a:ext uri="{FF2B5EF4-FFF2-40B4-BE49-F238E27FC236}">
                    <a16:creationId xmlns:a16="http://schemas.microsoft.com/office/drawing/2014/main" xmlns="" id="{808026AD-03B2-4CE0-AC43-22343C130A21}"/>
                  </a:ext>
                </a:extLst>
              </p:cNvPr>
              <p:cNvSpPr/>
              <p:nvPr/>
            </p:nvSpPr>
            <p:spPr>
              <a:xfrm>
                <a:off x="6035993"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4" name="Freeform: Shape 2202">
                <a:extLst>
                  <a:ext uri="{FF2B5EF4-FFF2-40B4-BE49-F238E27FC236}">
                    <a16:creationId xmlns:a16="http://schemas.microsoft.com/office/drawing/2014/main" xmlns="" id="{A712949D-4753-4AFE-AC38-8689C095ABD9}"/>
                  </a:ext>
                </a:extLst>
              </p:cNvPr>
              <p:cNvSpPr/>
              <p:nvPr/>
            </p:nvSpPr>
            <p:spPr>
              <a:xfrm>
                <a:off x="6021800"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5" name="Freeform: Shape 2203">
                <a:extLst>
                  <a:ext uri="{FF2B5EF4-FFF2-40B4-BE49-F238E27FC236}">
                    <a16:creationId xmlns:a16="http://schemas.microsoft.com/office/drawing/2014/main" xmlns="" id="{12434C5F-F453-4A57-9643-F33836A27092}"/>
                  </a:ext>
                </a:extLst>
              </p:cNvPr>
              <p:cNvSpPr/>
              <p:nvPr/>
            </p:nvSpPr>
            <p:spPr>
              <a:xfrm>
                <a:off x="6062948"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6" name="Freeform: Shape 2204">
                <a:extLst>
                  <a:ext uri="{FF2B5EF4-FFF2-40B4-BE49-F238E27FC236}">
                    <a16:creationId xmlns:a16="http://schemas.microsoft.com/office/drawing/2014/main" xmlns="" id="{1FD342C0-8604-44DF-B800-210FECA616A5}"/>
                  </a:ext>
                </a:extLst>
              </p:cNvPr>
              <p:cNvSpPr/>
              <p:nvPr/>
            </p:nvSpPr>
            <p:spPr>
              <a:xfrm>
                <a:off x="6048851"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7" name="Freeform: Shape 2205">
                <a:extLst>
                  <a:ext uri="{FF2B5EF4-FFF2-40B4-BE49-F238E27FC236}">
                    <a16:creationId xmlns:a16="http://schemas.microsoft.com/office/drawing/2014/main" xmlns="" id="{C4D8663A-9C57-4E58-A56A-362C4E02F534}"/>
                  </a:ext>
                </a:extLst>
              </p:cNvPr>
              <p:cNvSpPr/>
              <p:nvPr/>
            </p:nvSpPr>
            <p:spPr>
              <a:xfrm>
                <a:off x="6008942"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8" name="Freeform: Shape 2206">
                <a:extLst>
                  <a:ext uri="{FF2B5EF4-FFF2-40B4-BE49-F238E27FC236}">
                    <a16:creationId xmlns:a16="http://schemas.microsoft.com/office/drawing/2014/main" xmlns="" id="{F7226E5F-2085-49A5-8357-82E8CB55CC50}"/>
                  </a:ext>
                </a:extLst>
              </p:cNvPr>
              <p:cNvSpPr/>
              <p:nvPr/>
            </p:nvSpPr>
            <p:spPr>
              <a:xfrm>
                <a:off x="2297906" y="2874169"/>
                <a:ext cx="4543425" cy="1104900"/>
              </a:xfrm>
              <a:custGeom>
                <a:avLst/>
                <a:gdLst>
                  <a:gd name="connsiteX0" fmla="*/ 4538853 w 4543425"/>
                  <a:gd name="connsiteY0" fmla="*/ 1103948 h 1104900"/>
                  <a:gd name="connsiteX1" fmla="*/ 4191000 w 4543425"/>
                  <a:gd name="connsiteY1" fmla="*/ 1103948 h 1104900"/>
                  <a:gd name="connsiteX2" fmla="*/ 4191000 w 4543425"/>
                  <a:gd name="connsiteY2" fmla="*/ 1093565 h 1104900"/>
                  <a:gd name="connsiteX3" fmla="*/ 4184618 w 4543425"/>
                  <a:gd name="connsiteY3" fmla="*/ 1093565 h 1104900"/>
                  <a:gd name="connsiteX4" fmla="*/ 4184618 w 4543425"/>
                  <a:gd name="connsiteY4" fmla="*/ 1063371 h 1104900"/>
                  <a:gd name="connsiteX5" fmla="*/ 4159853 w 4543425"/>
                  <a:gd name="connsiteY5" fmla="*/ 1063371 h 1104900"/>
                  <a:gd name="connsiteX6" fmla="*/ 4159853 w 4543425"/>
                  <a:gd name="connsiteY6" fmla="*/ 1044416 h 1104900"/>
                  <a:gd name="connsiteX7" fmla="*/ 4148995 w 4543425"/>
                  <a:gd name="connsiteY7" fmla="*/ 1044416 h 1104900"/>
                  <a:gd name="connsiteX8" fmla="*/ 4148995 w 4543425"/>
                  <a:gd name="connsiteY8" fmla="*/ 1019556 h 1104900"/>
                  <a:gd name="connsiteX9" fmla="*/ 4091273 w 4543425"/>
                  <a:gd name="connsiteY9" fmla="*/ 1019556 h 1104900"/>
                  <a:gd name="connsiteX10" fmla="*/ 4091273 w 4543425"/>
                  <a:gd name="connsiteY10" fmla="*/ 1007364 h 1104900"/>
                  <a:gd name="connsiteX11" fmla="*/ 4081748 w 4543425"/>
                  <a:gd name="connsiteY11" fmla="*/ 1007364 h 1104900"/>
                  <a:gd name="connsiteX12" fmla="*/ 4081748 w 4543425"/>
                  <a:gd name="connsiteY12" fmla="*/ 974027 h 1104900"/>
                  <a:gd name="connsiteX13" fmla="*/ 3861149 w 4543425"/>
                  <a:gd name="connsiteY13" fmla="*/ 974027 h 1104900"/>
                  <a:gd name="connsiteX14" fmla="*/ 3861149 w 4543425"/>
                  <a:gd name="connsiteY14" fmla="*/ 927545 h 1104900"/>
                  <a:gd name="connsiteX15" fmla="*/ 3775901 w 4543425"/>
                  <a:gd name="connsiteY15" fmla="*/ 927545 h 1104900"/>
                  <a:gd name="connsiteX16" fmla="*/ 3775901 w 4543425"/>
                  <a:gd name="connsiteY16" fmla="*/ 899065 h 1104900"/>
                  <a:gd name="connsiteX17" fmla="*/ 3709130 w 4543425"/>
                  <a:gd name="connsiteY17" fmla="*/ 899065 h 1104900"/>
                  <a:gd name="connsiteX18" fmla="*/ 3709130 w 4543425"/>
                  <a:gd name="connsiteY18" fmla="*/ 870204 h 1104900"/>
                  <a:gd name="connsiteX19" fmla="*/ 3681127 w 4543425"/>
                  <a:gd name="connsiteY19" fmla="*/ 870204 h 1104900"/>
                  <a:gd name="connsiteX20" fmla="*/ 3681127 w 4543425"/>
                  <a:gd name="connsiteY20" fmla="*/ 857631 h 1104900"/>
                  <a:gd name="connsiteX21" fmla="*/ 3669887 w 4543425"/>
                  <a:gd name="connsiteY21" fmla="*/ 857631 h 1104900"/>
                  <a:gd name="connsiteX22" fmla="*/ 3669887 w 4543425"/>
                  <a:gd name="connsiteY22" fmla="*/ 832771 h 1104900"/>
                  <a:gd name="connsiteX23" fmla="*/ 3598164 w 4543425"/>
                  <a:gd name="connsiteY23" fmla="*/ 832771 h 1104900"/>
                  <a:gd name="connsiteX24" fmla="*/ 3598164 w 4543425"/>
                  <a:gd name="connsiteY24" fmla="*/ 820103 h 1104900"/>
                  <a:gd name="connsiteX25" fmla="*/ 3165920 w 4543425"/>
                  <a:gd name="connsiteY25" fmla="*/ 820103 h 1104900"/>
                  <a:gd name="connsiteX26" fmla="*/ 3165920 w 4543425"/>
                  <a:gd name="connsiteY26" fmla="*/ 807530 h 1104900"/>
                  <a:gd name="connsiteX27" fmla="*/ 3101340 w 4543425"/>
                  <a:gd name="connsiteY27" fmla="*/ 807530 h 1104900"/>
                  <a:gd name="connsiteX28" fmla="*/ 3101340 w 4543425"/>
                  <a:gd name="connsiteY28" fmla="*/ 786289 h 1104900"/>
                  <a:gd name="connsiteX29" fmla="*/ 3033236 w 4543425"/>
                  <a:gd name="connsiteY29" fmla="*/ 786289 h 1104900"/>
                  <a:gd name="connsiteX30" fmla="*/ 3033236 w 4543425"/>
                  <a:gd name="connsiteY30" fmla="*/ 772287 h 1104900"/>
                  <a:gd name="connsiteX31" fmla="*/ 2984087 w 4543425"/>
                  <a:gd name="connsiteY31" fmla="*/ 772287 h 1104900"/>
                  <a:gd name="connsiteX32" fmla="*/ 2984087 w 4543425"/>
                  <a:gd name="connsiteY32" fmla="*/ 751142 h 1104900"/>
                  <a:gd name="connsiteX33" fmla="*/ 2907316 w 4543425"/>
                  <a:gd name="connsiteY33" fmla="*/ 751142 h 1104900"/>
                  <a:gd name="connsiteX34" fmla="*/ 2907316 w 4543425"/>
                  <a:gd name="connsiteY34" fmla="*/ 737616 h 1104900"/>
                  <a:gd name="connsiteX35" fmla="*/ 2887980 w 4543425"/>
                  <a:gd name="connsiteY35" fmla="*/ 737616 h 1104900"/>
                  <a:gd name="connsiteX36" fmla="*/ 2887980 w 4543425"/>
                  <a:gd name="connsiteY36" fmla="*/ 717709 h 1104900"/>
                  <a:gd name="connsiteX37" fmla="*/ 2842832 w 4543425"/>
                  <a:gd name="connsiteY37" fmla="*/ 717709 h 1104900"/>
                  <a:gd name="connsiteX38" fmla="*/ 2842832 w 4543425"/>
                  <a:gd name="connsiteY38" fmla="*/ 702374 h 1104900"/>
                  <a:gd name="connsiteX39" fmla="*/ 2759774 w 4543425"/>
                  <a:gd name="connsiteY39" fmla="*/ 702374 h 1104900"/>
                  <a:gd name="connsiteX40" fmla="*/ 2759774 w 4543425"/>
                  <a:gd name="connsiteY40" fmla="*/ 684752 h 1104900"/>
                  <a:gd name="connsiteX41" fmla="*/ 2724626 w 4543425"/>
                  <a:gd name="connsiteY41" fmla="*/ 684752 h 1104900"/>
                  <a:gd name="connsiteX42" fmla="*/ 2724626 w 4543425"/>
                  <a:gd name="connsiteY42" fmla="*/ 660845 h 1104900"/>
                  <a:gd name="connsiteX43" fmla="*/ 2695289 w 4543425"/>
                  <a:gd name="connsiteY43" fmla="*/ 660845 h 1104900"/>
                  <a:gd name="connsiteX44" fmla="*/ 2695289 w 4543425"/>
                  <a:gd name="connsiteY44" fmla="*/ 650462 h 1104900"/>
                  <a:gd name="connsiteX45" fmla="*/ 2664143 w 4543425"/>
                  <a:gd name="connsiteY45" fmla="*/ 650462 h 1104900"/>
                  <a:gd name="connsiteX46" fmla="*/ 2664143 w 4543425"/>
                  <a:gd name="connsiteY46" fmla="*/ 640556 h 1104900"/>
                  <a:gd name="connsiteX47" fmla="*/ 2618613 w 4543425"/>
                  <a:gd name="connsiteY47" fmla="*/ 640556 h 1104900"/>
                  <a:gd name="connsiteX48" fmla="*/ 2618613 w 4543425"/>
                  <a:gd name="connsiteY48" fmla="*/ 616649 h 1104900"/>
                  <a:gd name="connsiteX49" fmla="*/ 2596515 w 4543425"/>
                  <a:gd name="connsiteY49" fmla="*/ 616649 h 1104900"/>
                  <a:gd name="connsiteX50" fmla="*/ 2596515 w 4543425"/>
                  <a:gd name="connsiteY50" fmla="*/ 593217 h 1104900"/>
                  <a:gd name="connsiteX51" fmla="*/ 2544604 w 4543425"/>
                  <a:gd name="connsiteY51" fmla="*/ 593217 h 1104900"/>
                  <a:gd name="connsiteX52" fmla="*/ 2544604 w 4543425"/>
                  <a:gd name="connsiteY52" fmla="*/ 563880 h 1104900"/>
                  <a:gd name="connsiteX53" fmla="*/ 2444401 w 4543425"/>
                  <a:gd name="connsiteY53" fmla="*/ 563880 h 1104900"/>
                  <a:gd name="connsiteX54" fmla="*/ 2444401 w 4543425"/>
                  <a:gd name="connsiteY54" fmla="*/ 537210 h 1104900"/>
                  <a:gd name="connsiteX55" fmla="*/ 2386203 w 4543425"/>
                  <a:gd name="connsiteY55" fmla="*/ 537210 h 1104900"/>
                  <a:gd name="connsiteX56" fmla="*/ 2386203 w 4543425"/>
                  <a:gd name="connsiteY56" fmla="*/ 511493 h 1104900"/>
                  <a:gd name="connsiteX57" fmla="*/ 2300954 w 4543425"/>
                  <a:gd name="connsiteY57" fmla="*/ 511493 h 1104900"/>
                  <a:gd name="connsiteX58" fmla="*/ 2300954 w 4543425"/>
                  <a:gd name="connsiteY58" fmla="*/ 485394 h 1104900"/>
                  <a:gd name="connsiteX59" fmla="*/ 2196751 w 4543425"/>
                  <a:gd name="connsiteY59" fmla="*/ 485394 h 1104900"/>
                  <a:gd name="connsiteX60" fmla="*/ 2196751 w 4543425"/>
                  <a:gd name="connsiteY60" fmla="*/ 477203 h 1104900"/>
                  <a:gd name="connsiteX61" fmla="*/ 2025777 w 4543425"/>
                  <a:gd name="connsiteY61" fmla="*/ 477203 h 1104900"/>
                  <a:gd name="connsiteX62" fmla="*/ 2025777 w 4543425"/>
                  <a:gd name="connsiteY62" fmla="*/ 466820 h 1104900"/>
                  <a:gd name="connsiteX63" fmla="*/ 1981486 w 4543425"/>
                  <a:gd name="connsiteY63" fmla="*/ 466820 h 1104900"/>
                  <a:gd name="connsiteX64" fmla="*/ 1981486 w 4543425"/>
                  <a:gd name="connsiteY64" fmla="*/ 452438 h 1104900"/>
                  <a:gd name="connsiteX65" fmla="*/ 1926908 w 4543425"/>
                  <a:gd name="connsiteY65" fmla="*/ 452438 h 1104900"/>
                  <a:gd name="connsiteX66" fmla="*/ 1926908 w 4543425"/>
                  <a:gd name="connsiteY66" fmla="*/ 424910 h 1104900"/>
                  <a:gd name="connsiteX67" fmla="*/ 1907572 w 4543425"/>
                  <a:gd name="connsiteY67" fmla="*/ 424910 h 1104900"/>
                  <a:gd name="connsiteX68" fmla="*/ 1907572 w 4543425"/>
                  <a:gd name="connsiteY68" fmla="*/ 399193 h 1104900"/>
                  <a:gd name="connsiteX69" fmla="*/ 1852898 w 4543425"/>
                  <a:gd name="connsiteY69" fmla="*/ 399193 h 1104900"/>
                  <a:gd name="connsiteX70" fmla="*/ 1852898 w 4543425"/>
                  <a:gd name="connsiteY70" fmla="*/ 381572 h 1104900"/>
                  <a:gd name="connsiteX71" fmla="*/ 1740599 w 4543425"/>
                  <a:gd name="connsiteY71" fmla="*/ 381572 h 1104900"/>
                  <a:gd name="connsiteX72" fmla="*/ 1740599 w 4543425"/>
                  <a:gd name="connsiteY72" fmla="*/ 352711 h 1104900"/>
                  <a:gd name="connsiteX73" fmla="*/ 1612868 w 4543425"/>
                  <a:gd name="connsiteY73" fmla="*/ 352711 h 1104900"/>
                  <a:gd name="connsiteX74" fmla="*/ 1612868 w 4543425"/>
                  <a:gd name="connsiteY74" fmla="*/ 327946 h 1104900"/>
                  <a:gd name="connsiteX75" fmla="*/ 1581817 w 4543425"/>
                  <a:gd name="connsiteY75" fmla="*/ 327946 h 1104900"/>
                  <a:gd name="connsiteX76" fmla="*/ 1581817 w 4543425"/>
                  <a:gd name="connsiteY76" fmla="*/ 313944 h 1104900"/>
                  <a:gd name="connsiteX77" fmla="*/ 1554289 w 4543425"/>
                  <a:gd name="connsiteY77" fmla="*/ 313944 h 1104900"/>
                  <a:gd name="connsiteX78" fmla="*/ 1554289 w 4543425"/>
                  <a:gd name="connsiteY78" fmla="*/ 283274 h 1104900"/>
                  <a:gd name="connsiteX79" fmla="*/ 1487900 w 4543425"/>
                  <a:gd name="connsiteY79" fmla="*/ 283274 h 1104900"/>
                  <a:gd name="connsiteX80" fmla="*/ 1487900 w 4543425"/>
                  <a:gd name="connsiteY80" fmla="*/ 271463 h 1104900"/>
                  <a:gd name="connsiteX81" fmla="*/ 1412177 w 4543425"/>
                  <a:gd name="connsiteY81" fmla="*/ 271463 h 1104900"/>
                  <a:gd name="connsiteX82" fmla="*/ 1412177 w 4543425"/>
                  <a:gd name="connsiteY82" fmla="*/ 252508 h 1104900"/>
                  <a:gd name="connsiteX83" fmla="*/ 1394555 w 4543425"/>
                  <a:gd name="connsiteY83" fmla="*/ 252508 h 1104900"/>
                  <a:gd name="connsiteX84" fmla="*/ 1394555 w 4543425"/>
                  <a:gd name="connsiteY84" fmla="*/ 237649 h 1104900"/>
                  <a:gd name="connsiteX85" fmla="*/ 1253776 w 4543425"/>
                  <a:gd name="connsiteY85" fmla="*/ 237649 h 1104900"/>
                  <a:gd name="connsiteX86" fmla="*/ 1253776 w 4543425"/>
                  <a:gd name="connsiteY86" fmla="*/ 222314 h 1104900"/>
                  <a:gd name="connsiteX87" fmla="*/ 1196912 w 4543425"/>
                  <a:gd name="connsiteY87" fmla="*/ 222314 h 1104900"/>
                  <a:gd name="connsiteX88" fmla="*/ 1196912 w 4543425"/>
                  <a:gd name="connsiteY88" fmla="*/ 216503 h 1104900"/>
                  <a:gd name="connsiteX89" fmla="*/ 1168908 w 4543425"/>
                  <a:gd name="connsiteY89" fmla="*/ 216503 h 1104900"/>
                  <a:gd name="connsiteX90" fmla="*/ 1168908 w 4543425"/>
                  <a:gd name="connsiteY90" fmla="*/ 208312 h 1104900"/>
                  <a:gd name="connsiteX91" fmla="*/ 1118426 w 4543425"/>
                  <a:gd name="connsiteY91" fmla="*/ 208312 h 1104900"/>
                  <a:gd name="connsiteX92" fmla="*/ 1118426 w 4543425"/>
                  <a:gd name="connsiteY92" fmla="*/ 192500 h 1104900"/>
                  <a:gd name="connsiteX93" fmla="*/ 1059275 w 4543425"/>
                  <a:gd name="connsiteY93" fmla="*/ 192500 h 1104900"/>
                  <a:gd name="connsiteX94" fmla="*/ 1059275 w 4543425"/>
                  <a:gd name="connsiteY94" fmla="*/ 183928 h 1104900"/>
                  <a:gd name="connsiteX95" fmla="*/ 1034510 w 4543425"/>
                  <a:gd name="connsiteY95" fmla="*/ 183928 h 1104900"/>
                  <a:gd name="connsiteX96" fmla="*/ 1034510 w 4543425"/>
                  <a:gd name="connsiteY96" fmla="*/ 174974 h 1104900"/>
                  <a:gd name="connsiteX97" fmla="*/ 1024985 w 4543425"/>
                  <a:gd name="connsiteY97" fmla="*/ 174974 h 1104900"/>
                  <a:gd name="connsiteX98" fmla="*/ 1024985 w 4543425"/>
                  <a:gd name="connsiteY98" fmla="*/ 147923 h 1104900"/>
                  <a:gd name="connsiteX99" fmla="*/ 1010984 w 4543425"/>
                  <a:gd name="connsiteY99" fmla="*/ 147923 h 1104900"/>
                  <a:gd name="connsiteX100" fmla="*/ 1010984 w 4543425"/>
                  <a:gd name="connsiteY100" fmla="*/ 131159 h 1104900"/>
                  <a:gd name="connsiteX101" fmla="*/ 948309 w 4543425"/>
                  <a:gd name="connsiteY101" fmla="*/ 131159 h 1104900"/>
                  <a:gd name="connsiteX102" fmla="*/ 948309 w 4543425"/>
                  <a:gd name="connsiteY102" fmla="*/ 120777 h 1104900"/>
                  <a:gd name="connsiteX103" fmla="*/ 927068 w 4543425"/>
                  <a:gd name="connsiteY103" fmla="*/ 120777 h 1104900"/>
                  <a:gd name="connsiteX104" fmla="*/ 927068 w 4543425"/>
                  <a:gd name="connsiteY104" fmla="*/ 106775 h 1104900"/>
                  <a:gd name="connsiteX105" fmla="*/ 909066 w 4543425"/>
                  <a:gd name="connsiteY105" fmla="*/ 106775 h 1104900"/>
                  <a:gd name="connsiteX106" fmla="*/ 909066 w 4543425"/>
                  <a:gd name="connsiteY106" fmla="*/ 82868 h 1104900"/>
                  <a:gd name="connsiteX107" fmla="*/ 866680 w 4543425"/>
                  <a:gd name="connsiteY107" fmla="*/ 82868 h 1104900"/>
                  <a:gd name="connsiteX108" fmla="*/ 866680 w 4543425"/>
                  <a:gd name="connsiteY108" fmla="*/ 72104 h 1104900"/>
                  <a:gd name="connsiteX109" fmla="*/ 786384 w 4543425"/>
                  <a:gd name="connsiteY109" fmla="*/ 72104 h 1104900"/>
                  <a:gd name="connsiteX110" fmla="*/ 786384 w 4543425"/>
                  <a:gd name="connsiteY110" fmla="*/ 45911 h 1104900"/>
                  <a:gd name="connsiteX111" fmla="*/ 668560 w 4543425"/>
                  <a:gd name="connsiteY111" fmla="*/ 45911 h 1104900"/>
                  <a:gd name="connsiteX112" fmla="*/ 668560 w 4543425"/>
                  <a:gd name="connsiteY112" fmla="*/ 24289 h 1104900"/>
                  <a:gd name="connsiteX113" fmla="*/ 576548 w 4543425"/>
                  <a:gd name="connsiteY113" fmla="*/ 24289 h 1104900"/>
                  <a:gd name="connsiteX114" fmla="*/ 576548 w 4543425"/>
                  <a:gd name="connsiteY114" fmla="*/ 17907 h 1104900"/>
                  <a:gd name="connsiteX115" fmla="*/ 523780 w 4543425"/>
                  <a:gd name="connsiteY115" fmla="*/ 17907 h 1104900"/>
                  <a:gd name="connsiteX116" fmla="*/ 523780 w 4543425"/>
                  <a:gd name="connsiteY116" fmla="*/ 12478 h 1104900"/>
                  <a:gd name="connsiteX117" fmla="*/ 476822 w 4543425"/>
                  <a:gd name="connsiteY117" fmla="*/ 12478 h 1104900"/>
                  <a:gd name="connsiteX118" fmla="*/ 476822 w 4543425"/>
                  <a:gd name="connsiteY118" fmla="*/ 7144 h 1104900"/>
                  <a:gd name="connsiteX119" fmla="*/ 7144 w 4543425"/>
                  <a:gd name="connsiteY119" fmla="*/ 7144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543425" h="1104900">
                    <a:moveTo>
                      <a:pt x="4538853" y="1103948"/>
                    </a:moveTo>
                    <a:lnTo>
                      <a:pt x="4191000" y="1103948"/>
                    </a:lnTo>
                    <a:lnTo>
                      <a:pt x="4191000" y="1093565"/>
                    </a:lnTo>
                    <a:lnTo>
                      <a:pt x="4184618" y="1093565"/>
                    </a:lnTo>
                    <a:lnTo>
                      <a:pt x="4184618" y="1063371"/>
                    </a:lnTo>
                    <a:lnTo>
                      <a:pt x="4159853" y="1063371"/>
                    </a:lnTo>
                    <a:lnTo>
                      <a:pt x="4159853" y="1044416"/>
                    </a:lnTo>
                    <a:lnTo>
                      <a:pt x="4148995" y="1044416"/>
                    </a:lnTo>
                    <a:lnTo>
                      <a:pt x="4148995" y="1019556"/>
                    </a:lnTo>
                    <a:lnTo>
                      <a:pt x="4091273" y="1019556"/>
                    </a:lnTo>
                    <a:lnTo>
                      <a:pt x="4091273" y="1007364"/>
                    </a:lnTo>
                    <a:lnTo>
                      <a:pt x="4081748" y="1007364"/>
                    </a:lnTo>
                    <a:lnTo>
                      <a:pt x="4081748" y="974027"/>
                    </a:lnTo>
                    <a:lnTo>
                      <a:pt x="3861149" y="974027"/>
                    </a:lnTo>
                    <a:lnTo>
                      <a:pt x="3861149" y="927545"/>
                    </a:lnTo>
                    <a:lnTo>
                      <a:pt x="3775901" y="927545"/>
                    </a:lnTo>
                    <a:lnTo>
                      <a:pt x="3775901" y="899065"/>
                    </a:lnTo>
                    <a:lnTo>
                      <a:pt x="3709130" y="899065"/>
                    </a:lnTo>
                    <a:lnTo>
                      <a:pt x="3709130" y="870204"/>
                    </a:lnTo>
                    <a:lnTo>
                      <a:pt x="3681127" y="870204"/>
                    </a:lnTo>
                    <a:lnTo>
                      <a:pt x="3681127" y="857631"/>
                    </a:lnTo>
                    <a:lnTo>
                      <a:pt x="3669887" y="857631"/>
                    </a:lnTo>
                    <a:lnTo>
                      <a:pt x="3669887" y="832771"/>
                    </a:lnTo>
                    <a:lnTo>
                      <a:pt x="3598164" y="832771"/>
                    </a:lnTo>
                    <a:lnTo>
                      <a:pt x="3598164" y="820103"/>
                    </a:lnTo>
                    <a:lnTo>
                      <a:pt x="3165920" y="820103"/>
                    </a:lnTo>
                    <a:lnTo>
                      <a:pt x="3165920" y="807530"/>
                    </a:lnTo>
                    <a:lnTo>
                      <a:pt x="3101340" y="807530"/>
                    </a:lnTo>
                    <a:lnTo>
                      <a:pt x="3101340" y="786289"/>
                    </a:lnTo>
                    <a:lnTo>
                      <a:pt x="3033236" y="786289"/>
                    </a:lnTo>
                    <a:lnTo>
                      <a:pt x="3033236" y="772287"/>
                    </a:lnTo>
                    <a:lnTo>
                      <a:pt x="2984087" y="772287"/>
                    </a:lnTo>
                    <a:lnTo>
                      <a:pt x="2984087" y="751142"/>
                    </a:lnTo>
                    <a:lnTo>
                      <a:pt x="2907316" y="751142"/>
                    </a:lnTo>
                    <a:lnTo>
                      <a:pt x="2907316" y="737616"/>
                    </a:lnTo>
                    <a:lnTo>
                      <a:pt x="2887980" y="737616"/>
                    </a:lnTo>
                    <a:lnTo>
                      <a:pt x="2887980" y="717709"/>
                    </a:lnTo>
                    <a:lnTo>
                      <a:pt x="2842832" y="717709"/>
                    </a:lnTo>
                    <a:lnTo>
                      <a:pt x="2842832" y="702374"/>
                    </a:lnTo>
                    <a:lnTo>
                      <a:pt x="2759774" y="702374"/>
                    </a:lnTo>
                    <a:lnTo>
                      <a:pt x="2759774" y="684752"/>
                    </a:lnTo>
                    <a:lnTo>
                      <a:pt x="2724626" y="684752"/>
                    </a:lnTo>
                    <a:lnTo>
                      <a:pt x="2724626" y="660845"/>
                    </a:lnTo>
                    <a:lnTo>
                      <a:pt x="2695289" y="660845"/>
                    </a:lnTo>
                    <a:lnTo>
                      <a:pt x="2695289" y="650462"/>
                    </a:lnTo>
                    <a:lnTo>
                      <a:pt x="2664143" y="650462"/>
                    </a:lnTo>
                    <a:lnTo>
                      <a:pt x="2664143" y="640556"/>
                    </a:lnTo>
                    <a:lnTo>
                      <a:pt x="2618613" y="640556"/>
                    </a:lnTo>
                    <a:lnTo>
                      <a:pt x="2618613" y="616649"/>
                    </a:lnTo>
                    <a:lnTo>
                      <a:pt x="2596515" y="616649"/>
                    </a:lnTo>
                    <a:lnTo>
                      <a:pt x="2596515" y="593217"/>
                    </a:lnTo>
                    <a:lnTo>
                      <a:pt x="2544604" y="593217"/>
                    </a:lnTo>
                    <a:lnTo>
                      <a:pt x="2544604" y="563880"/>
                    </a:lnTo>
                    <a:lnTo>
                      <a:pt x="2444401" y="563880"/>
                    </a:lnTo>
                    <a:lnTo>
                      <a:pt x="2444401" y="537210"/>
                    </a:lnTo>
                    <a:lnTo>
                      <a:pt x="2386203" y="537210"/>
                    </a:lnTo>
                    <a:lnTo>
                      <a:pt x="2386203" y="511493"/>
                    </a:lnTo>
                    <a:lnTo>
                      <a:pt x="2300954" y="511493"/>
                    </a:lnTo>
                    <a:lnTo>
                      <a:pt x="2300954" y="485394"/>
                    </a:lnTo>
                    <a:lnTo>
                      <a:pt x="2196751" y="485394"/>
                    </a:lnTo>
                    <a:lnTo>
                      <a:pt x="2196751" y="477203"/>
                    </a:lnTo>
                    <a:lnTo>
                      <a:pt x="2025777" y="477203"/>
                    </a:lnTo>
                    <a:lnTo>
                      <a:pt x="2025777" y="466820"/>
                    </a:lnTo>
                    <a:lnTo>
                      <a:pt x="1981486" y="466820"/>
                    </a:lnTo>
                    <a:lnTo>
                      <a:pt x="1981486" y="452438"/>
                    </a:lnTo>
                    <a:lnTo>
                      <a:pt x="1926908" y="452438"/>
                    </a:lnTo>
                    <a:lnTo>
                      <a:pt x="1926908" y="424910"/>
                    </a:lnTo>
                    <a:lnTo>
                      <a:pt x="1907572" y="424910"/>
                    </a:lnTo>
                    <a:lnTo>
                      <a:pt x="1907572" y="399193"/>
                    </a:lnTo>
                    <a:lnTo>
                      <a:pt x="1852898" y="399193"/>
                    </a:lnTo>
                    <a:lnTo>
                      <a:pt x="1852898" y="381572"/>
                    </a:lnTo>
                    <a:lnTo>
                      <a:pt x="1740599" y="381572"/>
                    </a:lnTo>
                    <a:lnTo>
                      <a:pt x="1740599" y="352711"/>
                    </a:lnTo>
                    <a:lnTo>
                      <a:pt x="1612868" y="352711"/>
                    </a:lnTo>
                    <a:lnTo>
                      <a:pt x="1612868" y="327946"/>
                    </a:lnTo>
                    <a:lnTo>
                      <a:pt x="1581817" y="327946"/>
                    </a:lnTo>
                    <a:lnTo>
                      <a:pt x="1581817" y="313944"/>
                    </a:lnTo>
                    <a:lnTo>
                      <a:pt x="1554289" y="313944"/>
                    </a:lnTo>
                    <a:lnTo>
                      <a:pt x="1554289" y="283274"/>
                    </a:lnTo>
                    <a:lnTo>
                      <a:pt x="1487900" y="283274"/>
                    </a:lnTo>
                    <a:lnTo>
                      <a:pt x="1487900" y="271463"/>
                    </a:lnTo>
                    <a:lnTo>
                      <a:pt x="1412177" y="271463"/>
                    </a:lnTo>
                    <a:lnTo>
                      <a:pt x="1412177" y="252508"/>
                    </a:lnTo>
                    <a:lnTo>
                      <a:pt x="1394555" y="252508"/>
                    </a:lnTo>
                    <a:lnTo>
                      <a:pt x="1394555" y="237649"/>
                    </a:lnTo>
                    <a:lnTo>
                      <a:pt x="1253776" y="237649"/>
                    </a:lnTo>
                    <a:lnTo>
                      <a:pt x="1253776" y="222314"/>
                    </a:lnTo>
                    <a:lnTo>
                      <a:pt x="1196912" y="222314"/>
                    </a:lnTo>
                    <a:lnTo>
                      <a:pt x="1196912" y="216503"/>
                    </a:lnTo>
                    <a:lnTo>
                      <a:pt x="1168908" y="216503"/>
                    </a:lnTo>
                    <a:lnTo>
                      <a:pt x="1168908" y="208312"/>
                    </a:lnTo>
                    <a:lnTo>
                      <a:pt x="1118426" y="208312"/>
                    </a:lnTo>
                    <a:lnTo>
                      <a:pt x="1118426" y="192500"/>
                    </a:lnTo>
                    <a:lnTo>
                      <a:pt x="1059275" y="192500"/>
                    </a:lnTo>
                    <a:lnTo>
                      <a:pt x="1059275" y="183928"/>
                    </a:lnTo>
                    <a:lnTo>
                      <a:pt x="1034510" y="183928"/>
                    </a:lnTo>
                    <a:lnTo>
                      <a:pt x="1034510" y="174974"/>
                    </a:lnTo>
                    <a:lnTo>
                      <a:pt x="1024985" y="174974"/>
                    </a:lnTo>
                    <a:lnTo>
                      <a:pt x="1024985" y="147923"/>
                    </a:lnTo>
                    <a:lnTo>
                      <a:pt x="1010984" y="147923"/>
                    </a:lnTo>
                    <a:lnTo>
                      <a:pt x="1010984" y="131159"/>
                    </a:lnTo>
                    <a:lnTo>
                      <a:pt x="948309" y="131159"/>
                    </a:lnTo>
                    <a:lnTo>
                      <a:pt x="948309" y="120777"/>
                    </a:lnTo>
                    <a:lnTo>
                      <a:pt x="927068" y="120777"/>
                    </a:lnTo>
                    <a:lnTo>
                      <a:pt x="927068" y="106775"/>
                    </a:lnTo>
                    <a:lnTo>
                      <a:pt x="909066" y="106775"/>
                    </a:lnTo>
                    <a:lnTo>
                      <a:pt x="909066" y="82868"/>
                    </a:lnTo>
                    <a:lnTo>
                      <a:pt x="866680" y="82868"/>
                    </a:lnTo>
                    <a:lnTo>
                      <a:pt x="866680" y="72104"/>
                    </a:lnTo>
                    <a:lnTo>
                      <a:pt x="786384" y="72104"/>
                    </a:lnTo>
                    <a:lnTo>
                      <a:pt x="786384" y="45911"/>
                    </a:lnTo>
                    <a:lnTo>
                      <a:pt x="668560" y="45911"/>
                    </a:lnTo>
                    <a:lnTo>
                      <a:pt x="668560" y="24289"/>
                    </a:lnTo>
                    <a:lnTo>
                      <a:pt x="576548" y="24289"/>
                    </a:lnTo>
                    <a:lnTo>
                      <a:pt x="576548" y="17907"/>
                    </a:lnTo>
                    <a:lnTo>
                      <a:pt x="523780" y="17907"/>
                    </a:lnTo>
                    <a:lnTo>
                      <a:pt x="523780" y="12478"/>
                    </a:lnTo>
                    <a:lnTo>
                      <a:pt x="476822" y="12478"/>
                    </a:lnTo>
                    <a:lnTo>
                      <a:pt x="476822" y="7144"/>
                    </a:lnTo>
                    <a:lnTo>
                      <a:pt x="7144" y="7144"/>
                    </a:lnTo>
                  </a:path>
                </a:pathLst>
              </a:custGeom>
              <a:noFill/>
              <a:ln w="19050" cap="flat">
                <a:solidFill>
                  <a:schemeClr val="accent3"/>
                </a:solidFill>
                <a:prstDash val="solid"/>
                <a:miter/>
              </a:ln>
            </p:spPr>
            <p:txBody>
              <a:bodyPr rtlCol="0" anchor="ctr"/>
              <a:lstStyle/>
              <a:p>
                <a:endParaRPr lang="en-GB">
                  <a:solidFill>
                    <a:srgbClr val="4D4D4D"/>
                  </a:solidFill>
                </a:endParaRPr>
              </a:p>
            </p:txBody>
          </p:sp>
        </p:grpSp>
        <p:grpSp>
          <p:nvGrpSpPr>
            <p:cNvPr id="189" name="Graphic 2208">
              <a:extLst>
                <a:ext uri="{FF2B5EF4-FFF2-40B4-BE49-F238E27FC236}">
                  <a16:creationId xmlns:a16="http://schemas.microsoft.com/office/drawing/2014/main" xmlns="" id="{CDEF1BEB-783D-4CCD-ABE6-4664504CADCD}"/>
                </a:ext>
              </a:extLst>
            </p:cNvPr>
            <p:cNvGrpSpPr/>
            <p:nvPr/>
          </p:nvGrpSpPr>
          <p:grpSpPr>
            <a:xfrm>
              <a:off x="5240973" y="3076639"/>
              <a:ext cx="3356928" cy="1267778"/>
              <a:chOff x="2233612" y="2786062"/>
              <a:chExt cx="4676775" cy="1285875"/>
            </a:xfrm>
          </p:grpSpPr>
          <p:sp>
            <p:nvSpPr>
              <p:cNvPr id="190" name="Freeform: Shape 2210">
                <a:extLst>
                  <a:ext uri="{FF2B5EF4-FFF2-40B4-BE49-F238E27FC236}">
                    <a16:creationId xmlns:a16="http://schemas.microsoft.com/office/drawing/2014/main" xmlns="" id="{4510D591-AEF9-4E95-AF13-A941C8B40610}"/>
                  </a:ext>
                </a:extLst>
              </p:cNvPr>
              <p:cNvSpPr/>
              <p:nvPr/>
            </p:nvSpPr>
            <p:spPr>
              <a:xfrm>
                <a:off x="68935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1" name="Freeform: Shape 2211">
                <a:extLst>
                  <a:ext uri="{FF2B5EF4-FFF2-40B4-BE49-F238E27FC236}">
                    <a16:creationId xmlns:a16="http://schemas.microsoft.com/office/drawing/2014/main" xmlns="" id="{0497419F-8A62-42FC-822C-946455F01875}"/>
                  </a:ext>
                </a:extLst>
              </p:cNvPr>
              <p:cNvSpPr/>
              <p:nvPr/>
            </p:nvSpPr>
            <p:spPr>
              <a:xfrm>
                <a:off x="673293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2" name="Freeform: Shape 2212">
                <a:extLst>
                  <a:ext uri="{FF2B5EF4-FFF2-40B4-BE49-F238E27FC236}">
                    <a16:creationId xmlns:a16="http://schemas.microsoft.com/office/drawing/2014/main" xmlns="" id="{EFC125FD-DD15-4DBF-BAB9-B422697252D4}"/>
                  </a:ext>
                </a:extLst>
              </p:cNvPr>
              <p:cNvSpPr/>
              <p:nvPr/>
            </p:nvSpPr>
            <p:spPr>
              <a:xfrm>
                <a:off x="67142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3" name="Freeform: Shape 2213">
                <a:extLst>
                  <a:ext uri="{FF2B5EF4-FFF2-40B4-BE49-F238E27FC236}">
                    <a16:creationId xmlns:a16="http://schemas.microsoft.com/office/drawing/2014/main" xmlns="" id="{234340F8-5159-43AA-8BC4-8252FCD03329}"/>
                  </a:ext>
                </a:extLst>
              </p:cNvPr>
              <p:cNvSpPr/>
              <p:nvPr/>
            </p:nvSpPr>
            <p:spPr>
              <a:xfrm>
                <a:off x="66721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4" name="Freeform: Shape 2214">
                <a:extLst>
                  <a:ext uri="{FF2B5EF4-FFF2-40B4-BE49-F238E27FC236}">
                    <a16:creationId xmlns:a16="http://schemas.microsoft.com/office/drawing/2014/main" xmlns="" id="{5EA6A967-BD66-4169-B0E3-C24D7FDCCFF1}"/>
                  </a:ext>
                </a:extLst>
              </p:cNvPr>
              <p:cNvSpPr/>
              <p:nvPr/>
            </p:nvSpPr>
            <p:spPr>
              <a:xfrm>
                <a:off x="665292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5" name="Freeform: Shape 2215">
                <a:extLst>
                  <a:ext uri="{FF2B5EF4-FFF2-40B4-BE49-F238E27FC236}">
                    <a16:creationId xmlns:a16="http://schemas.microsoft.com/office/drawing/2014/main" xmlns="" id="{54B0D51B-784E-413F-B4D4-7BADE2430447}"/>
                  </a:ext>
                </a:extLst>
              </p:cNvPr>
              <p:cNvSpPr/>
              <p:nvPr/>
            </p:nvSpPr>
            <p:spPr>
              <a:xfrm>
                <a:off x="6639020"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6" name="Freeform: Shape 2216">
                <a:extLst>
                  <a:ext uri="{FF2B5EF4-FFF2-40B4-BE49-F238E27FC236}">
                    <a16:creationId xmlns:a16="http://schemas.microsoft.com/office/drawing/2014/main" xmlns="" id="{8270392C-16E4-450E-8465-5F7AE77E0C9F}"/>
                  </a:ext>
                </a:extLst>
              </p:cNvPr>
              <p:cNvSpPr/>
              <p:nvPr/>
            </p:nvSpPr>
            <p:spPr>
              <a:xfrm>
                <a:off x="64724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7" name="Freeform: Shape 2217">
                <a:extLst>
                  <a:ext uri="{FF2B5EF4-FFF2-40B4-BE49-F238E27FC236}">
                    <a16:creationId xmlns:a16="http://schemas.microsoft.com/office/drawing/2014/main" xmlns="" id="{167B10B7-291A-4E73-931C-3E0E36FCBF9A}"/>
                  </a:ext>
                </a:extLst>
              </p:cNvPr>
              <p:cNvSpPr/>
              <p:nvPr/>
            </p:nvSpPr>
            <p:spPr>
              <a:xfrm>
                <a:off x="642670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8" name="Freeform: Shape 2218">
                <a:extLst>
                  <a:ext uri="{FF2B5EF4-FFF2-40B4-BE49-F238E27FC236}">
                    <a16:creationId xmlns:a16="http://schemas.microsoft.com/office/drawing/2014/main" xmlns="" id="{79884B19-7E27-41E6-89F8-CABFEAF7B76E}"/>
                  </a:ext>
                </a:extLst>
              </p:cNvPr>
              <p:cNvSpPr/>
              <p:nvPr/>
            </p:nvSpPr>
            <p:spPr>
              <a:xfrm>
                <a:off x="6283547"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9" name="Freeform: Shape 2219">
                <a:extLst>
                  <a:ext uri="{FF2B5EF4-FFF2-40B4-BE49-F238E27FC236}">
                    <a16:creationId xmlns:a16="http://schemas.microsoft.com/office/drawing/2014/main" xmlns="" id="{1AC11481-1E40-4E1C-BFEC-525BA2DB9B13}"/>
                  </a:ext>
                </a:extLst>
              </p:cNvPr>
              <p:cNvSpPr/>
              <p:nvPr/>
            </p:nvSpPr>
            <p:spPr>
              <a:xfrm>
                <a:off x="6235350"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0" name="Freeform: Shape 2220">
                <a:extLst>
                  <a:ext uri="{FF2B5EF4-FFF2-40B4-BE49-F238E27FC236}">
                    <a16:creationId xmlns:a16="http://schemas.microsoft.com/office/drawing/2014/main" xmlns="" id="{DC97E353-DF25-473C-947B-B9A634D18C23}"/>
                  </a:ext>
                </a:extLst>
              </p:cNvPr>
              <p:cNvSpPr/>
              <p:nvPr/>
            </p:nvSpPr>
            <p:spPr>
              <a:xfrm>
                <a:off x="6057328" y="390210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1" name="Freeform: Shape 2221">
                <a:extLst>
                  <a:ext uri="{FF2B5EF4-FFF2-40B4-BE49-F238E27FC236}">
                    <a16:creationId xmlns:a16="http://schemas.microsoft.com/office/drawing/2014/main" xmlns="" id="{4F31A0A1-B15B-42E1-AF8F-F84591197134}"/>
                  </a:ext>
                </a:extLst>
              </p:cNvPr>
              <p:cNvSpPr/>
              <p:nvPr/>
            </p:nvSpPr>
            <p:spPr>
              <a:xfrm>
                <a:off x="6057328"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2" name="Freeform: Shape 2222">
                <a:extLst>
                  <a:ext uri="{FF2B5EF4-FFF2-40B4-BE49-F238E27FC236}">
                    <a16:creationId xmlns:a16="http://schemas.microsoft.com/office/drawing/2014/main" xmlns="" id="{5332E9BC-5EC1-4D49-99CA-8AE2C094201F}"/>
                  </a:ext>
                </a:extLst>
              </p:cNvPr>
              <p:cNvSpPr/>
              <p:nvPr/>
            </p:nvSpPr>
            <p:spPr>
              <a:xfrm>
                <a:off x="6006750"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3" name="Freeform: Shape 2223">
                <a:extLst>
                  <a:ext uri="{FF2B5EF4-FFF2-40B4-BE49-F238E27FC236}">
                    <a16:creationId xmlns:a16="http://schemas.microsoft.com/office/drawing/2014/main" xmlns="" id="{47407040-D20E-46F2-B121-7F7B30718757}"/>
                  </a:ext>
                </a:extLst>
              </p:cNvPr>
              <p:cNvSpPr/>
              <p:nvPr/>
            </p:nvSpPr>
            <p:spPr>
              <a:xfrm>
                <a:off x="5944266"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4" name="Freeform: Shape 2224">
                <a:extLst>
                  <a:ext uri="{FF2B5EF4-FFF2-40B4-BE49-F238E27FC236}">
                    <a16:creationId xmlns:a16="http://schemas.microsoft.com/office/drawing/2014/main" xmlns="" id="{311BCE50-EBD1-48EA-9F7A-D33CCCC92B22}"/>
                  </a:ext>
                </a:extLst>
              </p:cNvPr>
              <p:cNvSpPr/>
              <p:nvPr/>
            </p:nvSpPr>
            <p:spPr>
              <a:xfrm>
                <a:off x="590816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5" name="Freeform: Shape 2225">
                <a:extLst>
                  <a:ext uri="{FF2B5EF4-FFF2-40B4-BE49-F238E27FC236}">
                    <a16:creationId xmlns:a16="http://schemas.microsoft.com/office/drawing/2014/main" xmlns="" id="{B883E216-3277-4593-8466-534347D058EC}"/>
                  </a:ext>
                </a:extLst>
              </p:cNvPr>
              <p:cNvSpPr/>
              <p:nvPr/>
            </p:nvSpPr>
            <p:spPr>
              <a:xfrm>
                <a:off x="585701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6" name="Freeform: Shape 2226">
                <a:extLst>
                  <a:ext uri="{FF2B5EF4-FFF2-40B4-BE49-F238E27FC236}">
                    <a16:creationId xmlns:a16="http://schemas.microsoft.com/office/drawing/2014/main" xmlns="" id="{8E728750-0FCC-4DAF-AC21-22FC83F308E4}"/>
                  </a:ext>
                </a:extLst>
              </p:cNvPr>
              <p:cNvSpPr/>
              <p:nvPr/>
            </p:nvSpPr>
            <p:spPr>
              <a:xfrm>
                <a:off x="5804630"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7" name="Freeform: Shape 2227">
                <a:extLst>
                  <a:ext uri="{FF2B5EF4-FFF2-40B4-BE49-F238E27FC236}">
                    <a16:creationId xmlns:a16="http://schemas.microsoft.com/office/drawing/2014/main" xmlns="" id="{2E86BDB0-9192-4015-9819-EA99C2E29628}"/>
                  </a:ext>
                </a:extLst>
              </p:cNvPr>
              <p:cNvSpPr/>
              <p:nvPr/>
            </p:nvSpPr>
            <p:spPr>
              <a:xfrm>
                <a:off x="591778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8" name="Freeform: Shape 2228">
                <a:extLst>
                  <a:ext uri="{FF2B5EF4-FFF2-40B4-BE49-F238E27FC236}">
                    <a16:creationId xmlns:a16="http://schemas.microsoft.com/office/drawing/2014/main" xmlns="" id="{99AC9443-039C-4E84-A02E-7E445707FA43}"/>
                  </a:ext>
                </a:extLst>
              </p:cNvPr>
              <p:cNvSpPr/>
              <p:nvPr/>
            </p:nvSpPr>
            <p:spPr>
              <a:xfrm>
                <a:off x="5756529"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9" name="Freeform: Shape 2229">
                <a:extLst>
                  <a:ext uri="{FF2B5EF4-FFF2-40B4-BE49-F238E27FC236}">
                    <a16:creationId xmlns:a16="http://schemas.microsoft.com/office/drawing/2014/main" xmlns="" id="{E96D219A-FB63-40B6-86E6-882B849DB021}"/>
                  </a:ext>
                </a:extLst>
              </p:cNvPr>
              <p:cNvSpPr/>
              <p:nvPr/>
            </p:nvSpPr>
            <p:spPr>
              <a:xfrm>
                <a:off x="5748147" y="377990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0" name="Freeform: Shape 2230">
                <a:extLst>
                  <a:ext uri="{FF2B5EF4-FFF2-40B4-BE49-F238E27FC236}">
                    <a16:creationId xmlns:a16="http://schemas.microsoft.com/office/drawing/2014/main" xmlns="" id="{C5CC0520-FB68-4523-B5B7-523A54180598}"/>
                  </a:ext>
                </a:extLst>
              </p:cNvPr>
              <p:cNvSpPr/>
              <p:nvPr/>
            </p:nvSpPr>
            <p:spPr>
              <a:xfrm>
                <a:off x="5737288" y="376847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1" name="Freeform: Shape 2231">
                <a:extLst>
                  <a:ext uri="{FF2B5EF4-FFF2-40B4-BE49-F238E27FC236}">
                    <a16:creationId xmlns:a16="http://schemas.microsoft.com/office/drawing/2014/main" xmlns="" id="{6A76E202-746B-4DD0-9276-D924F39E3B1F}"/>
                  </a:ext>
                </a:extLst>
              </p:cNvPr>
              <p:cNvSpPr/>
              <p:nvPr/>
            </p:nvSpPr>
            <p:spPr>
              <a:xfrm>
                <a:off x="572404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2" name="Freeform: Shape 2232">
                <a:extLst>
                  <a:ext uri="{FF2B5EF4-FFF2-40B4-BE49-F238E27FC236}">
                    <a16:creationId xmlns:a16="http://schemas.microsoft.com/office/drawing/2014/main" xmlns="" id="{F8851914-7F6D-482C-8D6C-F513D10F5874}"/>
                  </a:ext>
                </a:extLst>
              </p:cNvPr>
              <p:cNvSpPr/>
              <p:nvPr/>
            </p:nvSpPr>
            <p:spPr>
              <a:xfrm>
                <a:off x="569156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3" name="Freeform: Shape 2233">
                <a:extLst>
                  <a:ext uri="{FF2B5EF4-FFF2-40B4-BE49-F238E27FC236}">
                    <a16:creationId xmlns:a16="http://schemas.microsoft.com/office/drawing/2014/main" xmlns="" id="{1ABBD947-6BDD-43EA-9AA9-BB3F205E259B}"/>
                  </a:ext>
                </a:extLst>
              </p:cNvPr>
              <p:cNvSpPr/>
              <p:nvPr/>
            </p:nvSpPr>
            <p:spPr>
              <a:xfrm>
                <a:off x="5611558"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4" name="Freeform: Shape 2234">
                <a:extLst>
                  <a:ext uri="{FF2B5EF4-FFF2-40B4-BE49-F238E27FC236}">
                    <a16:creationId xmlns:a16="http://schemas.microsoft.com/office/drawing/2014/main" xmlns="" id="{A37B2A8E-F266-4E6F-B4AC-4E82B09C2E57}"/>
                  </a:ext>
                </a:extLst>
              </p:cNvPr>
              <p:cNvSpPr/>
              <p:nvPr/>
            </p:nvSpPr>
            <p:spPr>
              <a:xfrm>
                <a:off x="5517070"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5" name="Freeform: Shape 2235">
                <a:extLst>
                  <a:ext uri="{FF2B5EF4-FFF2-40B4-BE49-F238E27FC236}">
                    <a16:creationId xmlns:a16="http://schemas.microsoft.com/office/drawing/2014/main" xmlns="" id="{F4C9638D-3EDD-4C1B-8D20-3225E0BC23C5}"/>
                  </a:ext>
                </a:extLst>
              </p:cNvPr>
              <p:cNvSpPr/>
              <p:nvPr/>
            </p:nvSpPr>
            <p:spPr>
              <a:xfrm>
                <a:off x="5389530" y="369598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6" name="Freeform: Shape 2236">
                <a:extLst>
                  <a:ext uri="{FF2B5EF4-FFF2-40B4-BE49-F238E27FC236}">
                    <a16:creationId xmlns:a16="http://schemas.microsoft.com/office/drawing/2014/main" xmlns="" id="{FCA1B7B1-C0A7-43A9-B254-EA2E1B2AEFAD}"/>
                  </a:ext>
                </a:extLst>
              </p:cNvPr>
              <p:cNvSpPr/>
              <p:nvPr/>
            </p:nvSpPr>
            <p:spPr>
              <a:xfrm>
                <a:off x="4742307" y="341804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7" name="Freeform: Shape 2237">
                <a:extLst>
                  <a:ext uri="{FF2B5EF4-FFF2-40B4-BE49-F238E27FC236}">
                    <a16:creationId xmlns:a16="http://schemas.microsoft.com/office/drawing/2014/main" xmlns="" id="{07055188-1043-4B0F-930E-C7AB23440990}"/>
                  </a:ext>
                </a:extLst>
              </p:cNvPr>
              <p:cNvSpPr/>
              <p:nvPr/>
            </p:nvSpPr>
            <p:spPr>
              <a:xfrm>
                <a:off x="4915566" y="34655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8" name="Freeform: Shape 2238">
                <a:extLst>
                  <a:ext uri="{FF2B5EF4-FFF2-40B4-BE49-F238E27FC236}">
                    <a16:creationId xmlns:a16="http://schemas.microsoft.com/office/drawing/2014/main" xmlns="" id="{569E1C55-6682-43D6-8D22-0CB81CAF37C5}"/>
                  </a:ext>
                </a:extLst>
              </p:cNvPr>
              <p:cNvSpPr/>
              <p:nvPr/>
            </p:nvSpPr>
            <p:spPr>
              <a:xfrm>
                <a:off x="5121878" y="352148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9" name="Freeform: Shape 2239">
                <a:extLst>
                  <a:ext uri="{FF2B5EF4-FFF2-40B4-BE49-F238E27FC236}">
                    <a16:creationId xmlns:a16="http://schemas.microsoft.com/office/drawing/2014/main" xmlns="" id="{AFAD7A11-0E96-45C9-93D5-58C12C8EAD80}"/>
                  </a:ext>
                </a:extLst>
              </p:cNvPr>
              <p:cNvSpPr/>
              <p:nvPr/>
            </p:nvSpPr>
            <p:spPr>
              <a:xfrm>
                <a:off x="453228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0" name="Freeform: Shape 2240">
                <a:extLst>
                  <a:ext uri="{FF2B5EF4-FFF2-40B4-BE49-F238E27FC236}">
                    <a16:creationId xmlns:a16="http://schemas.microsoft.com/office/drawing/2014/main" xmlns="" id="{73DB445E-2B2E-4511-A4B9-D377C6BD3CE5}"/>
                  </a:ext>
                </a:extLst>
              </p:cNvPr>
              <p:cNvSpPr/>
              <p:nvPr/>
            </p:nvSpPr>
            <p:spPr>
              <a:xfrm>
                <a:off x="454914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1" name="Freeform: Shape 2241">
                <a:extLst>
                  <a:ext uri="{FF2B5EF4-FFF2-40B4-BE49-F238E27FC236}">
                    <a16:creationId xmlns:a16="http://schemas.microsoft.com/office/drawing/2014/main" xmlns="" id="{AB7160F6-878B-4935-AC96-CBD06B00F6E3}"/>
                  </a:ext>
                </a:extLst>
              </p:cNvPr>
              <p:cNvSpPr/>
              <p:nvPr/>
            </p:nvSpPr>
            <p:spPr>
              <a:xfrm>
                <a:off x="3837527" y="312210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2" name="Freeform: Shape 2242">
                <a:extLst>
                  <a:ext uri="{FF2B5EF4-FFF2-40B4-BE49-F238E27FC236}">
                    <a16:creationId xmlns:a16="http://schemas.microsoft.com/office/drawing/2014/main" xmlns="" id="{21776A6E-5836-45E7-8CE3-D5640D82A9D9}"/>
                  </a:ext>
                </a:extLst>
              </p:cNvPr>
              <p:cNvSpPr/>
              <p:nvPr/>
            </p:nvSpPr>
            <p:spPr>
              <a:xfrm>
                <a:off x="4095559" y="321173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3" name="Freeform: Shape 2243">
                <a:extLst>
                  <a:ext uri="{FF2B5EF4-FFF2-40B4-BE49-F238E27FC236}">
                    <a16:creationId xmlns:a16="http://schemas.microsoft.com/office/drawing/2014/main" xmlns="" id="{DE7F71F6-765C-4A8F-BB21-065CE57FD187}"/>
                  </a:ext>
                </a:extLst>
              </p:cNvPr>
              <p:cNvSpPr/>
              <p:nvPr/>
            </p:nvSpPr>
            <p:spPr>
              <a:xfrm>
                <a:off x="4309110" y="326107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4" name="Freeform: Shape 2244">
                <a:extLst>
                  <a:ext uri="{FF2B5EF4-FFF2-40B4-BE49-F238E27FC236}">
                    <a16:creationId xmlns:a16="http://schemas.microsoft.com/office/drawing/2014/main" xmlns="" id="{22D518C9-5B73-4698-8CE0-F9CC99BD7A50}"/>
                  </a:ext>
                </a:extLst>
              </p:cNvPr>
              <p:cNvSpPr/>
              <p:nvPr/>
            </p:nvSpPr>
            <p:spPr>
              <a:xfrm>
                <a:off x="4382547"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5" name="Freeform: Shape 2245">
                <a:extLst>
                  <a:ext uri="{FF2B5EF4-FFF2-40B4-BE49-F238E27FC236}">
                    <a16:creationId xmlns:a16="http://schemas.microsoft.com/office/drawing/2014/main" xmlns="" id="{E465E445-97A1-42E3-8037-3665E9A04B4E}"/>
                  </a:ext>
                </a:extLst>
              </p:cNvPr>
              <p:cNvSpPr/>
              <p:nvPr/>
            </p:nvSpPr>
            <p:spPr>
              <a:xfrm>
                <a:off x="2887027" y="286521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6" name="Freeform: Shape 2246">
                <a:extLst>
                  <a:ext uri="{FF2B5EF4-FFF2-40B4-BE49-F238E27FC236}">
                    <a16:creationId xmlns:a16="http://schemas.microsoft.com/office/drawing/2014/main" xmlns="" id="{0245ABBB-1E88-428C-AB55-4F03906E0102}"/>
                  </a:ext>
                </a:extLst>
              </p:cNvPr>
              <p:cNvSpPr/>
              <p:nvPr/>
            </p:nvSpPr>
            <p:spPr>
              <a:xfrm>
                <a:off x="2651188" y="282130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7" name="Freeform: Shape 2247">
                <a:extLst>
                  <a:ext uri="{FF2B5EF4-FFF2-40B4-BE49-F238E27FC236}">
                    <a16:creationId xmlns:a16="http://schemas.microsoft.com/office/drawing/2014/main" xmlns="" id="{890A7F63-674C-4210-A938-1C434052C2E6}"/>
                  </a:ext>
                </a:extLst>
              </p:cNvPr>
              <p:cNvSpPr/>
              <p:nvPr/>
            </p:nvSpPr>
            <p:spPr>
              <a:xfrm>
                <a:off x="2405729" y="277891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8" name="Freeform: Shape 2248">
                <a:extLst>
                  <a:ext uri="{FF2B5EF4-FFF2-40B4-BE49-F238E27FC236}">
                    <a16:creationId xmlns:a16="http://schemas.microsoft.com/office/drawing/2014/main" xmlns="" id="{7387A008-8E2D-4BCD-8090-57AA3D1C5111}"/>
                  </a:ext>
                </a:extLst>
              </p:cNvPr>
              <p:cNvSpPr/>
              <p:nvPr/>
            </p:nvSpPr>
            <p:spPr>
              <a:xfrm>
                <a:off x="5927407" y="3838860"/>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9" name="Freeform: Shape 2249">
                <a:extLst>
                  <a:ext uri="{FF2B5EF4-FFF2-40B4-BE49-F238E27FC236}">
                    <a16:creationId xmlns:a16="http://schemas.microsoft.com/office/drawing/2014/main" xmlns="" id="{2DCFA9F1-2A2D-41D9-8862-626312BD8EBD}"/>
                  </a:ext>
                </a:extLst>
              </p:cNvPr>
              <p:cNvSpPr/>
              <p:nvPr/>
            </p:nvSpPr>
            <p:spPr>
              <a:xfrm>
                <a:off x="2226468" y="2810541"/>
                <a:ext cx="4686300" cy="1238250"/>
              </a:xfrm>
              <a:custGeom>
                <a:avLst/>
                <a:gdLst>
                  <a:gd name="connsiteX0" fmla="*/ 4688586 w 4686300"/>
                  <a:gd name="connsiteY0" fmla="*/ 1233107 h 1238250"/>
                  <a:gd name="connsiteX1" fmla="*/ 4152043 w 4686300"/>
                  <a:gd name="connsiteY1" fmla="*/ 1233107 h 1238250"/>
                  <a:gd name="connsiteX2" fmla="*/ 4152043 w 4686300"/>
                  <a:gd name="connsiteY2" fmla="*/ 1173004 h 1238250"/>
                  <a:gd name="connsiteX3" fmla="*/ 3895725 w 4686300"/>
                  <a:gd name="connsiteY3" fmla="*/ 1173004 h 1238250"/>
                  <a:gd name="connsiteX4" fmla="*/ 3895725 w 4686300"/>
                  <a:gd name="connsiteY4" fmla="*/ 1127284 h 1238250"/>
                  <a:gd name="connsiteX5" fmla="*/ 3837432 w 4686300"/>
                  <a:gd name="connsiteY5" fmla="*/ 1127284 h 1238250"/>
                  <a:gd name="connsiteX6" fmla="*/ 3837432 w 4686300"/>
                  <a:gd name="connsiteY6" fmla="*/ 1077944 h 1238250"/>
                  <a:gd name="connsiteX7" fmla="*/ 3721322 w 4686300"/>
                  <a:gd name="connsiteY7" fmla="*/ 1077944 h 1238250"/>
                  <a:gd name="connsiteX8" fmla="*/ 3721322 w 4686300"/>
                  <a:gd name="connsiteY8" fmla="*/ 1065848 h 1238250"/>
                  <a:gd name="connsiteX9" fmla="*/ 3697224 w 4686300"/>
                  <a:gd name="connsiteY9" fmla="*/ 1065848 h 1238250"/>
                  <a:gd name="connsiteX10" fmla="*/ 3697224 w 4686300"/>
                  <a:gd name="connsiteY10" fmla="*/ 1040606 h 1238250"/>
                  <a:gd name="connsiteX11" fmla="*/ 3540252 w 4686300"/>
                  <a:gd name="connsiteY11" fmla="*/ 1040606 h 1238250"/>
                  <a:gd name="connsiteX12" fmla="*/ 3540252 w 4686300"/>
                  <a:gd name="connsiteY12" fmla="*/ 1017175 h 1238250"/>
                  <a:gd name="connsiteX13" fmla="*/ 3530632 w 4686300"/>
                  <a:gd name="connsiteY13" fmla="*/ 1017175 h 1238250"/>
                  <a:gd name="connsiteX14" fmla="*/ 3530632 w 4686300"/>
                  <a:gd name="connsiteY14" fmla="*/ 1000887 h 1238250"/>
                  <a:gd name="connsiteX15" fmla="*/ 3509582 w 4686300"/>
                  <a:gd name="connsiteY15" fmla="*/ 1000887 h 1238250"/>
                  <a:gd name="connsiteX16" fmla="*/ 3509582 w 4686300"/>
                  <a:gd name="connsiteY16" fmla="*/ 987647 h 1238250"/>
                  <a:gd name="connsiteX17" fmla="*/ 3410236 w 4686300"/>
                  <a:gd name="connsiteY17" fmla="*/ 987647 h 1238250"/>
                  <a:gd name="connsiteX18" fmla="*/ 3410236 w 4686300"/>
                  <a:gd name="connsiteY18" fmla="*/ 969645 h 1238250"/>
                  <a:gd name="connsiteX19" fmla="*/ 3395853 w 4686300"/>
                  <a:gd name="connsiteY19" fmla="*/ 969645 h 1238250"/>
                  <a:gd name="connsiteX20" fmla="*/ 3395853 w 4686300"/>
                  <a:gd name="connsiteY20" fmla="*/ 961835 h 1238250"/>
                  <a:gd name="connsiteX21" fmla="*/ 3242405 w 4686300"/>
                  <a:gd name="connsiteY21" fmla="*/ 961835 h 1238250"/>
                  <a:gd name="connsiteX22" fmla="*/ 3242405 w 4686300"/>
                  <a:gd name="connsiteY22" fmla="*/ 940117 h 1238250"/>
                  <a:gd name="connsiteX23" fmla="*/ 3204496 w 4686300"/>
                  <a:gd name="connsiteY23" fmla="*/ 940117 h 1238250"/>
                  <a:gd name="connsiteX24" fmla="*/ 3204496 w 4686300"/>
                  <a:gd name="connsiteY24" fmla="*/ 932307 h 1238250"/>
                  <a:gd name="connsiteX25" fmla="*/ 3172016 w 4686300"/>
                  <a:gd name="connsiteY25" fmla="*/ 932307 h 1238250"/>
                  <a:gd name="connsiteX26" fmla="*/ 3172016 w 4686300"/>
                  <a:gd name="connsiteY26" fmla="*/ 920306 h 1238250"/>
                  <a:gd name="connsiteX27" fmla="*/ 3155823 w 4686300"/>
                  <a:gd name="connsiteY27" fmla="*/ 920306 h 1238250"/>
                  <a:gd name="connsiteX28" fmla="*/ 3155823 w 4686300"/>
                  <a:gd name="connsiteY28" fmla="*/ 896874 h 1238250"/>
                  <a:gd name="connsiteX29" fmla="*/ 3145536 w 4686300"/>
                  <a:gd name="connsiteY29" fmla="*/ 896874 h 1238250"/>
                  <a:gd name="connsiteX30" fmla="*/ 3145536 w 4686300"/>
                  <a:gd name="connsiteY30" fmla="*/ 880015 h 1238250"/>
                  <a:gd name="connsiteX31" fmla="*/ 3122676 w 4686300"/>
                  <a:gd name="connsiteY31" fmla="*/ 880015 h 1238250"/>
                  <a:gd name="connsiteX32" fmla="*/ 3122676 w 4686300"/>
                  <a:gd name="connsiteY32" fmla="*/ 852297 h 1238250"/>
                  <a:gd name="connsiteX33" fmla="*/ 3095625 w 4686300"/>
                  <a:gd name="connsiteY33" fmla="*/ 852297 h 1238250"/>
                  <a:gd name="connsiteX34" fmla="*/ 3095625 w 4686300"/>
                  <a:gd name="connsiteY34" fmla="*/ 810197 h 1238250"/>
                  <a:gd name="connsiteX35" fmla="*/ 3073432 w 4686300"/>
                  <a:gd name="connsiteY35" fmla="*/ 810197 h 1238250"/>
                  <a:gd name="connsiteX36" fmla="*/ 3073432 w 4686300"/>
                  <a:gd name="connsiteY36" fmla="*/ 785527 h 1238250"/>
                  <a:gd name="connsiteX37" fmla="*/ 3013234 w 4686300"/>
                  <a:gd name="connsiteY37" fmla="*/ 785527 h 1238250"/>
                  <a:gd name="connsiteX38" fmla="*/ 3013234 w 4686300"/>
                  <a:gd name="connsiteY38" fmla="*/ 766858 h 1238250"/>
                  <a:gd name="connsiteX39" fmla="*/ 2963895 w 4686300"/>
                  <a:gd name="connsiteY39" fmla="*/ 766858 h 1238250"/>
                  <a:gd name="connsiteX40" fmla="*/ 2963895 w 4686300"/>
                  <a:gd name="connsiteY40" fmla="*/ 750094 h 1238250"/>
                  <a:gd name="connsiteX41" fmla="*/ 2897696 w 4686300"/>
                  <a:gd name="connsiteY41" fmla="*/ 750094 h 1238250"/>
                  <a:gd name="connsiteX42" fmla="*/ 2897696 w 4686300"/>
                  <a:gd name="connsiteY42" fmla="*/ 733806 h 1238250"/>
                  <a:gd name="connsiteX43" fmla="*/ 2885694 w 4686300"/>
                  <a:gd name="connsiteY43" fmla="*/ 733806 h 1238250"/>
                  <a:gd name="connsiteX44" fmla="*/ 2885694 w 4686300"/>
                  <a:gd name="connsiteY44" fmla="*/ 711517 h 1238250"/>
                  <a:gd name="connsiteX45" fmla="*/ 2826734 w 4686300"/>
                  <a:gd name="connsiteY45" fmla="*/ 711517 h 1238250"/>
                  <a:gd name="connsiteX46" fmla="*/ 2826734 w 4686300"/>
                  <a:gd name="connsiteY46" fmla="*/ 696468 h 1238250"/>
                  <a:gd name="connsiteX47" fmla="*/ 2693765 w 4686300"/>
                  <a:gd name="connsiteY47" fmla="*/ 696468 h 1238250"/>
                  <a:gd name="connsiteX48" fmla="*/ 2693765 w 4686300"/>
                  <a:gd name="connsiteY48" fmla="*/ 677228 h 1238250"/>
                  <a:gd name="connsiteX49" fmla="*/ 2651093 w 4686300"/>
                  <a:gd name="connsiteY49" fmla="*/ 677228 h 1238250"/>
                  <a:gd name="connsiteX50" fmla="*/ 2651093 w 4686300"/>
                  <a:gd name="connsiteY50" fmla="*/ 666464 h 1238250"/>
                  <a:gd name="connsiteX51" fmla="*/ 2636615 w 4686300"/>
                  <a:gd name="connsiteY51" fmla="*/ 666464 h 1238250"/>
                  <a:gd name="connsiteX52" fmla="*/ 2636615 w 4686300"/>
                  <a:gd name="connsiteY52" fmla="*/ 657987 h 1238250"/>
                  <a:gd name="connsiteX53" fmla="*/ 2583085 w 4686300"/>
                  <a:gd name="connsiteY53" fmla="*/ 657987 h 1238250"/>
                  <a:gd name="connsiteX54" fmla="*/ 2583085 w 4686300"/>
                  <a:gd name="connsiteY54" fmla="*/ 644176 h 1238250"/>
                  <a:gd name="connsiteX55" fmla="*/ 2520506 w 4686300"/>
                  <a:gd name="connsiteY55" fmla="*/ 644176 h 1238250"/>
                  <a:gd name="connsiteX56" fmla="*/ 2520506 w 4686300"/>
                  <a:gd name="connsiteY56" fmla="*/ 632746 h 1238250"/>
                  <a:gd name="connsiteX57" fmla="*/ 2462784 w 4686300"/>
                  <a:gd name="connsiteY57" fmla="*/ 632746 h 1238250"/>
                  <a:gd name="connsiteX58" fmla="*/ 2462784 w 4686300"/>
                  <a:gd name="connsiteY58" fmla="*/ 617125 h 1238250"/>
                  <a:gd name="connsiteX59" fmla="*/ 2396585 w 4686300"/>
                  <a:gd name="connsiteY59" fmla="*/ 617125 h 1238250"/>
                  <a:gd name="connsiteX60" fmla="*/ 2396585 w 4686300"/>
                  <a:gd name="connsiteY60" fmla="*/ 573786 h 1238250"/>
                  <a:gd name="connsiteX61" fmla="*/ 2341912 w 4686300"/>
                  <a:gd name="connsiteY61" fmla="*/ 573786 h 1238250"/>
                  <a:gd name="connsiteX62" fmla="*/ 2341912 w 4686300"/>
                  <a:gd name="connsiteY62" fmla="*/ 556355 h 1238250"/>
                  <a:gd name="connsiteX63" fmla="*/ 2161985 w 4686300"/>
                  <a:gd name="connsiteY63" fmla="*/ 556355 h 1238250"/>
                  <a:gd name="connsiteX64" fmla="*/ 2161985 w 4686300"/>
                  <a:gd name="connsiteY64" fmla="*/ 542544 h 1238250"/>
                  <a:gd name="connsiteX65" fmla="*/ 2134934 w 4686300"/>
                  <a:gd name="connsiteY65" fmla="*/ 542544 h 1238250"/>
                  <a:gd name="connsiteX66" fmla="*/ 2134934 w 4686300"/>
                  <a:gd name="connsiteY66" fmla="*/ 495586 h 1238250"/>
                  <a:gd name="connsiteX67" fmla="*/ 2087975 w 4686300"/>
                  <a:gd name="connsiteY67" fmla="*/ 495586 h 1238250"/>
                  <a:gd name="connsiteX68" fmla="*/ 2087975 w 4686300"/>
                  <a:gd name="connsiteY68" fmla="*/ 482346 h 1238250"/>
                  <a:gd name="connsiteX69" fmla="*/ 1980914 w 4686300"/>
                  <a:gd name="connsiteY69" fmla="*/ 482346 h 1238250"/>
                  <a:gd name="connsiteX70" fmla="*/ 1980914 w 4686300"/>
                  <a:gd name="connsiteY70" fmla="*/ 464344 h 1238250"/>
                  <a:gd name="connsiteX71" fmla="*/ 1920145 w 4686300"/>
                  <a:gd name="connsiteY71" fmla="*/ 464344 h 1238250"/>
                  <a:gd name="connsiteX72" fmla="*/ 1920145 w 4686300"/>
                  <a:gd name="connsiteY72" fmla="*/ 452914 h 1238250"/>
                  <a:gd name="connsiteX73" fmla="*/ 1887093 w 4686300"/>
                  <a:gd name="connsiteY73" fmla="*/ 452914 h 1238250"/>
                  <a:gd name="connsiteX74" fmla="*/ 1887093 w 4686300"/>
                  <a:gd name="connsiteY74" fmla="*/ 439674 h 1238250"/>
                  <a:gd name="connsiteX75" fmla="*/ 1870234 w 4686300"/>
                  <a:gd name="connsiteY75" fmla="*/ 439674 h 1238250"/>
                  <a:gd name="connsiteX76" fmla="*/ 1870234 w 4686300"/>
                  <a:gd name="connsiteY76" fmla="*/ 407765 h 1238250"/>
                  <a:gd name="connsiteX77" fmla="*/ 1855756 w 4686300"/>
                  <a:gd name="connsiteY77" fmla="*/ 407765 h 1238250"/>
                  <a:gd name="connsiteX78" fmla="*/ 1855756 w 4686300"/>
                  <a:gd name="connsiteY78" fmla="*/ 387858 h 1238250"/>
                  <a:gd name="connsiteX79" fmla="*/ 1816132 w 4686300"/>
                  <a:gd name="connsiteY79" fmla="*/ 387858 h 1238250"/>
                  <a:gd name="connsiteX80" fmla="*/ 1816132 w 4686300"/>
                  <a:gd name="connsiteY80" fmla="*/ 369284 h 1238250"/>
                  <a:gd name="connsiteX81" fmla="*/ 1804035 w 4686300"/>
                  <a:gd name="connsiteY81" fmla="*/ 369284 h 1238250"/>
                  <a:gd name="connsiteX82" fmla="*/ 1804035 w 4686300"/>
                  <a:gd name="connsiteY82" fmla="*/ 352997 h 1238250"/>
                  <a:gd name="connsiteX83" fmla="*/ 1617536 w 4686300"/>
                  <a:gd name="connsiteY83" fmla="*/ 352997 h 1238250"/>
                  <a:gd name="connsiteX84" fmla="*/ 1617536 w 4686300"/>
                  <a:gd name="connsiteY84" fmla="*/ 341567 h 1238250"/>
                  <a:gd name="connsiteX85" fmla="*/ 1586865 w 4686300"/>
                  <a:gd name="connsiteY85" fmla="*/ 341567 h 1238250"/>
                  <a:gd name="connsiteX86" fmla="*/ 1586865 w 4686300"/>
                  <a:gd name="connsiteY86" fmla="*/ 322326 h 1238250"/>
                  <a:gd name="connsiteX87" fmla="*/ 1505712 w 4686300"/>
                  <a:gd name="connsiteY87" fmla="*/ 322326 h 1238250"/>
                  <a:gd name="connsiteX88" fmla="*/ 1505712 w 4686300"/>
                  <a:gd name="connsiteY88" fmla="*/ 298895 h 1238250"/>
                  <a:gd name="connsiteX89" fmla="*/ 1486472 w 4686300"/>
                  <a:gd name="connsiteY89" fmla="*/ 298895 h 1238250"/>
                  <a:gd name="connsiteX90" fmla="*/ 1486472 w 4686300"/>
                  <a:gd name="connsiteY90" fmla="*/ 286226 h 1238250"/>
                  <a:gd name="connsiteX91" fmla="*/ 1398556 w 4686300"/>
                  <a:gd name="connsiteY91" fmla="*/ 286226 h 1238250"/>
                  <a:gd name="connsiteX92" fmla="*/ 1398556 w 4686300"/>
                  <a:gd name="connsiteY92" fmla="*/ 276606 h 1238250"/>
                  <a:gd name="connsiteX93" fmla="*/ 1361885 w 4686300"/>
                  <a:gd name="connsiteY93" fmla="*/ 276606 h 1238250"/>
                  <a:gd name="connsiteX94" fmla="*/ 1361885 w 4686300"/>
                  <a:gd name="connsiteY94" fmla="*/ 244126 h 1238250"/>
                  <a:gd name="connsiteX95" fmla="*/ 1203674 w 4686300"/>
                  <a:gd name="connsiteY95" fmla="*/ 244126 h 1238250"/>
                  <a:gd name="connsiteX96" fmla="*/ 1203674 w 4686300"/>
                  <a:gd name="connsiteY96" fmla="*/ 222504 h 1238250"/>
                  <a:gd name="connsiteX97" fmla="*/ 1175385 w 4686300"/>
                  <a:gd name="connsiteY97" fmla="*/ 222504 h 1238250"/>
                  <a:gd name="connsiteX98" fmla="*/ 1175385 w 4686300"/>
                  <a:gd name="connsiteY98" fmla="*/ 206216 h 1238250"/>
                  <a:gd name="connsiteX99" fmla="*/ 1064705 w 4686300"/>
                  <a:gd name="connsiteY99" fmla="*/ 206216 h 1238250"/>
                  <a:gd name="connsiteX100" fmla="*/ 1064705 w 4686300"/>
                  <a:gd name="connsiteY100" fmla="*/ 197168 h 1238250"/>
                  <a:gd name="connsiteX101" fmla="*/ 1029843 w 4686300"/>
                  <a:gd name="connsiteY101" fmla="*/ 197168 h 1238250"/>
                  <a:gd name="connsiteX102" fmla="*/ 1029843 w 4686300"/>
                  <a:gd name="connsiteY102" fmla="*/ 186976 h 1238250"/>
                  <a:gd name="connsiteX103" fmla="*/ 979265 w 4686300"/>
                  <a:gd name="connsiteY103" fmla="*/ 186976 h 1238250"/>
                  <a:gd name="connsiteX104" fmla="*/ 979265 w 4686300"/>
                  <a:gd name="connsiteY104" fmla="*/ 167735 h 1238250"/>
                  <a:gd name="connsiteX105" fmla="*/ 953453 w 4686300"/>
                  <a:gd name="connsiteY105" fmla="*/ 167735 h 1238250"/>
                  <a:gd name="connsiteX106" fmla="*/ 953453 w 4686300"/>
                  <a:gd name="connsiteY106" fmla="*/ 141827 h 1238250"/>
                  <a:gd name="connsiteX107" fmla="*/ 806006 w 4686300"/>
                  <a:gd name="connsiteY107" fmla="*/ 141827 h 1238250"/>
                  <a:gd name="connsiteX108" fmla="*/ 806006 w 4686300"/>
                  <a:gd name="connsiteY108" fmla="*/ 131064 h 1238250"/>
                  <a:gd name="connsiteX109" fmla="*/ 778955 w 4686300"/>
                  <a:gd name="connsiteY109" fmla="*/ 131064 h 1238250"/>
                  <a:gd name="connsiteX110" fmla="*/ 778955 w 4686300"/>
                  <a:gd name="connsiteY110" fmla="*/ 118396 h 1238250"/>
                  <a:gd name="connsiteX111" fmla="*/ 743522 w 4686300"/>
                  <a:gd name="connsiteY111" fmla="*/ 118396 h 1238250"/>
                  <a:gd name="connsiteX112" fmla="*/ 743522 w 4686300"/>
                  <a:gd name="connsiteY112" fmla="*/ 103918 h 1238250"/>
                  <a:gd name="connsiteX113" fmla="*/ 714565 w 4686300"/>
                  <a:gd name="connsiteY113" fmla="*/ 103918 h 1238250"/>
                  <a:gd name="connsiteX114" fmla="*/ 713423 w 4686300"/>
                  <a:gd name="connsiteY114" fmla="*/ 93155 h 1238250"/>
                  <a:gd name="connsiteX115" fmla="*/ 588264 w 4686300"/>
                  <a:gd name="connsiteY115" fmla="*/ 93155 h 1238250"/>
                  <a:gd name="connsiteX116" fmla="*/ 588264 w 4686300"/>
                  <a:gd name="connsiteY116" fmla="*/ 60674 h 1238250"/>
                  <a:gd name="connsiteX117" fmla="*/ 528733 w 4686300"/>
                  <a:gd name="connsiteY117" fmla="*/ 60674 h 1238250"/>
                  <a:gd name="connsiteX118" fmla="*/ 528733 w 4686300"/>
                  <a:gd name="connsiteY118" fmla="*/ 49244 h 1238250"/>
                  <a:gd name="connsiteX119" fmla="*/ 404146 w 4686300"/>
                  <a:gd name="connsiteY119" fmla="*/ 49244 h 1238250"/>
                  <a:gd name="connsiteX120" fmla="*/ 404146 w 4686300"/>
                  <a:gd name="connsiteY120" fmla="*/ 31147 h 1238250"/>
                  <a:gd name="connsiteX121" fmla="*/ 286322 w 4686300"/>
                  <a:gd name="connsiteY121" fmla="*/ 31147 h 1238250"/>
                  <a:gd name="connsiteX122" fmla="*/ 286322 w 4686300"/>
                  <a:gd name="connsiteY122" fmla="*/ 7144 h 1238250"/>
                  <a:gd name="connsiteX123" fmla="*/ 7144 w 4686300"/>
                  <a:gd name="connsiteY123" fmla="*/ 7144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86300" h="1238250">
                    <a:moveTo>
                      <a:pt x="4688586" y="1233107"/>
                    </a:moveTo>
                    <a:lnTo>
                      <a:pt x="4152043" y="1233107"/>
                    </a:lnTo>
                    <a:lnTo>
                      <a:pt x="4152043" y="1173004"/>
                    </a:lnTo>
                    <a:lnTo>
                      <a:pt x="3895725" y="1173004"/>
                    </a:lnTo>
                    <a:lnTo>
                      <a:pt x="3895725" y="1127284"/>
                    </a:lnTo>
                    <a:lnTo>
                      <a:pt x="3837432" y="1127284"/>
                    </a:lnTo>
                    <a:lnTo>
                      <a:pt x="3837432" y="1077944"/>
                    </a:lnTo>
                    <a:lnTo>
                      <a:pt x="3721322" y="1077944"/>
                    </a:lnTo>
                    <a:lnTo>
                      <a:pt x="3721322" y="1065848"/>
                    </a:lnTo>
                    <a:lnTo>
                      <a:pt x="3697224" y="1065848"/>
                    </a:lnTo>
                    <a:lnTo>
                      <a:pt x="3697224" y="1040606"/>
                    </a:lnTo>
                    <a:lnTo>
                      <a:pt x="3540252" y="1040606"/>
                    </a:lnTo>
                    <a:lnTo>
                      <a:pt x="3540252" y="1017175"/>
                    </a:lnTo>
                    <a:lnTo>
                      <a:pt x="3530632" y="1017175"/>
                    </a:lnTo>
                    <a:lnTo>
                      <a:pt x="3530632" y="1000887"/>
                    </a:lnTo>
                    <a:lnTo>
                      <a:pt x="3509582" y="1000887"/>
                    </a:lnTo>
                    <a:lnTo>
                      <a:pt x="3509582" y="987647"/>
                    </a:lnTo>
                    <a:lnTo>
                      <a:pt x="3410236" y="987647"/>
                    </a:lnTo>
                    <a:lnTo>
                      <a:pt x="3410236" y="969645"/>
                    </a:lnTo>
                    <a:lnTo>
                      <a:pt x="3395853" y="969645"/>
                    </a:lnTo>
                    <a:lnTo>
                      <a:pt x="3395853" y="961835"/>
                    </a:lnTo>
                    <a:lnTo>
                      <a:pt x="3242405" y="961835"/>
                    </a:lnTo>
                    <a:lnTo>
                      <a:pt x="3242405" y="940117"/>
                    </a:lnTo>
                    <a:lnTo>
                      <a:pt x="3204496" y="940117"/>
                    </a:lnTo>
                    <a:lnTo>
                      <a:pt x="3204496" y="932307"/>
                    </a:lnTo>
                    <a:lnTo>
                      <a:pt x="3172016" y="932307"/>
                    </a:lnTo>
                    <a:lnTo>
                      <a:pt x="3172016" y="920306"/>
                    </a:lnTo>
                    <a:lnTo>
                      <a:pt x="3155823" y="920306"/>
                    </a:lnTo>
                    <a:lnTo>
                      <a:pt x="3155823" y="896874"/>
                    </a:lnTo>
                    <a:lnTo>
                      <a:pt x="3145536" y="896874"/>
                    </a:lnTo>
                    <a:lnTo>
                      <a:pt x="3145536" y="880015"/>
                    </a:lnTo>
                    <a:lnTo>
                      <a:pt x="3122676" y="880015"/>
                    </a:lnTo>
                    <a:lnTo>
                      <a:pt x="3122676" y="852297"/>
                    </a:lnTo>
                    <a:lnTo>
                      <a:pt x="3095625" y="852297"/>
                    </a:lnTo>
                    <a:lnTo>
                      <a:pt x="3095625" y="810197"/>
                    </a:lnTo>
                    <a:lnTo>
                      <a:pt x="3073432" y="810197"/>
                    </a:lnTo>
                    <a:lnTo>
                      <a:pt x="3073432" y="785527"/>
                    </a:lnTo>
                    <a:lnTo>
                      <a:pt x="3013234" y="785527"/>
                    </a:lnTo>
                    <a:lnTo>
                      <a:pt x="3013234" y="766858"/>
                    </a:lnTo>
                    <a:lnTo>
                      <a:pt x="2963895" y="766858"/>
                    </a:lnTo>
                    <a:lnTo>
                      <a:pt x="2963895" y="750094"/>
                    </a:lnTo>
                    <a:lnTo>
                      <a:pt x="2897696" y="750094"/>
                    </a:lnTo>
                    <a:lnTo>
                      <a:pt x="2897696" y="733806"/>
                    </a:lnTo>
                    <a:lnTo>
                      <a:pt x="2885694" y="733806"/>
                    </a:lnTo>
                    <a:lnTo>
                      <a:pt x="2885694" y="711517"/>
                    </a:lnTo>
                    <a:lnTo>
                      <a:pt x="2826734" y="711517"/>
                    </a:lnTo>
                    <a:lnTo>
                      <a:pt x="2826734" y="696468"/>
                    </a:lnTo>
                    <a:lnTo>
                      <a:pt x="2693765" y="696468"/>
                    </a:lnTo>
                    <a:lnTo>
                      <a:pt x="2693765" y="677228"/>
                    </a:lnTo>
                    <a:lnTo>
                      <a:pt x="2651093" y="677228"/>
                    </a:lnTo>
                    <a:lnTo>
                      <a:pt x="2651093" y="666464"/>
                    </a:lnTo>
                    <a:lnTo>
                      <a:pt x="2636615" y="666464"/>
                    </a:lnTo>
                    <a:lnTo>
                      <a:pt x="2636615" y="657987"/>
                    </a:lnTo>
                    <a:lnTo>
                      <a:pt x="2583085" y="657987"/>
                    </a:lnTo>
                    <a:lnTo>
                      <a:pt x="2583085" y="644176"/>
                    </a:lnTo>
                    <a:lnTo>
                      <a:pt x="2520506" y="644176"/>
                    </a:lnTo>
                    <a:lnTo>
                      <a:pt x="2520506" y="632746"/>
                    </a:lnTo>
                    <a:lnTo>
                      <a:pt x="2462784" y="632746"/>
                    </a:lnTo>
                    <a:lnTo>
                      <a:pt x="2462784" y="617125"/>
                    </a:lnTo>
                    <a:lnTo>
                      <a:pt x="2396585" y="617125"/>
                    </a:lnTo>
                    <a:lnTo>
                      <a:pt x="2396585" y="573786"/>
                    </a:lnTo>
                    <a:lnTo>
                      <a:pt x="2341912" y="573786"/>
                    </a:lnTo>
                    <a:lnTo>
                      <a:pt x="2341912" y="556355"/>
                    </a:lnTo>
                    <a:lnTo>
                      <a:pt x="2161985" y="556355"/>
                    </a:lnTo>
                    <a:lnTo>
                      <a:pt x="2161985" y="542544"/>
                    </a:lnTo>
                    <a:lnTo>
                      <a:pt x="2134934" y="542544"/>
                    </a:lnTo>
                    <a:lnTo>
                      <a:pt x="2134934" y="495586"/>
                    </a:lnTo>
                    <a:lnTo>
                      <a:pt x="2087975" y="495586"/>
                    </a:lnTo>
                    <a:lnTo>
                      <a:pt x="2087975" y="482346"/>
                    </a:lnTo>
                    <a:lnTo>
                      <a:pt x="1980914" y="482346"/>
                    </a:lnTo>
                    <a:lnTo>
                      <a:pt x="1980914" y="464344"/>
                    </a:lnTo>
                    <a:lnTo>
                      <a:pt x="1920145" y="464344"/>
                    </a:lnTo>
                    <a:lnTo>
                      <a:pt x="1920145" y="452914"/>
                    </a:lnTo>
                    <a:lnTo>
                      <a:pt x="1887093" y="452914"/>
                    </a:lnTo>
                    <a:lnTo>
                      <a:pt x="1887093" y="439674"/>
                    </a:lnTo>
                    <a:lnTo>
                      <a:pt x="1870234" y="439674"/>
                    </a:lnTo>
                    <a:lnTo>
                      <a:pt x="1870234" y="407765"/>
                    </a:lnTo>
                    <a:lnTo>
                      <a:pt x="1855756" y="407765"/>
                    </a:lnTo>
                    <a:lnTo>
                      <a:pt x="1855756" y="387858"/>
                    </a:lnTo>
                    <a:lnTo>
                      <a:pt x="1816132" y="387858"/>
                    </a:lnTo>
                    <a:lnTo>
                      <a:pt x="1816132" y="369284"/>
                    </a:lnTo>
                    <a:lnTo>
                      <a:pt x="1804035" y="369284"/>
                    </a:lnTo>
                    <a:lnTo>
                      <a:pt x="1804035" y="352997"/>
                    </a:lnTo>
                    <a:lnTo>
                      <a:pt x="1617536" y="352997"/>
                    </a:lnTo>
                    <a:lnTo>
                      <a:pt x="1617536" y="341567"/>
                    </a:lnTo>
                    <a:lnTo>
                      <a:pt x="1586865" y="341567"/>
                    </a:lnTo>
                    <a:lnTo>
                      <a:pt x="1586865" y="322326"/>
                    </a:lnTo>
                    <a:lnTo>
                      <a:pt x="1505712" y="322326"/>
                    </a:lnTo>
                    <a:lnTo>
                      <a:pt x="1505712" y="298895"/>
                    </a:lnTo>
                    <a:lnTo>
                      <a:pt x="1486472" y="298895"/>
                    </a:lnTo>
                    <a:lnTo>
                      <a:pt x="1486472" y="286226"/>
                    </a:lnTo>
                    <a:lnTo>
                      <a:pt x="1398556" y="286226"/>
                    </a:lnTo>
                    <a:lnTo>
                      <a:pt x="1398556" y="276606"/>
                    </a:lnTo>
                    <a:lnTo>
                      <a:pt x="1361885" y="276606"/>
                    </a:lnTo>
                    <a:lnTo>
                      <a:pt x="1361885" y="244126"/>
                    </a:lnTo>
                    <a:lnTo>
                      <a:pt x="1203674" y="244126"/>
                    </a:lnTo>
                    <a:lnTo>
                      <a:pt x="1203674" y="222504"/>
                    </a:lnTo>
                    <a:lnTo>
                      <a:pt x="1175385" y="222504"/>
                    </a:lnTo>
                    <a:lnTo>
                      <a:pt x="1175385" y="206216"/>
                    </a:lnTo>
                    <a:lnTo>
                      <a:pt x="1064705" y="206216"/>
                    </a:lnTo>
                    <a:lnTo>
                      <a:pt x="1064705" y="197168"/>
                    </a:lnTo>
                    <a:lnTo>
                      <a:pt x="1029843" y="197168"/>
                    </a:lnTo>
                    <a:lnTo>
                      <a:pt x="1029843" y="186976"/>
                    </a:lnTo>
                    <a:lnTo>
                      <a:pt x="979265" y="186976"/>
                    </a:lnTo>
                    <a:lnTo>
                      <a:pt x="979265" y="167735"/>
                    </a:lnTo>
                    <a:lnTo>
                      <a:pt x="953453" y="167735"/>
                    </a:lnTo>
                    <a:lnTo>
                      <a:pt x="953453" y="141827"/>
                    </a:lnTo>
                    <a:lnTo>
                      <a:pt x="806006" y="141827"/>
                    </a:lnTo>
                    <a:lnTo>
                      <a:pt x="806006" y="131064"/>
                    </a:lnTo>
                    <a:lnTo>
                      <a:pt x="778955" y="131064"/>
                    </a:lnTo>
                    <a:lnTo>
                      <a:pt x="778955" y="118396"/>
                    </a:lnTo>
                    <a:lnTo>
                      <a:pt x="743522" y="118396"/>
                    </a:lnTo>
                    <a:lnTo>
                      <a:pt x="743522" y="103918"/>
                    </a:lnTo>
                    <a:lnTo>
                      <a:pt x="714565" y="103918"/>
                    </a:lnTo>
                    <a:lnTo>
                      <a:pt x="713423" y="93155"/>
                    </a:lnTo>
                    <a:lnTo>
                      <a:pt x="588264" y="93155"/>
                    </a:lnTo>
                    <a:lnTo>
                      <a:pt x="588264" y="60674"/>
                    </a:lnTo>
                    <a:lnTo>
                      <a:pt x="528733" y="60674"/>
                    </a:lnTo>
                    <a:lnTo>
                      <a:pt x="528733" y="49244"/>
                    </a:lnTo>
                    <a:lnTo>
                      <a:pt x="404146" y="49244"/>
                    </a:lnTo>
                    <a:lnTo>
                      <a:pt x="404146" y="31147"/>
                    </a:lnTo>
                    <a:lnTo>
                      <a:pt x="286322" y="31147"/>
                    </a:lnTo>
                    <a:lnTo>
                      <a:pt x="286322" y="7144"/>
                    </a:lnTo>
                    <a:lnTo>
                      <a:pt x="7144" y="7144"/>
                    </a:lnTo>
                  </a:path>
                </a:pathLst>
              </a:custGeom>
              <a:noFill/>
              <a:ln w="19050" cap="flat">
                <a:solidFill>
                  <a:schemeClr val="accent2"/>
                </a:solidFill>
                <a:prstDash val="solid"/>
                <a:miter/>
              </a:ln>
            </p:spPr>
            <p:txBody>
              <a:bodyPr rtlCol="0" anchor="ctr"/>
              <a:lstStyle/>
              <a:p>
                <a:endParaRPr lang="en-GB">
                  <a:solidFill>
                    <a:srgbClr val="4D4D4D"/>
                  </a:solidFill>
                </a:endParaRPr>
              </a:p>
            </p:txBody>
          </p:sp>
        </p:grpSp>
      </p:grpSp>
    </p:spTree>
    <p:extLst>
      <p:ext uri="{BB962C8B-B14F-4D97-AF65-F5344CB8AC3E}">
        <p14:creationId xmlns:p14="http://schemas.microsoft.com/office/powerpoint/2010/main" xmlns="" val="274404443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700" b="1" i="0" u="none" strike="noStrike" cap="none" baseline="0" dirty="0">
                <a:solidFill>
                  <a:srgbClr val="043882"/>
                </a:solidFill>
                <a:effectLst/>
                <a:uFillTx/>
                <a:ea typeface="SimSun"/>
              </a:rPr>
              <a:t>LBA19：BRAFwt 转移性结直肠癌 (mCRC) 中氟嘧啶 (FP) + 贝伐珠单抗 (BEV) + 阿特珠单抗对比 FP/BEV：MODUL 队列 2 的发现 - 一线诱导治疗后生物标志物驱动的维持治疗的一项多中心、随机试验</a:t>
            </a:r>
            <a:r>
              <a:rPr lang="es-ES" altLang="zh-CN" sz="1700" b="1" i="0" u="none" strike="noStrike" cap="none" baseline="0" dirty="0">
                <a:solidFill>
                  <a:srgbClr val="043882"/>
                </a:solidFill>
                <a:effectLst/>
                <a:uFillTx/>
                <a:ea typeface="SimSun"/>
              </a:rPr>
              <a:t> </a:t>
            </a:r>
            <a:r>
              <a:rPr lang="zh-CN" sz="1700" b="1" i="0" u="none" strike="noStrike" cap="none" baseline="0" dirty="0">
                <a:solidFill>
                  <a:srgbClr val="043882"/>
                </a:solidFill>
                <a:effectLst/>
                <a:uFillTx/>
                <a:ea typeface="SimSun"/>
              </a:rPr>
              <a:t>– Grothey A,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spcBef>
                <a:spcPts val="50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对于 BRAF WT mCRC 患者，将阿特珠单抗与氟嘧啶 + 贝伐珠单抗联合作为 1 线维持治疗并未使生存改善（PFS 和 OS） </a:t>
            </a:r>
          </a:p>
          <a:p>
            <a:r>
              <a:rPr lang="zh-CN" sz="1600" b="1" i="0" u="none" strike="noStrike" cap="none" baseline="0">
                <a:solidFill>
                  <a:srgbClr val="4D4D4D"/>
                </a:solidFill>
                <a:effectLst/>
                <a:uFillTx/>
                <a:ea typeface="SimSun"/>
              </a:rPr>
              <a:t>未确定阿特珠单抗 + 氟嘧啶 + 贝伐珠单抗的新的安全性信号</a:t>
            </a:r>
          </a:p>
          <a:p>
            <a:endParaRPr lang="en-GB" err="1"/>
          </a:p>
        </p:txBody>
      </p:sp>
      <p:sp>
        <p:nvSpPr>
          <p:cNvPr id="13" name="Text Placeholder 12"/>
          <p:cNvSpPr>
            <a:spLocks noGrp="1"/>
          </p:cNvSpPr>
          <p:nvPr>
            <p:ph type="body" sz="quarter" idx="10"/>
          </p:nvPr>
        </p:nvSpPr>
        <p:spPr>
          <a:xfrm>
            <a:off x="365126" y="6096000"/>
            <a:ext cx="4012002" cy="487363"/>
          </a:xfrm>
        </p:spPr>
        <p:txBody>
          <a:bodyPr/>
          <a:lstStyle/>
          <a:p>
            <a:r>
              <a:rPr lang="zh-CN" sz="1200" b="0" i="0" u="none" strike="noStrike" cap="none" baseline="0" dirty="0">
                <a:solidFill>
                  <a:srgbClr val="4D4D4D"/>
                </a:solidFill>
                <a:effectLst/>
                <a:uFillTx/>
                <a:ea typeface="SimSun"/>
              </a:rPr>
              <a:t>*脓毒性休克、心脏病发作、复发性假单胞菌胸部感染；</a:t>
            </a:r>
            <a:r>
              <a:rPr lang="es-ES" altLang="zh-CN" sz="1200" b="0" i="0" u="none" strike="noStrike" cap="none" baseline="0" dirty="0">
                <a:solidFill>
                  <a:srgbClr val="4D4D4D"/>
                </a:solidFill>
                <a:effectLst/>
                <a:uFillTx/>
                <a:ea typeface="SimSun"/>
              </a:rPr>
              <a:t/>
            </a:r>
            <a:br>
              <a:rPr lang="es-ES" altLang="zh-CN" sz="1200" b="0" i="0" u="none" strike="noStrike" cap="none" baseline="0" dirty="0">
                <a:solidFill>
                  <a:srgbClr val="4D4D4D"/>
                </a:solidFill>
                <a:effectLst/>
                <a:uFillTx/>
                <a:ea typeface="SimSun"/>
              </a:rPr>
            </a:b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结肠穿孔</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Grothey A, et al. Ann Oncol 2018;29(suppl 5):abstr LBA19</a:t>
            </a:r>
          </a:p>
        </p:txBody>
      </p:sp>
      <p:graphicFrame>
        <p:nvGraphicFramePr>
          <p:cNvPr id="6" name="Group 88"/>
          <p:cNvGraphicFramePr>
            <a:graphicFrameLocks noGrp="1"/>
          </p:cNvGraphicFramePr>
          <p:nvPr>
            <p:extLst>
              <p:ext uri="{D42A27DB-BD31-4B8C-83A1-F6EECF244321}">
                <p14:modId xmlns:p14="http://schemas.microsoft.com/office/powerpoint/2010/main" xmlns="" val="3397222393"/>
              </p:ext>
            </p:extLst>
          </p:nvPr>
        </p:nvGraphicFramePr>
        <p:xfrm>
          <a:off x="1036760" y="1610160"/>
          <a:ext cx="7070480" cy="2016960"/>
        </p:xfrm>
        <a:graphic>
          <a:graphicData uri="http://schemas.openxmlformats.org/drawingml/2006/table">
            <a:tbl>
              <a:tblPr firstRow="1" bandRow="1">
                <a:tableStyleId>{69012ECD-51FC-41F1-AA8D-1B2483CD663E}</a:tableStyleId>
              </a:tblPr>
              <a:tblGrid>
                <a:gridCol w="3308458">
                  <a:extLst>
                    <a:ext uri="{9D8B030D-6E8A-4147-A177-3AD203B41FA5}">
                      <a16:colId xmlns:a16="http://schemas.microsoft.com/office/drawing/2014/main" xmlns="" val="20000"/>
                    </a:ext>
                  </a:extLst>
                </a:gridCol>
                <a:gridCol w="1931596">
                  <a:extLst>
                    <a:ext uri="{9D8B030D-6E8A-4147-A177-3AD203B41FA5}">
                      <a16:colId xmlns:a16="http://schemas.microsoft.com/office/drawing/2014/main" xmlns="" val="20002"/>
                    </a:ext>
                  </a:extLst>
                </a:gridCol>
                <a:gridCol w="1830426">
                  <a:extLst>
                    <a:ext uri="{9D8B030D-6E8A-4147-A177-3AD203B41FA5}">
                      <a16:colId xmlns:a16="http://schemas.microsoft.com/office/drawing/2014/main" xmlns=""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患者，n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氟嘧啶 + 贝伐珠单抗 + 阿特珠单抗 </a:t>
                      </a:r>
                      <a:r>
                        <a:rPr sz="1300"/>
                        <a:t/>
                      </a:r>
                      <a:br>
                        <a:rPr sz="1300"/>
                      </a:br>
                      <a:r>
                        <a:rPr lang="zh-CN" sz="1300" b="1" i="0" u="none" strike="noStrike" cap="none" baseline="0">
                          <a:solidFill>
                            <a:srgbClr val="FFFFFF"/>
                          </a:solidFill>
                          <a:effectLst/>
                          <a:uFillTx/>
                          <a:ea typeface="SimSun"/>
                        </a:rPr>
                        <a:t>(n=293)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氟嘧啶 + 贝伐珠单抗 (n=143)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TEAE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276 (94.2)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124 (86.7)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等级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110 (37.5)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43 (30.1)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5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3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 (0.7)</a:t>
                      </a:r>
                      <a:r>
                        <a:rPr lang="zh-CN" sz="1300" b="0" i="0" u="none" strike="noStrike" cap="none" baseline="30000">
                          <a:solidFill>
                            <a:srgbClr val="4D4D4D"/>
                          </a:solidFill>
                          <a:effectLst/>
                          <a:uFillTx/>
                          <a:ea typeface="SimSun"/>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任何严重 TEAE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28 (9.6)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6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导致治疗停止的 TEAE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36 (12.3)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dirty="0">
                          <a:solidFill>
                            <a:srgbClr val="4D4D4D"/>
                          </a:solidFill>
                          <a:effectLst/>
                          <a:uFillTx/>
                          <a:ea typeface="SimSun"/>
                        </a:rPr>
                        <a:t>16 (11.2)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2850820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LBA20：TRIBE2: GONO 在不可切除的转移性结直肠癌 (mCRC) 患者 (pts) 中一线和二线治疗的 III 期随机策略研究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Cremolini C, et al</a:t>
            </a:r>
          </a:p>
        </p:txBody>
      </p:sp>
      <p:sp>
        <p:nvSpPr>
          <p:cNvPr id="3" name="Content Placeholder 2"/>
          <p:cNvSpPr>
            <a:spLocks noGrp="1"/>
          </p:cNvSpPr>
          <p:nvPr>
            <p:ph idx="1"/>
          </p:nvPr>
        </p:nvSpPr>
        <p:spPr>
          <a:xfrm>
            <a:off x="365124" y="1254035"/>
            <a:ext cx="8413751" cy="1207811"/>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评估三种一线活性化疗药物（三联 FOLFOXIRI）是否比预先计划的序贯策略，即 2 线后续治疗方案 (FOLFOX – FOLFIRI) 联合持续抗血管生成治疗更有益 </a:t>
            </a:r>
          </a:p>
          <a:p>
            <a:endParaRPr lang="en-GB"/>
          </a:p>
        </p:txBody>
      </p:sp>
      <p:sp>
        <p:nvSpPr>
          <p:cNvPr id="13" name="Text Placeholder 12"/>
          <p:cNvSpPr>
            <a:spLocks noGrp="1"/>
          </p:cNvSpPr>
          <p:nvPr>
            <p:ph type="body" sz="quarter" idx="10"/>
          </p:nvPr>
        </p:nvSpPr>
        <p:spPr>
          <a:xfrm>
            <a:off x="365124" y="6096000"/>
            <a:ext cx="4283076" cy="487363"/>
          </a:xfrm>
        </p:spPr>
        <p:txBody>
          <a:bodyPr/>
          <a:lstStyle/>
          <a:p>
            <a:r>
              <a:rPr lang="zh-CN" sz="1200" b="0" i="0" u="none" strike="noStrike" cap="none" baseline="0">
                <a:solidFill>
                  <a:srgbClr val="4D4D4D"/>
                </a:solidFill>
                <a:effectLst/>
                <a:uFillTx/>
                <a:ea typeface="SimSun"/>
              </a:rPr>
              <a:t>*最多 8 个周期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Cremolini C, et al. Ann Oncol 2018;29(suppl 5):abstr LBA20</a:t>
            </a:r>
          </a:p>
        </p:txBody>
      </p:sp>
      <p:sp>
        <p:nvSpPr>
          <p:cNvPr id="6" name="Rectangle 9"/>
          <p:cNvSpPr txBox="1">
            <a:spLocks noChangeArrowheads="1"/>
          </p:cNvSpPr>
          <p:nvPr/>
        </p:nvSpPr>
        <p:spPr bwMode="auto">
          <a:xfrm>
            <a:off x="365124" y="5281483"/>
            <a:ext cx="4130676" cy="60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PFS2</a:t>
            </a:r>
          </a:p>
        </p:txBody>
      </p:sp>
      <p:sp>
        <p:nvSpPr>
          <p:cNvPr id="7" name="Content Placeholder 26"/>
          <p:cNvSpPr txBox="1"/>
          <p:nvPr/>
        </p:nvSpPr>
        <p:spPr>
          <a:xfrm>
            <a:off x="4648200" y="5281483"/>
            <a:ext cx="4130675" cy="70365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PFS1</a:t>
            </a:r>
          </a:p>
        </p:txBody>
      </p:sp>
      <p:sp>
        <p:nvSpPr>
          <p:cNvPr id="8" name="Oval 14"/>
          <p:cNvSpPr>
            <a:spLocks noChangeArrowheads="1"/>
          </p:cNvSpPr>
          <p:nvPr/>
        </p:nvSpPr>
        <p:spPr bwMode="auto">
          <a:xfrm>
            <a:off x="3545769" y="358113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9" name="AutoShape 15"/>
          <p:cNvCxnSpPr>
            <a:cxnSpLocks noChangeShapeType="1"/>
            <a:stCxn id="8" idx="0"/>
            <a:endCxn id="15" idx="1"/>
          </p:cNvCxnSpPr>
          <p:nvPr/>
        </p:nvCxnSpPr>
        <p:spPr bwMode="auto">
          <a:xfrm rot="5400000" flipH="1" flipV="1">
            <a:off x="3711987" y="3205965"/>
            <a:ext cx="500749" cy="249588"/>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5907478" y="2816066"/>
            <a:ext cx="468000" cy="528637"/>
          </a:xfrm>
          <a:prstGeom prst="rect">
            <a:avLst/>
          </a:prstGeom>
          <a:solidFill>
            <a:schemeClr val="tx1"/>
          </a:solidFill>
          <a:ln w="9525" algn="ctr">
            <a:noFill/>
            <a:round/>
          </a:ln>
        </p:spPr>
        <p:txBody>
          <a:bodyPr lIns="36000" tIns="0" rIns="36000" bIns="0" anchor="ctr"/>
          <a:lstStyle/>
          <a:p>
            <a:pPr algn="ctr" defTabSz="892175" eaLnBrk="0" hangingPunct="0">
              <a:defRPr/>
            </a:pPr>
            <a:r>
              <a:rPr lang="zh-CN" sz="1400" b="1" i="0" u="none" strike="noStrike" cap="none" baseline="0">
                <a:solidFill>
                  <a:srgbClr val="FFFFFF"/>
                </a:solidFill>
                <a:effectLst/>
                <a:uFillTx/>
                <a:ea typeface="SimSun"/>
              </a:rPr>
              <a:t>PD1</a:t>
            </a:r>
          </a:p>
        </p:txBody>
      </p:sp>
      <p:cxnSp>
        <p:nvCxnSpPr>
          <p:cNvPr id="12" name="AutoShape 19"/>
          <p:cNvCxnSpPr>
            <a:cxnSpLocks noChangeShapeType="1"/>
            <a:stCxn id="17" idx="3"/>
            <a:endCxn id="8" idx="2"/>
          </p:cNvCxnSpPr>
          <p:nvPr/>
        </p:nvCxnSpPr>
        <p:spPr bwMode="auto">
          <a:xfrm>
            <a:off x="3329106" y="3871665"/>
            <a:ext cx="216663" cy="1568"/>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0" idx="1"/>
          </p:cNvCxnSpPr>
          <p:nvPr/>
        </p:nvCxnSpPr>
        <p:spPr bwMode="auto">
          <a:xfrm>
            <a:off x="5671155" y="3080384"/>
            <a:ext cx="236323" cy="1"/>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087155" y="2738384"/>
            <a:ext cx="1584000" cy="684000"/>
          </a:xfrm>
          <a:prstGeom prst="rect">
            <a:avLst/>
          </a:prstGeom>
          <a:solidFill>
            <a:schemeClr val="accent2"/>
          </a:solidFill>
          <a:ln w="9525" algn="ctr">
            <a:noFill/>
            <a:round/>
          </a:ln>
        </p:spPr>
        <p:txBody>
          <a:bodyPr lIns="36000" tIns="0" rIns="36000" bIns="0" anchor="ctr"/>
          <a:lstStyle/>
          <a:p>
            <a:pPr algn="ctr" defTabSz="892175" eaLnBrk="0" hangingPunct="0">
              <a:defRPr/>
            </a:pPr>
            <a:r>
              <a:rPr lang="zh-CN" sz="1400" b="0" i="0" u="none" strike="noStrike" cap="none" baseline="0">
                <a:solidFill>
                  <a:srgbClr val="4D4D4D"/>
                </a:solidFill>
                <a:effectLst/>
                <a:uFillTx/>
                <a:ea typeface="SimSun"/>
              </a:rPr>
              <a:t>FOLFOX + bev*</a:t>
            </a:r>
            <a:r>
              <a:rPr sz="1400"/>
              <a:t/>
            </a:r>
            <a:br>
              <a:rPr sz="1400"/>
            </a:br>
            <a:r>
              <a:rPr lang="zh-CN" sz="1400" b="0" i="0" u="none" strike="noStrike" cap="none" baseline="0">
                <a:solidFill>
                  <a:srgbClr val="4D4D4D"/>
                </a:solidFill>
                <a:effectLst/>
                <a:uFillTx/>
                <a:ea typeface="SimSun"/>
              </a:rPr>
              <a:t>+ 5FU/bev</a:t>
            </a:r>
          </a:p>
        </p:txBody>
      </p:sp>
      <p:sp>
        <p:nvSpPr>
          <p:cNvPr id="17" name="AutoShape 9"/>
          <p:cNvSpPr>
            <a:spLocks noChangeArrowheads="1"/>
          </p:cNvSpPr>
          <p:nvPr/>
        </p:nvSpPr>
        <p:spPr bwMode="auto">
          <a:xfrm>
            <a:off x="181216" y="2705910"/>
            <a:ext cx="3147890" cy="23315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4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itchFamily="34" charset="0"/>
              <a:buChar char="•"/>
              <a:defRPr/>
            </a:pPr>
            <a:r>
              <a:rPr lang="zh-CN" sz="1400" b="0" i="0" u="none" strike="noStrike" cap="none" baseline="0" dirty="0">
                <a:solidFill>
                  <a:srgbClr val="FFFFFF"/>
                </a:solidFill>
                <a:effectLst/>
                <a:uFillTx/>
                <a:ea typeface="SimSun"/>
              </a:rPr>
              <a:t>未对转移进行预治疗的不可切除</a:t>
            </a:r>
            <a:r>
              <a:rPr lang="es-ES" altLang="zh-CN" sz="1400" b="0" i="0" u="none" strike="noStrike" cap="none" baseline="0" dirty="0">
                <a:solidFill>
                  <a:srgbClr val="FFFFFF"/>
                </a:solidFill>
                <a:effectLst/>
                <a:uFillTx/>
                <a:ea typeface="SimSun"/>
              </a:rPr>
              <a:t/>
            </a:r>
            <a:br>
              <a:rPr lang="es-ES" altLang="zh-CN" sz="1400" b="0" i="0" u="none" strike="noStrike" cap="none" baseline="0" dirty="0">
                <a:solidFill>
                  <a:srgbClr val="FFFFFF"/>
                </a:solidFill>
                <a:effectLst/>
                <a:uFillTx/>
                <a:ea typeface="SimSun"/>
              </a:rPr>
            </a:br>
            <a:r>
              <a:rPr lang="zh-CN" sz="1400" b="0" i="0" u="none" strike="noStrike" cap="none" baseline="0" dirty="0">
                <a:solidFill>
                  <a:srgbClr val="FFFFFF"/>
                </a:solidFill>
                <a:effectLst/>
                <a:uFillTx/>
                <a:ea typeface="SimSun"/>
              </a:rPr>
              <a:t>（局部评估）mCRC </a:t>
            </a:r>
          </a:p>
          <a:p>
            <a:pPr marL="228600" indent="-228600" defTabSz="892175" eaLnBrk="0" hangingPunct="0">
              <a:spcAft>
                <a:spcPct val="30000"/>
              </a:spcAft>
              <a:buFont typeface="Arial" pitchFamily="34" charset="0"/>
              <a:buChar char="•"/>
              <a:defRPr/>
            </a:pPr>
            <a:r>
              <a:rPr lang="zh-CN" sz="1400" b="0" i="0" u="none" strike="noStrike" cap="none" baseline="0" dirty="0">
                <a:solidFill>
                  <a:srgbClr val="FFFFFF"/>
                </a:solidFill>
                <a:effectLst/>
                <a:uFillTx/>
                <a:ea typeface="SimSun"/>
              </a:rPr>
              <a:t>没有含奥沙利铂的辅助 CT </a:t>
            </a:r>
          </a:p>
          <a:p>
            <a:pPr marL="228600" indent="-228600" defTabSz="892175" eaLnBrk="0" hangingPunct="0">
              <a:spcAft>
                <a:spcPct val="30000"/>
              </a:spcAft>
              <a:buFont typeface="Arial" pitchFamily="34" charset="0"/>
              <a:buChar char="•"/>
              <a:defRPr/>
            </a:pPr>
            <a:r>
              <a:rPr lang="zh-CN" sz="1400" b="0" i="0" u="none" strike="noStrike" cap="none" baseline="0" dirty="0">
                <a:solidFill>
                  <a:srgbClr val="FFFFFF"/>
                </a:solidFill>
                <a:effectLst/>
                <a:uFillTx/>
                <a:ea typeface="SimSun"/>
              </a:rPr>
              <a:t>如果在复发前 &gt;6 个月完成，则允许使用辅助氟嘧啶治疗 </a:t>
            </a:r>
          </a:p>
          <a:p>
            <a:pPr marL="228600" indent="-228600" defTabSz="892175" eaLnBrk="0" hangingPunct="0">
              <a:spcAft>
                <a:spcPct val="30000"/>
              </a:spcAft>
              <a:buFont typeface="Arial" pitchFamily="34" charset="0"/>
              <a:buChar char="•"/>
              <a:defRPr/>
            </a:pPr>
            <a:r>
              <a:rPr lang="zh-CN" sz="1400" b="0" i="0" u="none" strike="noStrike" cap="none" baseline="0" dirty="0">
                <a:solidFill>
                  <a:srgbClr val="FFFFFF"/>
                </a:solidFill>
                <a:effectLst/>
                <a:uFillTx/>
                <a:ea typeface="SimSun"/>
              </a:rPr>
              <a:t>ECOG PS ≤2（或，如果年龄为 71</a:t>
            </a:r>
            <a:r>
              <a:rPr lang="en-NZ" altLang="zh-CN" sz="1400" dirty="0">
                <a:solidFill>
                  <a:srgbClr val="FFFFFF"/>
                </a:solidFill>
                <a:ea typeface="SimSun" pitchFamily="2" charset="-122"/>
              </a:rPr>
              <a:t>–</a:t>
            </a:r>
            <a:r>
              <a:rPr lang="zh-CN" sz="1400" b="0" i="0" u="none" strike="noStrike" cap="none" baseline="0" dirty="0">
                <a:solidFill>
                  <a:srgbClr val="FFFFFF"/>
                </a:solidFill>
                <a:effectLst/>
                <a:uFillTx/>
                <a:ea typeface="SimSun"/>
              </a:rPr>
              <a:t>75岁，则 PS=0） </a:t>
            </a:r>
          </a:p>
          <a:p>
            <a:pPr defTabSz="892175" eaLnBrk="0" hangingPunct="0">
              <a:spcAft>
                <a:spcPct val="30000"/>
              </a:spcAft>
              <a:defRPr/>
            </a:pPr>
            <a:r>
              <a:rPr lang="zh-CN" sz="1400" b="0" i="0" u="none" strike="noStrike" cap="none" baseline="0" dirty="0">
                <a:solidFill>
                  <a:srgbClr val="FFFFFF"/>
                </a:solidFill>
                <a:effectLst/>
                <a:uFillTx/>
                <a:ea typeface="SimSun"/>
              </a:rPr>
              <a:t>(n=679)</a:t>
            </a:r>
          </a:p>
        </p:txBody>
      </p:sp>
      <p:cxnSp>
        <p:nvCxnSpPr>
          <p:cNvPr id="18" name="AutoShape 16"/>
          <p:cNvCxnSpPr>
            <a:cxnSpLocks noChangeShapeType="1"/>
            <a:stCxn id="8" idx="4"/>
            <a:endCxn id="21" idx="1"/>
          </p:cNvCxnSpPr>
          <p:nvPr/>
        </p:nvCxnSpPr>
        <p:spPr bwMode="auto">
          <a:xfrm rot="16200000" flipH="1">
            <a:off x="3728952" y="4273948"/>
            <a:ext cx="466819" cy="249588"/>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5907478" y="4367833"/>
            <a:ext cx="468000" cy="528638"/>
          </a:xfrm>
          <a:prstGeom prst="rect">
            <a:avLst/>
          </a:prstGeom>
          <a:solidFill>
            <a:schemeClr val="tx1"/>
          </a:solidFill>
          <a:ln w="9525" algn="ctr">
            <a:noFill/>
            <a:round/>
          </a:ln>
        </p:spPr>
        <p:txBody>
          <a:bodyPr lIns="36000" tIns="0" rIns="36000" bIns="0" anchor="ctr"/>
          <a:lstStyle/>
          <a:p>
            <a:pPr algn="ctr" defTabSz="892175" eaLnBrk="0" hangingPunct="0">
              <a:defRPr/>
            </a:pPr>
            <a:r>
              <a:rPr lang="zh-CN" sz="1400" b="1" i="0" u="none" strike="noStrike" cap="none" baseline="0">
                <a:solidFill>
                  <a:srgbClr val="FFFFFF"/>
                </a:solidFill>
                <a:effectLst/>
                <a:uFillTx/>
                <a:ea typeface="SimSun"/>
              </a:rPr>
              <a:t>PD1</a:t>
            </a:r>
          </a:p>
        </p:txBody>
      </p:sp>
      <p:cxnSp>
        <p:nvCxnSpPr>
          <p:cNvPr id="20" name="AutoShape 20"/>
          <p:cNvCxnSpPr>
            <a:cxnSpLocks noChangeShapeType="1"/>
            <a:stCxn id="21" idx="3"/>
            <a:endCxn id="19" idx="1"/>
          </p:cNvCxnSpPr>
          <p:nvPr/>
        </p:nvCxnSpPr>
        <p:spPr bwMode="auto">
          <a:xfrm>
            <a:off x="5671155" y="4632152"/>
            <a:ext cx="236323"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087155" y="4290152"/>
            <a:ext cx="1584000" cy="684000"/>
          </a:xfrm>
          <a:prstGeom prst="rect">
            <a:avLst/>
          </a:prstGeom>
          <a:solidFill>
            <a:schemeClr val="accent3"/>
          </a:solidFill>
          <a:ln w="9525" algn="ctr">
            <a:noFill/>
            <a:round/>
          </a:ln>
        </p:spPr>
        <p:txBody>
          <a:bodyPr lIns="36000" tIns="0" rIns="36000" bIns="0" anchor="ctr"/>
          <a:lstStyle/>
          <a:p>
            <a:pPr algn="ctr" defTabSz="892175" eaLnBrk="0" hangingPunct="0">
              <a:defRPr/>
            </a:pPr>
            <a:r>
              <a:rPr lang="zh-CN" sz="1400" b="0" i="0" u="none" strike="noStrike" cap="none" baseline="0">
                <a:solidFill>
                  <a:srgbClr val="FFFFFF"/>
                </a:solidFill>
                <a:effectLst/>
                <a:uFillTx/>
                <a:ea typeface="SimSun"/>
              </a:rPr>
              <a:t>FOLFOXIRI + bev*</a:t>
            </a:r>
            <a:r>
              <a:rPr sz="1400"/>
              <a:t/>
            </a:r>
            <a:br>
              <a:rPr sz="1400"/>
            </a:br>
            <a:r>
              <a:rPr lang="zh-CN" sz="1400" b="0" i="0" u="none" strike="noStrike" cap="none" baseline="0">
                <a:solidFill>
                  <a:srgbClr val="FFFFFF"/>
                </a:solidFill>
                <a:effectLst/>
                <a:uFillTx/>
                <a:ea typeface="SimSun"/>
              </a:rPr>
              <a:t>+ 5FU/bev</a:t>
            </a:r>
          </a:p>
        </p:txBody>
      </p:sp>
      <p:sp>
        <p:nvSpPr>
          <p:cNvPr id="29" name="AutoShape 8"/>
          <p:cNvSpPr>
            <a:spLocks noChangeArrowheads="1"/>
          </p:cNvSpPr>
          <p:nvPr/>
        </p:nvSpPr>
        <p:spPr bwMode="auto">
          <a:xfrm>
            <a:off x="6614610" y="2738384"/>
            <a:ext cx="1584000" cy="68400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400" b="0" i="0" u="none" strike="noStrike" cap="none" baseline="0">
                <a:solidFill>
                  <a:srgbClr val="4D4D4D"/>
                </a:solidFill>
                <a:effectLst/>
                <a:uFillTx/>
                <a:ea typeface="SimSun"/>
              </a:rPr>
              <a:t>FOLFIRI + bev*</a:t>
            </a:r>
            <a:r>
              <a:rPr sz="1400"/>
              <a:t/>
            </a:r>
            <a:br>
              <a:rPr sz="1400"/>
            </a:br>
            <a:r>
              <a:rPr lang="zh-CN" sz="1400" b="0" i="0" u="none" strike="noStrike" cap="none" baseline="0">
                <a:solidFill>
                  <a:srgbClr val="4D4D4D"/>
                </a:solidFill>
                <a:effectLst/>
                <a:uFillTx/>
                <a:ea typeface="SimSun"/>
              </a:rPr>
              <a:t>+ 5FU/bev</a:t>
            </a:r>
          </a:p>
        </p:txBody>
      </p:sp>
      <p:cxnSp>
        <p:nvCxnSpPr>
          <p:cNvPr id="41" name="AutoShape 21"/>
          <p:cNvCxnSpPr>
            <a:cxnSpLocks noChangeShapeType="1"/>
            <a:stCxn id="10" idx="3"/>
            <a:endCxn id="29" idx="1"/>
          </p:cNvCxnSpPr>
          <p:nvPr/>
        </p:nvCxnSpPr>
        <p:spPr bwMode="auto">
          <a:xfrm flipV="1">
            <a:off x="6375478" y="3080384"/>
            <a:ext cx="239132" cy="1"/>
          </a:xfrm>
          <a:prstGeom prst="straightConnector1">
            <a:avLst/>
          </a:prstGeom>
          <a:noFill/>
          <a:ln w="57150">
            <a:solidFill>
              <a:schemeClr val="bg2">
                <a:lumMod val="60000"/>
                <a:lumOff val="40000"/>
              </a:schemeClr>
            </a:solidFill>
            <a:round/>
            <a:tailEnd type="triangle" w="med" len="med"/>
          </a:ln>
        </p:spPr>
      </p:cxnSp>
      <p:cxnSp>
        <p:nvCxnSpPr>
          <p:cNvPr id="42" name="AutoShape 20"/>
          <p:cNvCxnSpPr>
            <a:cxnSpLocks noChangeShapeType="1"/>
            <a:stCxn id="19" idx="3"/>
            <a:endCxn id="45" idx="1"/>
          </p:cNvCxnSpPr>
          <p:nvPr/>
        </p:nvCxnSpPr>
        <p:spPr bwMode="auto">
          <a:xfrm>
            <a:off x="6375478" y="4632152"/>
            <a:ext cx="239132" cy="0"/>
          </a:xfrm>
          <a:prstGeom prst="straightConnector1">
            <a:avLst/>
          </a:prstGeom>
          <a:noFill/>
          <a:ln w="57150">
            <a:solidFill>
              <a:schemeClr val="bg2">
                <a:lumMod val="60000"/>
                <a:lumOff val="40000"/>
              </a:schemeClr>
            </a:solidFill>
            <a:prstDash val="sysDot"/>
            <a:round/>
            <a:tailEnd type="triangle" w="med" len="med"/>
          </a:ln>
        </p:spPr>
      </p:cxnSp>
      <p:sp>
        <p:nvSpPr>
          <p:cNvPr id="45" name="AutoShape 12"/>
          <p:cNvSpPr>
            <a:spLocks noChangeArrowheads="1"/>
          </p:cNvSpPr>
          <p:nvPr/>
        </p:nvSpPr>
        <p:spPr bwMode="auto">
          <a:xfrm>
            <a:off x="6614610" y="4290152"/>
            <a:ext cx="1584000" cy="684000"/>
          </a:xfrm>
          <a:prstGeom prst="rect">
            <a:avLst/>
          </a:prstGeom>
          <a:solidFill>
            <a:schemeClr val="accent3"/>
          </a:solidFill>
          <a:ln w="9525" algn="ctr">
            <a:noFill/>
            <a:round/>
          </a:ln>
        </p:spPr>
        <p:txBody>
          <a:bodyPr lIns="36000" tIns="0" rIns="36000" bIns="0" anchor="ctr"/>
          <a:lstStyle/>
          <a:p>
            <a:pPr algn="ctr" defTabSz="892175" eaLnBrk="0" hangingPunct="0">
              <a:defRPr/>
            </a:pPr>
            <a:r>
              <a:rPr lang="zh-CN" sz="1400" b="0" i="0" u="none" strike="noStrike" cap="none" baseline="0">
                <a:solidFill>
                  <a:srgbClr val="FFFFFF"/>
                </a:solidFill>
                <a:effectLst/>
                <a:uFillTx/>
                <a:ea typeface="SimSun"/>
              </a:rPr>
              <a:t>FOLFOXIRI + bev*</a:t>
            </a:r>
            <a:r>
              <a:rPr sz="1400"/>
              <a:t/>
            </a:r>
            <a:br>
              <a:rPr sz="1400"/>
            </a:br>
            <a:r>
              <a:rPr lang="zh-CN" sz="1400" b="0" i="0" u="none" strike="noStrike" cap="none" baseline="0">
                <a:solidFill>
                  <a:srgbClr val="FFFFFF"/>
                </a:solidFill>
                <a:effectLst/>
                <a:uFillTx/>
                <a:ea typeface="SimSun"/>
              </a:rPr>
              <a:t>+ 5FU/bev</a:t>
            </a:r>
          </a:p>
        </p:txBody>
      </p:sp>
      <p:sp>
        <p:nvSpPr>
          <p:cNvPr id="52" name="AutoShape 12"/>
          <p:cNvSpPr>
            <a:spLocks noChangeArrowheads="1"/>
          </p:cNvSpPr>
          <p:nvPr/>
        </p:nvSpPr>
        <p:spPr bwMode="auto">
          <a:xfrm>
            <a:off x="8437138" y="2816066"/>
            <a:ext cx="468000" cy="528637"/>
          </a:xfrm>
          <a:prstGeom prst="rect">
            <a:avLst/>
          </a:prstGeom>
          <a:solidFill>
            <a:schemeClr val="tx1"/>
          </a:solidFill>
          <a:ln w="9525" algn="ctr">
            <a:noFill/>
            <a:round/>
          </a:ln>
        </p:spPr>
        <p:txBody>
          <a:bodyPr lIns="36000" tIns="0" rIns="36000" bIns="0" anchor="ctr"/>
          <a:lstStyle/>
          <a:p>
            <a:pPr algn="ctr" defTabSz="892175" eaLnBrk="0" hangingPunct="0">
              <a:defRPr/>
            </a:pPr>
            <a:r>
              <a:rPr lang="zh-CN" sz="1400" b="1" i="0" u="none" strike="noStrike" cap="none" baseline="0">
                <a:solidFill>
                  <a:srgbClr val="FFFFFF"/>
                </a:solidFill>
                <a:effectLst/>
                <a:uFillTx/>
                <a:ea typeface="SimSun"/>
              </a:rPr>
              <a:t>PD2</a:t>
            </a:r>
          </a:p>
        </p:txBody>
      </p:sp>
      <p:cxnSp>
        <p:nvCxnSpPr>
          <p:cNvPr id="53" name="AutoShape 21"/>
          <p:cNvCxnSpPr>
            <a:cxnSpLocks noChangeShapeType="1"/>
            <a:stCxn id="29" idx="3"/>
            <a:endCxn id="52" idx="1"/>
          </p:cNvCxnSpPr>
          <p:nvPr/>
        </p:nvCxnSpPr>
        <p:spPr bwMode="auto">
          <a:xfrm>
            <a:off x="8198610" y="3080384"/>
            <a:ext cx="238528" cy="1"/>
          </a:xfrm>
          <a:prstGeom prst="straightConnector1">
            <a:avLst/>
          </a:prstGeom>
          <a:noFill/>
          <a:ln w="57150">
            <a:solidFill>
              <a:schemeClr val="bg2">
                <a:lumMod val="60000"/>
                <a:lumOff val="40000"/>
              </a:schemeClr>
            </a:solidFill>
            <a:round/>
            <a:tailEnd type="triangle" w="med" len="med"/>
          </a:ln>
        </p:spPr>
      </p:cxnSp>
      <p:sp>
        <p:nvSpPr>
          <p:cNvPr id="55" name="AutoShape 12"/>
          <p:cNvSpPr>
            <a:spLocks noChangeArrowheads="1"/>
          </p:cNvSpPr>
          <p:nvPr/>
        </p:nvSpPr>
        <p:spPr bwMode="auto">
          <a:xfrm>
            <a:off x="8437138" y="4367833"/>
            <a:ext cx="468000" cy="528638"/>
          </a:xfrm>
          <a:prstGeom prst="rect">
            <a:avLst/>
          </a:prstGeom>
          <a:solidFill>
            <a:schemeClr val="tx1"/>
          </a:solidFill>
          <a:ln w="9525" algn="ctr">
            <a:noFill/>
            <a:round/>
          </a:ln>
        </p:spPr>
        <p:txBody>
          <a:bodyPr lIns="36000" tIns="0" rIns="36000" bIns="0" anchor="ctr"/>
          <a:lstStyle/>
          <a:p>
            <a:pPr algn="ctr" defTabSz="892175" eaLnBrk="0" hangingPunct="0">
              <a:defRPr/>
            </a:pPr>
            <a:r>
              <a:rPr lang="zh-CN" sz="1400" b="1" i="0" u="none" strike="noStrike" cap="none" baseline="0">
                <a:solidFill>
                  <a:srgbClr val="FFFFFF"/>
                </a:solidFill>
                <a:effectLst/>
                <a:uFillTx/>
                <a:ea typeface="SimSun"/>
              </a:rPr>
              <a:t>PD2</a:t>
            </a:r>
          </a:p>
        </p:txBody>
      </p:sp>
      <p:cxnSp>
        <p:nvCxnSpPr>
          <p:cNvPr id="56" name="AutoShape 20"/>
          <p:cNvCxnSpPr>
            <a:cxnSpLocks noChangeShapeType="1"/>
            <a:stCxn id="45" idx="3"/>
            <a:endCxn id="55" idx="1"/>
          </p:cNvCxnSpPr>
          <p:nvPr/>
        </p:nvCxnSpPr>
        <p:spPr bwMode="auto">
          <a:xfrm>
            <a:off x="8198610" y="4632152"/>
            <a:ext cx="238528" cy="0"/>
          </a:xfrm>
          <a:prstGeom prst="straightConnector1">
            <a:avLst/>
          </a:prstGeom>
          <a:noFill/>
          <a:ln w="57150">
            <a:solidFill>
              <a:schemeClr val="bg2">
                <a:lumMod val="60000"/>
                <a:lumOff val="40000"/>
              </a:schemeClr>
            </a:solidFill>
            <a:prstDash val="sysDot"/>
            <a:round/>
            <a:tailEnd type="triangle" w="med" len="med"/>
          </a:ln>
        </p:spPr>
      </p:cxnSp>
      <p:sp>
        <p:nvSpPr>
          <p:cNvPr id="59" name="TextBox 58"/>
          <p:cNvSpPr txBox="1"/>
          <p:nvPr/>
        </p:nvSpPr>
        <p:spPr>
          <a:xfrm>
            <a:off x="3549931" y="2473387"/>
            <a:ext cx="1147515"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A 组 n=340 </a:t>
            </a:r>
          </a:p>
        </p:txBody>
      </p:sp>
      <p:sp>
        <p:nvSpPr>
          <p:cNvPr id="60" name="TextBox 59"/>
          <p:cNvSpPr txBox="1"/>
          <p:nvPr/>
        </p:nvSpPr>
        <p:spPr>
          <a:xfrm>
            <a:off x="3546597" y="4945123"/>
            <a:ext cx="1098067"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B 组 n=339</a:t>
            </a:r>
          </a:p>
        </p:txBody>
      </p:sp>
    </p:spTree>
    <p:extLst>
      <p:ext uri="{BB962C8B-B14F-4D97-AF65-F5344CB8AC3E}">
        <p14:creationId xmlns:p14="http://schemas.microsoft.com/office/powerpoint/2010/main" xmlns="" val="35177112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LBA20：TRIBE2: GONO 在不可切除的转移性结直肠癌 (mCRC) 患者 (pts) 中一线和二线治疗的 III 期随机策略研究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Cremolini C, et al</a:t>
            </a:r>
          </a:p>
        </p:txBody>
      </p:sp>
      <p:sp>
        <p:nvSpPr>
          <p:cNvPr id="3" name="Content Placeholder 2"/>
          <p:cNvSpPr>
            <a:spLocks noGrp="1"/>
          </p:cNvSpPr>
          <p:nvPr>
            <p:ph idx="1"/>
          </p:nvPr>
        </p:nvSpPr>
        <p:spPr/>
        <p:txBody>
          <a:bodyPr/>
          <a:lstStyle/>
          <a:p>
            <a:pPr marL="0" indent="0">
              <a:spcAft>
                <a:spcPct val="0"/>
              </a:spcAft>
              <a:buNone/>
            </a:pPr>
            <a:r>
              <a:rPr lang="zh-CN" sz="1600" b="1" i="0" u="none" strike="noStrike" cap="none" baseline="0">
                <a:solidFill>
                  <a:srgbClr val="4D4D4D"/>
                </a:solidFill>
                <a:effectLst/>
                <a:uFillTx/>
                <a:ea typeface="SimSun"/>
              </a:rPr>
              <a:t>关键结果</a:t>
            </a:r>
          </a:p>
          <a:p>
            <a:pPr>
              <a:spcAft>
                <a:spcPct val="0"/>
              </a:spcAft>
            </a:pPr>
            <a:r>
              <a:rPr lang="zh-CN" sz="1600" b="0" i="0" u="none" strike="noStrike" cap="none" baseline="0">
                <a:solidFill>
                  <a:srgbClr val="4D4D4D"/>
                </a:solidFill>
                <a:effectLst/>
                <a:uFillTx/>
                <a:ea typeface="SimSun"/>
              </a:rPr>
              <a:t>FOLFOXIRI/贝伐珠单抗后在 PD 后重新启用相同的药物优于 FOLFOX/贝伐珠单抗后进行 FOLFIRI/贝伐珠单抗治疗的预先计划的序贯策略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Cremolini C, et al. Ann Oncol 2018;29(suppl 5):abstr LBA20</a:t>
            </a:r>
          </a:p>
        </p:txBody>
      </p:sp>
      <p:graphicFrame>
        <p:nvGraphicFramePr>
          <p:cNvPr id="7" name="Tabella 11"/>
          <p:cNvGraphicFramePr>
            <a:graphicFrameLocks noGrp="1"/>
          </p:cNvGraphicFramePr>
          <p:nvPr>
            <p:extLst>
              <p:ext uri="{D42A27DB-BD31-4B8C-83A1-F6EECF244321}">
                <p14:modId xmlns:p14="http://schemas.microsoft.com/office/powerpoint/2010/main" xmlns="" val="1917810634"/>
              </p:ext>
            </p:extLst>
          </p:nvPr>
        </p:nvGraphicFramePr>
        <p:xfrm>
          <a:off x="5442555" y="2342951"/>
          <a:ext cx="3634829" cy="1389888"/>
        </p:xfrm>
        <a:graphic>
          <a:graphicData uri="http://schemas.openxmlformats.org/drawingml/2006/table">
            <a:tbl>
              <a:tblPr firstRow="1" firstCol="1" bandRow="1"/>
              <a:tblGrid>
                <a:gridCol w="1476531">
                  <a:extLst>
                    <a:ext uri="{9D8B030D-6E8A-4147-A177-3AD203B41FA5}">
                      <a16:colId xmlns:a16="http://schemas.microsoft.com/office/drawing/2014/main" xmlns="" val="20000"/>
                    </a:ext>
                  </a:extLst>
                </a:gridCol>
                <a:gridCol w="1079149">
                  <a:extLst>
                    <a:ext uri="{9D8B030D-6E8A-4147-A177-3AD203B41FA5}">
                      <a16:colId xmlns:a16="http://schemas.microsoft.com/office/drawing/2014/main" xmlns="" val="20001"/>
                    </a:ext>
                  </a:extLst>
                </a:gridCol>
                <a:gridCol w="1079149">
                  <a:extLst>
                    <a:ext uri="{9D8B030D-6E8A-4147-A177-3AD203B41FA5}">
                      <a16:colId xmlns:a16="http://schemas.microsoft.com/office/drawing/2014/main" xmlns="" val="20002"/>
                    </a:ext>
                  </a:extLst>
                </a:gridCol>
              </a:tblGrid>
              <a:tr h="359826">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lvl="0" algn="l">
                        <a:lnSpc>
                          <a:spcPct val="115000"/>
                        </a:lnSpc>
                        <a:spcAft>
                          <a:spcPct val="0"/>
                        </a:spcAft>
                        <a:buFontTx/>
                        <a:buNone/>
                      </a:pPr>
                      <a:r>
                        <a:rPr lang="zh-CN" sz="1200" b="1" i="0" u="none" strike="noStrike" cap="none" baseline="0">
                          <a:solidFill>
                            <a:srgbClr val="4D4D4D"/>
                          </a:solidFill>
                          <a:effectLst/>
                          <a:uFillTx/>
                          <a:ea typeface="SimSun"/>
                        </a:rPr>
                        <a:t>中位随访期 </a:t>
                      </a:r>
                      <a:r>
                        <a:rPr sz="1200"/>
                        <a:t/>
                      </a:r>
                      <a:br>
                        <a:rPr sz="1200"/>
                      </a:br>
                      <a:r>
                        <a:rPr lang="zh-CN" sz="1200" b="1" i="0" u="none" strike="noStrike" cap="none" baseline="0">
                          <a:solidFill>
                            <a:srgbClr val="4D4D4D"/>
                          </a:solidFill>
                          <a:effectLst/>
                          <a:uFillTx/>
                          <a:ea typeface="SimSun"/>
                        </a:rPr>
                        <a:t>22.8 个月</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lang="zh-CN" sz="1200" b="1" i="0" u="none" strike="noStrike" cap="none" baseline="0">
                          <a:solidFill>
                            <a:srgbClr val="4D4D4D"/>
                          </a:solidFill>
                          <a:effectLst/>
                          <a:uFillTx/>
                          <a:ea typeface="SimSun"/>
                        </a:rPr>
                        <a:t>A 组</a:t>
                      </a:r>
                      <a:r>
                        <a:rPr sz="1200"/>
                        <a:t/>
                      </a:r>
                      <a:br>
                        <a:rPr sz="1200"/>
                      </a:br>
                      <a:r>
                        <a:rPr lang="zh-CN" sz="1200" b="1" i="0" u="none" strike="noStrike" cap="none" baseline="0">
                          <a:solidFill>
                            <a:srgbClr val="4D4D4D"/>
                          </a:solidFill>
                          <a:effectLst/>
                          <a:uFillTx/>
                          <a:ea typeface="SimSun"/>
                        </a:rPr>
                        <a:t>(n=340)</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lang="zh-CN" sz="1200" b="1" i="0" u="none" strike="noStrike" cap="none" baseline="0">
                          <a:solidFill>
                            <a:srgbClr val="4D4D4D"/>
                          </a:solidFill>
                          <a:effectLst/>
                          <a:uFillTx/>
                          <a:ea typeface="SimSun"/>
                        </a:rPr>
                        <a:t>B 组</a:t>
                      </a:r>
                      <a:r>
                        <a:rPr sz="1200"/>
                        <a:t/>
                      </a:r>
                      <a:br>
                        <a:rPr sz="1200"/>
                      </a:br>
                      <a:r>
                        <a:rPr lang="zh-CN" sz="1200" b="1" i="0" u="none" strike="noStrike" cap="none" baseline="0">
                          <a:solidFill>
                            <a:srgbClr val="4D4D4D"/>
                          </a:solidFill>
                          <a:effectLst/>
                          <a:uFillTx/>
                          <a:ea typeface="SimSun"/>
                        </a:rPr>
                        <a:t>(n=339)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ct val="0"/>
                        </a:spcAft>
                        <a:buFontTx/>
                        <a:buNone/>
                      </a:pPr>
                      <a:r>
                        <a:rPr lang="zh-CN" sz="1200" b="0" i="0" u="none" strike="noStrike" cap="none" baseline="0">
                          <a:solidFill>
                            <a:srgbClr val="4D4D4D"/>
                          </a:solidFill>
                          <a:effectLst/>
                          <a:uFillTx/>
                          <a:ea typeface="SimSun"/>
                        </a:rPr>
                        <a:t>事件，n (%)</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zh-CN" sz="1200" b="0" i="0" u="none" strike="noStrike" cap="none" baseline="0">
                          <a:solidFill>
                            <a:srgbClr val="4D4D4D"/>
                          </a:solidFill>
                          <a:effectLst/>
                          <a:uFillTx/>
                          <a:ea typeface="SimSun"/>
                        </a:rPr>
                        <a:t>235 (69)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zh-CN" sz="1200" b="0" i="0" u="none" strike="noStrike" cap="none" baseline="0">
                          <a:solidFill>
                            <a:srgbClr val="4D4D4D"/>
                          </a:solidFill>
                          <a:effectLst/>
                          <a:uFillTx/>
                          <a:ea typeface="SimSun"/>
                        </a:rPr>
                        <a:t>188 (55)</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ct val="0"/>
                        </a:spcAft>
                        <a:buFontTx/>
                        <a:buNone/>
                      </a:pPr>
                      <a:r>
                        <a:rPr lang="zh-CN" sz="1200" b="0" i="0" u="none" strike="noStrike" cap="none" baseline="0">
                          <a:solidFill>
                            <a:srgbClr val="4D4D4D"/>
                          </a:solidFill>
                          <a:effectLst/>
                          <a:uFillTx/>
                          <a:ea typeface="SimSun"/>
                        </a:rPr>
                        <a:t>mPFS2，月</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zh-CN" sz="1200" b="0" i="0" u="none" strike="noStrike" cap="none" baseline="0">
                          <a:solidFill>
                            <a:srgbClr val="4D4D4D"/>
                          </a:solidFill>
                          <a:effectLst/>
                          <a:uFillTx/>
                          <a:ea typeface="SimSun"/>
                        </a:rPr>
                        <a:t>16.2</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zh-CN" sz="1200" b="0" i="0" u="none" strike="noStrike" cap="none" baseline="0">
                          <a:solidFill>
                            <a:srgbClr val="4D4D4D"/>
                          </a:solidFill>
                          <a:effectLst/>
                          <a:uFillTx/>
                          <a:ea typeface="SimSun"/>
                        </a:rPr>
                        <a:t>18.9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59826">
                <a:tc>
                  <a:txBody>
                    <a:bodyPr/>
                    <a:lstStyle/>
                    <a:p>
                      <a:pPr marL="0" lvl="0" algn="l">
                        <a:lnSpc>
                          <a:spcPct val="150000"/>
                        </a:lnSpc>
                        <a:spcAft>
                          <a:spcPct val="0"/>
                        </a:spcAft>
                        <a:buFontTx/>
                        <a:buNone/>
                      </a:pPr>
                      <a:endParaRPr lang="en-US" sz="1200" b="0" i="0" baseline="0">
                        <a:solidFill>
                          <a:schemeClr val="tx1"/>
                        </a:solidFill>
                        <a:effectLst/>
                        <a:latin typeface="+mn-lt"/>
                        <a:ea typeface="Calibri" charset="0"/>
                        <a:cs typeface="Arial"/>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1" indent="0" algn="ctr" defTabSz="457200" rtl="0" eaLnBrk="1" fontAlgn="auto" latinLnBrk="0" hangingPunct="1">
                        <a:lnSpc>
                          <a:spcPct val="115000"/>
                        </a:lnSpc>
                        <a:spcBef>
                          <a:spcPct val="0"/>
                        </a:spcBef>
                        <a:spcAft>
                          <a:spcPct val="0"/>
                        </a:spcAft>
                        <a:buClrTx/>
                        <a:buSzTx/>
                        <a:buFontTx/>
                        <a:buNone/>
                        <a:defRPr/>
                      </a:pPr>
                      <a:r>
                        <a:rPr lang="zh-CN" sz="1200" b="0" i="0" u="none" strike="noStrike" cap="none" baseline="0">
                          <a:solidFill>
                            <a:srgbClr val="4D4D4D"/>
                          </a:solidFill>
                          <a:effectLst/>
                          <a:uFillTx/>
                          <a:ea typeface="SimSun"/>
                        </a:rPr>
                        <a:t>HR 0.69 (95%CI 0.57, 0.83)</a:t>
                      </a:r>
                      <a:r>
                        <a:rPr sz="1200"/>
                        <a:t/>
                      </a:r>
                      <a:br>
                        <a:rPr sz="1200"/>
                      </a:br>
                      <a:r>
                        <a:rPr lang="zh-CN" sz="1200" b="0" i="0" u="none" strike="noStrike" cap="none" baseline="0">
                          <a:solidFill>
                            <a:srgbClr val="4D4D4D"/>
                          </a:solidFill>
                          <a:effectLst/>
                          <a:uFillTx/>
                          <a:ea typeface="SimSun"/>
                        </a:rPr>
                        <a:t>p&lt;0.001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ct val="0"/>
                        </a:spcAft>
                      </a:pPr>
                      <a:endParaRPr lang="it-IT" sz="1800">
                        <a:solidFill>
                          <a:srgbClr val="000000"/>
                        </a:solidFill>
                        <a:effectLst/>
                        <a:latin typeface="Arial"/>
                        <a:ea typeface="Calibri" charset="0"/>
                        <a:cs typeface="Arial"/>
                      </a:endParaRPr>
                    </a:p>
                  </a:txBody>
                  <a:tcPr marL="68580" marR="68580" marT="0" marB="0" anchor="ctr">
                    <a:lnL w="28575" cap="flat" cmpd="sng" algn="ctr">
                      <a:solidFill>
                        <a:srgbClr val="F7E29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8" name="TextBox 7">
            <a:extLst>
              <a:ext uri="{FF2B5EF4-FFF2-40B4-BE49-F238E27FC236}">
                <a16:creationId xmlns:a16="http://schemas.microsoft.com/office/drawing/2014/main" xmlns="" id="{47069D14-C836-405D-AB55-9BEFE16E2182}"/>
              </a:ext>
            </a:extLst>
          </p:cNvPr>
          <p:cNvSpPr txBox="1"/>
          <p:nvPr/>
        </p:nvSpPr>
        <p:spPr>
          <a:xfrm>
            <a:off x="4257909" y="2190093"/>
            <a:ext cx="628181"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PFS2</a:t>
            </a:r>
          </a:p>
        </p:txBody>
      </p:sp>
      <p:sp>
        <p:nvSpPr>
          <p:cNvPr id="11" name="TextBox 10">
            <a:extLst>
              <a:ext uri="{FF2B5EF4-FFF2-40B4-BE49-F238E27FC236}">
                <a16:creationId xmlns:a16="http://schemas.microsoft.com/office/drawing/2014/main" xmlns="" id="{BB5A45A8-333F-42B2-8869-CA29014D1C65}"/>
              </a:ext>
            </a:extLst>
          </p:cNvPr>
          <p:cNvSpPr txBox="1"/>
          <p:nvPr/>
        </p:nvSpPr>
        <p:spPr>
          <a:xfrm>
            <a:off x="614373" y="2287776"/>
            <a:ext cx="480011"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100</a:t>
            </a:r>
          </a:p>
        </p:txBody>
      </p:sp>
      <p:sp>
        <p:nvSpPr>
          <p:cNvPr id="12" name="TextBox 11">
            <a:extLst>
              <a:ext uri="{FF2B5EF4-FFF2-40B4-BE49-F238E27FC236}">
                <a16:creationId xmlns:a16="http://schemas.microsoft.com/office/drawing/2014/main" xmlns="" id="{D720DFDB-4DA0-44CA-9199-E3CEE1B816F5}"/>
              </a:ext>
            </a:extLst>
          </p:cNvPr>
          <p:cNvSpPr txBox="1"/>
          <p:nvPr/>
        </p:nvSpPr>
        <p:spPr>
          <a:xfrm>
            <a:off x="4384139" y="5688350"/>
            <a:ext cx="1072952"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时间，月数</a:t>
            </a:r>
          </a:p>
        </p:txBody>
      </p:sp>
      <p:sp>
        <p:nvSpPr>
          <p:cNvPr id="14" name="TextBox 13">
            <a:extLst>
              <a:ext uri="{FF2B5EF4-FFF2-40B4-BE49-F238E27FC236}">
                <a16:creationId xmlns:a16="http://schemas.microsoft.com/office/drawing/2014/main" xmlns="" id="{382C2076-DF40-440E-A963-CD2DBBABD848}"/>
              </a:ext>
            </a:extLst>
          </p:cNvPr>
          <p:cNvSpPr txBox="1"/>
          <p:nvPr/>
        </p:nvSpPr>
        <p:spPr>
          <a:xfrm>
            <a:off x="999818" y="5487576"/>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0</a:t>
            </a:r>
          </a:p>
        </p:txBody>
      </p:sp>
      <p:sp>
        <p:nvSpPr>
          <p:cNvPr id="15" name="TextBox 14">
            <a:extLst>
              <a:ext uri="{FF2B5EF4-FFF2-40B4-BE49-F238E27FC236}">
                <a16:creationId xmlns:a16="http://schemas.microsoft.com/office/drawing/2014/main" xmlns="" id="{08C66AD9-76A5-4F7A-8362-C997BB072A97}"/>
              </a:ext>
            </a:extLst>
          </p:cNvPr>
          <p:cNvSpPr txBox="1"/>
          <p:nvPr/>
        </p:nvSpPr>
        <p:spPr>
          <a:xfrm>
            <a:off x="821130" y="5268930"/>
            <a:ext cx="28204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0</a:t>
            </a:r>
          </a:p>
        </p:txBody>
      </p:sp>
      <p:sp>
        <p:nvSpPr>
          <p:cNvPr id="18" name="TextBox 17">
            <a:extLst>
              <a:ext uri="{FF2B5EF4-FFF2-40B4-BE49-F238E27FC236}">
                <a16:creationId xmlns:a16="http://schemas.microsoft.com/office/drawing/2014/main" xmlns="" id="{200C20C6-657F-470F-A5A8-8BF9F093E28E}"/>
              </a:ext>
            </a:extLst>
          </p:cNvPr>
          <p:cNvSpPr txBox="1"/>
          <p:nvPr/>
        </p:nvSpPr>
        <p:spPr>
          <a:xfrm>
            <a:off x="713355" y="2884007"/>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80</a:t>
            </a:r>
          </a:p>
        </p:txBody>
      </p:sp>
      <p:sp>
        <p:nvSpPr>
          <p:cNvPr id="20" name="TextBox 19">
            <a:extLst>
              <a:ext uri="{FF2B5EF4-FFF2-40B4-BE49-F238E27FC236}">
                <a16:creationId xmlns:a16="http://schemas.microsoft.com/office/drawing/2014/main" xmlns="" id="{73B0C572-684F-455A-BA73-D3A14A9B35C7}"/>
              </a:ext>
            </a:extLst>
          </p:cNvPr>
          <p:cNvSpPr txBox="1"/>
          <p:nvPr/>
        </p:nvSpPr>
        <p:spPr>
          <a:xfrm>
            <a:off x="713355" y="3480238"/>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xmlns="" id="{F33DC182-3AC1-411F-8441-F6A32E704F59}"/>
              </a:ext>
            </a:extLst>
          </p:cNvPr>
          <p:cNvSpPr txBox="1"/>
          <p:nvPr/>
        </p:nvSpPr>
        <p:spPr>
          <a:xfrm>
            <a:off x="713355" y="4076469"/>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40</a:t>
            </a:r>
          </a:p>
        </p:txBody>
      </p:sp>
      <p:sp>
        <p:nvSpPr>
          <p:cNvPr id="24" name="TextBox 23">
            <a:extLst>
              <a:ext uri="{FF2B5EF4-FFF2-40B4-BE49-F238E27FC236}">
                <a16:creationId xmlns:a16="http://schemas.microsoft.com/office/drawing/2014/main" xmlns="" id="{B8435B9C-7CDD-48B7-BB20-1FC0E78A0E76}"/>
              </a:ext>
            </a:extLst>
          </p:cNvPr>
          <p:cNvSpPr txBox="1"/>
          <p:nvPr/>
        </p:nvSpPr>
        <p:spPr>
          <a:xfrm>
            <a:off x="713355" y="4672700"/>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20</a:t>
            </a:r>
          </a:p>
        </p:txBody>
      </p:sp>
      <p:cxnSp>
        <p:nvCxnSpPr>
          <p:cNvPr id="26" name="Straight Connector 25">
            <a:extLst>
              <a:ext uri="{FF2B5EF4-FFF2-40B4-BE49-F238E27FC236}">
                <a16:creationId xmlns:a16="http://schemas.microsoft.com/office/drawing/2014/main" xmlns="" id="{5C223959-E692-4226-8D9D-05F780D44D05}"/>
              </a:ext>
            </a:extLst>
          </p:cNvPr>
          <p:cNvCxnSpPr/>
          <p:nvPr/>
        </p:nvCxnSpPr>
        <p:spPr>
          <a:xfrm>
            <a:off x="1067852" y="54155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570881-0DDE-4EBB-9BA2-6F50E71A5C40}"/>
              </a:ext>
            </a:extLst>
          </p:cNvPr>
          <p:cNvCxnSpPr/>
          <p:nvPr/>
        </p:nvCxnSpPr>
        <p:spPr>
          <a:xfrm rot="16200000">
            <a:off x="110699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60208E2-A160-41E4-88DD-A77F40F9428E}"/>
              </a:ext>
            </a:extLst>
          </p:cNvPr>
          <p:cNvCxnSpPr/>
          <p:nvPr/>
        </p:nvCxnSpPr>
        <p:spPr>
          <a:xfrm rot="16200000">
            <a:off x="2050207"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71B453A-2462-4A35-8E5C-D154513702A7}"/>
              </a:ext>
            </a:extLst>
          </p:cNvPr>
          <p:cNvCxnSpPr/>
          <p:nvPr/>
        </p:nvCxnSpPr>
        <p:spPr>
          <a:xfrm rot="16200000">
            <a:off x="2993418"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FCF78F5-B171-4377-8DF6-76DA99420EDC}"/>
              </a:ext>
            </a:extLst>
          </p:cNvPr>
          <p:cNvCxnSpPr/>
          <p:nvPr/>
        </p:nvCxnSpPr>
        <p:spPr>
          <a:xfrm rot="16200000">
            <a:off x="3936629"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1B5C25C-60D3-4FDC-8A26-948FF8E80556}"/>
              </a:ext>
            </a:extLst>
          </p:cNvPr>
          <p:cNvCxnSpPr/>
          <p:nvPr/>
        </p:nvCxnSpPr>
        <p:spPr>
          <a:xfrm rot="16200000">
            <a:off x="4879840"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9701AF5-4393-46E2-AE61-8E83B8B7EF4F}"/>
              </a:ext>
            </a:extLst>
          </p:cNvPr>
          <p:cNvCxnSpPr/>
          <p:nvPr/>
        </p:nvCxnSpPr>
        <p:spPr>
          <a:xfrm rot="16200000">
            <a:off x="5823051"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78F816B-0EA7-42DF-B864-74ED5932D814}"/>
              </a:ext>
            </a:extLst>
          </p:cNvPr>
          <p:cNvCxnSpPr/>
          <p:nvPr/>
        </p:nvCxnSpPr>
        <p:spPr>
          <a:xfrm rot="16200000">
            <a:off x="6766262"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896A3E9-5A5F-4E70-9A26-B55EB426F245}"/>
              </a:ext>
            </a:extLst>
          </p:cNvPr>
          <p:cNvCxnSpPr/>
          <p:nvPr/>
        </p:nvCxnSpPr>
        <p:spPr>
          <a:xfrm rot="16200000">
            <a:off x="7709473"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3D22C88-04E6-45EB-A607-64E2191DA6F5}"/>
              </a:ext>
            </a:extLst>
          </p:cNvPr>
          <p:cNvCxnSpPr/>
          <p:nvPr/>
        </p:nvCxnSpPr>
        <p:spPr>
          <a:xfrm rot="16200000">
            <a:off x="865268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4405047C-518E-4F2A-B1C3-83BDC2DD975D}"/>
              </a:ext>
            </a:extLst>
          </p:cNvPr>
          <p:cNvSpPr txBox="1"/>
          <p:nvPr/>
        </p:nvSpPr>
        <p:spPr>
          <a:xfrm>
            <a:off x="1946041" y="5487576"/>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5</a:t>
            </a:r>
          </a:p>
        </p:txBody>
      </p:sp>
      <p:sp>
        <p:nvSpPr>
          <p:cNvPr id="37" name="TextBox 36">
            <a:extLst>
              <a:ext uri="{FF2B5EF4-FFF2-40B4-BE49-F238E27FC236}">
                <a16:creationId xmlns:a16="http://schemas.microsoft.com/office/drawing/2014/main" xmlns="" id="{4D03D161-0277-45DD-B3D3-BDA4B2F29BDF}"/>
              </a:ext>
            </a:extLst>
          </p:cNvPr>
          <p:cNvSpPr txBox="1"/>
          <p:nvPr/>
        </p:nvSpPr>
        <p:spPr>
          <a:xfrm>
            <a:off x="2837463"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10</a:t>
            </a:r>
          </a:p>
        </p:txBody>
      </p:sp>
      <p:sp>
        <p:nvSpPr>
          <p:cNvPr id="38" name="TextBox 37">
            <a:extLst>
              <a:ext uri="{FF2B5EF4-FFF2-40B4-BE49-F238E27FC236}">
                <a16:creationId xmlns:a16="http://schemas.microsoft.com/office/drawing/2014/main" xmlns="" id="{4378B5D9-E41B-49B4-B3B4-6E20F957EFE3}"/>
              </a:ext>
            </a:extLst>
          </p:cNvPr>
          <p:cNvSpPr txBox="1"/>
          <p:nvPr/>
        </p:nvSpPr>
        <p:spPr>
          <a:xfrm>
            <a:off x="3779900"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15</a:t>
            </a:r>
          </a:p>
        </p:txBody>
      </p:sp>
      <p:sp>
        <p:nvSpPr>
          <p:cNvPr id="39" name="TextBox 38">
            <a:extLst>
              <a:ext uri="{FF2B5EF4-FFF2-40B4-BE49-F238E27FC236}">
                <a16:creationId xmlns:a16="http://schemas.microsoft.com/office/drawing/2014/main" xmlns="" id="{7C0F6355-7565-4BE3-AEEE-D15A95A35F61}"/>
              </a:ext>
            </a:extLst>
          </p:cNvPr>
          <p:cNvSpPr txBox="1"/>
          <p:nvPr/>
        </p:nvSpPr>
        <p:spPr>
          <a:xfrm>
            <a:off x="4722337"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20</a:t>
            </a:r>
          </a:p>
        </p:txBody>
      </p:sp>
      <p:sp>
        <p:nvSpPr>
          <p:cNvPr id="40" name="TextBox 39">
            <a:extLst>
              <a:ext uri="{FF2B5EF4-FFF2-40B4-BE49-F238E27FC236}">
                <a16:creationId xmlns:a16="http://schemas.microsoft.com/office/drawing/2014/main" xmlns="" id="{82DE7A2D-301B-4101-90FD-4EB636F5269C}"/>
              </a:ext>
            </a:extLst>
          </p:cNvPr>
          <p:cNvSpPr txBox="1"/>
          <p:nvPr/>
        </p:nvSpPr>
        <p:spPr>
          <a:xfrm>
            <a:off x="5667315"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25</a:t>
            </a:r>
          </a:p>
        </p:txBody>
      </p:sp>
      <p:sp>
        <p:nvSpPr>
          <p:cNvPr id="41" name="TextBox 40">
            <a:extLst>
              <a:ext uri="{FF2B5EF4-FFF2-40B4-BE49-F238E27FC236}">
                <a16:creationId xmlns:a16="http://schemas.microsoft.com/office/drawing/2014/main" xmlns="" id="{9C299564-3105-4C99-81FC-37A792143C0A}"/>
              </a:ext>
            </a:extLst>
          </p:cNvPr>
          <p:cNvSpPr txBox="1"/>
          <p:nvPr/>
        </p:nvSpPr>
        <p:spPr>
          <a:xfrm>
            <a:off x="6609752"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30</a:t>
            </a:r>
          </a:p>
        </p:txBody>
      </p:sp>
      <p:sp>
        <p:nvSpPr>
          <p:cNvPr id="42" name="TextBox 41">
            <a:extLst>
              <a:ext uri="{FF2B5EF4-FFF2-40B4-BE49-F238E27FC236}">
                <a16:creationId xmlns:a16="http://schemas.microsoft.com/office/drawing/2014/main" xmlns="" id="{8EFE7E11-C3A0-4881-9C4B-10303F0FD444}"/>
              </a:ext>
            </a:extLst>
          </p:cNvPr>
          <p:cNvSpPr txBox="1"/>
          <p:nvPr/>
        </p:nvSpPr>
        <p:spPr>
          <a:xfrm>
            <a:off x="7550917"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35</a:t>
            </a:r>
          </a:p>
        </p:txBody>
      </p:sp>
      <p:sp>
        <p:nvSpPr>
          <p:cNvPr id="43" name="TextBox 42">
            <a:extLst>
              <a:ext uri="{FF2B5EF4-FFF2-40B4-BE49-F238E27FC236}">
                <a16:creationId xmlns:a16="http://schemas.microsoft.com/office/drawing/2014/main" xmlns="" id="{B9C28B36-21E6-4DF5-9805-2C6C09E51F4B}"/>
              </a:ext>
            </a:extLst>
          </p:cNvPr>
          <p:cNvSpPr txBox="1"/>
          <p:nvPr/>
        </p:nvSpPr>
        <p:spPr>
          <a:xfrm>
            <a:off x="8497170" y="5487576"/>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40</a:t>
            </a:r>
          </a:p>
        </p:txBody>
      </p:sp>
      <p:sp>
        <p:nvSpPr>
          <p:cNvPr id="44" name="TextBox 43">
            <a:extLst>
              <a:ext uri="{FF2B5EF4-FFF2-40B4-BE49-F238E27FC236}">
                <a16:creationId xmlns:a16="http://schemas.microsoft.com/office/drawing/2014/main" xmlns="" id="{BEA3DAFA-665E-4FBC-B106-8EF6CE9D35A0}"/>
              </a:ext>
            </a:extLst>
          </p:cNvPr>
          <p:cNvSpPr txBox="1"/>
          <p:nvPr/>
        </p:nvSpPr>
        <p:spPr>
          <a:xfrm>
            <a:off x="922975" y="5942100"/>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340</a:t>
            </a:r>
          </a:p>
          <a:p>
            <a:pPr algn="ctr"/>
            <a:r>
              <a:rPr lang="zh-CN" sz="1200" b="0" i="0" u="none" strike="noStrike" cap="none" baseline="0">
                <a:solidFill>
                  <a:srgbClr val="4D4D4D"/>
                </a:solidFill>
                <a:effectLst/>
                <a:uFillTx/>
                <a:ea typeface="SimSun"/>
              </a:rPr>
              <a:t>339</a:t>
            </a:r>
          </a:p>
        </p:txBody>
      </p:sp>
      <p:sp>
        <p:nvSpPr>
          <p:cNvPr id="45" name="TextBox 44">
            <a:extLst>
              <a:ext uri="{FF2B5EF4-FFF2-40B4-BE49-F238E27FC236}">
                <a16:creationId xmlns:a16="http://schemas.microsoft.com/office/drawing/2014/main" xmlns="" id="{C082130F-2B28-4641-A241-37E23941F44C}"/>
              </a:ext>
            </a:extLst>
          </p:cNvPr>
          <p:cNvSpPr txBox="1"/>
          <p:nvPr/>
        </p:nvSpPr>
        <p:spPr>
          <a:xfrm>
            <a:off x="1869200" y="5942100"/>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319</a:t>
            </a:r>
          </a:p>
          <a:p>
            <a:pPr algn="ctr"/>
            <a:r>
              <a:rPr lang="zh-CN" sz="1200" b="0" i="0" u="none" strike="noStrike" cap="none" baseline="0">
                <a:solidFill>
                  <a:srgbClr val="4D4D4D"/>
                </a:solidFill>
                <a:effectLst/>
                <a:uFillTx/>
                <a:ea typeface="SimSun"/>
              </a:rPr>
              <a:t>313</a:t>
            </a:r>
          </a:p>
        </p:txBody>
      </p:sp>
      <p:sp>
        <p:nvSpPr>
          <p:cNvPr id="46" name="TextBox 45">
            <a:extLst>
              <a:ext uri="{FF2B5EF4-FFF2-40B4-BE49-F238E27FC236}">
                <a16:creationId xmlns:a16="http://schemas.microsoft.com/office/drawing/2014/main" xmlns="" id="{9FBE829A-54F2-4635-906F-61F90463C0E7}"/>
              </a:ext>
            </a:extLst>
          </p:cNvPr>
          <p:cNvSpPr txBox="1"/>
          <p:nvPr/>
        </p:nvSpPr>
        <p:spPr>
          <a:xfrm>
            <a:off x="2810113" y="5942100"/>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253</a:t>
            </a:r>
          </a:p>
          <a:p>
            <a:pPr algn="ctr"/>
            <a:r>
              <a:rPr lang="zh-CN" sz="1200" b="0" i="0" u="none" strike="noStrike" cap="none" baseline="0">
                <a:solidFill>
                  <a:srgbClr val="4D4D4D"/>
                </a:solidFill>
                <a:effectLst/>
                <a:uFillTx/>
                <a:ea typeface="SimSun"/>
              </a:rPr>
              <a:t>273</a:t>
            </a:r>
          </a:p>
        </p:txBody>
      </p:sp>
      <p:sp>
        <p:nvSpPr>
          <p:cNvPr id="47" name="TextBox 46">
            <a:extLst>
              <a:ext uri="{FF2B5EF4-FFF2-40B4-BE49-F238E27FC236}">
                <a16:creationId xmlns:a16="http://schemas.microsoft.com/office/drawing/2014/main" xmlns="" id="{3F2E0198-0293-4A97-BC49-54728E352AA8}"/>
              </a:ext>
            </a:extLst>
          </p:cNvPr>
          <p:cNvSpPr txBox="1"/>
          <p:nvPr/>
        </p:nvSpPr>
        <p:spPr>
          <a:xfrm>
            <a:off x="3752549" y="5942100"/>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167</a:t>
            </a:r>
          </a:p>
          <a:p>
            <a:pPr algn="ctr"/>
            <a:r>
              <a:rPr lang="zh-CN" sz="1200" b="0" i="0" u="none" strike="noStrike" cap="none" baseline="0">
                <a:solidFill>
                  <a:srgbClr val="4D4D4D"/>
                </a:solidFill>
                <a:effectLst/>
                <a:uFillTx/>
                <a:ea typeface="SimSun"/>
              </a:rPr>
              <a:t>181</a:t>
            </a:r>
          </a:p>
        </p:txBody>
      </p:sp>
      <p:sp>
        <p:nvSpPr>
          <p:cNvPr id="48" name="TextBox 47">
            <a:extLst>
              <a:ext uri="{FF2B5EF4-FFF2-40B4-BE49-F238E27FC236}">
                <a16:creationId xmlns:a16="http://schemas.microsoft.com/office/drawing/2014/main" xmlns="" id="{641A76DF-189F-4D00-916B-15A99872F5F7}"/>
              </a:ext>
            </a:extLst>
          </p:cNvPr>
          <p:cNvSpPr txBox="1"/>
          <p:nvPr/>
        </p:nvSpPr>
        <p:spPr>
          <a:xfrm>
            <a:off x="4694988" y="5942100"/>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73</a:t>
            </a:r>
          </a:p>
          <a:p>
            <a:pPr algn="ctr"/>
            <a:r>
              <a:rPr lang="zh-CN" sz="1200" b="0" i="0" u="none" strike="noStrike" cap="none" baseline="0">
                <a:solidFill>
                  <a:srgbClr val="4D4D4D"/>
                </a:solidFill>
                <a:effectLst/>
                <a:uFillTx/>
                <a:ea typeface="SimSun"/>
              </a:rPr>
              <a:t>101</a:t>
            </a:r>
          </a:p>
        </p:txBody>
      </p:sp>
      <p:sp>
        <p:nvSpPr>
          <p:cNvPr id="49" name="TextBox 48">
            <a:extLst>
              <a:ext uri="{FF2B5EF4-FFF2-40B4-BE49-F238E27FC236}">
                <a16:creationId xmlns:a16="http://schemas.microsoft.com/office/drawing/2014/main" xmlns="" id="{5D1AA936-C4A9-4E53-B95B-6CAE66B4E0BA}"/>
              </a:ext>
            </a:extLst>
          </p:cNvPr>
          <p:cNvSpPr txBox="1"/>
          <p:nvPr/>
        </p:nvSpPr>
        <p:spPr>
          <a:xfrm>
            <a:off x="5682074" y="5942100"/>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29</a:t>
            </a:r>
          </a:p>
          <a:p>
            <a:pPr algn="ctr"/>
            <a:r>
              <a:rPr lang="zh-CN" sz="1200" b="0" i="0" u="none" strike="noStrike" cap="none" baseline="0">
                <a:solidFill>
                  <a:srgbClr val="4D4D4D"/>
                </a:solidFill>
                <a:effectLst/>
                <a:uFillTx/>
                <a:ea typeface="SimSun"/>
              </a:rPr>
              <a:t>48</a:t>
            </a:r>
          </a:p>
        </p:txBody>
      </p:sp>
      <p:sp>
        <p:nvSpPr>
          <p:cNvPr id="50" name="TextBox 49">
            <a:extLst>
              <a:ext uri="{FF2B5EF4-FFF2-40B4-BE49-F238E27FC236}">
                <a16:creationId xmlns:a16="http://schemas.microsoft.com/office/drawing/2014/main" xmlns="" id="{A2808CC7-9D9F-48B6-8CBA-1BB8746B6083}"/>
              </a:ext>
            </a:extLst>
          </p:cNvPr>
          <p:cNvSpPr txBox="1"/>
          <p:nvPr/>
        </p:nvSpPr>
        <p:spPr>
          <a:xfrm>
            <a:off x="6624512" y="5942100"/>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7</a:t>
            </a:r>
          </a:p>
          <a:p>
            <a:pPr algn="ctr"/>
            <a:r>
              <a:rPr lang="zh-CN" sz="1200" b="0" i="0" u="none" strike="noStrike" cap="none" baseline="0">
                <a:solidFill>
                  <a:srgbClr val="4D4D4D"/>
                </a:solidFill>
                <a:effectLst/>
                <a:uFillTx/>
                <a:ea typeface="SimSun"/>
              </a:rPr>
              <a:t>21</a:t>
            </a:r>
          </a:p>
        </p:txBody>
      </p:sp>
      <p:sp>
        <p:nvSpPr>
          <p:cNvPr id="51" name="TextBox 50">
            <a:extLst>
              <a:ext uri="{FF2B5EF4-FFF2-40B4-BE49-F238E27FC236}">
                <a16:creationId xmlns:a16="http://schemas.microsoft.com/office/drawing/2014/main" xmlns="" id="{361FE053-0878-405B-9838-8DB5D6BCE2A6}"/>
              </a:ext>
            </a:extLst>
          </p:cNvPr>
          <p:cNvSpPr txBox="1"/>
          <p:nvPr/>
        </p:nvSpPr>
        <p:spPr>
          <a:xfrm>
            <a:off x="7607791" y="5942100"/>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a:t>
            </a:r>
          </a:p>
          <a:p>
            <a:pPr algn="ctr"/>
            <a:r>
              <a:rPr lang="zh-CN" sz="1200" b="0" i="0" u="none" strike="noStrike" cap="none" baseline="0">
                <a:solidFill>
                  <a:srgbClr val="4D4D4D"/>
                </a:solidFill>
                <a:effectLst/>
                <a:uFillTx/>
                <a:ea typeface="SimSun"/>
              </a:rPr>
              <a:t>3</a:t>
            </a:r>
          </a:p>
        </p:txBody>
      </p:sp>
      <p:sp>
        <p:nvSpPr>
          <p:cNvPr id="52" name="TextBox 51">
            <a:extLst>
              <a:ext uri="{FF2B5EF4-FFF2-40B4-BE49-F238E27FC236}">
                <a16:creationId xmlns:a16="http://schemas.microsoft.com/office/drawing/2014/main" xmlns="" id="{0A2F1E96-DA47-4673-B517-66E2E0A39BD0}"/>
              </a:ext>
            </a:extLst>
          </p:cNvPr>
          <p:cNvSpPr txBox="1"/>
          <p:nvPr/>
        </p:nvSpPr>
        <p:spPr>
          <a:xfrm>
            <a:off x="8554041" y="5942100"/>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0</a:t>
            </a:r>
          </a:p>
          <a:p>
            <a:pPr algn="ctr"/>
            <a:r>
              <a:rPr lang="zh-CN" sz="1200" b="0" i="0" u="none" strike="noStrike" cap="none" baseline="0">
                <a:solidFill>
                  <a:srgbClr val="4D4D4D"/>
                </a:solidFill>
                <a:effectLst/>
                <a:uFillTx/>
                <a:ea typeface="SimSun"/>
              </a:rPr>
              <a:t>0</a:t>
            </a:r>
          </a:p>
        </p:txBody>
      </p:sp>
      <p:sp>
        <p:nvSpPr>
          <p:cNvPr id="53" name="TextBox 52">
            <a:extLst>
              <a:ext uri="{FF2B5EF4-FFF2-40B4-BE49-F238E27FC236}">
                <a16:creationId xmlns:a16="http://schemas.microsoft.com/office/drawing/2014/main" xmlns="" id="{54D519E3-5F1C-4BA4-9C5D-30CB3EE36F67}"/>
              </a:ext>
            </a:extLst>
          </p:cNvPr>
          <p:cNvSpPr txBox="1"/>
          <p:nvPr/>
        </p:nvSpPr>
        <p:spPr>
          <a:xfrm rot="16200000">
            <a:off x="-359020" y="3805128"/>
            <a:ext cx="158715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无进展生存率，%</a:t>
            </a:r>
          </a:p>
        </p:txBody>
      </p:sp>
      <p:sp>
        <p:nvSpPr>
          <p:cNvPr id="54" name="TextBox 53">
            <a:extLst>
              <a:ext uri="{FF2B5EF4-FFF2-40B4-BE49-F238E27FC236}">
                <a16:creationId xmlns:a16="http://schemas.microsoft.com/office/drawing/2014/main" xmlns="" id="{10A9EB91-0499-440D-91DF-0AFE11BA4C8D}"/>
              </a:ext>
            </a:extLst>
          </p:cNvPr>
          <p:cNvSpPr txBox="1"/>
          <p:nvPr/>
        </p:nvSpPr>
        <p:spPr>
          <a:xfrm>
            <a:off x="-28288" y="5783311"/>
            <a:ext cx="1082348" cy="615553"/>
          </a:xfrm>
          <a:prstGeom prst="rect">
            <a:avLst/>
          </a:prstGeom>
          <a:noFill/>
        </p:spPr>
        <p:txBody>
          <a:bodyPr wrap="none" rtlCol="0">
            <a:spAutoFit/>
          </a:bodyPr>
          <a:lstStyle/>
          <a:p>
            <a:pPr algn="r"/>
            <a:r>
              <a:rPr lang="zh-CN" sz="1000" b="0" i="0" u="none" strike="noStrike" cap="none" baseline="0" dirty="0">
                <a:solidFill>
                  <a:srgbClr val="4D4D4D"/>
                </a:solidFill>
                <a:effectLst/>
                <a:uFillTx/>
                <a:ea typeface="SimSun"/>
              </a:rPr>
              <a:t>面临风险的人数</a:t>
            </a:r>
          </a:p>
          <a:p>
            <a:pPr algn="r"/>
            <a:r>
              <a:rPr lang="zh-CN" sz="1200" b="0" i="0" u="none" strike="noStrike" cap="none" baseline="0" dirty="0">
                <a:solidFill>
                  <a:srgbClr val="B2C0D8"/>
                </a:solidFill>
                <a:effectLst/>
                <a:uFillTx/>
                <a:ea typeface="SimSun"/>
              </a:rPr>
              <a:t>A 组</a:t>
            </a:r>
          </a:p>
          <a:p>
            <a:pPr algn="r"/>
            <a:r>
              <a:rPr lang="zh-CN" sz="1200" b="0" i="0" u="none" strike="noStrike" cap="none" baseline="0" dirty="0">
                <a:solidFill>
                  <a:srgbClr val="B60D27"/>
                </a:solidFill>
                <a:effectLst/>
                <a:uFillTx/>
                <a:ea typeface="SimSun"/>
              </a:rPr>
              <a:t>B 组</a:t>
            </a:r>
          </a:p>
        </p:txBody>
      </p:sp>
      <p:grpSp>
        <p:nvGrpSpPr>
          <p:cNvPr id="58" name="Group 57"/>
          <p:cNvGrpSpPr/>
          <p:nvPr/>
        </p:nvGrpSpPr>
        <p:grpSpPr>
          <a:xfrm>
            <a:off x="1067852" y="2439775"/>
            <a:ext cx="7630378" cy="2977147"/>
            <a:chOff x="1067852" y="2139976"/>
            <a:chExt cx="7630378" cy="2448272"/>
          </a:xfrm>
        </p:grpSpPr>
        <p:cxnSp>
          <p:nvCxnSpPr>
            <p:cNvPr id="17" name="Straight Connector 16">
              <a:extLst>
                <a:ext uri="{FF2B5EF4-FFF2-40B4-BE49-F238E27FC236}">
                  <a16:creationId xmlns:a16="http://schemas.microsoft.com/office/drawing/2014/main" xmlns="" id="{EA9BD1FB-E2A9-44FD-94A2-4F754E4F56DD}"/>
                </a:ext>
              </a:extLst>
            </p:cNvPr>
            <p:cNvCxnSpPr/>
            <p:nvPr/>
          </p:nvCxnSpPr>
          <p:spPr>
            <a:xfrm>
              <a:off x="1067852" y="21492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CB81599-FD1E-4174-A9A5-5FF549BC7BBC}"/>
                </a:ext>
              </a:extLst>
            </p:cNvPr>
            <p:cNvCxnSpPr/>
            <p:nvPr/>
          </p:nvCxnSpPr>
          <p:spPr>
            <a:xfrm>
              <a:off x="1067852" y="26370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AA4CE22-FB47-4E63-8474-F65BEDF1531A}"/>
                </a:ext>
              </a:extLst>
            </p:cNvPr>
            <p:cNvCxnSpPr/>
            <p:nvPr/>
          </p:nvCxnSpPr>
          <p:spPr>
            <a:xfrm>
              <a:off x="1067852" y="31248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15A458A-2CB5-4063-AD8A-02A01A4B68A4}"/>
                </a:ext>
              </a:extLst>
            </p:cNvPr>
            <p:cNvCxnSpPr/>
            <p:nvPr/>
          </p:nvCxnSpPr>
          <p:spPr>
            <a:xfrm>
              <a:off x="1067852" y="36126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22292EC-6DAF-4180-99DD-3D02D4A5E042}"/>
                </a:ext>
              </a:extLst>
            </p:cNvPr>
            <p:cNvCxnSpPr/>
            <p:nvPr/>
          </p:nvCxnSpPr>
          <p:spPr>
            <a:xfrm>
              <a:off x="1067852" y="41004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135380" y="2139976"/>
              <a:ext cx="7562850" cy="2448272"/>
              <a:chOff x="1135380" y="2139976"/>
              <a:chExt cx="7562850" cy="2448272"/>
            </a:xfrm>
          </p:grpSpPr>
          <p:sp>
            <p:nvSpPr>
              <p:cNvPr id="16" name="Freeform: Shape 17">
                <a:extLst>
                  <a:ext uri="{FF2B5EF4-FFF2-40B4-BE49-F238E27FC236}">
                    <a16:creationId xmlns:a16="http://schemas.microsoft.com/office/drawing/2014/main" xmlns="" id="{5CCD9DA8-00F4-4E35-B657-84B1D3FB44EA}"/>
                  </a:ext>
                </a:extLst>
              </p:cNvPr>
              <p:cNvSpPr/>
              <p:nvPr/>
            </p:nvSpPr>
            <p:spPr>
              <a:xfrm>
                <a:off x="1143000" y="2139976"/>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5" name="Graphic 8">
                <a:extLst>
                  <a:ext uri="{FF2B5EF4-FFF2-40B4-BE49-F238E27FC236}">
                    <a16:creationId xmlns:a16="http://schemas.microsoft.com/office/drawing/2014/main" xmlns="" id="{EF503D29-D998-40F1-989F-63098856B372}"/>
                  </a:ext>
                </a:extLst>
              </p:cNvPr>
              <p:cNvGrpSpPr/>
              <p:nvPr/>
            </p:nvGrpSpPr>
            <p:grpSpPr>
              <a:xfrm>
                <a:off x="1135380" y="2150498"/>
                <a:ext cx="7197090" cy="2225040"/>
                <a:chOff x="1200150" y="2381250"/>
                <a:chExt cx="6743700" cy="2095500"/>
              </a:xfrm>
            </p:grpSpPr>
            <p:sp>
              <p:nvSpPr>
                <p:cNvPr id="56" name="Freeform: Shape 205">
                  <a:extLst>
                    <a:ext uri="{FF2B5EF4-FFF2-40B4-BE49-F238E27FC236}">
                      <a16:creationId xmlns:a16="http://schemas.microsoft.com/office/drawing/2014/main" xmlns="" id="{7EFD9573-9313-4928-A9BF-5CF8B99A9E8A}"/>
                    </a:ext>
                  </a:extLst>
                </p:cNvPr>
                <p:cNvSpPr/>
                <p:nvPr/>
              </p:nvSpPr>
              <p:spPr>
                <a:xfrm>
                  <a:off x="1193006" y="2378869"/>
                  <a:ext cx="6619875" cy="2095500"/>
                </a:xfrm>
                <a:custGeom>
                  <a:avLst/>
                  <a:gdLst>
                    <a:gd name="connsiteX0" fmla="*/ 6620351 w 6619875"/>
                    <a:gd name="connsiteY0" fmla="*/ 2094071 h 2095500"/>
                    <a:gd name="connsiteX1" fmla="*/ 5939314 w 6619875"/>
                    <a:gd name="connsiteY1" fmla="*/ 2094071 h 2095500"/>
                    <a:gd name="connsiteX2" fmla="*/ 5939314 w 6619875"/>
                    <a:gd name="connsiteY2" fmla="*/ 2049304 h 2095500"/>
                    <a:gd name="connsiteX3" fmla="*/ 5822156 w 6619875"/>
                    <a:gd name="connsiteY3" fmla="*/ 2049304 h 2095500"/>
                    <a:gd name="connsiteX4" fmla="*/ 5822156 w 6619875"/>
                    <a:gd name="connsiteY4" fmla="*/ 1998821 h 2095500"/>
                    <a:gd name="connsiteX5" fmla="*/ 5261134 w 6619875"/>
                    <a:gd name="connsiteY5" fmla="*/ 1998821 h 2095500"/>
                    <a:gd name="connsiteX6" fmla="*/ 5261134 w 6619875"/>
                    <a:gd name="connsiteY6" fmla="*/ 1964531 h 2095500"/>
                    <a:gd name="connsiteX7" fmla="*/ 5239226 w 6619875"/>
                    <a:gd name="connsiteY7" fmla="*/ 1964531 h 2095500"/>
                    <a:gd name="connsiteX8" fmla="*/ 5239226 w 6619875"/>
                    <a:gd name="connsiteY8" fmla="*/ 1924526 h 2095500"/>
                    <a:gd name="connsiteX9" fmla="*/ 4783931 w 6619875"/>
                    <a:gd name="connsiteY9" fmla="*/ 1924526 h 2095500"/>
                    <a:gd name="connsiteX10" fmla="*/ 4783931 w 6619875"/>
                    <a:gd name="connsiteY10" fmla="*/ 1900714 h 2095500"/>
                    <a:gd name="connsiteX11" fmla="*/ 4700112 w 6619875"/>
                    <a:gd name="connsiteY11" fmla="*/ 1900714 h 2095500"/>
                    <a:gd name="connsiteX12" fmla="*/ 4700112 w 6619875"/>
                    <a:gd name="connsiteY12" fmla="*/ 1879759 h 2095500"/>
                    <a:gd name="connsiteX13" fmla="*/ 4656297 w 6619875"/>
                    <a:gd name="connsiteY13" fmla="*/ 1879759 h 2095500"/>
                    <a:gd name="connsiteX14" fmla="*/ 4656297 w 6619875"/>
                    <a:gd name="connsiteY14" fmla="*/ 1860709 h 2095500"/>
                    <a:gd name="connsiteX15" fmla="*/ 4622959 w 6619875"/>
                    <a:gd name="connsiteY15" fmla="*/ 1860709 h 2095500"/>
                    <a:gd name="connsiteX16" fmla="*/ 4622959 w 6619875"/>
                    <a:gd name="connsiteY16" fmla="*/ 1839754 h 2095500"/>
                    <a:gd name="connsiteX17" fmla="*/ 4610576 w 6619875"/>
                    <a:gd name="connsiteY17" fmla="*/ 1839754 h 2095500"/>
                    <a:gd name="connsiteX18" fmla="*/ 4610576 w 6619875"/>
                    <a:gd name="connsiteY18" fmla="*/ 1818799 h 2095500"/>
                    <a:gd name="connsiteX19" fmla="*/ 4450556 w 6619875"/>
                    <a:gd name="connsiteY19" fmla="*/ 1818799 h 2095500"/>
                    <a:gd name="connsiteX20" fmla="*/ 4450556 w 6619875"/>
                    <a:gd name="connsiteY20" fmla="*/ 1803559 h 2095500"/>
                    <a:gd name="connsiteX21" fmla="*/ 4441031 w 6619875"/>
                    <a:gd name="connsiteY21" fmla="*/ 1803559 h 2095500"/>
                    <a:gd name="connsiteX22" fmla="*/ 4441031 w 6619875"/>
                    <a:gd name="connsiteY22" fmla="*/ 1783556 h 2095500"/>
                    <a:gd name="connsiteX23" fmla="*/ 4366737 w 6619875"/>
                    <a:gd name="connsiteY23" fmla="*/ 1783556 h 2095500"/>
                    <a:gd name="connsiteX24" fmla="*/ 4366737 w 6619875"/>
                    <a:gd name="connsiteY24" fmla="*/ 1769269 h 2095500"/>
                    <a:gd name="connsiteX25" fmla="*/ 4344829 w 6619875"/>
                    <a:gd name="connsiteY25" fmla="*/ 1769269 h 2095500"/>
                    <a:gd name="connsiteX26" fmla="*/ 4344829 w 6619875"/>
                    <a:gd name="connsiteY26" fmla="*/ 1748314 h 2095500"/>
                    <a:gd name="connsiteX27" fmla="*/ 4255294 w 6619875"/>
                    <a:gd name="connsiteY27" fmla="*/ 1748314 h 2095500"/>
                    <a:gd name="connsiteX28" fmla="*/ 4255294 w 6619875"/>
                    <a:gd name="connsiteY28" fmla="*/ 1734979 h 2095500"/>
                    <a:gd name="connsiteX29" fmla="*/ 4212431 w 6619875"/>
                    <a:gd name="connsiteY29" fmla="*/ 1734979 h 2095500"/>
                    <a:gd name="connsiteX30" fmla="*/ 4212431 w 6619875"/>
                    <a:gd name="connsiteY30" fmla="*/ 1719739 h 2095500"/>
                    <a:gd name="connsiteX31" fmla="*/ 4127659 w 6619875"/>
                    <a:gd name="connsiteY31" fmla="*/ 1719739 h 2095500"/>
                    <a:gd name="connsiteX32" fmla="*/ 4127659 w 6619875"/>
                    <a:gd name="connsiteY32" fmla="*/ 1703546 h 2095500"/>
                    <a:gd name="connsiteX33" fmla="*/ 4072414 w 6619875"/>
                    <a:gd name="connsiteY33" fmla="*/ 1703546 h 2095500"/>
                    <a:gd name="connsiteX34" fmla="*/ 4072414 w 6619875"/>
                    <a:gd name="connsiteY34" fmla="*/ 1688306 h 2095500"/>
                    <a:gd name="connsiteX35" fmla="*/ 4060984 w 6619875"/>
                    <a:gd name="connsiteY35" fmla="*/ 1688306 h 2095500"/>
                    <a:gd name="connsiteX36" fmla="*/ 4060984 w 6619875"/>
                    <a:gd name="connsiteY36" fmla="*/ 1674019 h 2095500"/>
                    <a:gd name="connsiteX37" fmla="*/ 3910489 w 6619875"/>
                    <a:gd name="connsiteY37" fmla="*/ 1674019 h 2095500"/>
                    <a:gd name="connsiteX38" fmla="*/ 3910489 w 6619875"/>
                    <a:gd name="connsiteY38" fmla="*/ 1657826 h 2095500"/>
                    <a:gd name="connsiteX39" fmla="*/ 3877151 w 6619875"/>
                    <a:gd name="connsiteY39" fmla="*/ 1657826 h 2095500"/>
                    <a:gd name="connsiteX40" fmla="*/ 3877151 w 6619875"/>
                    <a:gd name="connsiteY40" fmla="*/ 1651159 h 2095500"/>
                    <a:gd name="connsiteX41" fmla="*/ 3813334 w 6619875"/>
                    <a:gd name="connsiteY41" fmla="*/ 1651159 h 2095500"/>
                    <a:gd name="connsiteX42" fmla="*/ 3813334 w 6619875"/>
                    <a:gd name="connsiteY42" fmla="*/ 1634966 h 2095500"/>
                    <a:gd name="connsiteX43" fmla="*/ 3725704 w 6619875"/>
                    <a:gd name="connsiteY43" fmla="*/ 1634966 h 2095500"/>
                    <a:gd name="connsiteX44" fmla="*/ 3725704 w 6619875"/>
                    <a:gd name="connsiteY44" fmla="*/ 1625441 h 2095500"/>
                    <a:gd name="connsiteX45" fmla="*/ 3683794 w 6619875"/>
                    <a:gd name="connsiteY45" fmla="*/ 1625441 h 2095500"/>
                    <a:gd name="connsiteX46" fmla="*/ 3683794 w 6619875"/>
                    <a:gd name="connsiteY46" fmla="*/ 1616869 h 2095500"/>
                    <a:gd name="connsiteX47" fmla="*/ 3676174 w 6619875"/>
                    <a:gd name="connsiteY47" fmla="*/ 1616869 h 2095500"/>
                    <a:gd name="connsiteX48" fmla="*/ 3676174 w 6619875"/>
                    <a:gd name="connsiteY48" fmla="*/ 1605439 h 2095500"/>
                    <a:gd name="connsiteX49" fmla="*/ 3639979 w 6619875"/>
                    <a:gd name="connsiteY49" fmla="*/ 1605439 h 2095500"/>
                    <a:gd name="connsiteX50" fmla="*/ 3639979 w 6619875"/>
                    <a:gd name="connsiteY50" fmla="*/ 1595914 h 2095500"/>
                    <a:gd name="connsiteX51" fmla="*/ 3617119 w 6619875"/>
                    <a:gd name="connsiteY51" fmla="*/ 1595914 h 2095500"/>
                    <a:gd name="connsiteX52" fmla="*/ 3617119 w 6619875"/>
                    <a:gd name="connsiteY52" fmla="*/ 1583531 h 2095500"/>
                    <a:gd name="connsiteX53" fmla="*/ 3593306 w 6619875"/>
                    <a:gd name="connsiteY53" fmla="*/ 1583531 h 2095500"/>
                    <a:gd name="connsiteX54" fmla="*/ 3593306 w 6619875"/>
                    <a:gd name="connsiteY54" fmla="*/ 1563529 h 2095500"/>
                    <a:gd name="connsiteX55" fmla="*/ 3577114 w 6619875"/>
                    <a:gd name="connsiteY55" fmla="*/ 1563529 h 2095500"/>
                    <a:gd name="connsiteX56" fmla="*/ 3577114 w 6619875"/>
                    <a:gd name="connsiteY56" fmla="*/ 1549241 h 2095500"/>
                    <a:gd name="connsiteX57" fmla="*/ 3566636 w 6619875"/>
                    <a:gd name="connsiteY57" fmla="*/ 1549241 h 2095500"/>
                    <a:gd name="connsiteX58" fmla="*/ 3566636 w 6619875"/>
                    <a:gd name="connsiteY58" fmla="*/ 1539716 h 2095500"/>
                    <a:gd name="connsiteX59" fmla="*/ 3539966 w 6619875"/>
                    <a:gd name="connsiteY59" fmla="*/ 1539716 h 2095500"/>
                    <a:gd name="connsiteX60" fmla="*/ 3539966 w 6619875"/>
                    <a:gd name="connsiteY60" fmla="*/ 1517809 h 2095500"/>
                    <a:gd name="connsiteX61" fmla="*/ 3446621 w 6619875"/>
                    <a:gd name="connsiteY61" fmla="*/ 1517809 h 2095500"/>
                    <a:gd name="connsiteX62" fmla="*/ 3446621 w 6619875"/>
                    <a:gd name="connsiteY62" fmla="*/ 1510189 h 2095500"/>
                    <a:gd name="connsiteX63" fmla="*/ 3436144 w 6619875"/>
                    <a:gd name="connsiteY63" fmla="*/ 1510189 h 2095500"/>
                    <a:gd name="connsiteX64" fmla="*/ 3436144 w 6619875"/>
                    <a:gd name="connsiteY64" fmla="*/ 1480661 h 2095500"/>
                    <a:gd name="connsiteX65" fmla="*/ 3416141 w 6619875"/>
                    <a:gd name="connsiteY65" fmla="*/ 1480661 h 2095500"/>
                    <a:gd name="connsiteX66" fmla="*/ 3416141 w 6619875"/>
                    <a:gd name="connsiteY66" fmla="*/ 1471136 h 2095500"/>
                    <a:gd name="connsiteX67" fmla="*/ 3405664 w 6619875"/>
                    <a:gd name="connsiteY67" fmla="*/ 1471136 h 2095500"/>
                    <a:gd name="connsiteX68" fmla="*/ 3405664 w 6619875"/>
                    <a:gd name="connsiteY68" fmla="*/ 1458754 h 2095500"/>
                    <a:gd name="connsiteX69" fmla="*/ 3393281 w 6619875"/>
                    <a:gd name="connsiteY69" fmla="*/ 1458754 h 2095500"/>
                    <a:gd name="connsiteX70" fmla="*/ 3393281 w 6619875"/>
                    <a:gd name="connsiteY70" fmla="*/ 1451134 h 2095500"/>
                    <a:gd name="connsiteX71" fmla="*/ 3358039 w 6619875"/>
                    <a:gd name="connsiteY71" fmla="*/ 1451134 h 2095500"/>
                    <a:gd name="connsiteX72" fmla="*/ 3358039 w 6619875"/>
                    <a:gd name="connsiteY72" fmla="*/ 1440656 h 2095500"/>
                    <a:gd name="connsiteX73" fmla="*/ 3337084 w 6619875"/>
                    <a:gd name="connsiteY73" fmla="*/ 1440656 h 2095500"/>
                    <a:gd name="connsiteX74" fmla="*/ 3337084 w 6619875"/>
                    <a:gd name="connsiteY74" fmla="*/ 1431131 h 2095500"/>
                    <a:gd name="connsiteX75" fmla="*/ 3314224 w 6619875"/>
                    <a:gd name="connsiteY75" fmla="*/ 1431131 h 2095500"/>
                    <a:gd name="connsiteX76" fmla="*/ 3314224 w 6619875"/>
                    <a:gd name="connsiteY76" fmla="*/ 1419701 h 2095500"/>
                    <a:gd name="connsiteX77" fmla="*/ 3269456 w 6619875"/>
                    <a:gd name="connsiteY77" fmla="*/ 1419701 h 2095500"/>
                    <a:gd name="connsiteX78" fmla="*/ 3269456 w 6619875"/>
                    <a:gd name="connsiteY78" fmla="*/ 1410176 h 2095500"/>
                    <a:gd name="connsiteX79" fmla="*/ 3258026 w 6619875"/>
                    <a:gd name="connsiteY79" fmla="*/ 1410176 h 2095500"/>
                    <a:gd name="connsiteX80" fmla="*/ 3258026 w 6619875"/>
                    <a:gd name="connsiteY80" fmla="*/ 1399699 h 2095500"/>
                    <a:gd name="connsiteX81" fmla="*/ 3247549 w 6619875"/>
                    <a:gd name="connsiteY81" fmla="*/ 1399699 h 2095500"/>
                    <a:gd name="connsiteX82" fmla="*/ 3247549 w 6619875"/>
                    <a:gd name="connsiteY82" fmla="*/ 1387316 h 2095500"/>
                    <a:gd name="connsiteX83" fmla="*/ 3235166 w 6619875"/>
                    <a:gd name="connsiteY83" fmla="*/ 1387316 h 2095500"/>
                    <a:gd name="connsiteX84" fmla="*/ 3235166 w 6619875"/>
                    <a:gd name="connsiteY84" fmla="*/ 1375886 h 2095500"/>
                    <a:gd name="connsiteX85" fmla="*/ 3222784 w 6619875"/>
                    <a:gd name="connsiteY85" fmla="*/ 1375886 h 2095500"/>
                    <a:gd name="connsiteX86" fmla="*/ 3222784 w 6619875"/>
                    <a:gd name="connsiteY86" fmla="*/ 1367314 h 2095500"/>
                    <a:gd name="connsiteX87" fmla="*/ 3211354 w 6619875"/>
                    <a:gd name="connsiteY87" fmla="*/ 1367314 h 2095500"/>
                    <a:gd name="connsiteX88" fmla="*/ 3211354 w 6619875"/>
                    <a:gd name="connsiteY88" fmla="*/ 1360646 h 2095500"/>
                    <a:gd name="connsiteX89" fmla="*/ 3187541 w 6619875"/>
                    <a:gd name="connsiteY89" fmla="*/ 1360646 h 2095500"/>
                    <a:gd name="connsiteX90" fmla="*/ 3187541 w 6619875"/>
                    <a:gd name="connsiteY90" fmla="*/ 1338739 h 2095500"/>
                    <a:gd name="connsiteX91" fmla="*/ 3163729 w 6619875"/>
                    <a:gd name="connsiteY91" fmla="*/ 1338739 h 2095500"/>
                    <a:gd name="connsiteX92" fmla="*/ 3163729 w 6619875"/>
                    <a:gd name="connsiteY92" fmla="*/ 1332071 h 2095500"/>
                    <a:gd name="connsiteX93" fmla="*/ 3153251 w 6619875"/>
                    <a:gd name="connsiteY93" fmla="*/ 1332071 h 2095500"/>
                    <a:gd name="connsiteX94" fmla="*/ 3153251 w 6619875"/>
                    <a:gd name="connsiteY94" fmla="*/ 1326356 h 2095500"/>
                    <a:gd name="connsiteX95" fmla="*/ 3143726 w 6619875"/>
                    <a:gd name="connsiteY95" fmla="*/ 1326356 h 2095500"/>
                    <a:gd name="connsiteX96" fmla="*/ 3143726 w 6619875"/>
                    <a:gd name="connsiteY96" fmla="*/ 1316831 h 2095500"/>
                    <a:gd name="connsiteX97" fmla="*/ 3124676 w 6619875"/>
                    <a:gd name="connsiteY97" fmla="*/ 1316831 h 2095500"/>
                    <a:gd name="connsiteX98" fmla="*/ 3124676 w 6619875"/>
                    <a:gd name="connsiteY98" fmla="*/ 1306354 h 2095500"/>
                    <a:gd name="connsiteX99" fmla="*/ 3113246 w 6619875"/>
                    <a:gd name="connsiteY99" fmla="*/ 1306354 h 2095500"/>
                    <a:gd name="connsiteX100" fmla="*/ 3113246 w 6619875"/>
                    <a:gd name="connsiteY100" fmla="*/ 1294924 h 2095500"/>
                    <a:gd name="connsiteX101" fmla="*/ 3035141 w 6619875"/>
                    <a:gd name="connsiteY101" fmla="*/ 1294924 h 2095500"/>
                    <a:gd name="connsiteX102" fmla="*/ 3035141 w 6619875"/>
                    <a:gd name="connsiteY102" fmla="*/ 1280636 h 2095500"/>
                    <a:gd name="connsiteX103" fmla="*/ 3002756 w 6619875"/>
                    <a:gd name="connsiteY103" fmla="*/ 1280636 h 2095500"/>
                    <a:gd name="connsiteX104" fmla="*/ 3002756 w 6619875"/>
                    <a:gd name="connsiteY104" fmla="*/ 1269206 h 2095500"/>
                    <a:gd name="connsiteX105" fmla="*/ 2991326 w 6619875"/>
                    <a:gd name="connsiteY105" fmla="*/ 1269206 h 2095500"/>
                    <a:gd name="connsiteX106" fmla="*/ 2991326 w 6619875"/>
                    <a:gd name="connsiteY106" fmla="*/ 1254919 h 2095500"/>
                    <a:gd name="connsiteX107" fmla="*/ 2982754 w 6619875"/>
                    <a:gd name="connsiteY107" fmla="*/ 1254919 h 2095500"/>
                    <a:gd name="connsiteX108" fmla="*/ 2982754 w 6619875"/>
                    <a:gd name="connsiteY108" fmla="*/ 1242536 h 2095500"/>
                    <a:gd name="connsiteX109" fmla="*/ 2965609 w 6619875"/>
                    <a:gd name="connsiteY109" fmla="*/ 1242536 h 2095500"/>
                    <a:gd name="connsiteX110" fmla="*/ 2965609 w 6619875"/>
                    <a:gd name="connsiteY110" fmla="*/ 1232059 h 2095500"/>
                    <a:gd name="connsiteX111" fmla="*/ 2953226 w 6619875"/>
                    <a:gd name="connsiteY111" fmla="*/ 1232059 h 2095500"/>
                    <a:gd name="connsiteX112" fmla="*/ 2953226 w 6619875"/>
                    <a:gd name="connsiteY112" fmla="*/ 1221581 h 2095500"/>
                    <a:gd name="connsiteX113" fmla="*/ 2940844 w 6619875"/>
                    <a:gd name="connsiteY113" fmla="*/ 1221581 h 2095500"/>
                    <a:gd name="connsiteX114" fmla="*/ 2940844 w 6619875"/>
                    <a:gd name="connsiteY114" fmla="*/ 1194911 h 2095500"/>
                    <a:gd name="connsiteX115" fmla="*/ 2929414 w 6619875"/>
                    <a:gd name="connsiteY115" fmla="*/ 1194911 h 2095500"/>
                    <a:gd name="connsiteX116" fmla="*/ 2929414 w 6619875"/>
                    <a:gd name="connsiteY116" fmla="*/ 1181576 h 2095500"/>
                    <a:gd name="connsiteX117" fmla="*/ 2920841 w 6619875"/>
                    <a:gd name="connsiteY117" fmla="*/ 1181576 h 2095500"/>
                    <a:gd name="connsiteX118" fmla="*/ 2920841 w 6619875"/>
                    <a:gd name="connsiteY118" fmla="*/ 1171099 h 2095500"/>
                    <a:gd name="connsiteX119" fmla="*/ 2895124 w 6619875"/>
                    <a:gd name="connsiteY119" fmla="*/ 1171099 h 2095500"/>
                    <a:gd name="connsiteX120" fmla="*/ 2895124 w 6619875"/>
                    <a:gd name="connsiteY120" fmla="*/ 1162526 h 2095500"/>
                    <a:gd name="connsiteX121" fmla="*/ 2887504 w 6619875"/>
                    <a:gd name="connsiteY121" fmla="*/ 1162526 h 2095500"/>
                    <a:gd name="connsiteX122" fmla="*/ 2887504 w 6619875"/>
                    <a:gd name="connsiteY122" fmla="*/ 1148239 h 2095500"/>
                    <a:gd name="connsiteX123" fmla="*/ 2850356 w 6619875"/>
                    <a:gd name="connsiteY123" fmla="*/ 1148239 h 2095500"/>
                    <a:gd name="connsiteX124" fmla="*/ 2850356 w 6619875"/>
                    <a:gd name="connsiteY124" fmla="*/ 1120616 h 2095500"/>
                    <a:gd name="connsiteX125" fmla="*/ 2830354 w 6619875"/>
                    <a:gd name="connsiteY125" fmla="*/ 1120616 h 2095500"/>
                    <a:gd name="connsiteX126" fmla="*/ 2830354 w 6619875"/>
                    <a:gd name="connsiteY126" fmla="*/ 1105376 h 2095500"/>
                    <a:gd name="connsiteX127" fmla="*/ 2769394 w 6619875"/>
                    <a:gd name="connsiteY127" fmla="*/ 1105376 h 2095500"/>
                    <a:gd name="connsiteX128" fmla="*/ 2769394 w 6619875"/>
                    <a:gd name="connsiteY128" fmla="*/ 1092994 h 2095500"/>
                    <a:gd name="connsiteX129" fmla="*/ 2748439 w 6619875"/>
                    <a:gd name="connsiteY129" fmla="*/ 1092994 h 2095500"/>
                    <a:gd name="connsiteX130" fmla="*/ 2748439 w 6619875"/>
                    <a:gd name="connsiteY130" fmla="*/ 1088231 h 2095500"/>
                    <a:gd name="connsiteX131" fmla="*/ 2737009 w 6619875"/>
                    <a:gd name="connsiteY131" fmla="*/ 1088231 h 2095500"/>
                    <a:gd name="connsiteX132" fmla="*/ 2737009 w 6619875"/>
                    <a:gd name="connsiteY132" fmla="*/ 1076801 h 2095500"/>
                    <a:gd name="connsiteX133" fmla="*/ 2699861 w 6619875"/>
                    <a:gd name="connsiteY133" fmla="*/ 1076801 h 2095500"/>
                    <a:gd name="connsiteX134" fmla="*/ 2699861 w 6619875"/>
                    <a:gd name="connsiteY134" fmla="*/ 1059656 h 2095500"/>
                    <a:gd name="connsiteX135" fmla="*/ 2689384 w 6619875"/>
                    <a:gd name="connsiteY135" fmla="*/ 1059656 h 2095500"/>
                    <a:gd name="connsiteX136" fmla="*/ 2689384 w 6619875"/>
                    <a:gd name="connsiteY136" fmla="*/ 1031081 h 2095500"/>
                    <a:gd name="connsiteX137" fmla="*/ 2674144 w 6619875"/>
                    <a:gd name="connsiteY137" fmla="*/ 1031081 h 2095500"/>
                    <a:gd name="connsiteX138" fmla="*/ 2674144 w 6619875"/>
                    <a:gd name="connsiteY138" fmla="*/ 1016794 h 2095500"/>
                    <a:gd name="connsiteX139" fmla="*/ 2636044 w 6619875"/>
                    <a:gd name="connsiteY139" fmla="*/ 1016794 h 2095500"/>
                    <a:gd name="connsiteX140" fmla="*/ 2636044 w 6619875"/>
                    <a:gd name="connsiteY140" fmla="*/ 1006316 h 2095500"/>
                    <a:gd name="connsiteX141" fmla="*/ 2625566 w 6619875"/>
                    <a:gd name="connsiteY141" fmla="*/ 1006316 h 2095500"/>
                    <a:gd name="connsiteX142" fmla="*/ 2625566 w 6619875"/>
                    <a:gd name="connsiteY142" fmla="*/ 1000601 h 2095500"/>
                    <a:gd name="connsiteX143" fmla="*/ 2616994 w 6619875"/>
                    <a:gd name="connsiteY143" fmla="*/ 1000601 h 2095500"/>
                    <a:gd name="connsiteX144" fmla="*/ 2616994 w 6619875"/>
                    <a:gd name="connsiteY144" fmla="*/ 987266 h 2095500"/>
                    <a:gd name="connsiteX145" fmla="*/ 2572226 w 6619875"/>
                    <a:gd name="connsiteY145" fmla="*/ 987266 h 2095500"/>
                    <a:gd name="connsiteX146" fmla="*/ 2572226 w 6619875"/>
                    <a:gd name="connsiteY146" fmla="*/ 972026 h 2095500"/>
                    <a:gd name="connsiteX147" fmla="*/ 2494121 w 6619875"/>
                    <a:gd name="connsiteY147" fmla="*/ 972026 h 2095500"/>
                    <a:gd name="connsiteX148" fmla="*/ 2494121 w 6619875"/>
                    <a:gd name="connsiteY148" fmla="*/ 962501 h 2095500"/>
                    <a:gd name="connsiteX149" fmla="*/ 2486501 w 6619875"/>
                    <a:gd name="connsiteY149" fmla="*/ 962501 h 2095500"/>
                    <a:gd name="connsiteX150" fmla="*/ 2486501 w 6619875"/>
                    <a:gd name="connsiteY150" fmla="*/ 952976 h 2095500"/>
                    <a:gd name="connsiteX151" fmla="*/ 2469356 w 6619875"/>
                    <a:gd name="connsiteY151" fmla="*/ 952976 h 2095500"/>
                    <a:gd name="connsiteX152" fmla="*/ 2469356 w 6619875"/>
                    <a:gd name="connsiteY152" fmla="*/ 945356 h 2095500"/>
                    <a:gd name="connsiteX153" fmla="*/ 2455069 w 6619875"/>
                    <a:gd name="connsiteY153" fmla="*/ 945356 h 2095500"/>
                    <a:gd name="connsiteX154" fmla="*/ 2455069 w 6619875"/>
                    <a:gd name="connsiteY154" fmla="*/ 926306 h 2095500"/>
                    <a:gd name="connsiteX155" fmla="*/ 2432209 w 6619875"/>
                    <a:gd name="connsiteY155" fmla="*/ 926306 h 2095500"/>
                    <a:gd name="connsiteX156" fmla="*/ 2432209 w 6619875"/>
                    <a:gd name="connsiteY156" fmla="*/ 915829 h 2095500"/>
                    <a:gd name="connsiteX157" fmla="*/ 2415064 w 6619875"/>
                    <a:gd name="connsiteY157" fmla="*/ 915829 h 2095500"/>
                    <a:gd name="connsiteX158" fmla="*/ 2415064 w 6619875"/>
                    <a:gd name="connsiteY158" fmla="*/ 911066 h 2095500"/>
                    <a:gd name="connsiteX159" fmla="*/ 2399824 w 6619875"/>
                    <a:gd name="connsiteY159" fmla="*/ 911066 h 2095500"/>
                    <a:gd name="connsiteX160" fmla="*/ 2399824 w 6619875"/>
                    <a:gd name="connsiteY160" fmla="*/ 905351 h 2095500"/>
                    <a:gd name="connsiteX161" fmla="*/ 2374106 w 6619875"/>
                    <a:gd name="connsiteY161" fmla="*/ 905351 h 2095500"/>
                    <a:gd name="connsiteX162" fmla="*/ 2374106 w 6619875"/>
                    <a:gd name="connsiteY162" fmla="*/ 891064 h 2095500"/>
                    <a:gd name="connsiteX163" fmla="*/ 2357914 w 6619875"/>
                    <a:gd name="connsiteY163" fmla="*/ 891064 h 2095500"/>
                    <a:gd name="connsiteX164" fmla="*/ 2357914 w 6619875"/>
                    <a:gd name="connsiteY164" fmla="*/ 876776 h 2095500"/>
                    <a:gd name="connsiteX165" fmla="*/ 2301716 w 6619875"/>
                    <a:gd name="connsiteY165" fmla="*/ 876776 h 2095500"/>
                    <a:gd name="connsiteX166" fmla="*/ 2301716 w 6619875"/>
                    <a:gd name="connsiteY166" fmla="*/ 860584 h 2095500"/>
                    <a:gd name="connsiteX167" fmla="*/ 2295049 w 6619875"/>
                    <a:gd name="connsiteY167" fmla="*/ 860584 h 2095500"/>
                    <a:gd name="connsiteX168" fmla="*/ 2295049 w 6619875"/>
                    <a:gd name="connsiteY168" fmla="*/ 852964 h 2095500"/>
                    <a:gd name="connsiteX169" fmla="*/ 2259806 w 6619875"/>
                    <a:gd name="connsiteY169" fmla="*/ 852964 h 2095500"/>
                    <a:gd name="connsiteX170" fmla="*/ 2259806 w 6619875"/>
                    <a:gd name="connsiteY170" fmla="*/ 839629 h 2095500"/>
                    <a:gd name="connsiteX171" fmla="*/ 2249329 w 6619875"/>
                    <a:gd name="connsiteY171" fmla="*/ 839629 h 2095500"/>
                    <a:gd name="connsiteX172" fmla="*/ 2249329 w 6619875"/>
                    <a:gd name="connsiteY172" fmla="*/ 829151 h 2095500"/>
                    <a:gd name="connsiteX173" fmla="*/ 2230279 w 6619875"/>
                    <a:gd name="connsiteY173" fmla="*/ 829151 h 2095500"/>
                    <a:gd name="connsiteX174" fmla="*/ 2230279 w 6619875"/>
                    <a:gd name="connsiteY174" fmla="*/ 820579 h 2095500"/>
                    <a:gd name="connsiteX175" fmla="*/ 2219801 w 6619875"/>
                    <a:gd name="connsiteY175" fmla="*/ 820579 h 2095500"/>
                    <a:gd name="connsiteX176" fmla="*/ 2219801 w 6619875"/>
                    <a:gd name="connsiteY176" fmla="*/ 795814 h 2095500"/>
                    <a:gd name="connsiteX177" fmla="*/ 2189321 w 6619875"/>
                    <a:gd name="connsiteY177" fmla="*/ 795814 h 2095500"/>
                    <a:gd name="connsiteX178" fmla="*/ 2189321 w 6619875"/>
                    <a:gd name="connsiteY178" fmla="*/ 790099 h 2095500"/>
                    <a:gd name="connsiteX179" fmla="*/ 2182654 w 6619875"/>
                    <a:gd name="connsiteY179" fmla="*/ 790099 h 2095500"/>
                    <a:gd name="connsiteX180" fmla="*/ 2182654 w 6619875"/>
                    <a:gd name="connsiteY180" fmla="*/ 781526 h 2095500"/>
                    <a:gd name="connsiteX181" fmla="*/ 2159794 w 6619875"/>
                    <a:gd name="connsiteY181" fmla="*/ 781526 h 2095500"/>
                    <a:gd name="connsiteX182" fmla="*/ 2159794 w 6619875"/>
                    <a:gd name="connsiteY182" fmla="*/ 761524 h 2095500"/>
                    <a:gd name="connsiteX183" fmla="*/ 2141696 w 6619875"/>
                    <a:gd name="connsiteY183" fmla="*/ 761524 h 2095500"/>
                    <a:gd name="connsiteX184" fmla="*/ 2141696 w 6619875"/>
                    <a:gd name="connsiteY184" fmla="*/ 756761 h 2095500"/>
                    <a:gd name="connsiteX185" fmla="*/ 2115026 w 6619875"/>
                    <a:gd name="connsiteY185" fmla="*/ 756761 h 2095500"/>
                    <a:gd name="connsiteX186" fmla="*/ 2115026 w 6619875"/>
                    <a:gd name="connsiteY186" fmla="*/ 747236 h 2095500"/>
                    <a:gd name="connsiteX187" fmla="*/ 2083594 w 6619875"/>
                    <a:gd name="connsiteY187" fmla="*/ 747236 h 2095500"/>
                    <a:gd name="connsiteX188" fmla="*/ 2083594 w 6619875"/>
                    <a:gd name="connsiteY188" fmla="*/ 726281 h 2095500"/>
                    <a:gd name="connsiteX189" fmla="*/ 2071211 w 6619875"/>
                    <a:gd name="connsiteY189" fmla="*/ 726281 h 2095500"/>
                    <a:gd name="connsiteX190" fmla="*/ 2071211 w 6619875"/>
                    <a:gd name="connsiteY190" fmla="*/ 718661 h 2095500"/>
                    <a:gd name="connsiteX191" fmla="*/ 2062639 w 6619875"/>
                    <a:gd name="connsiteY191" fmla="*/ 718661 h 2095500"/>
                    <a:gd name="connsiteX192" fmla="*/ 2062639 w 6619875"/>
                    <a:gd name="connsiteY192" fmla="*/ 711994 h 2095500"/>
                    <a:gd name="connsiteX193" fmla="*/ 2052161 w 6619875"/>
                    <a:gd name="connsiteY193" fmla="*/ 711994 h 2095500"/>
                    <a:gd name="connsiteX194" fmla="*/ 2052161 w 6619875"/>
                    <a:gd name="connsiteY194" fmla="*/ 694849 h 2095500"/>
                    <a:gd name="connsiteX195" fmla="*/ 2035016 w 6619875"/>
                    <a:gd name="connsiteY195" fmla="*/ 694849 h 2095500"/>
                    <a:gd name="connsiteX196" fmla="*/ 2035016 w 6619875"/>
                    <a:gd name="connsiteY196" fmla="*/ 676751 h 2095500"/>
                    <a:gd name="connsiteX197" fmla="*/ 2019776 w 6619875"/>
                    <a:gd name="connsiteY197" fmla="*/ 676751 h 2095500"/>
                    <a:gd name="connsiteX198" fmla="*/ 2019776 w 6619875"/>
                    <a:gd name="connsiteY198" fmla="*/ 671989 h 2095500"/>
                    <a:gd name="connsiteX199" fmla="*/ 1996916 w 6619875"/>
                    <a:gd name="connsiteY199" fmla="*/ 671989 h 2095500"/>
                    <a:gd name="connsiteX200" fmla="*/ 1996916 w 6619875"/>
                    <a:gd name="connsiteY200" fmla="*/ 660559 h 2095500"/>
                    <a:gd name="connsiteX201" fmla="*/ 1945481 w 6619875"/>
                    <a:gd name="connsiteY201" fmla="*/ 660559 h 2095500"/>
                    <a:gd name="connsiteX202" fmla="*/ 1945481 w 6619875"/>
                    <a:gd name="connsiteY202" fmla="*/ 647224 h 2095500"/>
                    <a:gd name="connsiteX203" fmla="*/ 1937861 w 6619875"/>
                    <a:gd name="connsiteY203" fmla="*/ 647224 h 2095500"/>
                    <a:gd name="connsiteX204" fmla="*/ 1937861 w 6619875"/>
                    <a:gd name="connsiteY204" fmla="*/ 626269 h 2095500"/>
                    <a:gd name="connsiteX205" fmla="*/ 1914049 w 6619875"/>
                    <a:gd name="connsiteY205" fmla="*/ 626269 h 2095500"/>
                    <a:gd name="connsiteX206" fmla="*/ 1914049 w 6619875"/>
                    <a:gd name="connsiteY206" fmla="*/ 621506 h 2095500"/>
                    <a:gd name="connsiteX207" fmla="*/ 1880711 w 6619875"/>
                    <a:gd name="connsiteY207" fmla="*/ 621506 h 2095500"/>
                    <a:gd name="connsiteX208" fmla="*/ 1880711 w 6619875"/>
                    <a:gd name="connsiteY208" fmla="*/ 589121 h 2095500"/>
                    <a:gd name="connsiteX209" fmla="*/ 1870234 w 6619875"/>
                    <a:gd name="connsiteY209" fmla="*/ 589121 h 2095500"/>
                    <a:gd name="connsiteX210" fmla="*/ 1870234 w 6619875"/>
                    <a:gd name="connsiteY210" fmla="*/ 586264 h 2095500"/>
                    <a:gd name="connsiteX211" fmla="*/ 1847374 w 6619875"/>
                    <a:gd name="connsiteY211" fmla="*/ 586264 h 2095500"/>
                    <a:gd name="connsiteX212" fmla="*/ 1847374 w 6619875"/>
                    <a:gd name="connsiteY212" fmla="*/ 568166 h 2095500"/>
                    <a:gd name="connsiteX213" fmla="*/ 1808321 w 6619875"/>
                    <a:gd name="connsiteY213" fmla="*/ 568166 h 2095500"/>
                    <a:gd name="connsiteX214" fmla="*/ 1808321 w 6619875"/>
                    <a:gd name="connsiteY214" fmla="*/ 540544 h 2095500"/>
                    <a:gd name="connsiteX215" fmla="*/ 1789271 w 6619875"/>
                    <a:gd name="connsiteY215" fmla="*/ 540544 h 2095500"/>
                    <a:gd name="connsiteX216" fmla="*/ 1789271 w 6619875"/>
                    <a:gd name="connsiteY216" fmla="*/ 519589 h 2095500"/>
                    <a:gd name="connsiteX217" fmla="*/ 1763554 w 6619875"/>
                    <a:gd name="connsiteY217" fmla="*/ 519589 h 2095500"/>
                    <a:gd name="connsiteX218" fmla="*/ 1763554 w 6619875"/>
                    <a:gd name="connsiteY218" fmla="*/ 503396 h 2095500"/>
                    <a:gd name="connsiteX219" fmla="*/ 1740694 w 6619875"/>
                    <a:gd name="connsiteY219" fmla="*/ 503396 h 2095500"/>
                    <a:gd name="connsiteX220" fmla="*/ 1740694 w 6619875"/>
                    <a:gd name="connsiteY220" fmla="*/ 480536 h 2095500"/>
                    <a:gd name="connsiteX221" fmla="*/ 1730216 w 6619875"/>
                    <a:gd name="connsiteY221" fmla="*/ 480536 h 2095500"/>
                    <a:gd name="connsiteX222" fmla="*/ 1730216 w 6619875"/>
                    <a:gd name="connsiteY222" fmla="*/ 469106 h 2095500"/>
                    <a:gd name="connsiteX223" fmla="*/ 1714976 w 6619875"/>
                    <a:gd name="connsiteY223" fmla="*/ 469106 h 2095500"/>
                    <a:gd name="connsiteX224" fmla="*/ 1714976 w 6619875"/>
                    <a:gd name="connsiteY224" fmla="*/ 464344 h 2095500"/>
                    <a:gd name="connsiteX225" fmla="*/ 1697831 w 6619875"/>
                    <a:gd name="connsiteY225" fmla="*/ 464344 h 2095500"/>
                    <a:gd name="connsiteX226" fmla="*/ 1697831 w 6619875"/>
                    <a:gd name="connsiteY226" fmla="*/ 439579 h 2095500"/>
                    <a:gd name="connsiteX227" fmla="*/ 1687354 w 6619875"/>
                    <a:gd name="connsiteY227" fmla="*/ 439579 h 2095500"/>
                    <a:gd name="connsiteX228" fmla="*/ 1687354 w 6619875"/>
                    <a:gd name="connsiteY228" fmla="*/ 431006 h 2095500"/>
                    <a:gd name="connsiteX229" fmla="*/ 1679734 w 6619875"/>
                    <a:gd name="connsiteY229" fmla="*/ 431006 h 2095500"/>
                    <a:gd name="connsiteX230" fmla="*/ 1679734 w 6619875"/>
                    <a:gd name="connsiteY230" fmla="*/ 421481 h 2095500"/>
                    <a:gd name="connsiteX231" fmla="*/ 1671161 w 6619875"/>
                    <a:gd name="connsiteY231" fmla="*/ 421481 h 2095500"/>
                    <a:gd name="connsiteX232" fmla="*/ 1671161 w 6619875"/>
                    <a:gd name="connsiteY232" fmla="*/ 413861 h 2095500"/>
                    <a:gd name="connsiteX233" fmla="*/ 1660684 w 6619875"/>
                    <a:gd name="connsiteY233" fmla="*/ 413861 h 2095500"/>
                    <a:gd name="connsiteX234" fmla="*/ 1660684 w 6619875"/>
                    <a:gd name="connsiteY234" fmla="*/ 408146 h 2095500"/>
                    <a:gd name="connsiteX235" fmla="*/ 1647349 w 6619875"/>
                    <a:gd name="connsiteY235" fmla="*/ 408146 h 2095500"/>
                    <a:gd name="connsiteX236" fmla="*/ 1647349 w 6619875"/>
                    <a:gd name="connsiteY236" fmla="*/ 380524 h 2095500"/>
                    <a:gd name="connsiteX237" fmla="*/ 1605439 w 6619875"/>
                    <a:gd name="connsiteY237" fmla="*/ 380524 h 2095500"/>
                    <a:gd name="connsiteX238" fmla="*/ 1605439 w 6619875"/>
                    <a:gd name="connsiteY238" fmla="*/ 372904 h 2095500"/>
                    <a:gd name="connsiteX239" fmla="*/ 1567339 w 6619875"/>
                    <a:gd name="connsiteY239" fmla="*/ 372904 h 2095500"/>
                    <a:gd name="connsiteX240" fmla="*/ 1567339 w 6619875"/>
                    <a:gd name="connsiteY240" fmla="*/ 361474 h 2095500"/>
                    <a:gd name="connsiteX241" fmla="*/ 1513999 w 6619875"/>
                    <a:gd name="connsiteY241" fmla="*/ 361474 h 2095500"/>
                    <a:gd name="connsiteX242" fmla="*/ 1513999 w 6619875"/>
                    <a:gd name="connsiteY242" fmla="*/ 357664 h 2095500"/>
                    <a:gd name="connsiteX243" fmla="*/ 1478756 w 6619875"/>
                    <a:gd name="connsiteY243" fmla="*/ 357664 h 2095500"/>
                    <a:gd name="connsiteX244" fmla="*/ 1478756 w 6619875"/>
                    <a:gd name="connsiteY244" fmla="*/ 334804 h 2095500"/>
                    <a:gd name="connsiteX245" fmla="*/ 1470184 w 6619875"/>
                    <a:gd name="connsiteY245" fmla="*/ 334804 h 2095500"/>
                    <a:gd name="connsiteX246" fmla="*/ 1470184 w 6619875"/>
                    <a:gd name="connsiteY246" fmla="*/ 326231 h 2095500"/>
                    <a:gd name="connsiteX247" fmla="*/ 1457801 w 6619875"/>
                    <a:gd name="connsiteY247" fmla="*/ 326231 h 2095500"/>
                    <a:gd name="connsiteX248" fmla="*/ 1457801 w 6619875"/>
                    <a:gd name="connsiteY248" fmla="*/ 313849 h 2095500"/>
                    <a:gd name="connsiteX249" fmla="*/ 1427321 w 6619875"/>
                    <a:gd name="connsiteY249" fmla="*/ 313849 h 2095500"/>
                    <a:gd name="connsiteX250" fmla="*/ 1427321 w 6619875"/>
                    <a:gd name="connsiteY250" fmla="*/ 286226 h 2095500"/>
                    <a:gd name="connsiteX251" fmla="*/ 1416844 w 6619875"/>
                    <a:gd name="connsiteY251" fmla="*/ 286226 h 2095500"/>
                    <a:gd name="connsiteX252" fmla="*/ 1416844 w 6619875"/>
                    <a:gd name="connsiteY252" fmla="*/ 271939 h 2095500"/>
                    <a:gd name="connsiteX253" fmla="*/ 1402556 w 6619875"/>
                    <a:gd name="connsiteY253" fmla="*/ 271939 h 2095500"/>
                    <a:gd name="connsiteX254" fmla="*/ 1402556 w 6619875"/>
                    <a:gd name="connsiteY254" fmla="*/ 250031 h 2095500"/>
                    <a:gd name="connsiteX255" fmla="*/ 1346359 w 6619875"/>
                    <a:gd name="connsiteY255" fmla="*/ 250031 h 2095500"/>
                    <a:gd name="connsiteX256" fmla="*/ 1346359 w 6619875"/>
                    <a:gd name="connsiteY256" fmla="*/ 233839 h 2095500"/>
                    <a:gd name="connsiteX257" fmla="*/ 1315879 w 6619875"/>
                    <a:gd name="connsiteY257" fmla="*/ 233839 h 2095500"/>
                    <a:gd name="connsiteX258" fmla="*/ 1315879 w 6619875"/>
                    <a:gd name="connsiteY258" fmla="*/ 220504 h 2095500"/>
                    <a:gd name="connsiteX259" fmla="*/ 1300639 w 6619875"/>
                    <a:gd name="connsiteY259" fmla="*/ 220504 h 2095500"/>
                    <a:gd name="connsiteX260" fmla="*/ 1300639 w 6619875"/>
                    <a:gd name="connsiteY260" fmla="*/ 202406 h 2095500"/>
                    <a:gd name="connsiteX261" fmla="*/ 1261586 w 6619875"/>
                    <a:gd name="connsiteY261" fmla="*/ 202406 h 2095500"/>
                    <a:gd name="connsiteX262" fmla="*/ 1261586 w 6619875"/>
                    <a:gd name="connsiteY262" fmla="*/ 198596 h 2095500"/>
                    <a:gd name="connsiteX263" fmla="*/ 1214914 w 6619875"/>
                    <a:gd name="connsiteY263" fmla="*/ 198596 h 2095500"/>
                    <a:gd name="connsiteX264" fmla="*/ 1214914 w 6619875"/>
                    <a:gd name="connsiteY264" fmla="*/ 183356 h 2095500"/>
                    <a:gd name="connsiteX265" fmla="*/ 1154906 w 6619875"/>
                    <a:gd name="connsiteY265" fmla="*/ 183356 h 2095500"/>
                    <a:gd name="connsiteX266" fmla="*/ 1154906 w 6619875"/>
                    <a:gd name="connsiteY266" fmla="*/ 173831 h 2095500"/>
                    <a:gd name="connsiteX267" fmla="*/ 1083469 w 6619875"/>
                    <a:gd name="connsiteY267" fmla="*/ 173831 h 2095500"/>
                    <a:gd name="connsiteX268" fmla="*/ 1083469 w 6619875"/>
                    <a:gd name="connsiteY268" fmla="*/ 163354 h 2095500"/>
                    <a:gd name="connsiteX269" fmla="*/ 1026319 w 6619875"/>
                    <a:gd name="connsiteY269" fmla="*/ 163354 h 2095500"/>
                    <a:gd name="connsiteX270" fmla="*/ 1026319 w 6619875"/>
                    <a:gd name="connsiteY270" fmla="*/ 150971 h 2095500"/>
                    <a:gd name="connsiteX271" fmla="*/ 1017746 w 6619875"/>
                    <a:gd name="connsiteY271" fmla="*/ 150971 h 2095500"/>
                    <a:gd name="connsiteX272" fmla="*/ 1017746 w 6619875"/>
                    <a:gd name="connsiteY272" fmla="*/ 142399 h 2095500"/>
                    <a:gd name="connsiteX273" fmla="*/ 1007269 w 6619875"/>
                    <a:gd name="connsiteY273" fmla="*/ 142399 h 2095500"/>
                    <a:gd name="connsiteX274" fmla="*/ 1007269 w 6619875"/>
                    <a:gd name="connsiteY274" fmla="*/ 126206 h 2095500"/>
                    <a:gd name="connsiteX275" fmla="*/ 924401 w 6619875"/>
                    <a:gd name="connsiteY275" fmla="*/ 126206 h 2095500"/>
                    <a:gd name="connsiteX276" fmla="*/ 924401 w 6619875"/>
                    <a:gd name="connsiteY276" fmla="*/ 122396 h 2095500"/>
                    <a:gd name="connsiteX277" fmla="*/ 803434 w 6619875"/>
                    <a:gd name="connsiteY277" fmla="*/ 122396 h 2095500"/>
                    <a:gd name="connsiteX278" fmla="*/ 803434 w 6619875"/>
                    <a:gd name="connsiteY278" fmla="*/ 115729 h 2095500"/>
                    <a:gd name="connsiteX279" fmla="*/ 797719 w 6619875"/>
                    <a:gd name="connsiteY279" fmla="*/ 115729 h 2095500"/>
                    <a:gd name="connsiteX280" fmla="*/ 797719 w 6619875"/>
                    <a:gd name="connsiteY280" fmla="*/ 102394 h 2095500"/>
                    <a:gd name="connsiteX281" fmla="*/ 758666 w 6619875"/>
                    <a:gd name="connsiteY281" fmla="*/ 102394 h 2095500"/>
                    <a:gd name="connsiteX282" fmla="*/ 758666 w 6619875"/>
                    <a:gd name="connsiteY282" fmla="*/ 97631 h 2095500"/>
                    <a:gd name="connsiteX283" fmla="*/ 723424 w 6619875"/>
                    <a:gd name="connsiteY283" fmla="*/ 97631 h 2095500"/>
                    <a:gd name="connsiteX284" fmla="*/ 723424 w 6619875"/>
                    <a:gd name="connsiteY284" fmla="*/ 67151 h 2095500"/>
                    <a:gd name="connsiteX285" fmla="*/ 671036 w 6619875"/>
                    <a:gd name="connsiteY285" fmla="*/ 67151 h 2095500"/>
                    <a:gd name="connsiteX286" fmla="*/ 671036 w 6619875"/>
                    <a:gd name="connsiteY286" fmla="*/ 47149 h 2095500"/>
                    <a:gd name="connsiteX287" fmla="*/ 602456 w 6619875"/>
                    <a:gd name="connsiteY287" fmla="*/ 47149 h 2095500"/>
                    <a:gd name="connsiteX288" fmla="*/ 602456 w 6619875"/>
                    <a:gd name="connsiteY288" fmla="*/ 43339 h 2095500"/>
                    <a:gd name="connsiteX289" fmla="*/ 516731 w 6619875"/>
                    <a:gd name="connsiteY289" fmla="*/ 43339 h 2095500"/>
                    <a:gd name="connsiteX290" fmla="*/ 516731 w 6619875"/>
                    <a:gd name="connsiteY290" fmla="*/ 30956 h 2095500"/>
                    <a:gd name="connsiteX291" fmla="*/ 418624 w 6619875"/>
                    <a:gd name="connsiteY291" fmla="*/ 30956 h 2095500"/>
                    <a:gd name="connsiteX292" fmla="*/ 418624 w 6619875"/>
                    <a:gd name="connsiteY292" fmla="*/ 27146 h 2095500"/>
                    <a:gd name="connsiteX293" fmla="*/ 377666 w 6619875"/>
                    <a:gd name="connsiteY293" fmla="*/ 27146 h 2095500"/>
                    <a:gd name="connsiteX294" fmla="*/ 377666 w 6619875"/>
                    <a:gd name="connsiteY294" fmla="*/ 24289 h 2095500"/>
                    <a:gd name="connsiteX295" fmla="*/ 344329 w 6619875"/>
                    <a:gd name="connsiteY295" fmla="*/ 24289 h 2095500"/>
                    <a:gd name="connsiteX296" fmla="*/ 344329 w 6619875"/>
                    <a:gd name="connsiteY296" fmla="*/ 7144 h 2095500"/>
                    <a:gd name="connsiteX297" fmla="*/ 7144 w 6619875"/>
                    <a:gd name="connsiteY297" fmla="*/ 7144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6619875" h="2095500">
                      <a:moveTo>
                        <a:pt x="6620351" y="2094071"/>
                      </a:moveTo>
                      <a:lnTo>
                        <a:pt x="5939314" y="2094071"/>
                      </a:lnTo>
                      <a:lnTo>
                        <a:pt x="5939314" y="2049304"/>
                      </a:lnTo>
                      <a:lnTo>
                        <a:pt x="5822156" y="2049304"/>
                      </a:lnTo>
                      <a:lnTo>
                        <a:pt x="5822156" y="1998821"/>
                      </a:lnTo>
                      <a:lnTo>
                        <a:pt x="5261134" y="1998821"/>
                      </a:lnTo>
                      <a:lnTo>
                        <a:pt x="5261134" y="1964531"/>
                      </a:lnTo>
                      <a:lnTo>
                        <a:pt x="5239226" y="1964531"/>
                      </a:lnTo>
                      <a:lnTo>
                        <a:pt x="5239226" y="1924526"/>
                      </a:lnTo>
                      <a:lnTo>
                        <a:pt x="4783931" y="1924526"/>
                      </a:lnTo>
                      <a:lnTo>
                        <a:pt x="4783931" y="1900714"/>
                      </a:lnTo>
                      <a:lnTo>
                        <a:pt x="4700112" y="1900714"/>
                      </a:lnTo>
                      <a:lnTo>
                        <a:pt x="4700112" y="1879759"/>
                      </a:lnTo>
                      <a:lnTo>
                        <a:pt x="4656297" y="1879759"/>
                      </a:lnTo>
                      <a:lnTo>
                        <a:pt x="4656297" y="1860709"/>
                      </a:lnTo>
                      <a:lnTo>
                        <a:pt x="4622959" y="1860709"/>
                      </a:lnTo>
                      <a:lnTo>
                        <a:pt x="4622959" y="1839754"/>
                      </a:lnTo>
                      <a:lnTo>
                        <a:pt x="4610576" y="1839754"/>
                      </a:lnTo>
                      <a:lnTo>
                        <a:pt x="4610576" y="1818799"/>
                      </a:lnTo>
                      <a:lnTo>
                        <a:pt x="4450556" y="1818799"/>
                      </a:lnTo>
                      <a:lnTo>
                        <a:pt x="4450556" y="1803559"/>
                      </a:lnTo>
                      <a:lnTo>
                        <a:pt x="4441031" y="1803559"/>
                      </a:lnTo>
                      <a:lnTo>
                        <a:pt x="4441031" y="1783556"/>
                      </a:lnTo>
                      <a:lnTo>
                        <a:pt x="4366737" y="1783556"/>
                      </a:lnTo>
                      <a:lnTo>
                        <a:pt x="4366737" y="1769269"/>
                      </a:lnTo>
                      <a:lnTo>
                        <a:pt x="4344829" y="1769269"/>
                      </a:lnTo>
                      <a:lnTo>
                        <a:pt x="4344829" y="1748314"/>
                      </a:lnTo>
                      <a:lnTo>
                        <a:pt x="4255294" y="1748314"/>
                      </a:lnTo>
                      <a:lnTo>
                        <a:pt x="4255294" y="1734979"/>
                      </a:lnTo>
                      <a:lnTo>
                        <a:pt x="4212431" y="1734979"/>
                      </a:lnTo>
                      <a:lnTo>
                        <a:pt x="4212431" y="1719739"/>
                      </a:lnTo>
                      <a:lnTo>
                        <a:pt x="4127659" y="1719739"/>
                      </a:lnTo>
                      <a:lnTo>
                        <a:pt x="4127659" y="1703546"/>
                      </a:lnTo>
                      <a:lnTo>
                        <a:pt x="4072414" y="1703546"/>
                      </a:lnTo>
                      <a:lnTo>
                        <a:pt x="4072414" y="1688306"/>
                      </a:lnTo>
                      <a:lnTo>
                        <a:pt x="4060984" y="1688306"/>
                      </a:lnTo>
                      <a:lnTo>
                        <a:pt x="4060984" y="1674019"/>
                      </a:lnTo>
                      <a:lnTo>
                        <a:pt x="3910489" y="1674019"/>
                      </a:lnTo>
                      <a:lnTo>
                        <a:pt x="3910489" y="1657826"/>
                      </a:lnTo>
                      <a:lnTo>
                        <a:pt x="3877151" y="1657826"/>
                      </a:lnTo>
                      <a:lnTo>
                        <a:pt x="3877151" y="1651159"/>
                      </a:lnTo>
                      <a:lnTo>
                        <a:pt x="3813334" y="1651159"/>
                      </a:lnTo>
                      <a:lnTo>
                        <a:pt x="3813334" y="1634966"/>
                      </a:lnTo>
                      <a:lnTo>
                        <a:pt x="3725704" y="1634966"/>
                      </a:lnTo>
                      <a:lnTo>
                        <a:pt x="3725704" y="1625441"/>
                      </a:lnTo>
                      <a:lnTo>
                        <a:pt x="3683794" y="1625441"/>
                      </a:lnTo>
                      <a:lnTo>
                        <a:pt x="3683794" y="1616869"/>
                      </a:lnTo>
                      <a:lnTo>
                        <a:pt x="3676174" y="1616869"/>
                      </a:lnTo>
                      <a:lnTo>
                        <a:pt x="3676174" y="1605439"/>
                      </a:lnTo>
                      <a:lnTo>
                        <a:pt x="3639979" y="1605439"/>
                      </a:lnTo>
                      <a:lnTo>
                        <a:pt x="3639979" y="1595914"/>
                      </a:lnTo>
                      <a:lnTo>
                        <a:pt x="3617119" y="1595914"/>
                      </a:lnTo>
                      <a:lnTo>
                        <a:pt x="3617119" y="1583531"/>
                      </a:lnTo>
                      <a:lnTo>
                        <a:pt x="3593306" y="1583531"/>
                      </a:lnTo>
                      <a:lnTo>
                        <a:pt x="3593306" y="1563529"/>
                      </a:lnTo>
                      <a:lnTo>
                        <a:pt x="3577114" y="1563529"/>
                      </a:lnTo>
                      <a:lnTo>
                        <a:pt x="3577114" y="1549241"/>
                      </a:lnTo>
                      <a:lnTo>
                        <a:pt x="3566636" y="1549241"/>
                      </a:lnTo>
                      <a:lnTo>
                        <a:pt x="3566636" y="1539716"/>
                      </a:lnTo>
                      <a:lnTo>
                        <a:pt x="3539966" y="1539716"/>
                      </a:lnTo>
                      <a:lnTo>
                        <a:pt x="3539966" y="1517809"/>
                      </a:lnTo>
                      <a:lnTo>
                        <a:pt x="3446621" y="1517809"/>
                      </a:lnTo>
                      <a:lnTo>
                        <a:pt x="3446621" y="1510189"/>
                      </a:lnTo>
                      <a:lnTo>
                        <a:pt x="3436144" y="1510189"/>
                      </a:lnTo>
                      <a:lnTo>
                        <a:pt x="3436144" y="1480661"/>
                      </a:lnTo>
                      <a:lnTo>
                        <a:pt x="3416141" y="1480661"/>
                      </a:lnTo>
                      <a:lnTo>
                        <a:pt x="3416141" y="1471136"/>
                      </a:lnTo>
                      <a:lnTo>
                        <a:pt x="3405664" y="1471136"/>
                      </a:lnTo>
                      <a:lnTo>
                        <a:pt x="3405664" y="1458754"/>
                      </a:lnTo>
                      <a:lnTo>
                        <a:pt x="3393281" y="1458754"/>
                      </a:lnTo>
                      <a:lnTo>
                        <a:pt x="3393281" y="1451134"/>
                      </a:lnTo>
                      <a:lnTo>
                        <a:pt x="3358039" y="1451134"/>
                      </a:lnTo>
                      <a:lnTo>
                        <a:pt x="3358039" y="1440656"/>
                      </a:lnTo>
                      <a:lnTo>
                        <a:pt x="3337084" y="1440656"/>
                      </a:lnTo>
                      <a:lnTo>
                        <a:pt x="3337084" y="1431131"/>
                      </a:lnTo>
                      <a:lnTo>
                        <a:pt x="3314224" y="1431131"/>
                      </a:lnTo>
                      <a:lnTo>
                        <a:pt x="3314224" y="1419701"/>
                      </a:lnTo>
                      <a:lnTo>
                        <a:pt x="3269456" y="1419701"/>
                      </a:lnTo>
                      <a:lnTo>
                        <a:pt x="3269456" y="1410176"/>
                      </a:lnTo>
                      <a:lnTo>
                        <a:pt x="3258026" y="1410176"/>
                      </a:lnTo>
                      <a:lnTo>
                        <a:pt x="3258026" y="1399699"/>
                      </a:lnTo>
                      <a:lnTo>
                        <a:pt x="3247549" y="1399699"/>
                      </a:lnTo>
                      <a:lnTo>
                        <a:pt x="3247549" y="1387316"/>
                      </a:lnTo>
                      <a:lnTo>
                        <a:pt x="3235166" y="1387316"/>
                      </a:lnTo>
                      <a:lnTo>
                        <a:pt x="3235166" y="1375886"/>
                      </a:lnTo>
                      <a:lnTo>
                        <a:pt x="3222784" y="1375886"/>
                      </a:lnTo>
                      <a:lnTo>
                        <a:pt x="3222784" y="1367314"/>
                      </a:lnTo>
                      <a:lnTo>
                        <a:pt x="3211354" y="1367314"/>
                      </a:lnTo>
                      <a:lnTo>
                        <a:pt x="3211354" y="1360646"/>
                      </a:lnTo>
                      <a:lnTo>
                        <a:pt x="3187541" y="1360646"/>
                      </a:lnTo>
                      <a:lnTo>
                        <a:pt x="3187541" y="1338739"/>
                      </a:lnTo>
                      <a:lnTo>
                        <a:pt x="3163729" y="1338739"/>
                      </a:lnTo>
                      <a:lnTo>
                        <a:pt x="3163729" y="1332071"/>
                      </a:lnTo>
                      <a:lnTo>
                        <a:pt x="3153251" y="1332071"/>
                      </a:lnTo>
                      <a:lnTo>
                        <a:pt x="3153251" y="1326356"/>
                      </a:lnTo>
                      <a:lnTo>
                        <a:pt x="3143726" y="1326356"/>
                      </a:lnTo>
                      <a:lnTo>
                        <a:pt x="3143726" y="1316831"/>
                      </a:lnTo>
                      <a:lnTo>
                        <a:pt x="3124676" y="1316831"/>
                      </a:lnTo>
                      <a:lnTo>
                        <a:pt x="3124676" y="1306354"/>
                      </a:lnTo>
                      <a:lnTo>
                        <a:pt x="3113246" y="1306354"/>
                      </a:lnTo>
                      <a:lnTo>
                        <a:pt x="3113246" y="1294924"/>
                      </a:lnTo>
                      <a:lnTo>
                        <a:pt x="3035141" y="1294924"/>
                      </a:lnTo>
                      <a:lnTo>
                        <a:pt x="3035141" y="1280636"/>
                      </a:lnTo>
                      <a:lnTo>
                        <a:pt x="3002756" y="1280636"/>
                      </a:lnTo>
                      <a:lnTo>
                        <a:pt x="3002756" y="1269206"/>
                      </a:lnTo>
                      <a:lnTo>
                        <a:pt x="2991326" y="1269206"/>
                      </a:lnTo>
                      <a:lnTo>
                        <a:pt x="2991326" y="1254919"/>
                      </a:lnTo>
                      <a:lnTo>
                        <a:pt x="2982754" y="1254919"/>
                      </a:lnTo>
                      <a:lnTo>
                        <a:pt x="2982754" y="1242536"/>
                      </a:lnTo>
                      <a:lnTo>
                        <a:pt x="2965609" y="1242536"/>
                      </a:lnTo>
                      <a:lnTo>
                        <a:pt x="2965609" y="1232059"/>
                      </a:lnTo>
                      <a:lnTo>
                        <a:pt x="2953226" y="1232059"/>
                      </a:lnTo>
                      <a:lnTo>
                        <a:pt x="2953226" y="1221581"/>
                      </a:lnTo>
                      <a:lnTo>
                        <a:pt x="2940844" y="1221581"/>
                      </a:lnTo>
                      <a:lnTo>
                        <a:pt x="2940844" y="1194911"/>
                      </a:lnTo>
                      <a:lnTo>
                        <a:pt x="2929414" y="1194911"/>
                      </a:lnTo>
                      <a:lnTo>
                        <a:pt x="2929414" y="1181576"/>
                      </a:lnTo>
                      <a:lnTo>
                        <a:pt x="2920841" y="1181576"/>
                      </a:lnTo>
                      <a:lnTo>
                        <a:pt x="2920841" y="1171099"/>
                      </a:lnTo>
                      <a:lnTo>
                        <a:pt x="2895124" y="1171099"/>
                      </a:lnTo>
                      <a:lnTo>
                        <a:pt x="2895124" y="1162526"/>
                      </a:lnTo>
                      <a:lnTo>
                        <a:pt x="2887504" y="1162526"/>
                      </a:lnTo>
                      <a:lnTo>
                        <a:pt x="2887504" y="1148239"/>
                      </a:lnTo>
                      <a:lnTo>
                        <a:pt x="2850356" y="1148239"/>
                      </a:lnTo>
                      <a:lnTo>
                        <a:pt x="2850356" y="1120616"/>
                      </a:lnTo>
                      <a:lnTo>
                        <a:pt x="2830354" y="1120616"/>
                      </a:lnTo>
                      <a:lnTo>
                        <a:pt x="2830354" y="1105376"/>
                      </a:lnTo>
                      <a:lnTo>
                        <a:pt x="2769394" y="1105376"/>
                      </a:lnTo>
                      <a:lnTo>
                        <a:pt x="2769394" y="1092994"/>
                      </a:lnTo>
                      <a:lnTo>
                        <a:pt x="2748439" y="1092994"/>
                      </a:lnTo>
                      <a:lnTo>
                        <a:pt x="2748439" y="1088231"/>
                      </a:lnTo>
                      <a:lnTo>
                        <a:pt x="2737009" y="1088231"/>
                      </a:lnTo>
                      <a:lnTo>
                        <a:pt x="2737009" y="1076801"/>
                      </a:lnTo>
                      <a:lnTo>
                        <a:pt x="2699861" y="1076801"/>
                      </a:lnTo>
                      <a:lnTo>
                        <a:pt x="2699861" y="1059656"/>
                      </a:lnTo>
                      <a:lnTo>
                        <a:pt x="2689384" y="1059656"/>
                      </a:lnTo>
                      <a:lnTo>
                        <a:pt x="2689384" y="1031081"/>
                      </a:lnTo>
                      <a:lnTo>
                        <a:pt x="2674144" y="1031081"/>
                      </a:lnTo>
                      <a:lnTo>
                        <a:pt x="2674144" y="1016794"/>
                      </a:lnTo>
                      <a:lnTo>
                        <a:pt x="2636044" y="1016794"/>
                      </a:lnTo>
                      <a:lnTo>
                        <a:pt x="2636044" y="1006316"/>
                      </a:lnTo>
                      <a:lnTo>
                        <a:pt x="2625566" y="1006316"/>
                      </a:lnTo>
                      <a:lnTo>
                        <a:pt x="2625566" y="1000601"/>
                      </a:lnTo>
                      <a:lnTo>
                        <a:pt x="2616994" y="1000601"/>
                      </a:lnTo>
                      <a:lnTo>
                        <a:pt x="2616994" y="987266"/>
                      </a:lnTo>
                      <a:lnTo>
                        <a:pt x="2572226" y="987266"/>
                      </a:lnTo>
                      <a:lnTo>
                        <a:pt x="2572226" y="972026"/>
                      </a:lnTo>
                      <a:lnTo>
                        <a:pt x="2494121" y="972026"/>
                      </a:lnTo>
                      <a:lnTo>
                        <a:pt x="2494121" y="962501"/>
                      </a:lnTo>
                      <a:lnTo>
                        <a:pt x="2486501" y="962501"/>
                      </a:lnTo>
                      <a:lnTo>
                        <a:pt x="2486501" y="952976"/>
                      </a:lnTo>
                      <a:lnTo>
                        <a:pt x="2469356" y="952976"/>
                      </a:lnTo>
                      <a:lnTo>
                        <a:pt x="2469356" y="945356"/>
                      </a:lnTo>
                      <a:lnTo>
                        <a:pt x="2455069" y="945356"/>
                      </a:lnTo>
                      <a:lnTo>
                        <a:pt x="2455069" y="926306"/>
                      </a:lnTo>
                      <a:lnTo>
                        <a:pt x="2432209" y="926306"/>
                      </a:lnTo>
                      <a:lnTo>
                        <a:pt x="2432209" y="915829"/>
                      </a:lnTo>
                      <a:lnTo>
                        <a:pt x="2415064" y="915829"/>
                      </a:lnTo>
                      <a:lnTo>
                        <a:pt x="2415064" y="911066"/>
                      </a:lnTo>
                      <a:lnTo>
                        <a:pt x="2399824" y="911066"/>
                      </a:lnTo>
                      <a:lnTo>
                        <a:pt x="2399824" y="905351"/>
                      </a:lnTo>
                      <a:lnTo>
                        <a:pt x="2374106" y="905351"/>
                      </a:lnTo>
                      <a:lnTo>
                        <a:pt x="2374106" y="891064"/>
                      </a:lnTo>
                      <a:lnTo>
                        <a:pt x="2357914" y="891064"/>
                      </a:lnTo>
                      <a:lnTo>
                        <a:pt x="2357914" y="876776"/>
                      </a:lnTo>
                      <a:lnTo>
                        <a:pt x="2301716" y="876776"/>
                      </a:lnTo>
                      <a:lnTo>
                        <a:pt x="2301716" y="860584"/>
                      </a:lnTo>
                      <a:lnTo>
                        <a:pt x="2295049" y="860584"/>
                      </a:lnTo>
                      <a:lnTo>
                        <a:pt x="2295049" y="852964"/>
                      </a:lnTo>
                      <a:lnTo>
                        <a:pt x="2259806" y="852964"/>
                      </a:lnTo>
                      <a:lnTo>
                        <a:pt x="2259806" y="839629"/>
                      </a:lnTo>
                      <a:lnTo>
                        <a:pt x="2249329" y="839629"/>
                      </a:lnTo>
                      <a:lnTo>
                        <a:pt x="2249329" y="829151"/>
                      </a:lnTo>
                      <a:lnTo>
                        <a:pt x="2230279" y="829151"/>
                      </a:lnTo>
                      <a:lnTo>
                        <a:pt x="2230279" y="820579"/>
                      </a:lnTo>
                      <a:lnTo>
                        <a:pt x="2219801" y="820579"/>
                      </a:lnTo>
                      <a:lnTo>
                        <a:pt x="2219801" y="795814"/>
                      </a:lnTo>
                      <a:lnTo>
                        <a:pt x="2189321" y="795814"/>
                      </a:lnTo>
                      <a:lnTo>
                        <a:pt x="2189321" y="790099"/>
                      </a:lnTo>
                      <a:lnTo>
                        <a:pt x="2182654" y="790099"/>
                      </a:lnTo>
                      <a:lnTo>
                        <a:pt x="2182654" y="781526"/>
                      </a:lnTo>
                      <a:lnTo>
                        <a:pt x="2159794" y="781526"/>
                      </a:lnTo>
                      <a:lnTo>
                        <a:pt x="2159794" y="761524"/>
                      </a:lnTo>
                      <a:lnTo>
                        <a:pt x="2141696" y="761524"/>
                      </a:lnTo>
                      <a:lnTo>
                        <a:pt x="2141696" y="756761"/>
                      </a:lnTo>
                      <a:lnTo>
                        <a:pt x="2115026" y="756761"/>
                      </a:lnTo>
                      <a:lnTo>
                        <a:pt x="2115026" y="747236"/>
                      </a:lnTo>
                      <a:lnTo>
                        <a:pt x="2083594" y="747236"/>
                      </a:lnTo>
                      <a:lnTo>
                        <a:pt x="2083594" y="726281"/>
                      </a:lnTo>
                      <a:lnTo>
                        <a:pt x="2071211" y="726281"/>
                      </a:lnTo>
                      <a:lnTo>
                        <a:pt x="2071211" y="718661"/>
                      </a:lnTo>
                      <a:lnTo>
                        <a:pt x="2062639" y="718661"/>
                      </a:lnTo>
                      <a:lnTo>
                        <a:pt x="2062639" y="711994"/>
                      </a:lnTo>
                      <a:lnTo>
                        <a:pt x="2052161" y="711994"/>
                      </a:lnTo>
                      <a:lnTo>
                        <a:pt x="2052161" y="694849"/>
                      </a:lnTo>
                      <a:lnTo>
                        <a:pt x="2035016" y="694849"/>
                      </a:lnTo>
                      <a:lnTo>
                        <a:pt x="2035016" y="676751"/>
                      </a:lnTo>
                      <a:lnTo>
                        <a:pt x="2019776" y="676751"/>
                      </a:lnTo>
                      <a:lnTo>
                        <a:pt x="2019776" y="671989"/>
                      </a:lnTo>
                      <a:lnTo>
                        <a:pt x="1996916" y="671989"/>
                      </a:lnTo>
                      <a:lnTo>
                        <a:pt x="1996916" y="660559"/>
                      </a:lnTo>
                      <a:lnTo>
                        <a:pt x="1945481" y="660559"/>
                      </a:lnTo>
                      <a:lnTo>
                        <a:pt x="1945481" y="647224"/>
                      </a:lnTo>
                      <a:lnTo>
                        <a:pt x="1937861" y="647224"/>
                      </a:lnTo>
                      <a:lnTo>
                        <a:pt x="1937861" y="626269"/>
                      </a:lnTo>
                      <a:lnTo>
                        <a:pt x="1914049" y="626269"/>
                      </a:lnTo>
                      <a:lnTo>
                        <a:pt x="1914049" y="621506"/>
                      </a:lnTo>
                      <a:lnTo>
                        <a:pt x="1880711" y="621506"/>
                      </a:lnTo>
                      <a:lnTo>
                        <a:pt x="1880711" y="589121"/>
                      </a:lnTo>
                      <a:lnTo>
                        <a:pt x="1870234" y="589121"/>
                      </a:lnTo>
                      <a:lnTo>
                        <a:pt x="1870234" y="586264"/>
                      </a:lnTo>
                      <a:lnTo>
                        <a:pt x="1847374" y="586264"/>
                      </a:lnTo>
                      <a:lnTo>
                        <a:pt x="1847374" y="568166"/>
                      </a:lnTo>
                      <a:lnTo>
                        <a:pt x="1808321" y="568166"/>
                      </a:lnTo>
                      <a:lnTo>
                        <a:pt x="1808321" y="540544"/>
                      </a:lnTo>
                      <a:lnTo>
                        <a:pt x="1789271" y="540544"/>
                      </a:lnTo>
                      <a:lnTo>
                        <a:pt x="1789271" y="519589"/>
                      </a:lnTo>
                      <a:lnTo>
                        <a:pt x="1763554" y="519589"/>
                      </a:lnTo>
                      <a:lnTo>
                        <a:pt x="1763554" y="503396"/>
                      </a:lnTo>
                      <a:lnTo>
                        <a:pt x="1740694" y="503396"/>
                      </a:lnTo>
                      <a:lnTo>
                        <a:pt x="1740694" y="480536"/>
                      </a:lnTo>
                      <a:lnTo>
                        <a:pt x="1730216" y="480536"/>
                      </a:lnTo>
                      <a:lnTo>
                        <a:pt x="1730216" y="469106"/>
                      </a:lnTo>
                      <a:lnTo>
                        <a:pt x="1714976" y="469106"/>
                      </a:lnTo>
                      <a:lnTo>
                        <a:pt x="1714976" y="464344"/>
                      </a:lnTo>
                      <a:lnTo>
                        <a:pt x="1697831" y="464344"/>
                      </a:lnTo>
                      <a:lnTo>
                        <a:pt x="1697831" y="439579"/>
                      </a:lnTo>
                      <a:lnTo>
                        <a:pt x="1687354" y="439579"/>
                      </a:lnTo>
                      <a:lnTo>
                        <a:pt x="1687354" y="431006"/>
                      </a:lnTo>
                      <a:lnTo>
                        <a:pt x="1679734" y="431006"/>
                      </a:lnTo>
                      <a:lnTo>
                        <a:pt x="1679734" y="421481"/>
                      </a:lnTo>
                      <a:lnTo>
                        <a:pt x="1671161" y="421481"/>
                      </a:lnTo>
                      <a:lnTo>
                        <a:pt x="1671161" y="413861"/>
                      </a:lnTo>
                      <a:lnTo>
                        <a:pt x="1660684" y="413861"/>
                      </a:lnTo>
                      <a:lnTo>
                        <a:pt x="1660684" y="408146"/>
                      </a:lnTo>
                      <a:lnTo>
                        <a:pt x="1647349" y="408146"/>
                      </a:lnTo>
                      <a:lnTo>
                        <a:pt x="1647349" y="380524"/>
                      </a:lnTo>
                      <a:lnTo>
                        <a:pt x="1605439" y="380524"/>
                      </a:lnTo>
                      <a:lnTo>
                        <a:pt x="1605439" y="372904"/>
                      </a:lnTo>
                      <a:lnTo>
                        <a:pt x="1567339" y="372904"/>
                      </a:lnTo>
                      <a:lnTo>
                        <a:pt x="1567339" y="361474"/>
                      </a:lnTo>
                      <a:lnTo>
                        <a:pt x="1513999" y="361474"/>
                      </a:lnTo>
                      <a:lnTo>
                        <a:pt x="1513999" y="357664"/>
                      </a:lnTo>
                      <a:lnTo>
                        <a:pt x="1478756" y="357664"/>
                      </a:lnTo>
                      <a:lnTo>
                        <a:pt x="1478756" y="334804"/>
                      </a:lnTo>
                      <a:lnTo>
                        <a:pt x="1470184" y="334804"/>
                      </a:lnTo>
                      <a:lnTo>
                        <a:pt x="1470184" y="326231"/>
                      </a:lnTo>
                      <a:lnTo>
                        <a:pt x="1457801" y="326231"/>
                      </a:lnTo>
                      <a:lnTo>
                        <a:pt x="1457801" y="313849"/>
                      </a:lnTo>
                      <a:lnTo>
                        <a:pt x="1427321" y="313849"/>
                      </a:lnTo>
                      <a:lnTo>
                        <a:pt x="1427321" y="286226"/>
                      </a:lnTo>
                      <a:lnTo>
                        <a:pt x="1416844" y="286226"/>
                      </a:lnTo>
                      <a:lnTo>
                        <a:pt x="1416844" y="271939"/>
                      </a:lnTo>
                      <a:lnTo>
                        <a:pt x="1402556" y="271939"/>
                      </a:lnTo>
                      <a:lnTo>
                        <a:pt x="1402556" y="250031"/>
                      </a:lnTo>
                      <a:lnTo>
                        <a:pt x="1346359" y="250031"/>
                      </a:lnTo>
                      <a:lnTo>
                        <a:pt x="1346359" y="233839"/>
                      </a:lnTo>
                      <a:lnTo>
                        <a:pt x="1315879" y="233839"/>
                      </a:lnTo>
                      <a:lnTo>
                        <a:pt x="1315879" y="220504"/>
                      </a:lnTo>
                      <a:lnTo>
                        <a:pt x="1300639" y="220504"/>
                      </a:lnTo>
                      <a:lnTo>
                        <a:pt x="1300639" y="202406"/>
                      </a:lnTo>
                      <a:lnTo>
                        <a:pt x="1261586" y="202406"/>
                      </a:lnTo>
                      <a:lnTo>
                        <a:pt x="1261586" y="198596"/>
                      </a:lnTo>
                      <a:lnTo>
                        <a:pt x="1214914" y="198596"/>
                      </a:lnTo>
                      <a:lnTo>
                        <a:pt x="1214914" y="183356"/>
                      </a:lnTo>
                      <a:lnTo>
                        <a:pt x="1154906" y="183356"/>
                      </a:lnTo>
                      <a:lnTo>
                        <a:pt x="1154906" y="173831"/>
                      </a:lnTo>
                      <a:lnTo>
                        <a:pt x="1083469" y="173831"/>
                      </a:lnTo>
                      <a:lnTo>
                        <a:pt x="1083469" y="163354"/>
                      </a:lnTo>
                      <a:lnTo>
                        <a:pt x="1026319" y="163354"/>
                      </a:lnTo>
                      <a:lnTo>
                        <a:pt x="1026319" y="150971"/>
                      </a:lnTo>
                      <a:lnTo>
                        <a:pt x="1017746" y="150971"/>
                      </a:lnTo>
                      <a:lnTo>
                        <a:pt x="1017746" y="142399"/>
                      </a:lnTo>
                      <a:lnTo>
                        <a:pt x="1007269" y="142399"/>
                      </a:lnTo>
                      <a:lnTo>
                        <a:pt x="1007269" y="126206"/>
                      </a:lnTo>
                      <a:lnTo>
                        <a:pt x="924401" y="126206"/>
                      </a:lnTo>
                      <a:lnTo>
                        <a:pt x="924401" y="122396"/>
                      </a:lnTo>
                      <a:lnTo>
                        <a:pt x="803434" y="122396"/>
                      </a:lnTo>
                      <a:lnTo>
                        <a:pt x="803434" y="115729"/>
                      </a:lnTo>
                      <a:lnTo>
                        <a:pt x="797719" y="115729"/>
                      </a:lnTo>
                      <a:lnTo>
                        <a:pt x="797719" y="102394"/>
                      </a:lnTo>
                      <a:lnTo>
                        <a:pt x="758666" y="102394"/>
                      </a:lnTo>
                      <a:lnTo>
                        <a:pt x="758666" y="97631"/>
                      </a:lnTo>
                      <a:lnTo>
                        <a:pt x="723424" y="97631"/>
                      </a:lnTo>
                      <a:lnTo>
                        <a:pt x="723424" y="67151"/>
                      </a:lnTo>
                      <a:lnTo>
                        <a:pt x="671036" y="67151"/>
                      </a:lnTo>
                      <a:lnTo>
                        <a:pt x="671036" y="47149"/>
                      </a:lnTo>
                      <a:lnTo>
                        <a:pt x="602456" y="47149"/>
                      </a:lnTo>
                      <a:lnTo>
                        <a:pt x="602456" y="43339"/>
                      </a:lnTo>
                      <a:lnTo>
                        <a:pt x="516731" y="43339"/>
                      </a:lnTo>
                      <a:lnTo>
                        <a:pt x="516731" y="30956"/>
                      </a:lnTo>
                      <a:lnTo>
                        <a:pt x="418624" y="30956"/>
                      </a:lnTo>
                      <a:lnTo>
                        <a:pt x="418624" y="27146"/>
                      </a:lnTo>
                      <a:lnTo>
                        <a:pt x="377666" y="27146"/>
                      </a:lnTo>
                      <a:lnTo>
                        <a:pt x="377666" y="24289"/>
                      </a:lnTo>
                      <a:lnTo>
                        <a:pt x="344329" y="24289"/>
                      </a:lnTo>
                      <a:lnTo>
                        <a:pt x="344329"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sp>
              <p:nvSpPr>
                <p:cNvPr id="57" name="Freeform: Shape 206">
                  <a:extLst>
                    <a:ext uri="{FF2B5EF4-FFF2-40B4-BE49-F238E27FC236}">
                      <a16:creationId xmlns:a16="http://schemas.microsoft.com/office/drawing/2014/main" xmlns="" id="{0C830AAF-BC66-4297-8DD7-72A37685A100}"/>
                    </a:ext>
                  </a:extLst>
                </p:cNvPr>
                <p:cNvSpPr/>
                <p:nvPr/>
              </p:nvSpPr>
              <p:spPr>
                <a:xfrm>
                  <a:off x="1193006" y="2378869"/>
                  <a:ext cx="6753225" cy="1733550"/>
                </a:xfrm>
                <a:custGeom>
                  <a:avLst/>
                  <a:gdLst>
                    <a:gd name="connsiteX0" fmla="*/ 7144 w 6753225"/>
                    <a:gd name="connsiteY0" fmla="*/ 7144 h 1733550"/>
                    <a:gd name="connsiteX1" fmla="*/ 148114 w 6753225"/>
                    <a:gd name="connsiteY1" fmla="*/ 7144 h 1733550"/>
                    <a:gd name="connsiteX2" fmla="*/ 148114 w 6753225"/>
                    <a:gd name="connsiteY2" fmla="*/ 23336 h 1733550"/>
                    <a:gd name="connsiteX3" fmla="*/ 203359 w 6753225"/>
                    <a:gd name="connsiteY3" fmla="*/ 23336 h 1733550"/>
                    <a:gd name="connsiteX4" fmla="*/ 203359 w 6753225"/>
                    <a:gd name="connsiteY4" fmla="*/ 32861 h 1733550"/>
                    <a:gd name="connsiteX5" fmla="*/ 238601 w 6753225"/>
                    <a:gd name="connsiteY5" fmla="*/ 32861 h 1733550"/>
                    <a:gd name="connsiteX6" fmla="*/ 238601 w 6753225"/>
                    <a:gd name="connsiteY6" fmla="*/ 43339 h 1733550"/>
                    <a:gd name="connsiteX7" fmla="*/ 291941 w 6753225"/>
                    <a:gd name="connsiteY7" fmla="*/ 43339 h 1733550"/>
                    <a:gd name="connsiteX8" fmla="*/ 291941 w 6753225"/>
                    <a:gd name="connsiteY8" fmla="*/ 60484 h 1733550"/>
                    <a:gd name="connsiteX9" fmla="*/ 350044 w 6753225"/>
                    <a:gd name="connsiteY9" fmla="*/ 60484 h 1733550"/>
                    <a:gd name="connsiteX10" fmla="*/ 350044 w 6753225"/>
                    <a:gd name="connsiteY10" fmla="*/ 70009 h 1733550"/>
                    <a:gd name="connsiteX11" fmla="*/ 365284 w 6753225"/>
                    <a:gd name="connsiteY11" fmla="*/ 70009 h 1733550"/>
                    <a:gd name="connsiteX12" fmla="*/ 365284 w 6753225"/>
                    <a:gd name="connsiteY12" fmla="*/ 80486 h 1733550"/>
                    <a:gd name="connsiteX13" fmla="*/ 407194 w 6753225"/>
                    <a:gd name="connsiteY13" fmla="*/ 80486 h 1733550"/>
                    <a:gd name="connsiteX14" fmla="*/ 407194 w 6753225"/>
                    <a:gd name="connsiteY14" fmla="*/ 89059 h 1733550"/>
                    <a:gd name="connsiteX15" fmla="*/ 496729 w 6753225"/>
                    <a:gd name="connsiteY15" fmla="*/ 89059 h 1733550"/>
                    <a:gd name="connsiteX16" fmla="*/ 496729 w 6753225"/>
                    <a:gd name="connsiteY16" fmla="*/ 99536 h 1733550"/>
                    <a:gd name="connsiteX17" fmla="*/ 611029 w 6753225"/>
                    <a:gd name="connsiteY17" fmla="*/ 99536 h 1733550"/>
                    <a:gd name="connsiteX18" fmla="*/ 611029 w 6753225"/>
                    <a:gd name="connsiteY18" fmla="*/ 107156 h 1733550"/>
                    <a:gd name="connsiteX19" fmla="*/ 650081 w 6753225"/>
                    <a:gd name="connsiteY19" fmla="*/ 107156 h 1733550"/>
                    <a:gd name="connsiteX20" fmla="*/ 650081 w 6753225"/>
                    <a:gd name="connsiteY20" fmla="*/ 115729 h 1733550"/>
                    <a:gd name="connsiteX21" fmla="*/ 670084 w 6753225"/>
                    <a:gd name="connsiteY21" fmla="*/ 115729 h 1733550"/>
                    <a:gd name="connsiteX22" fmla="*/ 670084 w 6753225"/>
                    <a:gd name="connsiteY22" fmla="*/ 123349 h 1733550"/>
                    <a:gd name="connsiteX23" fmla="*/ 684371 w 6753225"/>
                    <a:gd name="connsiteY23" fmla="*/ 123349 h 1733550"/>
                    <a:gd name="connsiteX24" fmla="*/ 684371 w 6753225"/>
                    <a:gd name="connsiteY24" fmla="*/ 127159 h 1733550"/>
                    <a:gd name="connsiteX25" fmla="*/ 703421 w 6753225"/>
                    <a:gd name="connsiteY25" fmla="*/ 127159 h 1733550"/>
                    <a:gd name="connsiteX26" fmla="*/ 703421 w 6753225"/>
                    <a:gd name="connsiteY26" fmla="*/ 140494 h 1733550"/>
                    <a:gd name="connsiteX27" fmla="*/ 743426 w 6753225"/>
                    <a:gd name="connsiteY27" fmla="*/ 140494 h 1733550"/>
                    <a:gd name="connsiteX28" fmla="*/ 743426 w 6753225"/>
                    <a:gd name="connsiteY28" fmla="*/ 148114 h 1733550"/>
                    <a:gd name="connsiteX29" fmla="*/ 807244 w 6753225"/>
                    <a:gd name="connsiteY29" fmla="*/ 148114 h 1733550"/>
                    <a:gd name="connsiteX30" fmla="*/ 807244 w 6753225"/>
                    <a:gd name="connsiteY30" fmla="*/ 160496 h 1733550"/>
                    <a:gd name="connsiteX31" fmla="*/ 867251 w 6753225"/>
                    <a:gd name="connsiteY31" fmla="*/ 160496 h 1733550"/>
                    <a:gd name="connsiteX32" fmla="*/ 867251 w 6753225"/>
                    <a:gd name="connsiteY32" fmla="*/ 168116 h 1733550"/>
                    <a:gd name="connsiteX33" fmla="*/ 888206 w 6753225"/>
                    <a:gd name="connsiteY33" fmla="*/ 168116 h 1733550"/>
                    <a:gd name="connsiteX34" fmla="*/ 888206 w 6753225"/>
                    <a:gd name="connsiteY34" fmla="*/ 177641 h 1733550"/>
                    <a:gd name="connsiteX35" fmla="*/ 915829 w 6753225"/>
                    <a:gd name="connsiteY35" fmla="*/ 177641 h 1733550"/>
                    <a:gd name="connsiteX36" fmla="*/ 915829 w 6753225"/>
                    <a:gd name="connsiteY36" fmla="*/ 183356 h 1733550"/>
                    <a:gd name="connsiteX37" fmla="*/ 951071 w 6753225"/>
                    <a:gd name="connsiteY37" fmla="*/ 183356 h 1733550"/>
                    <a:gd name="connsiteX38" fmla="*/ 951071 w 6753225"/>
                    <a:gd name="connsiteY38" fmla="*/ 186214 h 1733550"/>
                    <a:gd name="connsiteX39" fmla="*/ 971074 w 6753225"/>
                    <a:gd name="connsiteY39" fmla="*/ 186214 h 1733550"/>
                    <a:gd name="connsiteX40" fmla="*/ 971074 w 6753225"/>
                    <a:gd name="connsiteY40" fmla="*/ 196691 h 1733550"/>
                    <a:gd name="connsiteX41" fmla="*/ 1035844 w 6753225"/>
                    <a:gd name="connsiteY41" fmla="*/ 196691 h 1733550"/>
                    <a:gd name="connsiteX42" fmla="*/ 1035844 w 6753225"/>
                    <a:gd name="connsiteY42" fmla="*/ 202406 h 1733550"/>
                    <a:gd name="connsiteX43" fmla="*/ 1090136 w 6753225"/>
                    <a:gd name="connsiteY43" fmla="*/ 202406 h 1733550"/>
                    <a:gd name="connsiteX44" fmla="*/ 1090136 w 6753225"/>
                    <a:gd name="connsiteY44" fmla="*/ 216694 h 1733550"/>
                    <a:gd name="connsiteX45" fmla="*/ 1112996 w 6753225"/>
                    <a:gd name="connsiteY45" fmla="*/ 216694 h 1733550"/>
                    <a:gd name="connsiteX46" fmla="*/ 1112996 w 6753225"/>
                    <a:gd name="connsiteY46" fmla="*/ 223361 h 1733550"/>
                    <a:gd name="connsiteX47" fmla="*/ 1245394 w 6753225"/>
                    <a:gd name="connsiteY47" fmla="*/ 223361 h 1733550"/>
                    <a:gd name="connsiteX48" fmla="*/ 1245394 w 6753225"/>
                    <a:gd name="connsiteY48" fmla="*/ 233839 h 1733550"/>
                    <a:gd name="connsiteX49" fmla="*/ 1340644 w 6753225"/>
                    <a:gd name="connsiteY49" fmla="*/ 233839 h 1733550"/>
                    <a:gd name="connsiteX50" fmla="*/ 1340644 w 6753225"/>
                    <a:gd name="connsiteY50" fmla="*/ 245269 h 1733550"/>
                    <a:gd name="connsiteX51" fmla="*/ 1350169 w 6753225"/>
                    <a:gd name="connsiteY51" fmla="*/ 245269 h 1733550"/>
                    <a:gd name="connsiteX52" fmla="*/ 1350169 w 6753225"/>
                    <a:gd name="connsiteY52" fmla="*/ 254794 h 1733550"/>
                    <a:gd name="connsiteX53" fmla="*/ 1391126 w 6753225"/>
                    <a:gd name="connsiteY53" fmla="*/ 254794 h 1733550"/>
                    <a:gd name="connsiteX54" fmla="*/ 1391126 w 6753225"/>
                    <a:gd name="connsiteY54" fmla="*/ 276701 h 1733550"/>
                    <a:gd name="connsiteX55" fmla="*/ 1402556 w 6753225"/>
                    <a:gd name="connsiteY55" fmla="*/ 276701 h 1733550"/>
                    <a:gd name="connsiteX56" fmla="*/ 1402556 w 6753225"/>
                    <a:gd name="connsiteY56" fmla="*/ 286226 h 1733550"/>
                    <a:gd name="connsiteX57" fmla="*/ 1414939 w 6753225"/>
                    <a:gd name="connsiteY57" fmla="*/ 286226 h 1733550"/>
                    <a:gd name="connsiteX58" fmla="*/ 1414939 w 6753225"/>
                    <a:gd name="connsiteY58" fmla="*/ 295751 h 1733550"/>
                    <a:gd name="connsiteX59" fmla="*/ 1422559 w 6753225"/>
                    <a:gd name="connsiteY59" fmla="*/ 295751 h 1733550"/>
                    <a:gd name="connsiteX60" fmla="*/ 1422559 w 6753225"/>
                    <a:gd name="connsiteY60" fmla="*/ 306229 h 1733550"/>
                    <a:gd name="connsiteX61" fmla="*/ 1561624 w 6753225"/>
                    <a:gd name="connsiteY61" fmla="*/ 306229 h 1733550"/>
                    <a:gd name="connsiteX62" fmla="*/ 1561624 w 6753225"/>
                    <a:gd name="connsiteY62" fmla="*/ 313849 h 1733550"/>
                    <a:gd name="connsiteX63" fmla="*/ 1588294 w 6753225"/>
                    <a:gd name="connsiteY63" fmla="*/ 313849 h 1733550"/>
                    <a:gd name="connsiteX64" fmla="*/ 1588294 w 6753225"/>
                    <a:gd name="connsiteY64" fmla="*/ 327184 h 1733550"/>
                    <a:gd name="connsiteX65" fmla="*/ 1598771 w 6753225"/>
                    <a:gd name="connsiteY65" fmla="*/ 327184 h 1733550"/>
                    <a:gd name="connsiteX66" fmla="*/ 1598771 w 6753225"/>
                    <a:gd name="connsiteY66" fmla="*/ 334804 h 1733550"/>
                    <a:gd name="connsiteX67" fmla="*/ 1628299 w 6753225"/>
                    <a:gd name="connsiteY67" fmla="*/ 334804 h 1733550"/>
                    <a:gd name="connsiteX68" fmla="*/ 1628299 w 6753225"/>
                    <a:gd name="connsiteY68" fmla="*/ 340519 h 1733550"/>
                    <a:gd name="connsiteX69" fmla="*/ 1684496 w 6753225"/>
                    <a:gd name="connsiteY69" fmla="*/ 340519 h 1733550"/>
                    <a:gd name="connsiteX70" fmla="*/ 1684496 w 6753225"/>
                    <a:gd name="connsiteY70" fmla="*/ 350996 h 1733550"/>
                    <a:gd name="connsiteX71" fmla="*/ 1700689 w 6753225"/>
                    <a:gd name="connsiteY71" fmla="*/ 350996 h 1733550"/>
                    <a:gd name="connsiteX72" fmla="*/ 1700689 w 6753225"/>
                    <a:gd name="connsiteY72" fmla="*/ 357664 h 1733550"/>
                    <a:gd name="connsiteX73" fmla="*/ 1709261 w 6753225"/>
                    <a:gd name="connsiteY73" fmla="*/ 357664 h 1733550"/>
                    <a:gd name="connsiteX74" fmla="*/ 1709261 w 6753225"/>
                    <a:gd name="connsiteY74" fmla="*/ 367189 h 1733550"/>
                    <a:gd name="connsiteX75" fmla="*/ 1716881 w 6753225"/>
                    <a:gd name="connsiteY75" fmla="*/ 367189 h 1733550"/>
                    <a:gd name="connsiteX76" fmla="*/ 1716881 w 6753225"/>
                    <a:gd name="connsiteY76" fmla="*/ 384334 h 1733550"/>
                    <a:gd name="connsiteX77" fmla="*/ 1738789 w 6753225"/>
                    <a:gd name="connsiteY77" fmla="*/ 384334 h 1733550"/>
                    <a:gd name="connsiteX78" fmla="*/ 1738789 w 6753225"/>
                    <a:gd name="connsiteY78" fmla="*/ 395764 h 1733550"/>
                    <a:gd name="connsiteX79" fmla="*/ 1828324 w 6753225"/>
                    <a:gd name="connsiteY79" fmla="*/ 395764 h 1733550"/>
                    <a:gd name="connsiteX80" fmla="*/ 1828324 w 6753225"/>
                    <a:gd name="connsiteY80" fmla="*/ 405289 h 1733550"/>
                    <a:gd name="connsiteX81" fmla="*/ 1845469 w 6753225"/>
                    <a:gd name="connsiteY81" fmla="*/ 405289 h 1733550"/>
                    <a:gd name="connsiteX82" fmla="*/ 1845469 w 6753225"/>
                    <a:gd name="connsiteY82" fmla="*/ 419576 h 1733550"/>
                    <a:gd name="connsiteX83" fmla="*/ 1856899 w 6753225"/>
                    <a:gd name="connsiteY83" fmla="*/ 419576 h 1733550"/>
                    <a:gd name="connsiteX84" fmla="*/ 1856899 w 6753225"/>
                    <a:gd name="connsiteY84" fmla="*/ 434816 h 1733550"/>
                    <a:gd name="connsiteX85" fmla="*/ 1873091 w 6753225"/>
                    <a:gd name="connsiteY85" fmla="*/ 434816 h 1733550"/>
                    <a:gd name="connsiteX86" fmla="*/ 1873091 w 6753225"/>
                    <a:gd name="connsiteY86" fmla="*/ 440531 h 1733550"/>
                    <a:gd name="connsiteX87" fmla="*/ 1915954 w 6753225"/>
                    <a:gd name="connsiteY87" fmla="*/ 440531 h 1733550"/>
                    <a:gd name="connsiteX88" fmla="*/ 1915954 w 6753225"/>
                    <a:gd name="connsiteY88" fmla="*/ 458629 h 1733550"/>
                    <a:gd name="connsiteX89" fmla="*/ 1942624 w 6753225"/>
                    <a:gd name="connsiteY89" fmla="*/ 458629 h 1733550"/>
                    <a:gd name="connsiteX90" fmla="*/ 1942624 w 6753225"/>
                    <a:gd name="connsiteY90" fmla="*/ 471964 h 1733550"/>
                    <a:gd name="connsiteX91" fmla="*/ 1955006 w 6753225"/>
                    <a:gd name="connsiteY91" fmla="*/ 471964 h 1733550"/>
                    <a:gd name="connsiteX92" fmla="*/ 1955006 w 6753225"/>
                    <a:gd name="connsiteY92" fmla="*/ 486251 h 1733550"/>
                    <a:gd name="connsiteX93" fmla="*/ 1983581 w 6753225"/>
                    <a:gd name="connsiteY93" fmla="*/ 486251 h 1733550"/>
                    <a:gd name="connsiteX94" fmla="*/ 1983581 w 6753225"/>
                    <a:gd name="connsiteY94" fmla="*/ 511016 h 1733550"/>
                    <a:gd name="connsiteX95" fmla="*/ 2012156 w 6753225"/>
                    <a:gd name="connsiteY95" fmla="*/ 511016 h 1733550"/>
                    <a:gd name="connsiteX96" fmla="*/ 2012156 w 6753225"/>
                    <a:gd name="connsiteY96" fmla="*/ 524351 h 1733550"/>
                    <a:gd name="connsiteX97" fmla="*/ 2025491 w 6753225"/>
                    <a:gd name="connsiteY97" fmla="*/ 524351 h 1733550"/>
                    <a:gd name="connsiteX98" fmla="*/ 2025491 w 6753225"/>
                    <a:gd name="connsiteY98" fmla="*/ 532924 h 1733550"/>
                    <a:gd name="connsiteX99" fmla="*/ 2087404 w 6753225"/>
                    <a:gd name="connsiteY99" fmla="*/ 532924 h 1733550"/>
                    <a:gd name="connsiteX100" fmla="*/ 2087404 w 6753225"/>
                    <a:gd name="connsiteY100" fmla="*/ 563404 h 1733550"/>
                    <a:gd name="connsiteX101" fmla="*/ 2095976 w 6753225"/>
                    <a:gd name="connsiteY101" fmla="*/ 563404 h 1733550"/>
                    <a:gd name="connsiteX102" fmla="*/ 2095976 w 6753225"/>
                    <a:gd name="connsiteY102" fmla="*/ 577691 h 1733550"/>
                    <a:gd name="connsiteX103" fmla="*/ 2114074 w 6753225"/>
                    <a:gd name="connsiteY103" fmla="*/ 577691 h 1733550"/>
                    <a:gd name="connsiteX104" fmla="*/ 2114074 w 6753225"/>
                    <a:gd name="connsiteY104" fmla="*/ 607219 h 1733550"/>
                    <a:gd name="connsiteX105" fmla="*/ 2135029 w 6753225"/>
                    <a:gd name="connsiteY105" fmla="*/ 607219 h 1733550"/>
                    <a:gd name="connsiteX106" fmla="*/ 2135029 w 6753225"/>
                    <a:gd name="connsiteY106" fmla="*/ 625316 h 1733550"/>
                    <a:gd name="connsiteX107" fmla="*/ 2169319 w 6753225"/>
                    <a:gd name="connsiteY107" fmla="*/ 625316 h 1733550"/>
                    <a:gd name="connsiteX108" fmla="*/ 2169319 w 6753225"/>
                    <a:gd name="connsiteY108" fmla="*/ 642461 h 1733550"/>
                    <a:gd name="connsiteX109" fmla="*/ 2210276 w 6753225"/>
                    <a:gd name="connsiteY109" fmla="*/ 642461 h 1733550"/>
                    <a:gd name="connsiteX110" fmla="*/ 2210276 w 6753225"/>
                    <a:gd name="connsiteY110" fmla="*/ 654844 h 1733550"/>
                    <a:gd name="connsiteX111" fmla="*/ 2265521 w 6753225"/>
                    <a:gd name="connsiteY111" fmla="*/ 654844 h 1733550"/>
                    <a:gd name="connsiteX112" fmla="*/ 2265521 w 6753225"/>
                    <a:gd name="connsiteY112" fmla="*/ 676751 h 1733550"/>
                    <a:gd name="connsiteX113" fmla="*/ 2299811 w 6753225"/>
                    <a:gd name="connsiteY113" fmla="*/ 676751 h 1733550"/>
                    <a:gd name="connsiteX114" fmla="*/ 2299811 w 6753225"/>
                    <a:gd name="connsiteY114" fmla="*/ 688181 h 1733550"/>
                    <a:gd name="connsiteX115" fmla="*/ 2326481 w 6753225"/>
                    <a:gd name="connsiteY115" fmla="*/ 688181 h 1733550"/>
                    <a:gd name="connsiteX116" fmla="*/ 2326481 w 6753225"/>
                    <a:gd name="connsiteY116" fmla="*/ 710089 h 1733550"/>
                    <a:gd name="connsiteX117" fmla="*/ 2344579 w 6753225"/>
                    <a:gd name="connsiteY117" fmla="*/ 710089 h 1733550"/>
                    <a:gd name="connsiteX118" fmla="*/ 2344579 w 6753225"/>
                    <a:gd name="connsiteY118" fmla="*/ 721519 h 1733550"/>
                    <a:gd name="connsiteX119" fmla="*/ 2390299 w 6753225"/>
                    <a:gd name="connsiteY119" fmla="*/ 721519 h 1733550"/>
                    <a:gd name="connsiteX120" fmla="*/ 2390299 w 6753225"/>
                    <a:gd name="connsiteY120" fmla="*/ 736759 h 1733550"/>
                    <a:gd name="connsiteX121" fmla="*/ 2432209 w 6753225"/>
                    <a:gd name="connsiteY121" fmla="*/ 736759 h 1733550"/>
                    <a:gd name="connsiteX122" fmla="*/ 2432209 w 6753225"/>
                    <a:gd name="connsiteY122" fmla="*/ 757714 h 1733550"/>
                    <a:gd name="connsiteX123" fmla="*/ 2455069 w 6753225"/>
                    <a:gd name="connsiteY123" fmla="*/ 757714 h 1733550"/>
                    <a:gd name="connsiteX124" fmla="*/ 2455069 w 6753225"/>
                    <a:gd name="connsiteY124" fmla="*/ 766286 h 1733550"/>
                    <a:gd name="connsiteX125" fmla="*/ 2484596 w 6753225"/>
                    <a:gd name="connsiteY125" fmla="*/ 766286 h 1733550"/>
                    <a:gd name="connsiteX126" fmla="*/ 2484596 w 6753225"/>
                    <a:gd name="connsiteY126" fmla="*/ 796766 h 1733550"/>
                    <a:gd name="connsiteX127" fmla="*/ 2496026 w 6753225"/>
                    <a:gd name="connsiteY127" fmla="*/ 796766 h 1733550"/>
                    <a:gd name="connsiteX128" fmla="*/ 2496026 w 6753225"/>
                    <a:gd name="connsiteY128" fmla="*/ 819626 h 1733550"/>
                    <a:gd name="connsiteX129" fmla="*/ 2509361 w 6753225"/>
                    <a:gd name="connsiteY129" fmla="*/ 819626 h 1733550"/>
                    <a:gd name="connsiteX130" fmla="*/ 2509361 w 6753225"/>
                    <a:gd name="connsiteY130" fmla="*/ 825341 h 1733550"/>
                    <a:gd name="connsiteX131" fmla="*/ 2529364 w 6753225"/>
                    <a:gd name="connsiteY131" fmla="*/ 825341 h 1733550"/>
                    <a:gd name="connsiteX132" fmla="*/ 2529364 w 6753225"/>
                    <a:gd name="connsiteY132" fmla="*/ 836771 h 1733550"/>
                    <a:gd name="connsiteX133" fmla="*/ 2595086 w 6753225"/>
                    <a:gd name="connsiteY133" fmla="*/ 836771 h 1733550"/>
                    <a:gd name="connsiteX134" fmla="*/ 2595086 w 6753225"/>
                    <a:gd name="connsiteY134" fmla="*/ 842486 h 1733550"/>
                    <a:gd name="connsiteX135" fmla="*/ 2624614 w 6753225"/>
                    <a:gd name="connsiteY135" fmla="*/ 842486 h 1733550"/>
                    <a:gd name="connsiteX136" fmla="*/ 2624614 w 6753225"/>
                    <a:gd name="connsiteY136" fmla="*/ 851059 h 1733550"/>
                    <a:gd name="connsiteX137" fmla="*/ 2664619 w 6753225"/>
                    <a:gd name="connsiteY137" fmla="*/ 851059 h 1733550"/>
                    <a:gd name="connsiteX138" fmla="*/ 2664619 w 6753225"/>
                    <a:gd name="connsiteY138" fmla="*/ 864394 h 1733550"/>
                    <a:gd name="connsiteX139" fmla="*/ 2689384 w 6753225"/>
                    <a:gd name="connsiteY139" fmla="*/ 864394 h 1733550"/>
                    <a:gd name="connsiteX140" fmla="*/ 2689384 w 6753225"/>
                    <a:gd name="connsiteY140" fmla="*/ 881539 h 1733550"/>
                    <a:gd name="connsiteX141" fmla="*/ 2748439 w 6753225"/>
                    <a:gd name="connsiteY141" fmla="*/ 881539 h 1733550"/>
                    <a:gd name="connsiteX142" fmla="*/ 2748439 w 6753225"/>
                    <a:gd name="connsiteY142" fmla="*/ 891064 h 1733550"/>
                    <a:gd name="connsiteX143" fmla="*/ 2776061 w 6753225"/>
                    <a:gd name="connsiteY143" fmla="*/ 891064 h 1733550"/>
                    <a:gd name="connsiteX144" fmla="*/ 2776061 w 6753225"/>
                    <a:gd name="connsiteY144" fmla="*/ 904399 h 1733550"/>
                    <a:gd name="connsiteX145" fmla="*/ 2786539 w 6753225"/>
                    <a:gd name="connsiteY145" fmla="*/ 904399 h 1733550"/>
                    <a:gd name="connsiteX146" fmla="*/ 2786539 w 6753225"/>
                    <a:gd name="connsiteY146" fmla="*/ 938689 h 1733550"/>
                    <a:gd name="connsiteX147" fmla="*/ 2843689 w 6753225"/>
                    <a:gd name="connsiteY147" fmla="*/ 938689 h 1733550"/>
                    <a:gd name="connsiteX148" fmla="*/ 2843689 w 6753225"/>
                    <a:gd name="connsiteY148" fmla="*/ 955834 h 1733550"/>
                    <a:gd name="connsiteX149" fmla="*/ 2901791 w 6753225"/>
                    <a:gd name="connsiteY149" fmla="*/ 955834 h 1733550"/>
                    <a:gd name="connsiteX150" fmla="*/ 2901791 w 6753225"/>
                    <a:gd name="connsiteY150" fmla="*/ 966311 h 1733550"/>
                    <a:gd name="connsiteX151" fmla="*/ 2929414 w 6753225"/>
                    <a:gd name="connsiteY151" fmla="*/ 966311 h 1733550"/>
                    <a:gd name="connsiteX152" fmla="*/ 2929414 w 6753225"/>
                    <a:gd name="connsiteY152" fmla="*/ 981551 h 1733550"/>
                    <a:gd name="connsiteX153" fmla="*/ 2981801 w 6753225"/>
                    <a:gd name="connsiteY153" fmla="*/ 981551 h 1733550"/>
                    <a:gd name="connsiteX154" fmla="*/ 2981801 w 6753225"/>
                    <a:gd name="connsiteY154" fmla="*/ 989171 h 1733550"/>
                    <a:gd name="connsiteX155" fmla="*/ 3000851 w 6753225"/>
                    <a:gd name="connsiteY155" fmla="*/ 989171 h 1733550"/>
                    <a:gd name="connsiteX156" fmla="*/ 3000851 w 6753225"/>
                    <a:gd name="connsiteY156" fmla="*/ 1002506 h 1733550"/>
                    <a:gd name="connsiteX157" fmla="*/ 3088481 w 6753225"/>
                    <a:gd name="connsiteY157" fmla="*/ 1002506 h 1733550"/>
                    <a:gd name="connsiteX158" fmla="*/ 3088481 w 6753225"/>
                    <a:gd name="connsiteY158" fmla="*/ 1014889 h 1733550"/>
                    <a:gd name="connsiteX159" fmla="*/ 3110389 w 6753225"/>
                    <a:gd name="connsiteY159" fmla="*/ 1014889 h 1733550"/>
                    <a:gd name="connsiteX160" fmla="*/ 3110389 w 6753225"/>
                    <a:gd name="connsiteY160" fmla="*/ 1030129 h 1733550"/>
                    <a:gd name="connsiteX161" fmla="*/ 3145631 w 6753225"/>
                    <a:gd name="connsiteY161" fmla="*/ 1030129 h 1733550"/>
                    <a:gd name="connsiteX162" fmla="*/ 3145631 w 6753225"/>
                    <a:gd name="connsiteY162" fmla="*/ 1040606 h 1733550"/>
                    <a:gd name="connsiteX163" fmla="*/ 3155156 w 6753225"/>
                    <a:gd name="connsiteY163" fmla="*/ 1040606 h 1733550"/>
                    <a:gd name="connsiteX164" fmla="*/ 3155156 w 6753225"/>
                    <a:gd name="connsiteY164" fmla="*/ 1063466 h 1733550"/>
                    <a:gd name="connsiteX165" fmla="*/ 3165634 w 6753225"/>
                    <a:gd name="connsiteY165" fmla="*/ 1063466 h 1733550"/>
                    <a:gd name="connsiteX166" fmla="*/ 3165634 w 6753225"/>
                    <a:gd name="connsiteY166" fmla="*/ 1072039 h 1733550"/>
                    <a:gd name="connsiteX167" fmla="*/ 3198019 w 6753225"/>
                    <a:gd name="connsiteY167" fmla="*/ 1072039 h 1733550"/>
                    <a:gd name="connsiteX168" fmla="*/ 3198019 w 6753225"/>
                    <a:gd name="connsiteY168" fmla="*/ 1081564 h 1733550"/>
                    <a:gd name="connsiteX169" fmla="*/ 3215164 w 6753225"/>
                    <a:gd name="connsiteY169" fmla="*/ 1081564 h 1733550"/>
                    <a:gd name="connsiteX170" fmla="*/ 3215164 w 6753225"/>
                    <a:gd name="connsiteY170" fmla="*/ 1094899 h 1733550"/>
                    <a:gd name="connsiteX171" fmla="*/ 3239929 w 6753225"/>
                    <a:gd name="connsiteY171" fmla="*/ 1094899 h 1733550"/>
                    <a:gd name="connsiteX172" fmla="*/ 3239929 w 6753225"/>
                    <a:gd name="connsiteY172" fmla="*/ 1104424 h 1733550"/>
                    <a:gd name="connsiteX173" fmla="*/ 3257074 w 6753225"/>
                    <a:gd name="connsiteY173" fmla="*/ 1104424 h 1733550"/>
                    <a:gd name="connsiteX174" fmla="*/ 3257074 w 6753225"/>
                    <a:gd name="connsiteY174" fmla="*/ 1114901 h 1733550"/>
                    <a:gd name="connsiteX175" fmla="*/ 3285649 w 6753225"/>
                    <a:gd name="connsiteY175" fmla="*/ 1114901 h 1733550"/>
                    <a:gd name="connsiteX176" fmla="*/ 3285649 w 6753225"/>
                    <a:gd name="connsiteY176" fmla="*/ 1125379 h 1733550"/>
                    <a:gd name="connsiteX177" fmla="*/ 3316129 w 6753225"/>
                    <a:gd name="connsiteY177" fmla="*/ 1125379 h 1733550"/>
                    <a:gd name="connsiteX178" fmla="*/ 3316129 w 6753225"/>
                    <a:gd name="connsiteY178" fmla="*/ 1144429 h 1733550"/>
                    <a:gd name="connsiteX179" fmla="*/ 3358991 w 6753225"/>
                    <a:gd name="connsiteY179" fmla="*/ 1144429 h 1733550"/>
                    <a:gd name="connsiteX180" fmla="*/ 3358991 w 6753225"/>
                    <a:gd name="connsiteY180" fmla="*/ 1155859 h 1733550"/>
                    <a:gd name="connsiteX181" fmla="*/ 3392329 w 6753225"/>
                    <a:gd name="connsiteY181" fmla="*/ 1155859 h 1733550"/>
                    <a:gd name="connsiteX182" fmla="*/ 3392329 w 6753225"/>
                    <a:gd name="connsiteY182" fmla="*/ 1166336 h 1733550"/>
                    <a:gd name="connsiteX183" fmla="*/ 3457099 w 6753225"/>
                    <a:gd name="connsiteY183" fmla="*/ 1166336 h 1733550"/>
                    <a:gd name="connsiteX184" fmla="*/ 3457099 w 6753225"/>
                    <a:gd name="connsiteY184" fmla="*/ 1176814 h 1733550"/>
                    <a:gd name="connsiteX185" fmla="*/ 3468529 w 6753225"/>
                    <a:gd name="connsiteY185" fmla="*/ 1176814 h 1733550"/>
                    <a:gd name="connsiteX186" fmla="*/ 3468529 w 6753225"/>
                    <a:gd name="connsiteY186" fmla="*/ 1185386 h 1733550"/>
                    <a:gd name="connsiteX187" fmla="*/ 3513296 w 6753225"/>
                    <a:gd name="connsiteY187" fmla="*/ 1185386 h 1733550"/>
                    <a:gd name="connsiteX188" fmla="*/ 3513296 w 6753225"/>
                    <a:gd name="connsiteY188" fmla="*/ 1193959 h 1733550"/>
                    <a:gd name="connsiteX189" fmla="*/ 3562826 w 6753225"/>
                    <a:gd name="connsiteY189" fmla="*/ 1193959 h 1733550"/>
                    <a:gd name="connsiteX190" fmla="*/ 3562826 w 6753225"/>
                    <a:gd name="connsiteY190" fmla="*/ 1210151 h 1733550"/>
                    <a:gd name="connsiteX191" fmla="*/ 3587591 w 6753225"/>
                    <a:gd name="connsiteY191" fmla="*/ 1210151 h 1733550"/>
                    <a:gd name="connsiteX192" fmla="*/ 3587591 w 6753225"/>
                    <a:gd name="connsiteY192" fmla="*/ 1219676 h 1733550"/>
                    <a:gd name="connsiteX193" fmla="*/ 3639026 w 6753225"/>
                    <a:gd name="connsiteY193" fmla="*/ 1219676 h 1733550"/>
                    <a:gd name="connsiteX194" fmla="*/ 3639026 w 6753225"/>
                    <a:gd name="connsiteY194" fmla="*/ 1257776 h 1733550"/>
                    <a:gd name="connsiteX195" fmla="*/ 3660934 w 6753225"/>
                    <a:gd name="connsiteY195" fmla="*/ 1257776 h 1733550"/>
                    <a:gd name="connsiteX196" fmla="*/ 3660934 w 6753225"/>
                    <a:gd name="connsiteY196" fmla="*/ 1262539 h 1733550"/>
                    <a:gd name="connsiteX197" fmla="*/ 3679984 w 6753225"/>
                    <a:gd name="connsiteY197" fmla="*/ 1262539 h 1733550"/>
                    <a:gd name="connsiteX198" fmla="*/ 3679984 w 6753225"/>
                    <a:gd name="connsiteY198" fmla="*/ 1273969 h 1733550"/>
                    <a:gd name="connsiteX199" fmla="*/ 3799999 w 6753225"/>
                    <a:gd name="connsiteY199" fmla="*/ 1273969 h 1733550"/>
                    <a:gd name="connsiteX200" fmla="*/ 3799999 w 6753225"/>
                    <a:gd name="connsiteY200" fmla="*/ 1291114 h 1733550"/>
                    <a:gd name="connsiteX201" fmla="*/ 3846671 w 6753225"/>
                    <a:gd name="connsiteY201" fmla="*/ 1291114 h 1733550"/>
                    <a:gd name="connsiteX202" fmla="*/ 3846671 w 6753225"/>
                    <a:gd name="connsiteY202" fmla="*/ 1298734 h 1733550"/>
                    <a:gd name="connsiteX203" fmla="*/ 3888581 w 6753225"/>
                    <a:gd name="connsiteY203" fmla="*/ 1298734 h 1733550"/>
                    <a:gd name="connsiteX204" fmla="*/ 3888581 w 6753225"/>
                    <a:gd name="connsiteY204" fmla="*/ 1314926 h 1733550"/>
                    <a:gd name="connsiteX205" fmla="*/ 3971449 w 6753225"/>
                    <a:gd name="connsiteY205" fmla="*/ 1314926 h 1733550"/>
                    <a:gd name="connsiteX206" fmla="*/ 3971449 w 6753225"/>
                    <a:gd name="connsiteY206" fmla="*/ 1329214 h 1733550"/>
                    <a:gd name="connsiteX207" fmla="*/ 4157186 w 6753225"/>
                    <a:gd name="connsiteY207" fmla="*/ 1329214 h 1733550"/>
                    <a:gd name="connsiteX208" fmla="*/ 4157186 w 6753225"/>
                    <a:gd name="connsiteY208" fmla="*/ 1339691 h 1733550"/>
                    <a:gd name="connsiteX209" fmla="*/ 4179094 w 6753225"/>
                    <a:gd name="connsiteY209" fmla="*/ 1339691 h 1733550"/>
                    <a:gd name="connsiteX210" fmla="*/ 4179094 w 6753225"/>
                    <a:gd name="connsiteY210" fmla="*/ 1354931 h 1733550"/>
                    <a:gd name="connsiteX211" fmla="*/ 4188619 w 6753225"/>
                    <a:gd name="connsiteY211" fmla="*/ 1354931 h 1733550"/>
                    <a:gd name="connsiteX212" fmla="*/ 4188619 w 6753225"/>
                    <a:gd name="connsiteY212" fmla="*/ 1385411 h 1733550"/>
                    <a:gd name="connsiteX213" fmla="*/ 4220051 w 6753225"/>
                    <a:gd name="connsiteY213" fmla="*/ 1385411 h 1733550"/>
                    <a:gd name="connsiteX214" fmla="*/ 4220051 w 6753225"/>
                    <a:gd name="connsiteY214" fmla="*/ 1413986 h 1733550"/>
                    <a:gd name="connsiteX215" fmla="*/ 4318159 w 6753225"/>
                    <a:gd name="connsiteY215" fmla="*/ 1413986 h 1733550"/>
                    <a:gd name="connsiteX216" fmla="*/ 4318159 w 6753225"/>
                    <a:gd name="connsiteY216" fmla="*/ 1431131 h 1733550"/>
                    <a:gd name="connsiteX217" fmla="*/ 4351497 w 6753225"/>
                    <a:gd name="connsiteY217" fmla="*/ 1431131 h 1733550"/>
                    <a:gd name="connsiteX218" fmla="*/ 4351497 w 6753225"/>
                    <a:gd name="connsiteY218" fmla="*/ 1448276 h 1733550"/>
                    <a:gd name="connsiteX219" fmla="*/ 4386739 w 6753225"/>
                    <a:gd name="connsiteY219" fmla="*/ 1448276 h 1733550"/>
                    <a:gd name="connsiteX220" fmla="*/ 4386739 w 6753225"/>
                    <a:gd name="connsiteY220" fmla="*/ 1462564 h 1733550"/>
                    <a:gd name="connsiteX221" fmla="*/ 4582954 w 6753225"/>
                    <a:gd name="connsiteY221" fmla="*/ 1462564 h 1733550"/>
                    <a:gd name="connsiteX222" fmla="*/ 4582954 w 6753225"/>
                    <a:gd name="connsiteY222" fmla="*/ 1484471 h 1733550"/>
                    <a:gd name="connsiteX223" fmla="*/ 4685824 w 6753225"/>
                    <a:gd name="connsiteY223" fmla="*/ 1484471 h 1733550"/>
                    <a:gd name="connsiteX224" fmla="*/ 4685824 w 6753225"/>
                    <a:gd name="connsiteY224" fmla="*/ 1502569 h 1733550"/>
                    <a:gd name="connsiteX225" fmla="*/ 4707731 w 6753225"/>
                    <a:gd name="connsiteY225" fmla="*/ 1502569 h 1733550"/>
                    <a:gd name="connsiteX226" fmla="*/ 4707731 w 6753225"/>
                    <a:gd name="connsiteY226" fmla="*/ 1522571 h 1733550"/>
                    <a:gd name="connsiteX227" fmla="*/ 4804887 w 6753225"/>
                    <a:gd name="connsiteY227" fmla="*/ 1522571 h 1733550"/>
                    <a:gd name="connsiteX228" fmla="*/ 4804887 w 6753225"/>
                    <a:gd name="connsiteY228" fmla="*/ 1542574 h 1733550"/>
                    <a:gd name="connsiteX229" fmla="*/ 4913471 w 6753225"/>
                    <a:gd name="connsiteY229" fmla="*/ 1542574 h 1733550"/>
                    <a:gd name="connsiteX230" fmla="*/ 4913471 w 6753225"/>
                    <a:gd name="connsiteY230" fmla="*/ 1569244 h 1733550"/>
                    <a:gd name="connsiteX231" fmla="*/ 4933474 w 6753225"/>
                    <a:gd name="connsiteY231" fmla="*/ 1569244 h 1733550"/>
                    <a:gd name="connsiteX232" fmla="*/ 4933474 w 6753225"/>
                    <a:gd name="connsiteY232" fmla="*/ 1596866 h 1733550"/>
                    <a:gd name="connsiteX233" fmla="*/ 4946809 w 6753225"/>
                    <a:gd name="connsiteY233" fmla="*/ 1596866 h 1733550"/>
                    <a:gd name="connsiteX234" fmla="*/ 4946809 w 6753225"/>
                    <a:gd name="connsiteY234" fmla="*/ 1614964 h 1733550"/>
                    <a:gd name="connsiteX235" fmla="*/ 5388769 w 6753225"/>
                    <a:gd name="connsiteY235" fmla="*/ 1614964 h 1733550"/>
                    <a:gd name="connsiteX236" fmla="*/ 5388769 w 6753225"/>
                    <a:gd name="connsiteY236" fmla="*/ 1652111 h 1733550"/>
                    <a:gd name="connsiteX237" fmla="*/ 5885974 w 6753225"/>
                    <a:gd name="connsiteY237" fmla="*/ 1652111 h 1733550"/>
                    <a:gd name="connsiteX238" fmla="*/ 5885974 w 6753225"/>
                    <a:gd name="connsiteY238" fmla="*/ 1726406 h 1733550"/>
                    <a:gd name="connsiteX239" fmla="*/ 6749892 w 6753225"/>
                    <a:gd name="connsiteY239" fmla="*/ 1726406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6753225" h="1733550">
                      <a:moveTo>
                        <a:pt x="7144" y="7144"/>
                      </a:moveTo>
                      <a:lnTo>
                        <a:pt x="148114" y="7144"/>
                      </a:lnTo>
                      <a:lnTo>
                        <a:pt x="148114" y="23336"/>
                      </a:lnTo>
                      <a:lnTo>
                        <a:pt x="203359" y="23336"/>
                      </a:lnTo>
                      <a:lnTo>
                        <a:pt x="203359" y="32861"/>
                      </a:lnTo>
                      <a:lnTo>
                        <a:pt x="238601" y="32861"/>
                      </a:lnTo>
                      <a:lnTo>
                        <a:pt x="238601" y="43339"/>
                      </a:lnTo>
                      <a:lnTo>
                        <a:pt x="291941" y="43339"/>
                      </a:lnTo>
                      <a:lnTo>
                        <a:pt x="291941" y="60484"/>
                      </a:lnTo>
                      <a:lnTo>
                        <a:pt x="350044" y="60484"/>
                      </a:lnTo>
                      <a:lnTo>
                        <a:pt x="350044" y="70009"/>
                      </a:lnTo>
                      <a:lnTo>
                        <a:pt x="365284" y="70009"/>
                      </a:lnTo>
                      <a:lnTo>
                        <a:pt x="365284" y="80486"/>
                      </a:lnTo>
                      <a:lnTo>
                        <a:pt x="407194" y="80486"/>
                      </a:lnTo>
                      <a:lnTo>
                        <a:pt x="407194" y="89059"/>
                      </a:lnTo>
                      <a:lnTo>
                        <a:pt x="496729" y="89059"/>
                      </a:lnTo>
                      <a:lnTo>
                        <a:pt x="496729" y="99536"/>
                      </a:lnTo>
                      <a:lnTo>
                        <a:pt x="611029" y="99536"/>
                      </a:lnTo>
                      <a:lnTo>
                        <a:pt x="611029" y="107156"/>
                      </a:lnTo>
                      <a:lnTo>
                        <a:pt x="650081" y="107156"/>
                      </a:lnTo>
                      <a:lnTo>
                        <a:pt x="650081" y="115729"/>
                      </a:lnTo>
                      <a:lnTo>
                        <a:pt x="670084" y="115729"/>
                      </a:lnTo>
                      <a:lnTo>
                        <a:pt x="670084" y="123349"/>
                      </a:lnTo>
                      <a:lnTo>
                        <a:pt x="684371" y="123349"/>
                      </a:lnTo>
                      <a:lnTo>
                        <a:pt x="684371" y="127159"/>
                      </a:lnTo>
                      <a:lnTo>
                        <a:pt x="703421" y="127159"/>
                      </a:lnTo>
                      <a:lnTo>
                        <a:pt x="703421" y="140494"/>
                      </a:lnTo>
                      <a:lnTo>
                        <a:pt x="743426" y="140494"/>
                      </a:lnTo>
                      <a:lnTo>
                        <a:pt x="743426" y="148114"/>
                      </a:lnTo>
                      <a:lnTo>
                        <a:pt x="807244" y="148114"/>
                      </a:lnTo>
                      <a:lnTo>
                        <a:pt x="807244" y="160496"/>
                      </a:lnTo>
                      <a:lnTo>
                        <a:pt x="867251" y="160496"/>
                      </a:lnTo>
                      <a:lnTo>
                        <a:pt x="867251" y="168116"/>
                      </a:lnTo>
                      <a:lnTo>
                        <a:pt x="888206" y="168116"/>
                      </a:lnTo>
                      <a:lnTo>
                        <a:pt x="888206" y="177641"/>
                      </a:lnTo>
                      <a:lnTo>
                        <a:pt x="915829" y="177641"/>
                      </a:lnTo>
                      <a:lnTo>
                        <a:pt x="915829" y="183356"/>
                      </a:lnTo>
                      <a:lnTo>
                        <a:pt x="951071" y="183356"/>
                      </a:lnTo>
                      <a:lnTo>
                        <a:pt x="951071" y="186214"/>
                      </a:lnTo>
                      <a:lnTo>
                        <a:pt x="971074" y="186214"/>
                      </a:lnTo>
                      <a:lnTo>
                        <a:pt x="971074" y="196691"/>
                      </a:lnTo>
                      <a:lnTo>
                        <a:pt x="1035844" y="196691"/>
                      </a:lnTo>
                      <a:lnTo>
                        <a:pt x="1035844" y="202406"/>
                      </a:lnTo>
                      <a:lnTo>
                        <a:pt x="1090136" y="202406"/>
                      </a:lnTo>
                      <a:lnTo>
                        <a:pt x="1090136" y="216694"/>
                      </a:lnTo>
                      <a:lnTo>
                        <a:pt x="1112996" y="216694"/>
                      </a:lnTo>
                      <a:lnTo>
                        <a:pt x="1112996" y="223361"/>
                      </a:lnTo>
                      <a:lnTo>
                        <a:pt x="1245394" y="223361"/>
                      </a:lnTo>
                      <a:lnTo>
                        <a:pt x="1245394" y="233839"/>
                      </a:lnTo>
                      <a:lnTo>
                        <a:pt x="1340644" y="233839"/>
                      </a:lnTo>
                      <a:lnTo>
                        <a:pt x="1340644" y="245269"/>
                      </a:lnTo>
                      <a:lnTo>
                        <a:pt x="1350169" y="245269"/>
                      </a:lnTo>
                      <a:lnTo>
                        <a:pt x="1350169" y="254794"/>
                      </a:lnTo>
                      <a:lnTo>
                        <a:pt x="1391126" y="254794"/>
                      </a:lnTo>
                      <a:lnTo>
                        <a:pt x="1391126" y="276701"/>
                      </a:lnTo>
                      <a:lnTo>
                        <a:pt x="1402556" y="276701"/>
                      </a:lnTo>
                      <a:lnTo>
                        <a:pt x="1402556" y="286226"/>
                      </a:lnTo>
                      <a:lnTo>
                        <a:pt x="1414939" y="286226"/>
                      </a:lnTo>
                      <a:lnTo>
                        <a:pt x="1414939" y="295751"/>
                      </a:lnTo>
                      <a:lnTo>
                        <a:pt x="1422559" y="295751"/>
                      </a:lnTo>
                      <a:lnTo>
                        <a:pt x="1422559" y="306229"/>
                      </a:lnTo>
                      <a:lnTo>
                        <a:pt x="1561624" y="306229"/>
                      </a:lnTo>
                      <a:lnTo>
                        <a:pt x="1561624" y="313849"/>
                      </a:lnTo>
                      <a:lnTo>
                        <a:pt x="1588294" y="313849"/>
                      </a:lnTo>
                      <a:lnTo>
                        <a:pt x="1588294" y="327184"/>
                      </a:lnTo>
                      <a:lnTo>
                        <a:pt x="1598771" y="327184"/>
                      </a:lnTo>
                      <a:lnTo>
                        <a:pt x="1598771" y="334804"/>
                      </a:lnTo>
                      <a:lnTo>
                        <a:pt x="1628299" y="334804"/>
                      </a:lnTo>
                      <a:lnTo>
                        <a:pt x="1628299" y="340519"/>
                      </a:lnTo>
                      <a:lnTo>
                        <a:pt x="1684496" y="340519"/>
                      </a:lnTo>
                      <a:lnTo>
                        <a:pt x="1684496" y="350996"/>
                      </a:lnTo>
                      <a:lnTo>
                        <a:pt x="1700689" y="350996"/>
                      </a:lnTo>
                      <a:lnTo>
                        <a:pt x="1700689" y="357664"/>
                      </a:lnTo>
                      <a:lnTo>
                        <a:pt x="1709261" y="357664"/>
                      </a:lnTo>
                      <a:lnTo>
                        <a:pt x="1709261" y="367189"/>
                      </a:lnTo>
                      <a:lnTo>
                        <a:pt x="1716881" y="367189"/>
                      </a:lnTo>
                      <a:lnTo>
                        <a:pt x="1716881" y="384334"/>
                      </a:lnTo>
                      <a:lnTo>
                        <a:pt x="1738789" y="384334"/>
                      </a:lnTo>
                      <a:lnTo>
                        <a:pt x="1738789" y="395764"/>
                      </a:lnTo>
                      <a:lnTo>
                        <a:pt x="1828324" y="395764"/>
                      </a:lnTo>
                      <a:lnTo>
                        <a:pt x="1828324" y="405289"/>
                      </a:lnTo>
                      <a:lnTo>
                        <a:pt x="1845469" y="405289"/>
                      </a:lnTo>
                      <a:lnTo>
                        <a:pt x="1845469" y="419576"/>
                      </a:lnTo>
                      <a:lnTo>
                        <a:pt x="1856899" y="419576"/>
                      </a:lnTo>
                      <a:lnTo>
                        <a:pt x="1856899" y="434816"/>
                      </a:lnTo>
                      <a:lnTo>
                        <a:pt x="1873091" y="434816"/>
                      </a:lnTo>
                      <a:lnTo>
                        <a:pt x="1873091" y="440531"/>
                      </a:lnTo>
                      <a:lnTo>
                        <a:pt x="1915954" y="440531"/>
                      </a:lnTo>
                      <a:lnTo>
                        <a:pt x="1915954" y="458629"/>
                      </a:lnTo>
                      <a:lnTo>
                        <a:pt x="1942624" y="458629"/>
                      </a:lnTo>
                      <a:lnTo>
                        <a:pt x="1942624" y="471964"/>
                      </a:lnTo>
                      <a:lnTo>
                        <a:pt x="1955006" y="471964"/>
                      </a:lnTo>
                      <a:lnTo>
                        <a:pt x="1955006" y="486251"/>
                      </a:lnTo>
                      <a:lnTo>
                        <a:pt x="1983581" y="486251"/>
                      </a:lnTo>
                      <a:lnTo>
                        <a:pt x="1983581" y="511016"/>
                      </a:lnTo>
                      <a:lnTo>
                        <a:pt x="2012156" y="511016"/>
                      </a:lnTo>
                      <a:lnTo>
                        <a:pt x="2012156" y="524351"/>
                      </a:lnTo>
                      <a:lnTo>
                        <a:pt x="2025491" y="524351"/>
                      </a:lnTo>
                      <a:lnTo>
                        <a:pt x="2025491" y="532924"/>
                      </a:lnTo>
                      <a:lnTo>
                        <a:pt x="2087404" y="532924"/>
                      </a:lnTo>
                      <a:lnTo>
                        <a:pt x="2087404" y="563404"/>
                      </a:lnTo>
                      <a:lnTo>
                        <a:pt x="2095976" y="563404"/>
                      </a:lnTo>
                      <a:lnTo>
                        <a:pt x="2095976" y="577691"/>
                      </a:lnTo>
                      <a:lnTo>
                        <a:pt x="2114074" y="577691"/>
                      </a:lnTo>
                      <a:lnTo>
                        <a:pt x="2114074" y="607219"/>
                      </a:lnTo>
                      <a:lnTo>
                        <a:pt x="2135029" y="607219"/>
                      </a:lnTo>
                      <a:lnTo>
                        <a:pt x="2135029" y="625316"/>
                      </a:lnTo>
                      <a:lnTo>
                        <a:pt x="2169319" y="625316"/>
                      </a:lnTo>
                      <a:lnTo>
                        <a:pt x="2169319" y="642461"/>
                      </a:lnTo>
                      <a:lnTo>
                        <a:pt x="2210276" y="642461"/>
                      </a:lnTo>
                      <a:lnTo>
                        <a:pt x="2210276" y="654844"/>
                      </a:lnTo>
                      <a:lnTo>
                        <a:pt x="2265521" y="654844"/>
                      </a:lnTo>
                      <a:lnTo>
                        <a:pt x="2265521" y="676751"/>
                      </a:lnTo>
                      <a:lnTo>
                        <a:pt x="2299811" y="676751"/>
                      </a:lnTo>
                      <a:lnTo>
                        <a:pt x="2299811" y="688181"/>
                      </a:lnTo>
                      <a:lnTo>
                        <a:pt x="2326481" y="688181"/>
                      </a:lnTo>
                      <a:lnTo>
                        <a:pt x="2326481" y="710089"/>
                      </a:lnTo>
                      <a:lnTo>
                        <a:pt x="2344579" y="710089"/>
                      </a:lnTo>
                      <a:lnTo>
                        <a:pt x="2344579" y="721519"/>
                      </a:lnTo>
                      <a:lnTo>
                        <a:pt x="2390299" y="721519"/>
                      </a:lnTo>
                      <a:lnTo>
                        <a:pt x="2390299" y="736759"/>
                      </a:lnTo>
                      <a:lnTo>
                        <a:pt x="2432209" y="736759"/>
                      </a:lnTo>
                      <a:lnTo>
                        <a:pt x="2432209" y="757714"/>
                      </a:lnTo>
                      <a:lnTo>
                        <a:pt x="2455069" y="757714"/>
                      </a:lnTo>
                      <a:lnTo>
                        <a:pt x="2455069" y="766286"/>
                      </a:lnTo>
                      <a:lnTo>
                        <a:pt x="2484596" y="766286"/>
                      </a:lnTo>
                      <a:lnTo>
                        <a:pt x="2484596" y="796766"/>
                      </a:lnTo>
                      <a:lnTo>
                        <a:pt x="2496026" y="796766"/>
                      </a:lnTo>
                      <a:lnTo>
                        <a:pt x="2496026" y="819626"/>
                      </a:lnTo>
                      <a:lnTo>
                        <a:pt x="2509361" y="819626"/>
                      </a:lnTo>
                      <a:lnTo>
                        <a:pt x="2509361" y="825341"/>
                      </a:lnTo>
                      <a:lnTo>
                        <a:pt x="2529364" y="825341"/>
                      </a:lnTo>
                      <a:lnTo>
                        <a:pt x="2529364" y="836771"/>
                      </a:lnTo>
                      <a:lnTo>
                        <a:pt x="2595086" y="836771"/>
                      </a:lnTo>
                      <a:lnTo>
                        <a:pt x="2595086" y="842486"/>
                      </a:lnTo>
                      <a:lnTo>
                        <a:pt x="2624614" y="842486"/>
                      </a:lnTo>
                      <a:lnTo>
                        <a:pt x="2624614" y="851059"/>
                      </a:lnTo>
                      <a:lnTo>
                        <a:pt x="2664619" y="851059"/>
                      </a:lnTo>
                      <a:lnTo>
                        <a:pt x="2664619" y="864394"/>
                      </a:lnTo>
                      <a:lnTo>
                        <a:pt x="2689384" y="864394"/>
                      </a:lnTo>
                      <a:lnTo>
                        <a:pt x="2689384" y="881539"/>
                      </a:lnTo>
                      <a:lnTo>
                        <a:pt x="2748439" y="881539"/>
                      </a:lnTo>
                      <a:lnTo>
                        <a:pt x="2748439" y="891064"/>
                      </a:lnTo>
                      <a:lnTo>
                        <a:pt x="2776061" y="891064"/>
                      </a:lnTo>
                      <a:lnTo>
                        <a:pt x="2776061" y="904399"/>
                      </a:lnTo>
                      <a:lnTo>
                        <a:pt x="2786539" y="904399"/>
                      </a:lnTo>
                      <a:lnTo>
                        <a:pt x="2786539" y="938689"/>
                      </a:lnTo>
                      <a:lnTo>
                        <a:pt x="2843689" y="938689"/>
                      </a:lnTo>
                      <a:lnTo>
                        <a:pt x="2843689" y="955834"/>
                      </a:lnTo>
                      <a:lnTo>
                        <a:pt x="2901791" y="955834"/>
                      </a:lnTo>
                      <a:lnTo>
                        <a:pt x="2901791" y="966311"/>
                      </a:lnTo>
                      <a:lnTo>
                        <a:pt x="2929414" y="966311"/>
                      </a:lnTo>
                      <a:lnTo>
                        <a:pt x="2929414" y="981551"/>
                      </a:lnTo>
                      <a:lnTo>
                        <a:pt x="2981801" y="981551"/>
                      </a:lnTo>
                      <a:lnTo>
                        <a:pt x="2981801" y="989171"/>
                      </a:lnTo>
                      <a:lnTo>
                        <a:pt x="3000851" y="989171"/>
                      </a:lnTo>
                      <a:lnTo>
                        <a:pt x="3000851" y="1002506"/>
                      </a:lnTo>
                      <a:lnTo>
                        <a:pt x="3088481" y="1002506"/>
                      </a:lnTo>
                      <a:lnTo>
                        <a:pt x="3088481" y="1014889"/>
                      </a:lnTo>
                      <a:lnTo>
                        <a:pt x="3110389" y="1014889"/>
                      </a:lnTo>
                      <a:lnTo>
                        <a:pt x="3110389" y="1030129"/>
                      </a:lnTo>
                      <a:lnTo>
                        <a:pt x="3145631" y="1030129"/>
                      </a:lnTo>
                      <a:lnTo>
                        <a:pt x="3145631" y="1040606"/>
                      </a:lnTo>
                      <a:lnTo>
                        <a:pt x="3155156" y="1040606"/>
                      </a:lnTo>
                      <a:lnTo>
                        <a:pt x="3155156" y="1063466"/>
                      </a:lnTo>
                      <a:lnTo>
                        <a:pt x="3165634" y="1063466"/>
                      </a:lnTo>
                      <a:lnTo>
                        <a:pt x="3165634" y="1072039"/>
                      </a:lnTo>
                      <a:lnTo>
                        <a:pt x="3198019" y="1072039"/>
                      </a:lnTo>
                      <a:lnTo>
                        <a:pt x="3198019" y="1081564"/>
                      </a:lnTo>
                      <a:lnTo>
                        <a:pt x="3215164" y="1081564"/>
                      </a:lnTo>
                      <a:lnTo>
                        <a:pt x="3215164" y="1094899"/>
                      </a:lnTo>
                      <a:lnTo>
                        <a:pt x="3239929" y="1094899"/>
                      </a:lnTo>
                      <a:lnTo>
                        <a:pt x="3239929" y="1104424"/>
                      </a:lnTo>
                      <a:lnTo>
                        <a:pt x="3257074" y="1104424"/>
                      </a:lnTo>
                      <a:lnTo>
                        <a:pt x="3257074" y="1114901"/>
                      </a:lnTo>
                      <a:lnTo>
                        <a:pt x="3285649" y="1114901"/>
                      </a:lnTo>
                      <a:lnTo>
                        <a:pt x="3285649" y="1125379"/>
                      </a:lnTo>
                      <a:lnTo>
                        <a:pt x="3316129" y="1125379"/>
                      </a:lnTo>
                      <a:lnTo>
                        <a:pt x="3316129" y="1144429"/>
                      </a:lnTo>
                      <a:lnTo>
                        <a:pt x="3358991" y="1144429"/>
                      </a:lnTo>
                      <a:lnTo>
                        <a:pt x="3358991" y="1155859"/>
                      </a:lnTo>
                      <a:lnTo>
                        <a:pt x="3392329" y="1155859"/>
                      </a:lnTo>
                      <a:lnTo>
                        <a:pt x="3392329" y="1166336"/>
                      </a:lnTo>
                      <a:lnTo>
                        <a:pt x="3457099" y="1166336"/>
                      </a:lnTo>
                      <a:lnTo>
                        <a:pt x="3457099" y="1176814"/>
                      </a:lnTo>
                      <a:lnTo>
                        <a:pt x="3468529" y="1176814"/>
                      </a:lnTo>
                      <a:lnTo>
                        <a:pt x="3468529" y="1185386"/>
                      </a:lnTo>
                      <a:lnTo>
                        <a:pt x="3513296" y="1185386"/>
                      </a:lnTo>
                      <a:lnTo>
                        <a:pt x="3513296" y="1193959"/>
                      </a:lnTo>
                      <a:lnTo>
                        <a:pt x="3562826" y="1193959"/>
                      </a:lnTo>
                      <a:lnTo>
                        <a:pt x="3562826" y="1210151"/>
                      </a:lnTo>
                      <a:lnTo>
                        <a:pt x="3587591" y="1210151"/>
                      </a:lnTo>
                      <a:lnTo>
                        <a:pt x="3587591" y="1219676"/>
                      </a:lnTo>
                      <a:lnTo>
                        <a:pt x="3639026" y="1219676"/>
                      </a:lnTo>
                      <a:lnTo>
                        <a:pt x="3639026" y="1257776"/>
                      </a:lnTo>
                      <a:lnTo>
                        <a:pt x="3660934" y="1257776"/>
                      </a:lnTo>
                      <a:lnTo>
                        <a:pt x="3660934" y="1262539"/>
                      </a:lnTo>
                      <a:lnTo>
                        <a:pt x="3679984" y="1262539"/>
                      </a:lnTo>
                      <a:lnTo>
                        <a:pt x="3679984" y="1273969"/>
                      </a:lnTo>
                      <a:lnTo>
                        <a:pt x="3799999" y="1273969"/>
                      </a:lnTo>
                      <a:lnTo>
                        <a:pt x="3799999" y="1291114"/>
                      </a:lnTo>
                      <a:lnTo>
                        <a:pt x="3846671" y="1291114"/>
                      </a:lnTo>
                      <a:lnTo>
                        <a:pt x="3846671" y="1298734"/>
                      </a:lnTo>
                      <a:lnTo>
                        <a:pt x="3888581" y="1298734"/>
                      </a:lnTo>
                      <a:lnTo>
                        <a:pt x="3888581" y="1314926"/>
                      </a:lnTo>
                      <a:lnTo>
                        <a:pt x="3971449" y="1314926"/>
                      </a:lnTo>
                      <a:lnTo>
                        <a:pt x="3971449" y="1329214"/>
                      </a:lnTo>
                      <a:lnTo>
                        <a:pt x="4157186" y="1329214"/>
                      </a:lnTo>
                      <a:lnTo>
                        <a:pt x="4157186" y="1339691"/>
                      </a:lnTo>
                      <a:lnTo>
                        <a:pt x="4179094" y="1339691"/>
                      </a:lnTo>
                      <a:lnTo>
                        <a:pt x="4179094" y="1354931"/>
                      </a:lnTo>
                      <a:lnTo>
                        <a:pt x="4188619" y="1354931"/>
                      </a:lnTo>
                      <a:lnTo>
                        <a:pt x="4188619" y="1385411"/>
                      </a:lnTo>
                      <a:lnTo>
                        <a:pt x="4220051" y="1385411"/>
                      </a:lnTo>
                      <a:lnTo>
                        <a:pt x="4220051" y="1413986"/>
                      </a:lnTo>
                      <a:lnTo>
                        <a:pt x="4318159" y="1413986"/>
                      </a:lnTo>
                      <a:lnTo>
                        <a:pt x="4318159" y="1431131"/>
                      </a:lnTo>
                      <a:lnTo>
                        <a:pt x="4351497" y="1431131"/>
                      </a:lnTo>
                      <a:lnTo>
                        <a:pt x="4351497" y="1448276"/>
                      </a:lnTo>
                      <a:lnTo>
                        <a:pt x="4386739" y="1448276"/>
                      </a:lnTo>
                      <a:lnTo>
                        <a:pt x="4386739" y="1462564"/>
                      </a:lnTo>
                      <a:lnTo>
                        <a:pt x="4582954" y="1462564"/>
                      </a:lnTo>
                      <a:lnTo>
                        <a:pt x="4582954" y="1484471"/>
                      </a:lnTo>
                      <a:lnTo>
                        <a:pt x="4685824" y="1484471"/>
                      </a:lnTo>
                      <a:lnTo>
                        <a:pt x="4685824" y="1502569"/>
                      </a:lnTo>
                      <a:lnTo>
                        <a:pt x="4707731" y="1502569"/>
                      </a:lnTo>
                      <a:lnTo>
                        <a:pt x="4707731" y="1522571"/>
                      </a:lnTo>
                      <a:lnTo>
                        <a:pt x="4804887" y="1522571"/>
                      </a:lnTo>
                      <a:lnTo>
                        <a:pt x="4804887" y="1542574"/>
                      </a:lnTo>
                      <a:lnTo>
                        <a:pt x="4913471" y="1542574"/>
                      </a:lnTo>
                      <a:lnTo>
                        <a:pt x="4913471" y="1569244"/>
                      </a:lnTo>
                      <a:lnTo>
                        <a:pt x="4933474" y="1569244"/>
                      </a:lnTo>
                      <a:lnTo>
                        <a:pt x="4933474" y="1596866"/>
                      </a:lnTo>
                      <a:lnTo>
                        <a:pt x="4946809" y="1596866"/>
                      </a:lnTo>
                      <a:lnTo>
                        <a:pt x="4946809" y="1614964"/>
                      </a:lnTo>
                      <a:lnTo>
                        <a:pt x="5388769" y="1614964"/>
                      </a:lnTo>
                      <a:lnTo>
                        <a:pt x="5388769" y="1652111"/>
                      </a:lnTo>
                      <a:lnTo>
                        <a:pt x="5885974" y="1652111"/>
                      </a:lnTo>
                      <a:lnTo>
                        <a:pt x="5885974" y="1726406"/>
                      </a:lnTo>
                      <a:lnTo>
                        <a:pt x="6749892" y="1726406"/>
                      </a:lnTo>
                    </a:path>
                  </a:pathLst>
                </a:custGeom>
                <a:noFill/>
                <a:ln w="28575" cap="flat">
                  <a:solidFill>
                    <a:schemeClr val="accent3"/>
                  </a:solidFill>
                  <a:prstDash val="solid"/>
                  <a:miter/>
                </a:ln>
              </p:spPr>
              <p:txBody>
                <a:bodyPr rtlCol="0" anchor="ctr"/>
                <a:lstStyle/>
                <a:p>
                  <a:endParaRPr lang="en-GB">
                    <a:solidFill>
                      <a:srgbClr val="4D4D4D"/>
                    </a:solidFill>
                  </a:endParaRPr>
                </a:p>
              </p:txBody>
            </p:sp>
          </p:grpSp>
        </p:grpSp>
      </p:grpSp>
    </p:spTree>
    <p:extLst>
      <p:ext uri="{BB962C8B-B14F-4D97-AF65-F5344CB8AC3E}">
        <p14:creationId xmlns:p14="http://schemas.microsoft.com/office/powerpoint/2010/main" xmlns="" val="341997496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LBA20：TRIBE2: GONO 在不可切除的转移性结直肠癌 (mCRC) 患者 (pts) 中一线和二线治疗的 III 期随机策略研究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Cremolini C, et al</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r>
              <a:rPr lang="zh-CN" sz="1600" b="0" i="0" u="none" strike="noStrike" cap="none" baseline="0" dirty="0">
                <a:solidFill>
                  <a:srgbClr val="4D4D4D"/>
                </a:solidFill>
                <a:effectLst/>
                <a:uFillTx/>
                <a:ea typeface="SimSun"/>
              </a:rPr>
              <a:t>1 线 FOLFOXIRI/贝伐珠单抗的缓解率高于 FOLFOX/贝伐珠单抗（61％ 与 50％；p=0.005）且 PFS 更长（12.0 与 9.9 个月，HR 0.73 [95％CI 0.62,</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0.87]；p&lt;0.001） </a:t>
            </a:r>
          </a:p>
          <a:p>
            <a:r>
              <a:rPr lang="zh-CN" sz="1600" b="0" i="0" u="none" strike="noStrike" cap="none" baseline="0" dirty="0">
                <a:solidFill>
                  <a:srgbClr val="4D4D4D"/>
                </a:solidFill>
                <a:effectLst/>
                <a:uFillTx/>
                <a:ea typeface="SimSun"/>
              </a:rPr>
              <a:t>OS 的结果不完备（大约 40％ 的事件）</a:t>
            </a:r>
          </a:p>
          <a:p>
            <a:pPr marL="250825" lvl="1" indent="-250825">
              <a:buSzPct val="110000"/>
              <a:buFontTx/>
              <a:buChar char="•"/>
            </a:pPr>
            <a:r>
              <a:rPr lang="zh-CN" sz="1600" b="0" i="0" u="none" strike="noStrike" cap="none" baseline="0" dirty="0">
                <a:solidFill>
                  <a:srgbClr val="4D4D4D"/>
                </a:solidFill>
                <a:effectLst/>
                <a:uFillTx/>
                <a:ea typeface="SimSun"/>
              </a:rPr>
              <a:t>两个治疗组的 AE 相似，但与 FOLFOX/贝伐珠单抗相比，1 线 FOLFOXIRI/贝伐珠单抗组中腹泻（5％ 与 17％）、中性粒细胞减少（21％ 与 50％）和发热性中性粒细胞减少（3％ 与 7％）的发生率较高</a:t>
            </a:r>
          </a:p>
          <a:p>
            <a:pPr marL="250825" lvl="1" indent="-250825">
              <a:buSzPct val="110000"/>
              <a:buFontTx/>
              <a:buChar char="•"/>
            </a:pPr>
            <a:r>
              <a:rPr lang="zh-CN" sz="1600" b="0" i="0" u="none" strike="noStrike" cap="none" baseline="0" dirty="0">
                <a:solidFill>
                  <a:srgbClr val="4D4D4D"/>
                </a:solidFill>
                <a:effectLst/>
                <a:uFillTx/>
                <a:ea typeface="SimSun"/>
              </a:rPr>
              <a:t>总共有 86％ 和 74％ 的患者分别在 FOLFOX/贝伐珠单抗和 FOLFOXIRI/贝伐珠单抗治疗期间进展后接受治疗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Cremolini C, et al. Ann Oncol 2018;29(suppl 5):abstr LBA20</a:t>
            </a:r>
          </a:p>
        </p:txBody>
      </p:sp>
    </p:spTree>
    <p:extLst>
      <p:ext uri="{BB962C8B-B14F-4D97-AF65-F5344CB8AC3E}">
        <p14:creationId xmlns:p14="http://schemas.microsoft.com/office/powerpoint/2010/main" xmlns="" val="17763350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LBA20：TRIBE2: GONO 在不可切除的转移性结直肠癌 (mCRC) 患者 (pts) 中一线和二线治疗的 III 期随机策略研究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Cremolini C,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在不可切除的 mCRC 患者中，FOLFOXIRI/贝伐珠单抗优于预先计划的相同药物序贯暴露策略 </a:t>
            </a:r>
          </a:p>
          <a:p>
            <a:r>
              <a:rPr lang="zh-CN" sz="1600" b="1" i="0" u="none" strike="noStrike" cap="none" baseline="0">
                <a:solidFill>
                  <a:srgbClr val="4D4D4D"/>
                </a:solidFill>
                <a:effectLst/>
                <a:uFillTx/>
                <a:ea typeface="SimSun"/>
              </a:rPr>
              <a:t>FOLFOXIRI/贝伐珠单抗 1 线治疗并不影响进展后治疗的可行性和疗效 </a:t>
            </a:r>
          </a:p>
          <a:p>
            <a:r>
              <a:rPr lang="zh-CN" sz="1600" b="1" i="0" u="none" strike="noStrike" cap="none" baseline="0">
                <a:solidFill>
                  <a:srgbClr val="4D4D4D"/>
                </a:solidFill>
                <a:effectLst/>
                <a:uFillTx/>
                <a:ea typeface="SimSun"/>
              </a:rPr>
              <a:t>本研究中 FOLFOXIRI/贝伐珠单抗的研究结果与之前的 III 期 TRIBE 研究结果具有可比性</a:t>
            </a:r>
          </a:p>
          <a:p>
            <a:pPr marL="0" indent="0">
              <a:buNone/>
            </a:pPr>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Cremolini C, et al. Ann Oncol 2018;29(suppl 5):abstr LBA20</a:t>
            </a:r>
          </a:p>
        </p:txBody>
      </p:sp>
    </p:spTree>
    <p:extLst>
      <p:ext uri="{BB962C8B-B14F-4D97-AF65-F5344CB8AC3E}">
        <p14:creationId xmlns:p14="http://schemas.microsoft.com/office/powerpoint/2010/main" xmlns="" val="1152463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452O：氟嘧啶治疗的 DPYD 基因型指导的剂量个体化：DPYD 变体 DPYD*2A、c.2846A&gt;T、c.1679T&gt;G 和 c.1236G&gt;A 的前瞻性安全性和成本分析</a:t>
            </a:r>
            <a:r>
              <a:rPr lang="es-ES" altLang="zh-CN" sz="1800" b="1" i="0" u="none" strike="noStrike" cap="none" baseline="0" dirty="0">
                <a:solidFill>
                  <a:srgbClr val="043882"/>
                </a:solidFill>
                <a:effectLst/>
                <a:uFillTx/>
                <a:ea typeface="SimSun"/>
              </a:rPr>
              <a:t> </a:t>
            </a:r>
            <a:r>
              <a:rPr lang="es-ES" altLang="zh-CN" sz="1800" b="1" i="0" u="none" strike="noStrike" cap="none" baseline="0" dirty="0" smtClean="0">
                <a:solidFill>
                  <a:srgbClr val="043882"/>
                </a:solidFill>
                <a:effectLst/>
                <a:uFillTx/>
                <a:ea typeface="SimSun"/>
              </a:rPr>
              <a:t/>
            </a:r>
            <a:br>
              <a:rPr lang="es-ES"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Henricks LM,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评估氟尿嘧啶治疗的一线 DPYD 基因分型和剂量个体化是否降低重度（≥3 级）氟嘧啶相关毒性的风险 </a:t>
            </a:r>
          </a:p>
          <a:p>
            <a:endParaRPr lang="en-NZ"/>
          </a:p>
          <a:p>
            <a:pPr marL="0" indent="0">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在患者开始基于氟嘧啶的治疗前进行 DPYD 基因分型 DPYD*2A、c.2846A&gt;T、c.1679T&gt;G 和 c.1236G&gt;A </a:t>
            </a:r>
          </a:p>
          <a:p>
            <a:r>
              <a:rPr lang="zh-CN" sz="1600" b="0" i="0" u="none" strike="noStrike" cap="none" baseline="0">
                <a:solidFill>
                  <a:srgbClr val="4D4D4D"/>
                </a:solidFill>
                <a:effectLst/>
                <a:uFillTx/>
                <a:ea typeface="SimSun"/>
              </a:rPr>
              <a:t>杂合子 DPYD 变异携带者的初始剂量减少 25％ (c.2846A&gt;T, c.1236G&gt;A) 或50% (DPYD*2A, c.1679T&gt;G) </a:t>
            </a:r>
          </a:p>
          <a:p>
            <a:r>
              <a:rPr lang="zh-CN" sz="1600" b="0" i="0" u="none" strike="noStrike" cap="none" baseline="0">
                <a:solidFill>
                  <a:srgbClr val="4D4D4D"/>
                </a:solidFill>
                <a:effectLst/>
                <a:uFillTx/>
                <a:ea typeface="SimSun"/>
              </a:rPr>
              <a:t>DPYD 变异携带者 (n=85) 中重度（≥3 级）毒性的发生率与研究中的 WT 患者 (n=1018) 以及接受全剂量治疗的 DPYD 变异携带者的历史队列进行了比较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Henricks LM, et al. Ann Oncol 2018;29(suppl 5):abstr 452O</a:t>
            </a:r>
          </a:p>
        </p:txBody>
      </p:sp>
    </p:spTree>
    <p:extLst>
      <p:ext uri="{BB962C8B-B14F-4D97-AF65-F5344CB8AC3E}">
        <p14:creationId xmlns:p14="http://schemas.microsoft.com/office/powerpoint/2010/main" xmlns="" val="12894841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食道和胃癌</a:t>
            </a:r>
          </a:p>
        </p:txBody>
      </p:sp>
    </p:spTree>
    <p:extLst>
      <p:ext uri="{BB962C8B-B14F-4D97-AF65-F5344CB8AC3E}">
        <p14:creationId xmlns:p14="http://schemas.microsoft.com/office/powerpoint/2010/main" xmlns="" val="331235001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452O：氟嘧啶治疗的 DPYD 基因型指导的剂量个体化：DPYD 变体 DPYD*2A、c.2846A&gt;T、c.1679T&gt;G 和 c.1236G&gt;A 的前瞻性安全性和成本分析</a:t>
            </a:r>
            <a:r>
              <a:rPr lang="es-ES" altLang="zh-CN" sz="1800" b="1" i="0" u="none" strike="noStrike" cap="none" baseline="0" dirty="0">
                <a:solidFill>
                  <a:srgbClr val="043882"/>
                </a:solidFill>
                <a:effectLst/>
                <a:uFillTx/>
                <a:ea typeface="SimSun"/>
              </a:rPr>
              <a:t> </a:t>
            </a:r>
            <a:r>
              <a:rPr lang="es-ES" altLang="zh-CN" sz="1800" b="1" i="0" u="none" strike="noStrike" cap="none" baseline="0" dirty="0" smtClean="0">
                <a:solidFill>
                  <a:srgbClr val="043882"/>
                </a:solidFill>
                <a:effectLst/>
                <a:uFillTx/>
                <a:ea typeface="SimSun"/>
              </a:rPr>
              <a:t/>
            </a:r>
            <a:br>
              <a:rPr lang="es-ES"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Henricks LM, et al</a:t>
            </a:r>
          </a:p>
        </p:txBody>
      </p:sp>
      <p:sp>
        <p:nvSpPr>
          <p:cNvPr id="3" name="Content Placeholder 2"/>
          <p:cNvSpPr>
            <a:spLocks noGrp="1"/>
          </p:cNvSpPr>
          <p:nvPr>
            <p:ph idx="1"/>
          </p:nvPr>
        </p:nvSpPr>
        <p:spPr>
          <a:xfrm>
            <a:off x="365125" y="1254035"/>
            <a:ext cx="3337417" cy="4746172"/>
          </a:xfrm>
        </p:spPr>
        <p:txBody>
          <a:bodyPr/>
          <a:lstStyle/>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DPYD 基因分型降低了重度毒性的风险 </a:t>
            </a:r>
          </a:p>
          <a:p>
            <a:r>
              <a:rPr lang="zh-CN" sz="1600" b="0" i="0" u="none" strike="noStrike" cap="none" baseline="0" dirty="0">
                <a:solidFill>
                  <a:srgbClr val="4D4D4D"/>
                </a:solidFill>
                <a:effectLst/>
                <a:uFillTx/>
                <a:ea typeface="SimSun"/>
              </a:rPr>
              <a:t>在本研究中，DPYD 携带者和 WT 患者的住院风险相似</a:t>
            </a:r>
          </a:p>
          <a:p>
            <a:r>
              <a:rPr lang="zh-CN" sz="1600" b="0" i="0" u="none" strike="noStrike" cap="none" baseline="0" dirty="0">
                <a:solidFill>
                  <a:srgbClr val="4D4D4D"/>
                </a:solidFill>
                <a:effectLst/>
                <a:uFillTx/>
                <a:ea typeface="SimSun"/>
              </a:rPr>
              <a:t>接受 DPYD</a:t>
            </a:r>
            <a:r>
              <a:rPr lang="zh-CN" sz="1600" b="0" i="1"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基因型指导给药</a:t>
            </a:r>
            <a:r>
              <a:rPr lang="zh-CN" dirty="0">
                <a:ea typeface="SimSun"/>
              </a:rPr>
              <a:t>的患者中无毒性相关死亡 </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Henricks LM, et al. Ann Oncol 2018;29(suppl 5):abstr 452O</a:t>
            </a:r>
          </a:p>
        </p:txBody>
      </p:sp>
      <p:grpSp>
        <p:nvGrpSpPr>
          <p:cNvPr id="1025" name="Group 1024"/>
          <p:cNvGrpSpPr/>
          <p:nvPr/>
        </p:nvGrpSpPr>
        <p:grpSpPr>
          <a:xfrm>
            <a:off x="4044069" y="1619552"/>
            <a:ext cx="4990387" cy="4257688"/>
            <a:chOff x="4781269" y="1953661"/>
            <a:chExt cx="4308906" cy="3676262"/>
          </a:xfrm>
        </p:grpSpPr>
        <p:sp>
          <p:nvSpPr>
            <p:cNvPr id="56" name="Rectangle 55"/>
            <p:cNvSpPr/>
            <p:nvPr/>
          </p:nvSpPr>
          <p:spPr>
            <a:xfrm>
              <a:off x="6304721" y="2208697"/>
              <a:ext cx="90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nvGrpSpPr>
            <p:cNvPr id="57" name="Group 56"/>
            <p:cNvGrpSpPr/>
            <p:nvPr/>
          </p:nvGrpSpPr>
          <p:grpSpPr>
            <a:xfrm>
              <a:off x="5626480" y="2491409"/>
              <a:ext cx="3328987" cy="2564813"/>
              <a:chOff x="4770777" y="2593181"/>
              <a:chExt cx="3916023" cy="2993232"/>
            </a:xfrm>
          </p:grpSpPr>
          <p:cxnSp>
            <p:nvCxnSpPr>
              <p:cNvPr id="63" name="Straight Connector 62"/>
              <p:cNvCxnSpPr/>
              <p:nvPr/>
            </p:nvCxnSpPr>
            <p:spPr>
              <a:xfrm flipH="1" flipV="1">
                <a:off x="5453269" y="2597426"/>
                <a:ext cx="0" cy="29833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564256"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6313004"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64257" y="5330687"/>
                <a:ext cx="7454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791201" y="5257801"/>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cxnSp>
            <p:nvCxnSpPr>
              <p:cNvPr id="68" name="Straight Connector 67"/>
              <p:cNvCxnSpPr/>
              <p:nvPr/>
            </p:nvCxnSpPr>
            <p:spPr>
              <a:xfrm flipH="1" flipV="1">
                <a:off x="558744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631299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587448" y="5120309"/>
                <a:ext cx="7239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556425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86959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4257" y="4547154"/>
                <a:ext cx="13053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6211956"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7437760"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11957" y="4336776"/>
                <a:ext cx="122582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612084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20849" y="3551585"/>
                <a:ext cx="244336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856421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227982" y="295026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6493554" y="2950267"/>
                <a:ext cx="0" cy="762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7983" y="2988367"/>
                <a:ext cx="12672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142382"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7185980"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42383" y="2773019"/>
                <a:ext cx="10419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985566" y="4475923"/>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87" name="Rectangle 86"/>
              <p:cNvSpPr/>
              <p:nvPr/>
            </p:nvSpPr>
            <p:spPr>
              <a:xfrm>
                <a:off x="5561496" y="2907749"/>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nvGrpSpPr>
              <p:cNvPr id="88" name="Group 87"/>
              <p:cNvGrpSpPr/>
              <p:nvPr/>
            </p:nvGrpSpPr>
            <p:grpSpPr>
              <a:xfrm>
                <a:off x="4770777" y="2593181"/>
                <a:ext cx="3916023" cy="2993232"/>
                <a:chOff x="4770777" y="2593181"/>
                <a:chExt cx="3916023" cy="2993232"/>
              </a:xfrm>
            </p:grpSpPr>
            <p:grpSp>
              <p:nvGrpSpPr>
                <p:cNvPr id="89" name="Group 88"/>
                <p:cNvGrpSpPr/>
                <p:nvPr/>
              </p:nvGrpSpPr>
              <p:grpSpPr>
                <a:xfrm>
                  <a:off x="4770777" y="2593181"/>
                  <a:ext cx="75600" cy="2993232"/>
                  <a:chOff x="4770777" y="2593181"/>
                  <a:chExt cx="75600" cy="2993232"/>
                </a:xfrm>
              </p:grpSpPr>
              <p:cxnSp>
                <p:nvCxnSpPr>
                  <p:cNvPr id="96" name="Straight Connector 95"/>
                  <p:cNvCxnSpPr/>
                  <p:nvPr/>
                </p:nvCxnSpPr>
                <p:spPr>
                  <a:xfrm flipH="1">
                    <a:off x="4843463" y="2593181"/>
                    <a:ext cx="0" cy="2993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0777" y="5218043"/>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70777" y="4440582"/>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770777" y="3659258"/>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770777" y="2876826"/>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4843463" y="5473683"/>
                  <a:ext cx="3843337" cy="107139"/>
                  <a:chOff x="4843463" y="5473683"/>
                  <a:chExt cx="3843337" cy="107139"/>
                </a:xfrm>
              </p:grpSpPr>
              <p:cxnSp>
                <p:nvCxnSpPr>
                  <p:cNvPr id="91" name="Straight Connector 90"/>
                  <p:cNvCxnSpPr/>
                  <p:nvPr/>
                </p:nvCxnSpPr>
                <p:spPr>
                  <a:xfrm flipH="1">
                    <a:off x="4843463" y="5507831"/>
                    <a:ext cx="3843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66418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05955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268817"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54532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86829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7899187" y="5473683"/>
                    <a:ext cx="50665" cy="65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8029745" y="5473683"/>
                    <a:ext cx="50665" cy="657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1" name="Diamond 100"/>
              <p:cNvSpPr/>
              <p:nvPr/>
            </p:nvSpPr>
            <p:spPr>
              <a:xfrm>
                <a:off x="5789545" y="5014292"/>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2" name="Diamond 101"/>
              <p:cNvSpPr/>
              <p:nvPr/>
            </p:nvSpPr>
            <p:spPr>
              <a:xfrm>
                <a:off x="6635233" y="4242601"/>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3" name="Diamond 102"/>
              <p:cNvSpPr/>
              <p:nvPr/>
            </p:nvSpPr>
            <p:spPr>
              <a:xfrm>
                <a:off x="7354068" y="3455430"/>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4" name="Diamond 103"/>
              <p:cNvSpPr/>
              <p:nvPr/>
            </p:nvSpPr>
            <p:spPr>
              <a:xfrm>
                <a:off x="6487238" y="2673168"/>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sp>
          <p:nvSpPr>
            <p:cNvPr id="59" name="Rectangle 58"/>
            <p:cNvSpPr/>
            <p:nvPr/>
          </p:nvSpPr>
          <p:spPr>
            <a:xfrm>
              <a:off x="8282609" y="3263348"/>
              <a:ext cx="152400" cy="79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5" name="Parallelogram 104"/>
            <p:cNvSpPr/>
            <p:nvPr/>
          </p:nvSpPr>
          <p:spPr>
            <a:xfrm>
              <a:off x="8282384" y="4936435"/>
              <a:ext cx="169200" cy="92765"/>
            </a:xfrm>
            <a:prstGeom prst="parallelogram">
              <a:avLst>
                <a:gd name="adj" fmla="val 767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6" name="TextBox 105"/>
            <p:cNvSpPr txBox="1"/>
            <p:nvPr/>
          </p:nvSpPr>
          <p:spPr>
            <a:xfrm>
              <a:off x="6429997" y="5271165"/>
              <a:ext cx="1897877" cy="358758"/>
            </a:xfrm>
            <a:prstGeom prst="rect">
              <a:avLst/>
            </a:prstGeom>
            <a:noFill/>
          </p:spPr>
          <p:txBody>
            <a:bodyPr wrap="none" rtlCol="0">
              <a:spAutoFit/>
            </a:bodyPr>
            <a:lstStyle/>
            <a:p>
              <a:pPr algn="ctr"/>
              <a:r>
                <a:rPr lang="zh-CN" sz="1050" b="0" i="0" u="none" strike="noStrike" cap="none" baseline="0" dirty="0">
                  <a:solidFill>
                    <a:srgbClr val="4D4D4D"/>
                  </a:solidFill>
                  <a:effectLst/>
                  <a:uFillTx/>
                  <a:ea typeface="SimSun"/>
                </a:rPr>
                <a:t>与非携带者相比，</a:t>
              </a:r>
              <a:endParaRPr lang="es-ES" altLang="zh-CN" sz="1050" b="0" i="0" u="none" strike="noStrike" cap="none" baseline="0" dirty="0">
                <a:solidFill>
                  <a:srgbClr val="4D4D4D"/>
                </a:solidFill>
                <a:effectLst/>
                <a:uFillTx/>
                <a:ea typeface="SimSun"/>
              </a:endParaRPr>
            </a:p>
            <a:p>
              <a:pPr algn="ctr"/>
              <a:r>
                <a:rPr lang="zh-CN" sz="1050" b="0" i="0" u="none" strike="noStrike" cap="none" baseline="0" dirty="0">
                  <a:solidFill>
                    <a:srgbClr val="4D4D4D"/>
                  </a:solidFill>
                  <a:effectLst/>
                  <a:uFillTx/>
                  <a:ea typeface="SimSun"/>
                </a:rPr>
                <a:t>总体重度毒性的相对风险 (95%CI)</a:t>
              </a:r>
            </a:p>
          </p:txBody>
        </p:sp>
        <p:sp>
          <p:nvSpPr>
            <p:cNvPr id="109" name="TextBox 108"/>
            <p:cNvSpPr txBox="1"/>
            <p:nvPr/>
          </p:nvSpPr>
          <p:spPr>
            <a:xfrm>
              <a:off x="4934820" y="4617349"/>
              <a:ext cx="738455" cy="217338"/>
            </a:xfrm>
            <a:prstGeom prst="rect">
              <a:avLst/>
            </a:prstGeom>
            <a:noFill/>
          </p:spPr>
          <p:txBody>
            <a:bodyPr wrap="none" rtlCol="0">
              <a:spAutoFit/>
            </a:bodyPr>
            <a:lstStyle/>
            <a:p>
              <a:pPr algn="r"/>
              <a:r>
                <a:rPr lang="zh-CN" sz="1050" b="0" i="0" u="none" strike="noStrike" cap="none" baseline="0">
                  <a:solidFill>
                    <a:srgbClr val="4D4D4D"/>
                  </a:solidFill>
                  <a:effectLst/>
                  <a:uFillTx/>
                  <a:ea typeface="SimSun"/>
                </a:rPr>
                <a:t>c.1236G&gt;A</a:t>
              </a:r>
            </a:p>
          </p:txBody>
        </p:sp>
        <p:sp>
          <p:nvSpPr>
            <p:cNvPr id="110" name="TextBox 109"/>
            <p:cNvSpPr txBox="1"/>
            <p:nvPr/>
          </p:nvSpPr>
          <p:spPr>
            <a:xfrm>
              <a:off x="4954029" y="3948118"/>
              <a:ext cx="719246" cy="217338"/>
            </a:xfrm>
            <a:prstGeom prst="rect">
              <a:avLst/>
            </a:prstGeom>
            <a:noFill/>
          </p:spPr>
          <p:txBody>
            <a:bodyPr wrap="none" rtlCol="0">
              <a:spAutoFit/>
            </a:bodyPr>
            <a:lstStyle/>
            <a:p>
              <a:pPr algn="r"/>
              <a:r>
                <a:rPr lang="zh-CN" sz="1050" b="0" i="0" u="none" strike="noStrike" cap="none" baseline="0">
                  <a:solidFill>
                    <a:srgbClr val="4D4D4D"/>
                  </a:solidFill>
                  <a:effectLst/>
                  <a:uFillTx/>
                  <a:ea typeface="SimSun"/>
                </a:rPr>
                <a:t>c.2846A&gt;T</a:t>
              </a:r>
            </a:p>
          </p:txBody>
        </p:sp>
        <p:sp>
          <p:nvSpPr>
            <p:cNvPr id="111" name="TextBox 110"/>
            <p:cNvSpPr txBox="1"/>
            <p:nvPr/>
          </p:nvSpPr>
          <p:spPr>
            <a:xfrm>
              <a:off x="4941681" y="3278886"/>
              <a:ext cx="731595" cy="217338"/>
            </a:xfrm>
            <a:prstGeom prst="rect">
              <a:avLst/>
            </a:prstGeom>
            <a:noFill/>
          </p:spPr>
          <p:txBody>
            <a:bodyPr wrap="none" rtlCol="0">
              <a:spAutoFit/>
            </a:bodyPr>
            <a:lstStyle/>
            <a:p>
              <a:pPr algn="r"/>
              <a:r>
                <a:rPr lang="zh-CN" sz="1050" b="0" i="0" u="none" strike="noStrike" cap="none" baseline="0">
                  <a:solidFill>
                    <a:srgbClr val="4D4D4D"/>
                  </a:solidFill>
                  <a:effectLst/>
                  <a:uFillTx/>
                  <a:ea typeface="SimSun"/>
                </a:rPr>
                <a:t>c.1679T&gt;G</a:t>
              </a:r>
            </a:p>
          </p:txBody>
        </p:sp>
        <p:sp>
          <p:nvSpPr>
            <p:cNvPr id="112" name="TextBox 111"/>
            <p:cNvSpPr txBox="1"/>
            <p:nvPr/>
          </p:nvSpPr>
          <p:spPr>
            <a:xfrm>
              <a:off x="5007541" y="2612967"/>
              <a:ext cx="665735" cy="217338"/>
            </a:xfrm>
            <a:prstGeom prst="rect">
              <a:avLst/>
            </a:prstGeom>
            <a:noFill/>
          </p:spPr>
          <p:txBody>
            <a:bodyPr wrap="none" rtlCol="0">
              <a:spAutoFit/>
            </a:bodyPr>
            <a:lstStyle/>
            <a:p>
              <a:pPr algn="r"/>
              <a:r>
                <a:rPr lang="zh-CN" sz="1050" b="0" i="0" u="none" strike="noStrike" cap="none" baseline="0">
                  <a:solidFill>
                    <a:srgbClr val="4D4D4D"/>
                  </a:solidFill>
                  <a:effectLst/>
                  <a:uFillTx/>
                  <a:ea typeface="SimSun"/>
                </a:rPr>
                <a:t>DPYD*2A</a:t>
              </a:r>
            </a:p>
          </p:txBody>
        </p:sp>
        <p:sp>
          <p:nvSpPr>
            <p:cNvPr id="113" name="TextBox 112"/>
            <p:cNvSpPr txBox="1"/>
            <p:nvPr/>
          </p:nvSpPr>
          <p:spPr>
            <a:xfrm>
              <a:off x="5577772"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0</a:t>
              </a:r>
            </a:p>
          </p:txBody>
        </p:sp>
        <p:sp>
          <p:nvSpPr>
            <p:cNvPr id="114" name="TextBox 113"/>
            <p:cNvSpPr txBox="1"/>
            <p:nvPr/>
          </p:nvSpPr>
          <p:spPr>
            <a:xfrm>
              <a:off x="6091292"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1</a:t>
              </a:r>
            </a:p>
          </p:txBody>
        </p:sp>
        <p:sp>
          <p:nvSpPr>
            <p:cNvPr id="115" name="TextBox 114"/>
            <p:cNvSpPr txBox="1"/>
            <p:nvPr/>
          </p:nvSpPr>
          <p:spPr>
            <a:xfrm>
              <a:off x="6618067"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2</a:t>
              </a:r>
            </a:p>
          </p:txBody>
        </p:sp>
        <p:sp>
          <p:nvSpPr>
            <p:cNvPr id="116" name="TextBox 115"/>
            <p:cNvSpPr txBox="1"/>
            <p:nvPr/>
          </p:nvSpPr>
          <p:spPr>
            <a:xfrm>
              <a:off x="7131590"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3</a:t>
              </a:r>
            </a:p>
          </p:txBody>
        </p:sp>
        <p:sp>
          <p:nvSpPr>
            <p:cNvPr id="117" name="TextBox 116"/>
            <p:cNvSpPr txBox="1"/>
            <p:nvPr/>
          </p:nvSpPr>
          <p:spPr>
            <a:xfrm>
              <a:off x="7648423"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4</a:t>
              </a:r>
            </a:p>
          </p:txBody>
        </p:sp>
        <p:sp>
          <p:nvSpPr>
            <p:cNvPr id="118" name="TextBox 117"/>
            <p:cNvSpPr txBox="1"/>
            <p:nvPr/>
          </p:nvSpPr>
          <p:spPr>
            <a:xfrm>
              <a:off x="8168571"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5</a:t>
              </a:r>
            </a:p>
          </p:txBody>
        </p:sp>
        <p:sp>
          <p:nvSpPr>
            <p:cNvPr id="119" name="TextBox 118"/>
            <p:cNvSpPr txBox="1"/>
            <p:nvPr/>
          </p:nvSpPr>
          <p:spPr>
            <a:xfrm>
              <a:off x="8317657"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8</a:t>
              </a:r>
            </a:p>
          </p:txBody>
        </p:sp>
        <p:sp>
          <p:nvSpPr>
            <p:cNvPr id="120" name="TextBox 119"/>
            <p:cNvSpPr txBox="1"/>
            <p:nvPr/>
          </p:nvSpPr>
          <p:spPr>
            <a:xfrm>
              <a:off x="8867623" y="5014913"/>
              <a:ext cx="222552" cy="217338"/>
            </a:xfrm>
            <a:prstGeom prst="rect">
              <a:avLst/>
            </a:prstGeom>
            <a:noFill/>
          </p:spPr>
          <p:txBody>
            <a:bodyPr wrap="none" rtlCol="0">
              <a:spAutoFit/>
            </a:bodyPr>
            <a:lstStyle/>
            <a:p>
              <a:pPr algn="ctr"/>
              <a:r>
                <a:rPr lang="zh-CN" sz="1050" b="0" i="0" u="none" strike="noStrike" cap="none" baseline="0">
                  <a:solidFill>
                    <a:srgbClr val="4D4D4D"/>
                  </a:solidFill>
                  <a:effectLst/>
                  <a:uFillTx/>
                  <a:ea typeface="SimSun"/>
                </a:rPr>
                <a:t>9</a:t>
              </a:r>
            </a:p>
          </p:txBody>
        </p:sp>
        <p:sp>
          <p:nvSpPr>
            <p:cNvPr id="121" name="TextBox 120"/>
            <p:cNvSpPr txBox="1"/>
            <p:nvPr/>
          </p:nvSpPr>
          <p:spPr>
            <a:xfrm>
              <a:off x="6608959" y="1953661"/>
              <a:ext cx="1170662" cy="210752"/>
            </a:xfrm>
            <a:prstGeom prst="rect">
              <a:avLst/>
            </a:prstGeom>
            <a:noFill/>
          </p:spPr>
          <p:txBody>
            <a:bodyPr wrap="none" rtlCol="0">
              <a:spAutoFit/>
            </a:bodyPr>
            <a:lstStyle/>
            <a:p>
              <a:pPr algn="ctr"/>
              <a:r>
                <a:rPr lang="zh-CN" sz="1000" b="0" i="0" u="none" strike="noStrike" cap="none" baseline="0" dirty="0">
                  <a:solidFill>
                    <a:srgbClr val="4D4D4D"/>
                  </a:solidFill>
                  <a:effectLst/>
                  <a:uFillTx/>
                  <a:ea typeface="SimSun"/>
                </a:rPr>
                <a:t>历史队列 (荟萃分析) </a:t>
              </a:r>
            </a:p>
          </p:txBody>
        </p:sp>
        <p:sp>
          <p:nvSpPr>
            <p:cNvPr id="122" name="TextBox 121"/>
            <p:cNvSpPr txBox="1"/>
            <p:nvPr/>
          </p:nvSpPr>
          <p:spPr>
            <a:xfrm>
              <a:off x="6605081" y="2125942"/>
              <a:ext cx="1255731" cy="21075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DPYD 携带者 (本研究)</a:t>
              </a:r>
            </a:p>
          </p:txBody>
        </p:sp>
        <p:sp>
          <p:nvSpPr>
            <p:cNvPr id="124" name="Diamond 123"/>
            <p:cNvSpPr/>
            <p:nvPr/>
          </p:nvSpPr>
          <p:spPr>
            <a:xfrm>
              <a:off x="6290374" y="2024637"/>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25" name="TextBox 124"/>
            <p:cNvSpPr txBox="1"/>
            <p:nvPr/>
          </p:nvSpPr>
          <p:spPr>
            <a:xfrm rot="16200000">
              <a:off x="4519338" y="3573532"/>
              <a:ext cx="741200" cy="217338"/>
            </a:xfrm>
            <a:prstGeom prst="rect">
              <a:avLst/>
            </a:prstGeom>
            <a:noFill/>
          </p:spPr>
          <p:txBody>
            <a:bodyPr wrap="none" rtlCol="0">
              <a:spAutoFit/>
            </a:bodyPr>
            <a:lstStyle/>
            <a:p>
              <a:pPr algn="ctr"/>
              <a:r>
                <a:rPr lang="zh-CN" sz="1050" b="0" i="1" u="none" strike="noStrike" cap="none" baseline="0">
                  <a:solidFill>
                    <a:srgbClr val="4D4D4D"/>
                  </a:solidFill>
                  <a:effectLst/>
                  <a:uFillTx/>
                  <a:ea typeface="SimSun"/>
                </a:rPr>
                <a:t>DPYD </a:t>
              </a:r>
              <a:r>
                <a:rPr lang="zh-CN" sz="1050" b="0" i="0" u="none" strike="noStrike" cap="none" baseline="0">
                  <a:solidFill>
                    <a:srgbClr val="4D4D4D"/>
                  </a:solidFill>
                  <a:effectLst/>
                  <a:uFillTx/>
                  <a:ea typeface="SimSun"/>
                </a:rPr>
                <a:t>变异</a:t>
              </a:r>
            </a:p>
          </p:txBody>
        </p:sp>
      </p:grpSp>
    </p:spTree>
    <p:extLst>
      <p:ext uri="{BB962C8B-B14F-4D97-AF65-F5344CB8AC3E}">
        <p14:creationId xmlns:p14="http://schemas.microsoft.com/office/powerpoint/2010/main" xmlns="" val="343863284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452O：氟嘧啶治疗的 DPYD 基因型指导的剂量个体化：DPYD 变体 DPYD*2A、c.2846A&gt;T、c.1679T&gt;G 和 c.1236G&gt;A 的前瞻性安全性和成本分析</a:t>
            </a:r>
            <a:r>
              <a:rPr lang="es-ES" altLang="zh-CN" sz="1800" b="1" i="0" u="none" strike="noStrike" cap="none" baseline="0" dirty="0">
                <a:solidFill>
                  <a:srgbClr val="043882"/>
                </a:solidFill>
                <a:effectLst/>
                <a:uFillTx/>
                <a:ea typeface="SimSun"/>
              </a:rPr>
              <a:t> </a:t>
            </a:r>
            <a:r>
              <a:rPr lang="es-ES" altLang="zh-CN" sz="1800" b="1" i="0" u="none" strike="noStrike" cap="none" baseline="0" dirty="0" smtClean="0">
                <a:solidFill>
                  <a:srgbClr val="043882"/>
                </a:solidFill>
                <a:effectLst/>
                <a:uFillTx/>
                <a:ea typeface="SimSun"/>
              </a:rPr>
              <a:t/>
            </a:r>
            <a:br>
              <a:rPr lang="es-ES"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Henricks LM,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结果（续）</a:t>
            </a:r>
          </a:p>
          <a:p>
            <a:r>
              <a:rPr lang="zh-CN" sz="1600" b="0" i="0" u="none" strike="noStrike" cap="none" baseline="0">
                <a:solidFill>
                  <a:srgbClr val="4D4D4D"/>
                </a:solidFill>
                <a:effectLst/>
                <a:uFillTx/>
                <a:ea typeface="SimSun"/>
              </a:rPr>
              <a:t>PK 分析表明，DPYD 引导和 WT 患者的药物暴露相似 </a:t>
            </a:r>
          </a:p>
          <a:p>
            <a:r>
              <a:rPr lang="zh-CN" sz="1600" b="0" i="0" u="none" strike="noStrike" cap="none" baseline="0">
                <a:solidFill>
                  <a:srgbClr val="4D4D4D"/>
                </a:solidFill>
                <a:effectLst/>
                <a:uFillTx/>
                <a:ea typeface="SimSun"/>
              </a:rPr>
              <a:t>DPYD</a:t>
            </a:r>
            <a:r>
              <a:rPr lang="zh-CN" sz="1600" b="0" i="1" u="none" strike="noStrike" cap="none" baseline="0">
                <a:solidFill>
                  <a:srgbClr val="4D4D4D"/>
                </a:solidFill>
                <a:effectLst/>
                <a:uFillTx/>
                <a:ea typeface="SimSun"/>
              </a:rPr>
              <a:t> </a:t>
            </a:r>
            <a:r>
              <a:rPr lang="zh-CN" sz="1600" b="0" i="0" u="none" strike="noStrike" cap="none" baseline="0">
                <a:solidFill>
                  <a:srgbClr val="4D4D4D"/>
                </a:solidFill>
                <a:effectLst/>
                <a:uFillTx/>
                <a:ea typeface="SimSun"/>
              </a:rPr>
              <a:t>基因分型策略与成本节省相关</a:t>
            </a:r>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通过使用最新 DPYD 基因分型实现患者安全性的改善，这种策略在常规临床实践中是可行的并且可以节省成本 </a:t>
            </a:r>
          </a:p>
          <a:p>
            <a:r>
              <a:rPr lang="zh-CN" sz="1600" b="1" i="0" u="none" strike="noStrike" cap="none" baseline="0">
                <a:solidFill>
                  <a:srgbClr val="4D4D4D"/>
                </a:solidFill>
                <a:effectLst/>
                <a:uFillTx/>
                <a:ea typeface="SimSun"/>
              </a:rPr>
              <a:t>这些结果表明，DPYD 基因型指导的给药剂量应作为新的 SoC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Henricks LM, et al. Ann Oncol 2018;29(suppl 5):abstr 452O</a:t>
            </a:r>
          </a:p>
        </p:txBody>
      </p:sp>
    </p:spTree>
    <p:extLst>
      <p:ext uri="{BB962C8B-B14F-4D97-AF65-F5344CB8AC3E}">
        <p14:creationId xmlns:p14="http://schemas.microsoft.com/office/powerpoint/2010/main" xmlns="" val="224200981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1O：KRAS 突变体和 RAS/BRAF 野生型结直肠癌细胞在信号转导再连接方面表现出差异，这可能影响未来的治疗策略</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Georgiou A,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评估人类 CRC 细胞系中暴露信号转导抑制剂后磷蛋白的变化，并确定 RAS WT 和 KRAS 突变细胞之间信号转导模式是否存在任何差异 </a:t>
            </a:r>
          </a:p>
          <a:p>
            <a:endParaRPr lang="en-GB"/>
          </a:p>
          <a:p>
            <a:pPr marL="0" indent="0">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共 15 例 RAS WT 和 10 例 KRAS 突变体人 CRC 细胞系模型与 13 例患者的胸腔积液和腹水结合使用</a:t>
            </a:r>
          </a:p>
          <a:p>
            <a:r>
              <a:rPr lang="zh-CN" sz="1600" b="0" i="0" u="none" strike="noStrike" cap="none" baseline="0">
                <a:solidFill>
                  <a:srgbClr val="4D4D4D"/>
                </a:solidFill>
                <a:effectLst/>
                <a:uFillTx/>
                <a:ea typeface="SimSun"/>
              </a:rPr>
              <a:t>将细胞暴露于靶向药物（吉非替尼、pictilisib、AZD5363、依维莫司、曲美替尼和维莫非尼）1小时；Luminex200</a:t>
            </a:r>
            <a:r>
              <a:rPr lang="zh-CN" sz="1600" b="0" i="0" u="none" strike="noStrike" cap="none" baseline="30000">
                <a:solidFill>
                  <a:srgbClr val="4D4D4D"/>
                </a:solidFill>
                <a:effectLst/>
                <a:uFillTx/>
                <a:ea typeface="SimSun"/>
              </a:rPr>
              <a:t>®</a:t>
            </a:r>
            <a:r>
              <a:rPr lang="zh-CN" sz="1600" b="0" i="0" u="none" strike="noStrike" cap="none" baseline="0">
                <a:solidFill>
                  <a:srgbClr val="4D4D4D"/>
                </a:solidFill>
                <a:effectLst/>
                <a:uFillTx/>
                <a:ea typeface="SimSun"/>
              </a:rPr>
              <a:t> 基于多重抗体的平台用于同时定量 55 种磷蛋白（与 TK 受体、非 TK 受体、血管生成受体、MAPK 通路、JNK 通路、P13K 通路、JAK/STAT 通路、Wnt B-连环蛋白、细胞周期和免疫应答相关）</a:t>
            </a:r>
          </a:p>
          <a:p>
            <a:pPr lvl="1"/>
            <a:r>
              <a:rPr lang="zh-CN" sz="1600" b="0" i="0" u="none" strike="noStrike" cap="none" baseline="0">
                <a:solidFill>
                  <a:srgbClr val="4D4D4D"/>
                </a:solidFill>
                <a:effectLst/>
                <a:uFillTx/>
                <a:ea typeface="SimSun"/>
              </a:rPr>
              <a:t>仅 ± 2 平均值（对照组）标准偏差的变化幅度才被认为是重要的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Georgiou A, et al. Ann Oncol 2018;29(suppl 5):abstr 1O</a:t>
            </a:r>
          </a:p>
        </p:txBody>
      </p:sp>
    </p:spTree>
    <p:extLst>
      <p:ext uri="{BB962C8B-B14F-4D97-AF65-F5344CB8AC3E}">
        <p14:creationId xmlns:p14="http://schemas.microsoft.com/office/powerpoint/2010/main" xmlns="" val="2993945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1O：KRAS 突变体和 RAS/BRAF 野生型结直肠癌细胞在信号转导再连接方面表现出差异，这可能影响未来的治疗策略</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Georgiou A,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 </a:t>
            </a:r>
          </a:p>
          <a:p>
            <a:r>
              <a:rPr lang="zh-CN" sz="1600" b="0" i="0" u="none" strike="noStrike" cap="none" baseline="0">
                <a:solidFill>
                  <a:srgbClr val="4D4D4D"/>
                </a:solidFill>
                <a:effectLst/>
                <a:uFillTx/>
                <a:ea typeface="SimSun"/>
              </a:rPr>
              <a:t>在 RAS WT 和 KRAS 突变细胞系中，最常见的下调磷蛋白是靶向磷蛋白（例如 pEGFR）和药物靶点下游的效应磷蛋白（例如 pRPS6、p70-S6K、pMSK1）</a:t>
            </a:r>
          </a:p>
          <a:p>
            <a:r>
              <a:rPr lang="zh-CN" sz="1600" b="0" i="0" u="none" strike="noStrike" cap="none" baseline="0">
                <a:solidFill>
                  <a:srgbClr val="4D4D4D"/>
                </a:solidFill>
                <a:effectLst/>
                <a:uFillTx/>
                <a:ea typeface="SimSun"/>
              </a:rPr>
              <a:t>Logistic 回归分析显示，与 RAS WT 细胞相比，暴露吉非替尼、pictilisib 和依维莫司 1 小时后，KRAS 突变细胞中的 pMEK 上调显著更高 (p&lt;0.05)</a:t>
            </a:r>
          </a:p>
          <a:p>
            <a:r>
              <a:rPr lang="zh-CN" sz="1600" b="0" i="0" u="none" strike="noStrike" cap="none" baseline="0">
                <a:solidFill>
                  <a:srgbClr val="4D4D4D"/>
                </a:solidFill>
                <a:effectLst/>
                <a:uFillTx/>
                <a:ea typeface="SimSun"/>
              </a:rPr>
              <a:t>在暴露于维莫非尼的 KRAS 突变和 RAS WT 细胞中均发生 pMEK 上调 </a:t>
            </a:r>
          </a:p>
          <a:p>
            <a:r>
              <a:rPr lang="zh-CN" sz="1600" b="0" i="0" u="none" strike="noStrike" cap="none" baseline="0">
                <a:solidFill>
                  <a:srgbClr val="4D4D4D"/>
                </a:solidFill>
                <a:effectLst/>
                <a:uFillTx/>
                <a:ea typeface="SimSun"/>
              </a:rPr>
              <a:t>Pictilisib 在 KRAS 突变细胞中的 PI3K 抑制与磷蛋白的显著差异相关，导致 MAPK 和 PI3K 通路中所选磷蛋白的上调 </a:t>
            </a:r>
          </a:p>
          <a:p>
            <a:pPr lvl="1"/>
            <a:r>
              <a:rPr lang="zh-CN" sz="1600" b="0" i="0" u="none" strike="noStrike" cap="none" baseline="0">
                <a:solidFill>
                  <a:srgbClr val="4D4D4D"/>
                </a:solidFill>
                <a:effectLst/>
                <a:uFillTx/>
                <a:ea typeface="SimSun"/>
              </a:rPr>
              <a:t>P13K 抑制剂 GI</a:t>
            </a:r>
            <a:r>
              <a:rPr lang="zh-CN" sz="1600" b="0" i="0" u="none" strike="noStrike" cap="none" baseline="-25000">
                <a:solidFill>
                  <a:srgbClr val="4D4D4D"/>
                </a:solidFill>
                <a:effectLst/>
                <a:uFillTx/>
                <a:ea typeface="SimSun"/>
              </a:rPr>
              <a:t>50</a:t>
            </a:r>
            <a:r>
              <a:rPr lang="zh-CN" sz="1600" b="0" i="0" u="none" strike="noStrike" cap="none" baseline="0">
                <a:solidFill>
                  <a:srgbClr val="4D4D4D"/>
                </a:solidFill>
                <a:effectLst/>
                <a:uFillTx/>
                <a:ea typeface="SimSun"/>
              </a:rPr>
              <a:t> 与磷蛋白变化相关</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Georgiou A, et al. Ann Oncol 2018;29(suppl 5):abstr 1O</a:t>
            </a:r>
          </a:p>
        </p:txBody>
      </p:sp>
    </p:spTree>
    <p:extLst>
      <p:ext uri="{BB962C8B-B14F-4D97-AF65-F5344CB8AC3E}">
        <p14:creationId xmlns:p14="http://schemas.microsoft.com/office/powerpoint/2010/main" xmlns="" val="333366763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1O：KRAS 突变体和 RAS/BRAF 野生型结直肠癌细胞在信号转导再连接方面表现出差异，这可能影响未来的治疗策略</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Georgiou A,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吉非替尼抑制 EGFR 也与显著差异相关，即 MAPK 和 PI3K 通路中所选的磷蛋白上调 </a:t>
            </a:r>
          </a:p>
          <a:p>
            <a:pPr lvl="1"/>
            <a:r>
              <a:rPr lang="zh-CN" sz="1600" b="0" i="0" u="none" strike="noStrike" cap="none" baseline="0">
                <a:solidFill>
                  <a:srgbClr val="4D4D4D"/>
                </a:solidFill>
                <a:effectLst/>
                <a:uFillTx/>
                <a:ea typeface="SimSun"/>
              </a:rPr>
              <a:t>对吉非替尼的敏感性与磷蛋白变化相关 </a:t>
            </a:r>
          </a:p>
          <a:p>
            <a:pPr lvl="0">
              <a:buClr>
                <a:srgbClr val="043882"/>
              </a:buClr>
            </a:pPr>
            <a:r>
              <a:rPr lang="zh-CN" sz="1600" b="0" i="0" u="none" strike="noStrike" cap="none" baseline="0">
                <a:solidFill>
                  <a:srgbClr val="4D4D4D"/>
                </a:solidFill>
                <a:effectLst/>
                <a:uFillTx/>
                <a:ea typeface="SimSun"/>
              </a:rPr>
              <a:t>在患者样本中观察到的 EGFR 抑制后的磷蛋白组学变化显示出比在细胞系中观察到的更大变异性 </a:t>
            </a:r>
          </a:p>
          <a:p>
            <a:pPr lvl="0">
              <a:buClr>
                <a:srgbClr val="043882"/>
              </a:buClr>
            </a:pPr>
            <a:r>
              <a:rPr lang="zh-CN" sz="1600" b="0" i="0" u="none" strike="noStrike" cap="none" baseline="0">
                <a:solidFill>
                  <a:srgbClr val="4D4D4D"/>
                </a:solidFill>
                <a:effectLst/>
                <a:uFillTx/>
                <a:ea typeface="SimSun"/>
              </a:rPr>
              <a:t>在既往暴露西妥昔单抗的 RAS WT 患者中观察到耐药性。磷蛋白变化反映了 KRAS 突变细胞系的变化，在 RAS WT 细胞中许多 pRTK 额外上调</a:t>
            </a:r>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在暴露靶向治疗后，KRAS 突变体和 RAS WT CRC 细胞之间信号转导的重新连接存在显著差异 </a:t>
            </a:r>
          </a:p>
          <a:p>
            <a:r>
              <a:rPr lang="zh-CN" sz="1600" b="1" i="0" u="none" strike="noStrike" cap="none" baseline="0">
                <a:solidFill>
                  <a:srgbClr val="4D4D4D"/>
                </a:solidFill>
                <a:effectLst/>
                <a:uFillTx/>
                <a:ea typeface="SimSun"/>
              </a:rPr>
              <a:t>在规划未来的靶向联合治疗时，应考虑不同的信号转导结果 </a:t>
            </a:r>
          </a:p>
          <a:p>
            <a:pPr lvl="1"/>
            <a:r>
              <a:rPr lang="zh-CN" sz="1600" b="1" i="0" u="none" strike="noStrike" cap="none" baseline="0">
                <a:solidFill>
                  <a:srgbClr val="4D4D4D"/>
                </a:solidFill>
                <a:effectLst/>
                <a:uFillTx/>
                <a:ea typeface="SimSun"/>
              </a:rPr>
              <a:t>例如，在 KRAS 突变 CRC 患者中，应评估 MEK 或 ERK 抑制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Georgiou A, et al. Ann Oncol 2018;29(suppl 5):abstr 1O</a:t>
            </a:r>
          </a:p>
        </p:txBody>
      </p:sp>
    </p:spTree>
    <p:extLst>
      <p:ext uri="{BB962C8B-B14F-4D97-AF65-F5344CB8AC3E}">
        <p14:creationId xmlns:p14="http://schemas.microsoft.com/office/powerpoint/2010/main" xmlns="" val="12654484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453PD：一线 mFOLFOXIRI + 帕尼单抗对比 FOLFOXIRI 治疗 RAS wt mCRC：AIO 随机 II 期 VOLFI 试验 (KRK-0109</a:t>
            </a:r>
            <a:r>
              <a:rPr lang="zh-CN" sz="1800" b="1" i="0" u="none" strike="noStrike" cap="none" baseline="0" dirty="0" smtClean="0">
                <a:solidFill>
                  <a:srgbClr val="043882"/>
                </a:solidFill>
                <a:effectLst/>
                <a:uFillTx/>
                <a:ea typeface="SimSun"/>
              </a:rPr>
              <a:t>)</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Geissler M, et al</a:t>
            </a:r>
            <a:r>
              <a:rPr lang="zh-CN" b="0" i="0" u="none" strike="noStrike" cap="none" baseline="0" dirty="0">
                <a:effectLst/>
                <a:uFillTx/>
              </a:rPr>
              <a:t> </a:t>
            </a:r>
          </a:p>
        </p:txBody>
      </p:sp>
      <p:sp>
        <p:nvSpPr>
          <p:cNvPr id="3" name="Content Placeholder 2"/>
          <p:cNvSpPr>
            <a:spLocks noGrp="1"/>
          </p:cNvSpPr>
          <p:nvPr>
            <p:ph idx="1"/>
          </p:nvPr>
        </p:nvSpPr>
        <p:spPr>
          <a:xfrm>
            <a:off x="365124" y="1254035"/>
            <a:ext cx="8561900" cy="4746172"/>
          </a:xfrm>
        </p:spPr>
        <p:txBody>
          <a:bodyPr/>
          <a:lstStyle/>
          <a:p>
            <a:pPr marL="0" indent="0">
              <a:spcAft>
                <a:spcPts val="300"/>
              </a:spcAft>
              <a:buNone/>
            </a:pPr>
            <a:r>
              <a:rPr lang="zh-CN" sz="1600" b="1" i="0" u="none" strike="noStrike" cap="none" baseline="0" dirty="0">
                <a:solidFill>
                  <a:srgbClr val="4D4D4D"/>
                </a:solidFill>
                <a:effectLst/>
                <a:uFillTx/>
                <a:ea typeface="SimSun"/>
              </a:rPr>
              <a:t>研究目的</a:t>
            </a:r>
          </a:p>
          <a:p>
            <a:pPr>
              <a:spcAft>
                <a:spcPts val="300"/>
              </a:spcAft>
            </a:pPr>
            <a:r>
              <a:rPr lang="zh-CN" sz="1600" b="0" i="0" u="none" strike="noStrike" cap="none" baseline="0" dirty="0">
                <a:solidFill>
                  <a:srgbClr val="4D4D4D"/>
                </a:solidFill>
                <a:effectLst/>
                <a:uFillTx/>
                <a:ea typeface="SimSun"/>
              </a:rPr>
              <a:t>评估 mFOLFOXIRI + 帕尼单抗对比 FOLFOXIRI 作为 1 线治疗在 RAS WT 不可切除 mCRC 患者中的疗效和安全性</a:t>
            </a:r>
          </a:p>
          <a:p>
            <a:pPr marL="0" indent="0">
              <a:spcAft>
                <a:spcPts val="300"/>
              </a:spcAft>
              <a:buNone/>
            </a:pPr>
            <a:r>
              <a:rPr lang="zh-CN" sz="1600" b="1" i="0" u="none" strike="noStrike" cap="none" baseline="0" dirty="0">
                <a:solidFill>
                  <a:srgbClr val="4D4D4D"/>
                </a:solidFill>
                <a:effectLst/>
                <a:uFillTx/>
                <a:ea typeface="SimSun"/>
              </a:rPr>
              <a:t>研究设计</a:t>
            </a:r>
          </a:p>
          <a:p>
            <a:pPr>
              <a:spcAft>
                <a:spcPts val="300"/>
              </a:spcAft>
            </a:pPr>
            <a:r>
              <a:rPr lang="zh-CN" sz="1600" b="0" i="0" u="none" strike="noStrike" cap="none" baseline="0" dirty="0">
                <a:solidFill>
                  <a:srgbClr val="4D4D4D"/>
                </a:solidFill>
                <a:effectLst/>
                <a:uFillTx/>
                <a:ea typeface="SimSun"/>
              </a:rPr>
              <a:t>患者 (n=96) 随机分配 (2:1) 接受 mFOLFOXIRI* + 帕尼单抗 6 mg/kg q2w 对比 FOLFOXIRI</a:t>
            </a:r>
            <a:r>
              <a:rPr lang="zh-CN" sz="1600" b="0" i="0" u="none" strike="noStrike" cap="none" baseline="30000" dirty="0">
                <a:solidFill>
                  <a:srgbClr val="4D4D4D"/>
                </a:solidFill>
                <a:effectLst/>
                <a:uFillTx/>
                <a:ea typeface="SimSun"/>
              </a:rPr>
              <a:t>†</a:t>
            </a:r>
            <a:r>
              <a:rPr lang="zh-CN" sz="1600" b="0" i="0" u="none" strike="noStrike" cap="none" baseline="0" dirty="0">
                <a:solidFill>
                  <a:srgbClr val="4D4D4D"/>
                </a:solidFill>
                <a:effectLst/>
                <a:uFillTx/>
                <a:ea typeface="SimSun"/>
              </a:rPr>
              <a:t> q2w ，直至PD、可切除或最多 12 个周期</a:t>
            </a:r>
          </a:p>
          <a:p>
            <a:pPr marL="0" indent="0">
              <a:spcAft>
                <a:spcPts val="300"/>
              </a:spcAft>
              <a:buNone/>
            </a:pPr>
            <a:r>
              <a:rPr lang="zh-CN" sz="1600" b="1" i="0" u="none" strike="noStrike" cap="none" baseline="0" dirty="0">
                <a:solidFill>
                  <a:srgbClr val="4D4D4D"/>
                </a:solidFill>
                <a:effectLst/>
                <a:uFillTx/>
                <a:ea typeface="SimSun"/>
              </a:rPr>
              <a:t>关键结果</a:t>
            </a:r>
          </a:p>
          <a:p>
            <a:pPr marL="0" indent="0">
              <a:spcAft>
                <a:spcPts val="300"/>
              </a:spcAft>
              <a:buNone/>
            </a:pPr>
            <a:endParaRPr lang="en-GB" b="1" dirty="0"/>
          </a:p>
          <a:p>
            <a:pPr marL="0" indent="0">
              <a:spcAft>
                <a:spcPts val="300"/>
              </a:spcAft>
              <a:buNone/>
            </a:pPr>
            <a:endParaRPr lang="en-GB" b="1" dirty="0"/>
          </a:p>
          <a:p>
            <a:pPr marL="0" indent="0">
              <a:spcAft>
                <a:spcPts val="300"/>
              </a:spcAft>
              <a:buNone/>
            </a:pPr>
            <a:endParaRPr lang="en-GB" b="1" dirty="0"/>
          </a:p>
          <a:p>
            <a:pPr marL="0" indent="0">
              <a:spcAft>
                <a:spcPts val="300"/>
              </a:spcAft>
              <a:buNone/>
            </a:pPr>
            <a:endParaRPr lang="en-GB" b="1" dirty="0"/>
          </a:p>
          <a:p>
            <a:pPr>
              <a:spcAft>
                <a:spcPts val="300"/>
              </a:spcAft>
            </a:pPr>
            <a:r>
              <a:rPr lang="zh-CN" sz="1600" b="0" i="0" u="none" strike="noStrike" cap="none" baseline="0" dirty="0">
                <a:solidFill>
                  <a:srgbClr val="4D4D4D"/>
                </a:solidFill>
                <a:effectLst/>
                <a:uFillTx/>
                <a:ea typeface="SimSun"/>
              </a:rPr>
              <a:t>mFOLFOXIRI +</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帕尼单抗对比 FOLFOXIRI 治疗的 RAS/BRAF WT 患者的 mPFS 分别为 12.0 (95%CI 9.6, 13.3) 与 10.8 (95%CI 9.2, 12.2) 个月 (HR 0.760 [95%CI 0.41, 1.40]；p=0.38)</a:t>
            </a:r>
          </a:p>
          <a:p>
            <a:pPr marL="0" indent="0">
              <a:spcAft>
                <a:spcPts val="300"/>
              </a:spcAft>
              <a:buNone/>
            </a:pPr>
            <a:r>
              <a:rPr lang="zh-CN" sz="1600" b="1" i="0" u="none" strike="noStrike" cap="none" baseline="0" dirty="0">
                <a:solidFill>
                  <a:srgbClr val="4D4D4D"/>
                </a:solidFill>
                <a:effectLst/>
                <a:uFillTx/>
                <a:ea typeface="SimSun"/>
              </a:rPr>
              <a:t>结论</a:t>
            </a:r>
          </a:p>
          <a:p>
            <a:pPr>
              <a:spcAft>
                <a:spcPts val="300"/>
              </a:spcAft>
            </a:pPr>
            <a:r>
              <a:rPr lang="zh-CN" sz="1600" b="1" i="0" u="none" strike="noStrike" cap="none" baseline="0" dirty="0">
                <a:solidFill>
                  <a:srgbClr val="4D4D4D"/>
                </a:solidFill>
                <a:effectLst/>
                <a:uFillTx/>
                <a:ea typeface="SimSun"/>
              </a:rPr>
              <a:t>在 RAS WT mCRC 患者中，mFOLFOXIRI + 帕尼单抗显著改善 ORR，但未导致 PFS 延长 </a:t>
            </a:r>
          </a:p>
        </p:txBody>
      </p:sp>
      <p:sp>
        <p:nvSpPr>
          <p:cNvPr id="4" name="Text Placeholder 3"/>
          <p:cNvSpPr>
            <a:spLocks noGrp="1"/>
          </p:cNvSpPr>
          <p:nvPr>
            <p:ph type="body" sz="quarter" idx="10"/>
          </p:nvPr>
        </p:nvSpPr>
        <p:spPr>
          <a:xfrm>
            <a:off x="365125" y="6096000"/>
            <a:ext cx="4559144" cy="487363"/>
          </a:xfrm>
        </p:spPr>
        <p:txBody>
          <a:bodyPr/>
          <a:lstStyle/>
          <a:p>
            <a:r>
              <a:rPr lang="zh-CN" sz="1200" b="0" i="0" u="none" strike="noStrike" cap="none" baseline="0">
                <a:solidFill>
                  <a:srgbClr val="4D4D4D"/>
                </a:solidFill>
                <a:effectLst/>
                <a:uFillTx/>
                <a:ea typeface="SimSun"/>
              </a:rPr>
              <a:t>*伊立替康 150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、奥沙利铂 85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、LV 200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、5FU 3000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CIV；</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伊立替康 165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a:t>
            </a:r>
            <a:r>
              <a:rPr sz="1200"/>
              <a:t/>
            </a:r>
            <a:br>
              <a:rPr sz="1200"/>
            </a:br>
            <a:r>
              <a:rPr lang="zh-CN" sz="1200" b="0" i="0" u="none" strike="noStrike" cap="none" baseline="0">
                <a:solidFill>
                  <a:srgbClr val="4D4D4D"/>
                </a:solidFill>
                <a:effectLst/>
                <a:uFillTx/>
                <a:ea typeface="SimSun"/>
              </a:rPr>
              <a:t>奥沙利铂 85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、LV 200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、5FU 3200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CIV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Geissler M 等人, Ann Oncol 2018;29(suppl 5):abstr 453PD</a:t>
            </a:r>
          </a:p>
        </p:txBody>
      </p:sp>
      <p:graphicFrame>
        <p:nvGraphicFramePr>
          <p:cNvPr id="6" name="Group 88"/>
          <p:cNvGraphicFramePr>
            <a:graphicFrameLocks noGrp="1"/>
          </p:cNvGraphicFramePr>
          <p:nvPr>
            <p:extLst>
              <p:ext uri="{D42A27DB-BD31-4B8C-83A1-F6EECF244321}">
                <p14:modId xmlns:p14="http://schemas.microsoft.com/office/powerpoint/2010/main" xmlns="" val="2782702949"/>
              </p:ext>
            </p:extLst>
          </p:nvPr>
        </p:nvGraphicFramePr>
        <p:xfrm>
          <a:off x="358773" y="3263044"/>
          <a:ext cx="8420102" cy="874240"/>
        </p:xfrm>
        <a:graphic>
          <a:graphicData uri="http://schemas.openxmlformats.org/drawingml/2006/table">
            <a:tbl>
              <a:tblPr firstRow="1" bandRow="1">
                <a:tableStyleId>{69012ECD-51FC-41F1-AA8D-1B2483CD663E}</a:tableStyleId>
              </a:tblPr>
              <a:tblGrid>
                <a:gridCol w="1714188">
                  <a:extLst>
                    <a:ext uri="{9D8B030D-6E8A-4147-A177-3AD203B41FA5}">
                      <a16:colId xmlns:a16="http://schemas.microsoft.com/office/drawing/2014/main" xmlns="" val="20000"/>
                    </a:ext>
                  </a:extLst>
                </a:gridCol>
                <a:gridCol w="2690734">
                  <a:extLst>
                    <a:ext uri="{9D8B030D-6E8A-4147-A177-3AD203B41FA5}">
                      <a16:colId xmlns:a16="http://schemas.microsoft.com/office/drawing/2014/main" xmlns="" val="20001"/>
                    </a:ext>
                  </a:extLst>
                </a:gridCol>
                <a:gridCol w="1746354">
                  <a:extLst>
                    <a:ext uri="{9D8B030D-6E8A-4147-A177-3AD203B41FA5}">
                      <a16:colId xmlns:a16="http://schemas.microsoft.com/office/drawing/2014/main" xmlns="" val="20003"/>
                    </a:ext>
                  </a:extLst>
                </a:gridCol>
                <a:gridCol w="2268826">
                  <a:extLst>
                    <a:ext uri="{9D8B030D-6E8A-4147-A177-3AD203B41FA5}">
                      <a16:colId xmlns:a16="http://schemas.microsoft.com/office/drawing/2014/main" xmlns="" val="20002"/>
                    </a:ext>
                  </a:extLst>
                </a:gridCol>
              </a:tblGrid>
              <a:tr h="40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mFOLFOXIRI + 帕尼单抗</a:t>
                      </a:r>
                      <a:r>
                        <a:rPr sz="1400"/>
                        <a:t/>
                      </a:r>
                      <a:br>
                        <a:rPr sz="1400"/>
                      </a:br>
                      <a:r>
                        <a:rPr lang="zh-CN" sz="1400" b="1" i="0" u="none" strike="noStrike" cap="none" baseline="0">
                          <a:solidFill>
                            <a:srgbClr val="FFFFFF"/>
                          </a:solidFill>
                          <a:effectLst/>
                          <a:uFillTx/>
                          <a:ea typeface="SimSun"/>
                        </a:rPr>
                        <a:t>(n=63)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FOLFOXIRI</a:t>
                      </a:r>
                      <a:r>
                        <a:rPr sz="1400"/>
                        <a:t/>
                      </a:r>
                      <a:br>
                        <a:rPr sz="1400"/>
                      </a:br>
                      <a:r>
                        <a:rPr lang="zh-CN" sz="1400" b="1" i="0" u="none" strike="noStrike" cap="none" baseline="0">
                          <a:solidFill>
                            <a:srgbClr val="FFFFFF"/>
                          </a:solidFill>
                          <a:effectLst/>
                          <a:uFillTx/>
                          <a:ea typeface="SimSun"/>
                        </a:rPr>
                        <a:t>(n=33)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OR (</a:t>
                      </a:r>
                      <a:r>
                        <a:rPr lang="zh-CN" sz="1400" b="1" i="0" u="none" strike="noStrike" cap="none" baseline="0" dirty="0" smtClean="0">
                          <a:solidFill>
                            <a:srgbClr val="FFFFFF"/>
                          </a:solidFill>
                          <a:effectLst/>
                          <a:uFillTx/>
                          <a:ea typeface="SimSun"/>
                        </a:rPr>
                        <a:t>95%CI</a:t>
                      </a:r>
                      <a:r>
                        <a:rPr lang="zh-CN" sz="1400" b="1" i="0" u="none" strike="noStrike" cap="none" baseline="0" dirty="0">
                          <a:solidFill>
                            <a:srgbClr val="FFFFFF"/>
                          </a:solidFill>
                          <a:effectLst/>
                          <a:uFillTx/>
                          <a:ea typeface="SimSun"/>
                        </a:rPr>
                        <a:t>)；</a:t>
                      </a:r>
                      <a:r>
                        <a:rPr sz="1400" dirty="0"/>
                        <a:t/>
                      </a:r>
                      <a:br>
                        <a:rPr sz="1400" dirty="0"/>
                      </a:b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560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ORR, %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87.3 (76.5, 94.4)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60.6 (42.1, 77.1)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4.5 (1.6, 12.4); 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54222846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6" y="6096000"/>
            <a:ext cx="4559144" cy="487363"/>
          </a:xfrm>
        </p:spPr>
        <p:txBody>
          <a:bodyPr/>
          <a:lstStyle/>
          <a:p>
            <a:r>
              <a:rPr lang="zh-CN" sz="1200" b="0" i="0" u="none" strike="noStrike" cap="none" baseline="0">
                <a:solidFill>
                  <a:srgbClr val="4D4D4D"/>
                </a:solidFill>
                <a:effectLst/>
                <a:uFillTx/>
                <a:ea typeface="SimSun"/>
              </a:rPr>
              <a:t>*包括 HER2 扩增/激活突变；MET 扩增、NRTK/ROS1/ALK/RET 重排；PIK3CA 外显子 20 突变、PTEN 失活突变；AKT1突变</a:t>
            </a:r>
          </a:p>
        </p:txBody>
      </p:sp>
      <p:sp>
        <p:nvSpPr>
          <p:cNvPr id="14" name="Title 1"/>
          <p:cNvSpPr>
            <a:spLocks noGrp="1"/>
          </p:cNvSpPr>
          <p:nvPr>
            <p:ph type="title"/>
          </p:nvPr>
        </p:nvSpPr>
        <p:spPr>
          <a:xfrm>
            <a:off x="365124" y="179614"/>
            <a:ext cx="8238945" cy="807720"/>
          </a:xfrm>
        </p:spPr>
        <p:txBody>
          <a:bodyPr/>
          <a:lstStyle/>
          <a:p>
            <a:r>
              <a:rPr lang="zh-CN" b="1" i="0" u="none" strike="noStrike" cap="none" baseline="0" dirty="0">
                <a:solidFill>
                  <a:srgbClr val="043882"/>
                </a:solidFill>
                <a:effectLst/>
                <a:uFillTx/>
                <a:ea typeface="SimSun"/>
              </a:rPr>
              <a:t>LBA22：阴性超选择的 RAS 野生型 (wt) 转移性结直肠癌 (mCRC) 患者被随机分配到一线 FOLFOX 加帕尼单抗 (Pan)，然后接受 5FU/LV 加 Pan 或 Pan 单药维持治疗：VALENTINO 研究的转化分</a:t>
            </a:r>
            <a:r>
              <a:rPr lang="zh-CN" b="1" i="0" u="none" strike="noStrike" cap="none" baseline="0" dirty="0" smtClean="0">
                <a:solidFill>
                  <a:srgbClr val="043882"/>
                </a:solidFill>
                <a:effectLst/>
                <a:uFillTx/>
                <a:ea typeface="SimSun"/>
              </a:rPr>
              <a:t>析</a:t>
            </a:r>
            <a:r>
              <a:rPr lang="en-GB" altLang="zh-CN" b="1" i="0" u="none" strike="noStrike" cap="none" baseline="0" dirty="0" smtClean="0">
                <a:solidFill>
                  <a:srgbClr val="043882"/>
                </a:solidFill>
                <a:effectLst/>
                <a:uFillTx/>
                <a:ea typeface="SimSun"/>
              </a:rPr>
              <a:t> </a:t>
            </a:r>
            <a:r>
              <a:rPr lang="zh-CN" b="1" i="0" u="none" strike="noStrike" cap="none" baseline="0" dirty="0" smtClean="0">
                <a:solidFill>
                  <a:srgbClr val="043882"/>
                </a:solidFill>
                <a:effectLst/>
                <a:uFillTx/>
                <a:ea typeface="SimSun"/>
              </a:rPr>
              <a:t>– </a:t>
            </a:r>
            <a:r>
              <a:rPr lang="zh-CN" b="1" i="0" u="none" strike="noStrike" cap="none" baseline="0" dirty="0">
                <a:solidFill>
                  <a:srgbClr val="043882"/>
                </a:solidFill>
                <a:effectLst/>
                <a:uFillTx/>
                <a:ea typeface="SimSun"/>
              </a:rPr>
              <a:t>Morano F, et al</a:t>
            </a:r>
          </a:p>
        </p:txBody>
      </p:sp>
      <p:sp>
        <p:nvSpPr>
          <p:cNvPr id="15"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 RAS WT mCRC 患者中 1 线 FOLFOX-4 + 帕尼单抗，后续 5FU/LV 或帕尼单抗单药维持治疗之间的非劣效性，并评估作为单一生物标志物的 PRESSING 测试组*</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将未治疗的不可切除的 RAS WT mCRC 患者 (n=224) 随机分配 (1:1)，接受 FOLFOX-4 + 帕尼单抗 6 mg/kg，最多 8 个周期，然后接受帕尼单抗 + 5FU/LV（A 组）或帕尼单抗单药治疗（B 组）作为维持治疗</a:t>
            </a:r>
          </a:p>
          <a:p>
            <a:pPr marL="0" indent="0">
              <a:buNone/>
            </a:pPr>
            <a:r>
              <a:rPr lang="zh-CN" sz="1600" b="1" i="0" u="none" strike="noStrike" cap="none" baseline="0" dirty="0">
                <a:solidFill>
                  <a:srgbClr val="4D4D4D"/>
                </a:solidFill>
                <a:effectLst/>
                <a:uFillTx/>
                <a:ea typeface="SimSun"/>
              </a:rPr>
              <a:t>结果</a:t>
            </a:r>
          </a:p>
          <a:p>
            <a:pPr marL="0" indent="0">
              <a:spcBef>
                <a:spcPts val="108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在患 RAS WT mCRC 的患者中，帕尼单抗</a:t>
            </a:r>
            <a:r>
              <a:rPr lang="es-ES" altLang="zh-CN" sz="1600" b="1" i="0" u="none" strike="noStrike" cap="none" baseline="0" dirty="0">
                <a:solidFill>
                  <a:srgbClr val="4D4D4D"/>
                </a:solidFill>
                <a:effectLst/>
                <a:uFillTx/>
                <a:ea typeface="SimSun"/>
              </a:rPr>
              <a:t> </a:t>
            </a:r>
            <a:r>
              <a:rPr lang="zh-CN" sz="1600" b="1" i="0" u="none" strike="noStrike" cap="none" baseline="0" dirty="0">
                <a:solidFill>
                  <a:srgbClr val="4D4D4D"/>
                </a:solidFill>
                <a:effectLst/>
                <a:uFillTx/>
                <a:ea typeface="SimSun"/>
              </a:rPr>
              <a:t>+ 5FU/LV 维持治疗比单独使用帕尼单抗提供更大的 PFS 获益</a:t>
            </a:r>
          </a:p>
          <a:p>
            <a:endParaRPr lang="en-GB" dirty="0"/>
          </a:p>
        </p:txBody>
      </p:sp>
      <p:sp>
        <p:nvSpPr>
          <p:cNvPr id="16"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Morano F, et al Ann Oncol 2018;29(suppl 5):abstr LBA22</a:t>
            </a:r>
          </a:p>
        </p:txBody>
      </p:sp>
      <p:graphicFrame>
        <p:nvGraphicFramePr>
          <p:cNvPr id="17" name="Group 88"/>
          <p:cNvGraphicFramePr>
            <a:graphicFrameLocks noGrp="1"/>
          </p:cNvGraphicFramePr>
          <p:nvPr>
            <p:extLst>
              <p:ext uri="{D42A27DB-BD31-4B8C-83A1-F6EECF244321}">
                <p14:modId xmlns:p14="http://schemas.microsoft.com/office/powerpoint/2010/main" xmlns="" val="676927999"/>
              </p:ext>
            </p:extLst>
          </p:nvPr>
        </p:nvGraphicFramePr>
        <p:xfrm>
          <a:off x="365124" y="3483725"/>
          <a:ext cx="8420100" cy="1341120"/>
        </p:xfrm>
        <a:graphic>
          <a:graphicData uri="http://schemas.openxmlformats.org/drawingml/2006/table">
            <a:tbl>
              <a:tblPr firstRow="1" bandRow="1">
                <a:tableStyleId>{69012ECD-51FC-41F1-AA8D-1B2483CD663E}</a:tableStyleId>
              </a:tblPr>
              <a:tblGrid>
                <a:gridCol w="2100758">
                  <a:extLst>
                    <a:ext uri="{9D8B030D-6E8A-4147-A177-3AD203B41FA5}">
                      <a16:colId xmlns:a16="http://schemas.microsoft.com/office/drawing/2014/main" xmlns="" val="20000"/>
                    </a:ext>
                  </a:extLst>
                </a:gridCol>
                <a:gridCol w="1888761">
                  <a:extLst>
                    <a:ext uri="{9D8B030D-6E8A-4147-A177-3AD203B41FA5}">
                      <a16:colId xmlns:a16="http://schemas.microsoft.com/office/drawing/2014/main" xmlns="" val="20001"/>
                    </a:ext>
                  </a:extLst>
                </a:gridCol>
                <a:gridCol w="2345960">
                  <a:extLst>
                    <a:ext uri="{9D8B030D-6E8A-4147-A177-3AD203B41FA5}">
                      <a16:colId xmlns:a16="http://schemas.microsoft.com/office/drawing/2014/main" xmlns="" val="20002"/>
                    </a:ext>
                  </a:extLst>
                </a:gridCol>
                <a:gridCol w="2084621">
                  <a:extLst>
                    <a:ext uri="{9D8B030D-6E8A-4147-A177-3AD203B41FA5}">
                      <a16:colId xmlns:a16="http://schemas.microsoft.com/office/drawing/2014/main" xmlns="" val="20003"/>
                    </a:ext>
                  </a:extLst>
                </a:gridCol>
              </a:tblGrid>
              <a:tr h="6409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PRESSING测试组可评估人群 (n=189)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PRESSING</a:t>
                      </a:r>
                      <a:r>
                        <a:rPr sz="1400"/>
                        <a:t/>
                      </a:r>
                      <a:br>
                        <a:rPr sz="1400"/>
                      </a:br>
                      <a:r>
                        <a:rPr lang="zh-CN" sz="1400" b="1" i="0" u="none" strike="noStrike" cap="none" baseline="0">
                          <a:solidFill>
                            <a:srgbClr val="FFFFFF"/>
                          </a:solidFill>
                          <a:effectLst/>
                          <a:uFillTx/>
                          <a:ea typeface="SimSun"/>
                        </a:rPr>
                        <a:t>阳性 (n=46) 与</a:t>
                      </a:r>
                      <a:r>
                        <a:rPr sz="1400"/>
                        <a:t/>
                      </a:r>
                      <a:br>
                        <a:rPr sz="1400"/>
                      </a:br>
                      <a:r>
                        <a:rPr lang="zh-CN" sz="1400" b="1" i="0" u="none" strike="noStrike" cap="none" baseline="0">
                          <a:solidFill>
                            <a:srgbClr val="FFFFFF"/>
                          </a:solidFill>
                          <a:effectLst/>
                          <a:uFillTx/>
                          <a:ea typeface="SimSun"/>
                        </a:rPr>
                        <a:t>阴性 (n=143)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PRESSING 阳性：</a:t>
                      </a:r>
                      <a:r>
                        <a:rPr sz="1400"/>
                        <a:t/>
                      </a:r>
                      <a:br>
                        <a:rPr sz="1400"/>
                      </a:br>
                      <a:r>
                        <a:rPr lang="zh-CN" sz="1400" b="1" i="0" u="none" strike="noStrike" cap="none" baseline="0">
                          <a:solidFill>
                            <a:srgbClr val="FFFFFF"/>
                          </a:solidFill>
                          <a:effectLst/>
                          <a:uFillTx/>
                          <a:ea typeface="SimSun"/>
                        </a:rPr>
                        <a:t>Pan (n=22) 与 </a:t>
                      </a:r>
                      <a:r>
                        <a:rPr sz="1400"/>
                        <a:t/>
                      </a:r>
                      <a:br>
                        <a:rPr sz="1400"/>
                      </a:br>
                      <a:r>
                        <a:rPr lang="zh-CN" sz="1400" b="1" i="0" u="none" strike="noStrike" cap="none" baseline="0">
                          <a:solidFill>
                            <a:srgbClr val="FFFFFF"/>
                          </a:solidFill>
                          <a:effectLst/>
                          <a:uFillTx/>
                          <a:ea typeface="SimSun"/>
                        </a:rPr>
                        <a:t>Pan + 5FU/LV (n=24)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PRESSING 阴性</a:t>
                      </a:r>
                      <a:r>
                        <a:rPr sz="1400"/>
                        <a:t/>
                      </a:r>
                      <a:br>
                        <a:rPr sz="1400"/>
                      </a:br>
                      <a:r>
                        <a:rPr lang="zh-CN" sz="1400" b="1" i="0" u="none" strike="noStrike" cap="none" baseline="0">
                          <a:solidFill>
                            <a:srgbClr val="FFFFFF"/>
                          </a:solidFill>
                          <a:effectLst/>
                          <a:uFillTx/>
                          <a:ea typeface="SimSun"/>
                        </a:rPr>
                        <a:t>Pan (n=67) 与</a:t>
                      </a:r>
                      <a:r>
                        <a:rPr sz="1400"/>
                        <a:t/>
                      </a:r>
                      <a:br>
                        <a:rPr sz="1400"/>
                      </a:br>
                      <a:r>
                        <a:rPr lang="zh-CN" sz="1400" b="1" i="0" u="none" strike="noStrike" cap="none" baseline="0">
                          <a:solidFill>
                            <a:srgbClr val="FFFFFF"/>
                          </a:solidFill>
                          <a:effectLst/>
                          <a:uFillTx/>
                          <a:ea typeface="SimSun"/>
                        </a:rPr>
                        <a:t>Pan + 5FU/LV (n=76)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mPFS，月数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7.7 与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7.5 与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11.1与 13.4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2.07 (1.43, 2.99)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2.32 (1.12, 4.81)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1.61 (1.07, 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031542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454PD：既往贝伐珠单抗治疗的影响：对旨在比较野生型 KRAS 外显子 2 转移性结直肠癌患者中帕尼单抗与西妥昔单抗的 ASPECCT 和 WJOG6510G 试验的个体患者数据的合并分析</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Taniguchi H, et al</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评估帕尼单抗或西妥昔单抗对 KRAS 外显子 2 WT mCRC 患者的疗效和安全性（ASPECCT 和 WJOG6510G 试验的合并分析） </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既往接受过贝伐珠单抗治疗的患者（ASPECCT：n=1010；WJOG6510G：n=121）接受帕尼单抗（ASPECCT：n=499；WJOG6510G：n=61）或西妥昔单抗（ASPECCT：n=500；WJOG6510G：n=59）治疗 </a:t>
            </a:r>
          </a:p>
          <a:p>
            <a:pPr marL="0" indent="0">
              <a:buNone/>
            </a:pPr>
            <a:r>
              <a:rPr lang="zh-CN" sz="1600" b="1" i="0" u="none" strike="noStrike" cap="none" baseline="0" dirty="0">
                <a:solidFill>
                  <a:srgbClr val="4D4D4D"/>
                </a:solidFill>
                <a:effectLst/>
                <a:uFillTx/>
                <a:ea typeface="SimSun"/>
              </a:rPr>
              <a:t>关键结果</a:t>
            </a:r>
          </a:p>
          <a:p>
            <a:pPr marL="0" indent="0">
              <a:buNone/>
            </a:pPr>
            <a:endParaRPr lang="en-GB" dirty="0"/>
          </a:p>
          <a:p>
            <a:endParaRPr lang="en-GB" dirty="0"/>
          </a:p>
          <a:p>
            <a:endParaRPr lang="en-GB" dirty="0"/>
          </a:p>
          <a:p>
            <a:pPr>
              <a:spcBef>
                <a:spcPts val="900"/>
              </a:spcBef>
            </a:pPr>
            <a:r>
              <a:rPr lang="zh-CN" sz="1600" b="0" i="0" u="none" strike="noStrike" cap="none" baseline="0" dirty="0">
                <a:solidFill>
                  <a:srgbClr val="4D4D4D"/>
                </a:solidFill>
                <a:effectLst/>
                <a:uFillTx/>
                <a:ea typeface="SimSun"/>
              </a:rPr>
              <a:t>最常见的 ≥3 级 TRAE 是接受帕尼单抗治疗的 25/184 (13.6%) 例患者与接受西妥昔单抗治疗的 18/188 (9.56%) 例患者中的皮肤毒性* (p=0.258) </a:t>
            </a:r>
          </a:p>
          <a:p>
            <a:pPr marL="0" indent="0">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在患 KRAS 外显子 2 WT mCRC 的患者中，与西妥昔单抗相比，帕尼单抗组中 OS 和 PFS 显著改善 </a:t>
            </a:r>
          </a:p>
        </p:txBody>
      </p:sp>
      <p:sp>
        <p:nvSpPr>
          <p:cNvPr id="4" name="Text Placeholder 3"/>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*皮疹、痤疮、皮肤毒性、皮炎、痤疮样皮炎和/或红斑</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Taniguchi H, et al Ann Oncol 2018;29(suppl 5):abstr 454PD</a:t>
            </a:r>
          </a:p>
        </p:txBody>
      </p:sp>
      <p:graphicFrame>
        <p:nvGraphicFramePr>
          <p:cNvPr id="7" name="Group 88"/>
          <p:cNvGraphicFramePr>
            <a:graphicFrameLocks noGrp="1"/>
          </p:cNvGraphicFramePr>
          <p:nvPr>
            <p:extLst>
              <p:ext uri="{D42A27DB-BD31-4B8C-83A1-F6EECF244321}">
                <p14:modId xmlns:p14="http://schemas.microsoft.com/office/powerpoint/2010/main" xmlns="" val="900052920"/>
              </p:ext>
            </p:extLst>
          </p:nvPr>
        </p:nvGraphicFramePr>
        <p:xfrm>
          <a:off x="361950" y="3481270"/>
          <a:ext cx="8420102" cy="983301"/>
        </p:xfrm>
        <a:graphic>
          <a:graphicData uri="http://schemas.openxmlformats.org/drawingml/2006/table">
            <a:tbl>
              <a:tblPr firstRow="1" bandRow="1">
                <a:tableStyleId>{69012ECD-51FC-41F1-AA8D-1B2483CD663E}</a:tableStyleId>
              </a:tblPr>
              <a:tblGrid>
                <a:gridCol w="2058961">
                  <a:extLst>
                    <a:ext uri="{9D8B030D-6E8A-4147-A177-3AD203B41FA5}">
                      <a16:colId xmlns:a16="http://schemas.microsoft.com/office/drawing/2014/main" xmlns="" val="20000"/>
                    </a:ext>
                  </a:extLst>
                </a:gridCol>
                <a:gridCol w="2068643">
                  <a:extLst>
                    <a:ext uri="{9D8B030D-6E8A-4147-A177-3AD203B41FA5}">
                      <a16:colId xmlns:a16="http://schemas.microsoft.com/office/drawing/2014/main" xmlns="" val="20001"/>
                    </a:ext>
                  </a:extLst>
                </a:gridCol>
                <a:gridCol w="1986197">
                  <a:extLst>
                    <a:ext uri="{9D8B030D-6E8A-4147-A177-3AD203B41FA5}">
                      <a16:colId xmlns:a16="http://schemas.microsoft.com/office/drawing/2014/main" xmlns="" val="20003"/>
                    </a:ext>
                  </a:extLst>
                </a:gridCol>
                <a:gridCol w="2306301">
                  <a:extLst>
                    <a:ext uri="{9D8B030D-6E8A-4147-A177-3AD203B41FA5}">
                      <a16:colId xmlns:a16="http://schemas.microsoft.com/office/drawing/2014/main" xmlns="" val="20002"/>
                    </a:ext>
                  </a:extLst>
                </a:gridCol>
              </a:tblGrid>
              <a:tr h="3337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帕尼单抗 (n=185)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西妥昔单抗 (n=189)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HR (</a:t>
                      </a:r>
                      <a:r>
                        <a:rPr lang="zh-CN" sz="1400" b="1" i="0" u="none" strike="noStrike" cap="none" baseline="0" dirty="0" smtClean="0">
                          <a:solidFill>
                            <a:srgbClr val="FFFFFF"/>
                          </a:solidFill>
                          <a:effectLst/>
                          <a:uFillTx/>
                          <a:ea typeface="SimSun"/>
                        </a:rPr>
                        <a:t>95%CI</a:t>
                      </a: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64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mOS，月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12.8 (10.8, 14.4)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10.1 (8.9,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0.72 (0.58, 0.90); 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3447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mPFS，月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4.7 (4.1,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4.1 (3.1,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0.79 (0.64, 0.97); 0.0207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2777422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Stintzing S</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研究目的（摘要 LBA23 – Hays J, et al）</a:t>
            </a:r>
          </a:p>
          <a:p>
            <a:r>
              <a:rPr lang="zh-CN" sz="1600" b="1" i="0" u="none" strike="noStrike" cap="none" baseline="0" dirty="0">
                <a:solidFill>
                  <a:srgbClr val="4D4D4D"/>
                </a:solidFill>
                <a:effectLst/>
                <a:uFillTx/>
                <a:ea typeface="SimSun"/>
              </a:rPr>
              <a:t>评估 eltanexor 的疗效和安全性，并确定晚期癌症患者中的 RP2D 和给药方案 </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mCRC 患者（n=30；≥50％KRAS 突变体）在该剂量扩展队列中接受 20</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mg/天（n=7）或 30</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mg/天（n=23）x5（DLT 清除剂量水平）口服 eltanexor 治疗</a:t>
            </a:r>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所有患者的 mPFS 为 3.1 个月 (95%CI 2.0，4.0)</a:t>
            </a:r>
          </a:p>
          <a:p>
            <a:r>
              <a:rPr lang="zh-CN" sz="1600" b="0" i="0" u="none" strike="noStrike" cap="none" baseline="0" dirty="0">
                <a:solidFill>
                  <a:srgbClr val="4D4D4D"/>
                </a:solidFill>
                <a:effectLst/>
                <a:uFillTx/>
                <a:ea typeface="SimSun"/>
              </a:rPr>
              <a:t>KRAS WT 或突变体的敏感性无差异</a:t>
            </a:r>
          </a:p>
          <a:p>
            <a:endParaRPr lang="en-GB" dirty="0"/>
          </a:p>
          <a:p>
            <a:endParaRPr lang="en-GB" dirty="0"/>
          </a:p>
          <a:p>
            <a:endParaRPr lang="en-GB" dirty="0"/>
          </a:p>
          <a:p>
            <a:endParaRPr lang="en-GB" dirty="0"/>
          </a:p>
          <a:p>
            <a:endParaRPr lang="en-GB" dirty="0"/>
          </a:p>
          <a:p>
            <a:r>
              <a:rPr lang="zh-CN" sz="1600" b="0" i="0" u="none" strike="noStrike" cap="none" baseline="0" dirty="0">
                <a:solidFill>
                  <a:srgbClr val="4D4D4D"/>
                </a:solidFill>
                <a:effectLst/>
                <a:uFillTx/>
                <a:ea typeface="SimSun"/>
              </a:rPr>
              <a:t>最常见的 3 级 TRAE 为低钠血症、贫血和疲乏</a:t>
            </a:r>
          </a:p>
          <a:p>
            <a:r>
              <a:rPr lang="zh-CN" sz="1600" b="0" i="0" u="none" strike="noStrike" cap="none" baseline="0" dirty="0">
                <a:solidFill>
                  <a:srgbClr val="4D4D4D"/>
                </a:solidFill>
                <a:effectLst/>
                <a:uFillTx/>
                <a:ea typeface="SimSun"/>
              </a:rPr>
              <a:t>血小板减少症是唯一的 4 级 TRAE</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Hays J, et al. Ann Oncol 2018;29(suppl 5):abstr LBA23</a:t>
            </a:r>
          </a:p>
        </p:txBody>
      </p:sp>
      <p:graphicFrame>
        <p:nvGraphicFramePr>
          <p:cNvPr id="6" name="Group 88"/>
          <p:cNvGraphicFramePr>
            <a:graphicFrameLocks noGrp="1"/>
          </p:cNvGraphicFramePr>
          <p:nvPr>
            <p:extLst>
              <p:ext uri="{D42A27DB-BD31-4B8C-83A1-F6EECF244321}">
                <p14:modId xmlns:p14="http://schemas.microsoft.com/office/powerpoint/2010/main" xmlns="" val="1897530651"/>
              </p:ext>
            </p:extLst>
          </p:nvPr>
        </p:nvGraphicFramePr>
        <p:xfrm>
          <a:off x="361950" y="3606842"/>
          <a:ext cx="8420102" cy="1432560"/>
        </p:xfrm>
        <a:graphic>
          <a:graphicData uri="http://schemas.openxmlformats.org/drawingml/2006/table">
            <a:tbl>
              <a:tblPr firstRow="1" bandRow="1">
                <a:tableStyleId>{69012ECD-51FC-41F1-AA8D-1B2483CD663E}</a:tableStyleId>
              </a:tblPr>
              <a:tblGrid>
                <a:gridCol w="1219512">
                  <a:extLst>
                    <a:ext uri="{9D8B030D-6E8A-4147-A177-3AD203B41FA5}">
                      <a16:colId xmlns:a16="http://schemas.microsoft.com/office/drawing/2014/main" xmlns="" val="20000"/>
                    </a:ext>
                  </a:extLst>
                </a:gridCol>
                <a:gridCol w="838700">
                  <a:extLst>
                    <a:ext uri="{9D8B030D-6E8A-4147-A177-3AD203B41FA5}">
                      <a16:colId xmlns:a16="http://schemas.microsoft.com/office/drawing/2014/main" xmlns="" val="20001"/>
                    </a:ext>
                  </a:extLst>
                </a:gridCol>
                <a:gridCol w="1208195">
                  <a:extLst>
                    <a:ext uri="{9D8B030D-6E8A-4147-A177-3AD203B41FA5}">
                      <a16:colId xmlns:a16="http://schemas.microsoft.com/office/drawing/2014/main" xmlns="" val="20003"/>
                    </a:ext>
                  </a:extLst>
                </a:gridCol>
                <a:gridCol w="1222759">
                  <a:extLst>
                    <a:ext uri="{9D8B030D-6E8A-4147-A177-3AD203B41FA5}">
                      <a16:colId xmlns:a16="http://schemas.microsoft.com/office/drawing/2014/main" xmlns="" val="20004"/>
                    </a:ext>
                  </a:extLst>
                </a:gridCol>
                <a:gridCol w="1310312">
                  <a:extLst>
                    <a:ext uri="{9D8B030D-6E8A-4147-A177-3AD203B41FA5}">
                      <a16:colId xmlns:a16="http://schemas.microsoft.com/office/drawing/2014/main" xmlns="" val="20002"/>
                    </a:ext>
                  </a:extLst>
                </a:gridCol>
                <a:gridCol w="951405">
                  <a:extLst>
                    <a:ext uri="{9D8B030D-6E8A-4147-A177-3AD203B41FA5}">
                      <a16:colId xmlns:a16="http://schemas.microsoft.com/office/drawing/2014/main" xmlns="" val="20005"/>
                    </a:ext>
                  </a:extLst>
                </a:gridCol>
                <a:gridCol w="1669219">
                  <a:extLst>
                    <a:ext uri="{9D8B030D-6E8A-4147-A177-3AD203B41FA5}">
                      <a16:colId xmlns:a16="http://schemas.microsoft.com/office/drawing/2014/main" xmlns="" val="20006"/>
                    </a:ext>
                  </a:extLst>
                </a:gridCol>
              </a:tblGrid>
              <a:tr h="352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剂量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CBR (PR + SD </a:t>
                      </a:r>
                      <a:r>
                        <a:rPr sz="1400"/>
                        <a:t/>
                      </a:r>
                      <a:br>
                        <a:rPr sz="1400"/>
                      </a:br>
                      <a:r>
                        <a:rPr lang="zh-CN" sz="1400" b="1" i="0" u="none" strike="noStrike" cap="none" baseline="0">
                          <a:solidFill>
                            <a:srgbClr val="FFFFFF"/>
                          </a:solidFill>
                          <a:effectLst/>
                          <a:uFillTx/>
                          <a:ea typeface="SimSun"/>
                        </a:rPr>
                        <a:t> ≥8 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20 mg/天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6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2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30 mg/天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14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9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合计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20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9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11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692338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Stintzing S</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演示者的重点信息</a:t>
            </a:r>
          </a:p>
          <a:p>
            <a:r>
              <a:rPr lang="zh-CN" sz="1600" b="1" i="0" u="none" strike="noStrike" cap="none" baseline="0" dirty="0">
                <a:solidFill>
                  <a:srgbClr val="4D4D4D"/>
                </a:solidFill>
                <a:effectLst/>
                <a:uFillTx/>
                <a:ea typeface="SimSun"/>
              </a:rPr>
              <a:t>根据这些数据, RP2D 为 30 mg/天</a:t>
            </a:r>
          </a:p>
          <a:p>
            <a:r>
              <a:rPr lang="zh-CN" sz="1600" b="1" i="0" u="none" strike="noStrike" cap="none" baseline="0" dirty="0">
                <a:solidFill>
                  <a:srgbClr val="4D4D4D"/>
                </a:solidFill>
                <a:effectLst/>
                <a:uFillTx/>
                <a:ea typeface="SimSun"/>
              </a:rPr>
              <a:t>初步抗肿瘤活性在既往接受大量预治疗的 mCRC 患者的预期范围内 </a:t>
            </a:r>
          </a:p>
          <a:p>
            <a:r>
              <a:rPr lang="zh-CN" sz="1600" b="1" i="0" u="none" strike="noStrike" cap="none" baseline="0" dirty="0">
                <a:solidFill>
                  <a:srgbClr val="4D4D4D"/>
                </a:solidFill>
                <a:effectLst/>
                <a:uFillTx/>
                <a:ea typeface="SimSun"/>
              </a:rPr>
              <a:t>在 RAS 突变病例中没有结局更好的信号</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Hays J, et al. Ann Oncol 2018;29(suppl 5):abstr LBA23</a:t>
            </a:r>
          </a:p>
        </p:txBody>
      </p:sp>
    </p:spTree>
    <p:extLst>
      <p:ext uri="{BB962C8B-B14F-4D97-AF65-F5344CB8AC3E}">
        <p14:creationId xmlns:p14="http://schemas.microsoft.com/office/powerpoint/2010/main" xmlns="" val="40816854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LBA25：TAGS：曲氟尿苷/替吡嘧啶 (TAS-102) 与安慰剂治疗难治性转移性胃癌患者的一项 3 期、随机、双盲研究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Arkenau H, et al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Arkenau H, et al. Ann Oncol 2018;29(suppl 5):abstr LBA25</a:t>
            </a:r>
          </a:p>
        </p:txBody>
      </p:sp>
      <p:sp>
        <p:nvSpPr>
          <p:cNvPr id="6"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OS</a:t>
            </a:r>
          </a:p>
          <a:p>
            <a:pPr marL="0" indent="0">
              <a:buClr>
                <a:srgbClr val="043882"/>
              </a:buClr>
              <a:buFontTx/>
              <a:buNone/>
            </a:pPr>
            <a:endParaRPr lang="en-GB"/>
          </a:p>
        </p:txBody>
      </p:sp>
      <p:sp>
        <p:nvSpPr>
          <p:cNvPr id="7" name="Content Placeholder 26"/>
          <p:cNvSpPr txBox="1"/>
          <p:nvPr/>
        </p:nvSpPr>
        <p:spPr>
          <a:xfrm>
            <a:off x="4278313" y="5327864"/>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PFS、ORR、DCR、QoL，至 ECOG PS ≤2 的时间、安全性</a:t>
            </a:r>
          </a:p>
        </p:txBody>
      </p:sp>
      <p:sp>
        <p:nvSpPr>
          <p:cNvPr id="8" name="Oval 14"/>
          <p:cNvSpPr>
            <a:spLocks noChangeArrowheads="1"/>
          </p:cNvSpPr>
          <p:nvPr/>
        </p:nvSpPr>
        <p:spPr bwMode="auto">
          <a:xfrm>
            <a:off x="3800865" y="334301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2000" b="1" i="0" u="none" strike="noStrike" cap="none" baseline="0">
                <a:solidFill>
                  <a:srgbClr val="043882"/>
                </a:solidFill>
                <a:effectLst/>
                <a:uFillTx/>
                <a:ea typeface="SimSun"/>
              </a:rPr>
              <a:t>R</a:t>
            </a:r>
          </a:p>
        </p:txBody>
      </p:sp>
      <p:cxnSp>
        <p:nvCxnSpPr>
          <p:cNvPr id="9" name="AutoShape 15"/>
          <p:cNvCxnSpPr>
            <a:cxnSpLocks noChangeShapeType="1"/>
            <a:stCxn id="8" idx="0"/>
            <a:endCxn id="14" idx="1"/>
          </p:cNvCxnSpPr>
          <p:nvPr/>
        </p:nvCxnSpPr>
        <p:spPr bwMode="auto">
          <a:xfrm rot="5400000" flipH="1" flipV="1">
            <a:off x="4003073" y="2698016"/>
            <a:ext cx="734589" cy="555409"/>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4410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1" name="Content Placeholder 26"/>
          <p:cNvSpPr txBox="1"/>
          <p:nvPr/>
        </p:nvSpPr>
        <p:spPr bwMode="auto">
          <a:xfrm>
            <a:off x="4901033" y="3100966"/>
            <a:ext cx="3215402"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a:solidFill>
                  <a:srgbClr val="043882"/>
                </a:solidFill>
                <a:effectLst/>
                <a:uFillTx/>
                <a:ea typeface="SimSun"/>
              </a:rPr>
              <a:t>分层</a:t>
            </a:r>
          </a:p>
          <a:p>
            <a:pPr marL="203200" indent="-203200">
              <a:spcBef>
                <a:spcPct val="0"/>
              </a:spcBef>
              <a:spcAft>
                <a:spcPts val="400"/>
              </a:spcAft>
              <a:buFont typeface="Arial" pitchFamily="34" charset="0"/>
              <a:buChar char="•"/>
              <a:defRPr/>
            </a:pPr>
            <a:r>
              <a:rPr lang="zh-CN" sz="1400" b="0" i="0" u="none" strike="noStrike" cap="none" baseline="0">
                <a:solidFill>
                  <a:srgbClr val="4D4D4D"/>
                </a:solidFill>
                <a:effectLst/>
                <a:uFillTx/>
                <a:ea typeface="SimSun"/>
              </a:rPr>
              <a:t>ECOG PS（0 与 1）</a:t>
            </a:r>
          </a:p>
          <a:p>
            <a:pPr marL="203200" indent="-203200">
              <a:spcBef>
                <a:spcPct val="0"/>
              </a:spcBef>
              <a:spcAft>
                <a:spcPts val="400"/>
              </a:spcAft>
              <a:buFont typeface="Arial" pitchFamily="34" charset="0"/>
              <a:buChar char="•"/>
              <a:defRPr/>
            </a:pPr>
            <a:r>
              <a:rPr lang="zh-CN" sz="1400" b="0" i="0" u="none" strike="noStrike" cap="none" baseline="0">
                <a:solidFill>
                  <a:srgbClr val="4D4D4D"/>
                </a:solidFill>
                <a:effectLst/>
                <a:uFillTx/>
                <a:ea typeface="SimSun"/>
              </a:rPr>
              <a:t>区域（日本与全球其他地区）</a:t>
            </a:r>
          </a:p>
          <a:p>
            <a:pPr marL="203200" indent="-203200">
              <a:spcBef>
                <a:spcPct val="0"/>
              </a:spcBef>
              <a:spcAft>
                <a:spcPts val="400"/>
              </a:spcAft>
              <a:buFont typeface="Arial" pitchFamily="34" charset="0"/>
              <a:buChar char="•"/>
              <a:defRPr/>
            </a:pPr>
            <a:r>
              <a:rPr lang="zh-CN" sz="1400" b="0" i="0" u="none" strike="noStrike" cap="none" baseline="0">
                <a:solidFill>
                  <a:srgbClr val="4D4D4D"/>
                </a:solidFill>
                <a:effectLst/>
                <a:uFillTx/>
                <a:ea typeface="SimSun"/>
              </a:rPr>
              <a:t>既往雷莫芦单抗（是与否） </a:t>
            </a:r>
          </a:p>
        </p:txBody>
      </p:sp>
      <p:cxnSp>
        <p:nvCxnSpPr>
          <p:cNvPr id="12" name="AutoShape 19"/>
          <p:cNvCxnSpPr>
            <a:cxnSpLocks noChangeShapeType="1"/>
            <a:stCxn id="16" idx="3"/>
            <a:endCxn id="8" idx="2"/>
          </p:cNvCxnSpPr>
          <p:nvPr/>
        </p:nvCxnSpPr>
        <p:spPr bwMode="auto">
          <a:xfrm>
            <a:off x="3546478" y="3634886"/>
            <a:ext cx="254387" cy="228"/>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600" b="0" i="0" u="none" strike="noStrike" cap="none" baseline="0">
                <a:solidFill>
                  <a:srgbClr val="FFFFFF"/>
                </a:solidFill>
                <a:effectLst/>
                <a:uFillTx/>
                <a:ea typeface="SimSun"/>
              </a:rPr>
              <a:t>TFD/TPI (TAS-102) + BSC </a:t>
            </a:r>
            <a:r>
              <a:rPr sz="1200"/>
              <a:t/>
            </a:r>
            <a:br>
              <a:rPr sz="1200"/>
            </a:br>
            <a:r>
              <a:rPr lang="zh-CN" sz="1200" b="0" i="0" u="none" strike="noStrike" cap="none" baseline="0">
                <a:solidFill>
                  <a:srgbClr val="FFFFFF"/>
                </a:solidFill>
                <a:effectLst/>
                <a:uFillTx/>
                <a:ea typeface="SimSun"/>
              </a:rPr>
              <a:t>35 mg/m</a:t>
            </a:r>
            <a:r>
              <a:rPr lang="zh-CN" sz="1200" b="0" i="0" u="none" strike="noStrike" cap="none" baseline="30000">
                <a:solidFill>
                  <a:srgbClr val="FFFFFF"/>
                </a:solidFill>
                <a:effectLst/>
                <a:uFillTx/>
                <a:ea typeface="SimSun"/>
              </a:rPr>
              <a:t>2</a:t>
            </a:r>
            <a:r>
              <a:rPr lang="zh-CN" sz="1200" b="0" i="0" u="none" strike="noStrike" cap="none" baseline="0">
                <a:solidFill>
                  <a:srgbClr val="FFFFFF"/>
                </a:solidFill>
                <a:effectLst/>
                <a:uFillTx/>
                <a:ea typeface="SimSun"/>
              </a:rPr>
              <a:t> bid 口服，每个 28 天周期的第 1-5 和 8-12 天 </a:t>
            </a:r>
            <a:r>
              <a:rPr sz="1200"/>
              <a:t/>
            </a:r>
            <a:br>
              <a:rPr sz="1200"/>
            </a:br>
            <a:r>
              <a:rPr lang="zh-CN" sz="1200" b="0" i="0" u="none" strike="noStrike" cap="none" baseline="0">
                <a:solidFill>
                  <a:srgbClr val="FFFFFF"/>
                </a:solidFill>
                <a:effectLst/>
                <a:uFillTx/>
                <a:ea typeface="SimSun"/>
              </a:rPr>
              <a:t>(n=337)</a:t>
            </a:r>
          </a:p>
        </p:txBody>
      </p:sp>
      <p:sp>
        <p:nvSpPr>
          <p:cNvPr id="16" name="AutoShape 9"/>
          <p:cNvSpPr>
            <a:spLocks noChangeArrowheads="1"/>
          </p:cNvSpPr>
          <p:nvPr/>
        </p:nvSpPr>
        <p:spPr bwMode="auto">
          <a:xfrm>
            <a:off x="365124" y="2675077"/>
            <a:ext cx="3181354"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转移性胃/GEJ癌</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≥2 种既往治疗方案</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年龄 ≥18 岁（在日本 ≥20 岁）</a:t>
            </a:r>
          </a:p>
          <a:p>
            <a:pPr marL="228600" indent="-228600" defTabSz="892175" eaLnBrk="0" hangingPunct="0">
              <a:spcAft>
                <a:spcPct val="30000"/>
              </a:spcAft>
              <a:buFont typeface="Arial" pitchFamily="34" charset="0"/>
              <a:buChar char="•"/>
              <a:defRPr/>
            </a:pPr>
            <a:r>
              <a:rPr lang="zh-CN" sz="1600" b="0" i="0" u="none" strike="noStrike" cap="none" baseline="0" dirty="0">
                <a:solidFill>
                  <a:srgbClr val="FFFFFF"/>
                </a:solidFill>
                <a:effectLst/>
                <a:uFillTx/>
                <a:ea typeface="SimSun"/>
              </a:rPr>
              <a:t>ECOG PS 0/1</a:t>
            </a:r>
          </a:p>
          <a:p>
            <a:pPr defTabSz="892175" eaLnBrk="0" hangingPunct="0">
              <a:spcAft>
                <a:spcPct val="30000"/>
              </a:spcAft>
              <a:defRPr/>
            </a:pPr>
            <a:r>
              <a:rPr lang="zh-CN" sz="1600" b="0" i="0" u="none" strike="noStrike" cap="none" baseline="0" dirty="0">
                <a:solidFill>
                  <a:srgbClr val="FFFFFF"/>
                </a:solidFill>
                <a:effectLst/>
                <a:uFillTx/>
                <a:ea typeface="SimSun"/>
              </a:rPr>
              <a:t>(n=507)</a:t>
            </a:r>
          </a:p>
        </p:txBody>
      </p:sp>
      <p:cxnSp>
        <p:nvCxnSpPr>
          <p:cNvPr id="17" name="AutoShape 16"/>
          <p:cNvCxnSpPr>
            <a:cxnSpLocks noChangeShapeType="1"/>
            <a:stCxn id="8" idx="4"/>
            <a:endCxn id="20" idx="1"/>
          </p:cNvCxnSpPr>
          <p:nvPr/>
        </p:nvCxnSpPr>
        <p:spPr bwMode="auto">
          <a:xfrm rot="16200000" flipH="1">
            <a:off x="3996974" y="4022902"/>
            <a:ext cx="746786" cy="555409"/>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409681"/>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9" name="AutoShape 20"/>
          <p:cNvCxnSpPr>
            <a:cxnSpLocks noChangeShapeType="1"/>
            <a:stCxn id="20" idx="3"/>
            <a:endCxn id="18"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648072" y="4263632"/>
            <a:ext cx="289402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安慰剂 + BSC </a:t>
            </a:r>
            <a:r>
              <a:rPr sz="1800" dirty="0"/>
              <a:t/>
            </a:r>
            <a:br>
              <a:rPr sz="1800" dirty="0"/>
            </a:br>
            <a:r>
              <a:rPr lang="zh-CN" sz="1200" b="0" i="0" u="none" strike="noStrike" cap="none" baseline="0" dirty="0">
                <a:solidFill>
                  <a:srgbClr val="4D4D4D"/>
                </a:solidFill>
                <a:effectLst/>
                <a:uFillTx/>
                <a:ea typeface="SimSun"/>
              </a:rPr>
              <a:t> bid 口服，每个 28 天周期的第 1-5 和 </a:t>
            </a:r>
            <a:r>
              <a:rPr lang="es-ES" altLang="zh-CN" sz="1200" b="0" i="0" u="none" strike="noStrike" cap="none" baseline="0" dirty="0">
                <a:solidFill>
                  <a:srgbClr val="4D4D4D"/>
                </a:solidFill>
                <a:effectLst/>
                <a:uFillTx/>
                <a:ea typeface="SimSun"/>
              </a:rPr>
              <a:t/>
            </a:r>
            <a:br>
              <a:rPr lang="es-ES" altLang="zh-CN" sz="1200" b="0" i="0" u="none" strike="noStrike" cap="none" baseline="0" dirty="0">
                <a:solidFill>
                  <a:srgbClr val="4D4D4D"/>
                </a:solidFill>
                <a:effectLst/>
                <a:uFillTx/>
                <a:ea typeface="SimSun"/>
              </a:rPr>
            </a:br>
            <a:r>
              <a:rPr lang="zh-CN" sz="1200" b="0" i="0" u="none" strike="noStrike" cap="none" baseline="0" dirty="0">
                <a:solidFill>
                  <a:srgbClr val="4D4D4D"/>
                </a:solidFill>
                <a:effectLst/>
                <a:uFillTx/>
                <a:ea typeface="SimSun"/>
              </a:rPr>
              <a:t>8-12 天 </a:t>
            </a:r>
            <a:endParaRPr lang="en-GB" altLang="zh-CN" sz="1200" b="0" i="0" u="none" strike="noStrike" cap="none" baseline="0" dirty="0" smtClean="0">
              <a:solidFill>
                <a:srgbClr val="4D4D4D"/>
              </a:solidFill>
              <a:effectLst/>
              <a:uFillTx/>
              <a:ea typeface="SimSun"/>
            </a:endParaRPr>
          </a:p>
          <a:p>
            <a:pPr algn="ctr" defTabSz="892175" eaLnBrk="0" hangingPunct="0">
              <a:defRPr/>
            </a:pPr>
            <a:r>
              <a:rPr lang="zh-CN" sz="1200" b="0" i="0" u="none" strike="noStrike" cap="none" baseline="0" dirty="0" smtClean="0">
                <a:solidFill>
                  <a:srgbClr val="4D4D4D"/>
                </a:solidFill>
                <a:effectLst/>
                <a:uFillTx/>
                <a:ea typeface="SimSun"/>
              </a:rPr>
              <a:t>(</a:t>
            </a:r>
            <a:r>
              <a:rPr lang="zh-CN" sz="1200" b="0" i="0" u="none" strike="noStrike" cap="none" baseline="0" dirty="0">
                <a:solidFill>
                  <a:srgbClr val="4D4D4D"/>
                </a:solidFill>
                <a:effectLst/>
                <a:uFillTx/>
                <a:ea typeface="SimSun"/>
              </a:rPr>
              <a:t>n=170)</a:t>
            </a:r>
          </a:p>
        </p:txBody>
      </p:sp>
      <p:sp>
        <p:nvSpPr>
          <p:cNvPr id="22" name="Content Placeholder 2"/>
          <p:cNvSpPr>
            <a:spLocks noGrp="1"/>
          </p:cNvSpPr>
          <p:nvPr>
            <p:ph idx="1"/>
          </p:nvPr>
        </p:nvSpPr>
        <p:spPr>
          <a:xfrm>
            <a:off x="365124" y="1254035"/>
            <a:ext cx="8608395" cy="908873"/>
          </a:xfrm>
        </p:spPr>
        <p:txBody>
          <a:bodyPr/>
          <a:lstStyle/>
          <a:p>
            <a:pPr marL="0" indent="0">
              <a:buNone/>
            </a:pPr>
            <a:r>
              <a:rPr lang="zh-CN" sz="1600" b="1" i="0" u="none" strike="noStrike" cap="none" baseline="0" dirty="0">
                <a:solidFill>
                  <a:srgbClr val="4D4D4D"/>
                </a:solidFill>
                <a:effectLst/>
                <a:uFillTx/>
                <a:ea typeface="SimSun"/>
              </a:rPr>
              <a:t>研究目的</a:t>
            </a:r>
          </a:p>
          <a:p>
            <a:pPr lvl="0">
              <a:defRPr/>
            </a:pPr>
            <a:r>
              <a:rPr lang="zh-CN" sz="1600" b="0" i="0" u="none" strike="noStrike" cap="none" baseline="0" dirty="0">
                <a:solidFill>
                  <a:srgbClr val="4D4D4D"/>
                </a:solidFill>
                <a:effectLst/>
                <a:uFillTx/>
                <a:ea typeface="SimSun"/>
              </a:rPr>
              <a:t>评估曲氟尿苷/替吡嘧啶 (TFD/TPI)在接受大量预治疗的胃癌或 GEJ 癌患者中的疗效和安全性</a:t>
            </a:r>
          </a:p>
        </p:txBody>
      </p:sp>
    </p:spTree>
    <p:extLst>
      <p:ext uri="{BB962C8B-B14F-4D97-AF65-F5344CB8AC3E}">
        <p14:creationId xmlns:p14="http://schemas.microsoft.com/office/powerpoint/2010/main" xmlns="" val="32759992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结直肠胃肠肿瘤</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Marsoni S</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研究目的（CALGB/SWOG 80405: 摘要 458PD – Das RK, et al） </a:t>
            </a:r>
          </a:p>
          <a:p>
            <a:r>
              <a:rPr lang="zh-CN" sz="1600" b="1" i="0" u="none" strike="noStrike" cap="none" baseline="0" dirty="0">
                <a:solidFill>
                  <a:srgbClr val="4D4D4D"/>
                </a:solidFill>
                <a:effectLst/>
                <a:uFillTx/>
                <a:ea typeface="SimSun"/>
              </a:rPr>
              <a:t>创建 mCRC OS 的多变量因果模型，并使用无假设贝叶斯机器学习方法检查 OS 的网络驱动因素 </a:t>
            </a:r>
          </a:p>
          <a:p>
            <a:pPr marL="0" indent="0">
              <a:buNone/>
            </a:pPr>
            <a:endParaRPr lang="en-GB" b="1" dirty="0"/>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这是对 CALGB/SWOG 80405 的回顾性分析，后者是一项评估 FOLFOX 或 FOLFIRI 联合西妥昔单抗或贝伐珠单抗的 III 期试验</a:t>
            </a:r>
          </a:p>
          <a:p>
            <a:r>
              <a:rPr lang="zh-CN" sz="1600" b="0" i="0" u="none" strike="noStrike" cap="none" baseline="0" dirty="0">
                <a:solidFill>
                  <a:srgbClr val="4D4D4D"/>
                </a:solidFill>
                <a:effectLst/>
                <a:uFillTx/>
                <a:ea typeface="SimSun"/>
              </a:rPr>
              <a:t>建立了 128 个网络模型的集合，以估计模型的不确定性，并通过模型共识确定 OS 的关键性因果决定因素 </a:t>
            </a:r>
          </a:p>
          <a:p>
            <a:endParaRPr lang="en-GB" dirty="0"/>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分子通路（血管生成/ECM 重塑基因标记和 BRAF 突变 [V600E]）促进原发性肿瘤所在侧对 OS 的影响 </a:t>
            </a:r>
          </a:p>
          <a:p>
            <a:r>
              <a:rPr lang="zh-CN" sz="1600" b="0" i="0" u="none" strike="noStrike" cap="none" baseline="0" dirty="0">
                <a:solidFill>
                  <a:srgbClr val="4D4D4D"/>
                </a:solidFill>
                <a:effectLst/>
                <a:uFillTx/>
                <a:ea typeface="SimSun"/>
              </a:rPr>
              <a:t>在无血管生成标签的患者中，对西妥昔单抗与贝伐珠单抗的缓解没有差异（对数秩 p=0.3） </a:t>
            </a:r>
          </a:p>
          <a:p>
            <a:r>
              <a:rPr lang="zh-CN" sz="1600" b="0" i="0" u="none" strike="noStrike" cap="none" baseline="0" dirty="0">
                <a:solidFill>
                  <a:srgbClr val="4D4D4D"/>
                </a:solidFill>
                <a:effectLst/>
                <a:uFillTx/>
                <a:ea typeface="SimSun"/>
              </a:rPr>
              <a:t>血管生成标签是 OS 的阴性预后标志物，血管生成在右半结肠肿瘤中更为普遍（OR 3.5，p=1.3 e-07） </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Das RK, et al. Ann Oncol 2018;29(suppl 5):abstr 458PD</a:t>
            </a:r>
          </a:p>
        </p:txBody>
      </p:sp>
    </p:spTree>
    <p:extLst>
      <p:ext uri="{BB962C8B-B14F-4D97-AF65-F5344CB8AC3E}">
        <p14:creationId xmlns:p14="http://schemas.microsoft.com/office/powerpoint/2010/main" xmlns="" val="28479349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结直肠胃肠肿瘤</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Marsoni S</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演示者的重点信息</a:t>
            </a:r>
          </a:p>
          <a:p>
            <a:r>
              <a:rPr lang="zh-CN" sz="1600" b="1" i="0" u="none" strike="noStrike" cap="none" baseline="0">
                <a:solidFill>
                  <a:srgbClr val="4D4D4D"/>
                </a:solidFill>
                <a:effectLst/>
                <a:uFillTx/>
                <a:ea typeface="SimSun"/>
              </a:rPr>
              <a:t>Das 等人的研究使用建模方法将既往发现的基质成分的转录标签结果放到治疗背景中</a:t>
            </a:r>
          </a:p>
          <a:p>
            <a:pPr lvl="1"/>
            <a:r>
              <a:rPr lang="zh-CN" sz="1600" b="1" i="0" u="none" strike="noStrike" cap="none" baseline="0">
                <a:solidFill>
                  <a:srgbClr val="4D4D4D"/>
                </a:solidFill>
                <a:effectLst/>
                <a:uFillTx/>
                <a:ea typeface="SimSun"/>
              </a:rPr>
              <a:t>肿瘤所在侧可能是左右 mCRC 的不同基质状况导致的结果</a:t>
            </a:r>
          </a:p>
          <a:p>
            <a:pPr lvl="1"/>
            <a:r>
              <a:rPr lang="zh-CN" sz="1600" b="1" i="0" u="none" strike="noStrike" cap="none" baseline="0">
                <a:solidFill>
                  <a:srgbClr val="4D4D4D"/>
                </a:solidFill>
                <a:effectLst/>
                <a:uFillTx/>
                <a:ea typeface="SimSun"/>
              </a:rPr>
              <a:t>转录标记似乎对采样区域敏感</a:t>
            </a:r>
          </a:p>
          <a:p>
            <a:pPr lvl="1"/>
            <a:r>
              <a:rPr lang="zh-CN" sz="1600" b="1" i="0" u="none" strike="noStrike" cap="none" baseline="0">
                <a:solidFill>
                  <a:srgbClr val="4D4D4D"/>
                </a:solidFill>
                <a:effectLst/>
                <a:uFillTx/>
                <a:ea typeface="SimSun"/>
              </a:rPr>
              <a:t>是否需要另一个共识，因为 mCRC 的转录分类仍在变化？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Das RK, et al. Ann Oncol 2018;29(suppl 5):abstr 458PD</a:t>
            </a:r>
          </a:p>
        </p:txBody>
      </p:sp>
    </p:spTree>
    <p:extLst>
      <p:ext uri="{BB962C8B-B14F-4D97-AF65-F5344CB8AC3E}">
        <p14:creationId xmlns:p14="http://schemas.microsoft.com/office/powerpoint/2010/main" xmlns="" val="192296630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Adams RA</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研究目的（摘要 459PD – Li N, et al）</a:t>
            </a:r>
          </a:p>
          <a:p>
            <a:r>
              <a:rPr lang="zh-CN" sz="1600" b="1" i="0" u="none" strike="noStrike" cap="none" baseline="0" dirty="0">
                <a:solidFill>
                  <a:srgbClr val="4D4D4D"/>
                </a:solidFill>
                <a:effectLst/>
                <a:uFillTx/>
                <a:ea typeface="SimSun"/>
              </a:rPr>
              <a:t>评估奥沙利铂联合术后同步卡培他滨 + 放疗治疗 II/III 期直肠癌患者的疗效和安全性 </a:t>
            </a:r>
          </a:p>
          <a:p>
            <a:pPr marL="0" indent="0">
              <a:buNone/>
            </a:pPr>
            <a:endParaRPr lang="en-GB" b="1" dirty="0"/>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确诊为 II/III 期直肠癌的患者（n=589）随机分配（1：1）接受放疗与卡培他滨同步治疗，联合或不联合奥沙利铂 </a:t>
            </a:r>
          </a:p>
          <a:p>
            <a:pPr marL="0" indent="0">
              <a:buNone/>
            </a:pPr>
            <a:endParaRPr lang="en-GB" dirty="0"/>
          </a:p>
          <a:p>
            <a:pPr marL="0" indent="0">
              <a:buNone/>
            </a:pPr>
            <a:r>
              <a:rPr lang="zh-CN" sz="1600" b="1" i="0" u="none" strike="noStrike" cap="none" baseline="0" dirty="0">
                <a:solidFill>
                  <a:srgbClr val="4D4D4D"/>
                </a:solidFill>
                <a:effectLst/>
                <a:uFillTx/>
                <a:ea typeface="SimSun"/>
              </a:rPr>
              <a:t>关键结果</a:t>
            </a:r>
          </a:p>
          <a:p>
            <a:pPr>
              <a:spcBef>
                <a:spcPts val="10000"/>
              </a:spcBef>
            </a:pPr>
            <a:r>
              <a:rPr lang="zh-CN" sz="1600" b="0" i="0" u="none" strike="noStrike" cap="none" baseline="0" dirty="0">
                <a:solidFill>
                  <a:srgbClr val="4D4D4D"/>
                </a:solidFill>
                <a:effectLst/>
                <a:uFillTx/>
                <a:ea typeface="SimSun"/>
              </a:rPr>
              <a:t>47.1％ 接受卡培他滨 + 奥沙利铂 + 放疗的患者和 39.5％ 接受卡培他滨 + 放疗的患者发生 3–4 级不良事件</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Li N, et al. Ann Oncol 2018;29(suppl 5):abstr 459PD</a:t>
            </a:r>
            <a:r>
              <a:rPr sz="1200"/>
              <a:t/>
            </a:r>
            <a:br>
              <a:rPr sz="1200"/>
            </a:br>
            <a:r>
              <a:rPr lang="zh-CN" sz="1200" b="0" i="0" u="none" strike="noStrike" cap="none" baseline="0">
                <a:solidFill>
                  <a:srgbClr val="4D4D4D"/>
                </a:solidFill>
                <a:effectLst/>
                <a:uFillTx/>
                <a:ea typeface="SimSun"/>
              </a:rPr>
              <a:t>Wu L, et al. Ann Oncol 2018;29(suppl 5):abstr 460PD</a:t>
            </a:r>
            <a:r>
              <a:rPr sz="1200"/>
              <a:t/>
            </a:r>
            <a:br>
              <a:rPr sz="1200"/>
            </a:br>
            <a:r>
              <a:rPr lang="zh-CN" sz="1200" b="0" i="0" u="none" strike="noStrike" cap="none" baseline="0">
                <a:solidFill>
                  <a:srgbClr val="4D4D4D"/>
                </a:solidFill>
                <a:effectLst/>
                <a:uFillTx/>
                <a:ea typeface="SimSun"/>
              </a:rPr>
              <a:t>Pernot S, et al. Ann Oncol 2018;29(suppl 5):abstr 461PD</a:t>
            </a:r>
            <a:r>
              <a:rPr sz="1200"/>
              <a:t/>
            </a:r>
            <a:br>
              <a:rPr sz="1200"/>
            </a:br>
            <a:r>
              <a:rPr lang="zh-CN" sz="1200" b="0" i="0" u="none" strike="noStrike" cap="none" baseline="0">
                <a:solidFill>
                  <a:srgbClr val="4D4D4D"/>
                </a:solidFill>
                <a:effectLst/>
                <a:uFillTx/>
                <a:ea typeface="SimSun"/>
              </a:rPr>
              <a:t>Auclin E, et al. Ann Oncol 2018;29(suppl 5):abstr 462PD</a:t>
            </a:r>
          </a:p>
        </p:txBody>
      </p:sp>
      <p:graphicFrame>
        <p:nvGraphicFramePr>
          <p:cNvPr id="9" name="Group 88"/>
          <p:cNvGraphicFramePr>
            <a:graphicFrameLocks noGrp="1"/>
          </p:cNvGraphicFramePr>
          <p:nvPr>
            <p:extLst>
              <p:ext uri="{D42A27DB-BD31-4B8C-83A1-F6EECF244321}">
                <p14:modId xmlns:p14="http://schemas.microsoft.com/office/powerpoint/2010/main" xmlns="" val="1417591093"/>
              </p:ext>
            </p:extLst>
          </p:nvPr>
        </p:nvGraphicFramePr>
        <p:xfrm>
          <a:off x="361950" y="3668952"/>
          <a:ext cx="8420099" cy="1127760"/>
        </p:xfrm>
        <a:graphic>
          <a:graphicData uri="http://schemas.openxmlformats.org/drawingml/2006/table">
            <a:tbl>
              <a:tblPr firstRow="1" bandRow="1">
                <a:tableStyleId>{69012ECD-51FC-41F1-AA8D-1B2483CD663E}</a:tableStyleId>
              </a:tblPr>
              <a:tblGrid>
                <a:gridCol w="2006496">
                  <a:extLst>
                    <a:ext uri="{9D8B030D-6E8A-4147-A177-3AD203B41FA5}">
                      <a16:colId xmlns:a16="http://schemas.microsoft.com/office/drawing/2014/main" xmlns="" val="20000"/>
                    </a:ext>
                  </a:extLst>
                </a:gridCol>
                <a:gridCol w="3762531">
                  <a:extLst>
                    <a:ext uri="{9D8B030D-6E8A-4147-A177-3AD203B41FA5}">
                      <a16:colId xmlns:a16="http://schemas.microsoft.com/office/drawing/2014/main" xmlns="" val="20002"/>
                    </a:ext>
                  </a:extLst>
                </a:gridCol>
                <a:gridCol w="2651072">
                  <a:extLst>
                    <a:ext uri="{9D8B030D-6E8A-4147-A177-3AD203B41FA5}">
                      <a16:colId xmlns:a16="http://schemas.microsoft.com/office/drawing/2014/main" xmlns="" val="20003"/>
                    </a:ext>
                  </a:extLst>
                </a:gridCol>
              </a:tblGrid>
              <a:tr h="4549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卡培他滨 + 奥沙利铂 + 放疗</a:t>
                      </a:r>
                      <a:r>
                        <a:rPr lang="es-ES" altLang="zh-CN" sz="1400" b="1" i="0" u="none" strike="noStrike" cap="none" baseline="0" dirty="0">
                          <a:solidFill>
                            <a:srgbClr val="FFFFFF"/>
                          </a:solidFill>
                          <a:effectLst/>
                          <a:uFillTx/>
                          <a:ea typeface="SimSun"/>
                        </a:rPr>
                        <a:t/>
                      </a:r>
                      <a:br>
                        <a:rPr lang="es-ES" altLang="zh-CN" sz="1400" b="1" i="0" u="none" strike="noStrike" cap="none" baseline="0" dirty="0">
                          <a:solidFill>
                            <a:srgbClr val="FFFFFF"/>
                          </a:solidFill>
                          <a:effectLst/>
                          <a:uFillTx/>
                          <a:ea typeface="SimSun"/>
                        </a:rPr>
                      </a:br>
                      <a:r>
                        <a:rPr lang="zh-CN" sz="1400" b="1" i="0" u="none" strike="noStrike" cap="none" baseline="0" dirty="0">
                          <a:solidFill>
                            <a:srgbClr val="FFFFFF"/>
                          </a:solidFill>
                          <a:effectLst/>
                          <a:uFillTx/>
                          <a:ea typeface="SimSun"/>
                        </a:rPr>
                        <a:t>(n=295)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卡培他滨 + 放疗</a:t>
                      </a:r>
                      <a:r>
                        <a:rPr lang="es-ES" altLang="zh-CN" sz="1400" b="1" i="0" u="none" strike="noStrike" cap="none" baseline="0" dirty="0">
                          <a:solidFill>
                            <a:srgbClr val="FFFFFF"/>
                          </a:solidFill>
                          <a:effectLst/>
                          <a:uFillTx/>
                          <a:ea typeface="SimSun"/>
                        </a:rPr>
                        <a:t/>
                      </a:r>
                      <a:br>
                        <a:rPr lang="es-ES" altLang="zh-CN" sz="1400" b="1" i="0" u="none" strike="noStrike" cap="none" baseline="0" dirty="0">
                          <a:solidFill>
                            <a:srgbClr val="FFFFFF"/>
                          </a:solidFill>
                          <a:effectLst/>
                          <a:uFillTx/>
                          <a:ea typeface="SimSun"/>
                        </a:rPr>
                      </a:br>
                      <a:r>
                        <a:rPr lang="zh-CN" sz="1400" b="1" i="0" u="none" strike="noStrike" cap="none" baseline="0" dirty="0">
                          <a:solidFill>
                            <a:srgbClr val="FFFFFF"/>
                          </a:solidFill>
                          <a:effectLst/>
                          <a:uFillTx/>
                          <a:ea typeface="SimSun"/>
                        </a:rPr>
                        <a:t>(n=294)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 年 DFS 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73.7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76.1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5 年 DFS 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71.2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2995536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a:t>
            </a:r>
            <a:r>
              <a:rPr lang="zh-CN" sz="1800" b="1" i="0" u="none" strike="noStrike" cap="none" baseline="0" dirty="0" smtClean="0">
                <a:solidFill>
                  <a:srgbClr val="043882"/>
                </a:solidFill>
                <a:effectLst/>
                <a:uFillTx/>
                <a:ea typeface="SimSun"/>
              </a:rPr>
              <a:t>者</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Adams RA</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研究目的（摘要 460PD – Wu L, et al）</a:t>
            </a:r>
          </a:p>
          <a:p>
            <a:r>
              <a:rPr lang="zh-CN" sz="1600" b="1" i="0" u="none" strike="noStrike" cap="none" baseline="0" dirty="0">
                <a:solidFill>
                  <a:srgbClr val="4D4D4D"/>
                </a:solidFill>
                <a:effectLst/>
                <a:uFillTx/>
                <a:ea typeface="SimSun"/>
              </a:rPr>
              <a:t>评估接受 CT 治疗的 II 期结肠癌患者中结肠癌特异性死亡 (CCSD) 和非 CCSD 的风险生存回归模型和倾向评分匹配方法</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在这项回顾性分析中，患者数据（n=53,617）是从 1988 年至 2010 年间的 SEER 数据库中获得 </a:t>
            </a:r>
          </a:p>
          <a:p>
            <a:r>
              <a:rPr lang="zh-CN" sz="1600" b="0" i="0" u="none" strike="noStrike" cap="none" baseline="0" dirty="0">
                <a:solidFill>
                  <a:srgbClr val="4D4D4D"/>
                </a:solidFill>
                <a:effectLst/>
                <a:uFillTx/>
                <a:ea typeface="SimSun"/>
              </a:rPr>
              <a:t>共有 25.9％ 的患者接受了辅助 CT，74.1％ 的患者没有接受 CT</a:t>
            </a:r>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在接受 CT 的患者中，CCSD 较多（HR 1.19 [</a:t>
            </a:r>
            <a:r>
              <a:rPr lang="zh-CN" sz="1600" b="0" i="0" u="none" strike="noStrike" cap="none" baseline="0" dirty="0" smtClean="0">
                <a:solidFill>
                  <a:srgbClr val="4D4D4D"/>
                </a:solidFill>
                <a:effectLst/>
                <a:uFillTx/>
                <a:ea typeface="SimSun"/>
              </a:rPr>
              <a:t>95</a:t>
            </a:r>
            <a:r>
              <a:rPr lang="en-GB" altLang="zh-CN" sz="1600" b="0" i="0" u="none" strike="noStrike" cap="none" baseline="0" dirty="0" smtClean="0">
                <a:solidFill>
                  <a:srgbClr val="4D4D4D"/>
                </a:solidFill>
                <a:effectLst/>
                <a:uFillTx/>
                <a:ea typeface="SimSun"/>
              </a:rPr>
              <a:t>%</a:t>
            </a:r>
            <a:r>
              <a:rPr lang="zh-CN" sz="1600" b="0" i="0" u="none" strike="noStrike" cap="none" baseline="0" dirty="0" smtClean="0">
                <a:solidFill>
                  <a:srgbClr val="4D4D4D"/>
                </a:solidFill>
                <a:effectLst/>
                <a:uFillTx/>
                <a:ea typeface="SimSun"/>
              </a:rPr>
              <a:t>CI </a:t>
            </a:r>
            <a:r>
              <a:rPr lang="zh-CN" sz="1600" b="0" i="0" u="none" strike="noStrike" cap="none" baseline="0" dirty="0">
                <a:solidFill>
                  <a:srgbClr val="4D4D4D"/>
                </a:solidFill>
                <a:effectLst/>
                <a:uFillTx/>
                <a:ea typeface="SimSun"/>
              </a:rPr>
              <a:t>1.14,</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1.24]），但非 CCSD 较少（HR 0.57 [</a:t>
            </a:r>
            <a:r>
              <a:rPr lang="zh-CN" sz="1600" b="0" i="0" u="none" strike="noStrike" cap="none" baseline="0" dirty="0" smtClean="0">
                <a:solidFill>
                  <a:srgbClr val="4D4D4D"/>
                </a:solidFill>
                <a:effectLst/>
                <a:uFillTx/>
                <a:ea typeface="SimSun"/>
              </a:rPr>
              <a:t>95</a:t>
            </a:r>
            <a:r>
              <a:rPr lang="en-GB" altLang="zh-CN" sz="1600" b="0" i="0" u="none" strike="noStrike" cap="none" baseline="0" dirty="0" smtClean="0">
                <a:solidFill>
                  <a:srgbClr val="4D4D4D"/>
                </a:solidFill>
                <a:effectLst/>
                <a:uFillTx/>
                <a:ea typeface="SimSun"/>
              </a:rPr>
              <a:t>%</a:t>
            </a:r>
            <a:r>
              <a:rPr lang="zh-CN" sz="1600" b="0" i="0" u="none" strike="noStrike" cap="none" baseline="0" dirty="0" smtClean="0">
                <a:solidFill>
                  <a:srgbClr val="4D4D4D"/>
                </a:solidFill>
                <a:effectLst/>
                <a:uFillTx/>
                <a:ea typeface="SimSun"/>
              </a:rPr>
              <a:t>CI </a:t>
            </a:r>
            <a:r>
              <a:rPr lang="zh-CN" sz="1600" b="0" i="0" u="none" strike="noStrike" cap="none" baseline="0" dirty="0">
                <a:solidFill>
                  <a:srgbClr val="4D4D4D"/>
                </a:solidFill>
                <a:effectLst/>
                <a:uFillTx/>
                <a:ea typeface="SimSun"/>
              </a:rPr>
              <a:t>0.54,</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0.60]）</a:t>
            </a:r>
          </a:p>
          <a:p>
            <a:pPr lvl="0"/>
            <a:endParaRPr lang="en-GB" dirty="0">
              <a:solidFill>
                <a:srgbClr val="000000"/>
              </a:solidFill>
              <a:latin typeface="Arial"/>
              <a:cs typeface="Arial"/>
            </a:endParaRP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Li N, et al. Ann Oncol 2018;29(suppl 5):abstr 459PD</a:t>
            </a:r>
            <a:r>
              <a:rPr sz="1200"/>
              <a:t/>
            </a:r>
            <a:br>
              <a:rPr sz="1200"/>
            </a:br>
            <a:r>
              <a:rPr lang="zh-CN" sz="1200" b="0" i="0" u="none" strike="noStrike" cap="none" baseline="0">
                <a:solidFill>
                  <a:srgbClr val="4D4D4D"/>
                </a:solidFill>
                <a:effectLst/>
                <a:uFillTx/>
                <a:ea typeface="SimSun"/>
              </a:rPr>
              <a:t>Wu L, et al. Ann Oncol 2018;29(suppl 5):abstr 460PD</a:t>
            </a:r>
            <a:r>
              <a:rPr sz="1200"/>
              <a:t/>
            </a:r>
            <a:br>
              <a:rPr sz="1200"/>
            </a:br>
            <a:r>
              <a:rPr lang="zh-CN" sz="1200" b="0" i="0" u="none" strike="noStrike" cap="none" baseline="0">
                <a:solidFill>
                  <a:srgbClr val="4D4D4D"/>
                </a:solidFill>
                <a:effectLst/>
                <a:uFillTx/>
                <a:ea typeface="SimSun"/>
              </a:rPr>
              <a:t>Pernot S, et al. Ann Oncol 2018;29(suppl 5):abstr 461PD</a:t>
            </a:r>
            <a:r>
              <a:rPr sz="1200"/>
              <a:t/>
            </a:r>
            <a:br>
              <a:rPr sz="1200"/>
            </a:br>
            <a:r>
              <a:rPr lang="zh-CN" sz="1200" b="0" i="0" u="none" strike="noStrike" cap="none" baseline="0">
                <a:solidFill>
                  <a:srgbClr val="4D4D4D"/>
                </a:solidFill>
                <a:effectLst/>
                <a:uFillTx/>
                <a:ea typeface="SimSun"/>
              </a:rPr>
              <a:t>Auclin E, et al. Ann Oncol 2018;29(suppl 5):abstr 462PD</a:t>
            </a:r>
          </a:p>
        </p:txBody>
      </p:sp>
    </p:spTree>
    <p:extLst>
      <p:ext uri="{BB962C8B-B14F-4D97-AF65-F5344CB8AC3E}">
        <p14:creationId xmlns:p14="http://schemas.microsoft.com/office/powerpoint/2010/main" xmlns="" val="382449476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Adams RA</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研究目的（FFCD 1201: 摘要 461PD – Pernot S, et al）</a:t>
            </a:r>
          </a:p>
          <a:p>
            <a:r>
              <a:rPr lang="zh-CN" sz="1600" b="1" i="0" u="none" strike="noStrike" cap="none" baseline="0" dirty="0">
                <a:solidFill>
                  <a:srgbClr val="4D4D4D"/>
                </a:solidFill>
                <a:effectLst/>
                <a:uFillTx/>
                <a:ea typeface="SimSun"/>
              </a:rPr>
              <a:t>评估 FOLFOX 与动脉内 DEBIRI 作为 1 线治疗在不可切除的 CRC 和肝转移患者中的疗效和安全性 </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患有不可切除的 CRC 和肝转移的患者（n=57）接受 1 线 mFOLFOX6 和动脉内 DEBIRI（100</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mg 左叶和右叶交替 q2w）治疗</a:t>
            </a:r>
          </a:p>
          <a:p>
            <a:r>
              <a:rPr lang="zh-CN" sz="1600" b="0" i="0" u="none" strike="noStrike" cap="none" baseline="0" dirty="0">
                <a:solidFill>
                  <a:srgbClr val="4D4D4D"/>
                </a:solidFill>
                <a:effectLst/>
                <a:uFillTx/>
                <a:ea typeface="SimSun"/>
              </a:rPr>
              <a:t>患者的 ECOG</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PS</a:t>
            </a:r>
            <a:r>
              <a:rPr lang="es-ES" altLang="zh-CN" sz="1600" b="0" i="0" u="none" strike="noStrike" cap="none" baseline="0" dirty="0">
                <a:solidFill>
                  <a:srgbClr val="4D4D4D"/>
                </a:solidFill>
                <a:effectLst/>
                <a:uFillTx/>
                <a:ea typeface="SimSun"/>
              </a:rPr>
              <a:t> </a:t>
            </a:r>
            <a:r>
              <a:rPr lang="zh-CN" sz="1600" b="0" i="0" u="none" strike="noStrike" cap="none" baseline="0" dirty="0">
                <a:solidFill>
                  <a:srgbClr val="4D4D4D"/>
                </a:solidFill>
                <a:effectLst/>
                <a:uFillTx/>
                <a:ea typeface="SimSun"/>
              </a:rPr>
              <a:t>≤2 且肝脏受累 &lt;60％ </a:t>
            </a:r>
          </a:p>
          <a:p>
            <a:pPr marL="0" indent="0">
              <a:buNone/>
            </a:pPr>
            <a:r>
              <a:rPr lang="zh-CN" sz="1600" b="1" i="0" u="none" strike="noStrike" cap="none" baseline="0" dirty="0">
                <a:solidFill>
                  <a:srgbClr val="4D4D4D"/>
                </a:solidFill>
                <a:effectLst/>
                <a:uFillTx/>
                <a:ea typeface="SimSun"/>
              </a:rPr>
              <a:t>关键结果</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a:spcBef>
                <a:spcPts val="1200"/>
              </a:spcBef>
            </a:pPr>
            <a:r>
              <a:rPr lang="zh-CN" sz="1600" b="0" i="0" u="none" strike="noStrike" cap="none" baseline="0" dirty="0">
                <a:solidFill>
                  <a:srgbClr val="4D4D4D"/>
                </a:solidFill>
                <a:effectLst/>
                <a:uFillTx/>
                <a:ea typeface="SimSun"/>
              </a:rPr>
              <a:t>出现 1 例中毒性死亡（腹膜炎）</a:t>
            </a:r>
          </a:p>
          <a:p>
            <a:r>
              <a:rPr lang="zh-CN" sz="1600" b="0" i="0" u="none" strike="noStrike" cap="none" baseline="0" dirty="0">
                <a:solidFill>
                  <a:srgbClr val="4D4D4D"/>
                </a:solidFill>
                <a:effectLst/>
                <a:uFillTx/>
                <a:ea typeface="SimSun"/>
              </a:rPr>
              <a:t>4 级 AE 包括中性粒细胞减少症 (10.5%)、发热性中性粒细胞减少症 (3.5%)、感染 (1.8%)、胰腺炎 (1.85)、小肠梗阻 (1.8%) 和血小板减少症 (1.8%)</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Li N, et al. Ann Oncol 2018;29(suppl 5):abstr 459PD</a:t>
            </a:r>
            <a:r>
              <a:rPr sz="1200"/>
              <a:t/>
            </a:r>
            <a:br>
              <a:rPr sz="1200"/>
            </a:br>
            <a:r>
              <a:rPr lang="zh-CN" sz="1200" b="0" i="0" u="none" strike="noStrike" cap="none" baseline="0">
                <a:solidFill>
                  <a:srgbClr val="4D4D4D"/>
                </a:solidFill>
                <a:effectLst/>
                <a:uFillTx/>
                <a:ea typeface="SimSun"/>
              </a:rPr>
              <a:t>Wu L, et al. Ann Oncol 2018;29(suppl 5):abstr 460PD</a:t>
            </a:r>
            <a:r>
              <a:rPr sz="1200"/>
              <a:t/>
            </a:r>
            <a:br>
              <a:rPr sz="1200"/>
            </a:br>
            <a:r>
              <a:rPr lang="zh-CN" sz="1200" b="0" i="0" u="none" strike="noStrike" cap="none" baseline="0">
                <a:solidFill>
                  <a:srgbClr val="4D4D4D"/>
                </a:solidFill>
                <a:effectLst/>
                <a:uFillTx/>
                <a:ea typeface="SimSun"/>
              </a:rPr>
              <a:t>Pernot S, et al. Ann Oncol 2018;29(suppl 5):abstr 461PD</a:t>
            </a:r>
            <a:r>
              <a:rPr sz="1200"/>
              <a:t/>
            </a:r>
            <a:br>
              <a:rPr sz="1200"/>
            </a:br>
            <a:r>
              <a:rPr lang="zh-CN" sz="1200" b="0" i="0" u="none" strike="noStrike" cap="none" baseline="0">
                <a:solidFill>
                  <a:srgbClr val="4D4D4D"/>
                </a:solidFill>
                <a:effectLst/>
                <a:uFillTx/>
                <a:ea typeface="SimSun"/>
              </a:rPr>
              <a:t>Auclin E, et al. Ann Oncol 2018;29(suppl 5):abstr 462PD</a:t>
            </a:r>
          </a:p>
        </p:txBody>
      </p:sp>
      <p:graphicFrame>
        <p:nvGraphicFramePr>
          <p:cNvPr id="6" name="Group 88"/>
          <p:cNvGraphicFramePr>
            <a:graphicFrameLocks noGrp="1"/>
          </p:cNvGraphicFramePr>
          <p:nvPr>
            <p:extLst>
              <p:ext uri="{D42A27DB-BD31-4B8C-83A1-F6EECF244321}">
                <p14:modId xmlns:p14="http://schemas.microsoft.com/office/powerpoint/2010/main" xmlns="" val="4046982434"/>
              </p:ext>
            </p:extLst>
          </p:nvPr>
        </p:nvGraphicFramePr>
        <p:xfrm>
          <a:off x="361948" y="3544990"/>
          <a:ext cx="8420102" cy="1219200"/>
        </p:xfrm>
        <a:graphic>
          <a:graphicData uri="http://schemas.openxmlformats.org/drawingml/2006/table">
            <a:tbl>
              <a:tblPr firstRow="1" bandRow="1">
                <a:tableStyleId>{69012ECD-51FC-41F1-AA8D-1B2483CD663E}</a:tableStyleId>
              </a:tblPr>
              <a:tblGrid>
                <a:gridCol w="2680797">
                  <a:extLst>
                    <a:ext uri="{9D8B030D-6E8A-4147-A177-3AD203B41FA5}">
                      <a16:colId xmlns:a16="http://schemas.microsoft.com/office/drawing/2014/main" xmlns="" val="20000"/>
                    </a:ext>
                  </a:extLst>
                </a:gridCol>
                <a:gridCol w="2601283">
                  <a:extLst>
                    <a:ext uri="{9D8B030D-6E8A-4147-A177-3AD203B41FA5}">
                      <a16:colId xmlns:a16="http://schemas.microsoft.com/office/drawing/2014/main" xmlns="" val="20001"/>
                    </a:ext>
                  </a:extLst>
                </a:gridCol>
                <a:gridCol w="3138022">
                  <a:extLst>
                    <a:ext uri="{9D8B030D-6E8A-4147-A177-3AD203B41FA5}">
                      <a16:colId xmlns:a16="http://schemas.microsoft.com/office/drawing/2014/main" xmlns="" val="20002"/>
                    </a:ext>
                  </a:extLst>
                </a:gridCol>
              </a:tblGrid>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所有患者 (n=57)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R0 切除的患者 (n=19)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mPFS，月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10.8 (8.2,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13 (8.8, 16.6)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9个月 PFS 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53.6 (41.8, 65.1)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73.7 (47.9, 88.1)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mOS，月 (</a:t>
                      </a:r>
                      <a:r>
                        <a:rPr lang="zh-CN" sz="1400" b="0" i="0" u="none" strike="noStrike" cap="none" baseline="0" dirty="0" smtClean="0">
                          <a:solidFill>
                            <a:srgbClr val="4D4D4D"/>
                          </a:solidFill>
                          <a:effectLst/>
                          <a:uFillTx/>
                          <a:ea typeface="SimSun"/>
                        </a:rPr>
                        <a:t>95%CI</a:t>
                      </a:r>
                      <a:r>
                        <a:rPr lang="zh-CN" sz="14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33.1 (25.7, 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987870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Adams RA</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研究目的（MOSAIC: 摘要 462PD – Auclin E, et al）</a:t>
            </a:r>
          </a:p>
          <a:p>
            <a:r>
              <a:rPr lang="zh-CN" sz="1600" b="1" i="0" u="none" strike="noStrike" cap="none" baseline="0" dirty="0">
                <a:solidFill>
                  <a:srgbClr val="4D4D4D"/>
                </a:solidFill>
                <a:effectLst/>
                <a:uFillTx/>
                <a:ea typeface="SimSun"/>
              </a:rPr>
              <a:t>验证接受辅助 CT 治疗的 II 期结肠癌患者中术后 CEA 对 DFS 和 OS 的预后值和评估 CEA 与 DFS 的相关性</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这是 MOSAIC 试验的事后分析，其中患者（n=2246）接受氟尿嘧啶+ LV 治疗，联合或未联合奥沙利铂 </a:t>
            </a:r>
          </a:p>
          <a:p>
            <a:r>
              <a:rPr lang="zh-CN" sz="1600" b="0" i="0" u="none" strike="noStrike" cap="none" baseline="0" dirty="0">
                <a:solidFill>
                  <a:srgbClr val="4D4D4D"/>
                </a:solidFill>
                <a:effectLst/>
                <a:uFillTx/>
                <a:ea typeface="SimSun"/>
              </a:rPr>
              <a:t>867 (96.4%) 例患者中获得 CEA</a:t>
            </a:r>
          </a:p>
          <a:p>
            <a:r>
              <a:rPr lang="zh-CN" sz="1600" b="0" i="0" u="none" strike="noStrike" cap="none" baseline="0" dirty="0">
                <a:solidFill>
                  <a:srgbClr val="4D4D4D"/>
                </a:solidFill>
                <a:effectLst/>
                <a:uFillTx/>
                <a:ea typeface="SimSun"/>
              </a:rPr>
              <a:t>中位随访期是 8.8 年</a:t>
            </a:r>
          </a:p>
          <a:p>
            <a:pPr marL="0" indent="0">
              <a:buNone/>
            </a:pPr>
            <a:r>
              <a:rPr lang="zh-CN" sz="1600" b="1" i="0" u="none" strike="noStrike" cap="none" baseline="0" dirty="0">
                <a:solidFill>
                  <a:srgbClr val="4D4D4D"/>
                </a:solidFill>
                <a:effectLst/>
                <a:uFillTx/>
                <a:ea typeface="SimSun"/>
              </a:rPr>
              <a:t>关键结果</a:t>
            </a:r>
          </a:p>
          <a:p>
            <a:pPr marL="0" indent="0">
              <a:buNone/>
            </a:pPr>
            <a:endParaRPr lang="en-GB" b="1" dirty="0"/>
          </a:p>
          <a:p>
            <a:pPr marL="0" indent="0">
              <a:buNone/>
            </a:pPr>
            <a:endParaRPr lang="en-GB" b="1" dirty="0"/>
          </a:p>
          <a:p>
            <a:pPr marL="0" indent="0">
              <a:buNone/>
            </a:pPr>
            <a:endParaRPr lang="en-GB" b="1" dirty="0"/>
          </a:p>
          <a:p>
            <a:endParaRPr lang="en-GB" dirty="0"/>
          </a:p>
          <a:p>
            <a:r>
              <a:rPr lang="zh-CN" sz="1600" b="0" i="0" u="none" strike="noStrike" cap="none" baseline="0" dirty="0">
                <a:solidFill>
                  <a:srgbClr val="4D4D4D"/>
                </a:solidFill>
                <a:effectLst/>
                <a:uFillTx/>
                <a:ea typeface="SimSun"/>
              </a:rPr>
              <a:t>仅在高危 II 期结肠癌患者中发现奥沙利铂的获益（DFS 交互作用因子 p=0.09） </a:t>
            </a:r>
          </a:p>
          <a:p>
            <a:endParaRPr lang="en-GB" dirty="0"/>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Li N, et al. Ann Oncol 2018;29(suppl 5):abstr 459PD</a:t>
            </a:r>
            <a:r>
              <a:rPr sz="1200"/>
              <a:t/>
            </a:r>
            <a:br>
              <a:rPr sz="1200"/>
            </a:br>
            <a:r>
              <a:rPr lang="zh-CN" sz="1200" b="0" i="0" u="none" strike="noStrike" cap="none" baseline="0">
                <a:solidFill>
                  <a:srgbClr val="4D4D4D"/>
                </a:solidFill>
                <a:effectLst/>
                <a:uFillTx/>
                <a:ea typeface="SimSun"/>
              </a:rPr>
              <a:t>Wu L, et al. Ann Oncol 2018;29(suppl 5):abstr 460PD</a:t>
            </a:r>
            <a:r>
              <a:rPr sz="1200"/>
              <a:t/>
            </a:r>
            <a:br>
              <a:rPr sz="1200"/>
            </a:br>
            <a:r>
              <a:rPr lang="zh-CN" sz="1200" b="0" i="0" u="none" strike="noStrike" cap="none" baseline="0">
                <a:solidFill>
                  <a:srgbClr val="4D4D4D"/>
                </a:solidFill>
                <a:effectLst/>
                <a:uFillTx/>
                <a:ea typeface="SimSun"/>
              </a:rPr>
              <a:t>Pernot S, et al. Ann Oncol 2018;29(suppl 5):abstr 461PD</a:t>
            </a:r>
            <a:r>
              <a:rPr sz="1200"/>
              <a:t/>
            </a:r>
            <a:br>
              <a:rPr sz="1200"/>
            </a:br>
            <a:r>
              <a:rPr lang="zh-CN" sz="1200" b="0" i="0" u="none" strike="noStrike" cap="none" baseline="0">
                <a:solidFill>
                  <a:srgbClr val="4D4D4D"/>
                </a:solidFill>
                <a:effectLst/>
                <a:uFillTx/>
                <a:ea typeface="SimSun"/>
              </a:rPr>
              <a:t>Auclin E, et al. Ann Oncol 2018;29(suppl 5):abstr 462PD</a:t>
            </a:r>
          </a:p>
        </p:txBody>
      </p:sp>
      <p:graphicFrame>
        <p:nvGraphicFramePr>
          <p:cNvPr id="6" name="Group 88"/>
          <p:cNvGraphicFramePr>
            <a:graphicFrameLocks noGrp="1"/>
          </p:cNvGraphicFramePr>
          <p:nvPr>
            <p:extLst>
              <p:ext uri="{D42A27DB-BD31-4B8C-83A1-F6EECF244321}">
                <p14:modId xmlns:p14="http://schemas.microsoft.com/office/powerpoint/2010/main" xmlns="" val="3229302513"/>
              </p:ext>
            </p:extLst>
          </p:nvPr>
        </p:nvGraphicFramePr>
        <p:xfrm>
          <a:off x="361949" y="3897303"/>
          <a:ext cx="8420100" cy="957844"/>
        </p:xfrm>
        <a:graphic>
          <a:graphicData uri="http://schemas.openxmlformats.org/drawingml/2006/table">
            <a:tbl>
              <a:tblPr firstRow="1" bandRow="1">
                <a:tableStyleId>{69012ECD-51FC-41F1-AA8D-1B2483CD663E}</a:tableStyleId>
              </a:tblPr>
              <a:tblGrid>
                <a:gridCol w="2043971">
                  <a:extLst>
                    <a:ext uri="{9D8B030D-6E8A-4147-A177-3AD203B41FA5}">
                      <a16:colId xmlns:a16="http://schemas.microsoft.com/office/drawing/2014/main" xmlns="" val="20000"/>
                    </a:ext>
                  </a:extLst>
                </a:gridCol>
                <a:gridCol w="727023">
                  <a:extLst>
                    <a:ext uri="{9D8B030D-6E8A-4147-A177-3AD203B41FA5}">
                      <a16:colId xmlns:a16="http://schemas.microsoft.com/office/drawing/2014/main" xmlns="" val="20003"/>
                    </a:ext>
                  </a:extLst>
                </a:gridCol>
                <a:gridCol w="2600794">
                  <a:extLst>
                    <a:ext uri="{9D8B030D-6E8A-4147-A177-3AD203B41FA5}">
                      <a16:colId xmlns:a16="http://schemas.microsoft.com/office/drawing/2014/main" xmlns="" val="20001"/>
                    </a:ext>
                  </a:extLst>
                </a:gridCol>
                <a:gridCol w="757003">
                  <a:extLst>
                    <a:ext uri="{9D8B030D-6E8A-4147-A177-3AD203B41FA5}">
                      <a16:colId xmlns:a16="http://schemas.microsoft.com/office/drawing/2014/main" xmlns="" val="20004"/>
                    </a:ext>
                  </a:extLst>
                </a:gridCol>
                <a:gridCol w="2291309">
                  <a:extLst>
                    <a:ext uri="{9D8B030D-6E8A-4147-A177-3AD203B41FA5}">
                      <a16:colId xmlns:a16="http://schemas.microsoft.com/office/drawing/2014/main" xmlns="" val="20002"/>
                    </a:ext>
                  </a:extLst>
                </a:gridCol>
              </a:tblGrid>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3 年 DFS 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氟尿嘧啶 + LV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CEA ≤2.35,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88.2 (84.8, 91.7)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88.7 (85.4, 92.2)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1882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CEA &gt;2.35,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76 (67.9, 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81.1 (74, 88.9)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9122758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Adams RA</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演示者的重点信息</a:t>
            </a:r>
          </a:p>
          <a:p>
            <a:r>
              <a:rPr lang="zh-CN" sz="1600" b="1" i="0" u="none" strike="noStrike" cap="none" baseline="0" dirty="0">
                <a:solidFill>
                  <a:srgbClr val="4D4D4D"/>
                </a:solidFill>
                <a:effectLst/>
                <a:uFillTx/>
                <a:ea typeface="SimSun"/>
              </a:rPr>
              <a:t>在 Li 等人的研究中，R0 切除术后患者术后放疗的作用似乎没有任何获益</a:t>
            </a:r>
          </a:p>
          <a:p>
            <a:r>
              <a:rPr lang="zh-CN" sz="1600" b="1" i="0" u="none" strike="noStrike" cap="none" baseline="0" dirty="0">
                <a:solidFill>
                  <a:srgbClr val="4D4D4D"/>
                </a:solidFill>
                <a:effectLst/>
                <a:uFillTx/>
                <a:ea typeface="SimSun"/>
              </a:rPr>
              <a:t>在 Wu 等人的研究中，作者得出结论，CT 治疗的 II 期结肠癌患者中没有生存获益，但既往数据并不支持这一结论 </a:t>
            </a:r>
          </a:p>
          <a:p>
            <a:r>
              <a:rPr lang="zh-CN" sz="1600" b="1" i="0" u="none" strike="noStrike" cap="none" baseline="0" dirty="0">
                <a:solidFill>
                  <a:srgbClr val="4D4D4D"/>
                </a:solidFill>
                <a:effectLst/>
                <a:uFillTx/>
                <a:ea typeface="SimSun"/>
              </a:rPr>
              <a:t>在 Pernot 等人的研究中，对于不可切除的 CRC 和肝转移患者，使用 1 线 FOLFOX 和动脉内 DEBIRI 的结果并不具有说服力，尽管标准线可能设置得太高</a:t>
            </a:r>
          </a:p>
          <a:p>
            <a:r>
              <a:rPr lang="zh-CN" sz="1600" b="1" i="0" u="none" strike="noStrike" cap="none" baseline="0" dirty="0">
                <a:solidFill>
                  <a:srgbClr val="4D4D4D"/>
                </a:solidFill>
                <a:effectLst/>
                <a:uFillTx/>
                <a:ea typeface="SimSun"/>
              </a:rPr>
              <a:t>在 Auclin 等人的研究中，作者得出的结论是，只有高风险 II 期结肠癌患者和术后 CEA &gt;2.35 ng/mL 的患者可能会获益于奥沙利铂与氟尿嘧啶 + LV 联合使用，这在治疗该患者人群时应予以考虑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Li N, et al. Ann Oncol 2018;29(suppl 5):abstr 459PD</a:t>
            </a:r>
            <a:r>
              <a:rPr sz="1200"/>
              <a:t/>
            </a:r>
            <a:br>
              <a:rPr sz="1200"/>
            </a:br>
            <a:r>
              <a:rPr lang="zh-CN" sz="1200" b="0" i="0" u="none" strike="noStrike" cap="none" baseline="0">
                <a:solidFill>
                  <a:srgbClr val="4D4D4D"/>
                </a:solidFill>
                <a:effectLst/>
                <a:uFillTx/>
                <a:ea typeface="SimSun"/>
              </a:rPr>
              <a:t>Wu L, et al. Ann Oncol 2018;29(suppl 5):abstr 460PD</a:t>
            </a:r>
            <a:r>
              <a:rPr sz="1200"/>
              <a:t/>
            </a:r>
            <a:br>
              <a:rPr sz="1200"/>
            </a:br>
            <a:r>
              <a:rPr lang="zh-CN" sz="1200" b="0" i="0" u="none" strike="noStrike" cap="none" baseline="0">
                <a:solidFill>
                  <a:srgbClr val="4D4D4D"/>
                </a:solidFill>
                <a:effectLst/>
                <a:uFillTx/>
                <a:ea typeface="SimSun"/>
              </a:rPr>
              <a:t>Pernot S, et al. Ann Oncol 2018;29(suppl 5):abstr 461PD</a:t>
            </a:r>
            <a:r>
              <a:rPr sz="1200"/>
              <a:t/>
            </a:r>
            <a:br>
              <a:rPr sz="1200"/>
            </a:br>
            <a:r>
              <a:rPr lang="zh-CN" sz="1200" b="0" i="0" u="none" strike="noStrike" cap="none" baseline="0">
                <a:solidFill>
                  <a:srgbClr val="4D4D4D"/>
                </a:solidFill>
                <a:effectLst/>
                <a:uFillTx/>
                <a:ea typeface="SimSun"/>
              </a:rPr>
              <a:t>Auclin E, et al. Ann Oncol 2018;29(suppl 5):abstr 462PD</a:t>
            </a:r>
          </a:p>
        </p:txBody>
      </p:sp>
    </p:spTree>
    <p:extLst>
      <p:ext uri="{BB962C8B-B14F-4D97-AF65-F5344CB8AC3E}">
        <p14:creationId xmlns:p14="http://schemas.microsoft.com/office/powerpoint/2010/main" xmlns="" val="181630067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1558O：按部位和诊断时分期的结直肠癌生存率的全球比较 (CONCORD-2)</a:t>
            </a:r>
            <a:r>
              <a:rPr lang="es-ES" altLang="zh-CN" sz="1800" b="1" i="0" u="none" strike="noStrike" cap="none" baseline="0" dirty="0">
                <a:solidFill>
                  <a:srgbClr val="043882"/>
                </a:solidFill>
                <a:effectLst/>
                <a:uFillTx/>
                <a:ea typeface="SimSun"/>
              </a:rPr>
              <a:t> </a:t>
            </a:r>
            <a:r>
              <a:rPr lang="es-ES" altLang="zh-CN" sz="1800" b="1" i="0" u="none" strike="noStrike" cap="none" baseline="0" dirty="0" smtClean="0">
                <a:solidFill>
                  <a:srgbClr val="043882"/>
                </a:solidFill>
                <a:effectLst/>
                <a:uFillTx/>
                <a:ea typeface="SimSun"/>
              </a:rPr>
              <a:t/>
            </a:r>
            <a:br>
              <a:rPr lang="es-ES"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Benitez Majano S,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按不同分期和部位评估结肠癌国际生存率的长期趋势 </a:t>
            </a:r>
          </a:p>
          <a:p>
            <a:endParaRPr lang="en-GB"/>
          </a:p>
          <a:p>
            <a:pPr marL="0" indent="0">
              <a:buNone/>
            </a:pPr>
            <a:r>
              <a:rPr lang="zh-CN" sz="1600" b="1" i="0" u="none" strike="noStrike" cap="none" baseline="0">
                <a:solidFill>
                  <a:srgbClr val="4D4D4D"/>
                </a:solidFill>
                <a:effectLst/>
                <a:uFillTx/>
                <a:ea typeface="SimSun"/>
              </a:rPr>
              <a:t>方法</a:t>
            </a:r>
          </a:p>
          <a:p>
            <a:pPr marL="250825" lvl="1" indent="-250825">
              <a:buSzPct val="110000"/>
              <a:buFontTx/>
              <a:buChar char="•"/>
            </a:pPr>
            <a:r>
              <a:rPr lang="zh-CN" sz="1600" b="0" i="0" u="none" strike="noStrike" cap="none" baseline="0">
                <a:solidFill>
                  <a:srgbClr val="4D4D4D"/>
                </a:solidFill>
                <a:effectLst/>
                <a:uFillTx/>
                <a:ea typeface="SimSun"/>
              </a:rPr>
              <a:t>数据来自全球监测项目，该项目由来自 67 个国家的 279 个癌症登记处和超过 2500 万名患者组成 </a:t>
            </a:r>
          </a:p>
          <a:p>
            <a:pPr marL="250825" lvl="1" indent="-250825">
              <a:buSzPct val="110000"/>
              <a:buFontTx/>
              <a:buChar char="•"/>
            </a:pPr>
            <a:r>
              <a:rPr lang="zh-CN" sz="1600" b="0" i="0" u="none" strike="noStrike" cap="none" baseline="0">
                <a:solidFill>
                  <a:srgbClr val="4D4D4D"/>
                </a:solidFill>
                <a:effectLst/>
                <a:uFillTx/>
                <a:ea typeface="SimSun"/>
              </a:rPr>
              <a:t>记录了 1995 年至 2009 年间诊断的 15-99 岁患者的 10 种常见癌症的长期趋势 </a:t>
            </a:r>
          </a:p>
          <a:p>
            <a:pPr lvl="1"/>
            <a:r>
              <a:rPr lang="zh-CN" sz="1600" b="0" i="0" u="none" strike="noStrike" cap="none" baseline="0">
                <a:solidFill>
                  <a:srgbClr val="4D4D4D"/>
                </a:solidFill>
                <a:effectLst/>
                <a:uFillTx/>
                <a:ea typeface="SimSun"/>
              </a:rPr>
              <a:t>其包括 5,026,928 例 CRC 患者</a:t>
            </a:r>
          </a:p>
          <a:p>
            <a:r>
              <a:rPr lang="zh-CN" sz="1600" b="0" i="0" u="none" strike="noStrike" cap="none" baseline="0">
                <a:solidFill>
                  <a:srgbClr val="4D4D4D"/>
                </a:solidFill>
                <a:effectLst/>
                <a:uFillTx/>
                <a:ea typeface="SimSun"/>
              </a:rPr>
              <a:t>在排除有数据质量问题的登记处后，进行分层分析 </a:t>
            </a:r>
          </a:p>
          <a:p>
            <a:pPr lvl="1"/>
            <a:r>
              <a:rPr lang="zh-CN" sz="1600" b="0" i="0" u="none" strike="noStrike" cap="none" baseline="0">
                <a:solidFill>
                  <a:srgbClr val="4D4D4D"/>
                </a:solidFill>
                <a:effectLst/>
                <a:uFillTx/>
                <a:ea typeface="SimSun"/>
              </a:rPr>
              <a:t>其包括来自 55 个国家 228 个登记处的 4,877,818 例 CRC 患者 </a:t>
            </a:r>
          </a:p>
        </p:txBody>
      </p:sp>
      <p:sp>
        <p:nvSpPr>
          <p:cNvPr id="5" name="Text Placeholder 4"/>
          <p:cNvSpPr>
            <a:spLocks noGrp="1"/>
          </p:cNvSpPr>
          <p:nvPr>
            <p:ph type="body" sz="quarter" idx="11"/>
          </p:nvPr>
        </p:nvSpPr>
        <p:spPr>
          <a:xfrm>
            <a:off x="4298400" y="6096000"/>
            <a:ext cx="4480475" cy="487363"/>
          </a:xfrm>
        </p:spPr>
        <p:txBody>
          <a:bodyPr/>
          <a:lstStyle/>
          <a:p>
            <a:r>
              <a:rPr lang="zh-CN" sz="1200" b="0" i="0" u="none" strike="noStrike" cap="none" baseline="0">
                <a:solidFill>
                  <a:srgbClr val="4D4D4D"/>
                </a:solidFill>
                <a:effectLst/>
                <a:uFillTx/>
                <a:ea typeface="SimSun"/>
              </a:rPr>
              <a:t>Benitez Majano S, et al. Ann Oncol 2018;29(suppl 5):abstr 1558O</a:t>
            </a:r>
          </a:p>
        </p:txBody>
      </p:sp>
    </p:spTree>
    <p:extLst>
      <p:ext uri="{BB962C8B-B14F-4D97-AF65-F5344CB8AC3E}">
        <p14:creationId xmlns:p14="http://schemas.microsoft.com/office/powerpoint/2010/main" xmlns="" val="244879315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1558O：按部位和诊断时分期的结直肠癌生存率的全球比较 (CONCORD-2)</a:t>
            </a:r>
            <a:r>
              <a:rPr lang="es-ES" altLang="zh-CN" sz="1800" b="1" i="0" u="none" strike="noStrike" cap="none" baseline="0" dirty="0">
                <a:solidFill>
                  <a:srgbClr val="043882"/>
                </a:solidFill>
                <a:effectLst/>
                <a:uFillTx/>
                <a:ea typeface="SimSun"/>
              </a:rPr>
              <a:t> </a:t>
            </a:r>
            <a:r>
              <a:rPr lang="es-ES" altLang="zh-CN" sz="1800" b="1" i="0" u="none" strike="noStrike" cap="none" baseline="0" dirty="0" smtClean="0">
                <a:solidFill>
                  <a:srgbClr val="043882"/>
                </a:solidFill>
                <a:effectLst/>
                <a:uFillTx/>
                <a:ea typeface="SimSun"/>
              </a:rPr>
              <a:t/>
            </a:r>
            <a:br>
              <a:rPr lang="es-ES"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Benitez Majano S,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a:xfrm>
            <a:off x="4298400" y="6096000"/>
            <a:ext cx="4480475" cy="487363"/>
          </a:xfrm>
        </p:spPr>
        <p:txBody>
          <a:bodyPr/>
          <a:lstStyle/>
          <a:p>
            <a:r>
              <a:rPr lang="zh-CN" sz="1200" b="0" i="0" u="none" strike="noStrike" cap="none" baseline="0">
                <a:solidFill>
                  <a:srgbClr val="4D4D4D"/>
                </a:solidFill>
                <a:effectLst/>
                <a:uFillTx/>
                <a:ea typeface="SimSun"/>
              </a:rPr>
              <a:t>Benitez Majano S, et al. Ann Oncol 2018;29(suppl 5):abstr 1558O</a:t>
            </a:r>
          </a:p>
        </p:txBody>
      </p:sp>
      <p:sp>
        <p:nvSpPr>
          <p:cNvPr id="9" name="TextBox 8">
            <a:extLst>
              <a:ext uri="{FF2B5EF4-FFF2-40B4-BE49-F238E27FC236}">
                <a16:creationId xmlns:a16="http://schemas.microsoft.com/office/drawing/2014/main" xmlns="" id="{8E66124B-BFFC-4937-A73B-0576DC9E2CA3}"/>
              </a:ext>
            </a:extLst>
          </p:cNvPr>
          <p:cNvSpPr txBox="1"/>
          <p:nvPr/>
        </p:nvSpPr>
        <p:spPr>
          <a:xfrm>
            <a:off x="1869473" y="1549400"/>
            <a:ext cx="5405078"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Colon cancer 2004–2009: 按分期划分的年龄标准化 5 年净生存率</a:t>
            </a:r>
          </a:p>
        </p:txBody>
      </p:sp>
      <p:grpSp>
        <p:nvGrpSpPr>
          <p:cNvPr id="10" name="Group 9">
            <a:extLst>
              <a:ext uri="{FF2B5EF4-FFF2-40B4-BE49-F238E27FC236}">
                <a16:creationId xmlns:a16="http://schemas.microsoft.com/office/drawing/2014/main" xmlns="" id="{50A8F450-1914-433B-A120-60922BBABC2B}"/>
              </a:ext>
            </a:extLst>
          </p:cNvPr>
          <p:cNvGrpSpPr/>
          <p:nvPr/>
        </p:nvGrpSpPr>
        <p:grpSpPr>
          <a:xfrm>
            <a:off x="284543" y="1903046"/>
            <a:ext cx="4144979" cy="4354267"/>
            <a:chOff x="284543" y="1903046"/>
            <a:chExt cx="4144979" cy="4354267"/>
          </a:xfrm>
        </p:grpSpPr>
        <p:sp>
          <p:nvSpPr>
            <p:cNvPr id="11" name="TextBox 10">
              <a:extLst>
                <a:ext uri="{FF2B5EF4-FFF2-40B4-BE49-F238E27FC236}">
                  <a16:creationId xmlns:a16="http://schemas.microsoft.com/office/drawing/2014/main" xmlns="" id="{EC409A21-BFE1-4433-A3F1-A98DE117B6B8}"/>
                </a:ext>
              </a:extLst>
            </p:cNvPr>
            <p:cNvSpPr txBox="1"/>
            <p:nvPr/>
          </p:nvSpPr>
          <p:spPr>
            <a:xfrm rot="16200000">
              <a:off x="163772" y="3869608"/>
              <a:ext cx="500880" cy="259339"/>
            </a:xfrm>
            <a:prstGeom prst="rect">
              <a:avLst/>
            </a:prstGeom>
            <a:noFill/>
          </p:spPr>
          <p:txBody>
            <a:bodyPr wrap="none" rtlCol="0">
              <a:spAutoFit/>
            </a:bodyPr>
            <a:lstStyle/>
            <a:p>
              <a:pPr algn="ctr"/>
              <a:r>
                <a:rPr lang="zh-CN" sz="1100" b="0" i="0" u="none" strike="noStrike" cap="none" baseline="0">
                  <a:solidFill>
                    <a:srgbClr val="4D4D4D"/>
                  </a:solidFill>
                  <a:effectLst/>
                  <a:uFillTx/>
                  <a:ea typeface="SimSun"/>
                </a:rPr>
                <a:t>局部 </a:t>
              </a:r>
            </a:p>
          </p:txBody>
        </p:sp>
        <p:sp>
          <p:nvSpPr>
            <p:cNvPr id="12" name="TextBox 11">
              <a:extLst>
                <a:ext uri="{FF2B5EF4-FFF2-40B4-BE49-F238E27FC236}">
                  <a16:creationId xmlns:a16="http://schemas.microsoft.com/office/drawing/2014/main" xmlns="" id="{D49B0A6C-AA97-4283-937D-2C1FB4F7194D}"/>
                </a:ext>
              </a:extLst>
            </p:cNvPr>
            <p:cNvSpPr txBox="1"/>
            <p:nvPr/>
          </p:nvSpPr>
          <p:spPr>
            <a:xfrm>
              <a:off x="781827" y="1942785"/>
              <a:ext cx="853658" cy="4096032"/>
            </a:xfrm>
            <a:prstGeom prst="rect">
              <a:avLst/>
            </a:prstGeom>
            <a:noFill/>
          </p:spPr>
          <p:txBody>
            <a:bodyPr wrap="none" rtlCol="0">
              <a:spAutoFit/>
            </a:bodyPr>
            <a:lstStyle/>
            <a:p>
              <a:pPr algn="r">
                <a:lnSpc>
                  <a:spcPts val="1500"/>
                </a:lnSpc>
                <a:spcAft>
                  <a:spcPct val="0"/>
                </a:spcAft>
              </a:pPr>
              <a:r>
                <a:rPr lang="zh-CN" sz="1000" b="0" i="0" u="none" strike="noStrike" cap="none" baseline="0" dirty="0">
                  <a:solidFill>
                    <a:srgbClr val="4D4D4D"/>
                  </a:solidFill>
                  <a:effectLst/>
                  <a:uFillTx/>
                  <a:ea typeface="SimSun"/>
                </a:rPr>
                <a:t>波多黎各 </a:t>
              </a:r>
            </a:p>
            <a:p>
              <a:pPr algn="r">
                <a:lnSpc>
                  <a:spcPts val="1500"/>
                </a:lnSpc>
                <a:spcAft>
                  <a:spcPct val="0"/>
                </a:spcAft>
              </a:pPr>
              <a:r>
                <a:rPr lang="zh-CN" sz="1000" b="0" i="0" u="none" strike="noStrike" cap="none" baseline="0" dirty="0">
                  <a:solidFill>
                    <a:srgbClr val="4D4D4D"/>
                  </a:solidFill>
                  <a:effectLst/>
                  <a:uFillTx/>
                  <a:ea typeface="SimSun"/>
                </a:rPr>
                <a:t>美国 </a:t>
              </a:r>
            </a:p>
            <a:p>
              <a:pPr algn="r">
                <a:lnSpc>
                  <a:spcPts val="1500"/>
                </a:lnSpc>
                <a:spcAft>
                  <a:spcPct val="0"/>
                </a:spcAft>
              </a:pPr>
              <a:r>
                <a:rPr lang="zh-CN" sz="1000" b="0" i="0" u="none" strike="noStrike" cap="none" baseline="0" dirty="0">
                  <a:solidFill>
                    <a:srgbClr val="4D4D4D"/>
                  </a:solidFill>
                  <a:effectLst/>
                  <a:uFillTx/>
                  <a:ea typeface="SimSun"/>
                </a:rPr>
                <a:t>塞浦路斯 </a:t>
              </a:r>
            </a:p>
            <a:p>
              <a:pPr algn="r">
                <a:lnSpc>
                  <a:spcPts val="1500"/>
                </a:lnSpc>
                <a:spcAft>
                  <a:spcPct val="0"/>
                </a:spcAft>
              </a:pPr>
              <a:r>
                <a:rPr lang="zh-CN" sz="1000" b="0" i="0" u="none" strike="noStrike" cap="none" baseline="0" dirty="0">
                  <a:solidFill>
                    <a:srgbClr val="4D4D4D"/>
                  </a:solidFill>
                  <a:effectLst/>
                  <a:uFillTx/>
                  <a:ea typeface="SimSun"/>
                </a:rPr>
                <a:t>印度尼西亚 </a:t>
              </a:r>
            </a:p>
            <a:p>
              <a:pPr algn="r">
                <a:lnSpc>
                  <a:spcPts val="1500"/>
                </a:lnSpc>
                <a:spcAft>
                  <a:spcPct val="0"/>
                </a:spcAft>
              </a:pPr>
              <a:r>
                <a:rPr lang="zh-CN" sz="1000" b="0" i="0" u="none" strike="noStrike" cap="none" baseline="0" dirty="0">
                  <a:solidFill>
                    <a:srgbClr val="4D4D4D"/>
                  </a:solidFill>
                  <a:effectLst/>
                  <a:uFillTx/>
                  <a:ea typeface="SimSun"/>
                </a:rPr>
                <a:t>日本 </a:t>
              </a:r>
            </a:p>
            <a:p>
              <a:pPr algn="r">
                <a:lnSpc>
                  <a:spcPts val="1500"/>
                </a:lnSpc>
                <a:spcAft>
                  <a:spcPct val="0"/>
                </a:spcAft>
              </a:pPr>
              <a:r>
                <a:rPr lang="zh-CN" sz="1000" b="0" i="0" u="none" strike="noStrike" cap="none" baseline="0" dirty="0">
                  <a:solidFill>
                    <a:srgbClr val="4D4D4D"/>
                  </a:solidFill>
                  <a:effectLst/>
                  <a:uFillTx/>
                  <a:ea typeface="SimSun"/>
                </a:rPr>
                <a:t>蒙古 </a:t>
              </a:r>
            </a:p>
            <a:p>
              <a:pPr algn="r">
                <a:lnSpc>
                  <a:spcPts val="1500"/>
                </a:lnSpc>
                <a:spcAft>
                  <a:spcPct val="0"/>
                </a:spcAft>
              </a:pPr>
              <a:r>
                <a:rPr lang="zh-CN" sz="1000" b="0" i="0" u="none" strike="noStrike" cap="none" baseline="0" dirty="0">
                  <a:solidFill>
                    <a:srgbClr val="4D4D4D"/>
                  </a:solidFill>
                  <a:effectLst/>
                  <a:uFillTx/>
                  <a:ea typeface="SimSun"/>
                </a:rPr>
                <a:t>泰国 </a:t>
              </a:r>
            </a:p>
            <a:p>
              <a:pPr algn="r">
                <a:lnSpc>
                  <a:spcPts val="1500"/>
                </a:lnSpc>
                <a:spcAft>
                  <a:spcPct val="0"/>
                </a:spcAft>
              </a:pPr>
              <a:r>
                <a:rPr lang="zh-CN" sz="1000" b="0" i="0" u="none" strike="noStrike" cap="none" baseline="0" dirty="0">
                  <a:solidFill>
                    <a:srgbClr val="4D4D4D"/>
                  </a:solidFill>
                  <a:effectLst/>
                  <a:uFillTx/>
                  <a:ea typeface="SimSun"/>
                </a:rPr>
                <a:t>奥地利 </a:t>
              </a:r>
            </a:p>
            <a:p>
              <a:pPr algn="r">
                <a:lnSpc>
                  <a:spcPts val="1500"/>
                </a:lnSpc>
                <a:spcAft>
                  <a:spcPct val="0"/>
                </a:spcAft>
              </a:pPr>
              <a:r>
                <a:rPr lang="zh-CN" sz="1000" b="0" i="0" u="none" strike="noStrike" cap="none" baseline="0" dirty="0">
                  <a:solidFill>
                    <a:srgbClr val="4D4D4D"/>
                  </a:solidFill>
                  <a:effectLst/>
                  <a:uFillTx/>
                  <a:ea typeface="SimSun"/>
                </a:rPr>
                <a:t>比利时 </a:t>
              </a:r>
            </a:p>
            <a:p>
              <a:pPr algn="r">
                <a:lnSpc>
                  <a:spcPts val="1500"/>
                </a:lnSpc>
                <a:spcAft>
                  <a:spcPct val="0"/>
                </a:spcAft>
              </a:pPr>
              <a:r>
                <a:rPr lang="zh-CN" sz="1000" b="0" i="0" u="none" strike="noStrike" cap="none" baseline="0" dirty="0">
                  <a:solidFill>
                    <a:srgbClr val="4D4D4D"/>
                  </a:solidFill>
                  <a:effectLst/>
                  <a:uFillTx/>
                  <a:ea typeface="SimSun"/>
                </a:rPr>
                <a:t>保加利亚 </a:t>
              </a:r>
            </a:p>
            <a:p>
              <a:pPr algn="r">
                <a:lnSpc>
                  <a:spcPts val="1500"/>
                </a:lnSpc>
                <a:spcAft>
                  <a:spcPct val="0"/>
                </a:spcAft>
              </a:pPr>
              <a:r>
                <a:rPr lang="zh-CN" sz="1000" b="0" i="0" u="none" strike="noStrike" cap="none" baseline="0" dirty="0">
                  <a:solidFill>
                    <a:srgbClr val="4D4D4D"/>
                  </a:solidFill>
                  <a:effectLst/>
                  <a:uFillTx/>
                  <a:ea typeface="SimSun"/>
                </a:rPr>
                <a:t>捷克共和国 </a:t>
              </a:r>
            </a:p>
            <a:p>
              <a:pPr algn="r">
                <a:lnSpc>
                  <a:spcPts val="1500"/>
                </a:lnSpc>
                <a:spcAft>
                  <a:spcPct val="0"/>
                </a:spcAft>
              </a:pPr>
              <a:r>
                <a:rPr lang="zh-CN" sz="1000" b="0" i="0" u="none" strike="noStrike" cap="none" baseline="0" dirty="0">
                  <a:solidFill>
                    <a:srgbClr val="4D4D4D"/>
                  </a:solidFill>
                  <a:effectLst/>
                  <a:uFillTx/>
                  <a:ea typeface="SimSun"/>
                </a:rPr>
                <a:t>爱沙尼亚</a:t>
              </a:r>
            </a:p>
            <a:p>
              <a:pPr algn="r">
                <a:lnSpc>
                  <a:spcPts val="1500"/>
                </a:lnSpc>
                <a:spcAft>
                  <a:spcPct val="0"/>
                </a:spcAft>
              </a:pPr>
              <a:r>
                <a:rPr lang="zh-CN" sz="1000" b="0" i="0" u="none" strike="noStrike" cap="none" baseline="0" dirty="0">
                  <a:solidFill>
                    <a:srgbClr val="4D4D4D"/>
                  </a:solidFill>
                  <a:effectLst/>
                  <a:uFillTx/>
                  <a:ea typeface="SimSun"/>
                </a:rPr>
                <a:t>法国</a:t>
              </a:r>
            </a:p>
            <a:p>
              <a:pPr algn="r">
                <a:lnSpc>
                  <a:spcPts val="1500"/>
                </a:lnSpc>
                <a:spcAft>
                  <a:spcPct val="0"/>
                </a:spcAft>
              </a:pPr>
              <a:r>
                <a:rPr lang="zh-CN" sz="1000" b="0" i="0" u="none" strike="noStrike" cap="none" baseline="0" dirty="0">
                  <a:solidFill>
                    <a:srgbClr val="4D4D4D"/>
                  </a:solidFill>
                  <a:effectLst/>
                  <a:uFillTx/>
                  <a:ea typeface="SimSun"/>
                </a:rPr>
                <a:t>德国</a:t>
              </a:r>
            </a:p>
            <a:p>
              <a:pPr algn="r">
                <a:lnSpc>
                  <a:spcPts val="1500"/>
                </a:lnSpc>
                <a:spcAft>
                  <a:spcPct val="0"/>
                </a:spcAft>
              </a:pPr>
              <a:r>
                <a:rPr lang="zh-CN" sz="1000" b="0" i="0" u="none" strike="noStrike" cap="none" baseline="0" dirty="0">
                  <a:solidFill>
                    <a:srgbClr val="4D4D4D"/>
                  </a:solidFill>
                  <a:effectLst/>
                  <a:uFillTx/>
                  <a:ea typeface="SimSun"/>
                </a:rPr>
                <a:t>意大利</a:t>
              </a:r>
            </a:p>
            <a:p>
              <a:pPr algn="r">
                <a:lnSpc>
                  <a:spcPts val="1500"/>
                </a:lnSpc>
                <a:spcAft>
                  <a:spcPct val="0"/>
                </a:spcAft>
              </a:pPr>
              <a:r>
                <a:rPr lang="zh-CN" sz="1000" b="0" i="0" u="none" strike="noStrike" cap="none" baseline="0" dirty="0">
                  <a:solidFill>
                    <a:srgbClr val="4D4D4D"/>
                  </a:solidFill>
                  <a:effectLst/>
                  <a:uFillTx/>
                  <a:ea typeface="SimSun"/>
                </a:rPr>
                <a:t>挪威 </a:t>
              </a:r>
            </a:p>
            <a:p>
              <a:pPr algn="r">
                <a:lnSpc>
                  <a:spcPts val="1500"/>
                </a:lnSpc>
                <a:spcAft>
                  <a:spcPct val="0"/>
                </a:spcAft>
              </a:pPr>
              <a:r>
                <a:rPr lang="zh-CN" sz="1000" b="0" i="0" u="none" strike="noStrike" cap="none" baseline="0" dirty="0">
                  <a:solidFill>
                    <a:srgbClr val="4D4D4D"/>
                  </a:solidFill>
                  <a:effectLst/>
                  <a:uFillTx/>
                  <a:ea typeface="SimSun"/>
                </a:rPr>
                <a:t>波兰 </a:t>
              </a:r>
            </a:p>
            <a:p>
              <a:pPr algn="r">
                <a:lnSpc>
                  <a:spcPts val="1500"/>
                </a:lnSpc>
                <a:spcAft>
                  <a:spcPct val="0"/>
                </a:spcAft>
              </a:pPr>
              <a:r>
                <a:rPr lang="zh-CN" sz="1000" b="0" i="0" u="none" strike="noStrike" cap="none" baseline="0" dirty="0">
                  <a:solidFill>
                    <a:srgbClr val="4D4D4D"/>
                  </a:solidFill>
                  <a:effectLst/>
                  <a:uFillTx/>
                  <a:ea typeface="SimSun"/>
                </a:rPr>
                <a:t>斯洛伐克 </a:t>
              </a:r>
            </a:p>
            <a:p>
              <a:pPr algn="r">
                <a:lnSpc>
                  <a:spcPts val="1500"/>
                </a:lnSpc>
                <a:spcAft>
                  <a:spcPct val="0"/>
                </a:spcAft>
              </a:pPr>
              <a:r>
                <a:rPr lang="zh-CN" sz="1000" b="0" i="0" u="none" strike="noStrike" cap="none" baseline="0" dirty="0">
                  <a:solidFill>
                    <a:srgbClr val="4D4D4D"/>
                  </a:solidFill>
                  <a:effectLst/>
                  <a:uFillTx/>
                  <a:ea typeface="SimSun"/>
                </a:rPr>
                <a:t>瑞士 </a:t>
              </a:r>
            </a:p>
            <a:p>
              <a:pPr algn="r">
                <a:lnSpc>
                  <a:spcPts val="1500"/>
                </a:lnSpc>
                <a:spcAft>
                  <a:spcPct val="0"/>
                </a:spcAft>
              </a:pPr>
              <a:r>
                <a:rPr lang="zh-CN" sz="1000" b="0" i="0" u="none" strike="noStrike" cap="none" baseline="0" dirty="0">
                  <a:solidFill>
                    <a:srgbClr val="4D4D4D"/>
                  </a:solidFill>
                  <a:effectLst/>
                  <a:uFillTx/>
                  <a:ea typeface="SimSun"/>
                </a:rPr>
                <a:t>英国 </a:t>
              </a:r>
            </a:p>
            <a:p>
              <a:pPr algn="r">
                <a:lnSpc>
                  <a:spcPts val="1500"/>
                </a:lnSpc>
                <a:spcAft>
                  <a:spcPct val="0"/>
                </a:spcAft>
              </a:pPr>
              <a:r>
                <a:rPr lang="zh-CN" sz="1000" b="0" i="0" u="none" strike="noStrike" cap="none" baseline="0" dirty="0">
                  <a:solidFill>
                    <a:srgbClr val="4D4D4D"/>
                  </a:solidFill>
                  <a:effectLst/>
                  <a:uFillTx/>
                  <a:ea typeface="SimSun"/>
                </a:rPr>
                <a:t>澳大利亚</a:t>
              </a:r>
            </a:p>
          </p:txBody>
        </p:sp>
        <p:cxnSp>
          <p:nvCxnSpPr>
            <p:cNvPr id="13" name="Straight Connector 12">
              <a:extLst>
                <a:ext uri="{FF2B5EF4-FFF2-40B4-BE49-F238E27FC236}">
                  <a16:creationId xmlns:a16="http://schemas.microsoft.com/office/drawing/2014/main" xmlns="" id="{72FC4EA7-22EB-4DB9-9282-64CDB02F264C}"/>
                </a:ext>
              </a:extLst>
            </p:cNvPr>
            <p:cNvCxnSpPr/>
            <p:nvPr/>
          </p:nvCxnSpPr>
          <p:spPr>
            <a:xfrm rot="16200000">
              <a:off x="163501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80A2387-B26B-4C34-83A5-FA839EDE898F}"/>
                </a:ext>
              </a:extLst>
            </p:cNvPr>
            <p:cNvCxnSpPr/>
            <p:nvPr/>
          </p:nvCxnSpPr>
          <p:spPr>
            <a:xfrm rot="16200000">
              <a:off x="42933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772B571-72AB-4269-B526-5BB319A4A6EF}"/>
                </a:ext>
              </a:extLst>
            </p:cNvPr>
            <p:cNvSpPr txBox="1"/>
            <p:nvPr/>
          </p:nvSpPr>
          <p:spPr>
            <a:xfrm>
              <a:off x="1627769" y="6104093"/>
              <a:ext cx="6992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0</a:t>
              </a:r>
            </a:p>
          </p:txBody>
        </p:sp>
        <p:sp>
          <p:nvSpPr>
            <p:cNvPr id="16" name="TextBox 15">
              <a:extLst>
                <a:ext uri="{FF2B5EF4-FFF2-40B4-BE49-F238E27FC236}">
                  <a16:creationId xmlns:a16="http://schemas.microsoft.com/office/drawing/2014/main" xmlns="" id="{4CD0DE45-3FFD-4F65-8C95-CD5CCDE2FAD4}"/>
                </a:ext>
              </a:extLst>
            </p:cNvPr>
            <p:cNvSpPr txBox="1"/>
            <p:nvPr/>
          </p:nvSpPr>
          <p:spPr>
            <a:xfrm>
              <a:off x="4218844" y="6104094"/>
              <a:ext cx="20976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100</a:t>
              </a:r>
            </a:p>
          </p:txBody>
        </p:sp>
        <p:cxnSp>
          <p:nvCxnSpPr>
            <p:cNvPr id="17" name="Straight Connector 16">
              <a:extLst>
                <a:ext uri="{FF2B5EF4-FFF2-40B4-BE49-F238E27FC236}">
                  <a16:creationId xmlns:a16="http://schemas.microsoft.com/office/drawing/2014/main" xmlns="" id="{CEF3B1B3-7D4A-42DD-B32C-55EE7C673312}"/>
                </a:ext>
              </a:extLst>
            </p:cNvPr>
            <p:cNvCxnSpPr/>
            <p:nvPr/>
          </p:nvCxnSpPr>
          <p:spPr>
            <a:xfrm rot="16200000">
              <a:off x="376170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A34262B4-B59E-44A4-9D66-9C4174C82969}"/>
                </a:ext>
              </a:extLst>
            </p:cNvPr>
            <p:cNvSpPr txBox="1"/>
            <p:nvPr/>
          </p:nvSpPr>
          <p:spPr>
            <a:xfrm>
              <a:off x="3718499"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80</a:t>
              </a:r>
            </a:p>
          </p:txBody>
        </p:sp>
        <p:cxnSp>
          <p:nvCxnSpPr>
            <p:cNvPr id="19" name="Straight Connector 18">
              <a:extLst>
                <a:ext uri="{FF2B5EF4-FFF2-40B4-BE49-F238E27FC236}">
                  <a16:creationId xmlns:a16="http://schemas.microsoft.com/office/drawing/2014/main" xmlns="" id="{7E3DD0E1-1DCD-4A88-BAD7-92F5F8403CEC}"/>
                </a:ext>
              </a:extLst>
            </p:cNvPr>
            <p:cNvCxnSpPr/>
            <p:nvPr/>
          </p:nvCxnSpPr>
          <p:spPr>
            <a:xfrm rot="16200000">
              <a:off x="323003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574EAD78-90D9-42E3-A61E-8334373C7A68}"/>
                </a:ext>
              </a:extLst>
            </p:cNvPr>
            <p:cNvSpPr txBox="1"/>
            <p:nvPr/>
          </p:nvSpPr>
          <p:spPr>
            <a:xfrm>
              <a:off x="3187004"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60</a:t>
              </a:r>
            </a:p>
          </p:txBody>
        </p:sp>
        <p:cxnSp>
          <p:nvCxnSpPr>
            <p:cNvPr id="21" name="Straight Connector 20">
              <a:extLst>
                <a:ext uri="{FF2B5EF4-FFF2-40B4-BE49-F238E27FC236}">
                  <a16:creationId xmlns:a16="http://schemas.microsoft.com/office/drawing/2014/main" xmlns="" id="{E45A24C4-926E-4EAB-89F1-13379CF4FF54}"/>
                </a:ext>
              </a:extLst>
            </p:cNvPr>
            <p:cNvCxnSpPr/>
            <p:nvPr/>
          </p:nvCxnSpPr>
          <p:spPr>
            <a:xfrm rot="16200000">
              <a:off x="269836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CB68F0CA-EA7D-4F47-B049-DE216B33DADA}"/>
                </a:ext>
              </a:extLst>
            </p:cNvPr>
            <p:cNvSpPr txBox="1"/>
            <p:nvPr/>
          </p:nvSpPr>
          <p:spPr>
            <a:xfrm>
              <a:off x="2655509"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40</a:t>
              </a:r>
            </a:p>
          </p:txBody>
        </p:sp>
        <p:cxnSp>
          <p:nvCxnSpPr>
            <p:cNvPr id="23" name="Straight Connector 22">
              <a:extLst>
                <a:ext uri="{FF2B5EF4-FFF2-40B4-BE49-F238E27FC236}">
                  <a16:creationId xmlns:a16="http://schemas.microsoft.com/office/drawing/2014/main" xmlns="" id="{8F03F89C-F6CA-486D-A81E-4066C21A5235}"/>
                </a:ext>
              </a:extLst>
            </p:cNvPr>
            <p:cNvCxnSpPr/>
            <p:nvPr/>
          </p:nvCxnSpPr>
          <p:spPr>
            <a:xfrm rot="16200000">
              <a:off x="216669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BC1A70D9-EAD8-458A-83BC-299408E7E4AD}"/>
                </a:ext>
              </a:extLst>
            </p:cNvPr>
            <p:cNvSpPr txBox="1"/>
            <p:nvPr/>
          </p:nvSpPr>
          <p:spPr>
            <a:xfrm>
              <a:off x="2124014"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a:t>
              </a:r>
            </a:p>
          </p:txBody>
        </p:sp>
        <p:cxnSp>
          <p:nvCxnSpPr>
            <p:cNvPr id="25" name="Straight Connector 24">
              <a:extLst>
                <a:ext uri="{FF2B5EF4-FFF2-40B4-BE49-F238E27FC236}">
                  <a16:creationId xmlns:a16="http://schemas.microsoft.com/office/drawing/2014/main" xmlns="" id="{773C697E-CEBF-475E-BF6D-A21CAB66ADD8}"/>
                </a:ext>
              </a:extLst>
            </p:cNvPr>
            <p:cNvCxnSpPr/>
            <p:nvPr/>
          </p:nvCxnSpPr>
          <p:spPr>
            <a:xfrm rot="16200000">
              <a:off x="402754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D104FEDB-5B6C-41AD-90E6-887E6AB36498}"/>
                </a:ext>
              </a:extLst>
            </p:cNvPr>
            <p:cNvSpPr txBox="1"/>
            <p:nvPr/>
          </p:nvSpPr>
          <p:spPr>
            <a:xfrm>
              <a:off x="3985199"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90</a:t>
              </a:r>
            </a:p>
          </p:txBody>
        </p:sp>
        <p:cxnSp>
          <p:nvCxnSpPr>
            <p:cNvPr id="27" name="Straight Connector 26">
              <a:extLst>
                <a:ext uri="{FF2B5EF4-FFF2-40B4-BE49-F238E27FC236}">
                  <a16:creationId xmlns:a16="http://schemas.microsoft.com/office/drawing/2014/main" xmlns="" id="{FF0F5F16-2CED-4936-8D38-C73024C8C2CF}"/>
                </a:ext>
              </a:extLst>
            </p:cNvPr>
            <p:cNvCxnSpPr/>
            <p:nvPr/>
          </p:nvCxnSpPr>
          <p:spPr>
            <a:xfrm rot="16200000">
              <a:off x="349587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3CCC678-DA69-4274-BDD4-04098FF8D7FF}"/>
                </a:ext>
              </a:extLst>
            </p:cNvPr>
            <p:cNvSpPr txBox="1"/>
            <p:nvPr/>
          </p:nvSpPr>
          <p:spPr>
            <a:xfrm>
              <a:off x="3453703"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70</a:t>
              </a:r>
            </a:p>
          </p:txBody>
        </p:sp>
        <p:cxnSp>
          <p:nvCxnSpPr>
            <p:cNvPr id="29" name="Straight Connector 28">
              <a:extLst>
                <a:ext uri="{FF2B5EF4-FFF2-40B4-BE49-F238E27FC236}">
                  <a16:creationId xmlns:a16="http://schemas.microsoft.com/office/drawing/2014/main" xmlns="" id="{2618105E-0339-4EC4-ABA9-D054904BE126}"/>
                </a:ext>
              </a:extLst>
            </p:cNvPr>
            <p:cNvCxnSpPr/>
            <p:nvPr/>
          </p:nvCxnSpPr>
          <p:spPr>
            <a:xfrm rot="16200000">
              <a:off x="296419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0C4C1C5E-77D8-4B1A-9FFA-5F8D4C2D3D5E}"/>
                </a:ext>
              </a:extLst>
            </p:cNvPr>
            <p:cNvSpPr txBox="1"/>
            <p:nvPr/>
          </p:nvSpPr>
          <p:spPr>
            <a:xfrm>
              <a:off x="2922209"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50</a:t>
              </a:r>
            </a:p>
          </p:txBody>
        </p:sp>
        <p:cxnSp>
          <p:nvCxnSpPr>
            <p:cNvPr id="31" name="Straight Connector 30">
              <a:extLst>
                <a:ext uri="{FF2B5EF4-FFF2-40B4-BE49-F238E27FC236}">
                  <a16:creationId xmlns:a16="http://schemas.microsoft.com/office/drawing/2014/main" xmlns="" id="{6BB27210-18AF-4D42-B60C-73BC5F2FCD0F}"/>
                </a:ext>
              </a:extLst>
            </p:cNvPr>
            <p:cNvCxnSpPr/>
            <p:nvPr/>
          </p:nvCxnSpPr>
          <p:spPr>
            <a:xfrm rot="16200000">
              <a:off x="243252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9E45D1C5-E9E5-4478-8815-25944771CC9B}"/>
                </a:ext>
              </a:extLst>
            </p:cNvPr>
            <p:cNvSpPr txBox="1"/>
            <p:nvPr/>
          </p:nvSpPr>
          <p:spPr>
            <a:xfrm>
              <a:off x="2390714"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30</a:t>
              </a:r>
            </a:p>
          </p:txBody>
        </p:sp>
        <p:cxnSp>
          <p:nvCxnSpPr>
            <p:cNvPr id="33" name="Straight Connector 32">
              <a:extLst>
                <a:ext uri="{FF2B5EF4-FFF2-40B4-BE49-F238E27FC236}">
                  <a16:creationId xmlns:a16="http://schemas.microsoft.com/office/drawing/2014/main" xmlns="" id="{7F2AD454-A996-454B-B22C-2F001070A6F8}"/>
                </a:ext>
              </a:extLst>
            </p:cNvPr>
            <p:cNvCxnSpPr/>
            <p:nvPr/>
          </p:nvCxnSpPr>
          <p:spPr>
            <a:xfrm rot="16200000">
              <a:off x="190085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374AB5D9-0C37-4509-9CA2-4657A372FDE3}"/>
                </a:ext>
              </a:extLst>
            </p:cNvPr>
            <p:cNvSpPr txBox="1"/>
            <p:nvPr/>
          </p:nvSpPr>
          <p:spPr>
            <a:xfrm>
              <a:off x="1851599" y="6104093"/>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10</a:t>
              </a:r>
            </a:p>
          </p:txBody>
        </p:sp>
        <p:grpSp>
          <p:nvGrpSpPr>
            <p:cNvPr id="35" name="Group 34">
              <a:extLst>
                <a:ext uri="{FF2B5EF4-FFF2-40B4-BE49-F238E27FC236}">
                  <a16:creationId xmlns:a16="http://schemas.microsoft.com/office/drawing/2014/main" xmlns="" id="{6D9F9BC5-1885-4520-8F3F-7769594E6E47}"/>
                </a:ext>
              </a:extLst>
            </p:cNvPr>
            <p:cNvGrpSpPr/>
            <p:nvPr/>
          </p:nvGrpSpPr>
          <p:grpSpPr>
            <a:xfrm>
              <a:off x="1659890" y="2017395"/>
              <a:ext cx="2082687" cy="163830"/>
              <a:chOff x="1809750" y="2017395"/>
              <a:chExt cx="2082687" cy="163830"/>
            </a:xfrm>
          </p:grpSpPr>
          <p:sp>
            <p:nvSpPr>
              <p:cNvPr id="151" name="Rectangle 150">
                <a:extLst>
                  <a:ext uri="{FF2B5EF4-FFF2-40B4-BE49-F238E27FC236}">
                    <a16:creationId xmlns:a16="http://schemas.microsoft.com/office/drawing/2014/main" xmlns="" id="{B357DE15-2203-42BB-8B33-B0F825A5E7D5}"/>
                  </a:ext>
                </a:extLst>
              </p:cNvPr>
              <p:cNvSpPr/>
              <p:nvPr/>
            </p:nvSpPr>
            <p:spPr>
              <a:xfrm>
                <a:off x="1809750" y="2017395"/>
                <a:ext cx="2000250"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52" name="Group 151">
                <a:extLst>
                  <a:ext uri="{FF2B5EF4-FFF2-40B4-BE49-F238E27FC236}">
                    <a16:creationId xmlns:a16="http://schemas.microsoft.com/office/drawing/2014/main" xmlns="" id="{4AA07858-20E5-4A7A-95B9-B727FB75EE5E}"/>
                  </a:ext>
                </a:extLst>
              </p:cNvPr>
              <p:cNvGrpSpPr/>
              <p:nvPr/>
            </p:nvGrpSpPr>
            <p:grpSpPr>
              <a:xfrm>
                <a:off x="3779520" y="2077723"/>
                <a:ext cx="112917" cy="43174"/>
                <a:chOff x="3958590" y="2093595"/>
                <a:chExt cx="112917" cy="43174"/>
              </a:xfrm>
            </p:grpSpPr>
            <p:cxnSp>
              <p:nvCxnSpPr>
                <p:cNvPr id="153" name="Straight Connector 152">
                  <a:extLst>
                    <a:ext uri="{FF2B5EF4-FFF2-40B4-BE49-F238E27FC236}">
                      <a16:creationId xmlns:a16="http://schemas.microsoft.com/office/drawing/2014/main" xmlns="" id="{343D6354-343F-489D-8DDE-F7C632FBFFAC}"/>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D89A95DF-FE54-474F-9C71-19049797927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8AE0DBEF-167B-4C37-9A73-6CDAB5F7C967}"/>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xmlns="" id="{03D46693-F21B-4E4C-BA1E-1BDB441E738D}"/>
                </a:ext>
              </a:extLst>
            </p:cNvPr>
            <p:cNvGrpSpPr/>
            <p:nvPr/>
          </p:nvGrpSpPr>
          <p:grpSpPr>
            <a:xfrm>
              <a:off x="1659890" y="2207847"/>
              <a:ext cx="2237130" cy="163830"/>
              <a:chOff x="1809750" y="2202815"/>
              <a:chExt cx="2237130" cy="163830"/>
            </a:xfrm>
          </p:grpSpPr>
          <p:sp>
            <p:nvSpPr>
              <p:cNvPr id="146" name="Rectangle 145">
                <a:extLst>
                  <a:ext uri="{FF2B5EF4-FFF2-40B4-BE49-F238E27FC236}">
                    <a16:creationId xmlns:a16="http://schemas.microsoft.com/office/drawing/2014/main" xmlns="" id="{DCEFB175-30C1-4713-855C-9A403D8AEC5D}"/>
                  </a:ext>
                </a:extLst>
              </p:cNvPr>
              <p:cNvSpPr/>
              <p:nvPr/>
            </p:nvSpPr>
            <p:spPr>
              <a:xfrm>
                <a:off x="1809750" y="2202815"/>
                <a:ext cx="2193290"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7" name="Group 146">
                <a:extLst>
                  <a:ext uri="{FF2B5EF4-FFF2-40B4-BE49-F238E27FC236}">
                    <a16:creationId xmlns:a16="http://schemas.microsoft.com/office/drawing/2014/main" xmlns="" id="{E04C8DFE-6EC9-4B97-962C-51ADFB76482E}"/>
                  </a:ext>
                </a:extLst>
              </p:cNvPr>
              <p:cNvGrpSpPr/>
              <p:nvPr/>
            </p:nvGrpSpPr>
            <p:grpSpPr>
              <a:xfrm>
                <a:off x="3992880" y="2263143"/>
                <a:ext cx="54000" cy="43174"/>
                <a:chOff x="3958590" y="2093595"/>
                <a:chExt cx="112917" cy="43174"/>
              </a:xfrm>
            </p:grpSpPr>
            <p:cxnSp>
              <p:nvCxnSpPr>
                <p:cNvPr id="148" name="Straight Connector 147">
                  <a:extLst>
                    <a:ext uri="{FF2B5EF4-FFF2-40B4-BE49-F238E27FC236}">
                      <a16:creationId xmlns:a16="http://schemas.microsoft.com/office/drawing/2014/main" xmlns="" id="{54E87CF1-5DB2-45F3-8ADF-F484E235CF7D}"/>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7F934188-2155-475C-9D46-A11D5C0DA296}"/>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A59B4A36-4483-4573-9F0A-72505BB6F494}"/>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xmlns="" id="{7C11AFB3-CB28-4CEF-8C9B-302500EDE012}"/>
                </a:ext>
              </a:extLst>
            </p:cNvPr>
            <p:cNvGrpSpPr/>
            <p:nvPr/>
          </p:nvGrpSpPr>
          <p:grpSpPr>
            <a:xfrm>
              <a:off x="1659890" y="2398299"/>
              <a:ext cx="2353257" cy="163830"/>
              <a:chOff x="1809750" y="2395855"/>
              <a:chExt cx="2353257" cy="163830"/>
            </a:xfrm>
          </p:grpSpPr>
          <p:sp>
            <p:nvSpPr>
              <p:cNvPr id="141" name="Rectangle 140">
                <a:extLst>
                  <a:ext uri="{FF2B5EF4-FFF2-40B4-BE49-F238E27FC236}">
                    <a16:creationId xmlns:a16="http://schemas.microsoft.com/office/drawing/2014/main" xmlns="" id="{729025EB-451A-407C-8953-9467FB40F688}"/>
                  </a:ext>
                </a:extLst>
              </p:cNvPr>
              <p:cNvSpPr/>
              <p:nvPr/>
            </p:nvSpPr>
            <p:spPr>
              <a:xfrm>
                <a:off x="1809750" y="2395855"/>
                <a:ext cx="215265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2" name="Group 141">
                <a:extLst>
                  <a:ext uri="{FF2B5EF4-FFF2-40B4-BE49-F238E27FC236}">
                    <a16:creationId xmlns:a16="http://schemas.microsoft.com/office/drawing/2014/main" xmlns="" id="{64FC58CA-8E5E-4FA5-81A8-CEBE79868456}"/>
                  </a:ext>
                </a:extLst>
              </p:cNvPr>
              <p:cNvGrpSpPr/>
              <p:nvPr/>
            </p:nvGrpSpPr>
            <p:grpSpPr>
              <a:xfrm>
                <a:off x="3792208" y="2456183"/>
                <a:ext cx="370799" cy="43174"/>
                <a:chOff x="3958590" y="2093595"/>
                <a:chExt cx="110766" cy="43174"/>
              </a:xfrm>
            </p:grpSpPr>
            <p:cxnSp>
              <p:nvCxnSpPr>
                <p:cNvPr id="143" name="Straight Connector 142">
                  <a:extLst>
                    <a:ext uri="{FF2B5EF4-FFF2-40B4-BE49-F238E27FC236}">
                      <a16:creationId xmlns:a16="http://schemas.microsoft.com/office/drawing/2014/main" xmlns="" id="{D41073F9-8FFC-450C-84BB-D1713257EE54}"/>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BF75D35F-FA1E-4342-AA26-D8FB0267C8B9}"/>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46ACC2A7-5B6C-4533-BCA3-1A2CD5747D7E}"/>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xmlns="" id="{B8C59977-29B5-4787-AD86-50D6513D9B9E}"/>
                </a:ext>
              </a:extLst>
            </p:cNvPr>
            <p:cNvGrpSpPr/>
            <p:nvPr/>
          </p:nvGrpSpPr>
          <p:grpSpPr>
            <a:xfrm>
              <a:off x="1659890" y="2588751"/>
              <a:ext cx="816797" cy="163830"/>
              <a:chOff x="1809750" y="2581275"/>
              <a:chExt cx="816797" cy="163830"/>
            </a:xfrm>
          </p:grpSpPr>
          <p:sp>
            <p:nvSpPr>
              <p:cNvPr id="136" name="Rectangle 135">
                <a:extLst>
                  <a:ext uri="{FF2B5EF4-FFF2-40B4-BE49-F238E27FC236}">
                    <a16:creationId xmlns:a16="http://schemas.microsoft.com/office/drawing/2014/main" xmlns="" id="{1224E89A-6090-4A80-B285-96FB4CA4FF4B}"/>
                  </a:ext>
                </a:extLst>
              </p:cNvPr>
              <p:cNvSpPr/>
              <p:nvPr/>
            </p:nvSpPr>
            <p:spPr>
              <a:xfrm>
                <a:off x="1809750" y="2581275"/>
                <a:ext cx="59563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37" name="Group 136">
                <a:extLst>
                  <a:ext uri="{FF2B5EF4-FFF2-40B4-BE49-F238E27FC236}">
                    <a16:creationId xmlns:a16="http://schemas.microsoft.com/office/drawing/2014/main" xmlns="" id="{F0D416E5-D3F8-488D-B5AE-AB28F9216FF6}"/>
                  </a:ext>
                </a:extLst>
              </p:cNvPr>
              <p:cNvGrpSpPr/>
              <p:nvPr/>
            </p:nvGrpSpPr>
            <p:grpSpPr>
              <a:xfrm>
                <a:off x="2194547" y="2641603"/>
                <a:ext cx="432000" cy="43174"/>
                <a:chOff x="3958590" y="2093595"/>
                <a:chExt cx="110766" cy="43174"/>
              </a:xfrm>
            </p:grpSpPr>
            <p:cxnSp>
              <p:nvCxnSpPr>
                <p:cNvPr id="138" name="Straight Connector 137">
                  <a:extLst>
                    <a:ext uri="{FF2B5EF4-FFF2-40B4-BE49-F238E27FC236}">
                      <a16:creationId xmlns:a16="http://schemas.microsoft.com/office/drawing/2014/main" xmlns="" id="{F4DDDB66-77D6-44BF-90C2-AE8A3391545D}"/>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F7871D06-CBBA-47C7-90FE-6981209DB568}"/>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B4A0A8D0-40EC-421C-8026-0DC8C372951C}"/>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xmlns="" id="{DB6878CA-7F43-4EC0-827F-559F24C0B78F}"/>
                </a:ext>
              </a:extLst>
            </p:cNvPr>
            <p:cNvGrpSpPr/>
            <p:nvPr/>
          </p:nvGrpSpPr>
          <p:grpSpPr>
            <a:xfrm>
              <a:off x="1659890" y="2779203"/>
              <a:ext cx="2499377" cy="163830"/>
              <a:chOff x="1809750" y="2764155"/>
              <a:chExt cx="2499377" cy="163830"/>
            </a:xfrm>
          </p:grpSpPr>
          <p:sp>
            <p:nvSpPr>
              <p:cNvPr id="131" name="Rectangle 130">
                <a:extLst>
                  <a:ext uri="{FF2B5EF4-FFF2-40B4-BE49-F238E27FC236}">
                    <a16:creationId xmlns:a16="http://schemas.microsoft.com/office/drawing/2014/main" xmlns="" id="{0AAAEB6C-8469-4894-BB55-B965EEAF2E4C}"/>
                  </a:ext>
                </a:extLst>
              </p:cNvPr>
              <p:cNvSpPr/>
              <p:nvPr/>
            </p:nvSpPr>
            <p:spPr>
              <a:xfrm>
                <a:off x="1809750" y="2764155"/>
                <a:ext cx="245237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32" name="Group 131">
                <a:extLst>
                  <a:ext uri="{FF2B5EF4-FFF2-40B4-BE49-F238E27FC236}">
                    <a16:creationId xmlns:a16="http://schemas.microsoft.com/office/drawing/2014/main" xmlns="" id="{4EF9A41D-33C1-4924-8289-1B12FD9EF189}"/>
                  </a:ext>
                </a:extLst>
              </p:cNvPr>
              <p:cNvGrpSpPr/>
              <p:nvPr/>
            </p:nvGrpSpPr>
            <p:grpSpPr>
              <a:xfrm>
                <a:off x="4244327" y="2824483"/>
                <a:ext cx="64800" cy="43174"/>
                <a:chOff x="3958590" y="2093595"/>
                <a:chExt cx="110766" cy="43174"/>
              </a:xfrm>
            </p:grpSpPr>
            <p:cxnSp>
              <p:nvCxnSpPr>
                <p:cNvPr id="133" name="Straight Connector 132">
                  <a:extLst>
                    <a:ext uri="{FF2B5EF4-FFF2-40B4-BE49-F238E27FC236}">
                      <a16:creationId xmlns:a16="http://schemas.microsoft.com/office/drawing/2014/main" xmlns="" id="{E0B9C633-D281-459C-BEA2-E20382F7BBFF}"/>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01301AEC-1C1B-4DD8-A86B-6EF8134DBD84}"/>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44F0FA14-8ACA-4147-833B-944C42D4D26E}"/>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xmlns="" id="{DB8A5AE5-A4E4-4E74-8779-785DB5ED7263}"/>
                </a:ext>
              </a:extLst>
            </p:cNvPr>
            <p:cNvGrpSpPr/>
            <p:nvPr/>
          </p:nvGrpSpPr>
          <p:grpSpPr>
            <a:xfrm>
              <a:off x="1659890" y="3160107"/>
              <a:ext cx="2451777" cy="163830"/>
              <a:chOff x="1809750" y="3137535"/>
              <a:chExt cx="2451777" cy="163830"/>
            </a:xfrm>
          </p:grpSpPr>
          <p:sp>
            <p:nvSpPr>
              <p:cNvPr id="126" name="Rectangle 125">
                <a:extLst>
                  <a:ext uri="{FF2B5EF4-FFF2-40B4-BE49-F238E27FC236}">
                    <a16:creationId xmlns:a16="http://schemas.microsoft.com/office/drawing/2014/main" xmlns="" id="{653BD966-D82F-4F19-871B-E423B95B2CD0}"/>
                  </a:ext>
                </a:extLst>
              </p:cNvPr>
              <p:cNvSpPr/>
              <p:nvPr/>
            </p:nvSpPr>
            <p:spPr>
              <a:xfrm>
                <a:off x="1809750" y="3137535"/>
                <a:ext cx="216281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7" name="Group 126">
                <a:extLst>
                  <a:ext uri="{FF2B5EF4-FFF2-40B4-BE49-F238E27FC236}">
                    <a16:creationId xmlns:a16="http://schemas.microsoft.com/office/drawing/2014/main" xmlns="" id="{BEF3CA21-4E20-4438-A5AC-75EA065AB6A6}"/>
                  </a:ext>
                </a:extLst>
              </p:cNvPr>
              <p:cNvGrpSpPr/>
              <p:nvPr/>
            </p:nvGrpSpPr>
            <p:grpSpPr>
              <a:xfrm>
                <a:off x="3685527" y="3197863"/>
                <a:ext cx="576000" cy="43174"/>
                <a:chOff x="3958590" y="2093595"/>
                <a:chExt cx="110766" cy="43174"/>
              </a:xfrm>
            </p:grpSpPr>
            <p:cxnSp>
              <p:nvCxnSpPr>
                <p:cNvPr id="128" name="Straight Connector 127">
                  <a:extLst>
                    <a:ext uri="{FF2B5EF4-FFF2-40B4-BE49-F238E27FC236}">
                      <a16:creationId xmlns:a16="http://schemas.microsoft.com/office/drawing/2014/main" xmlns="" id="{9C23F2E6-9E5B-4682-A417-FC42B963D761}"/>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DBCBDA10-36C1-4A6C-A915-DCC199B9BE4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3A2F6A67-4FC1-4798-B868-8109DC0FEDA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xmlns="" id="{9B10A2BD-F792-4793-BA23-84F248C98DE1}"/>
                </a:ext>
              </a:extLst>
            </p:cNvPr>
            <p:cNvGrpSpPr/>
            <p:nvPr/>
          </p:nvGrpSpPr>
          <p:grpSpPr>
            <a:xfrm>
              <a:off x="1659890" y="3350559"/>
              <a:ext cx="2398237" cy="163830"/>
              <a:chOff x="1809750" y="3336925"/>
              <a:chExt cx="2398237" cy="163830"/>
            </a:xfrm>
          </p:grpSpPr>
          <p:sp>
            <p:nvSpPr>
              <p:cNvPr id="121" name="Rectangle 120">
                <a:extLst>
                  <a:ext uri="{FF2B5EF4-FFF2-40B4-BE49-F238E27FC236}">
                    <a16:creationId xmlns:a16="http://schemas.microsoft.com/office/drawing/2014/main" xmlns="" id="{C670098B-8281-46CF-9108-7A42D68C4C5B}"/>
                  </a:ext>
                </a:extLst>
              </p:cNvPr>
              <p:cNvSpPr/>
              <p:nvPr/>
            </p:nvSpPr>
            <p:spPr>
              <a:xfrm>
                <a:off x="1809750" y="3336925"/>
                <a:ext cx="23126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2" name="Group 121">
                <a:extLst>
                  <a:ext uri="{FF2B5EF4-FFF2-40B4-BE49-F238E27FC236}">
                    <a16:creationId xmlns:a16="http://schemas.microsoft.com/office/drawing/2014/main" xmlns="" id="{D3F123FA-E467-4106-A362-B51589EED755}"/>
                  </a:ext>
                </a:extLst>
              </p:cNvPr>
              <p:cNvGrpSpPr/>
              <p:nvPr/>
            </p:nvGrpSpPr>
            <p:grpSpPr>
              <a:xfrm>
                <a:off x="4063987" y="3397253"/>
                <a:ext cx="144000" cy="43174"/>
                <a:chOff x="3958590" y="2093595"/>
                <a:chExt cx="110766" cy="43174"/>
              </a:xfrm>
            </p:grpSpPr>
            <p:cxnSp>
              <p:nvCxnSpPr>
                <p:cNvPr id="123" name="Straight Connector 122">
                  <a:extLst>
                    <a:ext uri="{FF2B5EF4-FFF2-40B4-BE49-F238E27FC236}">
                      <a16:creationId xmlns:a16="http://schemas.microsoft.com/office/drawing/2014/main" xmlns="" id="{C2775EDE-1674-4F56-8FB4-6B9E1F0F2F30}"/>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2BF14690-F524-4C52-A983-F1464ABAAA1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F0D78C34-450C-4E5D-AF38-2890B136010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xmlns="" id="{5C93279D-9ED5-47EC-9A17-C4D45A00196A}"/>
                </a:ext>
              </a:extLst>
            </p:cNvPr>
            <p:cNvGrpSpPr/>
            <p:nvPr/>
          </p:nvGrpSpPr>
          <p:grpSpPr>
            <a:xfrm>
              <a:off x="1659890" y="3541011"/>
              <a:ext cx="2351857" cy="163830"/>
              <a:chOff x="1809750" y="3519805"/>
              <a:chExt cx="2351857" cy="163830"/>
            </a:xfrm>
          </p:grpSpPr>
          <p:sp>
            <p:nvSpPr>
              <p:cNvPr id="116" name="Rectangle 115">
                <a:extLst>
                  <a:ext uri="{FF2B5EF4-FFF2-40B4-BE49-F238E27FC236}">
                    <a16:creationId xmlns:a16="http://schemas.microsoft.com/office/drawing/2014/main" xmlns="" id="{255EB9CA-9CCC-40BE-8E63-25580B5AF1EF}"/>
                  </a:ext>
                </a:extLst>
              </p:cNvPr>
              <p:cNvSpPr/>
              <p:nvPr/>
            </p:nvSpPr>
            <p:spPr>
              <a:xfrm>
                <a:off x="1809750" y="3519805"/>
                <a:ext cx="22999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17" name="Group 116">
                <a:extLst>
                  <a:ext uri="{FF2B5EF4-FFF2-40B4-BE49-F238E27FC236}">
                    <a16:creationId xmlns:a16="http://schemas.microsoft.com/office/drawing/2014/main" xmlns="" id="{01A7FEC6-4051-4AE6-A57C-81B76128B239}"/>
                  </a:ext>
                </a:extLst>
              </p:cNvPr>
              <p:cNvGrpSpPr/>
              <p:nvPr/>
            </p:nvGrpSpPr>
            <p:grpSpPr>
              <a:xfrm>
                <a:off x="4071607" y="3580133"/>
                <a:ext cx="90000" cy="43174"/>
                <a:chOff x="3958590" y="2093595"/>
                <a:chExt cx="110766" cy="43174"/>
              </a:xfrm>
            </p:grpSpPr>
            <p:cxnSp>
              <p:nvCxnSpPr>
                <p:cNvPr id="118" name="Straight Connector 117">
                  <a:extLst>
                    <a:ext uri="{FF2B5EF4-FFF2-40B4-BE49-F238E27FC236}">
                      <a16:creationId xmlns:a16="http://schemas.microsoft.com/office/drawing/2014/main" xmlns="" id="{3A43DC3F-55C5-459B-B241-4A5D3F29C8AD}"/>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2D9C1554-28DF-4BB9-942F-C8B95F59781B}"/>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1A3034E7-3572-4B9A-84FD-F2C109B83826}"/>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xmlns="" id="{430196A0-8EB5-4FED-A2F6-D6267E8B6D9F}"/>
                </a:ext>
              </a:extLst>
            </p:cNvPr>
            <p:cNvGrpSpPr/>
            <p:nvPr/>
          </p:nvGrpSpPr>
          <p:grpSpPr>
            <a:xfrm>
              <a:off x="1659890" y="3731463"/>
              <a:ext cx="2177477" cy="163830"/>
              <a:chOff x="1809750" y="3723005"/>
              <a:chExt cx="2177477" cy="163830"/>
            </a:xfrm>
          </p:grpSpPr>
          <p:sp>
            <p:nvSpPr>
              <p:cNvPr id="111" name="Rectangle 110">
                <a:extLst>
                  <a:ext uri="{FF2B5EF4-FFF2-40B4-BE49-F238E27FC236}">
                    <a16:creationId xmlns:a16="http://schemas.microsoft.com/office/drawing/2014/main" xmlns="" id="{BFF60D62-55B8-42F2-AAE8-8E438478C480}"/>
                  </a:ext>
                </a:extLst>
              </p:cNvPr>
              <p:cNvSpPr/>
              <p:nvPr/>
            </p:nvSpPr>
            <p:spPr>
              <a:xfrm>
                <a:off x="1809750" y="3723005"/>
                <a:ext cx="20891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12" name="Group 111">
                <a:extLst>
                  <a:ext uri="{FF2B5EF4-FFF2-40B4-BE49-F238E27FC236}">
                    <a16:creationId xmlns:a16="http://schemas.microsoft.com/office/drawing/2014/main" xmlns="" id="{1C000B7E-A1A7-48E7-B8C1-F8E6F56DD2E8}"/>
                  </a:ext>
                </a:extLst>
              </p:cNvPr>
              <p:cNvGrpSpPr/>
              <p:nvPr/>
            </p:nvGrpSpPr>
            <p:grpSpPr>
              <a:xfrm>
                <a:off x="3825227" y="3783333"/>
                <a:ext cx="162000" cy="43174"/>
                <a:chOff x="3958590" y="2093595"/>
                <a:chExt cx="110766" cy="43174"/>
              </a:xfrm>
            </p:grpSpPr>
            <p:cxnSp>
              <p:nvCxnSpPr>
                <p:cNvPr id="113" name="Straight Connector 112">
                  <a:extLst>
                    <a:ext uri="{FF2B5EF4-FFF2-40B4-BE49-F238E27FC236}">
                      <a16:creationId xmlns:a16="http://schemas.microsoft.com/office/drawing/2014/main" xmlns="" id="{2C9C1A07-26BE-420C-981F-A49B4D2906A7}"/>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51DEF6FF-987A-4203-8D4A-F8790934548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25043FC4-2200-4B78-95E2-FF419D54BEBD}"/>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xmlns="" id="{79ACF307-588D-4A31-98D6-8AC454F5923A}"/>
                </a:ext>
              </a:extLst>
            </p:cNvPr>
            <p:cNvGrpSpPr/>
            <p:nvPr/>
          </p:nvGrpSpPr>
          <p:grpSpPr>
            <a:xfrm>
              <a:off x="1659890" y="3921915"/>
              <a:ext cx="2209837" cy="163830"/>
              <a:chOff x="1809750" y="3905885"/>
              <a:chExt cx="2209837" cy="163830"/>
            </a:xfrm>
          </p:grpSpPr>
          <p:sp>
            <p:nvSpPr>
              <p:cNvPr id="106" name="Rectangle 105">
                <a:extLst>
                  <a:ext uri="{FF2B5EF4-FFF2-40B4-BE49-F238E27FC236}">
                    <a16:creationId xmlns:a16="http://schemas.microsoft.com/office/drawing/2014/main" xmlns="" id="{21BBE488-373F-4C65-B045-9DA8BED7B86A}"/>
                  </a:ext>
                </a:extLst>
              </p:cNvPr>
              <p:cNvSpPr/>
              <p:nvPr/>
            </p:nvSpPr>
            <p:spPr>
              <a:xfrm>
                <a:off x="1809750" y="3905885"/>
                <a:ext cx="21399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07" name="Group 106">
                <a:extLst>
                  <a:ext uri="{FF2B5EF4-FFF2-40B4-BE49-F238E27FC236}">
                    <a16:creationId xmlns:a16="http://schemas.microsoft.com/office/drawing/2014/main" xmlns="" id="{2A7BD4C6-C6A6-4BE4-998E-D21450787319}"/>
                  </a:ext>
                </a:extLst>
              </p:cNvPr>
              <p:cNvGrpSpPr/>
              <p:nvPr/>
            </p:nvGrpSpPr>
            <p:grpSpPr>
              <a:xfrm>
                <a:off x="3911587" y="3966213"/>
                <a:ext cx="108000" cy="43174"/>
                <a:chOff x="3958590" y="2093595"/>
                <a:chExt cx="110766" cy="43174"/>
              </a:xfrm>
            </p:grpSpPr>
            <p:cxnSp>
              <p:nvCxnSpPr>
                <p:cNvPr id="108" name="Straight Connector 107">
                  <a:extLst>
                    <a:ext uri="{FF2B5EF4-FFF2-40B4-BE49-F238E27FC236}">
                      <a16:creationId xmlns:a16="http://schemas.microsoft.com/office/drawing/2014/main" xmlns="" id="{F1278472-DA04-4C87-8A6A-B5DBF94D96A4}"/>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D138A50-8C19-4A02-9E63-3914EBFB51B7}"/>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6A1D1D52-6226-4C12-B798-A5AAA313C720}"/>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xmlns="" id="{8E6F9B3A-4C53-4CA3-939E-36B0EB5B0939}"/>
                </a:ext>
              </a:extLst>
            </p:cNvPr>
            <p:cNvGrpSpPr/>
            <p:nvPr/>
          </p:nvGrpSpPr>
          <p:grpSpPr>
            <a:xfrm>
              <a:off x="1659890" y="4112367"/>
              <a:ext cx="2236997" cy="163830"/>
              <a:chOff x="1809750" y="4091305"/>
              <a:chExt cx="2236997" cy="163830"/>
            </a:xfrm>
          </p:grpSpPr>
          <p:sp>
            <p:nvSpPr>
              <p:cNvPr id="101" name="Rectangle 100">
                <a:extLst>
                  <a:ext uri="{FF2B5EF4-FFF2-40B4-BE49-F238E27FC236}">
                    <a16:creationId xmlns:a16="http://schemas.microsoft.com/office/drawing/2014/main" xmlns="" id="{CEB2F055-9D79-4DEF-B3F7-4616B1A7BDB7}"/>
                  </a:ext>
                </a:extLst>
              </p:cNvPr>
              <p:cNvSpPr/>
              <p:nvPr/>
            </p:nvSpPr>
            <p:spPr>
              <a:xfrm>
                <a:off x="1809750" y="4091305"/>
                <a:ext cx="20916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02" name="Group 101">
                <a:extLst>
                  <a:ext uri="{FF2B5EF4-FFF2-40B4-BE49-F238E27FC236}">
                    <a16:creationId xmlns:a16="http://schemas.microsoft.com/office/drawing/2014/main" xmlns="" id="{897762ED-D823-4274-8DB4-DD5C0221BA33}"/>
                  </a:ext>
                </a:extLst>
              </p:cNvPr>
              <p:cNvGrpSpPr/>
              <p:nvPr/>
            </p:nvGrpSpPr>
            <p:grpSpPr>
              <a:xfrm>
                <a:off x="3794747" y="4151633"/>
                <a:ext cx="252000" cy="43174"/>
                <a:chOff x="3958590" y="2093595"/>
                <a:chExt cx="110766" cy="43174"/>
              </a:xfrm>
            </p:grpSpPr>
            <p:cxnSp>
              <p:nvCxnSpPr>
                <p:cNvPr id="103" name="Straight Connector 102">
                  <a:extLst>
                    <a:ext uri="{FF2B5EF4-FFF2-40B4-BE49-F238E27FC236}">
                      <a16:creationId xmlns:a16="http://schemas.microsoft.com/office/drawing/2014/main" xmlns="" id="{1FF93B63-7859-4E89-A5CE-5A5C12E0FC6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1F66E950-0018-408A-97E6-479DC0BAE317}"/>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88977152-7150-4CF1-BA22-A26C521D18C1}"/>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xmlns="" id="{803472CA-023D-4F43-9300-BD81A23921BF}"/>
                </a:ext>
              </a:extLst>
            </p:cNvPr>
            <p:cNvGrpSpPr/>
            <p:nvPr/>
          </p:nvGrpSpPr>
          <p:grpSpPr>
            <a:xfrm>
              <a:off x="1659890" y="4302819"/>
              <a:ext cx="2587737" cy="163830"/>
              <a:chOff x="1809750" y="4274185"/>
              <a:chExt cx="2587737" cy="163830"/>
            </a:xfrm>
          </p:grpSpPr>
          <p:sp>
            <p:nvSpPr>
              <p:cNvPr id="96" name="Rectangle 95">
                <a:extLst>
                  <a:ext uri="{FF2B5EF4-FFF2-40B4-BE49-F238E27FC236}">
                    <a16:creationId xmlns:a16="http://schemas.microsoft.com/office/drawing/2014/main" xmlns="" id="{868D6067-533A-4B5F-A56E-E2120C663E8B}"/>
                  </a:ext>
                </a:extLst>
              </p:cNvPr>
              <p:cNvSpPr/>
              <p:nvPr/>
            </p:nvSpPr>
            <p:spPr>
              <a:xfrm>
                <a:off x="1809750" y="4274185"/>
                <a:ext cx="24371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7" name="Group 96">
                <a:extLst>
                  <a:ext uri="{FF2B5EF4-FFF2-40B4-BE49-F238E27FC236}">
                    <a16:creationId xmlns:a16="http://schemas.microsoft.com/office/drawing/2014/main" xmlns="" id="{EDC287B4-E8CA-44D7-A056-4651179AC29B}"/>
                  </a:ext>
                </a:extLst>
              </p:cNvPr>
              <p:cNvGrpSpPr/>
              <p:nvPr/>
            </p:nvGrpSpPr>
            <p:grpSpPr>
              <a:xfrm>
                <a:off x="4127487" y="4334513"/>
                <a:ext cx="270000" cy="43174"/>
                <a:chOff x="3958590" y="2093595"/>
                <a:chExt cx="110766" cy="43174"/>
              </a:xfrm>
            </p:grpSpPr>
            <p:cxnSp>
              <p:nvCxnSpPr>
                <p:cNvPr id="98" name="Straight Connector 97">
                  <a:extLst>
                    <a:ext uri="{FF2B5EF4-FFF2-40B4-BE49-F238E27FC236}">
                      <a16:creationId xmlns:a16="http://schemas.microsoft.com/office/drawing/2014/main" xmlns="" id="{74AF80EC-AC56-418E-A3EF-B588EC295528}"/>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7D5E7687-E12A-4921-BA9B-7CDC1CC8E3AD}"/>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71EADCA4-B986-4774-9EC1-884801512CFB}"/>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xmlns="" id="{B41E8A44-A121-4450-A5E7-3D7B03DB6822}"/>
                </a:ext>
              </a:extLst>
            </p:cNvPr>
            <p:cNvGrpSpPr/>
            <p:nvPr/>
          </p:nvGrpSpPr>
          <p:grpSpPr>
            <a:xfrm>
              <a:off x="1659890" y="4493271"/>
              <a:ext cx="2382557" cy="163830"/>
              <a:chOff x="1809750" y="4487545"/>
              <a:chExt cx="2382557" cy="163830"/>
            </a:xfrm>
          </p:grpSpPr>
          <p:sp>
            <p:nvSpPr>
              <p:cNvPr id="91" name="Rectangle 90">
                <a:extLst>
                  <a:ext uri="{FF2B5EF4-FFF2-40B4-BE49-F238E27FC236}">
                    <a16:creationId xmlns:a16="http://schemas.microsoft.com/office/drawing/2014/main" xmlns="" id="{495689FA-BCE4-49F5-86A0-E08EFB2B96C5}"/>
                  </a:ext>
                </a:extLst>
              </p:cNvPr>
              <p:cNvSpPr/>
              <p:nvPr/>
            </p:nvSpPr>
            <p:spPr>
              <a:xfrm>
                <a:off x="1809750" y="4487545"/>
                <a:ext cx="23253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2" name="Group 91">
                <a:extLst>
                  <a:ext uri="{FF2B5EF4-FFF2-40B4-BE49-F238E27FC236}">
                    <a16:creationId xmlns:a16="http://schemas.microsoft.com/office/drawing/2014/main" xmlns="" id="{22BADD52-0E3B-41C2-906C-CD70A8652802}"/>
                  </a:ext>
                </a:extLst>
              </p:cNvPr>
              <p:cNvGrpSpPr/>
              <p:nvPr/>
            </p:nvGrpSpPr>
            <p:grpSpPr>
              <a:xfrm>
                <a:off x="4084307" y="4547873"/>
                <a:ext cx="108000" cy="43174"/>
                <a:chOff x="3958590" y="2093595"/>
                <a:chExt cx="110766" cy="43174"/>
              </a:xfrm>
            </p:grpSpPr>
            <p:cxnSp>
              <p:nvCxnSpPr>
                <p:cNvPr id="93" name="Straight Connector 92">
                  <a:extLst>
                    <a:ext uri="{FF2B5EF4-FFF2-40B4-BE49-F238E27FC236}">
                      <a16:creationId xmlns:a16="http://schemas.microsoft.com/office/drawing/2014/main" xmlns="" id="{AEF1804B-C59A-42BE-A54C-17DF4E8ADFB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0342EF47-3E73-4A27-A3A7-C68D8DA2B244}"/>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5B353080-ABD9-4D9F-BC6E-8F6345E1A6DC}"/>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xmlns="" id="{3AE9437A-5619-46AF-825E-D30E1548A084}"/>
                </a:ext>
              </a:extLst>
            </p:cNvPr>
            <p:cNvGrpSpPr/>
            <p:nvPr/>
          </p:nvGrpSpPr>
          <p:grpSpPr>
            <a:xfrm>
              <a:off x="1659890" y="4683723"/>
              <a:ext cx="2354617" cy="163830"/>
              <a:chOff x="1809750" y="4675505"/>
              <a:chExt cx="2354617" cy="163830"/>
            </a:xfrm>
          </p:grpSpPr>
          <p:sp>
            <p:nvSpPr>
              <p:cNvPr id="86" name="Rectangle 85">
                <a:extLst>
                  <a:ext uri="{FF2B5EF4-FFF2-40B4-BE49-F238E27FC236}">
                    <a16:creationId xmlns:a16="http://schemas.microsoft.com/office/drawing/2014/main" xmlns="" id="{1B33A5A8-D67D-466A-BD52-A44AB10887C5}"/>
                  </a:ext>
                </a:extLst>
              </p:cNvPr>
              <p:cNvSpPr/>
              <p:nvPr/>
            </p:nvSpPr>
            <p:spPr>
              <a:xfrm>
                <a:off x="1809750" y="4675505"/>
                <a:ext cx="22898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87" name="Group 86">
                <a:extLst>
                  <a:ext uri="{FF2B5EF4-FFF2-40B4-BE49-F238E27FC236}">
                    <a16:creationId xmlns:a16="http://schemas.microsoft.com/office/drawing/2014/main" xmlns="" id="{9BD2A612-2D12-40F8-99FB-B953164E8E07}"/>
                  </a:ext>
                </a:extLst>
              </p:cNvPr>
              <p:cNvGrpSpPr/>
              <p:nvPr/>
            </p:nvGrpSpPr>
            <p:grpSpPr>
              <a:xfrm>
                <a:off x="4056367" y="4735833"/>
                <a:ext cx="108000" cy="43174"/>
                <a:chOff x="3958590" y="2093595"/>
                <a:chExt cx="110766" cy="43174"/>
              </a:xfrm>
            </p:grpSpPr>
            <p:cxnSp>
              <p:nvCxnSpPr>
                <p:cNvPr id="88" name="Straight Connector 87">
                  <a:extLst>
                    <a:ext uri="{FF2B5EF4-FFF2-40B4-BE49-F238E27FC236}">
                      <a16:creationId xmlns:a16="http://schemas.microsoft.com/office/drawing/2014/main" xmlns="" id="{AAF1B316-F305-41C5-A828-BA053C942DCD}"/>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787032FC-8B7F-4CB0-90FC-5D1C3EB83919}"/>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C13C212A-0B0C-4C51-A62A-A6AD671AA3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xmlns="" id="{7D90824E-5C28-4FA3-AD60-EF0387A0F679}"/>
                </a:ext>
              </a:extLst>
            </p:cNvPr>
            <p:cNvGrpSpPr/>
            <p:nvPr/>
          </p:nvGrpSpPr>
          <p:grpSpPr>
            <a:xfrm>
              <a:off x="1659890" y="4874175"/>
              <a:ext cx="2456877" cy="163830"/>
              <a:chOff x="1809750" y="4876165"/>
              <a:chExt cx="2456877" cy="163830"/>
            </a:xfrm>
          </p:grpSpPr>
          <p:sp>
            <p:nvSpPr>
              <p:cNvPr id="81" name="Rectangle 80">
                <a:extLst>
                  <a:ext uri="{FF2B5EF4-FFF2-40B4-BE49-F238E27FC236}">
                    <a16:creationId xmlns:a16="http://schemas.microsoft.com/office/drawing/2014/main" xmlns="" id="{4D913F2D-BF93-4532-8955-7C54E7512D64}"/>
                  </a:ext>
                </a:extLst>
              </p:cNvPr>
              <p:cNvSpPr/>
              <p:nvPr/>
            </p:nvSpPr>
            <p:spPr>
              <a:xfrm>
                <a:off x="1809750" y="4876165"/>
                <a:ext cx="23609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82" name="Group 81">
                <a:extLst>
                  <a:ext uri="{FF2B5EF4-FFF2-40B4-BE49-F238E27FC236}">
                    <a16:creationId xmlns:a16="http://schemas.microsoft.com/office/drawing/2014/main" xmlns="" id="{BD7BB4A9-9574-41CC-8806-F9570B13E179}"/>
                  </a:ext>
                </a:extLst>
              </p:cNvPr>
              <p:cNvGrpSpPr/>
              <p:nvPr/>
            </p:nvGrpSpPr>
            <p:grpSpPr>
              <a:xfrm>
                <a:off x="4104627" y="4936493"/>
                <a:ext cx="162000" cy="43174"/>
                <a:chOff x="3958590" y="2093595"/>
                <a:chExt cx="110766" cy="43174"/>
              </a:xfrm>
            </p:grpSpPr>
            <p:cxnSp>
              <p:nvCxnSpPr>
                <p:cNvPr id="83" name="Straight Connector 82">
                  <a:extLst>
                    <a:ext uri="{FF2B5EF4-FFF2-40B4-BE49-F238E27FC236}">
                      <a16:creationId xmlns:a16="http://schemas.microsoft.com/office/drawing/2014/main" xmlns="" id="{B3C2D1FE-9C6A-4C6B-99DA-855B2D1D326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873C7807-674E-49E4-95E0-43E24B87BEBE}"/>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FEBDB2D5-4584-42D6-A8BA-A31CBDB2141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xmlns="" id="{F5B295BB-B6AF-4B58-B586-1EE5D7636933}"/>
                </a:ext>
              </a:extLst>
            </p:cNvPr>
            <p:cNvGrpSpPr/>
            <p:nvPr/>
          </p:nvGrpSpPr>
          <p:grpSpPr>
            <a:xfrm>
              <a:off x="1659890" y="5064627"/>
              <a:ext cx="2235117" cy="163830"/>
              <a:chOff x="1809750" y="5064125"/>
              <a:chExt cx="2235117" cy="163830"/>
            </a:xfrm>
          </p:grpSpPr>
          <p:sp>
            <p:nvSpPr>
              <p:cNvPr id="76" name="Rectangle 75">
                <a:extLst>
                  <a:ext uri="{FF2B5EF4-FFF2-40B4-BE49-F238E27FC236}">
                    <a16:creationId xmlns:a16="http://schemas.microsoft.com/office/drawing/2014/main" xmlns="" id="{C3904BFB-F739-46DA-95E7-217543A83FFC}"/>
                  </a:ext>
                </a:extLst>
              </p:cNvPr>
              <p:cNvSpPr/>
              <p:nvPr/>
            </p:nvSpPr>
            <p:spPr>
              <a:xfrm>
                <a:off x="1809750" y="5064125"/>
                <a:ext cx="20739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7" name="Group 76">
                <a:extLst>
                  <a:ext uri="{FF2B5EF4-FFF2-40B4-BE49-F238E27FC236}">
                    <a16:creationId xmlns:a16="http://schemas.microsoft.com/office/drawing/2014/main" xmlns="" id="{57736276-8675-4456-9E48-8FF775E13174}"/>
                  </a:ext>
                </a:extLst>
              </p:cNvPr>
              <p:cNvGrpSpPr/>
              <p:nvPr/>
            </p:nvGrpSpPr>
            <p:grpSpPr>
              <a:xfrm>
                <a:off x="3738867" y="5124453"/>
                <a:ext cx="306000" cy="43174"/>
                <a:chOff x="3958590" y="2093595"/>
                <a:chExt cx="110766" cy="43174"/>
              </a:xfrm>
            </p:grpSpPr>
            <p:cxnSp>
              <p:nvCxnSpPr>
                <p:cNvPr id="78" name="Straight Connector 77">
                  <a:extLst>
                    <a:ext uri="{FF2B5EF4-FFF2-40B4-BE49-F238E27FC236}">
                      <a16:creationId xmlns:a16="http://schemas.microsoft.com/office/drawing/2014/main" xmlns="" id="{BC7AA7F5-6F60-4AD3-9BD0-23BB1BD5C3D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818E328E-B911-4B73-A8EE-5669DBF6B27D}"/>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CDDBFFA9-E871-4A7A-AF77-1D0F9EB974FD}"/>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xmlns="" id="{2E3DFD92-8720-45A0-A50B-8A2500052226}"/>
                </a:ext>
              </a:extLst>
            </p:cNvPr>
            <p:cNvGrpSpPr/>
            <p:nvPr/>
          </p:nvGrpSpPr>
          <p:grpSpPr>
            <a:xfrm>
              <a:off x="1659890" y="5255079"/>
              <a:ext cx="2207957" cy="163830"/>
              <a:chOff x="1809750" y="5257165"/>
              <a:chExt cx="2207957" cy="163830"/>
            </a:xfrm>
          </p:grpSpPr>
          <p:sp>
            <p:nvSpPr>
              <p:cNvPr id="71" name="Rectangle 70">
                <a:extLst>
                  <a:ext uri="{FF2B5EF4-FFF2-40B4-BE49-F238E27FC236}">
                    <a16:creationId xmlns:a16="http://schemas.microsoft.com/office/drawing/2014/main" xmlns="" id="{5D216C0A-4F17-4B82-BA51-6F7CB8739AED}"/>
                  </a:ext>
                </a:extLst>
              </p:cNvPr>
              <p:cNvSpPr/>
              <p:nvPr/>
            </p:nvSpPr>
            <p:spPr>
              <a:xfrm>
                <a:off x="1809750" y="5257165"/>
                <a:ext cx="21221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2" name="Group 71">
                <a:extLst>
                  <a:ext uri="{FF2B5EF4-FFF2-40B4-BE49-F238E27FC236}">
                    <a16:creationId xmlns:a16="http://schemas.microsoft.com/office/drawing/2014/main" xmlns="" id="{1AD14FE9-49FE-4233-A437-7D724EA24B6B}"/>
                  </a:ext>
                </a:extLst>
              </p:cNvPr>
              <p:cNvGrpSpPr/>
              <p:nvPr/>
            </p:nvGrpSpPr>
            <p:grpSpPr>
              <a:xfrm>
                <a:off x="3855707" y="5317493"/>
                <a:ext cx="162000" cy="43174"/>
                <a:chOff x="3958590" y="2093595"/>
                <a:chExt cx="110766" cy="43174"/>
              </a:xfrm>
            </p:grpSpPr>
            <p:cxnSp>
              <p:nvCxnSpPr>
                <p:cNvPr id="73" name="Straight Connector 72">
                  <a:extLst>
                    <a:ext uri="{FF2B5EF4-FFF2-40B4-BE49-F238E27FC236}">
                      <a16:creationId xmlns:a16="http://schemas.microsoft.com/office/drawing/2014/main" xmlns="" id="{C89936A6-0B99-4066-8823-EDD175A8B8CC}"/>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5B74BB8-02DC-492C-AB1A-D936DB75CB2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99F4DF5-0D60-4DF7-83C1-7A2F36D12E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xmlns="" id="{0500C2D5-D2C5-4A7F-9E28-EE7FF638833E}"/>
                </a:ext>
              </a:extLst>
            </p:cNvPr>
            <p:cNvGrpSpPr/>
            <p:nvPr/>
          </p:nvGrpSpPr>
          <p:grpSpPr>
            <a:xfrm>
              <a:off x="1659890" y="5445531"/>
              <a:ext cx="2594577" cy="163830"/>
              <a:chOff x="1809750" y="5445125"/>
              <a:chExt cx="2594577" cy="163830"/>
            </a:xfrm>
          </p:grpSpPr>
          <p:sp>
            <p:nvSpPr>
              <p:cNvPr id="66" name="Rectangle 65">
                <a:extLst>
                  <a:ext uri="{FF2B5EF4-FFF2-40B4-BE49-F238E27FC236}">
                    <a16:creationId xmlns:a16="http://schemas.microsoft.com/office/drawing/2014/main" xmlns="" id="{CEE1C616-C5F6-4960-AB36-B1FBF71F498B}"/>
                  </a:ext>
                </a:extLst>
              </p:cNvPr>
              <p:cNvSpPr/>
              <p:nvPr/>
            </p:nvSpPr>
            <p:spPr>
              <a:xfrm>
                <a:off x="1809750" y="5445125"/>
                <a:ext cx="23710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7" name="Group 66">
                <a:extLst>
                  <a:ext uri="{FF2B5EF4-FFF2-40B4-BE49-F238E27FC236}">
                    <a16:creationId xmlns:a16="http://schemas.microsoft.com/office/drawing/2014/main" xmlns="" id="{8A46D440-E53E-41ED-8FD5-FA70B9FF0372}"/>
                  </a:ext>
                </a:extLst>
              </p:cNvPr>
              <p:cNvGrpSpPr/>
              <p:nvPr/>
            </p:nvGrpSpPr>
            <p:grpSpPr>
              <a:xfrm>
                <a:off x="3990327" y="5505453"/>
                <a:ext cx="414000" cy="43174"/>
                <a:chOff x="3958590" y="2093595"/>
                <a:chExt cx="110766" cy="43174"/>
              </a:xfrm>
            </p:grpSpPr>
            <p:cxnSp>
              <p:nvCxnSpPr>
                <p:cNvPr id="68" name="Straight Connector 67">
                  <a:extLst>
                    <a:ext uri="{FF2B5EF4-FFF2-40B4-BE49-F238E27FC236}">
                      <a16:creationId xmlns:a16="http://schemas.microsoft.com/office/drawing/2014/main" xmlns="" id="{E02ACC53-0CD5-41CD-9BDD-64567B198BE5}"/>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8D73EB4-9CE1-4EB0-B45E-CE2C6ED998E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52288161-C0A4-4C2E-84B6-5C8B9CEC0ED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xmlns="" id="{58D442B8-8337-4A58-982E-72CCF935AEF6}"/>
                </a:ext>
              </a:extLst>
            </p:cNvPr>
            <p:cNvGrpSpPr/>
            <p:nvPr/>
          </p:nvGrpSpPr>
          <p:grpSpPr>
            <a:xfrm>
              <a:off x="1659890" y="5635983"/>
              <a:ext cx="2345997" cy="163830"/>
              <a:chOff x="1809750" y="5645785"/>
              <a:chExt cx="2345997" cy="163830"/>
            </a:xfrm>
          </p:grpSpPr>
          <p:sp>
            <p:nvSpPr>
              <p:cNvPr id="61" name="Rectangle 60">
                <a:extLst>
                  <a:ext uri="{FF2B5EF4-FFF2-40B4-BE49-F238E27FC236}">
                    <a16:creationId xmlns:a16="http://schemas.microsoft.com/office/drawing/2014/main" xmlns="" id="{A02A6121-83A4-4B7E-8FAD-7279B3985725}"/>
                  </a:ext>
                </a:extLst>
              </p:cNvPr>
              <p:cNvSpPr/>
              <p:nvPr/>
            </p:nvSpPr>
            <p:spPr>
              <a:xfrm>
                <a:off x="1809750" y="5645785"/>
                <a:ext cx="22085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2" name="Group 61">
                <a:extLst>
                  <a:ext uri="{FF2B5EF4-FFF2-40B4-BE49-F238E27FC236}">
                    <a16:creationId xmlns:a16="http://schemas.microsoft.com/office/drawing/2014/main" xmlns="" id="{E1D219B0-B13F-4A05-90B2-EA49F6E13D7B}"/>
                  </a:ext>
                </a:extLst>
              </p:cNvPr>
              <p:cNvGrpSpPr/>
              <p:nvPr/>
            </p:nvGrpSpPr>
            <p:grpSpPr>
              <a:xfrm>
                <a:off x="3921747" y="5706113"/>
                <a:ext cx="234000" cy="43174"/>
                <a:chOff x="3958590" y="2093595"/>
                <a:chExt cx="110766" cy="43174"/>
              </a:xfrm>
            </p:grpSpPr>
            <p:cxnSp>
              <p:nvCxnSpPr>
                <p:cNvPr id="63" name="Straight Connector 62">
                  <a:extLst>
                    <a:ext uri="{FF2B5EF4-FFF2-40B4-BE49-F238E27FC236}">
                      <a16:creationId xmlns:a16="http://schemas.microsoft.com/office/drawing/2014/main" xmlns="" id="{ED58990F-16B9-4E96-AEA9-89D5C3E777CA}"/>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39E67DE1-2A9A-4463-B88F-7D8278A2AB6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384154D9-C043-451A-99BB-21D2929D942E}"/>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xmlns="" id="{D657EC74-E1AC-4BC5-A75F-CE46791520EB}"/>
                </a:ext>
              </a:extLst>
            </p:cNvPr>
            <p:cNvGrpSpPr/>
            <p:nvPr/>
          </p:nvGrpSpPr>
          <p:grpSpPr>
            <a:xfrm>
              <a:off x="1659890" y="5826443"/>
              <a:ext cx="2405857" cy="163830"/>
              <a:chOff x="1809750" y="5841683"/>
              <a:chExt cx="2405857" cy="163830"/>
            </a:xfrm>
          </p:grpSpPr>
          <p:sp>
            <p:nvSpPr>
              <p:cNvPr id="56" name="Rectangle 55">
                <a:extLst>
                  <a:ext uri="{FF2B5EF4-FFF2-40B4-BE49-F238E27FC236}">
                    <a16:creationId xmlns:a16="http://schemas.microsoft.com/office/drawing/2014/main" xmlns="" id="{E5DC8D61-B27C-4C27-B3BA-9676A157C444}"/>
                  </a:ext>
                </a:extLst>
              </p:cNvPr>
              <p:cNvSpPr/>
              <p:nvPr/>
            </p:nvSpPr>
            <p:spPr>
              <a:xfrm>
                <a:off x="1809750" y="5841683"/>
                <a:ext cx="2320290"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7" name="Group 56">
                <a:extLst>
                  <a:ext uri="{FF2B5EF4-FFF2-40B4-BE49-F238E27FC236}">
                    <a16:creationId xmlns:a16="http://schemas.microsoft.com/office/drawing/2014/main" xmlns="" id="{D9A15890-6961-4456-96A8-9C9E72966BFF}"/>
                  </a:ext>
                </a:extLst>
              </p:cNvPr>
              <p:cNvGrpSpPr/>
              <p:nvPr/>
            </p:nvGrpSpPr>
            <p:grpSpPr>
              <a:xfrm>
                <a:off x="4071607" y="5902011"/>
                <a:ext cx="144000" cy="43174"/>
                <a:chOff x="3958590" y="2093595"/>
                <a:chExt cx="110766" cy="43174"/>
              </a:xfrm>
            </p:grpSpPr>
            <p:cxnSp>
              <p:nvCxnSpPr>
                <p:cNvPr id="58" name="Straight Connector 57">
                  <a:extLst>
                    <a:ext uri="{FF2B5EF4-FFF2-40B4-BE49-F238E27FC236}">
                      <a16:creationId xmlns:a16="http://schemas.microsoft.com/office/drawing/2014/main" xmlns="" id="{E502F4BE-6545-4C6B-A64E-1A14F68D2188}"/>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EBABCB7B-9D9C-42D9-AEE9-3E3D41F348F4}"/>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0BF60E77-CD2C-41A7-BC4D-CD1A2B44CC2A}"/>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Freeform: Shape 10">
              <a:extLst>
                <a:ext uri="{FF2B5EF4-FFF2-40B4-BE49-F238E27FC236}">
                  <a16:creationId xmlns:a16="http://schemas.microsoft.com/office/drawing/2014/main" xmlns="" id="{93705365-18BB-4EB9-A532-0351CDDBE450}"/>
                </a:ext>
              </a:extLst>
            </p:cNvPr>
            <p:cNvSpPr/>
            <p:nvPr/>
          </p:nvSpPr>
          <p:spPr>
            <a:xfrm>
              <a:off x="1661242"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56" name="Group 155">
            <a:extLst>
              <a:ext uri="{FF2B5EF4-FFF2-40B4-BE49-F238E27FC236}">
                <a16:creationId xmlns:a16="http://schemas.microsoft.com/office/drawing/2014/main" xmlns="" id="{26244FEE-D6A9-46E4-868F-E90F36961B63}"/>
              </a:ext>
            </a:extLst>
          </p:cNvPr>
          <p:cNvGrpSpPr/>
          <p:nvPr/>
        </p:nvGrpSpPr>
        <p:grpSpPr>
          <a:xfrm>
            <a:off x="4633896" y="1903046"/>
            <a:ext cx="4144979" cy="4354267"/>
            <a:chOff x="4633896" y="1903046"/>
            <a:chExt cx="4144979" cy="4354267"/>
          </a:xfrm>
        </p:grpSpPr>
        <p:sp>
          <p:nvSpPr>
            <p:cNvPr id="157" name="TextBox 156">
              <a:extLst>
                <a:ext uri="{FF2B5EF4-FFF2-40B4-BE49-F238E27FC236}">
                  <a16:creationId xmlns:a16="http://schemas.microsoft.com/office/drawing/2014/main" xmlns="" id="{511C1BD0-7544-48B4-817D-E8EEF940009C}"/>
                </a:ext>
              </a:extLst>
            </p:cNvPr>
            <p:cNvSpPr txBox="1"/>
            <p:nvPr/>
          </p:nvSpPr>
          <p:spPr>
            <a:xfrm rot="16200000">
              <a:off x="4532194" y="3869608"/>
              <a:ext cx="462742" cy="259339"/>
            </a:xfrm>
            <a:prstGeom prst="rect">
              <a:avLst/>
            </a:prstGeom>
            <a:noFill/>
          </p:spPr>
          <p:txBody>
            <a:bodyPr wrap="none" rtlCol="0">
              <a:spAutoFit/>
            </a:bodyPr>
            <a:lstStyle/>
            <a:p>
              <a:pPr algn="ctr"/>
              <a:r>
                <a:rPr lang="zh-CN" sz="1100" b="0" i="0" u="none" strike="noStrike" cap="none" baseline="0">
                  <a:solidFill>
                    <a:srgbClr val="4D4D4D"/>
                  </a:solidFill>
                  <a:effectLst/>
                  <a:uFillTx/>
                  <a:ea typeface="SimSun"/>
                </a:rPr>
                <a:t>晚期</a:t>
              </a:r>
            </a:p>
          </p:txBody>
        </p:sp>
        <p:sp>
          <p:nvSpPr>
            <p:cNvPr id="158" name="TextBox 157">
              <a:extLst>
                <a:ext uri="{FF2B5EF4-FFF2-40B4-BE49-F238E27FC236}">
                  <a16:creationId xmlns:a16="http://schemas.microsoft.com/office/drawing/2014/main" xmlns="" id="{D81D0861-CFFF-4016-87F3-0396AC512B04}"/>
                </a:ext>
              </a:extLst>
            </p:cNvPr>
            <p:cNvSpPr txBox="1"/>
            <p:nvPr/>
          </p:nvSpPr>
          <p:spPr>
            <a:xfrm>
              <a:off x="5131180" y="1942785"/>
              <a:ext cx="853658" cy="4096032"/>
            </a:xfrm>
            <a:prstGeom prst="rect">
              <a:avLst/>
            </a:prstGeom>
            <a:noFill/>
          </p:spPr>
          <p:txBody>
            <a:bodyPr wrap="none" rtlCol="0">
              <a:spAutoFit/>
            </a:bodyPr>
            <a:lstStyle/>
            <a:p>
              <a:pPr algn="r">
                <a:lnSpc>
                  <a:spcPts val="1500"/>
                </a:lnSpc>
                <a:spcAft>
                  <a:spcPct val="0"/>
                </a:spcAft>
              </a:pPr>
              <a:r>
                <a:rPr lang="zh-CN" sz="1000" b="0" i="0" u="none" strike="noStrike" cap="none" baseline="0">
                  <a:solidFill>
                    <a:srgbClr val="4D4D4D"/>
                  </a:solidFill>
                  <a:effectLst/>
                  <a:uFillTx/>
                  <a:ea typeface="SimSun"/>
                </a:rPr>
                <a:t>波多黎各 </a:t>
              </a:r>
            </a:p>
            <a:p>
              <a:pPr algn="r">
                <a:lnSpc>
                  <a:spcPts val="1500"/>
                </a:lnSpc>
                <a:spcAft>
                  <a:spcPct val="0"/>
                </a:spcAft>
              </a:pPr>
              <a:r>
                <a:rPr lang="zh-CN" sz="1000" b="0" i="0" u="none" strike="noStrike" cap="none" baseline="0">
                  <a:solidFill>
                    <a:srgbClr val="4D4D4D"/>
                  </a:solidFill>
                  <a:effectLst/>
                  <a:uFillTx/>
                  <a:ea typeface="SimSun"/>
                </a:rPr>
                <a:t>美国 </a:t>
              </a:r>
            </a:p>
            <a:p>
              <a:pPr algn="r">
                <a:lnSpc>
                  <a:spcPts val="1500"/>
                </a:lnSpc>
                <a:spcAft>
                  <a:spcPct val="0"/>
                </a:spcAft>
              </a:pPr>
              <a:r>
                <a:rPr lang="zh-CN" sz="1000" b="0" i="0" u="none" strike="noStrike" cap="none" baseline="0">
                  <a:solidFill>
                    <a:srgbClr val="4D4D4D"/>
                  </a:solidFill>
                  <a:effectLst/>
                  <a:uFillTx/>
                  <a:ea typeface="SimSun"/>
                </a:rPr>
                <a:t>塞浦路斯 </a:t>
              </a:r>
            </a:p>
            <a:p>
              <a:pPr algn="r">
                <a:lnSpc>
                  <a:spcPts val="1500"/>
                </a:lnSpc>
                <a:spcAft>
                  <a:spcPct val="0"/>
                </a:spcAft>
              </a:pPr>
              <a:r>
                <a:rPr lang="zh-CN" sz="1000" b="0" i="0" u="none" strike="noStrike" cap="none" baseline="0">
                  <a:solidFill>
                    <a:srgbClr val="4D4D4D"/>
                  </a:solidFill>
                  <a:effectLst/>
                  <a:uFillTx/>
                  <a:ea typeface="SimSun"/>
                </a:rPr>
                <a:t>印度尼西亚 </a:t>
              </a:r>
            </a:p>
            <a:p>
              <a:pPr algn="r">
                <a:lnSpc>
                  <a:spcPts val="1500"/>
                </a:lnSpc>
                <a:spcAft>
                  <a:spcPct val="0"/>
                </a:spcAft>
              </a:pPr>
              <a:r>
                <a:rPr lang="zh-CN" sz="1000" b="0" i="0" u="none" strike="noStrike" cap="none" baseline="0">
                  <a:solidFill>
                    <a:srgbClr val="4D4D4D"/>
                  </a:solidFill>
                  <a:effectLst/>
                  <a:uFillTx/>
                  <a:ea typeface="SimSun"/>
                </a:rPr>
                <a:t>日本 </a:t>
              </a:r>
            </a:p>
            <a:p>
              <a:pPr algn="r">
                <a:lnSpc>
                  <a:spcPts val="1500"/>
                </a:lnSpc>
                <a:spcAft>
                  <a:spcPct val="0"/>
                </a:spcAft>
              </a:pPr>
              <a:r>
                <a:rPr lang="zh-CN" sz="1000" b="0" i="0" u="none" strike="noStrike" cap="none" baseline="0">
                  <a:solidFill>
                    <a:srgbClr val="4D4D4D"/>
                  </a:solidFill>
                  <a:effectLst/>
                  <a:uFillTx/>
                  <a:ea typeface="SimSun"/>
                </a:rPr>
                <a:t>蒙古 </a:t>
              </a:r>
            </a:p>
            <a:p>
              <a:pPr algn="r">
                <a:lnSpc>
                  <a:spcPts val="1500"/>
                </a:lnSpc>
                <a:spcAft>
                  <a:spcPct val="0"/>
                </a:spcAft>
              </a:pPr>
              <a:r>
                <a:rPr lang="zh-CN" sz="1000" b="0" i="0" u="none" strike="noStrike" cap="none" baseline="0">
                  <a:solidFill>
                    <a:srgbClr val="4D4D4D"/>
                  </a:solidFill>
                  <a:effectLst/>
                  <a:uFillTx/>
                  <a:ea typeface="SimSun"/>
                </a:rPr>
                <a:t>泰国 </a:t>
              </a:r>
            </a:p>
            <a:p>
              <a:pPr algn="r">
                <a:lnSpc>
                  <a:spcPts val="1500"/>
                </a:lnSpc>
                <a:spcAft>
                  <a:spcPct val="0"/>
                </a:spcAft>
              </a:pPr>
              <a:r>
                <a:rPr lang="zh-CN" sz="1000" b="0" i="0" u="none" strike="noStrike" cap="none" baseline="0">
                  <a:solidFill>
                    <a:srgbClr val="4D4D4D"/>
                  </a:solidFill>
                  <a:effectLst/>
                  <a:uFillTx/>
                  <a:ea typeface="SimSun"/>
                </a:rPr>
                <a:t>奥地利 </a:t>
              </a:r>
            </a:p>
            <a:p>
              <a:pPr algn="r">
                <a:lnSpc>
                  <a:spcPts val="1500"/>
                </a:lnSpc>
                <a:spcAft>
                  <a:spcPct val="0"/>
                </a:spcAft>
              </a:pPr>
              <a:r>
                <a:rPr lang="zh-CN" sz="1000" b="0" i="0" u="none" strike="noStrike" cap="none" baseline="0">
                  <a:solidFill>
                    <a:srgbClr val="4D4D4D"/>
                  </a:solidFill>
                  <a:effectLst/>
                  <a:uFillTx/>
                  <a:ea typeface="SimSun"/>
                </a:rPr>
                <a:t>比利时 </a:t>
              </a:r>
            </a:p>
            <a:p>
              <a:pPr algn="r">
                <a:lnSpc>
                  <a:spcPts val="1500"/>
                </a:lnSpc>
                <a:spcAft>
                  <a:spcPct val="0"/>
                </a:spcAft>
              </a:pPr>
              <a:r>
                <a:rPr lang="zh-CN" sz="1000" b="0" i="0" u="none" strike="noStrike" cap="none" baseline="0">
                  <a:solidFill>
                    <a:srgbClr val="4D4D4D"/>
                  </a:solidFill>
                  <a:effectLst/>
                  <a:uFillTx/>
                  <a:ea typeface="SimSun"/>
                </a:rPr>
                <a:t>保加利亚 </a:t>
              </a:r>
            </a:p>
            <a:p>
              <a:pPr algn="r">
                <a:lnSpc>
                  <a:spcPts val="1500"/>
                </a:lnSpc>
                <a:spcAft>
                  <a:spcPct val="0"/>
                </a:spcAft>
              </a:pPr>
              <a:r>
                <a:rPr lang="zh-CN" sz="1000" b="0" i="0" u="none" strike="noStrike" cap="none" baseline="0">
                  <a:solidFill>
                    <a:srgbClr val="4D4D4D"/>
                  </a:solidFill>
                  <a:effectLst/>
                  <a:uFillTx/>
                  <a:ea typeface="SimSun"/>
                </a:rPr>
                <a:t>捷克共和国 </a:t>
              </a:r>
            </a:p>
            <a:p>
              <a:pPr algn="r">
                <a:lnSpc>
                  <a:spcPts val="1500"/>
                </a:lnSpc>
                <a:spcAft>
                  <a:spcPct val="0"/>
                </a:spcAft>
              </a:pPr>
              <a:r>
                <a:rPr lang="zh-CN" sz="1000" b="0" i="0" u="none" strike="noStrike" cap="none" baseline="0">
                  <a:solidFill>
                    <a:srgbClr val="4D4D4D"/>
                  </a:solidFill>
                  <a:effectLst/>
                  <a:uFillTx/>
                  <a:ea typeface="SimSun"/>
                </a:rPr>
                <a:t>爱沙尼亚</a:t>
              </a:r>
            </a:p>
            <a:p>
              <a:pPr algn="r">
                <a:lnSpc>
                  <a:spcPts val="1500"/>
                </a:lnSpc>
                <a:spcAft>
                  <a:spcPct val="0"/>
                </a:spcAft>
              </a:pPr>
              <a:r>
                <a:rPr lang="zh-CN" sz="1000" b="0" i="0" u="none" strike="noStrike" cap="none" baseline="0">
                  <a:solidFill>
                    <a:srgbClr val="4D4D4D"/>
                  </a:solidFill>
                  <a:effectLst/>
                  <a:uFillTx/>
                  <a:ea typeface="SimSun"/>
                </a:rPr>
                <a:t>法国</a:t>
              </a:r>
            </a:p>
            <a:p>
              <a:pPr algn="r">
                <a:lnSpc>
                  <a:spcPts val="1500"/>
                </a:lnSpc>
                <a:spcAft>
                  <a:spcPct val="0"/>
                </a:spcAft>
              </a:pPr>
              <a:r>
                <a:rPr lang="zh-CN" sz="1000" b="0" i="0" u="none" strike="noStrike" cap="none" baseline="0">
                  <a:solidFill>
                    <a:srgbClr val="4D4D4D"/>
                  </a:solidFill>
                  <a:effectLst/>
                  <a:uFillTx/>
                  <a:ea typeface="SimSun"/>
                </a:rPr>
                <a:t>德国</a:t>
              </a:r>
            </a:p>
            <a:p>
              <a:pPr algn="r">
                <a:lnSpc>
                  <a:spcPts val="1500"/>
                </a:lnSpc>
                <a:spcAft>
                  <a:spcPct val="0"/>
                </a:spcAft>
              </a:pPr>
              <a:r>
                <a:rPr lang="zh-CN" sz="1000" b="0" i="0" u="none" strike="noStrike" cap="none" baseline="0">
                  <a:solidFill>
                    <a:srgbClr val="4D4D4D"/>
                  </a:solidFill>
                  <a:effectLst/>
                  <a:uFillTx/>
                  <a:ea typeface="SimSun"/>
                </a:rPr>
                <a:t>意大利</a:t>
              </a:r>
            </a:p>
            <a:p>
              <a:pPr algn="r">
                <a:lnSpc>
                  <a:spcPts val="1500"/>
                </a:lnSpc>
                <a:spcAft>
                  <a:spcPct val="0"/>
                </a:spcAft>
              </a:pPr>
              <a:r>
                <a:rPr lang="zh-CN" sz="1000" b="0" i="0" u="none" strike="noStrike" cap="none" baseline="0">
                  <a:solidFill>
                    <a:srgbClr val="4D4D4D"/>
                  </a:solidFill>
                  <a:effectLst/>
                  <a:uFillTx/>
                  <a:ea typeface="SimSun"/>
                </a:rPr>
                <a:t>挪威 </a:t>
              </a:r>
            </a:p>
            <a:p>
              <a:pPr algn="r">
                <a:lnSpc>
                  <a:spcPts val="1500"/>
                </a:lnSpc>
                <a:spcAft>
                  <a:spcPct val="0"/>
                </a:spcAft>
              </a:pPr>
              <a:r>
                <a:rPr lang="zh-CN" sz="1000" b="0" i="0" u="none" strike="noStrike" cap="none" baseline="0">
                  <a:solidFill>
                    <a:srgbClr val="4D4D4D"/>
                  </a:solidFill>
                  <a:effectLst/>
                  <a:uFillTx/>
                  <a:ea typeface="SimSun"/>
                </a:rPr>
                <a:t>波兰 </a:t>
              </a:r>
            </a:p>
            <a:p>
              <a:pPr algn="r">
                <a:lnSpc>
                  <a:spcPts val="1500"/>
                </a:lnSpc>
                <a:spcAft>
                  <a:spcPct val="0"/>
                </a:spcAft>
              </a:pPr>
              <a:r>
                <a:rPr lang="zh-CN" sz="1000" b="0" i="0" u="none" strike="noStrike" cap="none" baseline="0">
                  <a:solidFill>
                    <a:srgbClr val="4D4D4D"/>
                  </a:solidFill>
                  <a:effectLst/>
                  <a:uFillTx/>
                  <a:ea typeface="SimSun"/>
                </a:rPr>
                <a:t>斯洛伐克 </a:t>
              </a:r>
            </a:p>
            <a:p>
              <a:pPr algn="r">
                <a:lnSpc>
                  <a:spcPts val="1500"/>
                </a:lnSpc>
                <a:spcAft>
                  <a:spcPct val="0"/>
                </a:spcAft>
              </a:pPr>
              <a:r>
                <a:rPr lang="zh-CN" sz="1000" b="0" i="0" u="none" strike="noStrike" cap="none" baseline="0">
                  <a:solidFill>
                    <a:srgbClr val="4D4D4D"/>
                  </a:solidFill>
                  <a:effectLst/>
                  <a:uFillTx/>
                  <a:ea typeface="SimSun"/>
                </a:rPr>
                <a:t>瑞士 </a:t>
              </a:r>
            </a:p>
            <a:p>
              <a:pPr algn="r">
                <a:lnSpc>
                  <a:spcPts val="1500"/>
                </a:lnSpc>
                <a:spcAft>
                  <a:spcPct val="0"/>
                </a:spcAft>
              </a:pPr>
              <a:r>
                <a:rPr lang="zh-CN" sz="1000" b="0" i="0" u="none" strike="noStrike" cap="none" baseline="0">
                  <a:solidFill>
                    <a:srgbClr val="4D4D4D"/>
                  </a:solidFill>
                  <a:effectLst/>
                  <a:uFillTx/>
                  <a:ea typeface="SimSun"/>
                </a:rPr>
                <a:t>英国 </a:t>
              </a:r>
            </a:p>
            <a:p>
              <a:pPr algn="r">
                <a:lnSpc>
                  <a:spcPts val="1500"/>
                </a:lnSpc>
                <a:spcAft>
                  <a:spcPct val="0"/>
                </a:spcAft>
              </a:pPr>
              <a:r>
                <a:rPr lang="zh-CN" sz="1000" b="0" i="0" u="none" strike="noStrike" cap="none" baseline="0">
                  <a:solidFill>
                    <a:srgbClr val="4D4D4D"/>
                  </a:solidFill>
                  <a:effectLst/>
                  <a:uFillTx/>
                  <a:ea typeface="SimSun"/>
                </a:rPr>
                <a:t>澳大利亚</a:t>
              </a:r>
            </a:p>
          </p:txBody>
        </p:sp>
        <p:cxnSp>
          <p:nvCxnSpPr>
            <p:cNvPr id="159" name="Straight Connector 158">
              <a:extLst>
                <a:ext uri="{FF2B5EF4-FFF2-40B4-BE49-F238E27FC236}">
                  <a16:creationId xmlns:a16="http://schemas.microsoft.com/office/drawing/2014/main" xmlns="" id="{9BDBCD9F-EC54-4644-BCC6-F141C1A3D75E}"/>
                </a:ext>
              </a:extLst>
            </p:cNvPr>
            <p:cNvCxnSpPr/>
            <p:nvPr/>
          </p:nvCxnSpPr>
          <p:spPr>
            <a:xfrm rot="16200000">
              <a:off x="598437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0B9215C0-B4D1-4B55-8A3B-52DF0B2190A6}"/>
                </a:ext>
              </a:extLst>
            </p:cNvPr>
            <p:cNvCxnSpPr/>
            <p:nvPr/>
          </p:nvCxnSpPr>
          <p:spPr>
            <a:xfrm rot="16200000">
              <a:off x="864273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xmlns="" id="{C2C759C6-DBE3-4DBC-99BB-636A76C62274}"/>
                </a:ext>
              </a:extLst>
            </p:cNvPr>
            <p:cNvSpPr txBox="1"/>
            <p:nvPr/>
          </p:nvSpPr>
          <p:spPr>
            <a:xfrm>
              <a:off x="5977122" y="6104093"/>
              <a:ext cx="6992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0</a:t>
              </a:r>
            </a:p>
          </p:txBody>
        </p:sp>
        <p:sp>
          <p:nvSpPr>
            <p:cNvPr id="162" name="TextBox 161">
              <a:extLst>
                <a:ext uri="{FF2B5EF4-FFF2-40B4-BE49-F238E27FC236}">
                  <a16:creationId xmlns:a16="http://schemas.microsoft.com/office/drawing/2014/main" xmlns="" id="{42D74EB0-26E6-479A-85E1-48A05C87C879}"/>
                </a:ext>
              </a:extLst>
            </p:cNvPr>
            <p:cNvSpPr txBox="1"/>
            <p:nvPr/>
          </p:nvSpPr>
          <p:spPr>
            <a:xfrm>
              <a:off x="8568196" y="6104094"/>
              <a:ext cx="20976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100</a:t>
              </a:r>
            </a:p>
          </p:txBody>
        </p:sp>
        <p:cxnSp>
          <p:nvCxnSpPr>
            <p:cNvPr id="163" name="Straight Connector 162">
              <a:extLst>
                <a:ext uri="{FF2B5EF4-FFF2-40B4-BE49-F238E27FC236}">
                  <a16:creationId xmlns:a16="http://schemas.microsoft.com/office/drawing/2014/main" xmlns="" id="{E95C9205-85D6-450F-969F-E60F20838E30}"/>
                </a:ext>
              </a:extLst>
            </p:cNvPr>
            <p:cNvCxnSpPr/>
            <p:nvPr/>
          </p:nvCxnSpPr>
          <p:spPr>
            <a:xfrm rot="16200000">
              <a:off x="811105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xmlns="" id="{EABD60C3-618F-4B91-BE7E-BE07AC9EF035}"/>
                </a:ext>
              </a:extLst>
            </p:cNvPr>
            <p:cNvSpPr txBox="1"/>
            <p:nvPr/>
          </p:nvSpPr>
          <p:spPr>
            <a:xfrm>
              <a:off x="8067852"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80</a:t>
              </a:r>
            </a:p>
          </p:txBody>
        </p:sp>
        <p:cxnSp>
          <p:nvCxnSpPr>
            <p:cNvPr id="165" name="Straight Connector 164">
              <a:extLst>
                <a:ext uri="{FF2B5EF4-FFF2-40B4-BE49-F238E27FC236}">
                  <a16:creationId xmlns:a16="http://schemas.microsoft.com/office/drawing/2014/main" xmlns="" id="{A7592B4C-644D-4680-948B-DDF2E44B222B}"/>
                </a:ext>
              </a:extLst>
            </p:cNvPr>
            <p:cNvCxnSpPr/>
            <p:nvPr/>
          </p:nvCxnSpPr>
          <p:spPr>
            <a:xfrm rot="16200000">
              <a:off x="757938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xmlns="" id="{17D5555C-05C3-402D-8247-9DFDF27A16AA}"/>
                </a:ext>
              </a:extLst>
            </p:cNvPr>
            <p:cNvSpPr txBox="1"/>
            <p:nvPr/>
          </p:nvSpPr>
          <p:spPr>
            <a:xfrm>
              <a:off x="7536356"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60</a:t>
              </a:r>
            </a:p>
          </p:txBody>
        </p:sp>
        <p:cxnSp>
          <p:nvCxnSpPr>
            <p:cNvPr id="167" name="Straight Connector 166">
              <a:extLst>
                <a:ext uri="{FF2B5EF4-FFF2-40B4-BE49-F238E27FC236}">
                  <a16:creationId xmlns:a16="http://schemas.microsoft.com/office/drawing/2014/main" xmlns="" id="{F8E9CCD7-2382-44C7-9F7A-C403140C5E63}"/>
                </a:ext>
              </a:extLst>
            </p:cNvPr>
            <p:cNvCxnSpPr/>
            <p:nvPr/>
          </p:nvCxnSpPr>
          <p:spPr>
            <a:xfrm rot="16200000">
              <a:off x="704771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xmlns="" id="{750BFDAB-B87F-4ABD-801C-14F0F500E942}"/>
                </a:ext>
              </a:extLst>
            </p:cNvPr>
            <p:cNvSpPr txBox="1"/>
            <p:nvPr/>
          </p:nvSpPr>
          <p:spPr>
            <a:xfrm>
              <a:off x="7004862"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40</a:t>
              </a:r>
            </a:p>
          </p:txBody>
        </p:sp>
        <p:cxnSp>
          <p:nvCxnSpPr>
            <p:cNvPr id="169" name="Straight Connector 168">
              <a:extLst>
                <a:ext uri="{FF2B5EF4-FFF2-40B4-BE49-F238E27FC236}">
                  <a16:creationId xmlns:a16="http://schemas.microsoft.com/office/drawing/2014/main" xmlns="" id="{EB7D36E1-AC94-4DF9-95EF-18D791C83EEF}"/>
                </a:ext>
              </a:extLst>
            </p:cNvPr>
            <p:cNvCxnSpPr/>
            <p:nvPr/>
          </p:nvCxnSpPr>
          <p:spPr>
            <a:xfrm rot="16200000">
              <a:off x="651604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xmlns="" id="{AE8946B9-1BA8-4623-950F-374019404561}"/>
                </a:ext>
              </a:extLst>
            </p:cNvPr>
            <p:cNvSpPr txBox="1"/>
            <p:nvPr/>
          </p:nvSpPr>
          <p:spPr>
            <a:xfrm>
              <a:off x="6473368"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a:t>
              </a:r>
            </a:p>
          </p:txBody>
        </p:sp>
        <p:cxnSp>
          <p:nvCxnSpPr>
            <p:cNvPr id="171" name="Straight Connector 170">
              <a:extLst>
                <a:ext uri="{FF2B5EF4-FFF2-40B4-BE49-F238E27FC236}">
                  <a16:creationId xmlns:a16="http://schemas.microsoft.com/office/drawing/2014/main" xmlns="" id="{484B2BA1-5427-4DA1-AC29-114E861C38B3}"/>
                </a:ext>
              </a:extLst>
            </p:cNvPr>
            <p:cNvCxnSpPr/>
            <p:nvPr/>
          </p:nvCxnSpPr>
          <p:spPr>
            <a:xfrm rot="16200000">
              <a:off x="837689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xmlns="" id="{AD1F4D2F-C5B3-436B-A0A7-E026AB9E4F87}"/>
                </a:ext>
              </a:extLst>
            </p:cNvPr>
            <p:cNvSpPr txBox="1"/>
            <p:nvPr/>
          </p:nvSpPr>
          <p:spPr>
            <a:xfrm>
              <a:off x="8334551"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90</a:t>
              </a:r>
            </a:p>
          </p:txBody>
        </p:sp>
        <p:cxnSp>
          <p:nvCxnSpPr>
            <p:cNvPr id="173" name="Straight Connector 172">
              <a:extLst>
                <a:ext uri="{FF2B5EF4-FFF2-40B4-BE49-F238E27FC236}">
                  <a16:creationId xmlns:a16="http://schemas.microsoft.com/office/drawing/2014/main" xmlns="" id="{8E69DC45-0CB6-4482-A5C4-EC7A79BC25BB}"/>
                </a:ext>
              </a:extLst>
            </p:cNvPr>
            <p:cNvCxnSpPr/>
            <p:nvPr/>
          </p:nvCxnSpPr>
          <p:spPr>
            <a:xfrm rot="16200000">
              <a:off x="784522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xmlns="" id="{A8E05A1A-5B24-4030-BF41-25DA16FC04A6}"/>
                </a:ext>
              </a:extLst>
            </p:cNvPr>
            <p:cNvSpPr txBox="1"/>
            <p:nvPr/>
          </p:nvSpPr>
          <p:spPr>
            <a:xfrm>
              <a:off x="7803056"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70</a:t>
              </a:r>
            </a:p>
          </p:txBody>
        </p:sp>
        <p:cxnSp>
          <p:nvCxnSpPr>
            <p:cNvPr id="175" name="Straight Connector 174">
              <a:extLst>
                <a:ext uri="{FF2B5EF4-FFF2-40B4-BE49-F238E27FC236}">
                  <a16:creationId xmlns:a16="http://schemas.microsoft.com/office/drawing/2014/main" xmlns="" id="{37CF8E4D-FE64-4221-A2DF-D65E5D9FF2E7}"/>
                </a:ext>
              </a:extLst>
            </p:cNvPr>
            <p:cNvCxnSpPr/>
            <p:nvPr/>
          </p:nvCxnSpPr>
          <p:spPr>
            <a:xfrm rot="16200000">
              <a:off x="731355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xmlns="" id="{B255E97E-6E67-4195-BB6C-7E7FBC0168FB}"/>
                </a:ext>
              </a:extLst>
            </p:cNvPr>
            <p:cNvSpPr txBox="1"/>
            <p:nvPr/>
          </p:nvSpPr>
          <p:spPr>
            <a:xfrm>
              <a:off x="7271562"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50</a:t>
              </a:r>
            </a:p>
          </p:txBody>
        </p:sp>
        <p:cxnSp>
          <p:nvCxnSpPr>
            <p:cNvPr id="177" name="Straight Connector 176">
              <a:extLst>
                <a:ext uri="{FF2B5EF4-FFF2-40B4-BE49-F238E27FC236}">
                  <a16:creationId xmlns:a16="http://schemas.microsoft.com/office/drawing/2014/main" xmlns="" id="{03CE8E1A-BD0A-4398-9C52-ED3B12C30219}"/>
                </a:ext>
              </a:extLst>
            </p:cNvPr>
            <p:cNvCxnSpPr/>
            <p:nvPr/>
          </p:nvCxnSpPr>
          <p:spPr>
            <a:xfrm rot="16200000">
              <a:off x="67818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xmlns="" id="{BCEEF129-D65E-4320-B9F0-D10E4AF655FB}"/>
                </a:ext>
              </a:extLst>
            </p:cNvPr>
            <p:cNvSpPr txBox="1"/>
            <p:nvPr/>
          </p:nvSpPr>
          <p:spPr>
            <a:xfrm>
              <a:off x="6740067" y="6104094"/>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30</a:t>
              </a:r>
            </a:p>
          </p:txBody>
        </p:sp>
        <p:cxnSp>
          <p:nvCxnSpPr>
            <p:cNvPr id="179" name="Straight Connector 178">
              <a:extLst>
                <a:ext uri="{FF2B5EF4-FFF2-40B4-BE49-F238E27FC236}">
                  <a16:creationId xmlns:a16="http://schemas.microsoft.com/office/drawing/2014/main" xmlns="" id="{0C9E0039-94C7-4EA9-99EB-91BAA7B99751}"/>
                </a:ext>
              </a:extLst>
            </p:cNvPr>
            <p:cNvCxnSpPr/>
            <p:nvPr/>
          </p:nvCxnSpPr>
          <p:spPr>
            <a:xfrm rot="16200000">
              <a:off x="625020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xmlns="" id="{404AD36A-799E-4F2A-BD81-99C1682610C2}"/>
                </a:ext>
              </a:extLst>
            </p:cNvPr>
            <p:cNvSpPr txBox="1"/>
            <p:nvPr/>
          </p:nvSpPr>
          <p:spPr>
            <a:xfrm>
              <a:off x="6200952" y="6104093"/>
              <a:ext cx="139840"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10</a:t>
              </a:r>
            </a:p>
          </p:txBody>
        </p:sp>
        <p:sp>
          <p:nvSpPr>
            <p:cNvPr id="181" name="Rectangle 180">
              <a:extLst>
                <a:ext uri="{FF2B5EF4-FFF2-40B4-BE49-F238E27FC236}">
                  <a16:creationId xmlns:a16="http://schemas.microsoft.com/office/drawing/2014/main" xmlns="" id="{467E0E6A-2742-4A61-9F4E-6822AB4DF563}"/>
                </a:ext>
              </a:extLst>
            </p:cNvPr>
            <p:cNvSpPr/>
            <p:nvPr/>
          </p:nvSpPr>
          <p:spPr>
            <a:xfrm>
              <a:off x="6009243" y="2017395"/>
              <a:ext cx="1051957"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2" name="Group 181">
              <a:extLst>
                <a:ext uri="{FF2B5EF4-FFF2-40B4-BE49-F238E27FC236}">
                  <a16:creationId xmlns:a16="http://schemas.microsoft.com/office/drawing/2014/main" xmlns="" id="{69A4FC23-747A-4795-A72E-33B449D17A38}"/>
                </a:ext>
              </a:extLst>
            </p:cNvPr>
            <p:cNvGrpSpPr/>
            <p:nvPr/>
          </p:nvGrpSpPr>
          <p:grpSpPr>
            <a:xfrm>
              <a:off x="7030322" y="2077723"/>
              <a:ext cx="126000" cy="43174"/>
              <a:chOff x="3958590" y="2093595"/>
              <a:chExt cx="112917" cy="43174"/>
            </a:xfrm>
          </p:grpSpPr>
          <p:cxnSp>
            <p:nvCxnSpPr>
              <p:cNvPr id="279" name="Straight Connector 278">
                <a:extLst>
                  <a:ext uri="{FF2B5EF4-FFF2-40B4-BE49-F238E27FC236}">
                    <a16:creationId xmlns:a16="http://schemas.microsoft.com/office/drawing/2014/main" xmlns="" id="{FFE13E0C-E3E6-487E-9FE8-99AEC05F21DD}"/>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27C8D850-CB23-431D-8CAF-E39B0F98D836}"/>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4CAD3378-7B65-43B8-843C-18ED9D3E89AA}"/>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Rectangle 182">
              <a:extLst>
                <a:ext uri="{FF2B5EF4-FFF2-40B4-BE49-F238E27FC236}">
                  <a16:creationId xmlns:a16="http://schemas.microsoft.com/office/drawing/2014/main" xmlns="" id="{818520F6-E5BC-409A-B7DD-1190C61F8029}"/>
                </a:ext>
              </a:extLst>
            </p:cNvPr>
            <p:cNvSpPr/>
            <p:nvPr/>
          </p:nvSpPr>
          <p:spPr>
            <a:xfrm>
              <a:off x="6009243" y="2207847"/>
              <a:ext cx="1079897"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4" name="Group 183">
              <a:extLst>
                <a:ext uri="{FF2B5EF4-FFF2-40B4-BE49-F238E27FC236}">
                  <a16:creationId xmlns:a16="http://schemas.microsoft.com/office/drawing/2014/main" xmlns="" id="{977D5B7F-AA5D-4338-BB02-F45180ECCB3D}"/>
                </a:ext>
              </a:extLst>
            </p:cNvPr>
            <p:cNvGrpSpPr/>
            <p:nvPr/>
          </p:nvGrpSpPr>
          <p:grpSpPr>
            <a:xfrm>
              <a:off x="7069693" y="2268175"/>
              <a:ext cx="54000" cy="43174"/>
              <a:chOff x="3958590" y="2093595"/>
              <a:chExt cx="112917" cy="43174"/>
            </a:xfrm>
          </p:grpSpPr>
          <p:cxnSp>
            <p:nvCxnSpPr>
              <p:cNvPr id="276" name="Straight Connector 275">
                <a:extLst>
                  <a:ext uri="{FF2B5EF4-FFF2-40B4-BE49-F238E27FC236}">
                    <a16:creationId xmlns:a16="http://schemas.microsoft.com/office/drawing/2014/main" xmlns="" id="{DB44979E-57B1-4980-86CC-BD2F8E6C57DC}"/>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46538654-186C-4174-A1DD-5D67D70BE6A8}"/>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2B1B9BA9-1772-491F-9E42-2E9D689AFEF3}"/>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xmlns="" id="{CBCF38BF-C96D-4D4A-B482-FCE7DE6FFF8F}"/>
                </a:ext>
              </a:extLst>
            </p:cNvPr>
            <p:cNvSpPr/>
            <p:nvPr/>
          </p:nvSpPr>
          <p:spPr>
            <a:xfrm>
              <a:off x="6009243" y="2398299"/>
              <a:ext cx="111291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6" name="Group 185">
              <a:extLst>
                <a:ext uri="{FF2B5EF4-FFF2-40B4-BE49-F238E27FC236}">
                  <a16:creationId xmlns:a16="http://schemas.microsoft.com/office/drawing/2014/main" xmlns="" id="{F0E2C65C-3659-4168-8BAD-DE3BB0DE184B}"/>
                </a:ext>
              </a:extLst>
            </p:cNvPr>
            <p:cNvGrpSpPr/>
            <p:nvPr/>
          </p:nvGrpSpPr>
          <p:grpSpPr>
            <a:xfrm>
              <a:off x="6973161" y="2458627"/>
              <a:ext cx="306000" cy="43174"/>
              <a:chOff x="3958590" y="2093595"/>
              <a:chExt cx="110766" cy="43174"/>
            </a:xfrm>
          </p:grpSpPr>
          <p:cxnSp>
            <p:nvCxnSpPr>
              <p:cNvPr id="273" name="Straight Connector 272">
                <a:extLst>
                  <a:ext uri="{FF2B5EF4-FFF2-40B4-BE49-F238E27FC236}">
                    <a16:creationId xmlns:a16="http://schemas.microsoft.com/office/drawing/2014/main" xmlns="" id="{61BD0325-F659-44B3-8EA0-F15048C77C1A}"/>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87EBC492-D784-4014-BFB7-AC06E6B0A6F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114D9411-BE5F-4768-8DD5-57AF0CFEA098}"/>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Rectangle 186">
              <a:extLst>
                <a:ext uri="{FF2B5EF4-FFF2-40B4-BE49-F238E27FC236}">
                  <a16:creationId xmlns:a16="http://schemas.microsoft.com/office/drawing/2014/main" xmlns="" id="{57FE0B46-0443-4CBB-A46D-DC1E8304CB28}"/>
                </a:ext>
              </a:extLst>
            </p:cNvPr>
            <p:cNvSpPr/>
            <p:nvPr/>
          </p:nvSpPr>
          <p:spPr>
            <a:xfrm>
              <a:off x="6009243" y="2969655"/>
              <a:ext cx="62777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8" name="Group 187">
              <a:extLst>
                <a:ext uri="{FF2B5EF4-FFF2-40B4-BE49-F238E27FC236}">
                  <a16:creationId xmlns:a16="http://schemas.microsoft.com/office/drawing/2014/main" xmlns="" id="{9EDF72AD-85CC-4FD1-8742-D47B7069A0D3}"/>
                </a:ext>
              </a:extLst>
            </p:cNvPr>
            <p:cNvGrpSpPr/>
            <p:nvPr/>
          </p:nvGrpSpPr>
          <p:grpSpPr>
            <a:xfrm>
              <a:off x="6353398" y="3029983"/>
              <a:ext cx="576000" cy="43174"/>
              <a:chOff x="3959892" y="2093595"/>
              <a:chExt cx="110766" cy="43174"/>
            </a:xfrm>
          </p:grpSpPr>
          <p:cxnSp>
            <p:nvCxnSpPr>
              <p:cNvPr id="270" name="Straight Connector 269">
                <a:extLst>
                  <a:ext uri="{FF2B5EF4-FFF2-40B4-BE49-F238E27FC236}">
                    <a16:creationId xmlns:a16="http://schemas.microsoft.com/office/drawing/2014/main" xmlns="" id="{4DB78A45-7697-4790-81F4-3A459179B194}"/>
                  </a:ext>
                </a:extLst>
              </p:cNvPr>
              <p:cNvCxnSpPr/>
              <p:nvPr/>
            </p:nvCxnSpPr>
            <p:spPr>
              <a:xfrm flipH="1">
                <a:off x="3959892"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AE79210A-2C12-4351-8B19-14E2DB50E516}"/>
                  </a:ext>
                </a:extLst>
              </p:cNvPr>
              <p:cNvCxnSpPr/>
              <p:nvPr/>
            </p:nvCxnSpPr>
            <p:spPr>
              <a:xfrm flipH="1" flipV="1">
                <a:off x="4069946"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B7F3F2F4-3546-4FEF-8199-9AA1306273E4}"/>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Rectangle 188">
              <a:extLst>
                <a:ext uri="{FF2B5EF4-FFF2-40B4-BE49-F238E27FC236}">
                  <a16:creationId xmlns:a16="http://schemas.microsoft.com/office/drawing/2014/main" xmlns="" id="{D5A5E252-D6E2-4337-ACB2-5C8D934D0BF5}"/>
                </a:ext>
              </a:extLst>
            </p:cNvPr>
            <p:cNvSpPr/>
            <p:nvPr/>
          </p:nvSpPr>
          <p:spPr>
            <a:xfrm>
              <a:off x="6009243" y="2779203"/>
              <a:ext cx="115355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0" name="Group 189">
              <a:extLst>
                <a:ext uri="{FF2B5EF4-FFF2-40B4-BE49-F238E27FC236}">
                  <a16:creationId xmlns:a16="http://schemas.microsoft.com/office/drawing/2014/main" xmlns="" id="{DF0E2790-1582-42F1-ADE0-12EEB8E0CC04}"/>
                </a:ext>
              </a:extLst>
            </p:cNvPr>
            <p:cNvGrpSpPr/>
            <p:nvPr/>
          </p:nvGrpSpPr>
          <p:grpSpPr>
            <a:xfrm>
              <a:off x="7120480" y="2839531"/>
              <a:ext cx="90000" cy="43174"/>
              <a:chOff x="3958590" y="2093595"/>
              <a:chExt cx="110766" cy="43174"/>
            </a:xfrm>
          </p:grpSpPr>
          <p:cxnSp>
            <p:nvCxnSpPr>
              <p:cNvPr id="267" name="Straight Connector 266">
                <a:extLst>
                  <a:ext uri="{FF2B5EF4-FFF2-40B4-BE49-F238E27FC236}">
                    <a16:creationId xmlns:a16="http://schemas.microsoft.com/office/drawing/2014/main" xmlns="" id="{91AB1292-9D65-43EB-9C80-8AC1D09F312C}"/>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52793366-DBD8-4FB7-8031-EDF78BDF291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37C3F9E4-54DA-4077-97EA-8E302CA0700E}"/>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xmlns="" id="{EE20C7B8-DB00-459D-A852-173046878C84}"/>
                </a:ext>
              </a:extLst>
            </p:cNvPr>
            <p:cNvSpPr/>
            <p:nvPr/>
          </p:nvSpPr>
          <p:spPr>
            <a:xfrm>
              <a:off x="6009243" y="3160107"/>
              <a:ext cx="78779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2" name="Group 191">
              <a:extLst>
                <a:ext uri="{FF2B5EF4-FFF2-40B4-BE49-F238E27FC236}">
                  <a16:creationId xmlns:a16="http://schemas.microsoft.com/office/drawing/2014/main" xmlns="" id="{E917CD40-B72E-4D03-9781-3020BE611D38}"/>
                </a:ext>
              </a:extLst>
            </p:cNvPr>
            <p:cNvGrpSpPr/>
            <p:nvPr/>
          </p:nvGrpSpPr>
          <p:grpSpPr>
            <a:xfrm>
              <a:off x="6587080" y="3220435"/>
              <a:ext cx="432000" cy="43174"/>
              <a:chOff x="3958590" y="2093595"/>
              <a:chExt cx="110766" cy="43174"/>
            </a:xfrm>
          </p:grpSpPr>
          <p:cxnSp>
            <p:nvCxnSpPr>
              <p:cNvPr id="264" name="Straight Connector 263">
                <a:extLst>
                  <a:ext uri="{FF2B5EF4-FFF2-40B4-BE49-F238E27FC236}">
                    <a16:creationId xmlns:a16="http://schemas.microsoft.com/office/drawing/2014/main" xmlns="" id="{BE6C0AE6-7052-43DF-A791-F2C68E4704E7}"/>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AE3E7200-27A7-4BFE-9445-91AF4A2CAD9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D53FDCBF-AA47-4405-8F7D-FBF921E883D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 name="Rectangle 192">
              <a:extLst>
                <a:ext uri="{FF2B5EF4-FFF2-40B4-BE49-F238E27FC236}">
                  <a16:creationId xmlns:a16="http://schemas.microsoft.com/office/drawing/2014/main" xmlns="" id="{CD928324-11E4-4680-9AF8-E3CE247D6D3B}"/>
                </a:ext>
              </a:extLst>
            </p:cNvPr>
            <p:cNvSpPr/>
            <p:nvPr/>
          </p:nvSpPr>
          <p:spPr>
            <a:xfrm>
              <a:off x="6009243" y="3350559"/>
              <a:ext cx="14583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4" name="Group 193">
              <a:extLst>
                <a:ext uri="{FF2B5EF4-FFF2-40B4-BE49-F238E27FC236}">
                  <a16:creationId xmlns:a16="http://schemas.microsoft.com/office/drawing/2014/main" xmlns="" id="{C342A315-531C-41C5-A66F-62A094C882B6}"/>
                </a:ext>
              </a:extLst>
            </p:cNvPr>
            <p:cNvGrpSpPr/>
            <p:nvPr/>
          </p:nvGrpSpPr>
          <p:grpSpPr>
            <a:xfrm>
              <a:off x="7443060" y="3410887"/>
              <a:ext cx="100800" cy="43174"/>
              <a:chOff x="3958590" y="2093595"/>
              <a:chExt cx="110766" cy="43174"/>
            </a:xfrm>
          </p:grpSpPr>
          <p:cxnSp>
            <p:nvCxnSpPr>
              <p:cNvPr id="261" name="Straight Connector 260">
                <a:extLst>
                  <a:ext uri="{FF2B5EF4-FFF2-40B4-BE49-F238E27FC236}">
                    <a16:creationId xmlns:a16="http://schemas.microsoft.com/office/drawing/2014/main" xmlns="" id="{E36803CA-A808-45CE-BF49-609BC8B4241C}"/>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4A57F6E4-1D8B-4AA5-884E-158D73CAA64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3127B49C-10FE-426B-9AF7-385BD98C26E3}"/>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5" name="Rectangle 194">
              <a:extLst>
                <a:ext uri="{FF2B5EF4-FFF2-40B4-BE49-F238E27FC236}">
                  <a16:creationId xmlns:a16="http://schemas.microsoft.com/office/drawing/2014/main" xmlns="" id="{BC82564D-2845-4BBC-A74A-689A10DD4AE4}"/>
                </a:ext>
              </a:extLst>
            </p:cNvPr>
            <p:cNvSpPr/>
            <p:nvPr/>
          </p:nvSpPr>
          <p:spPr>
            <a:xfrm>
              <a:off x="6009243" y="3541011"/>
              <a:ext cx="1079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6" name="Group 195">
              <a:extLst>
                <a:ext uri="{FF2B5EF4-FFF2-40B4-BE49-F238E27FC236}">
                  <a16:creationId xmlns:a16="http://schemas.microsoft.com/office/drawing/2014/main" xmlns="" id="{66D13681-B727-442A-8F70-33E21F5A0272}"/>
                </a:ext>
              </a:extLst>
            </p:cNvPr>
            <p:cNvGrpSpPr/>
            <p:nvPr/>
          </p:nvGrpSpPr>
          <p:grpSpPr>
            <a:xfrm>
              <a:off x="7062060" y="3601339"/>
              <a:ext cx="90000" cy="43174"/>
              <a:chOff x="3958590" y="2093595"/>
              <a:chExt cx="110766" cy="43174"/>
            </a:xfrm>
          </p:grpSpPr>
          <p:cxnSp>
            <p:nvCxnSpPr>
              <p:cNvPr id="258" name="Straight Connector 257">
                <a:extLst>
                  <a:ext uri="{FF2B5EF4-FFF2-40B4-BE49-F238E27FC236}">
                    <a16:creationId xmlns:a16="http://schemas.microsoft.com/office/drawing/2014/main" xmlns="" id="{6E1E22C0-79DA-46EF-A7FB-B526AD9464C9}"/>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D51070C5-C6F4-481E-A0D5-BB04439A851C}"/>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2DCAB1B0-3CF4-4F66-BA31-03E2149BDEC0}"/>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xmlns="" id="{0E2EFCE7-8A8E-47D3-80FA-E8E3532E8106}"/>
                </a:ext>
              </a:extLst>
            </p:cNvPr>
            <p:cNvSpPr/>
            <p:nvPr/>
          </p:nvSpPr>
          <p:spPr>
            <a:xfrm>
              <a:off x="6009243" y="3731463"/>
              <a:ext cx="5845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8" name="Group 197">
              <a:extLst>
                <a:ext uri="{FF2B5EF4-FFF2-40B4-BE49-F238E27FC236}">
                  <a16:creationId xmlns:a16="http://schemas.microsoft.com/office/drawing/2014/main" xmlns="" id="{1B1A5936-BF2C-47CD-BEBD-DC16C90DE4C7}"/>
                </a:ext>
              </a:extLst>
            </p:cNvPr>
            <p:cNvGrpSpPr/>
            <p:nvPr/>
          </p:nvGrpSpPr>
          <p:grpSpPr>
            <a:xfrm>
              <a:off x="6564220" y="3791791"/>
              <a:ext cx="118800" cy="43174"/>
              <a:chOff x="3958590" y="2093595"/>
              <a:chExt cx="110766" cy="43174"/>
            </a:xfrm>
          </p:grpSpPr>
          <p:cxnSp>
            <p:nvCxnSpPr>
              <p:cNvPr id="255" name="Straight Connector 254">
                <a:extLst>
                  <a:ext uri="{FF2B5EF4-FFF2-40B4-BE49-F238E27FC236}">
                    <a16:creationId xmlns:a16="http://schemas.microsoft.com/office/drawing/2014/main" xmlns="" id="{0CE6BE3C-8F11-4437-931D-473A9C1B1E4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16DF5B4C-E46F-4C27-A115-340D054ABDC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A7A19691-F8FB-4E90-BC34-26B2CC75CECE}"/>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Rectangle 198">
              <a:extLst>
                <a:ext uri="{FF2B5EF4-FFF2-40B4-BE49-F238E27FC236}">
                  <a16:creationId xmlns:a16="http://schemas.microsoft.com/office/drawing/2014/main" xmlns="" id="{17FC20BF-DFD5-47B6-A7EA-9C29DA281FC4}"/>
                </a:ext>
              </a:extLst>
            </p:cNvPr>
            <p:cNvSpPr/>
            <p:nvPr/>
          </p:nvSpPr>
          <p:spPr>
            <a:xfrm>
              <a:off x="6009243" y="3921915"/>
              <a:ext cx="8639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0" name="Group 199">
              <a:extLst>
                <a:ext uri="{FF2B5EF4-FFF2-40B4-BE49-F238E27FC236}">
                  <a16:creationId xmlns:a16="http://schemas.microsoft.com/office/drawing/2014/main" xmlns="" id="{34E75651-D249-4510-B972-1FB8814962CA}"/>
                </a:ext>
              </a:extLst>
            </p:cNvPr>
            <p:cNvGrpSpPr/>
            <p:nvPr/>
          </p:nvGrpSpPr>
          <p:grpSpPr>
            <a:xfrm>
              <a:off x="6848700" y="3982243"/>
              <a:ext cx="79200" cy="43174"/>
              <a:chOff x="3958590" y="2093595"/>
              <a:chExt cx="110766" cy="43174"/>
            </a:xfrm>
          </p:grpSpPr>
          <p:cxnSp>
            <p:nvCxnSpPr>
              <p:cNvPr id="252" name="Straight Connector 251">
                <a:extLst>
                  <a:ext uri="{FF2B5EF4-FFF2-40B4-BE49-F238E27FC236}">
                    <a16:creationId xmlns:a16="http://schemas.microsoft.com/office/drawing/2014/main" xmlns="" id="{3DCA8F81-394B-493B-A17B-F6D38FEA9B54}"/>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8C1CFF44-C56C-4257-917B-927C93BFE44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62461E11-F5AC-4F38-AEBF-5CB91FA0C5E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1" name="Rectangle 200">
              <a:extLst>
                <a:ext uri="{FF2B5EF4-FFF2-40B4-BE49-F238E27FC236}">
                  <a16:creationId xmlns:a16="http://schemas.microsoft.com/office/drawing/2014/main" xmlns="" id="{FCB1A714-A212-481C-B624-B81C76767A8E}"/>
                </a:ext>
              </a:extLst>
            </p:cNvPr>
            <p:cNvSpPr/>
            <p:nvPr/>
          </p:nvSpPr>
          <p:spPr>
            <a:xfrm>
              <a:off x="6009243" y="4112367"/>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2" name="Group 201">
              <a:extLst>
                <a:ext uri="{FF2B5EF4-FFF2-40B4-BE49-F238E27FC236}">
                  <a16:creationId xmlns:a16="http://schemas.microsoft.com/office/drawing/2014/main" xmlns="" id="{AAA92D88-2A31-4E96-8B72-B87463FF50EB}"/>
                </a:ext>
              </a:extLst>
            </p:cNvPr>
            <p:cNvGrpSpPr/>
            <p:nvPr/>
          </p:nvGrpSpPr>
          <p:grpSpPr>
            <a:xfrm>
              <a:off x="6670900" y="4172695"/>
              <a:ext cx="216000" cy="43174"/>
              <a:chOff x="3958590" y="2093595"/>
              <a:chExt cx="110766" cy="43174"/>
            </a:xfrm>
          </p:grpSpPr>
          <p:cxnSp>
            <p:nvCxnSpPr>
              <p:cNvPr id="249" name="Straight Connector 248">
                <a:extLst>
                  <a:ext uri="{FF2B5EF4-FFF2-40B4-BE49-F238E27FC236}">
                    <a16:creationId xmlns:a16="http://schemas.microsoft.com/office/drawing/2014/main" xmlns="" id="{851198B1-1C19-4071-8277-8C69A2337CF8}"/>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E83026C9-2C4A-4F81-9E4C-6E66557993BC}"/>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F850A2DE-0BC6-4546-99FD-BD23CBCEB6DC}"/>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a:extLst>
                <a:ext uri="{FF2B5EF4-FFF2-40B4-BE49-F238E27FC236}">
                  <a16:creationId xmlns:a16="http://schemas.microsoft.com/office/drawing/2014/main" xmlns="" id="{6DCD48B8-6F73-4675-BF77-065DA0DFCA0E}"/>
                </a:ext>
              </a:extLst>
            </p:cNvPr>
            <p:cNvSpPr/>
            <p:nvPr/>
          </p:nvSpPr>
          <p:spPr>
            <a:xfrm>
              <a:off x="6009243" y="4302819"/>
              <a:ext cx="95797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4" name="Group 203">
              <a:extLst>
                <a:ext uri="{FF2B5EF4-FFF2-40B4-BE49-F238E27FC236}">
                  <a16:creationId xmlns:a16="http://schemas.microsoft.com/office/drawing/2014/main" xmlns="" id="{A20B70EA-68CC-4221-861B-41B3E6342E66}"/>
                </a:ext>
              </a:extLst>
            </p:cNvPr>
            <p:cNvGrpSpPr/>
            <p:nvPr/>
          </p:nvGrpSpPr>
          <p:grpSpPr>
            <a:xfrm>
              <a:off x="6762340" y="4363147"/>
              <a:ext cx="432000" cy="43174"/>
              <a:chOff x="3958590" y="2093595"/>
              <a:chExt cx="110766" cy="43174"/>
            </a:xfrm>
          </p:grpSpPr>
          <p:cxnSp>
            <p:nvCxnSpPr>
              <p:cNvPr id="246" name="Straight Connector 245">
                <a:extLst>
                  <a:ext uri="{FF2B5EF4-FFF2-40B4-BE49-F238E27FC236}">
                    <a16:creationId xmlns:a16="http://schemas.microsoft.com/office/drawing/2014/main" xmlns="" id="{3F7AE87C-9EA3-40C6-8C9D-E990FD98F5A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295AE65C-7B8E-450E-B3F0-5C86502BE4C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880007AF-B1E8-494F-A914-92634A5A21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xmlns="" id="{BE4C9E70-C9A5-47F9-A478-FEF27BB0CB93}"/>
                </a:ext>
              </a:extLst>
            </p:cNvPr>
            <p:cNvSpPr/>
            <p:nvPr/>
          </p:nvSpPr>
          <p:spPr>
            <a:xfrm>
              <a:off x="6009243" y="4493271"/>
              <a:ext cx="110783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 name="Group 205">
              <a:extLst>
                <a:ext uri="{FF2B5EF4-FFF2-40B4-BE49-F238E27FC236}">
                  <a16:creationId xmlns:a16="http://schemas.microsoft.com/office/drawing/2014/main" xmlns="" id="{9C3903E8-38D5-4B20-8571-0AABBEE945CF}"/>
                </a:ext>
              </a:extLst>
            </p:cNvPr>
            <p:cNvGrpSpPr/>
            <p:nvPr/>
          </p:nvGrpSpPr>
          <p:grpSpPr>
            <a:xfrm>
              <a:off x="7082380" y="4553599"/>
              <a:ext cx="100800" cy="43174"/>
              <a:chOff x="3958590" y="2093595"/>
              <a:chExt cx="110766" cy="43174"/>
            </a:xfrm>
          </p:grpSpPr>
          <p:cxnSp>
            <p:nvCxnSpPr>
              <p:cNvPr id="243" name="Straight Connector 242">
                <a:extLst>
                  <a:ext uri="{FF2B5EF4-FFF2-40B4-BE49-F238E27FC236}">
                    <a16:creationId xmlns:a16="http://schemas.microsoft.com/office/drawing/2014/main" xmlns="" id="{CAD6DCD8-33AE-4FAF-860E-315C956BD94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4D0239EB-CC78-4FA4-A0AA-2946D9B32E1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DB104457-00A7-453A-9B4D-401F68638061}"/>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Rectangle 206">
              <a:extLst>
                <a:ext uri="{FF2B5EF4-FFF2-40B4-BE49-F238E27FC236}">
                  <a16:creationId xmlns:a16="http://schemas.microsoft.com/office/drawing/2014/main" xmlns="" id="{FB68927D-8E9C-4C46-98DF-E6C50C9208FF}"/>
                </a:ext>
              </a:extLst>
            </p:cNvPr>
            <p:cNvSpPr/>
            <p:nvPr/>
          </p:nvSpPr>
          <p:spPr>
            <a:xfrm>
              <a:off x="6009243" y="4683723"/>
              <a:ext cx="15091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8" name="Group 207">
              <a:extLst>
                <a:ext uri="{FF2B5EF4-FFF2-40B4-BE49-F238E27FC236}">
                  <a16:creationId xmlns:a16="http://schemas.microsoft.com/office/drawing/2014/main" xmlns="" id="{637316D2-C61F-4FFB-A21C-492A4EF63D75}"/>
                </a:ext>
              </a:extLst>
            </p:cNvPr>
            <p:cNvGrpSpPr/>
            <p:nvPr/>
          </p:nvGrpSpPr>
          <p:grpSpPr>
            <a:xfrm>
              <a:off x="7506560" y="4744051"/>
              <a:ext cx="72000" cy="43174"/>
              <a:chOff x="3958590" y="2093595"/>
              <a:chExt cx="110766" cy="43174"/>
            </a:xfrm>
          </p:grpSpPr>
          <p:cxnSp>
            <p:nvCxnSpPr>
              <p:cNvPr id="240" name="Straight Connector 239">
                <a:extLst>
                  <a:ext uri="{FF2B5EF4-FFF2-40B4-BE49-F238E27FC236}">
                    <a16:creationId xmlns:a16="http://schemas.microsoft.com/office/drawing/2014/main" xmlns="" id="{E5E375AB-E698-4931-A558-ED42947C9A2A}"/>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EA736A11-2696-4F66-B62B-3ACF14B2FDBD}"/>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12E55DCC-691D-4B32-8975-81A1F8FE258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 name="Rectangle 208">
              <a:extLst>
                <a:ext uri="{FF2B5EF4-FFF2-40B4-BE49-F238E27FC236}">
                  <a16:creationId xmlns:a16="http://schemas.microsoft.com/office/drawing/2014/main" xmlns="" id="{E6E98797-A047-4DC1-911B-02E11403B2BA}"/>
                </a:ext>
              </a:extLst>
            </p:cNvPr>
            <p:cNvSpPr/>
            <p:nvPr/>
          </p:nvSpPr>
          <p:spPr>
            <a:xfrm>
              <a:off x="6009243" y="4874175"/>
              <a:ext cx="1968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0" name="Group 209">
              <a:extLst>
                <a:ext uri="{FF2B5EF4-FFF2-40B4-BE49-F238E27FC236}">
                  <a16:creationId xmlns:a16="http://schemas.microsoft.com/office/drawing/2014/main" xmlns="" id="{B028F9DA-7888-43D2-BB29-85B3EF6B1151}"/>
                </a:ext>
              </a:extLst>
            </p:cNvPr>
            <p:cNvGrpSpPr/>
            <p:nvPr/>
          </p:nvGrpSpPr>
          <p:grpSpPr>
            <a:xfrm>
              <a:off x="7948520" y="4934503"/>
              <a:ext cx="108000" cy="43174"/>
              <a:chOff x="3958590" y="2093595"/>
              <a:chExt cx="110766" cy="43174"/>
            </a:xfrm>
          </p:grpSpPr>
          <p:cxnSp>
            <p:nvCxnSpPr>
              <p:cNvPr id="237" name="Straight Connector 236">
                <a:extLst>
                  <a:ext uri="{FF2B5EF4-FFF2-40B4-BE49-F238E27FC236}">
                    <a16:creationId xmlns:a16="http://schemas.microsoft.com/office/drawing/2014/main" xmlns="" id="{FCB24C45-CE5D-46B9-A1ED-541EEF0225A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AC5B0B93-44C0-4A5D-885D-61A1E73FE820}"/>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814979F0-2069-4EF9-BC28-E532CA1C46B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Rectangle 210">
              <a:extLst>
                <a:ext uri="{FF2B5EF4-FFF2-40B4-BE49-F238E27FC236}">
                  <a16:creationId xmlns:a16="http://schemas.microsoft.com/office/drawing/2014/main" xmlns="" id="{CB294B87-A328-4767-8F03-D4521192EF7E}"/>
                </a:ext>
              </a:extLst>
            </p:cNvPr>
            <p:cNvSpPr/>
            <p:nvPr/>
          </p:nvSpPr>
          <p:spPr>
            <a:xfrm>
              <a:off x="6009243" y="5064627"/>
              <a:ext cx="73191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2" name="Group 211">
              <a:extLst>
                <a:ext uri="{FF2B5EF4-FFF2-40B4-BE49-F238E27FC236}">
                  <a16:creationId xmlns:a16="http://schemas.microsoft.com/office/drawing/2014/main" xmlns="" id="{749E980F-324F-4124-9E6A-198965072270}"/>
                </a:ext>
              </a:extLst>
            </p:cNvPr>
            <p:cNvGrpSpPr/>
            <p:nvPr/>
          </p:nvGrpSpPr>
          <p:grpSpPr>
            <a:xfrm>
              <a:off x="6658200" y="5124955"/>
              <a:ext cx="162000" cy="43174"/>
              <a:chOff x="3958590" y="2093595"/>
              <a:chExt cx="110766" cy="43174"/>
            </a:xfrm>
          </p:grpSpPr>
          <p:cxnSp>
            <p:nvCxnSpPr>
              <p:cNvPr id="234" name="Straight Connector 233">
                <a:extLst>
                  <a:ext uri="{FF2B5EF4-FFF2-40B4-BE49-F238E27FC236}">
                    <a16:creationId xmlns:a16="http://schemas.microsoft.com/office/drawing/2014/main" xmlns="" id="{6D5207B4-A189-4EAC-968D-F79E39FAF347}"/>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97ED2440-68C8-4673-B74D-608F9E1A0B5E}"/>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744CBA19-1FDD-4D52-BF14-2D2A63EEDD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xmlns="" id="{400627E3-DC84-476E-B9F6-779A787B75AE}"/>
                </a:ext>
              </a:extLst>
            </p:cNvPr>
            <p:cNvSpPr/>
            <p:nvPr/>
          </p:nvSpPr>
          <p:spPr>
            <a:xfrm>
              <a:off x="6009243" y="5255079"/>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4" name="Group 213">
              <a:extLst>
                <a:ext uri="{FF2B5EF4-FFF2-40B4-BE49-F238E27FC236}">
                  <a16:creationId xmlns:a16="http://schemas.microsoft.com/office/drawing/2014/main" xmlns="" id="{85BB02FD-83F9-4EF1-9E93-16720324F102}"/>
                </a:ext>
              </a:extLst>
            </p:cNvPr>
            <p:cNvGrpSpPr/>
            <p:nvPr/>
          </p:nvGrpSpPr>
          <p:grpSpPr>
            <a:xfrm>
              <a:off x="6724240" y="5315407"/>
              <a:ext cx="126000" cy="43174"/>
              <a:chOff x="3958590" y="2093595"/>
              <a:chExt cx="110766" cy="43174"/>
            </a:xfrm>
          </p:grpSpPr>
          <p:cxnSp>
            <p:nvCxnSpPr>
              <p:cNvPr id="231" name="Straight Connector 230">
                <a:extLst>
                  <a:ext uri="{FF2B5EF4-FFF2-40B4-BE49-F238E27FC236}">
                    <a16:creationId xmlns:a16="http://schemas.microsoft.com/office/drawing/2014/main" xmlns="" id="{F14B80AB-724F-48D2-89D1-9FDD87AEFE9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9A0CF950-B4BB-4B7B-8DF1-BB7B9B56A90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A8AA3166-CA1E-498C-AE8F-DA98BB66856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Rectangle 214">
              <a:extLst>
                <a:ext uri="{FF2B5EF4-FFF2-40B4-BE49-F238E27FC236}">
                  <a16:creationId xmlns:a16="http://schemas.microsoft.com/office/drawing/2014/main" xmlns="" id="{6BC6E7AA-C4B6-46E1-9AF3-377D2D139F41}"/>
                </a:ext>
              </a:extLst>
            </p:cNvPr>
            <p:cNvSpPr/>
            <p:nvPr/>
          </p:nvSpPr>
          <p:spPr>
            <a:xfrm>
              <a:off x="6009243" y="5445531"/>
              <a:ext cx="9401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6" name="Group 215">
              <a:extLst>
                <a:ext uri="{FF2B5EF4-FFF2-40B4-BE49-F238E27FC236}">
                  <a16:creationId xmlns:a16="http://schemas.microsoft.com/office/drawing/2014/main" xmlns="" id="{5A56D7B9-9F46-478B-A343-2754A4F03C88}"/>
                </a:ext>
              </a:extLst>
            </p:cNvPr>
            <p:cNvGrpSpPr/>
            <p:nvPr/>
          </p:nvGrpSpPr>
          <p:grpSpPr>
            <a:xfrm>
              <a:off x="6658200" y="5505859"/>
              <a:ext cx="576000" cy="43174"/>
              <a:chOff x="3958590" y="2093595"/>
              <a:chExt cx="110766" cy="43174"/>
            </a:xfrm>
          </p:grpSpPr>
          <p:cxnSp>
            <p:nvCxnSpPr>
              <p:cNvPr id="228" name="Straight Connector 227">
                <a:extLst>
                  <a:ext uri="{FF2B5EF4-FFF2-40B4-BE49-F238E27FC236}">
                    <a16:creationId xmlns:a16="http://schemas.microsoft.com/office/drawing/2014/main" xmlns="" id="{63CE9D6E-3053-4B84-974F-91B11CAAE0D0}"/>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B58CA211-F6EB-4738-BC0C-205C150F4B4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4991FCD6-A091-473E-AD52-9A8FA2668D55}"/>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 name="Rectangle 216">
              <a:extLst>
                <a:ext uri="{FF2B5EF4-FFF2-40B4-BE49-F238E27FC236}">
                  <a16:creationId xmlns:a16="http://schemas.microsoft.com/office/drawing/2014/main" xmlns="" id="{FED9281B-5AB9-44AA-BBE2-5CCA9CBE31B7}"/>
                </a:ext>
              </a:extLst>
            </p:cNvPr>
            <p:cNvSpPr/>
            <p:nvPr/>
          </p:nvSpPr>
          <p:spPr>
            <a:xfrm>
              <a:off x="6009243" y="5635983"/>
              <a:ext cx="9122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8" name="Group 217">
              <a:extLst>
                <a:ext uri="{FF2B5EF4-FFF2-40B4-BE49-F238E27FC236}">
                  <a16:creationId xmlns:a16="http://schemas.microsoft.com/office/drawing/2014/main" xmlns="" id="{03862F0C-1B6C-44DE-B219-D19610F034F8}"/>
                </a:ext>
              </a:extLst>
            </p:cNvPr>
            <p:cNvGrpSpPr/>
            <p:nvPr/>
          </p:nvGrpSpPr>
          <p:grpSpPr>
            <a:xfrm>
              <a:off x="6846160" y="5696311"/>
              <a:ext cx="180000" cy="43174"/>
              <a:chOff x="3958590" y="2093595"/>
              <a:chExt cx="110766" cy="43174"/>
            </a:xfrm>
          </p:grpSpPr>
          <p:cxnSp>
            <p:nvCxnSpPr>
              <p:cNvPr id="225" name="Straight Connector 224">
                <a:extLst>
                  <a:ext uri="{FF2B5EF4-FFF2-40B4-BE49-F238E27FC236}">
                    <a16:creationId xmlns:a16="http://schemas.microsoft.com/office/drawing/2014/main" xmlns="" id="{6FC983FB-15B1-4514-9238-DD96DF97226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CBE0B1BF-9525-42C8-8236-A30D3B59007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246AE17E-EB5E-4FAC-9A43-C4BA1634FC45}"/>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Rectangle 218">
              <a:extLst>
                <a:ext uri="{FF2B5EF4-FFF2-40B4-BE49-F238E27FC236}">
                  <a16:creationId xmlns:a16="http://schemas.microsoft.com/office/drawing/2014/main" xmlns="" id="{D2754CCC-7E2B-4632-A5F4-ABAAEB47F1E4}"/>
                </a:ext>
              </a:extLst>
            </p:cNvPr>
            <p:cNvSpPr/>
            <p:nvPr/>
          </p:nvSpPr>
          <p:spPr>
            <a:xfrm>
              <a:off x="6009243" y="5826443"/>
              <a:ext cx="1148477"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20" name="Group 219">
              <a:extLst>
                <a:ext uri="{FF2B5EF4-FFF2-40B4-BE49-F238E27FC236}">
                  <a16:creationId xmlns:a16="http://schemas.microsoft.com/office/drawing/2014/main" xmlns="" id="{4A0AB671-7F97-4A52-B569-1365C71A9D43}"/>
                </a:ext>
              </a:extLst>
            </p:cNvPr>
            <p:cNvGrpSpPr/>
            <p:nvPr/>
          </p:nvGrpSpPr>
          <p:grpSpPr>
            <a:xfrm>
              <a:off x="7102700" y="5886771"/>
              <a:ext cx="144000" cy="43174"/>
              <a:chOff x="3958590" y="2093595"/>
              <a:chExt cx="110766" cy="43174"/>
            </a:xfrm>
          </p:grpSpPr>
          <p:cxnSp>
            <p:nvCxnSpPr>
              <p:cNvPr id="222" name="Straight Connector 221">
                <a:extLst>
                  <a:ext uri="{FF2B5EF4-FFF2-40B4-BE49-F238E27FC236}">
                    <a16:creationId xmlns:a16="http://schemas.microsoft.com/office/drawing/2014/main" xmlns="" id="{1D6F64BA-F4E6-4A67-B236-650F8EA94680}"/>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FA584609-92D2-4B2D-BE1C-0197D7EAA2C7}"/>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B974536B-5C9E-4CEB-BD6A-D0448BE89822}"/>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Freeform: Shape 311">
              <a:extLst>
                <a:ext uri="{FF2B5EF4-FFF2-40B4-BE49-F238E27FC236}">
                  <a16:creationId xmlns:a16="http://schemas.microsoft.com/office/drawing/2014/main" xmlns="" id="{92EF7E6E-01B4-48A3-A5EF-3DAAC8939EC1}"/>
                </a:ext>
              </a:extLst>
            </p:cNvPr>
            <p:cNvSpPr/>
            <p:nvPr/>
          </p:nvSpPr>
          <p:spPr>
            <a:xfrm>
              <a:off x="6010595"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xmlns="" val="259888907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1558O：按部位和诊断时分期的结直肠癌生存率的全球比较 (CONCORD-2)</a:t>
            </a:r>
            <a:r>
              <a:rPr lang="es-ES" altLang="zh-CN" sz="1800" b="1" i="0" u="none" strike="noStrike" cap="none" baseline="0" dirty="0">
                <a:solidFill>
                  <a:srgbClr val="043882"/>
                </a:solidFill>
                <a:effectLst/>
                <a:uFillTx/>
                <a:ea typeface="SimSun"/>
              </a:rPr>
              <a:t> </a:t>
            </a:r>
            <a:r>
              <a:rPr lang="es-ES" altLang="zh-CN" sz="1800" b="1" i="0" u="none" strike="noStrike" cap="none" baseline="0" dirty="0" smtClean="0">
                <a:solidFill>
                  <a:srgbClr val="043882"/>
                </a:solidFill>
                <a:effectLst/>
                <a:uFillTx/>
                <a:ea typeface="SimSun"/>
              </a:rPr>
              <a:t/>
            </a:r>
            <a:br>
              <a:rPr lang="es-ES"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Benitez Majano S,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根据不同分期和亚部位，CRC 患者中 5 年生存率存在较大差异，尤其是晚期疾病患者 </a:t>
            </a:r>
          </a:p>
          <a:p>
            <a:r>
              <a:rPr lang="zh-CN" sz="1600" b="1" i="0" u="none" strike="noStrike" cap="none" baseline="0">
                <a:solidFill>
                  <a:srgbClr val="4D4D4D"/>
                </a:solidFill>
                <a:effectLst/>
                <a:uFillTx/>
                <a:ea typeface="SimSun"/>
              </a:rPr>
              <a:t>左半和右半结肠癌的生存率相似，但在有“其他”结肠癌部位代码的肿瘤中，生存率较低 </a:t>
            </a:r>
          </a:p>
        </p:txBody>
      </p:sp>
      <p:sp>
        <p:nvSpPr>
          <p:cNvPr id="5" name="Text Placeholder 4"/>
          <p:cNvSpPr>
            <a:spLocks noGrp="1"/>
          </p:cNvSpPr>
          <p:nvPr>
            <p:ph type="body" sz="quarter" idx="11"/>
          </p:nvPr>
        </p:nvSpPr>
        <p:spPr>
          <a:xfrm>
            <a:off x="4298400" y="6096000"/>
            <a:ext cx="4480475" cy="487363"/>
          </a:xfrm>
        </p:spPr>
        <p:txBody>
          <a:bodyPr/>
          <a:lstStyle/>
          <a:p>
            <a:r>
              <a:rPr lang="zh-CN" sz="1200" b="0" i="0" u="none" strike="noStrike" cap="none" baseline="0">
                <a:solidFill>
                  <a:srgbClr val="4D4D4D"/>
                </a:solidFill>
                <a:effectLst/>
                <a:uFillTx/>
                <a:ea typeface="SimSun"/>
              </a:rPr>
              <a:t>Benitez Majano S, et al. Ann Oncol 2018;29(suppl 5):abstr 1558O</a:t>
            </a:r>
          </a:p>
        </p:txBody>
      </p:sp>
    </p:spTree>
    <p:extLst>
      <p:ext uri="{BB962C8B-B14F-4D97-AF65-F5344CB8AC3E}">
        <p14:creationId xmlns:p14="http://schemas.microsoft.com/office/powerpoint/2010/main" xmlns="" val="18676859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LBA25：TAGS：曲氟尿苷/替吡嘧啶 (TAS-102) 与安慰剂治疗难治性转移性胃癌患者的一项 3 期、随机、双盲研究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Arkenau H, et al </a:t>
            </a:r>
          </a:p>
        </p:txBody>
      </p:sp>
      <p:sp>
        <p:nvSpPr>
          <p:cNvPr id="4" name="Text Placeholder 3"/>
          <p:cNvSpPr>
            <a:spLocks noGrp="1"/>
          </p:cNvSpPr>
          <p:nvPr>
            <p:ph type="body" sz="quarter" idx="10"/>
          </p:nvPr>
        </p:nvSpPr>
        <p:spPr/>
        <p:txBody>
          <a:bodyPr/>
          <a:lstStyle/>
          <a:p>
            <a:r>
              <a:rPr lang="zh-CN" sz="1200" b="0" i="0" u="none" strike="noStrike" cap="none" baseline="30000">
                <a:solidFill>
                  <a:srgbClr val="4D4D4D"/>
                </a:solidFill>
                <a:effectLst/>
                <a:uFillTx/>
                <a:ea typeface="SimSun"/>
              </a:rPr>
              <a:t>a</a:t>
            </a:r>
            <a:r>
              <a:rPr lang="zh-CN" sz="1200" b="0" i="0" u="none" strike="noStrike" cap="none" baseline="0">
                <a:solidFill>
                  <a:srgbClr val="4D4D4D"/>
                </a:solidFill>
                <a:effectLst/>
                <a:uFillTx/>
                <a:ea typeface="SimSun"/>
              </a:rPr>
              <a:t>ITT 人群；</a:t>
            </a:r>
            <a:r>
              <a:rPr lang="zh-CN" sz="1200" b="0" i="0" u="none" strike="noStrike" cap="none" baseline="30000">
                <a:solidFill>
                  <a:srgbClr val="4D4D4D"/>
                </a:solidFill>
                <a:effectLst/>
                <a:uFillTx/>
                <a:ea typeface="SimSun"/>
              </a:rPr>
              <a:t>b</a:t>
            </a:r>
            <a:r>
              <a:rPr lang="zh-CN" sz="1200" b="0" i="0" u="none" strike="noStrike" cap="none" baseline="0">
                <a:solidFill>
                  <a:srgbClr val="4D4D4D"/>
                </a:solidFill>
                <a:effectLst/>
                <a:uFillTx/>
                <a:ea typeface="SimSun"/>
              </a:rPr>
              <a:t>分层对数秩检验</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Arkenau H, et al. Ann Oncol 2018;29(suppl 5):abstr LBA25</a:t>
            </a:r>
          </a:p>
        </p:txBody>
      </p:sp>
      <p:graphicFrame>
        <p:nvGraphicFramePr>
          <p:cNvPr id="7" name="Table 6">
            <a:extLst>
              <a:ext uri="{FF2B5EF4-FFF2-40B4-BE49-F238E27FC236}">
                <a16:creationId xmlns:a16="http://schemas.microsoft.com/office/drawing/2014/main" xmlns="" id="{679700BC-68F2-437B-A1D9-460FD5240F94}"/>
              </a:ext>
            </a:extLst>
          </p:cNvPr>
          <p:cNvGraphicFramePr>
            <a:graphicFrameLocks noGrp="1"/>
          </p:cNvGraphicFramePr>
          <p:nvPr>
            <p:extLst>
              <p:ext uri="{D42A27DB-BD31-4B8C-83A1-F6EECF244321}">
                <p14:modId xmlns:p14="http://schemas.microsoft.com/office/powerpoint/2010/main" xmlns="" val="1581553049"/>
              </p:ext>
            </p:extLst>
          </p:nvPr>
        </p:nvGraphicFramePr>
        <p:xfrm>
          <a:off x="5508104" y="1700808"/>
          <a:ext cx="3270771" cy="182880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xmlns="" val="820898601"/>
                    </a:ext>
                  </a:extLst>
                </a:gridCol>
                <a:gridCol w="901301">
                  <a:extLst>
                    <a:ext uri="{9D8B030D-6E8A-4147-A177-3AD203B41FA5}">
                      <a16:colId xmlns:a16="http://schemas.microsoft.com/office/drawing/2014/main" xmlns="" val="1614306200"/>
                    </a:ext>
                  </a:extLst>
                </a:gridCol>
                <a:gridCol w="906633">
                  <a:extLst>
                    <a:ext uri="{9D8B030D-6E8A-4147-A177-3AD203B41FA5}">
                      <a16:colId xmlns:a16="http://schemas.microsoft.com/office/drawing/2014/main" xmlns="" val="1976163491"/>
                    </a:ext>
                  </a:extLst>
                </a:gridCol>
              </a:tblGrid>
              <a:tr h="185163">
                <a:tc>
                  <a:txBody>
                    <a:bodyPr/>
                    <a:lstStyle/>
                    <a:p>
                      <a:endParaRPr lang="en-GB" sz="1200"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60D27"/>
                          </a:solidFill>
                          <a:effectLst/>
                          <a:uFillTx/>
                          <a:ea typeface="SimSun"/>
                        </a:rPr>
                        <a:t>TFD/TPI</a:t>
                      </a:r>
                      <a:r>
                        <a:rPr sz="1200"/>
                        <a:t/>
                      </a:r>
                      <a:br>
                        <a:rPr sz="1200"/>
                      </a:br>
                      <a:r>
                        <a:rPr lang="zh-CN" sz="1200" b="1" i="0" u="none" strike="noStrike" cap="none" baseline="0">
                          <a:solidFill>
                            <a:srgbClr val="B60D27"/>
                          </a:solidFill>
                          <a:effectLst/>
                          <a:uFillTx/>
                          <a:ea typeface="SimSun"/>
                        </a:rPr>
                        <a:t>(n=337)</a:t>
                      </a:r>
                      <a:r>
                        <a:rPr lang="zh-CN" sz="1200" b="1" i="0" u="none" strike="noStrike" cap="none" baseline="30000">
                          <a:solidFill>
                            <a:srgbClr val="B60D27"/>
                          </a:solidFill>
                          <a:effectLst/>
                          <a:uFillTx/>
                          <a:ea typeface="SimSun"/>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dirty="0">
                          <a:solidFill>
                            <a:srgbClr val="B2C0D8"/>
                          </a:solidFill>
                          <a:effectLst/>
                          <a:uFillTx/>
                          <a:ea typeface="SimSun"/>
                        </a:rPr>
                        <a:t>安慰剂</a:t>
                      </a:r>
                      <a:r>
                        <a:rPr sz="1200" dirty="0"/>
                        <a:t/>
                      </a:r>
                      <a:br>
                        <a:rPr sz="1200" dirty="0"/>
                      </a:br>
                      <a:r>
                        <a:rPr lang="zh-CN" sz="1200" b="1" i="0" u="none" strike="noStrike" cap="none" baseline="0" dirty="0">
                          <a:solidFill>
                            <a:srgbClr val="B2C0D8"/>
                          </a:solidFill>
                          <a:effectLst/>
                          <a:uFillTx/>
                          <a:ea typeface="SimSun"/>
                        </a:rPr>
                        <a:t>(n=170)</a:t>
                      </a:r>
                      <a:r>
                        <a:rPr lang="zh-CN" sz="1200" b="1" i="0" u="none" strike="noStrike" cap="none" baseline="30000" dirty="0">
                          <a:solidFill>
                            <a:srgbClr val="B2C0D8"/>
                          </a:solidFill>
                          <a:effectLst/>
                          <a:uFillTx/>
                          <a:ea typeface="SimSun"/>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8781735"/>
                  </a:ext>
                </a:extLst>
              </a:tr>
              <a:tr h="150188">
                <a:tc>
                  <a:txBody>
                    <a:bodyPr/>
                    <a:lstStyle/>
                    <a:p>
                      <a:r>
                        <a:rPr lang="zh-CN" sz="1200" b="0" i="0" u="none" strike="noStrike" cap="none" baseline="0">
                          <a:solidFill>
                            <a:srgbClr val="4D4D4D"/>
                          </a:solidFill>
                          <a:effectLst/>
                          <a:uFillTx/>
                          <a:ea typeface="SimSun"/>
                        </a:rPr>
                        <a:t>事件，n (%)</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244 (72)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140 (82)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9277771"/>
                  </a:ext>
                </a:extLst>
              </a:tr>
              <a:tr h="150188">
                <a:tc>
                  <a:txBody>
                    <a:bodyPr/>
                    <a:lstStyle/>
                    <a:p>
                      <a:r>
                        <a:rPr lang="zh-CN" sz="1200" b="0" i="0" u="none" strike="noStrike" cap="none" baseline="0">
                          <a:solidFill>
                            <a:srgbClr val="4D4D4D"/>
                          </a:solidFill>
                          <a:effectLst/>
                          <a:uFillTx/>
                          <a:ea typeface="SimSun"/>
                        </a:rPr>
                        <a:t>mOS，月数</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5.7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3.6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79819221"/>
                  </a:ext>
                </a:extLst>
              </a:tr>
              <a:tr h="150188">
                <a:tc>
                  <a:txBody>
                    <a:bodyPr/>
                    <a:lstStyle/>
                    <a:p>
                      <a:r>
                        <a:rPr lang="zh-CN" sz="1200" b="0" i="0" u="none" strike="noStrike" cap="none" baseline="0" dirty="0">
                          <a:solidFill>
                            <a:srgbClr val="4D4D4D"/>
                          </a:solidFill>
                          <a:effectLst/>
                          <a:uFillTx/>
                          <a:ea typeface="SimSun"/>
                        </a:rPr>
                        <a:t>HR (</a:t>
                      </a:r>
                      <a:r>
                        <a:rPr lang="zh-CN" sz="1200" b="0" i="0" u="none" strike="noStrike" cap="none" baseline="0" dirty="0" smtClean="0">
                          <a:solidFill>
                            <a:srgbClr val="4D4D4D"/>
                          </a:solidFill>
                          <a:effectLst/>
                          <a:uFillTx/>
                          <a:ea typeface="SimSun"/>
                        </a:rPr>
                        <a:t>95%CI</a:t>
                      </a:r>
                      <a:r>
                        <a:rPr lang="zh-CN" sz="1200" b="0" i="0" u="none" strike="noStrike" cap="none" baseline="0" dirty="0">
                          <a:solidFill>
                            <a:srgbClr val="4D4D4D"/>
                          </a:solidFill>
                          <a:effectLst/>
                          <a:uFillTx/>
                          <a:ea typeface="SimSun"/>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zh-CN" sz="1200" b="0" i="0" u="none" strike="noStrike" cap="none" baseline="0">
                          <a:solidFill>
                            <a:srgbClr val="4D4D4D"/>
                          </a:solidFill>
                          <a:effectLst/>
                          <a:uFillTx/>
                          <a:ea typeface="SimSun"/>
                        </a:rPr>
                        <a:t>0.69 (0.56, 0.85)</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7168367"/>
                  </a:ext>
                </a:extLst>
              </a:tr>
              <a:tr h="150188">
                <a:tc>
                  <a:txBody>
                    <a:bodyPr/>
                    <a:lstStyle/>
                    <a:p>
                      <a:r>
                        <a:rPr lang="zh-CN" sz="1200" b="0" i="0" u="none" strike="noStrike" cap="none" baseline="0">
                          <a:solidFill>
                            <a:srgbClr val="4D4D4D"/>
                          </a:solidFill>
                          <a:effectLst/>
                          <a:uFillTx/>
                          <a:ea typeface="SimSun"/>
                        </a:rPr>
                        <a:t>单侧 p 值</a:t>
                      </a:r>
                      <a:r>
                        <a:rPr lang="zh-CN" sz="1200" b="0" i="0" u="none" strike="noStrike" cap="none" baseline="30000">
                          <a:solidFill>
                            <a:srgbClr val="4D4D4D"/>
                          </a:solidFill>
                          <a:effectLst/>
                          <a:uFillTx/>
                          <a:ea typeface="SimSun"/>
                        </a:rPr>
                        <a:t>b</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zh-CN" sz="1200" b="0" i="0" u="none" strike="noStrike" cap="none" baseline="0">
                          <a:solidFill>
                            <a:srgbClr val="4D4D4D"/>
                          </a:solidFill>
                          <a:effectLst/>
                          <a:uFillTx/>
                          <a:ea typeface="SimSun"/>
                        </a:rPr>
                        <a:t>0.0003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18581025"/>
                  </a:ext>
                </a:extLst>
              </a:tr>
              <a:tr h="15018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双侧 p 值</a:t>
                      </a:r>
                      <a:r>
                        <a:rPr lang="zh-CN" sz="1200" b="0" i="0" u="none" strike="noStrike" cap="none" baseline="30000">
                          <a:solidFill>
                            <a:srgbClr val="4D4D4D"/>
                          </a:solidFill>
                          <a:effectLst/>
                          <a:uFillTx/>
                          <a:ea typeface="SimSun"/>
                        </a:rPr>
                        <a:t>b</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b="0" i="0" u="none" strike="noStrike" cap="none" baseline="0" dirty="0">
                          <a:solidFill>
                            <a:srgbClr val="4D4D4D"/>
                          </a:solidFill>
                          <a:effectLst/>
                          <a:uFillTx/>
                          <a:ea typeface="SimSun"/>
                        </a:rPr>
                        <a:t>0.0006</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55350515"/>
                  </a:ext>
                </a:extLst>
              </a:tr>
            </a:tbl>
          </a:graphicData>
        </a:graphic>
      </p:graphicFrame>
      <p:cxnSp>
        <p:nvCxnSpPr>
          <p:cNvPr id="8" name="Straight Connector 7">
            <a:extLst>
              <a:ext uri="{FF2B5EF4-FFF2-40B4-BE49-F238E27FC236}">
                <a16:creationId xmlns:a16="http://schemas.microsoft.com/office/drawing/2014/main" xmlns="" id="{73DDFE35-3B3E-4FB9-BF12-62ED69C65AF6}"/>
              </a:ext>
            </a:extLst>
          </p:cNvPr>
          <p:cNvCxnSpPr/>
          <p:nvPr/>
        </p:nvCxnSpPr>
        <p:spPr>
          <a:xfrm flipH="1" flipV="1">
            <a:off x="4760125" y="3967513"/>
            <a:ext cx="4812" cy="5503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365124" y="1254035"/>
            <a:ext cx="8413751" cy="302757"/>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10" name="TextBox 9">
            <a:extLst>
              <a:ext uri="{FF2B5EF4-FFF2-40B4-BE49-F238E27FC236}">
                <a16:creationId xmlns:a16="http://schemas.microsoft.com/office/drawing/2014/main" xmlns="" id="{47069D14-C836-405D-AB55-9BEFE16E2182}"/>
              </a:ext>
            </a:extLst>
          </p:cNvPr>
          <p:cNvSpPr txBox="1"/>
          <p:nvPr/>
        </p:nvSpPr>
        <p:spPr>
          <a:xfrm>
            <a:off x="4333528" y="1556792"/>
            <a:ext cx="476945"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OS</a:t>
            </a:r>
          </a:p>
        </p:txBody>
      </p:sp>
      <p:sp>
        <p:nvSpPr>
          <p:cNvPr id="11" name="TextBox 10">
            <a:extLst>
              <a:ext uri="{FF2B5EF4-FFF2-40B4-BE49-F238E27FC236}">
                <a16:creationId xmlns:a16="http://schemas.microsoft.com/office/drawing/2014/main" xmlns="" id="{8ECA7696-FA2C-4979-8A5A-0229720E6075}"/>
              </a:ext>
            </a:extLst>
          </p:cNvPr>
          <p:cNvSpPr txBox="1"/>
          <p:nvPr/>
        </p:nvSpPr>
        <p:spPr>
          <a:xfrm>
            <a:off x="614373" y="1908848"/>
            <a:ext cx="480011"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100</a:t>
            </a:r>
          </a:p>
        </p:txBody>
      </p:sp>
      <p:sp>
        <p:nvSpPr>
          <p:cNvPr id="12" name="TextBox 11">
            <a:extLst>
              <a:ext uri="{FF2B5EF4-FFF2-40B4-BE49-F238E27FC236}">
                <a16:creationId xmlns:a16="http://schemas.microsoft.com/office/drawing/2014/main" xmlns="" id="{910F6AF5-1C2C-4A0C-A720-3C9C92F7C0F5}"/>
              </a:ext>
            </a:extLst>
          </p:cNvPr>
          <p:cNvSpPr txBox="1"/>
          <p:nvPr/>
        </p:nvSpPr>
        <p:spPr>
          <a:xfrm>
            <a:off x="4384139" y="4941168"/>
            <a:ext cx="1072952"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时间，月数</a:t>
            </a:r>
          </a:p>
        </p:txBody>
      </p:sp>
      <p:sp>
        <p:nvSpPr>
          <p:cNvPr id="13" name="TextBox 12">
            <a:extLst>
              <a:ext uri="{FF2B5EF4-FFF2-40B4-BE49-F238E27FC236}">
                <a16:creationId xmlns:a16="http://schemas.microsoft.com/office/drawing/2014/main" xmlns="" id="{7773BACB-3BE8-4B9B-8ABD-4366E5EBE72B}"/>
              </a:ext>
            </a:extLst>
          </p:cNvPr>
          <p:cNvSpPr txBox="1"/>
          <p:nvPr/>
        </p:nvSpPr>
        <p:spPr>
          <a:xfrm>
            <a:off x="999818"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0</a:t>
            </a:r>
          </a:p>
        </p:txBody>
      </p:sp>
      <p:sp>
        <p:nvSpPr>
          <p:cNvPr id="14" name="TextBox 13">
            <a:extLst>
              <a:ext uri="{FF2B5EF4-FFF2-40B4-BE49-F238E27FC236}">
                <a16:creationId xmlns:a16="http://schemas.microsoft.com/office/drawing/2014/main" xmlns="" id="{8F49E001-AE7B-4049-8CF5-1FFA13AFF6AB}"/>
              </a:ext>
            </a:extLst>
          </p:cNvPr>
          <p:cNvSpPr txBox="1"/>
          <p:nvPr/>
        </p:nvSpPr>
        <p:spPr>
          <a:xfrm>
            <a:off x="812338" y="4353675"/>
            <a:ext cx="28204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0</a:t>
            </a:r>
          </a:p>
        </p:txBody>
      </p:sp>
      <p:sp>
        <p:nvSpPr>
          <p:cNvPr id="15" name="Freeform: Shape 7">
            <a:extLst>
              <a:ext uri="{FF2B5EF4-FFF2-40B4-BE49-F238E27FC236}">
                <a16:creationId xmlns:a16="http://schemas.microsoft.com/office/drawing/2014/main" xmlns="" id="{456A4022-F280-4A5F-BDB0-643612E78F3D}"/>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6" name="Straight Connector 15">
            <a:extLst>
              <a:ext uri="{FF2B5EF4-FFF2-40B4-BE49-F238E27FC236}">
                <a16:creationId xmlns:a16="http://schemas.microsoft.com/office/drawing/2014/main" xmlns="" id="{8A60F3F8-465C-491F-944A-D4547EE0CF56}"/>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067CBB4-4A51-4534-B1D4-9CD5D612D21F}"/>
              </a:ext>
            </a:extLst>
          </p:cNvPr>
          <p:cNvSpPr txBox="1"/>
          <p:nvPr/>
        </p:nvSpPr>
        <p:spPr>
          <a:xfrm>
            <a:off x="713355" y="2397813"/>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80</a:t>
            </a:r>
          </a:p>
        </p:txBody>
      </p:sp>
      <p:cxnSp>
        <p:nvCxnSpPr>
          <p:cNvPr id="18" name="Straight Connector 17">
            <a:extLst>
              <a:ext uri="{FF2B5EF4-FFF2-40B4-BE49-F238E27FC236}">
                <a16:creationId xmlns:a16="http://schemas.microsoft.com/office/drawing/2014/main" xmlns="" id="{31864488-ED4C-469C-A39E-2A6A8951F1C6}"/>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D5AFC627-DB6A-4FEF-9C8C-A3D26C03D0A6}"/>
              </a:ext>
            </a:extLst>
          </p:cNvPr>
          <p:cNvSpPr txBox="1"/>
          <p:nvPr/>
        </p:nvSpPr>
        <p:spPr>
          <a:xfrm>
            <a:off x="713355" y="2886778"/>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60</a:t>
            </a:r>
          </a:p>
        </p:txBody>
      </p:sp>
      <p:cxnSp>
        <p:nvCxnSpPr>
          <p:cNvPr id="20" name="Straight Connector 19">
            <a:extLst>
              <a:ext uri="{FF2B5EF4-FFF2-40B4-BE49-F238E27FC236}">
                <a16:creationId xmlns:a16="http://schemas.microsoft.com/office/drawing/2014/main" xmlns="" id="{45493D2B-56F5-4144-B1BB-2779A3075A5A}"/>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48A3528A-147B-47C7-87CF-0BADCDB8AAEF}"/>
              </a:ext>
            </a:extLst>
          </p:cNvPr>
          <p:cNvSpPr txBox="1"/>
          <p:nvPr/>
        </p:nvSpPr>
        <p:spPr>
          <a:xfrm>
            <a:off x="713355" y="3375744"/>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40</a:t>
            </a:r>
          </a:p>
        </p:txBody>
      </p:sp>
      <p:cxnSp>
        <p:nvCxnSpPr>
          <p:cNvPr id="22" name="Straight Connector 21">
            <a:extLst>
              <a:ext uri="{FF2B5EF4-FFF2-40B4-BE49-F238E27FC236}">
                <a16:creationId xmlns:a16="http://schemas.microsoft.com/office/drawing/2014/main" xmlns="" id="{2180145B-DFD2-464D-9D64-631CF8B4D360}"/>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B5E6C2DD-40EB-4412-90D9-5B32E550A27A}"/>
              </a:ext>
            </a:extLst>
          </p:cNvPr>
          <p:cNvSpPr txBox="1"/>
          <p:nvPr/>
        </p:nvSpPr>
        <p:spPr>
          <a:xfrm>
            <a:off x="713355" y="3864708"/>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20</a:t>
            </a:r>
          </a:p>
        </p:txBody>
      </p:sp>
      <p:cxnSp>
        <p:nvCxnSpPr>
          <p:cNvPr id="24" name="Straight Connector 23">
            <a:extLst>
              <a:ext uri="{FF2B5EF4-FFF2-40B4-BE49-F238E27FC236}">
                <a16:creationId xmlns:a16="http://schemas.microsoft.com/office/drawing/2014/main" xmlns="" id="{3985655B-0902-4A82-8EBE-ED6FBA29A313}"/>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E5AB8DA-5E0E-49BC-BD61-3A699901652B}"/>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CC1286A-2FE8-4128-9F4C-2BEE46DCB082}"/>
              </a:ext>
            </a:extLst>
          </p:cNvPr>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23D50D8-D1EA-43B4-B7A0-9DCBB692DCD4}"/>
              </a:ext>
            </a:extLst>
          </p:cNvPr>
          <p:cNvCxnSpPr/>
          <p:nvPr/>
        </p:nvCxnSpPr>
        <p:spPr>
          <a:xfrm rot="16200000">
            <a:off x="140882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F8635CD-81CD-4B46-BDA8-AF4E3A01165B}"/>
              </a:ext>
            </a:extLst>
          </p:cNvPr>
          <p:cNvCxnSpPr/>
          <p:nvPr/>
        </p:nvCxnSpPr>
        <p:spPr>
          <a:xfrm rot="16200000">
            <a:off x="17106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B6A0B43-C2CE-4156-A6AB-14BC729BFFD0}"/>
              </a:ext>
            </a:extLst>
          </p:cNvPr>
          <p:cNvCxnSpPr/>
          <p:nvPr/>
        </p:nvCxnSpPr>
        <p:spPr>
          <a:xfrm rot="16200000">
            <a:off x="201248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727C2B1-6456-45C7-9D08-ED0EFC840DBA}"/>
              </a:ext>
            </a:extLst>
          </p:cNvPr>
          <p:cNvCxnSpPr/>
          <p:nvPr/>
        </p:nvCxnSpPr>
        <p:spPr>
          <a:xfrm rot="16200000">
            <a:off x="23143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FD870F7-3B2A-4927-B3F7-3028132E917C}"/>
              </a:ext>
            </a:extLst>
          </p:cNvPr>
          <p:cNvCxnSpPr/>
          <p:nvPr/>
        </p:nvCxnSpPr>
        <p:spPr>
          <a:xfrm rot="16200000">
            <a:off x="261613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7EE9A35-05A0-4DE3-ACD3-0834B1FEF5E1}"/>
              </a:ext>
            </a:extLst>
          </p:cNvPr>
          <p:cNvCxnSpPr/>
          <p:nvPr/>
        </p:nvCxnSpPr>
        <p:spPr>
          <a:xfrm rot="16200000">
            <a:off x="29179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7A0D46-14CB-4926-A677-4C6CC66B4BCD}"/>
              </a:ext>
            </a:extLst>
          </p:cNvPr>
          <p:cNvCxnSpPr/>
          <p:nvPr/>
        </p:nvCxnSpPr>
        <p:spPr>
          <a:xfrm rot="16200000">
            <a:off x="321979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D628701-77C7-4C10-ABC0-E7F8AF296D14}"/>
              </a:ext>
            </a:extLst>
          </p:cNvPr>
          <p:cNvCxnSpPr/>
          <p:nvPr/>
        </p:nvCxnSpPr>
        <p:spPr>
          <a:xfrm rot="16200000">
            <a:off x="35216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68E8881A-312E-41F9-9655-072CF52AA69E}"/>
              </a:ext>
            </a:extLst>
          </p:cNvPr>
          <p:cNvCxnSpPr/>
          <p:nvPr/>
        </p:nvCxnSpPr>
        <p:spPr>
          <a:xfrm rot="16200000">
            <a:off x="382344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397488C-F60B-49B8-A33A-27B7664AAB4E}"/>
              </a:ext>
            </a:extLst>
          </p:cNvPr>
          <p:cNvCxnSpPr/>
          <p:nvPr/>
        </p:nvCxnSpPr>
        <p:spPr>
          <a:xfrm rot="16200000">
            <a:off x="41252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6C4553C-A62F-4C7E-A2DA-E571FD892834}"/>
              </a:ext>
            </a:extLst>
          </p:cNvPr>
          <p:cNvCxnSpPr/>
          <p:nvPr/>
        </p:nvCxnSpPr>
        <p:spPr>
          <a:xfrm rot="16200000">
            <a:off x="442710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65A2745-C2C0-432E-99C6-A5823A2A1E02}"/>
              </a:ext>
            </a:extLst>
          </p:cNvPr>
          <p:cNvCxnSpPr/>
          <p:nvPr/>
        </p:nvCxnSpPr>
        <p:spPr>
          <a:xfrm rot="16200000">
            <a:off x="47289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ABA2C3B-1AAF-4024-BFA4-7F4764CD8CBD}"/>
              </a:ext>
            </a:extLst>
          </p:cNvPr>
          <p:cNvCxnSpPr/>
          <p:nvPr/>
        </p:nvCxnSpPr>
        <p:spPr>
          <a:xfrm rot="16200000">
            <a:off x="503076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7EE27000-70D6-4D7C-B095-4DECC4248551}"/>
              </a:ext>
            </a:extLst>
          </p:cNvPr>
          <p:cNvCxnSpPr/>
          <p:nvPr/>
        </p:nvCxnSpPr>
        <p:spPr>
          <a:xfrm rot="16200000">
            <a:off x="533258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2642A113-4431-4B3E-8EEC-FA40429EEEC3}"/>
              </a:ext>
            </a:extLst>
          </p:cNvPr>
          <p:cNvCxnSpPr/>
          <p:nvPr/>
        </p:nvCxnSpPr>
        <p:spPr>
          <a:xfrm rot="16200000">
            <a:off x="563441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A4CCA06B-4223-456B-B15C-53FA7C615DB5}"/>
              </a:ext>
            </a:extLst>
          </p:cNvPr>
          <p:cNvCxnSpPr/>
          <p:nvPr/>
        </p:nvCxnSpPr>
        <p:spPr>
          <a:xfrm rot="16200000">
            <a:off x="593624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D04A172-4CEB-48D9-AA3A-C8AAC705D6C5}"/>
              </a:ext>
            </a:extLst>
          </p:cNvPr>
          <p:cNvCxnSpPr/>
          <p:nvPr/>
        </p:nvCxnSpPr>
        <p:spPr>
          <a:xfrm rot="16200000">
            <a:off x="623807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B01EDCA-D938-4292-8A32-A559944B5845}"/>
              </a:ext>
            </a:extLst>
          </p:cNvPr>
          <p:cNvCxnSpPr/>
          <p:nvPr/>
        </p:nvCxnSpPr>
        <p:spPr>
          <a:xfrm rot="16200000">
            <a:off x="653990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88250E0-3E0A-4C89-A17B-F87DB9D5AB2A}"/>
              </a:ext>
            </a:extLst>
          </p:cNvPr>
          <p:cNvCxnSpPr/>
          <p:nvPr/>
        </p:nvCxnSpPr>
        <p:spPr>
          <a:xfrm rot="16200000">
            <a:off x="684172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5AAEE21-9FD2-4874-9D9B-C7D21DB3C34D}"/>
              </a:ext>
            </a:extLst>
          </p:cNvPr>
          <p:cNvCxnSpPr/>
          <p:nvPr/>
        </p:nvCxnSpPr>
        <p:spPr>
          <a:xfrm rot="16200000">
            <a:off x="714355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4C113CF3-9CD0-4971-9CED-5284922FF104}"/>
              </a:ext>
            </a:extLst>
          </p:cNvPr>
          <p:cNvCxnSpPr/>
          <p:nvPr/>
        </p:nvCxnSpPr>
        <p:spPr>
          <a:xfrm rot="16200000">
            <a:off x="744538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CFCE289F-02E3-4F3B-9CCB-34B2B40D887F}"/>
              </a:ext>
            </a:extLst>
          </p:cNvPr>
          <p:cNvCxnSpPr/>
          <p:nvPr/>
        </p:nvCxnSpPr>
        <p:spPr>
          <a:xfrm rot="16200000">
            <a:off x="774721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A4F38690-D89E-4F9E-B29B-A18035BFA4AD}"/>
              </a:ext>
            </a:extLst>
          </p:cNvPr>
          <p:cNvCxnSpPr/>
          <p:nvPr/>
        </p:nvCxnSpPr>
        <p:spPr>
          <a:xfrm rot="16200000">
            <a:off x="804904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3FEBB3C7-06F1-4568-826C-890D55EF6FD6}"/>
              </a:ext>
            </a:extLst>
          </p:cNvPr>
          <p:cNvCxnSpPr/>
          <p:nvPr/>
        </p:nvCxnSpPr>
        <p:spPr>
          <a:xfrm rot="16200000">
            <a:off x="835086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61F1A89-CB88-43EE-9FA6-37C6C6A1A5DC}"/>
              </a:ext>
            </a:extLst>
          </p:cNvPr>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25C2B688-BC63-4073-B397-58DA72D6D03D}"/>
              </a:ext>
            </a:extLst>
          </p:cNvPr>
          <p:cNvSpPr txBox="1"/>
          <p:nvPr/>
        </p:nvSpPr>
        <p:spPr>
          <a:xfrm>
            <a:off x="1302046"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a:t>
            </a:r>
          </a:p>
        </p:txBody>
      </p:sp>
      <p:sp>
        <p:nvSpPr>
          <p:cNvPr id="53" name="TextBox 52">
            <a:extLst>
              <a:ext uri="{FF2B5EF4-FFF2-40B4-BE49-F238E27FC236}">
                <a16:creationId xmlns:a16="http://schemas.microsoft.com/office/drawing/2014/main" xmlns="" id="{5BB9E0EA-EEF1-4040-9B05-3745909DE8DC}"/>
              </a:ext>
            </a:extLst>
          </p:cNvPr>
          <p:cNvSpPr txBox="1"/>
          <p:nvPr/>
        </p:nvSpPr>
        <p:spPr>
          <a:xfrm>
            <a:off x="1604274"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a:t>
            </a:r>
          </a:p>
        </p:txBody>
      </p:sp>
      <p:sp>
        <p:nvSpPr>
          <p:cNvPr id="54" name="TextBox 53">
            <a:extLst>
              <a:ext uri="{FF2B5EF4-FFF2-40B4-BE49-F238E27FC236}">
                <a16:creationId xmlns:a16="http://schemas.microsoft.com/office/drawing/2014/main" xmlns="" id="{CFC73CA6-DFC1-4D9B-B357-615559EFD5EC}"/>
              </a:ext>
            </a:extLst>
          </p:cNvPr>
          <p:cNvSpPr txBox="1"/>
          <p:nvPr/>
        </p:nvSpPr>
        <p:spPr>
          <a:xfrm>
            <a:off x="1906502"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3</a:t>
            </a:r>
          </a:p>
        </p:txBody>
      </p:sp>
      <p:sp>
        <p:nvSpPr>
          <p:cNvPr id="55" name="TextBox 54">
            <a:extLst>
              <a:ext uri="{FF2B5EF4-FFF2-40B4-BE49-F238E27FC236}">
                <a16:creationId xmlns:a16="http://schemas.microsoft.com/office/drawing/2014/main" xmlns="" id="{48C7F13B-DBF7-4EF6-8AAA-584558EEAC8D}"/>
              </a:ext>
            </a:extLst>
          </p:cNvPr>
          <p:cNvSpPr txBox="1"/>
          <p:nvPr/>
        </p:nvSpPr>
        <p:spPr>
          <a:xfrm>
            <a:off x="2208730"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4</a:t>
            </a:r>
          </a:p>
        </p:txBody>
      </p:sp>
      <p:sp>
        <p:nvSpPr>
          <p:cNvPr id="56" name="TextBox 55">
            <a:extLst>
              <a:ext uri="{FF2B5EF4-FFF2-40B4-BE49-F238E27FC236}">
                <a16:creationId xmlns:a16="http://schemas.microsoft.com/office/drawing/2014/main" xmlns="" id="{99C7BDA6-0018-4E11-96A7-E0D69C0556D4}"/>
              </a:ext>
            </a:extLst>
          </p:cNvPr>
          <p:cNvSpPr txBox="1"/>
          <p:nvPr/>
        </p:nvSpPr>
        <p:spPr>
          <a:xfrm>
            <a:off x="2510958"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5</a:t>
            </a:r>
          </a:p>
        </p:txBody>
      </p:sp>
      <p:sp>
        <p:nvSpPr>
          <p:cNvPr id="57" name="TextBox 56">
            <a:extLst>
              <a:ext uri="{FF2B5EF4-FFF2-40B4-BE49-F238E27FC236}">
                <a16:creationId xmlns:a16="http://schemas.microsoft.com/office/drawing/2014/main" xmlns="" id="{0D1A5049-1B67-442F-A69D-54897D53D30D}"/>
              </a:ext>
            </a:extLst>
          </p:cNvPr>
          <p:cNvSpPr txBox="1"/>
          <p:nvPr/>
        </p:nvSpPr>
        <p:spPr>
          <a:xfrm>
            <a:off x="2813186"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6</a:t>
            </a:r>
          </a:p>
        </p:txBody>
      </p:sp>
      <p:sp>
        <p:nvSpPr>
          <p:cNvPr id="58" name="TextBox 57">
            <a:extLst>
              <a:ext uri="{FF2B5EF4-FFF2-40B4-BE49-F238E27FC236}">
                <a16:creationId xmlns:a16="http://schemas.microsoft.com/office/drawing/2014/main" xmlns="" id="{ADA00643-BF28-46D8-BD22-E9D87471FF04}"/>
              </a:ext>
            </a:extLst>
          </p:cNvPr>
          <p:cNvSpPr txBox="1"/>
          <p:nvPr/>
        </p:nvSpPr>
        <p:spPr>
          <a:xfrm>
            <a:off x="3115414"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7</a:t>
            </a:r>
          </a:p>
        </p:txBody>
      </p:sp>
      <p:sp>
        <p:nvSpPr>
          <p:cNvPr id="59" name="TextBox 58">
            <a:extLst>
              <a:ext uri="{FF2B5EF4-FFF2-40B4-BE49-F238E27FC236}">
                <a16:creationId xmlns:a16="http://schemas.microsoft.com/office/drawing/2014/main" xmlns="" id="{2B37370F-5E63-4B3E-B3A5-6ED1E0F8F3C7}"/>
              </a:ext>
            </a:extLst>
          </p:cNvPr>
          <p:cNvSpPr txBox="1"/>
          <p:nvPr/>
        </p:nvSpPr>
        <p:spPr>
          <a:xfrm>
            <a:off x="3417642"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8</a:t>
            </a:r>
          </a:p>
        </p:txBody>
      </p:sp>
      <p:sp>
        <p:nvSpPr>
          <p:cNvPr id="60" name="TextBox 59">
            <a:extLst>
              <a:ext uri="{FF2B5EF4-FFF2-40B4-BE49-F238E27FC236}">
                <a16:creationId xmlns:a16="http://schemas.microsoft.com/office/drawing/2014/main" xmlns="" id="{40B6CB8F-4432-4FD0-866B-D81B575D4EAF}"/>
              </a:ext>
            </a:extLst>
          </p:cNvPr>
          <p:cNvSpPr txBox="1"/>
          <p:nvPr/>
        </p:nvSpPr>
        <p:spPr>
          <a:xfrm>
            <a:off x="3719870"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9</a:t>
            </a:r>
          </a:p>
        </p:txBody>
      </p:sp>
      <p:sp>
        <p:nvSpPr>
          <p:cNvPr id="61" name="TextBox 60">
            <a:extLst>
              <a:ext uri="{FF2B5EF4-FFF2-40B4-BE49-F238E27FC236}">
                <a16:creationId xmlns:a16="http://schemas.microsoft.com/office/drawing/2014/main" xmlns="" id="{422B60A8-BCC2-4CF0-9739-A139C0188B01}"/>
              </a:ext>
            </a:extLst>
          </p:cNvPr>
          <p:cNvSpPr txBox="1"/>
          <p:nvPr/>
        </p:nvSpPr>
        <p:spPr>
          <a:xfrm>
            <a:off x="3975147"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10</a:t>
            </a:r>
          </a:p>
        </p:txBody>
      </p:sp>
      <p:sp>
        <p:nvSpPr>
          <p:cNvPr id="62" name="TextBox 61">
            <a:extLst>
              <a:ext uri="{FF2B5EF4-FFF2-40B4-BE49-F238E27FC236}">
                <a16:creationId xmlns:a16="http://schemas.microsoft.com/office/drawing/2014/main" xmlns="" id="{D23D4C6E-8DB6-4358-A7FF-C2C3066966B9}"/>
              </a:ext>
            </a:extLst>
          </p:cNvPr>
          <p:cNvSpPr txBox="1"/>
          <p:nvPr/>
        </p:nvSpPr>
        <p:spPr>
          <a:xfrm>
            <a:off x="4270835"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11</a:t>
            </a:r>
          </a:p>
        </p:txBody>
      </p:sp>
      <p:sp>
        <p:nvSpPr>
          <p:cNvPr id="63" name="TextBox 62">
            <a:extLst>
              <a:ext uri="{FF2B5EF4-FFF2-40B4-BE49-F238E27FC236}">
                <a16:creationId xmlns:a16="http://schemas.microsoft.com/office/drawing/2014/main" xmlns="" id="{55525BBB-4DC3-459E-B270-873726F68556}"/>
              </a:ext>
            </a:extLst>
          </p:cNvPr>
          <p:cNvSpPr txBox="1"/>
          <p:nvPr/>
        </p:nvSpPr>
        <p:spPr>
          <a:xfrm>
            <a:off x="4566524"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12</a:t>
            </a:r>
          </a:p>
        </p:txBody>
      </p:sp>
      <p:sp>
        <p:nvSpPr>
          <p:cNvPr id="64" name="TextBox 63">
            <a:extLst>
              <a:ext uri="{FF2B5EF4-FFF2-40B4-BE49-F238E27FC236}">
                <a16:creationId xmlns:a16="http://schemas.microsoft.com/office/drawing/2014/main" xmlns="" id="{64C057F4-5AB1-42BE-B64B-532B494DE903}"/>
              </a:ext>
            </a:extLst>
          </p:cNvPr>
          <p:cNvSpPr txBox="1"/>
          <p:nvPr/>
        </p:nvSpPr>
        <p:spPr>
          <a:xfrm>
            <a:off x="4868880"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13</a:t>
            </a:r>
          </a:p>
        </p:txBody>
      </p:sp>
      <p:sp>
        <p:nvSpPr>
          <p:cNvPr id="65" name="TextBox 64">
            <a:extLst>
              <a:ext uri="{FF2B5EF4-FFF2-40B4-BE49-F238E27FC236}">
                <a16:creationId xmlns:a16="http://schemas.microsoft.com/office/drawing/2014/main" xmlns="" id="{1B893AC3-0729-4464-9629-8F61BE56D08B}"/>
              </a:ext>
            </a:extLst>
          </p:cNvPr>
          <p:cNvSpPr txBox="1"/>
          <p:nvPr/>
        </p:nvSpPr>
        <p:spPr>
          <a:xfrm>
            <a:off x="5171237"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14</a:t>
            </a:r>
          </a:p>
        </p:txBody>
      </p:sp>
      <p:sp>
        <p:nvSpPr>
          <p:cNvPr id="66" name="TextBox 65">
            <a:extLst>
              <a:ext uri="{FF2B5EF4-FFF2-40B4-BE49-F238E27FC236}">
                <a16:creationId xmlns:a16="http://schemas.microsoft.com/office/drawing/2014/main" xmlns="" id="{D1348132-23FF-4F17-A53F-456BE816AEEE}"/>
              </a:ext>
            </a:extLst>
          </p:cNvPr>
          <p:cNvSpPr txBox="1"/>
          <p:nvPr/>
        </p:nvSpPr>
        <p:spPr>
          <a:xfrm>
            <a:off x="5473595"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15</a:t>
            </a:r>
          </a:p>
        </p:txBody>
      </p:sp>
      <p:sp>
        <p:nvSpPr>
          <p:cNvPr id="67" name="TextBox 66">
            <a:extLst>
              <a:ext uri="{FF2B5EF4-FFF2-40B4-BE49-F238E27FC236}">
                <a16:creationId xmlns:a16="http://schemas.microsoft.com/office/drawing/2014/main" xmlns="" id="{0FB023ED-E05C-4C88-8C32-F6FDEF4345E3}"/>
              </a:ext>
            </a:extLst>
          </p:cNvPr>
          <p:cNvSpPr txBox="1"/>
          <p:nvPr/>
        </p:nvSpPr>
        <p:spPr>
          <a:xfrm>
            <a:off x="5775951"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16</a:t>
            </a:r>
          </a:p>
        </p:txBody>
      </p:sp>
      <p:sp>
        <p:nvSpPr>
          <p:cNvPr id="68" name="TextBox 67">
            <a:extLst>
              <a:ext uri="{FF2B5EF4-FFF2-40B4-BE49-F238E27FC236}">
                <a16:creationId xmlns:a16="http://schemas.microsoft.com/office/drawing/2014/main" xmlns="" id="{A7119229-44D8-4B1A-8BD6-15BD142587D5}"/>
              </a:ext>
            </a:extLst>
          </p:cNvPr>
          <p:cNvSpPr txBox="1"/>
          <p:nvPr/>
        </p:nvSpPr>
        <p:spPr>
          <a:xfrm>
            <a:off x="6078308"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17</a:t>
            </a:r>
          </a:p>
        </p:txBody>
      </p:sp>
      <p:sp>
        <p:nvSpPr>
          <p:cNvPr id="69" name="TextBox 68">
            <a:extLst>
              <a:ext uri="{FF2B5EF4-FFF2-40B4-BE49-F238E27FC236}">
                <a16:creationId xmlns:a16="http://schemas.microsoft.com/office/drawing/2014/main" xmlns="" id="{72E0030A-3C3F-445D-A8CD-79E9D1A44922}"/>
              </a:ext>
            </a:extLst>
          </p:cNvPr>
          <p:cNvSpPr txBox="1"/>
          <p:nvPr/>
        </p:nvSpPr>
        <p:spPr>
          <a:xfrm>
            <a:off x="6380665"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18</a:t>
            </a:r>
          </a:p>
        </p:txBody>
      </p:sp>
      <p:sp>
        <p:nvSpPr>
          <p:cNvPr id="70" name="TextBox 69">
            <a:extLst>
              <a:ext uri="{FF2B5EF4-FFF2-40B4-BE49-F238E27FC236}">
                <a16:creationId xmlns:a16="http://schemas.microsoft.com/office/drawing/2014/main" xmlns="" id="{B9C65199-57B8-43F1-B98A-9AA9AA2AB8A5}"/>
              </a:ext>
            </a:extLst>
          </p:cNvPr>
          <p:cNvSpPr txBox="1"/>
          <p:nvPr/>
        </p:nvSpPr>
        <p:spPr>
          <a:xfrm>
            <a:off x="6683023"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19</a:t>
            </a:r>
          </a:p>
        </p:txBody>
      </p:sp>
      <p:sp>
        <p:nvSpPr>
          <p:cNvPr id="71" name="TextBox 70">
            <a:extLst>
              <a:ext uri="{FF2B5EF4-FFF2-40B4-BE49-F238E27FC236}">
                <a16:creationId xmlns:a16="http://schemas.microsoft.com/office/drawing/2014/main" xmlns="" id="{0302779A-4996-4FD6-BD9B-0AA9BAC01F77}"/>
              </a:ext>
            </a:extLst>
          </p:cNvPr>
          <p:cNvSpPr txBox="1"/>
          <p:nvPr/>
        </p:nvSpPr>
        <p:spPr>
          <a:xfrm>
            <a:off x="6985381"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20</a:t>
            </a:r>
          </a:p>
        </p:txBody>
      </p:sp>
      <p:sp>
        <p:nvSpPr>
          <p:cNvPr id="72" name="TextBox 71">
            <a:extLst>
              <a:ext uri="{FF2B5EF4-FFF2-40B4-BE49-F238E27FC236}">
                <a16:creationId xmlns:a16="http://schemas.microsoft.com/office/drawing/2014/main" xmlns="" id="{72176F51-44F9-417E-9FC9-7DCD4A49A353}"/>
              </a:ext>
            </a:extLst>
          </p:cNvPr>
          <p:cNvSpPr txBox="1"/>
          <p:nvPr/>
        </p:nvSpPr>
        <p:spPr>
          <a:xfrm>
            <a:off x="7287737"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21</a:t>
            </a:r>
          </a:p>
        </p:txBody>
      </p:sp>
      <p:sp>
        <p:nvSpPr>
          <p:cNvPr id="73" name="TextBox 72">
            <a:extLst>
              <a:ext uri="{FF2B5EF4-FFF2-40B4-BE49-F238E27FC236}">
                <a16:creationId xmlns:a16="http://schemas.microsoft.com/office/drawing/2014/main" xmlns="" id="{513D2571-68EB-4A84-9275-BC2083072D5A}"/>
              </a:ext>
            </a:extLst>
          </p:cNvPr>
          <p:cNvSpPr txBox="1"/>
          <p:nvPr/>
        </p:nvSpPr>
        <p:spPr>
          <a:xfrm>
            <a:off x="7590094"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22</a:t>
            </a:r>
          </a:p>
        </p:txBody>
      </p:sp>
      <p:sp>
        <p:nvSpPr>
          <p:cNvPr id="74" name="TextBox 73">
            <a:extLst>
              <a:ext uri="{FF2B5EF4-FFF2-40B4-BE49-F238E27FC236}">
                <a16:creationId xmlns:a16="http://schemas.microsoft.com/office/drawing/2014/main" xmlns="" id="{3C51BF35-4524-4A16-93C9-527DCB62BE33}"/>
              </a:ext>
            </a:extLst>
          </p:cNvPr>
          <p:cNvSpPr txBox="1"/>
          <p:nvPr/>
        </p:nvSpPr>
        <p:spPr>
          <a:xfrm>
            <a:off x="7892452"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23</a:t>
            </a:r>
          </a:p>
        </p:txBody>
      </p:sp>
      <p:sp>
        <p:nvSpPr>
          <p:cNvPr id="75" name="TextBox 74">
            <a:extLst>
              <a:ext uri="{FF2B5EF4-FFF2-40B4-BE49-F238E27FC236}">
                <a16:creationId xmlns:a16="http://schemas.microsoft.com/office/drawing/2014/main" xmlns="" id="{39C28B9A-64D5-40D5-8C7C-54547D06260E}"/>
              </a:ext>
            </a:extLst>
          </p:cNvPr>
          <p:cNvSpPr txBox="1"/>
          <p:nvPr/>
        </p:nvSpPr>
        <p:spPr>
          <a:xfrm>
            <a:off x="8194808"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24</a:t>
            </a:r>
          </a:p>
        </p:txBody>
      </p:sp>
      <p:sp>
        <p:nvSpPr>
          <p:cNvPr id="76" name="TextBox 75">
            <a:extLst>
              <a:ext uri="{FF2B5EF4-FFF2-40B4-BE49-F238E27FC236}">
                <a16:creationId xmlns:a16="http://schemas.microsoft.com/office/drawing/2014/main" xmlns="" id="{C40AE989-77FB-4F02-9BA7-0EAD09758ACA}"/>
              </a:ext>
            </a:extLst>
          </p:cNvPr>
          <p:cNvSpPr txBox="1"/>
          <p:nvPr/>
        </p:nvSpPr>
        <p:spPr>
          <a:xfrm>
            <a:off x="8497170"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25</a:t>
            </a:r>
          </a:p>
        </p:txBody>
      </p:sp>
      <p:sp>
        <p:nvSpPr>
          <p:cNvPr id="77" name="TextBox 76">
            <a:extLst>
              <a:ext uri="{FF2B5EF4-FFF2-40B4-BE49-F238E27FC236}">
                <a16:creationId xmlns:a16="http://schemas.microsoft.com/office/drawing/2014/main" xmlns="" id="{B8B28E53-D464-48D4-8889-279070894B54}"/>
              </a:ext>
            </a:extLst>
          </p:cNvPr>
          <p:cNvSpPr txBox="1"/>
          <p:nvPr/>
        </p:nvSpPr>
        <p:spPr>
          <a:xfrm>
            <a:off x="922976"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337</a:t>
            </a:r>
          </a:p>
          <a:p>
            <a:pPr algn="ctr"/>
            <a:r>
              <a:rPr lang="zh-CN" sz="1200" b="0" i="0" u="none" strike="noStrike" cap="none" baseline="0">
                <a:solidFill>
                  <a:srgbClr val="4D4D4D"/>
                </a:solidFill>
                <a:effectLst/>
                <a:uFillTx/>
                <a:ea typeface="SimSun"/>
              </a:rPr>
              <a:t>170</a:t>
            </a:r>
          </a:p>
        </p:txBody>
      </p:sp>
      <p:sp>
        <p:nvSpPr>
          <p:cNvPr id="78" name="TextBox 77">
            <a:extLst>
              <a:ext uri="{FF2B5EF4-FFF2-40B4-BE49-F238E27FC236}">
                <a16:creationId xmlns:a16="http://schemas.microsoft.com/office/drawing/2014/main" xmlns="" id="{69DDE6E0-4057-4D43-BA6A-FD6308469D8F}"/>
              </a:ext>
            </a:extLst>
          </p:cNvPr>
          <p:cNvSpPr txBox="1"/>
          <p:nvPr/>
        </p:nvSpPr>
        <p:spPr>
          <a:xfrm>
            <a:off x="1225205"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328</a:t>
            </a:r>
          </a:p>
          <a:p>
            <a:pPr algn="ctr"/>
            <a:r>
              <a:rPr lang="zh-CN" sz="1200" b="0" i="0" u="none" strike="noStrike" cap="none" baseline="0">
                <a:solidFill>
                  <a:srgbClr val="4D4D4D"/>
                </a:solidFill>
                <a:effectLst/>
                <a:uFillTx/>
                <a:ea typeface="SimSun"/>
              </a:rPr>
              <a:t>158</a:t>
            </a:r>
          </a:p>
        </p:txBody>
      </p:sp>
      <p:sp>
        <p:nvSpPr>
          <p:cNvPr id="79" name="TextBox 78">
            <a:extLst>
              <a:ext uri="{FF2B5EF4-FFF2-40B4-BE49-F238E27FC236}">
                <a16:creationId xmlns:a16="http://schemas.microsoft.com/office/drawing/2014/main" xmlns="" id="{1534970A-2A6E-40CD-9AE9-B201EAD9B09C}"/>
              </a:ext>
            </a:extLst>
          </p:cNvPr>
          <p:cNvSpPr txBox="1"/>
          <p:nvPr/>
        </p:nvSpPr>
        <p:spPr>
          <a:xfrm>
            <a:off x="1527432"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282</a:t>
            </a:r>
          </a:p>
          <a:p>
            <a:pPr algn="ctr"/>
            <a:r>
              <a:rPr lang="zh-CN" sz="1200" b="0" i="0" u="none" strike="noStrike" cap="none" baseline="0">
                <a:solidFill>
                  <a:srgbClr val="4D4D4D"/>
                </a:solidFill>
                <a:effectLst/>
                <a:uFillTx/>
                <a:ea typeface="SimSun"/>
              </a:rPr>
              <a:t>131</a:t>
            </a:r>
          </a:p>
        </p:txBody>
      </p:sp>
      <p:sp>
        <p:nvSpPr>
          <p:cNvPr id="80" name="TextBox 79">
            <a:extLst>
              <a:ext uri="{FF2B5EF4-FFF2-40B4-BE49-F238E27FC236}">
                <a16:creationId xmlns:a16="http://schemas.microsoft.com/office/drawing/2014/main" xmlns="" id="{A6FDE1A8-A7BD-4136-9E1A-2263E2DAB61B}"/>
              </a:ext>
            </a:extLst>
          </p:cNvPr>
          <p:cNvSpPr txBox="1"/>
          <p:nvPr/>
        </p:nvSpPr>
        <p:spPr>
          <a:xfrm>
            <a:off x="1829659"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240</a:t>
            </a:r>
          </a:p>
          <a:p>
            <a:pPr algn="ctr"/>
            <a:r>
              <a:rPr lang="zh-CN" sz="1200" b="0" i="0" u="none" strike="noStrike" cap="none" baseline="0">
                <a:solidFill>
                  <a:srgbClr val="4D4D4D"/>
                </a:solidFill>
                <a:effectLst/>
                <a:uFillTx/>
                <a:ea typeface="SimSun"/>
              </a:rPr>
              <a:t>101</a:t>
            </a:r>
          </a:p>
        </p:txBody>
      </p:sp>
      <p:sp>
        <p:nvSpPr>
          <p:cNvPr id="81" name="TextBox 80">
            <a:extLst>
              <a:ext uri="{FF2B5EF4-FFF2-40B4-BE49-F238E27FC236}">
                <a16:creationId xmlns:a16="http://schemas.microsoft.com/office/drawing/2014/main" xmlns="" id="{4026F0C1-5C05-432E-84CA-1D5B6F0A23D1}"/>
              </a:ext>
            </a:extLst>
          </p:cNvPr>
          <p:cNvSpPr txBox="1"/>
          <p:nvPr/>
        </p:nvSpPr>
        <p:spPr>
          <a:xfrm>
            <a:off x="2131889"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201</a:t>
            </a:r>
          </a:p>
          <a:p>
            <a:pPr algn="ctr"/>
            <a:r>
              <a:rPr lang="zh-CN" sz="1200" b="0" i="0" u="none" strike="noStrike" cap="none" baseline="0">
                <a:solidFill>
                  <a:srgbClr val="4D4D4D"/>
                </a:solidFill>
                <a:effectLst/>
                <a:uFillTx/>
                <a:ea typeface="SimSun"/>
              </a:rPr>
              <a:t>71</a:t>
            </a:r>
          </a:p>
        </p:txBody>
      </p:sp>
      <p:sp>
        <p:nvSpPr>
          <p:cNvPr id="82" name="TextBox 81">
            <a:extLst>
              <a:ext uri="{FF2B5EF4-FFF2-40B4-BE49-F238E27FC236}">
                <a16:creationId xmlns:a16="http://schemas.microsoft.com/office/drawing/2014/main" xmlns="" id="{E262A909-6307-411F-A336-5CB0C1DC7782}"/>
              </a:ext>
            </a:extLst>
          </p:cNvPr>
          <p:cNvSpPr txBox="1"/>
          <p:nvPr/>
        </p:nvSpPr>
        <p:spPr>
          <a:xfrm>
            <a:off x="2434116"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161</a:t>
            </a:r>
          </a:p>
          <a:p>
            <a:pPr algn="ctr"/>
            <a:r>
              <a:rPr lang="zh-CN" sz="1200" b="0" i="0" u="none" strike="noStrike" cap="none" baseline="0">
                <a:solidFill>
                  <a:srgbClr val="4D4D4D"/>
                </a:solidFill>
                <a:effectLst/>
                <a:uFillTx/>
                <a:ea typeface="SimSun"/>
              </a:rPr>
              <a:t>60</a:t>
            </a:r>
          </a:p>
        </p:txBody>
      </p:sp>
      <p:sp>
        <p:nvSpPr>
          <p:cNvPr id="83" name="TextBox 82">
            <a:extLst>
              <a:ext uri="{FF2B5EF4-FFF2-40B4-BE49-F238E27FC236}">
                <a16:creationId xmlns:a16="http://schemas.microsoft.com/office/drawing/2014/main" xmlns="" id="{CE601FDA-1EBC-44AF-99AA-97DB064CBAD7}"/>
              </a:ext>
            </a:extLst>
          </p:cNvPr>
          <p:cNvSpPr txBox="1"/>
          <p:nvPr/>
        </p:nvSpPr>
        <p:spPr>
          <a:xfrm>
            <a:off x="2736344"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124</a:t>
            </a:r>
          </a:p>
          <a:p>
            <a:pPr algn="ctr"/>
            <a:r>
              <a:rPr lang="zh-CN" sz="1200" b="0" i="0" u="none" strike="noStrike" cap="none" baseline="0">
                <a:solidFill>
                  <a:srgbClr val="4D4D4D"/>
                </a:solidFill>
                <a:effectLst/>
                <a:uFillTx/>
                <a:ea typeface="SimSun"/>
              </a:rPr>
              <a:t>47</a:t>
            </a:r>
          </a:p>
        </p:txBody>
      </p:sp>
      <p:sp>
        <p:nvSpPr>
          <p:cNvPr id="84" name="TextBox 83">
            <a:extLst>
              <a:ext uri="{FF2B5EF4-FFF2-40B4-BE49-F238E27FC236}">
                <a16:creationId xmlns:a16="http://schemas.microsoft.com/office/drawing/2014/main" xmlns="" id="{3DF6CB9C-C878-4DBE-960E-610F67822BDF}"/>
              </a:ext>
            </a:extLst>
          </p:cNvPr>
          <p:cNvSpPr txBox="1"/>
          <p:nvPr/>
        </p:nvSpPr>
        <p:spPr>
          <a:xfrm>
            <a:off x="3038572"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102</a:t>
            </a:r>
          </a:p>
          <a:p>
            <a:pPr algn="ctr"/>
            <a:r>
              <a:rPr lang="zh-CN" sz="1200" b="0" i="0" u="none" strike="noStrike" cap="none" baseline="0">
                <a:solidFill>
                  <a:srgbClr val="4D4D4D"/>
                </a:solidFill>
                <a:effectLst/>
                <a:uFillTx/>
                <a:ea typeface="SimSun"/>
              </a:rPr>
              <a:t>40</a:t>
            </a:r>
          </a:p>
        </p:txBody>
      </p:sp>
      <p:sp>
        <p:nvSpPr>
          <p:cNvPr id="85" name="TextBox 84">
            <a:extLst>
              <a:ext uri="{FF2B5EF4-FFF2-40B4-BE49-F238E27FC236}">
                <a16:creationId xmlns:a16="http://schemas.microsoft.com/office/drawing/2014/main" xmlns="" id="{B1DC6BAA-C533-4466-BC7C-6C2455A41FCD}"/>
              </a:ext>
            </a:extLst>
          </p:cNvPr>
          <p:cNvSpPr txBox="1"/>
          <p:nvPr/>
        </p:nvSpPr>
        <p:spPr>
          <a:xfrm>
            <a:off x="3382911"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80</a:t>
            </a:r>
          </a:p>
          <a:p>
            <a:pPr algn="ctr"/>
            <a:r>
              <a:rPr lang="zh-CN" sz="1200" b="0" i="0" u="none" strike="noStrike" cap="none" baseline="0">
                <a:solidFill>
                  <a:srgbClr val="4D4D4D"/>
                </a:solidFill>
                <a:effectLst/>
                <a:uFillTx/>
                <a:ea typeface="SimSun"/>
              </a:rPr>
              <a:t>34</a:t>
            </a:r>
          </a:p>
        </p:txBody>
      </p:sp>
      <p:sp>
        <p:nvSpPr>
          <p:cNvPr id="86" name="TextBox 85">
            <a:extLst>
              <a:ext uri="{FF2B5EF4-FFF2-40B4-BE49-F238E27FC236}">
                <a16:creationId xmlns:a16="http://schemas.microsoft.com/office/drawing/2014/main" xmlns="" id="{5839978C-E734-41DC-B711-904EBD0270C1}"/>
              </a:ext>
            </a:extLst>
          </p:cNvPr>
          <p:cNvSpPr txBox="1"/>
          <p:nvPr/>
        </p:nvSpPr>
        <p:spPr>
          <a:xfrm>
            <a:off x="3685139"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66</a:t>
            </a:r>
          </a:p>
          <a:p>
            <a:pPr algn="ctr"/>
            <a:r>
              <a:rPr lang="zh-CN" sz="1200" b="0" i="0" u="none" strike="noStrike" cap="none" baseline="0">
                <a:solidFill>
                  <a:srgbClr val="4D4D4D"/>
                </a:solidFill>
                <a:effectLst/>
                <a:uFillTx/>
                <a:ea typeface="SimSun"/>
              </a:rPr>
              <a:t>29</a:t>
            </a:r>
          </a:p>
        </p:txBody>
      </p:sp>
      <p:sp>
        <p:nvSpPr>
          <p:cNvPr id="87" name="TextBox 86">
            <a:extLst>
              <a:ext uri="{FF2B5EF4-FFF2-40B4-BE49-F238E27FC236}">
                <a16:creationId xmlns:a16="http://schemas.microsoft.com/office/drawing/2014/main" xmlns="" id="{D263A380-93AA-422F-BE4A-37D0AAE3FB32}"/>
              </a:ext>
            </a:extLst>
          </p:cNvPr>
          <p:cNvSpPr txBox="1"/>
          <p:nvPr/>
        </p:nvSpPr>
        <p:spPr>
          <a:xfrm>
            <a:off x="3989908"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51</a:t>
            </a:r>
          </a:p>
          <a:p>
            <a:pPr algn="ctr"/>
            <a:r>
              <a:rPr lang="zh-CN" sz="1200" b="0" i="0" u="none" strike="noStrike" cap="none" baseline="0">
                <a:solidFill>
                  <a:srgbClr val="4D4D4D"/>
                </a:solidFill>
                <a:effectLst/>
                <a:uFillTx/>
                <a:ea typeface="SimSun"/>
              </a:rPr>
              <a:t>17</a:t>
            </a:r>
          </a:p>
        </p:txBody>
      </p:sp>
      <p:sp>
        <p:nvSpPr>
          <p:cNvPr id="88" name="TextBox 87">
            <a:extLst>
              <a:ext uri="{FF2B5EF4-FFF2-40B4-BE49-F238E27FC236}">
                <a16:creationId xmlns:a16="http://schemas.microsoft.com/office/drawing/2014/main" xmlns="" id="{1A93ED86-50BB-4771-9E9E-161E936846A4}"/>
              </a:ext>
            </a:extLst>
          </p:cNvPr>
          <p:cNvSpPr txBox="1"/>
          <p:nvPr/>
        </p:nvSpPr>
        <p:spPr>
          <a:xfrm>
            <a:off x="4285597"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40</a:t>
            </a:r>
          </a:p>
          <a:p>
            <a:pPr algn="ctr"/>
            <a:r>
              <a:rPr lang="zh-CN" sz="1200" b="0" i="0" u="none" strike="noStrike" cap="none" baseline="0">
                <a:solidFill>
                  <a:srgbClr val="4D4D4D"/>
                </a:solidFill>
                <a:effectLst/>
                <a:uFillTx/>
                <a:ea typeface="SimSun"/>
              </a:rPr>
              <a:t>12</a:t>
            </a:r>
          </a:p>
        </p:txBody>
      </p:sp>
      <p:sp>
        <p:nvSpPr>
          <p:cNvPr id="89" name="TextBox 88">
            <a:extLst>
              <a:ext uri="{FF2B5EF4-FFF2-40B4-BE49-F238E27FC236}">
                <a16:creationId xmlns:a16="http://schemas.microsoft.com/office/drawing/2014/main" xmlns="" id="{96540478-8076-4DCF-BE2E-BF1B44C2126A}"/>
              </a:ext>
            </a:extLst>
          </p:cNvPr>
          <p:cNvSpPr txBox="1"/>
          <p:nvPr/>
        </p:nvSpPr>
        <p:spPr>
          <a:xfrm>
            <a:off x="4581285"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31</a:t>
            </a:r>
          </a:p>
          <a:p>
            <a:pPr algn="ctr"/>
            <a:r>
              <a:rPr lang="zh-CN" sz="1200" b="0" i="0" u="none" strike="noStrike" cap="none" baseline="0">
                <a:solidFill>
                  <a:srgbClr val="4D4D4D"/>
                </a:solidFill>
                <a:effectLst/>
                <a:uFillTx/>
                <a:ea typeface="SimSun"/>
              </a:rPr>
              <a:t>10</a:t>
            </a:r>
          </a:p>
        </p:txBody>
      </p:sp>
      <p:sp>
        <p:nvSpPr>
          <p:cNvPr id="90" name="TextBox 89">
            <a:extLst>
              <a:ext uri="{FF2B5EF4-FFF2-40B4-BE49-F238E27FC236}">
                <a16:creationId xmlns:a16="http://schemas.microsoft.com/office/drawing/2014/main" xmlns="" id="{550F9CF5-77F4-4C06-B6C2-01BA2371167E}"/>
              </a:ext>
            </a:extLst>
          </p:cNvPr>
          <p:cNvSpPr txBox="1"/>
          <p:nvPr/>
        </p:nvSpPr>
        <p:spPr>
          <a:xfrm>
            <a:off x="4883642"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22</a:t>
            </a:r>
          </a:p>
          <a:p>
            <a:pPr algn="ctr"/>
            <a:r>
              <a:rPr lang="zh-CN" sz="1200" b="0" i="0" u="none" strike="noStrike" cap="none" baseline="0">
                <a:solidFill>
                  <a:srgbClr val="4D4D4D"/>
                </a:solidFill>
                <a:effectLst/>
                <a:uFillTx/>
                <a:ea typeface="SimSun"/>
              </a:rPr>
              <a:t>9</a:t>
            </a:r>
          </a:p>
        </p:txBody>
      </p:sp>
      <p:sp>
        <p:nvSpPr>
          <p:cNvPr id="91" name="TextBox 90">
            <a:extLst>
              <a:ext uri="{FF2B5EF4-FFF2-40B4-BE49-F238E27FC236}">
                <a16:creationId xmlns:a16="http://schemas.microsoft.com/office/drawing/2014/main" xmlns="" id="{42957EA1-2570-4B84-9419-90A5AEBD36C0}"/>
              </a:ext>
            </a:extLst>
          </p:cNvPr>
          <p:cNvSpPr txBox="1"/>
          <p:nvPr/>
        </p:nvSpPr>
        <p:spPr>
          <a:xfrm>
            <a:off x="5185998"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16</a:t>
            </a:r>
          </a:p>
          <a:p>
            <a:pPr algn="ctr"/>
            <a:r>
              <a:rPr lang="zh-CN" sz="1200" b="0" i="0" u="none" strike="noStrike" cap="none" baseline="0">
                <a:solidFill>
                  <a:srgbClr val="4D4D4D"/>
                </a:solidFill>
                <a:effectLst/>
                <a:uFillTx/>
                <a:ea typeface="SimSun"/>
              </a:rPr>
              <a:t>7</a:t>
            </a:r>
          </a:p>
        </p:txBody>
      </p:sp>
      <p:sp>
        <p:nvSpPr>
          <p:cNvPr id="92" name="TextBox 91">
            <a:extLst>
              <a:ext uri="{FF2B5EF4-FFF2-40B4-BE49-F238E27FC236}">
                <a16:creationId xmlns:a16="http://schemas.microsoft.com/office/drawing/2014/main" xmlns="" id="{42884526-4E21-47FD-9823-3ECEBC61AA61}"/>
              </a:ext>
            </a:extLst>
          </p:cNvPr>
          <p:cNvSpPr txBox="1"/>
          <p:nvPr/>
        </p:nvSpPr>
        <p:spPr>
          <a:xfrm>
            <a:off x="5488356"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11</a:t>
            </a:r>
          </a:p>
          <a:p>
            <a:pPr algn="ctr"/>
            <a:r>
              <a:rPr lang="zh-CN" sz="1200" b="0" i="0" u="none" strike="noStrike" cap="none" baseline="0">
                <a:solidFill>
                  <a:srgbClr val="4D4D4D"/>
                </a:solidFill>
                <a:effectLst/>
                <a:uFillTx/>
                <a:ea typeface="SimSun"/>
              </a:rPr>
              <a:t>5</a:t>
            </a:r>
          </a:p>
        </p:txBody>
      </p:sp>
      <p:sp>
        <p:nvSpPr>
          <p:cNvPr id="93" name="TextBox 92">
            <a:extLst>
              <a:ext uri="{FF2B5EF4-FFF2-40B4-BE49-F238E27FC236}">
                <a16:creationId xmlns:a16="http://schemas.microsoft.com/office/drawing/2014/main" xmlns="" id="{65E2CF40-5E0E-405F-A0CB-B0FFCDF4B442}"/>
              </a:ext>
            </a:extLst>
          </p:cNvPr>
          <p:cNvSpPr txBox="1"/>
          <p:nvPr/>
        </p:nvSpPr>
        <p:spPr>
          <a:xfrm>
            <a:off x="5832824"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9</a:t>
            </a:r>
          </a:p>
          <a:p>
            <a:pPr algn="ctr"/>
            <a:r>
              <a:rPr lang="zh-CN" sz="1200" b="0" i="0" u="none" strike="noStrike" cap="none" baseline="0">
                <a:solidFill>
                  <a:srgbClr val="4D4D4D"/>
                </a:solidFill>
                <a:effectLst/>
                <a:uFillTx/>
                <a:ea typeface="SimSun"/>
              </a:rPr>
              <a:t>2</a:t>
            </a:r>
          </a:p>
        </p:txBody>
      </p:sp>
      <p:sp>
        <p:nvSpPr>
          <p:cNvPr id="94" name="TextBox 93">
            <a:extLst>
              <a:ext uri="{FF2B5EF4-FFF2-40B4-BE49-F238E27FC236}">
                <a16:creationId xmlns:a16="http://schemas.microsoft.com/office/drawing/2014/main" xmlns="" id="{CF5ED7E4-4A57-46D9-BC65-D1FA8E17F46D}"/>
              </a:ext>
            </a:extLst>
          </p:cNvPr>
          <p:cNvSpPr txBox="1"/>
          <p:nvPr/>
        </p:nvSpPr>
        <p:spPr>
          <a:xfrm>
            <a:off x="6135181"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7</a:t>
            </a:r>
          </a:p>
          <a:p>
            <a:pPr algn="ctr"/>
            <a:r>
              <a:rPr lang="zh-CN" sz="1200" b="0" i="0" u="none" strike="noStrike" cap="none" baseline="0">
                <a:solidFill>
                  <a:srgbClr val="4D4D4D"/>
                </a:solidFill>
                <a:effectLst/>
                <a:uFillTx/>
                <a:ea typeface="SimSun"/>
              </a:rPr>
              <a:t>2</a:t>
            </a:r>
          </a:p>
        </p:txBody>
      </p:sp>
      <p:sp>
        <p:nvSpPr>
          <p:cNvPr id="95" name="TextBox 94">
            <a:extLst>
              <a:ext uri="{FF2B5EF4-FFF2-40B4-BE49-F238E27FC236}">
                <a16:creationId xmlns:a16="http://schemas.microsoft.com/office/drawing/2014/main" xmlns="" id="{A09FAF28-1421-4C33-A706-35973D6D91DC}"/>
              </a:ext>
            </a:extLst>
          </p:cNvPr>
          <p:cNvSpPr txBox="1"/>
          <p:nvPr/>
        </p:nvSpPr>
        <p:spPr>
          <a:xfrm>
            <a:off x="6437538"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7</a:t>
            </a:r>
          </a:p>
          <a:p>
            <a:pPr algn="ctr"/>
            <a:r>
              <a:rPr lang="zh-CN" sz="1200" b="0" i="0" u="none" strike="noStrike" cap="none" baseline="0">
                <a:solidFill>
                  <a:srgbClr val="4D4D4D"/>
                </a:solidFill>
                <a:effectLst/>
                <a:uFillTx/>
                <a:ea typeface="SimSun"/>
              </a:rPr>
              <a:t>0</a:t>
            </a:r>
          </a:p>
        </p:txBody>
      </p:sp>
      <p:sp>
        <p:nvSpPr>
          <p:cNvPr id="96" name="TextBox 95">
            <a:extLst>
              <a:ext uri="{FF2B5EF4-FFF2-40B4-BE49-F238E27FC236}">
                <a16:creationId xmlns:a16="http://schemas.microsoft.com/office/drawing/2014/main" xmlns="" id="{98FFFB88-1AD8-4585-B3EE-FAE295335F1B}"/>
              </a:ext>
            </a:extLst>
          </p:cNvPr>
          <p:cNvSpPr txBox="1"/>
          <p:nvPr/>
        </p:nvSpPr>
        <p:spPr>
          <a:xfrm>
            <a:off x="6739896"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7</a:t>
            </a:r>
          </a:p>
          <a:p>
            <a:pPr algn="ctr"/>
            <a:r>
              <a:rPr lang="zh-CN" sz="1200" b="0" i="0" u="none" strike="noStrike" cap="none" baseline="0">
                <a:solidFill>
                  <a:srgbClr val="4D4D4D"/>
                </a:solidFill>
                <a:effectLst/>
                <a:uFillTx/>
                <a:ea typeface="SimSun"/>
              </a:rPr>
              <a:t>0</a:t>
            </a:r>
          </a:p>
        </p:txBody>
      </p:sp>
      <p:sp>
        <p:nvSpPr>
          <p:cNvPr id="97" name="TextBox 96">
            <a:extLst>
              <a:ext uri="{FF2B5EF4-FFF2-40B4-BE49-F238E27FC236}">
                <a16:creationId xmlns:a16="http://schemas.microsoft.com/office/drawing/2014/main" xmlns="" id="{5DE5BAB9-2444-4D99-8E37-35EC57017250}"/>
              </a:ext>
            </a:extLst>
          </p:cNvPr>
          <p:cNvSpPr txBox="1"/>
          <p:nvPr/>
        </p:nvSpPr>
        <p:spPr>
          <a:xfrm>
            <a:off x="7042253"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4</a:t>
            </a:r>
          </a:p>
          <a:p>
            <a:pPr algn="ctr"/>
            <a:r>
              <a:rPr lang="zh-CN" sz="1200" b="0" i="0" u="none" strike="noStrike" cap="none" baseline="0">
                <a:solidFill>
                  <a:srgbClr val="4D4D4D"/>
                </a:solidFill>
                <a:effectLst/>
                <a:uFillTx/>
                <a:ea typeface="SimSun"/>
              </a:rPr>
              <a:t>0</a:t>
            </a:r>
          </a:p>
        </p:txBody>
      </p:sp>
      <p:sp>
        <p:nvSpPr>
          <p:cNvPr id="98" name="TextBox 97">
            <a:extLst>
              <a:ext uri="{FF2B5EF4-FFF2-40B4-BE49-F238E27FC236}">
                <a16:creationId xmlns:a16="http://schemas.microsoft.com/office/drawing/2014/main" xmlns="" id="{AAEB9B3F-7060-4DCB-A7C4-71CD09BA5A2D}"/>
              </a:ext>
            </a:extLst>
          </p:cNvPr>
          <p:cNvSpPr txBox="1"/>
          <p:nvPr/>
        </p:nvSpPr>
        <p:spPr>
          <a:xfrm>
            <a:off x="7344610"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4</a:t>
            </a:r>
          </a:p>
          <a:p>
            <a:pPr algn="ctr"/>
            <a:r>
              <a:rPr lang="zh-CN" sz="1200" b="0" i="0" u="none" strike="noStrike" cap="none" baseline="0">
                <a:solidFill>
                  <a:srgbClr val="4D4D4D"/>
                </a:solidFill>
                <a:effectLst/>
                <a:uFillTx/>
                <a:ea typeface="SimSun"/>
              </a:rPr>
              <a:t>0</a:t>
            </a:r>
          </a:p>
        </p:txBody>
      </p:sp>
      <p:sp>
        <p:nvSpPr>
          <p:cNvPr id="99" name="TextBox 98">
            <a:extLst>
              <a:ext uri="{FF2B5EF4-FFF2-40B4-BE49-F238E27FC236}">
                <a16:creationId xmlns:a16="http://schemas.microsoft.com/office/drawing/2014/main" xmlns="" id="{477E5B9F-AD0E-4917-BA79-612DE620B935}"/>
              </a:ext>
            </a:extLst>
          </p:cNvPr>
          <p:cNvSpPr txBox="1"/>
          <p:nvPr/>
        </p:nvSpPr>
        <p:spPr>
          <a:xfrm>
            <a:off x="7646966"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4</a:t>
            </a:r>
          </a:p>
          <a:p>
            <a:pPr algn="ctr"/>
            <a:r>
              <a:rPr lang="zh-CN" sz="1200" b="0" i="0" u="none" strike="noStrike" cap="none" baseline="0">
                <a:solidFill>
                  <a:srgbClr val="4D4D4D"/>
                </a:solidFill>
                <a:effectLst/>
                <a:uFillTx/>
                <a:ea typeface="SimSun"/>
              </a:rPr>
              <a:t>0</a:t>
            </a:r>
          </a:p>
        </p:txBody>
      </p:sp>
      <p:sp>
        <p:nvSpPr>
          <p:cNvPr id="100" name="TextBox 99">
            <a:extLst>
              <a:ext uri="{FF2B5EF4-FFF2-40B4-BE49-F238E27FC236}">
                <a16:creationId xmlns:a16="http://schemas.microsoft.com/office/drawing/2014/main" xmlns="" id="{8435855B-E2DB-4E2C-A236-DC4BEEFB27CE}"/>
              </a:ext>
            </a:extLst>
          </p:cNvPr>
          <p:cNvSpPr txBox="1"/>
          <p:nvPr/>
        </p:nvSpPr>
        <p:spPr>
          <a:xfrm>
            <a:off x="7949323"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a:t>
            </a:r>
          </a:p>
          <a:p>
            <a:pPr algn="ctr"/>
            <a:r>
              <a:rPr lang="zh-CN" sz="1200" b="0" i="0" u="none" strike="noStrike" cap="none" baseline="0">
                <a:solidFill>
                  <a:srgbClr val="4D4D4D"/>
                </a:solidFill>
                <a:effectLst/>
                <a:uFillTx/>
                <a:ea typeface="SimSun"/>
              </a:rPr>
              <a:t>0</a:t>
            </a:r>
          </a:p>
        </p:txBody>
      </p:sp>
      <p:sp>
        <p:nvSpPr>
          <p:cNvPr id="101" name="TextBox 100">
            <a:extLst>
              <a:ext uri="{FF2B5EF4-FFF2-40B4-BE49-F238E27FC236}">
                <a16:creationId xmlns:a16="http://schemas.microsoft.com/office/drawing/2014/main" xmlns="" id="{7257DB37-A60A-4DBC-8C21-BBD76FF2FF5D}"/>
              </a:ext>
            </a:extLst>
          </p:cNvPr>
          <p:cNvSpPr txBox="1"/>
          <p:nvPr/>
        </p:nvSpPr>
        <p:spPr>
          <a:xfrm>
            <a:off x="8251679"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a:t>
            </a:r>
          </a:p>
          <a:p>
            <a:pPr algn="ctr"/>
            <a:r>
              <a:rPr lang="zh-CN" sz="1200" b="0" i="0" u="none" strike="noStrike" cap="none" baseline="0">
                <a:solidFill>
                  <a:srgbClr val="4D4D4D"/>
                </a:solidFill>
                <a:effectLst/>
                <a:uFillTx/>
                <a:ea typeface="SimSun"/>
              </a:rPr>
              <a:t>0</a:t>
            </a:r>
          </a:p>
        </p:txBody>
      </p:sp>
      <p:sp>
        <p:nvSpPr>
          <p:cNvPr id="102" name="TextBox 101">
            <a:extLst>
              <a:ext uri="{FF2B5EF4-FFF2-40B4-BE49-F238E27FC236}">
                <a16:creationId xmlns:a16="http://schemas.microsoft.com/office/drawing/2014/main" xmlns="" id="{770102E6-9A9E-454E-ABD5-81FF5E422AC9}"/>
              </a:ext>
            </a:extLst>
          </p:cNvPr>
          <p:cNvSpPr txBox="1"/>
          <p:nvPr/>
        </p:nvSpPr>
        <p:spPr>
          <a:xfrm>
            <a:off x="8554041"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0</a:t>
            </a:r>
          </a:p>
          <a:p>
            <a:pPr algn="ctr"/>
            <a:r>
              <a:rPr lang="zh-CN" sz="1200" b="0" i="0" u="none" strike="noStrike" cap="none" baseline="0">
                <a:solidFill>
                  <a:srgbClr val="4D4D4D"/>
                </a:solidFill>
                <a:effectLst/>
                <a:uFillTx/>
                <a:ea typeface="SimSun"/>
              </a:rPr>
              <a:t>0</a:t>
            </a:r>
          </a:p>
        </p:txBody>
      </p:sp>
      <p:grpSp>
        <p:nvGrpSpPr>
          <p:cNvPr id="103" name="Graphic 1024">
            <a:extLst>
              <a:ext uri="{FF2B5EF4-FFF2-40B4-BE49-F238E27FC236}">
                <a16:creationId xmlns:a16="http://schemas.microsoft.com/office/drawing/2014/main" xmlns="" id="{6BD860FF-EFB6-4877-AD97-5AF375C4F36C}"/>
              </a:ext>
            </a:extLst>
          </p:cNvPr>
          <p:cNvGrpSpPr/>
          <p:nvPr/>
        </p:nvGrpSpPr>
        <p:grpSpPr>
          <a:xfrm>
            <a:off x="1145868" y="2066688"/>
            <a:ext cx="7498684" cy="2321819"/>
            <a:chOff x="1050131" y="2340769"/>
            <a:chExt cx="7032308" cy="2177415"/>
          </a:xfrm>
        </p:grpSpPr>
        <p:sp>
          <p:nvSpPr>
            <p:cNvPr id="104" name="Freeform: Shape 1027">
              <a:extLst>
                <a:ext uri="{FF2B5EF4-FFF2-40B4-BE49-F238E27FC236}">
                  <a16:creationId xmlns:a16="http://schemas.microsoft.com/office/drawing/2014/main" xmlns="" id="{45FF6B68-7E6C-4E17-A6B7-55CE66649047}"/>
                </a:ext>
              </a:extLst>
            </p:cNvPr>
            <p:cNvSpPr/>
            <p:nvPr/>
          </p:nvSpPr>
          <p:spPr>
            <a:xfrm>
              <a:off x="1050131" y="2340769"/>
              <a:ext cx="7000875" cy="2143125"/>
            </a:xfrm>
            <a:custGeom>
              <a:avLst/>
              <a:gdLst>
                <a:gd name="connsiteX0" fmla="*/ 7144 w 7000875"/>
                <a:gd name="connsiteY0" fmla="*/ 7144 h 2143125"/>
                <a:gd name="connsiteX1" fmla="*/ 160496 w 7000875"/>
                <a:gd name="connsiteY1" fmla="*/ 7144 h 2143125"/>
                <a:gd name="connsiteX2" fmla="*/ 160496 w 7000875"/>
                <a:gd name="connsiteY2" fmla="*/ 14764 h 2143125"/>
                <a:gd name="connsiteX3" fmla="*/ 170974 w 7000875"/>
                <a:gd name="connsiteY3" fmla="*/ 14764 h 2143125"/>
                <a:gd name="connsiteX4" fmla="*/ 170974 w 7000875"/>
                <a:gd name="connsiteY4" fmla="*/ 22384 h 2143125"/>
                <a:gd name="connsiteX5" fmla="*/ 197644 w 7000875"/>
                <a:gd name="connsiteY5" fmla="*/ 22384 h 2143125"/>
                <a:gd name="connsiteX6" fmla="*/ 197644 w 7000875"/>
                <a:gd name="connsiteY6" fmla="*/ 31909 h 2143125"/>
                <a:gd name="connsiteX7" fmla="*/ 210979 w 7000875"/>
                <a:gd name="connsiteY7" fmla="*/ 31909 h 2143125"/>
                <a:gd name="connsiteX8" fmla="*/ 210979 w 7000875"/>
                <a:gd name="connsiteY8" fmla="*/ 39529 h 2143125"/>
                <a:gd name="connsiteX9" fmla="*/ 224314 w 7000875"/>
                <a:gd name="connsiteY9" fmla="*/ 39529 h 2143125"/>
                <a:gd name="connsiteX10" fmla="*/ 224314 w 7000875"/>
                <a:gd name="connsiteY10" fmla="*/ 50006 h 2143125"/>
                <a:gd name="connsiteX11" fmla="*/ 238601 w 7000875"/>
                <a:gd name="connsiteY11" fmla="*/ 50006 h 2143125"/>
                <a:gd name="connsiteX12" fmla="*/ 238601 w 7000875"/>
                <a:gd name="connsiteY12" fmla="*/ 58579 h 2143125"/>
                <a:gd name="connsiteX13" fmla="*/ 278606 w 7000875"/>
                <a:gd name="connsiteY13" fmla="*/ 58579 h 2143125"/>
                <a:gd name="connsiteX14" fmla="*/ 278606 w 7000875"/>
                <a:gd name="connsiteY14" fmla="*/ 68104 h 2143125"/>
                <a:gd name="connsiteX15" fmla="*/ 290989 w 7000875"/>
                <a:gd name="connsiteY15" fmla="*/ 68104 h 2143125"/>
                <a:gd name="connsiteX16" fmla="*/ 290989 w 7000875"/>
                <a:gd name="connsiteY16" fmla="*/ 76676 h 2143125"/>
                <a:gd name="connsiteX17" fmla="*/ 305276 w 7000875"/>
                <a:gd name="connsiteY17" fmla="*/ 76676 h 2143125"/>
                <a:gd name="connsiteX18" fmla="*/ 305276 w 7000875"/>
                <a:gd name="connsiteY18" fmla="*/ 84296 h 2143125"/>
                <a:gd name="connsiteX19" fmla="*/ 317659 w 7000875"/>
                <a:gd name="connsiteY19" fmla="*/ 84296 h 2143125"/>
                <a:gd name="connsiteX20" fmla="*/ 317659 w 7000875"/>
                <a:gd name="connsiteY20" fmla="*/ 93821 h 2143125"/>
                <a:gd name="connsiteX21" fmla="*/ 331946 w 7000875"/>
                <a:gd name="connsiteY21" fmla="*/ 93821 h 2143125"/>
                <a:gd name="connsiteX22" fmla="*/ 331946 w 7000875"/>
                <a:gd name="connsiteY22" fmla="*/ 111919 h 2143125"/>
                <a:gd name="connsiteX23" fmla="*/ 345281 w 7000875"/>
                <a:gd name="connsiteY23" fmla="*/ 111919 h 2143125"/>
                <a:gd name="connsiteX24" fmla="*/ 345281 w 7000875"/>
                <a:gd name="connsiteY24" fmla="*/ 120491 h 2143125"/>
                <a:gd name="connsiteX25" fmla="*/ 358616 w 7000875"/>
                <a:gd name="connsiteY25" fmla="*/ 120491 h 2143125"/>
                <a:gd name="connsiteX26" fmla="*/ 358616 w 7000875"/>
                <a:gd name="connsiteY26" fmla="*/ 144304 h 2143125"/>
                <a:gd name="connsiteX27" fmla="*/ 376714 w 7000875"/>
                <a:gd name="connsiteY27" fmla="*/ 144304 h 2143125"/>
                <a:gd name="connsiteX28" fmla="*/ 376714 w 7000875"/>
                <a:gd name="connsiteY28" fmla="*/ 180499 h 2143125"/>
                <a:gd name="connsiteX29" fmla="*/ 395764 w 7000875"/>
                <a:gd name="connsiteY29" fmla="*/ 180499 h 2143125"/>
                <a:gd name="connsiteX30" fmla="*/ 395764 w 7000875"/>
                <a:gd name="connsiteY30" fmla="*/ 195739 h 2143125"/>
                <a:gd name="connsiteX31" fmla="*/ 412909 w 7000875"/>
                <a:gd name="connsiteY31" fmla="*/ 195739 h 2143125"/>
                <a:gd name="connsiteX32" fmla="*/ 412909 w 7000875"/>
                <a:gd name="connsiteY32" fmla="*/ 204311 h 2143125"/>
                <a:gd name="connsiteX33" fmla="*/ 424339 w 7000875"/>
                <a:gd name="connsiteY33" fmla="*/ 204311 h 2143125"/>
                <a:gd name="connsiteX34" fmla="*/ 424339 w 7000875"/>
                <a:gd name="connsiteY34" fmla="*/ 216694 h 2143125"/>
                <a:gd name="connsiteX35" fmla="*/ 438626 w 7000875"/>
                <a:gd name="connsiteY35" fmla="*/ 216694 h 2143125"/>
                <a:gd name="connsiteX36" fmla="*/ 438626 w 7000875"/>
                <a:gd name="connsiteY36" fmla="*/ 235744 h 2143125"/>
                <a:gd name="connsiteX37" fmla="*/ 451961 w 7000875"/>
                <a:gd name="connsiteY37" fmla="*/ 235744 h 2143125"/>
                <a:gd name="connsiteX38" fmla="*/ 451961 w 7000875"/>
                <a:gd name="connsiteY38" fmla="*/ 250031 h 2143125"/>
                <a:gd name="connsiteX39" fmla="*/ 466249 w 7000875"/>
                <a:gd name="connsiteY39" fmla="*/ 250031 h 2143125"/>
                <a:gd name="connsiteX40" fmla="*/ 466249 w 7000875"/>
                <a:gd name="connsiteY40" fmla="*/ 271939 h 2143125"/>
                <a:gd name="connsiteX41" fmla="*/ 476726 w 7000875"/>
                <a:gd name="connsiteY41" fmla="*/ 271939 h 2143125"/>
                <a:gd name="connsiteX42" fmla="*/ 476726 w 7000875"/>
                <a:gd name="connsiteY42" fmla="*/ 302419 h 2143125"/>
                <a:gd name="connsiteX43" fmla="*/ 492919 w 7000875"/>
                <a:gd name="connsiteY43" fmla="*/ 302419 h 2143125"/>
                <a:gd name="connsiteX44" fmla="*/ 492919 w 7000875"/>
                <a:gd name="connsiteY44" fmla="*/ 311944 h 2143125"/>
                <a:gd name="connsiteX45" fmla="*/ 506254 w 7000875"/>
                <a:gd name="connsiteY45" fmla="*/ 311944 h 2143125"/>
                <a:gd name="connsiteX46" fmla="*/ 506254 w 7000875"/>
                <a:gd name="connsiteY46" fmla="*/ 330041 h 2143125"/>
                <a:gd name="connsiteX47" fmla="*/ 520541 w 7000875"/>
                <a:gd name="connsiteY47" fmla="*/ 330041 h 2143125"/>
                <a:gd name="connsiteX48" fmla="*/ 520541 w 7000875"/>
                <a:gd name="connsiteY48" fmla="*/ 341471 h 2143125"/>
                <a:gd name="connsiteX49" fmla="*/ 531971 w 7000875"/>
                <a:gd name="connsiteY49" fmla="*/ 341471 h 2143125"/>
                <a:gd name="connsiteX50" fmla="*/ 531971 w 7000875"/>
                <a:gd name="connsiteY50" fmla="*/ 349091 h 2143125"/>
                <a:gd name="connsiteX51" fmla="*/ 546259 w 7000875"/>
                <a:gd name="connsiteY51" fmla="*/ 349091 h 2143125"/>
                <a:gd name="connsiteX52" fmla="*/ 546259 w 7000875"/>
                <a:gd name="connsiteY52" fmla="*/ 357664 h 2143125"/>
                <a:gd name="connsiteX53" fmla="*/ 560546 w 7000875"/>
                <a:gd name="connsiteY53" fmla="*/ 357664 h 2143125"/>
                <a:gd name="connsiteX54" fmla="*/ 560546 w 7000875"/>
                <a:gd name="connsiteY54" fmla="*/ 376714 h 2143125"/>
                <a:gd name="connsiteX55" fmla="*/ 584359 w 7000875"/>
                <a:gd name="connsiteY55" fmla="*/ 376714 h 2143125"/>
                <a:gd name="connsiteX56" fmla="*/ 584359 w 7000875"/>
                <a:gd name="connsiteY56" fmla="*/ 396716 h 2143125"/>
                <a:gd name="connsiteX57" fmla="*/ 598646 w 7000875"/>
                <a:gd name="connsiteY57" fmla="*/ 396716 h 2143125"/>
                <a:gd name="connsiteX58" fmla="*/ 598646 w 7000875"/>
                <a:gd name="connsiteY58" fmla="*/ 426244 h 2143125"/>
                <a:gd name="connsiteX59" fmla="*/ 612934 w 7000875"/>
                <a:gd name="connsiteY59" fmla="*/ 426244 h 2143125"/>
                <a:gd name="connsiteX60" fmla="*/ 612934 w 7000875"/>
                <a:gd name="connsiteY60" fmla="*/ 435769 h 2143125"/>
                <a:gd name="connsiteX61" fmla="*/ 638651 w 7000875"/>
                <a:gd name="connsiteY61" fmla="*/ 435769 h 2143125"/>
                <a:gd name="connsiteX62" fmla="*/ 638651 w 7000875"/>
                <a:gd name="connsiteY62" fmla="*/ 446246 h 2143125"/>
                <a:gd name="connsiteX63" fmla="*/ 651034 w 7000875"/>
                <a:gd name="connsiteY63" fmla="*/ 446246 h 2143125"/>
                <a:gd name="connsiteX64" fmla="*/ 651034 w 7000875"/>
                <a:gd name="connsiteY64" fmla="*/ 453866 h 2143125"/>
                <a:gd name="connsiteX65" fmla="*/ 665321 w 7000875"/>
                <a:gd name="connsiteY65" fmla="*/ 453866 h 2143125"/>
                <a:gd name="connsiteX66" fmla="*/ 665321 w 7000875"/>
                <a:gd name="connsiteY66" fmla="*/ 461486 h 2143125"/>
                <a:gd name="connsiteX67" fmla="*/ 681514 w 7000875"/>
                <a:gd name="connsiteY67" fmla="*/ 461486 h 2143125"/>
                <a:gd name="connsiteX68" fmla="*/ 681514 w 7000875"/>
                <a:gd name="connsiteY68" fmla="*/ 471011 h 2143125"/>
                <a:gd name="connsiteX69" fmla="*/ 693896 w 7000875"/>
                <a:gd name="connsiteY69" fmla="*/ 471011 h 2143125"/>
                <a:gd name="connsiteX70" fmla="*/ 693896 w 7000875"/>
                <a:gd name="connsiteY70" fmla="*/ 479584 h 2143125"/>
                <a:gd name="connsiteX71" fmla="*/ 705326 w 7000875"/>
                <a:gd name="connsiteY71" fmla="*/ 479584 h 2143125"/>
                <a:gd name="connsiteX72" fmla="*/ 705326 w 7000875"/>
                <a:gd name="connsiteY72" fmla="*/ 490061 h 2143125"/>
                <a:gd name="connsiteX73" fmla="*/ 719614 w 7000875"/>
                <a:gd name="connsiteY73" fmla="*/ 490061 h 2143125"/>
                <a:gd name="connsiteX74" fmla="*/ 719614 w 7000875"/>
                <a:gd name="connsiteY74" fmla="*/ 497681 h 2143125"/>
                <a:gd name="connsiteX75" fmla="*/ 732949 w 7000875"/>
                <a:gd name="connsiteY75" fmla="*/ 497681 h 2143125"/>
                <a:gd name="connsiteX76" fmla="*/ 732949 w 7000875"/>
                <a:gd name="connsiteY76" fmla="*/ 512921 h 2143125"/>
                <a:gd name="connsiteX77" fmla="*/ 746284 w 7000875"/>
                <a:gd name="connsiteY77" fmla="*/ 512921 h 2143125"/>
                <a:gd name="connsiteX78" fmla="*/ 746284 w 7000875"/>
                <a:gd name="connsiteY78" fmla="*/ 527209 h 2143125"/>
                <a:gd name="connsiteX79" fmla="*/ 759619 w 7000875"/>
                <a:gd name="connsiteY79" fmla="*/ 527209 h 2143125"/>
                <a:gd name="connsiteX80" fmla="*/ 759619 w 7000875"/>
                <a:gd name="connsiteY80" fmla="*/ 541496 h 2143125"/>
                <a:gd name="connsiteX81" fmla="*/ 779621 w 7000875"/>
                <a:gd name="connsiteY81" fmla="*/ 541496 h 2143125"/>
                <a:gd name="connsiteX82" fmla="*/ 779621 w 7000875"/>
                <a:gd name="connsiteY82" fmla="*/ 551021 h 2143125"/>
                <a:gd name="connsiteX83" fmla="*/ 789146 w 7000875"/>
                <a:gd name="connsiteY83" fmla="*/ 551021 h 2143125"/>
                <a:gd name="connsiteX84" fmla="*/ 789146 w 7000875"/>
                <a:gd name="connsiteY84" fmla="*/ 562451 h 2143125"/>
                <a:gd name="connsiteX85" fmla="*/ 800576 w 7000875"/>
                <a:gd name="connsiteY85" fmla="*/ 562451 h 2143125"/>
                <a:gd name="connsiteX86" fmla="*/ 800576 w 7000875"/>
                <a:gd name="connsiteY86" fmla="*/ 577691 h 2143125"/>
                <a:gd name="connsiteX87" fmla="*/ 812006 w 7000875"/>
                <a:gd name="connsiteY87" fmla="*/ 577691 h 2143125"/>
                <a:gd name="connsiteX88" fmla="*/ 812006 w 7000875"/>
                <a:gd name="connsiteY88" fmla="*/ 603409 h 2143125"/>
                <a:gd name="connsiteX89" fmla="*/ 827246 w 7000875"/>
                <a:gd name="connsiteY89" fmla="*/ 603409 h 2143125"/>
                <a:gd name="connsiteX90" fmla="*/ 827246 w 7000875"/>
                <a:gd name="connsiteY90" fmla="*/ 620554 h 2143125"/>
                <a:gd name="connsiteX91" fmla="*/ 839629 w 7000875"/>
                <a:gd name="connsiteY91" fmla="*/ 620554 h 2143125"/>
                <a:gd name="connsiteX92" fmla="*/ 839629 w 7000875"/>
                <a:gd name="connsiteY92" fmla="*/ 630079 h 2143125"/>
                <a:gd name="connsiteX93" fmla="*/ 851059 w 7000875"/>
                <a:gd name="connsiteY93" fmla="*/ 630079 h 2143125"/>
                <a:gd name="connsiteX94" fmla="*/ 851059 w 7000875"/>
                <a:gd name="connsiteY94" fmla="*/ 638651 h 2143125"/>
                <a:gd name="connsiteX95" fmla="*/ 865346 w 7000875"/>
                <a:gd name="connsiteY95" fmla="*/ 638651 h 2143125"/>
                <a:gd name="connsiteX96" fmla="*/ 865346 w 7000875"/>
                <a:gd name="connsiteY96" fmla="*/ 653891 h 2143125"/>
                <a:gd name="connsiteX97" fmla="*/ 877729 w 7000875"/>
                <a:gd name="connsiteY97" fmla="*/ 653891 h 2143125"/>
                <a:gd name="connsiteX98" fmla="*/ 877729 w 7000875"/>
                <a:gd name="connsiteY98" fmla="*/ 667226 h 2143125"/>
                <a:gd name="connsiteX99" fmla="*/ 892016 w 7000875"/>
                <a:gd name="connsiteY99" fmla="*/ 667226 h 2143125"/>
                <a:gd name="connsiteX100" fmla="*/ 892016 w 7000875"/>
                <a:gd name="connsiteY100" fmla="*/ 683419 h 2143125"/>
                <a:gd name="connsiteX101" fmla="*/ 905351 w 7000875"/>
                <a:gd name="connsiteY101" fmla="*/ 683419 h 2143125"/>
                <a:gd name="connsiteX102" fmla="*/ 905351 w 7000875"/>
                <a:gd name="connsiteY102" fmla="*/ 694849 h 2143125"/>
                <a:gd name="connsiteX103" fmla="*/ 918686 w 7000875"/>
                <a:gd name="connsiteY103" fmla="*/ 694849 h 2143125"/>
                <a:gd name="connsiteX104" fmla="*/ 918686 w 7000875"/>
                <a:gd name="connsiteY104" fmla="*/ 704374 h 2143125"/>
                <a:gd name="connsiteX105" fmla="*/ 934879 w 7000875"/>
                <a:gd name="connsiteY105" fmla="*/ 704374 h 2143125"/>
                <a:gd name="connsiteX106" fmla="*/ 934879 w 7000875"/>
                <a:gd name="connsiteY106" fmla="*/ 715804 h 2143125"/>
                <a:gd name="connsiteX107" fmla="*/ 950119 w 7000875"/>
                <a:gd name="connsiteY107" fmla="*/ 715804 h 2143125"/>
                <a:gd name="connsiteX108" fmla="*/ 950119 w 7000875"/>
                <a:gd name="connsiteY108" fmla="*/ 726281 h 2143125"/>
                <a:gd name="connsiteX109" fmla="*/ 972026 w 7000875"/>
                <a:gd name="connsiteY109" fmla="*/ 726281 h 2143125"/>
                <a:gd name="connsiteX110" fmla="*/ 972026 w 7000875"/>
                <a:gd name="connsiteY110" fmla="*/ 734854 h 2143125"/>
                <a:gd name="connsiteX111" fmla="*/ 989171 w 7000875"/>
                <a:gd name="connsiteY111" fmla="*/ 734854 h 2143125"/>
                <a:gd name="connsiteX112" fmla="*/ 989171 w 7000875"/>
                <a:gd name="connsiteY112" fmla="*/ 742474 h 2143125"/>
                <a:gd name="connsiteX113" fmla="*/ 998696 w 7000875"/>
                <a:gd name="connsiteY113" fmla="*/ 742474 h 2143125"/>
                <a:gd name="connsiteX114" fmla="*/ 998696 w 7000875"/>
                <a:gd name="connsiteY114" fmla="*/ 751999 h 2143125"/>
                <a:gd name="connsiteX115" fmla="*/ 1013936 w 7000875"/>
                <a:gd name="connsiteY115" fmla="*/ 751999 h 2143125"/>
                <a:gd name="connsiteX116" fmla="*/ 1013936 w 7000875"/>
                <a:gd name="connsiteY116" fmla="*/ 763429 h 2143125"/>
                <a:gd name="connsiteX117" fmla="*/ 1029176 w 7000875"/>
                <a:gd name="connsiteY117" fmla="*/ 763429 h 2143125"/>
                <a:gd name="connsiteX118" fmla="*/ 1029176 w 7000875"/>
                <a:gd name="connsiteY118" fmla="*/ 771049 h 2143125"/>
                <a:gd name="connsiteX119" fmla="*/ 1038701 w 7000875"/>
                <a:gd name="connsiteY119" fmla="*/ 771049 h 2143125"/>
                <a:gd name="connsiteX120" fmla="*/ 1038701 w 7000875"/>
                <a:gd name="connsiteY120" fmla="*/ 780574 h 2143125"/>
                <a:gd name="connsiteX121" fmla="*/ 1056799 w 7000875"/>
                <a:gd name="connsiteY121" fmla="*/ 780574 h 2143125"/>
                <a:gd name="connsiteX122" fmla="*/ 1056799 w 7000875"/>
                <a:gd name="connsiteY122" fmla="*/ 789146 h 2143125"/>
                <a:gd name="connsiteX123" fmla="*/ 1066324 w 7000875"/>
                <a:gd name="connsiteY123" fmla="*/ 789146 h 2143125"/>
                <a:gd name="connsiteX124" fmla="*/ 1066324 w 7000875"/>
                <a:gd name="connsiteY124" fmla="*/ 796766 h 2143125"/>
                <a:gd name="connsiteX125" fmla="*/ 1079659 w 7000875"/>
                <a:gd name="connsiteY125" fmla="*/ 796766 h 2143125"/>
                <a:gd name="connsiteX126" fmla="*/ 1079659 w 7000875"/>
                <a:gd name="connsiteY126" fmla="*/ 806291 h 2143125"/>
                <a:gd name="connsiteX127" fmla="*/ 1094899 w 7000875"/>
                <a:gd name="connsiteY127" fmla="*/ 806291 h 2143125"/>
                <a:gd name="connsiteX128" fmla="*/ 1094899 w 7000875"/>
                <a:gd name="connsiteY128" fmla="*/ 812006 h 2143125"/>
                <a:gd name="connsiteX129" fmla="*/ 1112996 w 7000875"/>
                <a:gd name="connsiteY129" fmla="*/ 812006 h 2143125"/>
                <a:gd name="connsiteX130" fmla="*/ 1112996 w 7000875"/>
                <a:gd name="connsiteY130" fmla="*/ 817721 h 2143125"/>
                <a:gd name="connsiteX131" fmla="*/ 1123474 w 7000875"/>
                <a:gd name="connsiteY131" fmla="*/ 817721 h 2143125"/>
                <a:gd name="connsiteX132" fmla="*/ 1123474 w 7000875"/>
                <a:gd name="connsiteY132" fmla="*/ 826294 h 2143125"/>
                <a:gd name="connsiteX133" fmla="*/ 1134904 w 7000875"/>
                <a:gd name="connsiteY133" fmla="*/ 826294 h 2143125"/>
                <a:gd name="connsiteX134" fmla="*/ 1134904 w 7000875"/>
                <a:gd name="connsiteY134" fmla="*/ 832961 h 2143125"/>
                <a:gd name="connsiteX135" fmla="*/ 1150144 w 7000875"/>
                <a:gd name="connsiteY135" fmla="*/ 832961 h 2143125"/>
                <a:gd name="connsiteX136" fmla="*/ 1150144 w 7000875"/>
                <a:gd name="connsiteY136" fmla="*/ 840581 h 2143125"/>
                <a:gd name="connsiteX137" fmla="*/ 1166336 w 7000875"/>
                <a:gd name="connsiteY137" fmla="*/ 840581 h 2143125"/>
                <a:gd name="connsiteX138" fmla="*/ 1166336 w 7000875"/>
                <a:gd name="connsiteY138" fmla="*/ 848201 h 2143125"/>
                <a:gd name="connsiteX139" fmla="*/ 1202531 w 7000875"/>
                <a:gd name="connsiteY139" fmla="*/ 848201 h 2143125"/>
                <a:gd name="connsiteX140" fmla="*/ 1202531 w 7000875"/>
                <a:gd name="connsiteY140" fmla="*/ 908209 h 2143125"/>
                <a:gd name="connsiteX141" fmla="*/ 1230154 w 7000875"/>
                <a:gd name="connsiteY141" fmla="*/ 908209 h 2143125"/>
                <a:gd name="connsiteX142" fmla="*/ 1230154 w 7000875"/>
                <a:gd name="connsiteY142" fmla="*/ 920591 h 2143125"/>
                <a:gd name="connsiteX143" fmla="*/ 1253014 w 7000875"/>
                <a:gd name="connsiteY143" fmla="*/ 920591 h 2143125"/>
                <a:gd name="connsiteX144" fmla="*/ 1253014 w 7000875"/>
                <a:gd name="connsiteY144" fmla="*/ 932974 h 2143125"/>
                <a:gd name="connsiteX145" fmla="*/ 1266349 w 7000875"/>
                <a:gd name="connsiteY145" fmla="*/ 932974 h 2143125"/>
                <a:gd name="connsiteX146" fmla="*/ 1266349 w 7000875"/>
                <a:gd name="connsiteY146" fmla="*/ 944404 h 2143125"/>
                <a:gd name="connsiteX147" fmla="*/ 1281589 w 7000875"/>
                <a:gd name="connsiteY147" fmla="*/ 944404 h 2143125"/>
                <a:gd name="connsiteX148" fmla="*/ 1281589 w 7000875"/>
                <a:gd name="connsiteY148" fmla="*/ 962501 h 2143125"/>
                <a:gd name="connsiteX149" fmla="*/ 1293971 w 7000875"/>
                <a:gd name="connsiteY149" fmla="*/ 962501 h 2143125"/>
                <a:gd name="connsiteX150" fmla="*/ 1293971 w 7000875"/>
                <a:gd name="connsiteY150" fmla="*/ 976789 h 2143125"/>
                <a:gd name="connsiteX151" fmla="*/ 1311116 w 7000875"/>
                <a:gd name="connsiteY151" fmla="*/ 976789 h 2143125"/>
                <a:gd name="connsiteX152" fmla="*/ 1311116 w 7000875"/>
                <a:gd name="connsiteY152" fmla="*/ 989171 h 2143125"/>
                <a:gd name="connsiteX153" fmla="*/ 1333976 w 7000875"/>
                <a:gd name="connsiteY153" fmla="*/ 989171 h 2143125"/>
                <a:gd name="connsiteX154" fmla="*/ 1333976 w 7000875"/>
                <a:gd name="connsiteY154" fmla="*/ 1002506 h 2143125"/>
                <a:gd name="connsiteX155" fmla="*/ 1356836 w 7000875"/>
                <a:gd name="connsiteY155" fmla="*/ 1002506 h 2143125"/>
                <a:gd name="connsiteX156" fmla="*/ 1356836 w 7000875"/>
                <a:gd name="connsiteY156" fmla="*/ 1010126 h 2143125"/>
                <a:gd name="connsiteX157" fmla="*/ 1379696 w 7000875"/>
                <a:gd name="connsiteY157" fmla="*/ 1010126 h 2143125"/>
                <a:gd name="connsiteX158" fmla="*/ 1379696 w 7000875"/>
                <a:gd name="connsiteY158" fmla="*/ 1018699 h 2143125"/>
                <a:gd name="connsiteX159" fmla="*/ 1401604 w 7000875"/>
                <a:gd name="connsiteY159" fmla="*/ 1018699 h 2143125"/>
                <a:gd name="connsiteX160" fmla="*/ 1401604 w 7000875"/>
                <a:gd name="connsiteY160" fmla="*/ 1029176 h 2143125"/>
                <a:gd name="connsiteX161" fmla="*/ 1416844 w 7000875"/>
                <a:gd name="connsiteY161" fmla="*/ 1029176 h 2143125"/>
                <a:gd name="connsiteX162" fmla="*/ 1416844 w 7000875"/>
                <a:gd name="connsiteY162" fmla="*/ 1038701 h 2143125"/>
                <a:gd name="connsiteX163" fmla="*/ 1430179 w 7000875"/>
                <a:gd name="connsiteY163" fmla="*/ 1038701 h 2143125"/>
                <a:gd name="connsiteX164" fmla="*/ 1430179 w 7000875"/>
                <a:gd name="connsiteY164" fmla="*/ 1045369 h 2143125"/>
                <a:gd name="connsiteX165" fmla="*/ 1441609 w 7000875"/>
                <a:gd name="connsiteY165" fmla="*/ 1045369 h 2143125"/>
                <a:gd name="connsiteX166" fmla="*/ 1441609 w 7000875"/>
                <a:gd name="connsiteY166" fmla="*/ 1054894 h 2143125"/>
                <a:gd name="connsiteX167" fmla="*/ 1451134 w 7000875"/>
                <a:gd name="connsiteY167" fmla="*/ 1054894 h 2143125"/>
                <a:gd name="connsiteX168" fmla="*/ 1451134 w 7000875"/>
                <a:gd name="connsiteY168" fmla="*/ 1063466 h 2143125"/>
                <a:gd name="connsiteX169" fmla="*/ 1468279 w 7000875"/>
                <a:gd name="connsiteY169" fmla="*/ 1063466 h 2143125"/>
                <a:gd name="connsiteX170" fmla="*/ 1468279 w 7000875"/>
                <a:gd name="connsiteY170" fmla="*/ 1072039 h 2143125"/>
                <a:gd name="connsiteX171" fmla="*/ 1490186 w 7000875"/>
                <a:gd name="connsiteY171" fmla="*/ 1072039 h 2143125"/>
                <a:gd name="connsiteX172" fmla="*/ 1490186 w 7000875"/>
                <a:gd name="connsiteY172" fmla="*/ 1083469 h 2143125"/>
                <a:gd name="connsiteX173" fmla="*/ 1503521 w 7000875"/>
                <a:gd name="connsiteY173" fmla="*/ 1083469 h 2143125"/>
                <a:gd name="connsiteX174" fmla="*/ 1503521 w 7000875"/>
                <a:gd name="connsiteY174" fmla="*/ 1096804 h 2143125"/>
                <a:gd name="connsiteX175" fmla="*/ 1531144 w 7000875"/>
                <a:gd name="connsiteY175" fmla="*/ 1096804 h 2143125"/>
                <a:gd name="connsiteX176" fmla="*/ 1531144 w 7000875"/>
                <a:gd name="connsiteY176" fmla="*/ 1107281 h 2143125"/>
                <a:gd name="connsiteX177" fmla="*/ 1550194 w 7000875"/>
                <a:gd name="connsiteY177" fmla="*/ 1107281 h 2143125"/>
                <a:gd name="connsiteX178" fmla="*/ 1550194 w 7000875"/>
                <a:gd name="connsiteY178" fmla="*/ 1113949 h 2143125"/>
                <a:gd name="connsiteX179" fmla="*/ 1562576 w 7000875"/>
                <a:gd name="connsiteY179" fmla="*/ 1113949 h 2143125"/>
                <a:gd name="connsiteX180" fmla="*/ 1562576 w 7000875"/>
                <a:gd name="connsiteY180" fmla="*/ 1121569 h 2143125"/>
                <a:gd name="connsiteX181" fmla="*/ 1574959 w 7000875"/>
                <a:gd name="connsiteY181" fmla="*/ 1121569 h 2143125"/>
                <a:gd name="connsiteX182" fmla="*/ 1574959 w 7000875"/>
                <a:gd name="connsiteY182" fmla="*/ 1132046 h 2143125"/>
                <a:gd name="connsiteX183" fmla="*/ 1589246 w 7000875"/>
                <a:gd name="connsiteY183" fmla="*/ 1132046 h 2143125"/>
                <a:gd name="connsiteX184" fmla="*/ 1589246 w 7000875"/>
                <a:gd name="connsiteY184" fmla="*/ 1150144 h 2143125"/>
                <a:gd name="connsiteX185" fmla="*/ 1601629 w 7000875"/>
                <a:gd name="connsiteY185" fmla="*/ 1150144 h 2143125"/>
                <a:gd name="connsiteX186" fmla="*/ 1601629 w 7000875"/>
                <a:gd name="connsiteY186" fmla="*/ 1161574 h 2143125"/>
                <a:gd name="connsiteX187" fmla="*/ 1614964 w 7000875"/>
                <a:gd name="connsiteY187" fmla="*/ 1161574 h 2143125"/>
                <a:gd name="connsiteX188" fmla="*/ 1614964 w 7000875"/>
                <a:gd name="connsiteY188" fmla="*/ 1177766 h 2143125"/>
                <a:gd name="connsiteX189" fmla="*/ 1632109 w 7000875"/>
                <a:gd name="connsiteY189" fmla="*/ 1177766 h 2143125"/>
                <a:gd name="connsiteX190" fmla="*/ 1632109 w 7000875"/>
                <a:gd name="connsiteY190" fmla="*/ 1186339 h 2143125"/>
                <a:gd name="connsiteX191" fmla="*/ 1654016 w 7000875"/>
                <a:gd name="connsiteY191" fmla="*/ 1186339 h 2143125"/>
                <a:gd name="connsiteX192" fmla="*/ 1654016 w 7000875"/>
                <a:gd name="connsiteY192" fmla="*/ 1197769 h 2143125"/>
                <a:gd name="connsiteX193" fmla="*/ 1678781 w 7000875"/>
                <a:gd name="connsiteY193" fmla="*/ 1197769 h 2143125"/>
                <a:gd name="connsiteX194" fmla="*/ 1678781 w 7000875"/>
                <a:gd name="connsiteY194" fmla="*/ 1208246 h 2143125"/>
                <a:gd name="connsiteX195" fmla="*/ 1689259 w 7000875"/>
                <a:gd name="connsiteY195" fmla="*/ 1208246 h 2143125"/>
                <a:gd name="connsiteX196" fmla="*/ 1689259 w 7000875"/>
                <a:gd name="connsiteY196" fmla="*/ 1218724 h 2143125"/>
                <a:gd name="connsiteX197" fmla="*/ 1698784 w 7000875"/>
                <a:gd name="connsiteY197" fmla="*/ 1218724 h 2143125"/>
                <a:gd name="connsiteX198" fmla="*/ 1698784 w 7000875"/>
                <a:gd name="connsiteY198" fmla="*/ 1241584 h 2143125"/>
                <a:gd name="connsiteX199" fmla="*/ 1708309 w 7000875"/>
                <a:gd name="connsiteY199" fmla="*/ 1241584 h 2143125"/>
                <a:gd name="connsiteX200" fmla="*/ 1708309 w 7000875"/>
                <a:gd name="connsiteY200" fmla="*/ 1254919 h 2143125"/>
                <a:gd name="connsiteX201" fmla="*/ 1717834 w 7000875"/>
                <a:gd name="connsiteY201" fmla="*/ 1254919 h 2143125"/>
                <a:gd name="connsiteX202" fmla="*/ 1717834 w 7000875"/>
                <a:gd name="connsiteY202" fmla="*/ 1267301 h 2143125"/>
                <a:gd name="connsiteX203" fmla="*/ 1745456 w 7000875"/>
                <a:gd name="connsiteY203" fmla="*/ 1267301 h 2143125"/>
                <a:gd name="connsiteX204" fmla="*/ 1745456 w 7000875"/>
                <a:gd name="connsiteY204" fmla="*/ 1275874 h 2143125"/>
                <a:gd name="connsiteX205" fmla="*/ 1768316 w 7000875"/>
                <a:gd name="connsiteY205" fmla="*/ 1275874 h 2143125"/>
                <a:gd name="connsiteX206" fmla="*/ 1768316 w 7000875"/>
                <a:gd name="connsiteY206" fmla="*/ 1286351 h 2143125"/>
                <a:gd name="connsiteX207" fmla="*/ 1787366 w 7000875"/>
                <a:gd name="connsiteY207" fmla="*/ 1286351 h 2143125"/>
                <a:gd name="connsiteX208" fmla="*/ 1787366 w 7000875"/>
                <a:gd name="connsiteY208" fmla="*/ 1292066 h 2143125"/>
                <a:gd name="connsiteX209" fmla="*/ 1808321 w 7000875"/>
                <a:gd name="connsiteY209" fmla="*/ 1292066 h 2143125"/>
                <a:gd name="connsiteX210" fmla="*/ 1808321 w 7000875"/>
                <a:gd name="connsiteY210" fmla="*/ 1298734 h 2143125"/>
                <a:gd name="connsiteX211" fmla="*/ 1824514 w 7000875"/>
                <a:gd name="connsiteY211" fmla="*/ 1298734 h 2143125"/>
                <a:gd name="connsiteX212" fmla="*/ 1824514 w 7000875"/>
                <a:gd name="connsiteY212" fmla="*/ 1305401 h 2143125"/>
                <a:gd name="connsiteX213" fmla="*/ 1841659 w 7000875"/>
                <a:gd name="connsiteY213" fmla="*/ 1305401 h 2143125"/>
                <a:gd name="connsiteX214" fmla="*/ 1841659 w 7000875"/>
                <a:gd name="connsiteY214" fmla="*/ 1314926 h 2143125"/>
                <a:gd name="connsiteX215" fmla="*/ 1881664 w 7000875"/>
                <a:gd name="connsiteY215" fmla="*/ 1314926 h 2143125"/>
                <a:gd name="connsiteX216" fmla="*/ 1881664 w 7000875"/>
                <a:gd name="connsiteY216" fmla="*/ 1325404 h 2143125"/>
                <a:gd name="connsiteX217" fmla="*/ 1920716 w 7000875"/>
                <a:gd name="connsiteY217" fmla="*/ 1325404 h 2143125"/>
                <a:gd name="connsiteX218" fmla="*/ 1920716 w 7000875"/>
                <a:gd name="connsiteY218" fmla="*/ 1333976 h 2143125"/>
                <a:gd name="connsiteX219" fmla="*/ 1935004 w 7000875"/>
                <a:gd name="connsiteY219" fmla="*/ 1333976 h 2143125"/>
                <a:gd name="connsiteX220" fmla="*/ 1935004 w 7000875"/>
                <a:gd name="connsiteY220" fmla="*/ 1350169 h 2143125"/>
                <a:gd name="connsiteX221" fmla="*/ 1946434 w 7000875"/>
                <a:gd name="connsiteY221" fmla="*/ 1350169 h 2143125"/>
                <a:gd name="connsiteX222" fmla="*/ 1946434 w 7000875"/>
                <a:gd name="connsiteY222" fmla="*/ 1369219 h 2143125"/>
                <a:gd name="connsiteX223" fmla="*/ 1959769 w 7000875"/>
                <a:gd name="connsiteY223" fmla="*/ 1369219 h 2143125"/>
                <a:gd name="connsiteX224" fmla="*/ 1959769 w 7000875"/>
                <a:gd name="connsiteY224" fmla="*/ 1376839 h 2143125"/>
                <a:gd name="connsiteX225" fmla="*/ 1974056 w 7000875"/>
                <a:gd name="connsiteY225" fmla="*/ 1376839 h 2143125"/>
                <a:gd name="connsiteX226" fmla="*/ 1974056 w 7000875"/>
                <a:gd name="connsiteY226" fmla="*/ 1385411 h 2143125"/>
                <a:gd name="connsiteX227" fmla="*/ 1987391 w 7000875"/>
                <a:gd name="connsiteY227" fmla="*/ 1385411 h 2143125"/>
                <a:gd name="connsiteX228" fmla="*/ 1987391 w 7000875"/>
                <a:gd name="connsiteY228" fmla="*/ 1404461 h 2143125"/>
                <a:gd name="connsiteX229" fmla="*/ 1999774 w 7000875"/>
                <a:gd name="connsiteY229" fmla="*/ 1404461 h 2143125"/>
                <a:gd name="connsiteX230" fmla="*/ 1999774 w 7000875"/>
                <a:gd name="connsiteY230" fmla="*/ 1420654 h 2143125"/>
                <a:gd name="connsiteX231" fmla="*/ 2036921 w 7000875"/>
                <a:gd name="connsiteY231" fmla="*/ 1420654 h 2143125"/>
                <a:gd name="connsiteX232" fmla="*/ 2036921 w 7000875"/>
                <a:gd name="connsiteY232" fmla="*/ 1429226 h 2143125"/>
                <a:gd name="connsiteX233" fmla="*/ 2069306 w 7000875"/>
                <a:gd name="connsiteY233" fmla="*/ 1429226 h 2143125"/>
                <a:gd name="connsiteX234" fmla="*/ 2069306 w 7000875"/>
                <a:gd name="connsiteY234" fmla="*/ 1434941 h 2143125"/>
                <a:gd name="connsiteX235" fmla="*/ 2081689 w 7000875"/>
                <a:gd name="connsiteY235" fmla="*/ 1434941 h 2143125"/>
                <a:gd name="connsiteX236" fmla="*/ 2081689 w 7000875"/>
                <a:gd name="connsiteY236" fmla="*/ 1441609 h 2143125"/>
                <a:gd name="connsiteX237" fmla="*/ 2093119 w 7000875"/>
                <a:gd name="connsiteY237" fmla="*/ 1441609 h 2143125"/>
                <a:gd name="connsiteX238" fmla="*/ 2093119 w 7000875"/>
                <a:gd name="connsiteY238" fmla="*/ 1447324 h 2143125"/>
                <a:gd name="connsiteX239" fmla="*/ 2105501 w 7000875"/>
                <a:gd name="connsiteY239" fmla="*/ 1447324 h 2143125"/>
                <a:gd name="connsiteX240" fmla="*/ 2105501 w 7000875"/>
                <a:gd name="connsiteY240" fmla="*/ 1453991 h 2143125"/>
                <a:gd name="connsiteX241" fmla="*/ 2121694 w 7000875"/>
                <a:gd name="connsiteY241" fmla="*/ 1453991 h 2143125"/>
                <a:gd name="connsiteX242" fmla="*/ 2121694 w 7000875"/>
                <a:gd name="connsiteY242" fmla="*/ 1462564 h 2143125"/>
                <a:gd name="connsiteX243" fmla="*/ 2135981 w 7000875"/>
                <a:gd name="connsiteY243" fmla="*/ 1462564 h 2143125"/>
                <a:gd name="connsiteX244" fmla="*/ 2135981 w 7000875"/>
                <a:gd name="connsiteY244" fmla="*/ 1472089 h 2143125"/>
                <a:gd name="connsiteX245" fmla="*/ 2151221 w 7000875"/>
                <a:gd name="connsiteY245" fmla="*/ 1472089 h 2143125"/>
                <a:gd name="connsiteX246" fmla="*/ 2151221 w 7000875"/>
                <a:gd name="connsiteY246" fmla="*/ 1481614 h 2143125"/>
                <a:gd name="connsiteX247" fmla="*/ 2176939 w 7000875"/>
                <a:gd name="connsiteY247" fmla="*/ 1481614 h 2143125"/>
                <a:gd name="connsiteX248" fmla="*/ 2176939 w 7000875"/>
                <a:gd name="connsiteY248" fmla="*/ 1493996 h 2143125"/>
                <a:gd name="connsiteX249" fmla="*/ 2194084 w 7000875"/>
                <a:gd name="connsiteY249" fmla="*/ 1493996 h 2143125"/>
                <a:gd name="connsiteX250" fmla="*/ 2194084 w 7000875"/>
                <a:gd name="connsiteY250" fmla="*/ 1504474 h 2143125"/>
                <a:gd name="connsiteX251" fmla="*/ 2246471 w 7000875"/>
                <a:gd name="connsiteY251" fmla="*/ 1504474 h 2143125"/>
                <a:gd name="connsiteX252" fmla="*/ 2246471 w 7000875"/>
                <a:gd name="connsiteY252" fmla="*/ 1515904 h 2143125"/>
                <a:gd name="connsiteX253" fmla="*/ 2264569 w 7000875"/>
                <a:gd name="connsiteY253" fmla="*/ 1515904 h 2143125"/>
                <a:gd name="connsiteX254" fmla="*/ 2264569 w 7000875"/>
                <a:gd name="connsiteY254" fmla="*/ 1525429 h 2143125"/>
                <a:gd name="connsiteX255" fmla="*/ 2338864 w 7000875"/>
                <a:gd name="connsiteY255" fmla="*/ 1525429 h 2143125"/>
                <a:gd name="connsiteX256" fmla="*/ 2338864 w 7000875"/>
                <a:gd name="connsiteY256" fmla="*/ 1559719 h 2143125"/>
                <a:gd name="connsiteX257" fmla="*/ 2498884 w 7000875"/>
                <a:gd name="connsiteY257" fmla="*/ 1559719 h 2143125"/>
                <a:gd name="connsiteX258" fmla="*/ 2498884 w 7000875"/>
                <a:gd name="connsiteY258" fmla="*/ 1572101 h 2143125"/>
                <a:gd name="connsiteX259" fmla="*/ 2510314 w 7000875"/>
                <a:gd name="connsiteY259" fmla="*/ 1572101 h 2143125"/>
                <a:gd name="connsiteX260" fmla="*/ 2510314 w 7000875"/>
                <a:gd name="connsiteY260" fmla="*/ 1583531 h 2143125"/>
                <a:gd name="connsiteX261" fmla="*/ 2527459 w 7000875"/>
                <a:gd name="connsiteY261" fmla="*/ 1583531 h 2143125"/>
                <a:gd name="connsiteX262" fmla="*/ 2527459 w 7000875"/>
                <a:gd name="connsiteY262" fmla="*/ 1591151 h 2143125"/>
                <a:gd name="connsiteX263" fmla="*/ 2616041 w 7000875"/>
                <a:gd name="connsiteY263" fmla="*/ 1591151 h 2143125"/>
                <a:gd name="connsiteX264" fmla="*/ 2616041 w 7000875"/>
                <a:gd name="connsiteY264" fmla="*/ 1598771 h 2143125"/>
                <a:gd name="connsiteX265" fmla="*/ 2631281 w 7000875"/>
                <a:gd name="connsiteY265" fmla="*/ 1598771 h 2143125"/>
                <a:gd name="connsiteX266" fmla="*/ 2631281 w 7000875"/>
                <a:gd name="connsiteY266" fmla="*/ 1604486 h 2143125"/>
                <a:gd name="connsiteX267" fmla="*/ 2641759 w 7000875"/>
                <a:gd name="connsiteY267" fmla="*/ 1604486 h 2143125"/>
                <a:gd name="connsiteX268" fmla="*/ 2641759 w 7000875"/>
                <a:gd name="connsiteY268" fmla="*/ 1614011 h 2143125"/>
                <a:gd name="connsiteX269" fmla="*/ 2656046 w 7000875"/>
                <a:gd name="connsiteY269" fmla="*/ 1614011 h 2143125"/>
                <a:gd name="connsiteX270" fmla="*/ 2656046 w 7000875"/>
                <a:gd name="connsiteY270" fmla="*/ 1640681 h 2143125"/>
                <a:gd name="connsiteX271" fmla="*/ 2668429 w 7000875"/>
                <a:gd name="connsiteY271" fmla="*/ 1640681 h 2143125"/>
                <a:gd name="connsiteX272" fmla="*/ 2668429 w 7000875"/>
                <a:gd name="connsiteY272" fmla="*/ 1654969 h 2143125"/>
                <a:gd name="connsiteX273" fmla="*/ 2680811 w 7000875"/>
                <a:gd name="connsiteY273" fmla="*/ 1654969 h 2143125"/>
                <a:gd name="connsiteX274" fmla="*/ 2680811 w 7000875"/>
                <a:gd name="connsiteY274" fmla="*/ 1657826 h 2143125"/>
                <a:gd name="connsiteX275" fmla="*/ 2711291 w 7000875"/>
                <a:gd name="connsiteY275" fmla="*/ 1657826 h 2143125"/>
                <a:gd name="connsiteX276" fmla="*/ 2711291 w 7000875"/>
                <a:gd name="connsiteY276" fmla="*/ 1666399 h 2143125"/>
                <a:gd name="connsiteX277" fmla="*/ 2737009 w 7000875"/>
                <a:gd name="connsiteY277" fmla="*/ 1666399 h 2143125"/>
                <a:gd name="connsiteX278" fmla="*/ 2737009 w 7000875"/>
                <a:gd name="connsiteY278" fmla="*/ 1675924 h 2143125"/>
                <a:gd name="connsiteX279" fmla="*/ 2749391 w 7000875"/>
                <a:gd name="connsiteY279" fmla="*/ 1675924 h 2143125"/>
                <a:gd name="connsiteX280" fmla="*/ 2749391 w 7000875"/>
                <a:gd name="connsiteY280" fmla="*/ 1686401 h 2143125"/>
                <a:gd name="connsiteX281" fmla="*/ 2768441 w 7000875"/>
                <a:gd name="connsiteY281" fmla="*/ 1686401 h 2143125"/>
                <a:gd name="connsiteX282" fmla="*/ 2768441 w 7000875"/>
                <a:gd name="connsiteY282" fmla="*/ 1693069 h 2143125"/>
                <a:gd name="connsiteX283" fmla="*/ 2781776 w 7000875"/>
                <a:gd name="connsiteY283" fmla="*/ 1693069 h 2143125"/>
                <a:gd name="connsiteX284" fmla="*/ 2781776 w 7000875"/>
                <a:gd name="connsiteY284" fmla="*/ 1699736 h 2143125"/>
                <a:gd name="connsiteX285" fmla="*/ 2915126 w 7000875"/>
                <a:gd name="connsiteY285" fmla="*/ 1699736 h 2143125"/>
                <a:gd name="connsiteX286" fmla="*/ 2915126 w 7000875"/>
                <a:gd name="connsiteY286" fmla="*/ 1711166 h 2143125"/>
                <a:gd name="connsiteX287" fmla="*/ 2988469 w 7000875"/>
                <a:gd name="connsiteY287" fmla="*/ 1711166 h 2143125"/>
                <a:gd name="connsiteX288" fmla="*/ 2988469 w 7000875"/>
                <a:gd name="connsiteY288" fmla="*/ 1715929 h 2143125"/>
                <a:gd name="connsiteX289" fmla="*/ 3075146 w 7000875"/>
                <a:gd name="connsiteY289" fmla="*/ 1715929 h 2143125"/>
                <a:gd name="connsiteX290" fmla="*/ 3075146 w 7000875"/>
                <a:gd name="connsiteY290" fmla="*/ 1729264 h 2143125"/>
                <a:gd name="connsiteX291" fmla="*/ 3082766 w 7000875"/>
                <a:gd name="connsiteY291" fmla="*/ 1729264 h 2143125"/>
                <a:gd name="connsiteX292" fmla="*/ 3082766 w 7000875"/>
                <a:gd name="connsiteY292" fmla="*/ 1743551 h 2143125"/>
                <a:gd name="connsiteX293" fmla="*/ 3090386 w 7000875"/>
                <a:gd name="connsiteY293" fmla="*/ 1743551 h 2143125"/>
                <a:gd name="connsiteX294" fmla="*/ 3090386 w 7000875"/>
                <a:gd name="connsiteY294" fmla="*/ 1759744 h 2143125"/>
                <a:gd name="connsiteX295" fmla="*/ 3122771 w 7000875"/>
                <a:gd name="connsiteY295" fmla="*/ 1759744 h 2143125"/>
                <a:gd name="connsiteX296" fmla="*/ 3122771 w 7000875"/>
                <a:gd name="connsiteY296" fmla="*/ 1768316 h 2143125"/>
                <a:gd name="connsiteX297" fmla="*/ 3173254 w 7000875"/>
                <a:gd name="connsiteY297" fmla="*/ 1768316 h 2143125"/>
                <a:gd name="connsiteX298" fmla="*/ 3173254 w 7000875"/>
                <a:gd name="connsiteY298" fmla="*/ 1782604 h 2143125"/>
                <a:gd name="connsiteX299" fmla="*/ 3389471 w 7000875"/>
                <a:gd name="connsiteY299" fmla="*/ 1782604 h 2143125"/>
                <a:gd name="connsiteX300" fmla="*/ 3389471 w 7000875"/>
                <a:gd name="connsiteY300" fmla="*/ 1812131 h 2143125"/>
                <a:gd name="connsiteX301" fmla="*/ 3456146 w 7000875"/>
                <a:gd name="connsiteY301" fmla="*/ 1812131 h 2143125"/>
                <a:gd name="connsiteX302" fmla="*/ 3456146 w 7000875"/>
                <a:gd name="connsiteY302" fmla="*/ 1834039 h 2143125"/>
                <a:gd name="connsiteX303" fmla="*/ 3471386 w 7000875"/>
                <a:gd name="connsiteY303" fmla="*/ 1834039 h 2143125"/>
                <a:gd name="connsiteX304" fmla="*/ 3471386 w 7000875"/>
                <a:gd name="connsiteY304" fmla="*/ 1840706 h 2143125"/>
                <a:gd name="connsiteX305" fmla="*/ 3485674 w 7000875"/>
                <a:gd name="connsiteY305" fmla="*/ 1840706 h 2143125"/>
                <a:gd name="connsiteX306" fmla="*/ 3485674 w 7000875"/>
                <a:gd name="connsiteY306" fmla="*/ 1893094 h 2143125"/>
                <a:gd name="connsiteX307" fmla="*/ 3692366 w 7000875"/>
                <a:gd name="connsiteY307" fmla="*/ 1893094 h 2143125"/>
                <a:gd name="connsiteX308" fmla="*/ 3692366 w 7000875"/>
                <a:gd name="connsiteY308" fmla="*/ 1908334 h 2143125"/>
                <a:gd name="connsiteX309" fmla="*/ 3824764 w 7000875"/>
                <a:gd name="connsiteY309" fmla="*/ 1908334 h 2143125"/>
                <a:gd name="connsiteX310" fmla="*/ 3824764 w 7000875"/>
                <a:gd name="connsiteY310" fmla="*/ 1931194 h 2143125"/>
                <a:gd name="connsiteX311" fmla="*/ 3950494 w 7000875"/>
                <a:gd name="connsiteY311" fmla="*/ 1931194 h 2143125"/>
                <a:gd name="connsiteX312" fmla="*/ 3950494 w 7000875"/>
                <a:gd name="connsiteY312" fmla="*/ 1940719 h 2143125"/>
                <a:gd name="connsiteX313" fmla="*/ 3976211 w 7000875"/>
                <a:gd name="connsiteY313" fmla="*/ 1940719 h 2143125"/>
                <a:gd name="connsiteX314" fmla="*/ 3976211 w 7000875"/>
                <a:gd name="connsiteY314" fmla="*/ 1955006 h 2143125"/>
                <a:gd name="connsiteX315" fmla="*/ 3989546 w 7000875"/>
                <a:gd name="connsiteY315" fmla="*/ 1955006 h 2143125"/>
                <a:gd name="connsiteX316" fmla="*/ 3989546 w 7000875"/>
                <a:gd name="connsiteY316" fmla="*/ 1973104 h 2143125"/>
                <a:gd name="connsiteX317" fmla="*/ 4143851 w 7000875"/>
                <a:gd name="connsiteY317" fmla="*/ 1973104 h 2143125"/>
                <a:gd name="connsiteX318" fmla="*/ 4143851 w 7000875"/>
                <a:gd name="connsiteY318" fmla="*/ 1994059 h 2143125"/>
                <a:gd name="connsiteX319" fmla="*/ 4176236 w 7000875"/>
                <a:gd name="connsiteY319" fmla="*/ 1994059 h 2143125"/>
                <a:gd name="connsiteX320" fmla="*/ 4176236 w 7000875"/>
                <a:gd name="connsiteY320" fmla="*/ 2036921 h 2143125"/>
                <a:gd name="connsiteX321" fmla="*/ 4604862 w 7000875"/>
                <a:gd name="connsiteY321" fmla="*/ 2036921 h 2143125"/>
                <a:gd name="connsiteX322" fmla="*/ 4604862 w 7000875"/>
                <a:gd name="connsiteY322" fmla="*/ 2064544 h 2143125"/>
                <a:gd name="connsiteX323" fmla="*/ 5407819 w 7000875"/>
                <a:gd name="connsiteY323" fmla="*/ 2064544 h 2143125"/>
                <a:gd name="connsiteX324" fmla="*/ 5407819 w 7000875"/>
                <a:gd name="connsiteY324" fmla="*/ 2113121 h 2143125"/>
                <a:gd name="connsiteX325" fmla="*/ 5500212 w 7000875"/>
                <a:gd name="connsiteY325" fmla="*/ 2113121 h 2143125"/>
                <a:gd name="connsiteX326" fmla="*/ 5500212 w 7000875"/>
                <a:gd name="connsiteY326" fmla="*/ 2140744 h 2143125"/>
                <a:gd name="connsiteX327" fmla="*/ 6995637 w 7000875"/>
                <a:gd name="connsiteY327" fmla="*/ 2140744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Lst>
              <a:rect l="l" t="t" r="r" b="b"/>
              <a:pathLst>
                <a:path w="7000875" h="2143125">
                  <a:moveTo>
                    <a:pt x="7144" y="7144"/>
                  </a:moveTo>
                  <a:lnTo>
                    <a:pt x="160496" y="7144"/>
                  </a:lnTo>
                  <a:lnTo>
                    <a:pt x="160496" y="14764"/>
                  </a:lnTo>
                  <a:lnTo>
                    <a:pt x="170974" y="14764"/>
                  </a:lnTo>
                  <a:lnTo>
                    <a:pt x="170974" y="22384"/>
                  </a:lnTo>
                  <a:lnTo>
                    <a:pt x="197644" y="22384"/>
                  </a:lnTo>
                  <a:lnTo>
                    <a:pt x="197644" y="31909"/>
                  </a:lnTo>
                  <a:lnTo>
                    <a:pt x="210979" y="31909"/>
                  </a:lnTo>
                  <a:lnTo>
                    <a:pt x="210979" y="39529"/>
                  </a:lnTo>
                  <a:lnTo>
                    <a:pt x="224314" y="39529"/>
                  </a:lnTo>
                  <a:lnTo>
                    <a:pt x="224314" y="50006"/>
                  </a:lnTo>
                  <a:lnTo>
                    <a:pt x="238601" y="50006"/>
                  </a:lnTo>
                  <a:lnTo>
                    <a:pt x="238601" y="58579"/>
                  </a:lnTo>
                  <a:lnTo>
                    <a:pt x="278606" y="58579"/>
                  </a:lnTo>
                  <a:lnTo>
                    <a:pt x="278606" y="68104"/>
                  </a:lnTo>
                  <a:lnTo>
                    <a:pt x="290989" y="68104"/>
                  </a:lnTo>
                  <a:lnTo>
                    <a:pt x="290989" y="76676"/>
                  </a:lnTo>
                  <a:lnTo>
                    <a:pt x="305276" y="76676"/>
                  </a:lnTo>
                  <a:lnTo>
                    <a:pt x="305276" y="84296"/>
                  </a:lnTo>
                  <a:lnTo>
                    <a:pt x="317659" y="84296"/>
                  </a:lnTo>
                  <a:lnTo>
                    <a:pt x="317659" y="93821"/>
                  </a:lnTo>
                  <a:lnTo>
                    <a:pt x="331946" y="93821"/>
                  </a:lnTo>
                  <a:lnTo>
                    <a:pt x="331946" y="111919"/>
                  </a:lnTo>
                  <a:lnTo>
                    <a:pt x="345281" y="111919"/>
                  </a:lnTo>
                  <a:lnTo>
                    <a:pt x="345281" y="120491"/>
                  </a:lnTo>
                  <a:lnTo>
                    <a:pt x="358616" y="120491"/>
                  </a:lnTo>
                  <a:lnTo>
                    <a:pt x="358616" y="144304"/>
                  </a:lnTo>
                  <a:lnTo>
                    <a:pt x="376714" y="144304"/>
                  </a:lnTo>
                  <a:lnTo>
                    <a:pt x="376714" y="180499"/>
                  </a:lnTo>
                  <a:lnTo>
                    <a:pt x="395764" y="180499"/>
                  </a:lnTo>
                  <a:lnTo>
                    <a:pt x="395764" y="195739"/>
                  </a:lnTo>
                  <a:lnTo>
                    <a:pt x="412909" y="195739"/>
                  </a:lnTo>
                  <a:lnTo>
                    <a:pt x="412909" y="204311"/>
                  </a:lnTo>
                  <a:lnTo>
                    <a:pt x="424339" y="204311"/>
                  </a:lnTo>
                  <a:lnTo>
                    <a:pt x="424339" y="216694"/>
                  </a:lnTo>
                  <a:lnTo>
                    <a:pt x="438626" y="216694"/>
                  </a:lnTo>
                  <a:lnTo>
                    <a:pt x="438626" y="235744"/>
                  </a:lnTo>
                  <a:lnTo>
                    <a:pt x="451961" y="235744"/>
                  </a:lnTo>
                  <a:lnTo>
                    <a:pt x="451961" y="250031"/>
                  </a:lnTo>
                  <a:lnTo>
                    <a:pt x="466249" y="250031"/>
                  </a:lnTo>
                  <a:lnTo>
                    <a:pt x="466249" y="271939"/>
                  </a:lnTo>
                  <a:lnTo>
                    <a:pt x="476726" y="271939"/>
                  </a:lnTo>
                  <a:lnTo>
                    <a:pt x="476726" y="302419"/>
                  </a:lnTo>
                  <a:lnTo>
                    <a:pt x="492919" y="302419"/>
                  </a:lnTo>
                  <a:lnTo>
                    <a:pt x="492919" y="311944"/>
                  </a:lnTo>
                  <a:lnTo>
                    <a:pt x="506254" y="311944"/>
                  </a:lnTo>
                  <a:lnTo>
                    <a:pt x="506254" y="330041"/>
                  </a:lnTo>
                  <a:lnTo>
                    <a:pt x="520541" y="330041"/>
                  </a:lnTo>
                  <a:lnTo>
                    <a:pt x="520541" y="341471"/>
                  </a:lnTo>
                  <a:lnTo>
                    <a:pt x="531971" y="341471"/>
                  </a:lnTo>
                  <a:lnTo>
                    <a:pt x="531971" y="349091"/>
                  </a:lnTo>
                  <a:lnTo>
                    <a:pt x="546259" y="349091"/>
                  </a:lnTo>
                  <a:lnTo>
                    <a:pt x="546259" y="357664"/>
                  </a:lnTo>
                  <a:lnTo>
                    <a:pt x="560546" y="357664"/>
                  </a:lnTo>
                  <a:lnTo>
                    <a:pt x="560546" y="376714"/>
                  </a:lnTo>
                  <a:lnTo>
                    <a:pt x="584359" y="376714"/>
                  </a:lnTo>
                  <a:lnTo>
                    <a:pt x="584359" y="396716"/>
                  </a:lnTo>
                  <a:lnTo>
                    <a:pt x="598646" y="396716"/>
                  </a:lnTo>
                  <a:lnTo>
                    <a:pt x="598646" y="426244"/>
                  </a:lnTo>
                  <a:lnTo>
                    <a:pt x="612934" y="426244"/>
                  </a:lnTo>
                  <a:lnTo>
                    <a:pt x="612934" y="435769"/>
                  </a:lnTo>
                  <a:lnTo>
                    <a:pt x="638651" y="435769"/>
                  </a:lnTo>
                  <a:lnTo>
                    <a:pt x="638651" y="446246"/>
                  </a:lnTo>
                  <a:lnTo>
                    <a:pt x="651034" y="446246"/>
                  </a:lnTo>
                  <a:lnTo>
                    <a:pt x="651034" y="453866"/>
                  </a:lnTo>
                  <a:lnTo>
                    <a:pt x="665321" y="453866"/>
                  </a:lnTo>
                  <a:lnTo>
                    <a:pt x="665321" y="461486"/>
                  </a:lnTo>
                  <a:lnTo>
                    <a:pt x="681514" y="461486"/>
                  </a:lnTo>
                  <a:lnTo>
                    <a:pt x="681514" y="471011"/>
                  </a:lnTo>
                  <a:lnTo>
                    <a:pt x="693896" y="471011"/>
                  </a:lnTo>
                  <a:lnTo>
                    <a:pt x="693896" y="479584"/>
                  </a:lnTo>
                  <a:lnTo>
                    <a:pt x="705326" y="479584"/>
                  </a:lnTo>
                  <a:lnTo>
                    <a:pt x="705326" y="490061"/>
                  </a:lnTo>
                  <a:lnTo>
                    <a:pt x="719614" y="490061"/>
                  </a:lnTo>
                  <a:lnTo>
                    <a:pt x="719614" y="497681"/>
                  </a:lnTo>
                  <a:lnTo>
                    <a:pt x="732949" y="497681"/>
                  </a:lnTo>
                  <a:lnTo>
                    <a:pt x="732949" y="512921"/>
                  </a:lnTo>
                  <a:lnTo>
                    <a:pt x="746284" y="512921"/>
                  </a:lnTo>
                  <a:lnTo>
                    <a:pt x="746284" y="527209"/>
                  </a:lnTo>
                  <a:lnTo>
                    <a:pt x="759619" y="527209"/>
                  </a:lnTo>
                  <a:lnTo>
                    <a:pt x="759619" y="541496"/>
                  </a:lnTo>
                  <a:lnTo>
                    <a:pt x="779621" y="541496"/>
                  </a:lnTo>
                  <a:lnTo>
                    <a:pt x="779621" y="551021"/>
                  </a:lnTo>
                  <a:lnTo>
                    <a:pt x="789146" y="551021"/>
                  </a:lnTo>
                  <a:lnTo>
                    <a:pt x="789146" y="562451"/>
                  </a:lnTo>
                  <a:lnTo>
                    <a:pt x="800576" y="562451"/>
                  </a:lnTo>
                  <a:lnTo>
                    <a:pt x="800576" y="577691"/>
                  </a:lnTo>
                  <a:lnTo>
                    <a:pt x="812006" y="577691"/>
                  </a:lnTo>
                  <a:lnTo>
                    <a:pt x="812006" y="603409"/>
                  </a:lnTo>
                  <a:lnTo>
                    <a:pt x="827246" y="603409"/>
                  </a:lnTo>
                  <a:lnTo>
                    <a:pt x="827246" y="620554"/>
                  </a:lnTo>
                  <a:lnTo>
                    <a:pt x="839629" y="620554"/>
                  </a:lnTo>
                  <a:lnTo>
                    <a:pt x="839629" y="630079"/>
                  </a:lnTo>
                  <a:lnTo>
                    <a:pt x="851059" y="630079"/>
                  </a:lnTo>
                  <a:lnTo>
                    <a:pt x="851059" y="638651"/>
                  </a:lnTo>
                  <a:lnTo>
                    <a:pt x="865346" y="638651"/>
                  </a:lnTo>
                  <a:lnTo>
                    <a:pt x="865346" y="653891"/>
                  </a:lnTo>
                  <a:lnTo>
                    <a:pt x="877729" y="653891"/>
                  </a:lnTo>
                  <a:lnTo>
                    <a:pt x="877729" y="667226"/>
                  </a:lnTo>
                  <a:lnTo>
                    <a:pt x="892016" y="667226"/>
                  </a:lnTo>
                  <a:lnTo>
                    <a:pt x="892016" y="683419"/>
                  </a:lnTo>
                  <a:lnTo>
                    <a:pt x="905351" y="683419"/>
                  </a:lnTo>
                  <a:lnTo>
                    <a:pt x="905351" y="694849"/>
                  </a:lnTo>
                  <a:lnTo>
                    <a:pt x="918686" y="694849"/>
                  </a:lnTo>
                  <a:lnTo>
                    <a:pt x="918686" y="704374"/>
                  </a:lnTo>
                  <a:lnTo>
                    <a:pt x="934879" y="704374"/>
                  </a:lnTo>
                  <a:lnTo>
                    <a:pt x="934879" y="715804"/>
                  </a:lnTo>
                  <a:lnTo>
                    <a:pt x="950119" y="715804"/>
                  </a:lnTo>
                  <a:lnTo>
                    <a:pt x="950119" y="726281"/>
                  </a:lnTo>
                  <a:lnTo>
                    <a:pt x="972026" y="726281"/>
                  </a:lnTo>
                  <a:lnTo>
                    <a:pt x="972026" y="734854"/>
                  </a:lnTo>
                  <a:lnTo>
                    <a:pt x="989171" y="734854"/>
                  </a:lnTo>
                  <a:lnTo>
                    <a:pt x="989171" y="742474"/>
                  </a:lnTo>
                  <a:lnTo>
                    <a:pt x="998696" y="742474"/>
                  </a:lnTo>
                  <a:lnTo>
                    <a:pt x="998696" y="751999"/>
                  </a:lnTo>
                  <a:lnTo>
                    <a:pt x="1013936" y="751999"/>
                  </a:lnTo>
                  <a:lnTo>
                    <a:pt x="1013936" y="763429"/>
                  </a:lnTo>
                  <a:lnTo>
                    <a:pt x="1029176" y="763429"/>
                  </a:lnTo>
                  <a:lnTo>
                    <a:pt x="1029176" y="771049"/>
                  </a:lnTo>
                  <a:lnTo>
                    <a:pt x="1038701" y="771049"/>
                  </a:lnTo>
                  <a:lnTo>
                    <a:pt x="1038701" y="780574"/>
                  </a:lnTo>
                  <a:lnTo>
                    <a:pt x="1056799" y="780574"/>
                  </a:lnTo>
                  <a:lnTo>
                    <a:pt x="1056799" y="789146"/>
                  </a:lnTo>
                  <a:lnTo>
                    <a:pt x="1066324" y="789146"/>
                  </a:lnTo>
                  <a:lnTo>
                    <a:pt x="1066324" y="796766"/>
                  </a:lnTo>
                  <a:lnTo>
                    <a:pt x="1079659" y="796766"/>
                  </a:lnTo>
                  <a:lnTo>
                    <a:pt x="1079659" y="806291"/>
                  </a:lnTo>
                  <a:lnTo>
                    <a:pt x="1094899" y="806291"/>
                  </a:lnTo>
                  <a:lnTo>
                    <a:pt x="1094899" y="812006"/>
                  </a:lnTo>
                  <a:lnTo>
                    <a:pt x="1112996" y="812006"/>
                  </a:lnTo>
                  <a:lnTo>
                    <a:pt x="1112996" y="817721"/>
                  </a:lnTo>
                  <a:lnTo>
                    <a:pt x="1123474" y="817721"/>
                  </a:lnTo>
                  <a:lnTo>
                    <a:pt x="1123474" y="826294"/>
                  </a:lnTo>
                  <a:lnTo>
                    <a:pt x="1134904" y="826294"/>
                  </a:lnTo>
                  <a:lnTo>
                    <a:pt x="1134904" y="832961"/>
                  </a:lnTo>
                  <a:lnTo>
                    <a:pt x="1150144" y="832961"/>
                  </a:lnTo>
                  <a:lnTo>
                    <a:pt x="1150144" y="840581"/>
                  </a:lnTo>
                  <a:lnTo>
                    <a:pt x="1166336" y="840581"/>
                  </a:lnTo>
                  <a:lnTo>
                    <a:pt x="1166336" y="848201"/>
                  </a:lnTo>
                  <a:lnTo>
                    <a:pt x="1202531" y="848201"/>
                  </a:lnTo>
                  <a:lnTo>
                    <a:pt x="1202531" y="908209"/>
                  </a:lnTo>
                  <a:lnTo>
                    <a:pt x="1230154" y="908209"/>
                  </a:lnTo>
                  <a:lnTo>
                    <a:pt x="1230154" y="920591"/>
                  </a:lnTo>
                  <a:lnTo>
                    <a:pt x="1253014" y="920591"/>
                  </a:lnTo>
                  <a:lnTo>
                    <a:pt x="1253014" y="932974"/>
                  </a:lnTo>
                  <a:lnTo>
                    <a:pt x="1266349" y="932974"/>
                  </a:lnTo>
                  <a:lnTo>
                    <a:pt x="1266349" y="944404"/>
                  </a:lnTo>
                  <a:lnTo>
                    <a:pt x="1281589" y="944404"/>
                  </a:lnTo>
                  <a:lnTo>
                    <a:pt x="1281589" y="962501"/>
                  </a:lnTo>
                  <a:lnTo>
                    <a:pt x="1293971" y="962501"/>
                  </a:lnTo>
                  <a:lnTo>
                    <a:pt x="1293971" y="976789"/>
                  </a:lnTo>
                  <a:lnTo>
                    <a:pt x="1311116" y="976789"/>
                  </a:lnTo>
                  <a:lnTo>
                    <a:pt x="1311116" y="989171"/>
                  </a:lnTo>
                  <a:lnTo>
                    <a:pt x="1333976" y="989171"/>
                  </a:lnTo>
                  <a:lnTo>
                    <a:pt x="1333976" y="1002506"/>
                  </a:lnTo>
                  <a:lnTo>
                    <a:pt x="1356836" y="1002506"/>
                  </a:lnTo>
                  <a:lnTo>
                    <a:pt x="1356836" y="1010126"/>
                  </a:lnTo>
                  <a:lnTo>
                    <a:pt x="1379696" y="1010126"/>
                  </a:lnTo>
                  <a:lnTo>
                    <a:pt x="1379696" y="1018699"/>
                  </a:lnTo>
                  <a:lnTo>
                    <a:pt x="1401604" y="1018699"/>
                  </a:lnTo>
                  <a:lnTo>
                    <a:pt x="1401604" y="1029176"/>
                  </a:lnTo>
                  <a:lnTo>
                    <a:pt x="1416844" y="1029176"/>
                  </a:lnTo>
                  <a:lnTo>
                    <a:pt x="1416844" y="1038701"/>
                  </a:lnTo>
                  <a:lnTo>
                    <a:pt x="1430179" y="1038701"/>
                  </a:lnTo>
                  <a:lnTo>
                    <a:pt x="1430179" y="1045369"/>
                  </a:lnTo>
                  <a:lnTo>
                    <a:pt x="1441609" y="1045369"/>
                  </a:lnTo>
                  <a:lnTo>
                    <a:pt x="1441609" y="1054894"/>
                  </a:lnTo>
                  <a:lnTo>
                    <a:pt x="1451134" y="1054894"/>
                  </a:lnTo>
                  <a:lnTo>
                    <a:pt x="1451134" y="1063466"/>
                  </a:lnTo>
                  <a:lnTo>
                    <a:pt x="1468279" y="1063466"/>
                  </a:lnTo>
                  <a:lnTo>
                    <a:pt x="1468279" y="1072039"/>
                  </a:lnTo>
                  <a:lnTo>
                    <a:pt x="1490186" y="1072039"/>
                  </a:lnTo>
                  <a:lnTo>
                    <a:pt x="1490186" y="1083469"/>
                  </a:lnTo>
                  <a:lnTo>
                    <a:pt x="1503521" y="1083469"/>
                  </a:lnTo>
                  <a:lnTo>
                    <a:pt x="1503521" y="1096804"/>
                  </a:lnTo>
                  <a:lnTo>
                    <a:pt x="1531144" y="1096804"/>
                  </a:lnTo>
                  <a:lnTo>
                    <a:pt x="1531144" y="1107281"/>
                  </a:lnTo>
                  <a:lnTo>
                    <a:pt x="1550194" y="1107281"/>
                  </a:lnTo>
                  <a:lnTo>
                    <a:pt x="1550194" y="1113949"/>
                  </a:lnTo>
                  <a:lnTo>
                    <a:pt x="1562576" y="1113949"/>
                  </a:lnTo>
                  <a:lnTo>
                    <a:pt x="1562576" y="1121569"/>
                  </a:lnTo>
                  <a:lnTo>
                    <a:pt x="1574959" y="1121569"/>
                  </a:lnTo>
                  <a:lnTo>
                    <a:pt x="1574959" y="1132046"/>
                  </a:lnTo>
                  <a:lnTo>
                    <a:pt x="1589246" y="1132046"/>
                  </a:lnTo>
                  <a:lnTo>
                    <a:pt x="1589246" y="1150144"/>
                  </a:lnTo>
                  <a:lnTo>
                    <a:pt x="1601629" y="1150144"/>
                  </a:lnTo>
                  <a:lnTo>
                    <a:pt x="1601629" y="1161574"/>
                  </a:lnTo>
                  <a:lnTo>
                    <a:pt x="1614964" y="1161574"/>
                  </a:lnTo>
                  <a:lnTo>
                    <a:pt x="1614964" y="1177766"/>
                  </a:lnTo>
                  <a:lnTo>
                    <a:pt x="1632109" y="1177766"/>
                  </a:lnTo>
                  <a:lnTo>
                    <a:pt x="1632109" y="1186339"/>
                  </a:lnTo>
                  <a:lnTo>
                    <a:pt x="1654016" y="1186339"/>
                  </a:lnTo>
                  <a:lnTo>
                    <a:pt x="1654016" y="1197769"/>
                  </a:lnTo>
                  <a:lnTo>
                    <a:pt x="1678781" y="1197769"/>
                  </a:lnTo>
                  <a:lnTo>
                    <a:pt x="1678781" y="1208246"/>
                  </a:lnTo>
                  <a:lnTo>
                    <a:pt x="1689259" y="1208246"/>
                  </a:lnTo>
                  <a:lnTo>
                    <a:pt x="1689259" y="1218724"/>
                  </a:lnTo>
                  <a:lnTo>
                    <a:pt x="1698784" y="1218724"/>
                  </a:lnTo>
                  <a:lnTo>
                    <a:pt x="1698784" y="1241584"/>
                  </a:lnTo>
                  <a:lnTo>
                    <a:pt x="1708309" y="1241584"/>
                  </a:lnTo>
                  <a:lnTo>
                    <a:pt x="1708309" y="1254919"/>
                  </a:lnTo>
                  <a:lnTo>
                    <a:pt x="1717834" y="1254919"/>
                  </a:lnTo>
                  <a:lnTo>
                    <a:pt x="1717834" y="1267301"/>
                  </a:lnTo>
                  <a:lnTo>
                    <a:pt x="1745456" y="1267301"/>
                  </a:lnTo>
                  <a:lnTo>
                    <a:pt x="1745456" y="1275874"/>
                  </a:lnTo>
                  <a:lnTo>
                    <a:pt x="1768316" y="1275874"/>
                  </a:lnTo>
                  <a:lnTo>
                    <a:pt x="1768316" y="1286351"/>
                  </a:lnTo>
                  <a:lnTo>
                    <a:pt x="1787366" y="1286351"/>
                  </a:lnTo>
                  <a:lnTo>
                    <a:pt x="1787366" y="1292066"/>
                  </a:lnTo>
                  <a:lnTo>
                    <a:pt x="1808321" y="1292066"/>
                  </a:lnTo>
                  <a:lnTo>
                    <a:pt x="1808321" y="1298734"/>
                  </a:lnTo>
                  <a:lnTo>
                    <a:pt x="1824514" y="1298734"/>
                  </a:lnTo>
                  <a:lnTo>
                    <a:pt x="1824514" y="1305401"/>
                  </a:lnTo>
                  <a:lnTo>
                    <a:pt x="1841659" y="1305401"/>
                  </a:lnTo>
                  <a:lnTo>
                    <a:pt x="1841659" y="1314926"/>
                  </a:lnTo>
                  <a:lnTo>
                    <a:pt x="1881664" y="1314926"/>
                  </a:lnTo>
                  <a:lnTo>
                    <a:pt x="1881664" y="1325404"/>
                  </a:lnTo>
                  <a:lnTo>
                    <a:pt x="1920716" y="1325404"/>
                  </a:lnTo>
                  <a:lnTo>
                    <a:pt x="1920716" y="1333976"/>
                  </a:lnTo>
                  <a:lnTo>
                    <a:pt x="1935004" y="1333976"/>
                  </a:lnTo>
                  <a:lnTo>
                    <a:pt x="1935004" y="1350169"/>
                  </a:lnTo>
                  <a:lnTo>
                    <a:pt x="1946434" y="1350169"/>
                  </a:lnTo>
                  <a:lnTo>
                    <a:pt x="1946434" y="1369219"/>
                  </a:lnTo>
                  <a:lnTo>
                    <a:pt x="1959769" y="1369219"/>
                  </a:lnTo>
                  <a:lnTo>
                    <a:pt x="1959769" y="1376839"/>
                  </a:lnTo>
                  <a:lnTo>
                    <a:pt x="1974056" y="1376839"/>
                  </a:lnTo>
                  <a:lnTo>
                    <a:pt x="1974056" y="1385411"/>
                  </a:lnTo>
                  <a:lnTo>
                    <a:pt x="1987391" y="1385411"/>
                  </a:lnTo>
                  <a:lnTo>
                    <a:pt x="1987391" y="1404461"/>
                  </a:lnTo>
                  <a:lnTo>
                    <a:pt x="1999774" y="1404461"/>
                  </a:lnTo>
                  <a:lnTo>
                    <a:pt x="1999774" y="1420654"/>
                  </a:lnTo>
                  <a:lnTo>
                    <a:pt x="2036921" y="1420654"/>
                  </a:lnTo>
                  <a:lnTo>
                    <a:pt x="2036921" y="1429226"/>
                  </a:lnTo>
                  <a:lnTo>
                    <a:pt x="2069306" y="1429226"/>
                  </a:lnTo>
                  <a:lnTo>
                    <a:pt x="2069306" y="1434941"/>
                  </a:lnTo>
                  <a:lnTo>
                    <a:pt x="2081689" y="1434941"/>
                  </a:lnTo>
                  <a:lnTo>
                    <a:pt x="2081689" y="1441609"/>
                  </a:lnTo>
                  <a:lnTo>
                    <a:pt x="2093119" y="1441609"/>
                  </a:lnTo>
                  <a:lnTo>
                    <a:pt x="2093119" y="1447324"/>
                  </a:lnTo>
                  <a:lnTo>
                    <a:pt x="2105501" y="1447324"/>
                  </a:lnTo>
                  <a:lnTo>
                    <a:pt x="2105501" y="1453991"/>
                  </a:lnTo>
                  <a:lnTo>
                    <a:pt x="2121694" y="1453991"/>
                  </a:lnTo>
                  <a:lnTo>
                    <a:pt x="2121694" y="1462564"/>
                  </a:lnTo>
                  <a:lnTo>
                    <a:pt x="2135981" y="1462564"/>
                  </a:lnTo>
                  <a:lnTo>
                    <a:pt x="2135981" y="1472089"/>
                  </a:lnTo>
                  <a:lnTo>
                    <a:pt x="2151221" y="1472089"/>
                  </a:lnTo>
                  <a:lnTo>
                    <a:pt x="2151221" y="1481614"/>
                  </a:lnTo>
                  <a:lnTo>
                    <a:pt x="2176939" y="1481614"/>
                  </a:lnTo>
                  <a:lnTo>
                    <a:pt x="2176939" y="1493996"/>
                  </a:lnTo>
                  <a:lnTo>
                    <a:pt x="2194084" y="1493996"/>
                  </a:lnTo>
                  <a:lnTo>
                    <a:pt x="2194084" y="1504474"/>
                  </a:lnTo>
                  <a:lnTo>
                    <a:pt x="2246471" y="1504474"/>
                  </a:lnTo>
                  <a:lnTo>
                    <a:pt x="2246471" y="1515904"/>
                  </a:lnTo>
                  <a:lnTo>
                    <a:pt x="2264569" y="1515904"/>
                  </a:lnTo>
                  <a:lnTo>
                    <a:pt x="2264569" y="1525429"/>
                  </a:lnTo>
                  <a:lnTo>
                    <a:pt x="2338864" y="1525429"/>
                  </a:lnTo>
                  <a:lnTo>
                    <a:pt x="2338864" y="1559719"/>
                  </a:lnTo>
                  <a:lnTo>
                    <a:pt x="2498884" y="1559719"/>
                  </a:lnTo>
                  <a:lnTo>
                    <a:pt x="2498884" y="1572101"/>
                  </a:lnTo>
                  <a:lnTo>
                    <a:pt x="2510314" y="1572101"/>
                  </a:lnTo>
                  <a:lnTo>
                    <a:pt x="2510314" y="1583531"/>
                  </a:lnTo>
                  <a:lnTo>
                    <a:pt x="2527459" y="1583531"/>
                  </a:lnTo>
                  <a:lnTo>
                    <a:pt x="2527459" y="1591151"/>
                  </a:lnTo>
                  <a:lnTo>
                    <a:pt x="2616041" y="1591151"/>
                  </a:lnTo>
                  <a:lnTo>
                    <a:pt x="2616041" y="1598771"/>
                  </a:lnTo>
                  <a:lnTo>
                    <a:pt x="2631281" y="1598771"/>
                  </a:lnTo>
                  <a:lnTo>
                    <a:pt x="2631281" y="1604486"/>
                  </a:lnTo>
                  <a:lnTo>
                    <a:pt x="2641759" y="1604486"/>
                  </a:lnTo>
                  <a:lnTo>
                    <a:pt x="2641759" y="1614011"/>
                  </a:lnTo>
                  <a:lnTo>
                    <a:pt x="2656046" y="1614011"/>
                  </a:lnTo>
                  <a:lnTo>
                    <a:pt x="2656046" y="1640681"/>
                  </a:lnTo>
                  <a:lnTo>
                    <a:pt x="2668429" y="1640681"/>
                  </a:lnTo>
                  <a:lnTo>
                    <a:pt x="2668429" y="1654969"/>
                  </a:lnTo>
                  <a:lnTo>
                    <a:pt x="2680811" y="1654969"/>
                  </a:lnTo>
                  <a:lnTo>
                    <a:pt x="2680811" y="1657826"/>
                  </a:lnTo>
                  <a:lnTo>
                    <a:pt x="2711291" y="1657826"/>
                  </a:lnTo>
                  <a:lnTo>
                    <a:pt x="2711291" y="1666399"/>
                  </a:lnTo>
                  <a:lnTo>
                    <a:pt x="2737009" y="1666399"/>
                  </a:lnTo>
                  <a:lnTo>
                    <a:pt x="2737009" y="1675924"/>
                  </a:lnTo>
                  <a:lnTo>
                    <a:pt x="2749391" y="1675924"/>
                  </a:lnTo>
                  <a:lnTo>
                    <a:pt x="2749391" y="1686401"/>
                  </a:lnTo>
                  <a:lnTo>
                    <a:pt x="2768441" y="1686401"/>
                  </a:lnTo>
                  <a:lnTo>
                    <a:pt x="2768441" y="1693069"/>
                  </a:lnTo>
                  <a:lnTo>
                    <a:pt x="2781776" y="1693069"/>
                  </a:lnTo>
                  <a:lnTo>
                    <a:pt x="2781776" y="1699736"/>
                  </a:lnTo>
                  <a:lnTo>
                    <a:pt x="2915126" y="1699736"/>
                  </a:lnTo>
                  <a:lnTo>
                    <a:pt x="2915126" y="1711166"/>
                  </a:lnTo>
                  <a:lnTo>
                    <a:pt x="2988469" y="1711166"/>
                  </a:lnTo>
                  <a:lnTo>
                    <a:pt x="2988469" y="1715929"/>
                  </a:lnTo>
                  <a:lnTo>
                    <a:pt x="3075146" y="1715929"/>
                  </a:lnTo>
                  <a:lnTo>
                    <a:pt x="3075146" y="1729264"/>
                  </a:lnTo>
                  <a:lnTo>
                    <a:pt x="3082766" y="1729264"/>
                  </a:lnTo>
                  <a:lnTo>
                    <a:pt x="3082766" y="1743551"/>
                  </a:lnTo>
                  <a:lnTo>
                    <a:pt x="3090386" y="1743551"/>
                  </a:lnTo>
                  <a:lnTo>
                    <a:pt x="3090386" y="1759744"/>
                  </a:lnTo>
                  <a:lnTo>
                    <a:pt x="3122771" y="1759744"/>
                  </a:lnTo>
                  <a:lnTo>
                    <a:pt x="3122771" y="1768316"/>
                  </a:lnTo>
                  <a:lnTo>
                    <a:pt x="3173254" y="1768316"/>
                  </a:lnTo>
                  <a:lnTo>
                    <a:pt x="3173254" y="1782604"/>
                  </a:lnTo>
                  <a:lnTo>
                    <a:pt x="3389471" y="1782604"/>
                  </a:lnTo>
                  <a:lnTo>
                    <a:pt x="3389471" y="1812131"/>
                  </a:lnTo>
                  <a:lnTo>
                    <a:pt x="3456146" y="1812131"/>
                  </a:lnTo>
                  <a:lnTo>
                    <a:pt x="3456146" y="1834039"/>
                  </a:lnTo>
                  <a:lnTo>
                    <a:pt x="3471386" y="1834039"/>
                  </a:lnTo>
                  <a:lnTo>
                    <a:pt x="3471386" y="1840706"/>
                  </a:lnTo>
                  <a:lnTo>
                    <a:pt x="3485674" y="1840706"/>
                  </a:lnTo>
                  <a:lnTo>
                    <a:pt x="3485674" y="1893094"/>
                  </a:lnTo>
                  <a:lnTo>
                    <a:pt x="3692366" y="1893094"/>
                  </a:lnTo>
                  <a:lnTo>
                    <a:pt x="3692366" y="1908334"/>
                  </a:lnTo>
                  <a:lnTo>
                    <a:pt x="3824764" y="1908334"/>
                  </a:lnTo>
                  <a:lnTo>
                    <a:pt x="3824764" y="1931194"/>
                  </a:lnTo>
                  <a:lnTo>
                    <a:pt x="3950494" y="1931194"/>
                  </a:lnTo>
                  <a:lnTo>
                    <a:pt x="3950494" y="1940719"/>
                  </a:lnTo>
                  <a:lnTo>
                    <a:pt x="3976211" y="1940719"/>
                  </a:lnTo>
                  <a:lnTo>
                    <a:pt x="3976211" y="1955006"/>
                  </a:lnTo>
                  <a:lnTo>
                    <a:pt x="3989546" y="1955006"/>
                  </a:lnTo>
                  <a:lnTo>
                    <a:pt x="3989546" y="1973104"/>
                  </a:lnTo>
                  <a:lnTo>
                    <a:pt x="4143851" y="1973104"/>
                  </a:lnTo>
                  <a:lnTo>
                    <a:pt x="4143851" y="1994059"/>
                  </a:lnTo>
                  <a:lnTo>
                    <a:pt x="4176236" y="1994059"/>
                  </a:lnTo>
                  <a:lnTo>
                    <a:pt x="4176236" y="2036921"/>
                  </a:lnTo>
                  <a:lnTo>
                    <a:pt x="4604862" y="2036921"/>
                  </a:lnTo>
                  <a:lnTo>
                    <a:pt x="4604862" y="2064544"/>
                  </a:lnTo>
                  <a:lnTo>
                    <a:pt x="5407819" y="2064544"/>
                  </a:lnTo>
                  <a:lnTo>
                    <a:pt x="5407819" y="2113121"/>
                  </a:lnTo>
                  <a:lnTo>
                    <a:pt x="5500212" y="2113121"/>
                  </a:lnTo>
                  <a:lnTo>
                    <a:pt x="5500212" y="2140744"/>
                  </a:lnTo>
                  <a:lnTo>
                    <a:pt x="6995637" y="2140744"/>
                  </a:lnTo>
                </a:path>
              </a:pathLst>
            </a:custGeom>
            <a:noFill/>
            <a:ln w="28575" cap="flat">
              <a:solidFill>
                <a:schemeClr val="accent3"/>
              </a:solidFill>
              <a:prstDash val="solid"/>
              <a:miter/>
            </a:ln>
          </p:spPr>
          <p:txBody>
            <a:bodyPr rtlCol="0" anchor="ctr"/>
            <a:lstStyle/>
            <a:p>
              <a:endParaRPr lang="en-GB">
                <a:solidFill>
                  <a:srgbClr val="4D4D4D"/>
                </a:solidFill>
              </a:endParaRPr>
            </a:p>
          </p:txBody>
        </p:sp>
        <p:sp>
          <p:nvSpPr>
            <p:cNvPr id="105" name="Freeform: Shape 1028">
              <a:extLst>
                <a:ext uri="{FF2B5EF4-FFF2-40B4-BE49-F238E27FC236}">
                  <a16:creationId xmlns:a16="http://schemas.microsoft.com/office/drawing/2014/main" xmlns="" id="{17B87EBE-B69B-4C57-9962-A7B44CE3399E}"/>
                </a:ext>
              </a:extLst>
            </p:cNvPr>
            <p:cNvSpPr/>
            <p:nvPr/>
          </p:nvSpPr>
          <p:spPr>
            <a:xfrm>
              <a:off x="8006239" y="4441984"/>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6" name="Freeform: Shape 1029">
              <a:extLst>
                <a:ext uri="{FF2B5EF4-FFF2-40B4-BE49-F238E27FC236}">
                  <a16:creationId xmlns:a16="http://schemas.microsoft.com/office/drawing/2014/main" xmlns="" id="{D7648606-F305-4BA9-9973-4DF4F3454CB0}"/>
                </a:ext>
              </a:extLst>
            </p:cNvPr>
            <p:cNvSpPr/>
            <p:nvPr/>
          </p:nvSpPr>
          <p:spPr>
            <a:xfrm>
              <a:off x="7702391"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7" name="Freeform: Shape 1030">
              <a:extLst>
                <a:ext uri="{FF2B5EF4-FFF2-40B4-BE49-F238E27FC236}">
                  <a16:creationId xmlns:a16="http://schemas.microsoft.com/office/drawing/2014/main" xmlns="" id="{097D5F74-88E3-46A5-806D-3BADF851EB68}"/>
                </a:ext>
              </a:extLst>
            </p:cNvPr>
            <p:cNvSpPr/>
            <p:nvPr/>
          </p:nvSpPr>
          <p:spPr>
            <a:xfrm>
              <a:off x="7505224"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8" name="Freeform: Shape 1031">
              <a:extLst>
                <a:ext uri="{FF2B5EF4-FFF2-40B4-BE49-F238E27FC236}">
                  <a16:creationId xmlns:a16="http://schemas.microsoft.com/office/drawing/2014/main" xmlns="" id="{540312D4-4517-4B79-A86C-21376971340C}"/>
                </a:ext>
              </a:extLst>
            </p:cNvPr>
            <p:cNvSpPr/>
            <p:nvPr/>
          </p:nvSpPr>
          <p:spPr>
            <a:xfrm>
              <a:off x="7256621" y="44419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9" name="Freeform: Shape 1032">
              <a:extLst>
                <a:ext uri="{FF2B5EF4-FFF2-40B4-BE49-F238E27FC236}">
                  <a16:creationId xmlns:a16="http://schemas.microsoft.com/office/drawing/2014/main" xmlns="" id="{1CA7188B-245A-44B9-9941-3A2753078C35}"/>
                </a:ext>
              </a:extLst>
            </p:cNvPr>
            <p:cNvSpPr/>
            <p:nvPr/>
          </p:nvSpPr>
          <p:spPr>
            <a:xfrm>
              <a:off x="6392704" y="43657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0" name="Freeform: Shape 1033">
              <a:extLst>
                <a:ext uri="{FF2B5EF4-FFF2-40B4-BE49-F238E27FC236}">
                  <a16:creationId xmlns:a16="http://schemas.microsoft.com/office/drawing/2014/main" xmlns="" id="{C64D725F-BE82-4F8E-B82F-BE40383292F1}"/>
                </a:ext>
              </a:extLst>
            </p:cNvPr>
            <p:cNvSpPr/>
            <p:nvPr/>
          </p:nvSpPr>
          <p:spPr>
            <a:xfrm>
              <a:off x="554307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1" name="Freeform: Shape 1034">
              <a:extLst>
                <a:ext uri="{FF2B5EF4-FFF2-40B4-BE49-F238E27FC236}">
                  <a16:creationId xmlns:a16="http://schemas.microsoft.com/office/drawing/2014/main" xmlns="" id="{1105B14D-98C4-4256-9554-012FCF71312B}"/>
                </a:ext>
              </a:extLst>
            </p:cNvPr>
            <p:cNvSpPr/>
            <p:nvPr/>
          </p:nvSpPr>
          <p:spPr>
            <a:xfrm>
              <a:off x="5362099"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2" name="Freeform: Shape 1035">
              <a:extLst>
                <a:ext uri="{FF2B5EF4-FFF2-40B4-BE49-F238E27FC236}">
                  <a16:creationId xmlns:a16="http://schemas.microsoft.com/office/drawing/2014/main" xmlns="" id="{906CAA34-73F2-449A-A384-8AC5C814F8B0}"/>
                </a:ext>
              </a:extLst>
            </p:cNvPr>
            <p:cNvSpPr/>
            <p:nvPr/>
          </p:nvSpPr>
          <p:spPr>
            <a:xfrm>
              <a:off x="529161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3" name="Freeform: Shape 1036">
              <a:extLst>
                <a:ext uri="{FF2B5EF4-FFF2-40B4-BE49-F238E27FC236}">
                  <a16:creationId xmlns:a16="http://schemas.microsoft.com/office/drawing/2014/main" xmlns="" id="{AAB91E33-BC21-428E-9F05-ABE3A90B39BD}"/>
                </a:ext>
              </a:extLst>
            </p:cNvPr>
            <p:cNvSpPr/>
            <p:nvPr/>
          </p:nvSpPr>
          <p:spPr>
            <a:xfrm>
              <a:off x="5113496" y="42733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4" name="Freeform: Shape 1037">
              <a:extLst>
                <a:ext uri="{FF2B5EF4-FFF2-40B4-BE49-F238E27FC236}">
                  <a16:creationId xmlns:a16="http://schemas.microsoft.com/office/drawing/2014/main" xmlns="" id="{91F031FA-9D4B-4291-8702-3A731EA9D6C5}"/>
                </a:ext>
              </a:extLst>
            </p:cNvPr>
            <p:cNvSpPr/>
            <p:nvPr/>
          </p:nvSpPr>
          <p:spPr>
            <a:xfrm>
              <a:off x="4917281"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5" name="Freeform: Shape 1038">
              <a:extLst>
                <a:ext uri="{FF2B5EF4-FFF2-40B4-BE49-F238E27FC236}">
                  <a16:creationId xmlns:a16="http://schemas.microsoft.com/office/drawing/2014/main" xmlns="" id="{754420BB-B43B-4CDB-A425-82C3A233E737}"/>
                </a:ext>
              </a:extLst>
            </p:cNvPr>
            <p:cNvSpPr/>
            <p:nvPr/>
          </p:nvSpPr>
          <p:spPr>
            <a:xfrm>
              <a:off x="4836319"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6" name="Freeform: Shape 1039">
              <a:extLst>
                <a:ext uri="{FF2B5EF4-FFF2-40B4-BE49-F238E27FC236}">
                  <a16:creationId xmlns:a16="http://schemas.microsoft.com/office/drawing/2014/main" xmlns="" id="{116A5016-979E-49F7-BEE0-4D5EA72AF4A5}"/>
                </a:ext>
              </a:extLst>
            </p:cNvPr>
            <p:cNvSpPr/>
            <p:nvPr/>
          </p:nvSpPr>
          <p:spPr>
            <a:xfrm>
              <a:off x="4703921" y="42086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7" name="Freeform: Shape 1040">
              <a:extLst>
                <a:ext uri="{FF2B5EF4-FFF2-40B4-BE49-F238E27FC236}">
                  <a16:creationId xmlns:a16="http://schemas.microsoft.com/office/drawing/2014/main" xmlns="" id="{1D3B8711-3DCE-4602-9C22-05E95A9D3E24}"/>
                </a:ext>
              </a:extLst>
            </p:cNvPr>
            <p:cNvSpPr/>
            <p:nvPr/>
          </p:nvSpPr>
          <p:spPr>
            <a:xfrm>
              <a:off x="418385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8" name="Freeform: Shape 1041">
              <a:extLst>
                <a:ext uri="{FF2B5EF4-FFF2-40B4-BE49-F238E27FC236}">
                  <a16:creationId xmlns:a16="http://schemas.microsoft.com/office/drawing/2014/main" xmlns="" id="{B668DAE8-0234-4B23-8E1B-8AC9C80F96A1}"/>
                </a:ext>
              </a:extLst>
            </p:cNvPr>
            <p:cNvSpPr/>
            <p:nvPr/>
          </p:nvSpPr>
          <p:spPr>
            <a:xfrm>
              <a:off x="425243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9" name="Freeform: Shape 1042">
              <a:extLst>
                <a:ext uri="{FF2B5EF4-FFF2-40B4-BE49-F238E27FC236}">
                  <a16:creationId xmlns:a16="http://schemas.microsoft.com/office/drawing/2014/main" xmlns="" id="{4C66FC7B-3195-41B0-86E1-70BDEA490D0A}"/>
                </a:ext>
              </a:extLst>
            </p:cNvPr>
            <p:cNvSpPr/>
            <p:nvPr/>
          </p:nvSpPr>
          <p:spPr>
            <a:xfrm>
              <a:off x="4310539"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0" name="Freeform: Shape 1043">
              <a:extLst>
                <a:ext uri="{FF2B5EF4-FFF2-40B4-BE49-F238E27FC236}">
                  <a16:creationId xmlns:a16="http://schemas.microsoft.com/office/drawing/2014/main" xmlns="" id="{C5210315-4328-409B-820C-D581EA62A978}"/>
                </a:ext>
              </a:extLst>
            </p:cNvPr>
            <p:cNvSpPr/>
            <p:nvPr/>
          </p:nvSpPr>
          <p:spPr>
            <a:xfrm>
              <a:off x="436292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1" name="Freeform: Shape 1044">
              <a:extLst>
                <a:ext uri="{FF2B5EF4-FFF2-40B4-BE49-F238E27FC236}">
                  <a16:creationId xmlns:a16="http://schemas.microsoft.com/office/drawing/2014/main" xmlns="" id="{1AA1B828-64B4-493F-89ED-4849AD033488}"/>
                </a:ext>
              </a:extLst>
            </p:cNvPr>
            <p:cNvSpPr/>
            <p:nvPr/>
          </p:nvSpPr>
          <p:spPr>
            <a:xfrm>
              <a:off x="381333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2" name="Freeform: Shape 1045">
              <a:extLst>
                <a:ext uri="{FF2B5EF4-FFF2-40B4-BE49-F238E27FC236}">
                  <a16:creationId xmlns:a16="http://schemas.microsoft.com/office/drawing/2014/main" xmlns="" id="{DCC30E38-15E4-4899-8E1A-1E4BC15890F9}"/>
                </a:ext>
              </a:extLst>
            </p:cNvPr>
            <p:cNvSpPr/>
            <p:nvPr/>
          </p:nvSpPr>
          <p:spPr>
            <a:xfrm>
              <a:off x="384190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3" name="Freeform: Shape 1046">
              <a:extLst>
                <a:ext uri="{FF2B5EF4-FFF2-40B4-BE49-F238E27FC236}">
                  <a16:creationId xmlns:a16="http://schemas.microsoft.com/office/drawing/2014/main" xmlns="" id="{86933472-FB73-4479-AD31-83F205ADF8D9}"/>
                </a:ext>
              </a:extLst>
            </p:cNvPr>
            <p:cNvSpPr/>
            <p:nvPr/>
          </p:nvSpPr>
          <p:spPr>
            <a:xfrm>
              <a:off x="387048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4" name="Freeform: Shape 1047">
              <a:extLst>
                <a:ext uri="{FF2B5EF4-FFF2-40B4-BE49-F238E27FC236}">
                  <a16:creationId xmlns:a16="http://schemas.microsoft.com/office/drawing/2014/main" xmlns="" id="{B30455CC-31BC-46F3-AF7E-1E8AC8D4BE07}"/>
                </a:ext>
              </a:extLst>
            </p:cNvPr>
            <p:cNvSpPr/>
            <p:nvPr/>
          </p:nvSpPr>
          <p:spPr>
            <a:xfrm>
              <a:off x="389524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5" name="Freeform: Shape 1048">
              <a:extLst>
                <a:ext uri="{FF2B5EF4-FFF2-40B4-BE49-F238E27FC236}">
                  <a16:creationId xmlns:a16="http://schemas.microsoft.com/office/drawing/2014/main" xmlns="" id="{41F21AEF-8029-4071-BF81-F70159C1D54C}"/>
                </a:ext>
              </a:extLst>
            </p:cNvPr>
            <p:cNvSpPr/>
            <p:nvPr/>
          </p:nvSpPr>
          <p:spPr>
            <a:xfrm>
              <a:off x="3975259"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6" name="Freeform: Shape 1049">
              <a:extLst>
                <a:ext uri="{FF2B5EF4-FFF2-40B4-BE49-F238E27FC236}">
                  <a16:creationId xmlns:a16="http://schemas.microsoft.com/office/drawing/2014/main" xmlns="" id="{1B22F960-80BD-4B99-85ED-929E5A6F2FF9}"/>
                </a:ext>
              </a:extLst>
            </p:cNvPr>
            <p:cNvSpPr/>
            <p:nvPr/>
          </p:nvSpPr>
          <p:spPr>
            <a:xfrm>
              <a:off x="3935254"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7" name="Freeform: Shape 1050">
              <a:extLst>
                <a:ext uri="{FF2B5EF4-FFF2-40B4-BE49-F238E27FC236}">
                  <a16:creationId xmlns:a16="http://schemas.microsoft.com/office/drawing/2014/main" xmlns="" id="{F2F2223D-763F-452E-9403-86A26AB2E635}"/>
                </a:ext>
              </a:extLst>
            </p:cNvPr>
            <p:cNvSpPr/>
            <p:nvPr/>
          </p:nvSpPr>
          <p:spPr>
            <a:xfrm>
              <a:off x="3953351"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8" name="Freeform: Shape 1051">
              <a:extLst>
                <a:ext uri="{FF2B5EF4-FFF2-40B4-BE49-F238E27FC236}">
                  <a16:creationId xmlns:a16="http://schemas.microsoft.com/office/drawing/2014/main" xmlns="" id="{AFFB8FC5-344C-47F6-952D-0BD5A800D428}"/>
                </a:ext>
              </a:extLst>
            </p:cNvPr>
            <p:cNvSpPr/>
            <p:nvPr/>
          </p:nvSpPr>
          <p:spPr>
            <a:xfrm>
              <a:off x="3583781" y="38933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9" name="Freeform: Shape 1052">
              <a:extLst>
                <a:ext uri="{FF2B5EF4-FFF2-40B4-BE49-F238E27FC236}">
                  <a16:creationId xmlns:a16="http://schemas.microsoft.com/office/drawing/2014/main" xmlns="" id="{6FD56CE4-486D-4273-91CE-85F94EE6D6A1}"/>
                </a:ext>
              </a:extLst>
            </p:cNvPr>
            <p:cNvSpPr/>
            <p:nvPr/>
          </p:nvSpPr>
          <p:spPr>
            <a:xfrm>
              <a:off x="2788444" y="35885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0" name="Freeform: Shape 1053">
              <a:extLst>
                <a:ext uri="{FF2B5EF4-FFF2-40B4-BE49-F238E27FC236}">
                  <a16:creationId xmlns:a16="http://schemas.microsoft.com/office/drawing/2014/main" xmlns="" id="{DDFBDE21-4ABE-4CF7-B65A-D3024A9D936F}"/>
                </a:ext>
              </a:extLst>
            </p:cNvPr>
            <p:cNvSpPr/>
            <p:nvPr/>
          </p:nvSpPr>
          <p:spPr>
            <a:xfrm>
              <a:off x="1982629" y="3031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1" name="Freeform: Shape 1054">
              <a:extLst>
                <a:ext uri="{FF2B5EF4-FFF2-40B4-BE49-F238E27FC236}">
                  <a16:creationId xmlns:a16="http://schemas.microsoft.com/office/drawing/2014/main" xmlns="" id="{48FB273D-E651-453C-AA7D-54D999AAC22A}"/>
                </a:ext>
              </a:extLst>
            </p:cNvPr>
            <p:cNvSpPr/>
            <p:nvPr/>
          </p:nvSpPr>
          <p:spPr>
            <a:xfrm>
              <a:off x="2009299" y="30465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2" name="Freeform: Shape 134">
              <a:extLst>
                <a:ext uri="{FF2B5EF4-FFF2-40B4-BE49-F238E27FC236}">
                  <a16:creationId xmlns:a16="http://schemas.microsoft.com/office/drawing/2014/main" xmlns="" id="{256D730B-FDBF-431A-A9F8-1981BD8F338F}"/>
                </a:ext>
              </a:extLst>
            </p:cNvPr>
            <p:cNvSpPr/>
            <p:nvPr/>
          </p:nvSpPr>
          <p:spPr>
            <a:xfrm>
              <a:off x="2031206" y="30646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3" name="Freeform: Shape 135">
              <a:extLst>
                <a:ext uri="{FF2B5EF4-FFF2-40B4-BE49-F238E27FC236}">
                  <a16:creationId xmlns:a16="http://schemas.microsoft.com/office/drawing/2014/main" xmlns="" id="{5B947750-0BCF-4334-95B5-B02E1BFB0023}"/>
                </a:ext>
              </a:extLst>
            </p:cNvPr>
            <p:cNvSpPr/>
            <p:nvPr/>
          </p:nvSpPr>
          <p:spPr>
            <a:xfrm>
              <a:off x="2052161" y="307895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4" name="Freeform: Shape 136">
              <a:extLst>
                <a:ext uri="{FF2B5EF4-FFF2-40B4-BE49-F238E27FC236}">
                  <a16:creationId xmlns:a16="http://schemas.microsoft.com/office/drawing/2014/main" xmlns="" id="{45EFFAC6-F8C4-4376-ACEB-C9B0F0186971}"/>
                </a:ext>
              </a:extLst>
            </p:cNvPr>
            <p:cNvSpPr/>
            <p:nvPr/>
          </p:nvSpPr>
          <p:spPr>
            <a:xfrm>
              <a:off x="2079784" y="30922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5" name="Freeform: Shape 137">
              <a:extLst>
                <a:ext uri="{FF2B5EF4-FFF2-40B4-BE49-F238E27FC236}">
                  <a16:creationId xmlns:a16="http://schemas.microsoft.com/office/drawing/2014/main" xmlns="" id="{A3D741F1-9E35-40B7-8D50-916A8F92F8EF}"/>
                </a:ext>
              </a:extLst>
            </p:cNvPr>
            <p:cNvSpPr/>
            <p:nvPr/>
          </p:nvSpPr>
          <p:spPr>
            <a:xfrm>
              <a:off x="2098834" y="31056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6" name="Freeform: Shape 138">
              <a:extLst>
                <a:ext uri="{FF2B5EF4-FFF2-40B4-BE49-F238E27FC236}">
                  <a16:creationId xmlns:a16="http://schemas.microsoft.com/office/drawing/2014/main" xmlns="" id="{2EDB2D36-36E1-4A14-9861-3581AA82F195}"/>
                </a:ext>
              </a:extLst>
            </p:cNvPr>
            <p:cNvSpPr/>
            <p:nvPr/>
          </p:nvSpPr>
          <p:spPr>
            <a:xfrm>
              <a:off x="2163604" y="31418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7" name="Freeform: Shape 139">
              <a:extLst>
                <a:ext uri="{FF2B5EF4-FFF2-40B4-BE49-F238E27FC236}">
                  <a16:creationId xmlns:a16="http://schemas.microsoft.com/office/drawing/2014/main" xmlns="" id="{1B086C69-B647-4227-AF3E-32E0EA160F12}"/>
                </a:ext>
              </a:extLst>
            </p:cNvPr>
            <p:cNvSpPr/>
            <p:nvPr/>
          </p:nvSpPr>
          <p:spPr>
            <a:xfrm>
              <a:off x="2182654" y="314944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8" name="Freeform: Shape 140">
              <a:extLst>
                <a:ext uri="{FF2B5EF4-FFF2-40B4-BE49-F238E27FC236}">
                  <a16:creationId xmlns:a16="http://schemas.microsoft.com/office/drawing/2014/main" xmlns="" id="{AAD89709-9A20-415A-B498-FD0E1B9628F5}"/>
                </a:ext>
              </a:extLst>
            </p:cNvPr>
            <p:cNvSpPr/>
            <p:nvPr/>
          </p:nvSpPr>
          <p:spPr>
            <a:xfrm>
              <a:off x="2240756" y="321135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9" name="Freeform: Shape 141">
              <a:extLst>
                <a:ext uri="{FF2B5EF4-FFF2-40B4-BE49-F238E27FC236}">
                  <a16:creationId xmlns:a16="http://schemas.microsoft.com/office/drawing/2014/main" xmlns="" id="{75413D2F-24F6-458E-9206-ED038A98865B}"/>
                </a:ext>
              </a:extLst>
            </p:cNvPr>
            <p:cNvSpPr/>
            <p:nvPr/>
          </p:nvSpPr>
          <p:spPr>
            <a:xfrm>
              <a:off x="2256949" y="32227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0" name="Freeform: Shape 142">
              <a:extLst>
                <a:ext uri="{FF2B5EF4-FFF2-40B4-BE49-F238E27FC236}">
                  <a16:creationId xmlns:a16="http://schemas.microsoft.com/office/drawing/2014/main" xmlns="" id="{6AA3491C-86EC-4DCB-A322-E3CAB29A31F7}"/>
                </a:ext>
              </a:extLst>
            </p:cNvPr>
            <p:cNvSpPr/>
            <p:nvPr/>
          </p:nvSpPr>
          <p:spPr>
            <a:xfrm>
              <a:off x="2270284" y="32332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1" name="Freeform: Shape 143">
              <a:extLst>
                <a:ext uri="{FF2B5EF4-FFF2-40B4-BE49-F238E27FC236}">
                  <a16:creationId xmlns:a16="http://schemas.microsoft.com/office/drawing/2014/main" xmlns="" id="{AE00B2CE-E9AD-48DD-8ECB-DD904FB662B2}"/>
                </a:ext>
              </a:extLst>
            </p:cNvPr>
            <p:cNvSpPr/>
            <p:nvPr/>
          </p:nvSpPr>
          <p:spPr>
            <a:xfrm>
              <a:off x="2383631" y="33113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2" name="Freeform: Shape 144">
              <a:extLst>
                <a:ext uri="{FF2B5EF4-FFF2-40B4-BE49-F238E27FC236}">
                  <a16:creationId xmlns:a16="http://schemas.microsoft.com/office/drawing/2014/main" xmlns="" id="{40C66474-555F-4D41-AD1D-9485CE3AF496}"/>
                </a:ext>
              </a:extLst>
            </p:cNvPr>
            <p:cNvSpPr/>
            <p:nvPr/>
          </p:nvSpPr>
          <p:spPr>
            <a:xfrm>
              <a:off x="2402681" y="33199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3" name="Freeform: Shape 145">
              <a:extLst>
                <a:ext uri="{FF2B5EF4-FFF2-40B4-BE49-F238E27FC236}">
                  <a16:creationId xmlns:a16="http://schemas.microsoft.com/office/drawing/2014/main" xmlns="" id="{35A6E078-DF35-4263-9A9E-17E0A1FDA0FF}"/>
                </a:ext>
              </a:extLst>
            </p:cNvPr>
            <p:cNvSpPr/>
            <p:nvPr/>
          </p:nvSpPr>
          <p:spPr>
            <a:xfrm>
              <a:off x="2428399" y="33304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4" name="Freeform: Shape 146">
              <a:extLst>
                <a:ext uri="{FF2B5EF4-FFF2-40B4-BE49-F238E27FC236}">
                  <a16:creationId xmlns:a16="http://schemas.microsoft.com/office/drawing/2014/main" xmlns="" id="{B07428CF-26AD-4307-9590-92B2A7508678}"/>
                </a:ext>
              </a:extLst>
            </p:cNvPr>
            <p:cNvSpPr/>
            <p:nvPr/>
          </p:nvSpPr>
          <p:spPr>
            <a:xfrm>
              <a:off x="2441734" y="33466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5" name="Freeform: Shape 147">
              <a:extLst>
                <a:ext uri="{FF2B5EF4-FFF2-40B4-BE49-F238E27FC236}">
                  <a16:creationId xmlns:a16="http://schemas.microsoft.com/office/drawing/2014/main" xmlns="" id="{C4447109-3D50-45D2-BE1F-FFAF8C4983CA}"/>
                </a:ext>
              </a:extLst>
            </p:cNvPr>
            <p:cNvSpPr/>
            <p:nvPr/>
          </p:nvSpPr>
          <p:spPr>
            <a:xfrm>
              <a:off x="2468404" y="336280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6" name="Freeform: Shape 148">
              <a:extLst>
                <a:ext uri="{FF2B5EF4-FFF2-40B4-BE49-F238E27FC236}">
                  <a16:creationId xmlns:a16="http://schemas.microsoft.com/office/drawing/2014/main" xmlns="" id="{304BC0CA-D6F8-458F-85A8-5E2B07F1D599}"/>
                </a:ext>
              </a:extLst>
            </p:cNvPr>
            <p:cNvSpPr/>
            <p:nvPr/>
          </p:nvSpPr>
          <p:spPr>
            <a:xfrm>
              <a:off x="2491264" y="33751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7" name="Freeform: Shape 149">
              <a:extLst>
                <a:ext uri="{FF2B5EF4-FFF2-40B4-BE49-F238E27FC236}">
                  <a16:creationId xmlns:a16="http://schemas.microsoft.com/office/drawing/2014/main" xmlns="" id="{1E066737-7700-49C0-8B75-7B5C4AB4A392}"/>
                </a:ext>
              </a:extLst>
            </p:cNvPr>
            <p:cNvSpPr/>
            <p:nvPr/>
          </p:nvSpPr>
          <p:spPr>
            <a:xfrm>
              <a:off x="2509361" y="3384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8" name="Freeform: Shape 150">
              <a:extLst>
                <a:ext uri="{FF2B5EF4-FFF2-40B4-BE49-F238E27FC236}">
                  <a16:creationId xmlns:a16="http://schemas.microsoft.com/office/drawing/2014/main" xmlns="" id="{29E9109C-2F82-4AEF-954D-EBC86162D601}"/>
                </a:ext>
              </a:extLst>
            </p:cNvPr>
            <p:cNvSpPr/>
            <p:nvPr/>
          </p:nvSpPr>
          <p:spPr>
            <a:xfrm>
              <a:off x="2531269" y="33980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9" name="Freeform: Shape 151">
              <a:extLst>
                <a:ext uri="{FF2B5EF4-FFF2-40B4-BE49-F238E27FC236}">
                  <a16:creationId xmlns:a16="http://schemas.microsoft.com/office/drawing/2014/main" xmlns="" id="{B0876188-367E-40CE-92F3-8BAC584E36AE}"/>
                </a:ext>
              </a:extLst>
            </p:cNvPr>
            <p:cNvSpPr/>
            <p:nvPr/>
          </p:nvSpPr>
          <p:spPr>
            <a:xfrm>
              <a:off x="2572226" y="341899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0" name="Freeform: Shape 152">
              <a:extLst>
                <a:ext uri="{FF2B5EF4-FFF2-40B4-BE49-F238E27FC236}">
                  <a16:creationId xmlns:a16="http://schemas.microsoft.com/office/drawing/2014/main" xmlns="" id="{EDF666FC-230C-4185-9211-29D6F99570D0}"/>
                </a:ext>
              </a:extLst>
            </p:cNvPr>
            <p:cNvSpPr/>
            <p:nvPr/>
          </p:nvSpPr>
          <p:spPr>
            <a:xfrm>
              <a:off x="2590324" y="34342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1" name="Freeform: Shape 153">
              <a:extLst>
                <a:ext uri="{FF2B5EF4-FFF2-40B4-BE49-F238E27FC236}">
                  <a16:creationId xmlns:a16="http://schemas.microsoft.com/office/drawing/2014/main" xmlns="" id="{6C67C5DB-8141-469E-87F5-7F6C28CD527A}"/>
                </a:ext>
              </a:extLst>
            </p:cNvPr>
            <p:cNvSpPr/>
            <p:nvPr/>
          </p:nvSpPr>
          <p:spPr>
            <a:xfrm>
              <a:off x="2606516" y="344947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2" name="Freeform: Shape 154">
              <a:extLst>
                <a:ext uri="{FF2B5EF4-FFF2-40B4-BE49-F238E27FC236}">
                  <a16:creationId xmlns:a16="http://schemas.microsoft.com/office/drawing/2014/main" xmlns="" id="{4F09354B-F4BE-4389-9360-C76389A29BC3}"/>
                </a:ext>
              </a:extLst>
            </p:cNvPr>
            <p:cNvSpPr/>
            <p:nvPr/>
          </p:nvSpPr>
          <p:spPr>
            <a:xfrm>
              <a:off x="2625566" y="34628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3" name="Freeform: Shape 155">
              <a:extLst>
                <a:ext uri="{FF2B5EF4-FFF2-40B4-BE49-F238E27FC236}">
                  <a16:creationId xmlns:a16="http://schemas.microsoft.com/office/drawing/2014/main" xmlns="" id="{AA0CE380-DC94-4B34-9989-FA36ED50481F}"/>
                </a:ext>
              </a:extLst>
            </p:cNvPr>
            <p:cNvSpPr/>
            <p:nvPr/>
          </p:nvSpPr>
          <p:spPr>
            <a:xfrm>
              <a:off x="2650331" y="34856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4" name="Freeform: Shape 156">
              <a:extLst>
                <a:ext uri="{FF2B5EF4-FFF2-40B4-BE49-F238E27FC236}">
                  <a16:creationId xmlns:a16="http://schemas.microsoft.com/office/drawing/2014/main" xmlns="" id="{2450053B-2A49-4CB2-B35C-39519477F246}"/>
                </a:ext>
              </a:extLst>
            </p:cNvPr>
            <p:cNvSpPr/>
            <p:nvPr/>
          </p:nvSpPr>
          <p:spPr>
            <a:xfrm>
              <a:off x="2673191" y="34990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5" name="Freeform: Shape 157">
              <a:extLst>
                <a:ext uri="{FF2B5EF4-FFF2-40B4-BE49-F238E27FC236}">
                  <a16:creationId xmlns:a16="http://schemas.microsoft.com/office/drawing/2014/main" xmlns="" id="{B2A698D9-EB65-4328-879E-50AE66240E52}"/>
                </a:ext>
              </a:extLst>
            </p:cNvPr>
            <p:cNvSpPr/>
            <p:nvPr/>
          </p:nvSpPr>
          <p:spPr>
            <a:xfrm>
              <a:off x="2690336" y="350662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6" name="Freeform: Shape 158">
              <a:extLst>
                <a:ext uri="{FF2B5EF4-FFF2-40B4-BE49-F238E27FC236}">
                  <a16:creationId xmlns:a16="http://schemas.microsoft.com/office/drawing/2014/main" xmlns="" id="{35FE72B0-ABCA-40A5-A5F9-E3FC473E3098}"/>
                </a:ext>
              </a:extLst>
            </p:cNvPr>
            <p:cNvSpPr/>
            <p:nvPr/>
          </p:nvSpPr>
          <p:spPr>
            <a:xfrm>
              <a:off x="1769269" y="28360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7" name="Freeform: Shape 1055">
              <a:extLst>
                <a:ext uri="{FF2B5EF4-FFF2-40B4-BE49-F238E27FC236}">
                  <a16:creationId xmlns:a16="http://schemas.microsoft.com/office/drawing/2014/main" xmlns="" id="{262EB21A-9EFB-4825-B6EE-D6B5FA08177C}"/>
                </a:ext>
              </a:extLst>
            </p:cNvPr>
            <p:cNvSpPr/>
            <p:nvPr/>
          </p:nvSpPr>
          <p:spPr>
            <a:xfrm>
              <a:off x="1609249" y="27017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8" name="Freeform: Shape 1056">
              <a:extLst>
                <a:ext uri="{FF2B5EF4-FFF2-40B4-BE49-F238E27FC236}">
                  <a16:creationId xmlns:a16="http://schemas.microsoft.com/office/drawing/2014/main" xmlns="" id="{21915897-4092-49F7-A322-ED6D0E63146E}"/>
                </a:ext>
              </a:extLst>
            </p:cNvPr>
            <p:cNvSpPr/>
            <p:nvPr/>
          </p:nvSpPr>
          <p:spPr>
            <a:xfrm>
              <a:off x="1395889" y="24798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9" name="Freeform: Shape 1057">
              <a:extLst>
                <a:ext uri="{FF2B5EF4-FFF2-40B4-BE49-F238E27FC236}">
                  <a16:creationId xmlns:a16="http://schemas.microsoft.com/office/drawing/2014/main" xmlns="" id="{C130FA31-377F-48C2-99E4-53D6388A5772}"/>
                </a:ext>
              </a:extLst>
            </p:cNvPr>
            <p:cNvSpPr/>
            <p:nvPr/>
          </p:nvSpPr>
          <p:spPr>
            <a:xfrm>
              <a:off x="1410176" y="24950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0" name="Freeform: Shape 1058">
              <a:extLst>
                <a:ext uri="{FF2B5EF4-FFF2-40B4-BE49-F238E27FC236}">
                  <a16:creationId xmlns:a16="http://schemas.microsoft.com/office/drawing/2014/main" xmlns="" id="{18D8625F-3836-4A9A-A566-79F91AB2BA39}"/>
                </a:ext>
              </a:extLst>
            </p:cNvPr>
            <p:cNvSpPr/>
            <p:nvPr/>
          </p:nvSpPr>
          <p:spPr>
            <a:xfrm>
              <a:off x="3070384" y="37285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1" name="Freeform: Shape 1059">
              <a:extLst>
                <a:ext uri="{FF2B5EF4-FFF2-40B4-BE49-F238E27FC236}">
                  <a16:creationId xmlns:a16="http://schemas.microsoft.com/office/drawing/2014/main" xmlns="" id="{5C5E0D77-7F77-4B13-AE97-75018E104A15}"/>
                </a:ext>
              </a:extLst>
            </p:cNvPr>
            <p:cNvSpPr/>
            <p:nvPr/>
          </p:nvSpPr>
          <p:spPr>
            <a:xfrm>
              <a:off x="3095149" y="374189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2" name="Freeform: Shape 1060">
              <a:extLst>
                <a:ext uri="{FF2B5EF4-FFF2-40B4-BE49-F238E27FC236}">
                  <a16:creationId xmlns:a16="http://schemas.microsoft.com/office/drawing/2014/main" xmlns="" id="{B3F64302-94FD-47DC-A073-FEAB76F742F3}"/>
                </a:ext>
              </a:extLst>
            </p:cNvPr>
            <p:cNvSpPr/>
            <p:nvPr/>
          </p:nvSpPr>
          <p:spPr>
            <a:xfrm>
              <a:off x="3116104" y="37533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3" name="Freeform: Shape 1061">
              <a:extLst>
                <a:ext uri="{FF2B5EF4-FFF2-40B4-BE49-F238E27FC236}">
                  <a16:creationId xmlns:a16="http://schemas.microsoft.com/office/drawing/2014/main" xmlns="" id="{C884E0F4-87F5-41E1-9956-7651EBE2E56C}"/>
                </a:ext>
              </a:extLst>
            </p:cNvPr>
            <p:cNvSpPr/>
            <p:nvPr/>
          </p:nvSpPr>
          <p:spPr>
            <a:xfrm>
              <a:off x="3143726" y="3765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4" name="Freeform: Shape 1062">
              <a:extLst>
                <a:ext uri="{FF2B5EF4-FFF2-40B4-BE49-F238E27FC236}">
                  <a16:creationId xmlns:a16="http://schemas.microsoft.com/office/drawing/2014/main" xmlns="" id="{B0AEE85C-9219-4D51-AE42-EB8A5F97C038}"/>
                </a:ext>
              </a:extLst>
            </p:cNvPr>
            <p:cNvSpPr/>
            <p:nvPr/>
          </p:nvSpPr>
          <p:spPr>
            <a:xfrm>
              <a:off x="3163729" y="378094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5" name="Freeform: Shape 1063">
              <a:extLst>
                <a:ext uri="{FF2B5EF4-FFF2-40B4-BE49-F238E27FC236}">
                  <a16:creationId xmlns:a16="http://schemas.microsoft.com/office/drawing/2014/main" xmlns="" id="{224FAC49-EEE7-4705-9DED-00C165C92F24}"/>
                </a:ext>
              </a:extLst>
            </p:cNvPr>
            <p:cNvSpPr/>
            <p:nvPr/>
          </p:nvSpPr>
          <p:spPr>
            <a:xfrm>
              <a:off x="3190399" y="3793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6" name="Freeform: Shape 1064">
              <a:extLst>
                <a:ext uri="{FF2B5EF4-FFF2-40B4-BE49-F238E27FC236}">
                  <a16:creationId xmlns:a16="http://schemas.microsoft.com/office/drawing/2014/main" xmlns="" id="{56C550C9-B63C-4A42-82E2-56E83B8555B2}"/>
                </a:ext>
              </a:extLst>
            </p:cNvPr>
            <p:cNvSpPr/>
            <p:nvPr/>
          </p:nvSpPr>
          <p:spPr>
            <a:xfrm>
              <a:off x="3278981"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7" name="Freeform: Shape 1065">
              <a:extLst>
                <a:ext uri="{FF2B5EF4-FFF2-40B4-BE49-F238E27FC236}">
                  <a16:creationId xmlns:a16="http://schemas.microsoft.com/office/drawing/2014/main" xmlns="" id="{B06D22EB-AF48-4834-9B82-1E75AF172A85}"/>
                </a:ext>
              </a:extLst>
            </p:cNvPr>
            <p:cNvSpPr/>
            <p:nvPr/>
          </p:nvSpPr>
          <p:spPr>
            <a:xfrm>
              <a:off x="3318986"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8" name="Freeform: Shape 1066">
              <a:extLst>
                <a:ext uri="{FF2B5EF4-FFF2-40B4-BE49-F238E27FC236}">
                  <a16:creationId xmlns:a16="http://schemas.microsoft.com/office/drawing/2014/main" xmlns="" id="{A2A10FF5-2A7F-442C-B62F-ACED3946132D}"/>
                </a:ext>
              </a:extLst>
            </p:cNvPr>
            <p:cNvSpPr/>
            <p:nvPr/>
          </p:nvSpPr>
          <p:spPr>
            <a:xfrm>
              <a:off x="3304699"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9" name="Freeform: Shape 1067">
              <a:extLst>
                <a:ext uri="{FF2B5EF4-FFF2-40B4-BE49-F238E27FC236}">
                  <a16:creationId xmlns:a16="http://schemas.microsoft.com/office/drawing/2014/main" xmlns="" id="{32B99236-F0AB-4C8D-8F2B-142081676473}"/>
                </a:ext>
              </a:extLst>
            </p:cNvPr>
            <p:cNvSpPr/>
            <p:nvPr/>
          </p:nvSpPr>
          <p:spPr>
            <a:xfrm>
              <a:off x="3393281" y="38609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0" name="Freeform: Shape 1068">
              <a:extLst>
                <a:ext uri="{FF2B5EF4-FFF2-40B4-BE49-F238E27FC236}">
                  <a16:creationId xmlns:a16="http://schemas.microsoft.com/office/drawing/2014/main" xmlns="" id="{93482646-B5B4-49CA-85AE-778656F432BA}"/>
                </a:ext>
              </a:extLst>
            </p:cNvPr>
            <p:cNvSpPr/>
            <p:nvPr/>
          </p:nvSpPr>
          <p:spPr>
            <a:xfrm>
              <a:off x="3519011" y="38771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1" name="Freeform: Shape 1069">
              <a:extLst>
                <a:ext uri="{FF2B5EF4-FFF2-40B4-BE49-F238E27FC236}">
                  <a16:creationId xmlns:a16="http://schemas.microsoft.com/office/drawing/2014/main" xmlns="" id="{EB3710BA-4661-4209-B751-D7C1D15982F3}"/>
                </a:ext>
              </a:extLst>
            </p:cNvPr>
            <p:cNvSpPr/>
            <p:nvPr/>
          </p:nvSpPr>
          <p:spPr>
            <a:xfrm>
              <a:off x="4513421" y="419528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2" name="Freeform: Shape 235">
              <a:extLst>
                <a:ext uri="{FF2B5EF4-FFF2-40B4-BE49-F238E27FC236}">
                  <a16:creationId xmlns:a16="http://schemas.microsoft.com/office/drawing/2014/main" xmlns="" id="{9DD87573-192D-4E16-AE11-716E8FED1A52}"/>
                </a:ext>
              </a:extLst>
            </p:cNvPr>
            <p:cNvSpPr/>
            <p:nvPr/>
          </p:nvSpPr>
          <p:spPr>
            <a:xfrm>
              <a:off x="4396869" y="4099923"/>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grpSp>
      <p:grpSp>
        <p:nvGrpSpPr>
          <p:cNvPr id="173" name="Graphic 1070">
            <a:extLst>
              <a:ext uri="{FF2B5EF4-FFF2-40B4-BE49-F238E27FC236}">
                <a16:creationId xmlns:a16="http://schemas.microsoft.com/office/drawing/2014/main" xmlns="" id="{8D079D13-640B-48FB-AF8F-ED35F41E335C}"/>
              </a:ext>
            </a:extLst>
          </p:cNvPr>
          <p:cNvGrpSpPr/>
          <p:nvPr/>
        </p:nvGrpSpPr>
        <p:grpSpPr>
          <a:xfrm>
            <a:off x="1138476" y="2037988"/>
            <a:ext cx="5453905" cy="2457812"/>
            <a:chOff x="2014537" y="2276475"/>
            <a:chExt cx="5114925" cy="2305050"/>
          </a:xfrm>
        </p:grpSpPr>
        <p:sp>
          <p:nvSpPr>
            <p:cNvPr id="174" name="Freeform: Shape 1072">
              <a:extLst>
                <a:ext uri="{FF2B5EF4-FFF2-40B4-BE49-F238E27FC236}">
                  <a16:creationId xmlns:a16="http://schemas.microsoft.com/office/drawing/2014/main" xmlns="" id="{4C3F70EF-BBC1-47EE-9609-BE1F23AE0DDA}"/>
                </a:ext>
              </a:extLst>
            </p:cNvPr>
            <p:cNvSpPr/>
            <p:nvPr/>
          </p:nvSpPr>
          <p:spPr>
            <a:xfrm>
              <a:off x="7055643" y="4501039"/>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5" name="Freeform: Shape 1073">
              <a:extLst>
                <a:ext uri="{FF2B5EF4-FFF2-40B4-BE49-F238E27FC236}">
                  <a16:creationId xmlns:a16="http://schemas.microsoft.com/office/drawing/2014/main" xmlns="" id="{E78163A3-2475-409C-98E1-50A3F6EC304F}"/>
                </a:ext>
              </a:extLst>
            </p:cNvPr>
            <p:cNvSpPr/>
            <p:nvPr/>
          </p:nvSpPr>
          <p:spPr>
            <a:xfrm>
              <a:off x="6326028"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6" name="Freeform: Shape 1074">
              <a:extLst>
                <a:ext uri="{FF2B5EF4-FFF2-40B4-BE49-F238E27FC236}">
                  <a16:creationId xmlns:a16="http://schemas.microsoft.com/office/drawing/2014/main" xmlns="" id="{7249D52B-886E-4932-A0D7-133F6DBF75C5}"/>
                </a:ext>
              </a:extLst>
            </p:cNvPr>
            <p:cNvSpPr/>
            <p:nvPr/>
          </p:nvSpPr>
          <p:spPr>
            <a:xfrm>
              <a:off x="6164103"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7" name="Freeform: Shape 1075">
              <a:extLst>
                <a:ext uri="{FF2B5EF4-FFF2-40B4-BE49-F238E27FC236}">
                  <a16:creationId xmlns:a16="http://schemas.microsoft.com/office/drawing/2014/main" xmlns="" id="{35F43A4F-D8BD-41AF-A86E-8FAA35D2E4BE}"/>
                </a:ext>
              </a:extLst>
            </p:cNvPr>
            <p:cNvSpPr/>
            <p:nvPr/>
          </p:nvSpPr>
          <p:spPr>
            <a:xfrm>
              <a:off x="5810726" y="43076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8" name="Freeform: Shape 1076">
              <a:extLst>
                <a:ext uri="{FF2B5EF4-FFF2-40B4-BE49-F238E27FC236}">
                  <a16:creationId xmlns:a16="http://schemas.microsoft.com/office/drawing/2014/main" xmlns="" id="{B96A94B8-6C33-4A23-BE25-C93477835F3C}"/>
                </a:ext>
              </a:extLst>
            </p:cNvPr>
            <p:cNvSpPr/>
            <p:nvPr/>
          </p:nvSpPr>
          <p:spPr>
            <a:xfrm>
              <a:off x="5099208" y="421528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9" name="Freeform: Shape 1077">
              <a:extLst>
                <a:ext uri="{FF2B5EF4-FFF2-40B4-BE49-F238E27FC236}">
                  <a16:creationId xmlns:a16="http://schemas.microsoft.com/office/drawing/2014/main" xmlns="" id="{207D72D6-CF79-4089-8EA1-9F866E1FA593}"/>
                </a:ext>
              </a:extLst>
            </p:cNvPr>
            <p:cNvSpPr/>
            <p:nvPr/>
          </p:nvSpPr>
          <p:spPr>
            <a:xfrm>
              <a:off x="4990623" y="41848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0" name="Freeform: Shape 1078">
              <a:extLst>
                <a:ext uri="{FF2B5EF4-FFF2-40B4-BE49-F238E27FC236}">
                  <a16:creationId xmlns:a16="http://schemas.microsoft.com/office/drawing/2014/main" xmlns="" id="{D2C57FE5-1C4D-470B-8C41-F67B370E70A9}"/>
                </a:ext>
              </a:extLst>
            </p:cNvPr>
            <p:cNvSpPr/>
            <p:nvPr/>
          </p:nvSpPr>
          <p:spPr>
            <a:xfrm>
              <a:off x="4862036" y="41562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1" name="Freeform: Shape 1079">
              <a:extLst>
                <a:ext uri="{FF2B5EF4-FFF2-40B4-BE49-F238E27FC236}">
                  <a16:creationId xmlns:a16="http://schemas.microsoft.com/office/drawing/2014/main" xmlns="" id="{DCE1D3D6-4C8E-4372-B126-1F0C8279A545}"/>
                </a:ext>
              </a:extLst>
            </p:cNvPr>
            <p:cNvSpPr/>
            <p:nvPr/>
          </p:nvSpPr>
          <p:spPr>
            <a:xfrm>
              <a:off x="4777263" y="41381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2" name="Freeform: Shape 1080">
              <a:extLst>
                <a:ext uri="{FF2B5EF4-FFF2-40B4-BE49-F238E27FC236}">
                  <a16:creationId xmlns:a16="http://schemas.microsoft.com/office/drawing/2014/main" xmlns="" id="{E74F7C69-FC73-40C9-AD80-2F974D3FE50F}"/>
                </a:ext>
              </a:extLst>
            </p:cNvPr>
            <p:cNvSpPr/>
            <p:nvPr/>
          </p:nvSpPr>
          <p:spPr>
            <a:xfrm>
              <a:off x="4762023" y="4129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3" name="Freeform: Shape 1081">
              <a:extLst>
                <a:ext uri="{FF2B5EF4-FFF2-40B4-BE49-F238E27FC236}">
                  <a16:creationId xmlns:a16="http://schemas.microsoft.com/office/drawing/2014/main" xmlns="" id="{9008C867-3AB6-4092-BBED-81FDEA72450A}"/>
                </a:ext>
              </a:extLst>
            </p:cNvPr>
            <p:cNvSpPr/>
            <p:nvPr/>
          </p:nvSpPr>
          <p:spPr>
            <a:xfrm>
              <a:off x="4274343"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4" name="Freeform: Shape 1082">
              <a:extLst>
                <a:ext uri="{FF2B5EF4-FFF2-40B4-BE49-F238E27FC236}">
                  <a16:creationId xmlns:a16="http://schemas.microsoft.com/office/drawing/2014/main" xmlns="" id="{7ADB486E-2ED1-4C81-B1E5-413237658B5D}"/>
                </a:ext>
              </a:extLst>
            </p:cNvPr>
            <p:cNvSpPr/>
            <p:nvPr/>
          </p:nvSpPr>
          <p:spPr>
            <a:xfrm>
              <a:off x="4226718"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5" name="Freeform: Shape 1083">
              <a:extLst>
                <a:ext uri="{FF2B5EF4-FFF2-40B4-BE49-F238E27FC236}">
                  <a16:creationId xmlns:a16="http://schemas.microsoft.com/office/drawing/2014/main" xmlns="" id="{A8C711DD-756F-4657-9174-29DCD21DD150}"/>
                </a:ext>
              </a:extLst>
            </p:cNvPr>
            <p:cNvSpPr/>
            <p:nvPr/>
          </p:nvSpPr>
          <p:spPr>
            <a:xfrm>
              <a:off x="4080986"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6" name="Freeform: Shape 1084">
              <a:extLst>
                <a:ext uri="{FF2B5EF4-FFF2-40B4-BE49-F238E27FC236}">
                  <a16:creationId xmlns:a16="http://schemas.microsoft.com/office/drawing/2014/main" xmlns="" id="{2EC22EEB-5393-4A4B-AF51-9099B57A6D3B}"/>
                </a:ext>
              </a:extLst>
            </p:cNvPr>
            <p:cNvSpPr/>
            <p:nvPr/>
          </p:nvSpPr>
          <p:spPr>
            <a:xfrm>
              <a:off x="3973353"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7" name="Freeform: Shape 1085">
              <a:extLst>
                <a:ext uri="{FF2B5EF4-FFF2-40B4-BE49-F238E27FC236}">
                  <a16:creationId xmlns:a16="http://schemas.microsoft.com/office/drawing/2014/main" xmlns="" id="{DB8F518E-D88C-4E52-BA71-2DF55523F858}"/>
                </a:ext>
              </a:extLst>
            </p:cNvPr>
            <p:cNvSpPr/>
            <p:nvPr/>
          </p:nvSpPr>
          <p:spPr>
            <a:xfrm>
              <a:off x="3680936" y="37952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8" name="Freeform: Shape 1086">
              <a:extLst>
                <a:ext uri="{FF2B5EF4-FFF2-40B4-BE49-F238E27FC236}">
                  <a16:creationId xmlns:a16="http://schemas.microsoft.com/office/drawing/2014/main" xmlns="" id="{8164E141-5745-4D7A-8C55-2E46A37F746E}"/>
                </a:ext>
              </a:extLst>
            </p:cNvPr>
            <p:cNvSpPr/>
            <p:nvPr/>
          </p:nvSpPr>
          <p:spPr>
            <a:xfrm>
              <a:off x="3658076" y="37676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9" name="Freeform: Shape 1087">
              <a:extLst>
                <a:ext uri="{FF2B5EF4-FFF2-40B4-BE49-F238E27FC236}">
                  <a16:creationId xmlns:a16="http://schemas.microsoft.com/office/drawing/2014/main" xmlns="" id="{CA449554-19D2-4C84-8AFD-4FBA53BBF027}"/>
                </a:ext>
              </a:extLst>
            </p:cNvPr>
            <p:cNvSpPr/>
            <p:nvPr/>
          </p:nvSpPr>
          <p:spPr>
            <a:xfrm>
              <a:off x="3606641" y="3748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0" name="Freeform: Shape 1088">
              <a:extLst>
                <a:ext uri="{FF2B5EF4-FFF2-40B4-BE49-F238E27FC236}">
                  <a16:creationId xmlns:a16="http://schemas.microsoft.com/office/drawing/2014/main" xmlns="" id="{357731D6-77E6-4E3D-A03E-5D775DC1691D}"/>
                </a:ext>
              </a:extLst>
            </p:cNvPr>
            <p:cNvSpPr/>
            <p:nvPr/>
          </p:nvSpPr>
          <p:spPr>
            <a:xfrm>
              <a:off x="3482816" y="36742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1" name="Freeform: Shape 1089">
              <a:extLst>
                <a:ext uri="{FF2B5EF4-FFF2-40B4-BE49-F238E27FC236}">
                  <a16:creationId xmlns:a16="http://schemas.microsoft.com/office/drawing/2014/main" xmlns="" id="{872AA173-9DE6-4983-8F46-35DC7225D5B9}"/>
                </a:ext>
              </a:extLst>
            </p:cNvPr>
            <p:cNvSpPr/>
            <p:nvPr/>
          </p:nvSpPr>
          <p:spPr>
            <a:xfrm>
              <a:off x="3295173"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2" name="Freeform: Shape 1090">
              <a:extLst>
                <a:ext uri="{FF2B5EF4-FFF2-40B4-BE49-F238E27FC236}">
                  <a16:creationId xmlns:a16="http://schemas.microsoft.com/office/drawing/2014/main" xmlns="" id="{35CC4985-FB40-4314-9805-9C5D3FEB90A9}"/>
                </a:ext>
              </a:extLst>
            </p:cNvPr>
            <p:cNvSpPr/>
            <p:nvPr/>
          </p:nvSpPr>
          <p:spPr>
            <a:xfrm>
              <a:off x="3175158"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3" name="Freeform: Shape 1091">
              <a:extLst>
                <a:ext uri="{FF2B5EF4-FFF2-40B4-BE49-F238E27FC236}">
                  <a16:creationId xmlns:a16="http://schemas.microsoft.com/office/drawing/2014/main" xmlns="" id="{9EEA0CC5-35EE-44CB-BE0F-2D2E402A67D9}"/>
                </a:ext>
              </a:extLst>
            </p:cNvPr>
            <p:cNvSpPr/>
            <p:nvPr/>
          </p:nvSpPr>
          <p:spPr>
            <a:xfrm>
              <a:off x="3132296"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4" name="Freeform: Shape 1092">
              <a:extLst>
                <a:ext uri="{FF2B5EF4-FFF2-40B4-BE49-F238E27FC236}">
                  <a16:creationId xmlns:a16="http://schemas.microsoft.com/office/drawing/2014/main" xmlns="" id="{640D055D-49A6-43AF-B41A-3EEBADBEEB12}"/>
                </a:ext>
              </a:extLst>
            </p:cNvPr>
            <p:cNvSpPr/>
            <p:nvPr/>
          </p:nvSpPr>
          <p:spPr>
            <a:xfrm>
              <a:off x="3081813" y="35342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5" name="Freeform: Shape 1093">
              <a:extLst>
                <a:ext uri="{FF2B5EF4-FFF2-40B4-BE49-F238E27FC236}">
                  <a16:creationId xmlns:a16="http://schemas.microsoft.com/office/drawing/2014/main" xmlns="" id="{547AA5D2-841B-4BAD-918A-E01087F888C1}"/>
                </a:ext>
              </a:extLst>
            </p:cNvPr>
            <p:cNvSpPr/>
            <p:nvPr/>
          </p:nvSpPr>
          <p:spPr>
            <a:xfrm>
              <a:off x="2585561" y="288464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6" name="Freeform: Shape 1094">
              <a:extLst>
                <a:ext uri="{FF2B5EF4-FFF2-40B4-BE49-F238E27FC236}">
                  <a16:creationId xmlns:a16="http://schemas.microsoft.com/office/drawing/2014/main" xmlns="" id="{916434AC-2105-4CCE-8A05-2D66D2290A4C}"/>
                </a:ext>
              </a:extLst>
            </p:cNvPr>
            <p:cNvSpPr/>
            <p:nvPr/>
          </p:nvSpPr>
          <p:spPr>
            <a:xfrm>
              <a:off x="2012156" y="227409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7" name="Freeform: Shape 1095">
              <a:extLst>
                <a:ext uri="{FF2B5EF4-FFF2-40B4-BE49-F238E27FC236}">
                  <a16:creationId xmlns:a16="http://schemas.microsoft.com/office/drawing/2014/main" xmlns="" id="{F5F06246-4E1D-407E-8CFE-79423A6C39E9}"/>
                </a:ext>
              </a:extLst>
            </p:cNvPr>
            <p:cNvSpPr/>
            <p:nvPr/>
          </p:nvSpPr>
          <p:spPr>
            <a:xfrm>
              <a:off x="2030253" y="2306479"/>
              <a:ext cx="5105400" cy="2238375"/>
            </a:xfrm>
            <a:custGeom>
              <a:avLst/>
              <a:gdLst>
                <a:gd name="connsiteX0" fmla="*/ 5103019 w 5105400"/>
                <a:gd name="connsiteY0" fmla="*/ 2234089 h 2238375"/>
                <a:gd name="connsiteX1" fmla="*/ 5032534 w 5105400"/>
                <a:gd name="connsiteY1" fmla="*/ 2234089 h 2238375"/>
                <a:gd name="connsiteX2" fmla="*/ 5032534 w 5105400"/>
                <a:gd name="connsiteY2" fmla="*/ 2161699 h 2238375"/>
                <a:gd name="connsiteX3" fmla="*/ 5021104 w 5105400"/>
                <a:gd name="connsiteY3" fmla="*/ 2161699 h 2238375"/>
                <a:gd name="connsiteX4" fmla="*/ 5021104 w 5105400"/>
                <a:gd name="connsiteY4" fmla="*/ 2143601 h 2238375"/>
                <a:gd name="connsiteX5" fmla="*/ 4487704 w 5105400"/>
                <a:gd name="connsiteY5" fmla="*/ 2143601 h 2238375"/>
                <a:gd name="connsiteX6" fmla="*/ 4487704 w 5105400"/>
                <a:gd name="connsiteY6" fmla="*/ 2135981 h 2238375"/>
                <a:gd name="connsiteX7" fmla="*/ 4473416 w 5105400"/>
                <a:gd name="connsiteY7" fmla="*/ 2135981 h 2238375"/>
                <a:gd name="connsiteX8" fmla="*/ 4473416 w 5105400"/>
                <a:gd name="connsiteY8" fmla="*/ 2085499 h 2238375"/>
                <a:gd name="connsiteX9" fmla="*/ 4460081 w 5105400"/>
                <a:gd name="connsiteY9" fmla="*/ 2085499 h 2238375"/>
                <a:gd name="connsiteX10" fmla="*/ 4460081 w 5105400"/>
                <a:gd name="connsiteY10" fmla="*/ 2075021 h 2238375"/>
                <a:gd name="connsiteX11" fmla="*/ 3992404 w 5105400"/>
                <a:gd name="connsiteY11" fmla="*/ 2075021 h 2238375"/>
                <a:gd name="connsiteX12" fmla="*/ 3992404 w 5105400"/>
                <a:gd name="connsiteY12" fmla="*/ 2057876 h 2238375"/>
                <a:gd name="connsiteX13" fmla="*/ 3977164 w 5105400"/>
                <a:gd name="connsiteY13" fmla="*/ 2057876 h 2238375"/>
                <a:gd name="connsiteX14" fmla="*/ 3977164 w 5105400"/>
                <a:gd name="connsiteY14" fmla="*/ 2038826 h 2238375"/>
                <a:gd name="connsiteX15" fmla="*/ 3776186 w 5105400"/>
                <a:gd name="connsiteY15" fmla="*/ 2038826 h 2238375"/>
                <a:gd name="connsiteX16" fmla="*/ 3776186 w 5105400"/>
                <a:gd name="connsiteY16" fmla="*/ 2031206 h 2238375"/>
                <a:gd name="connsiteX17" fmla="*/ 3766661 w 5105400"/>
                <a:gd name="connsiteY17" fmla="*/ 2031206 h 2238375"/>
                <a:gd name="connsiteX18" fmla="*/ 3766661 w 5105400"/>
                <a:gd name="connsiteY18" fmla="*/ 2020729 h 2238375"/>
                <a:gd name="connsiteX19" fmla="*/ 3754279 w 5105400"/>
                <a:gd name="connsiteY19" fmla="*/ 2020729 h 2238375"/>
                <a:gd name="connsiteX20" fmla="*/ 3754279 w 5105400"/>
                <a:gd name="connsiteY20" fmla="*/ 2010251 h 2238375"/>
                <a:gd name="connsiteX21" fmla="*/ 3526631 w 5105400"/>
                <a:gd name="connsiteY21" fmla="*/ 2010251 h 2238375"/>
                <a:gd name="connsiteX22" fmla="*/ 3526631 w 5105400"/>
                <a:gd name="connsiteY22" fmla="*/ 1994059 h 2238375"/>
                <a:gd name="connsiteX23" fmla="*/ 3510439 w 5105400"/>
                <a:gd name="connsiteY23" fmla="*/ 1994059 h 2238375"/>
                <a:gd name="connsiteX24" fmla="*/ 3510439 w 5105400"/>
                <a:gd name="connsiteY24" fmla="*/ 1977866 h 2238375"/>
                <a:gd name="connsiteX25" fmla="*/ 3139916 w 5105400"/>
                <a:gd name="connsiteY25" fmla="*/ 1977866 h 2238375"/>
                <a:gd name="connsiteX26" fmla="*/ 3139916 w 5105400"/>
                <a:gd name="connsiteY26" fmla="*/ 1968341 h 2238375"/>
                <a:gd name="connsiteX27" fmla="*/ 3123724 w 5105400"/>
                <a:gd name="connsiteY27" fmla="*/ 1968341 h 2238375"/>
                <a:gd name="connsiteX28" fmla="*/ 3123724 w 5105400"/>
                <a:gd name="connsiteY28" fmla="*/ 1948339 h 2238375"/>
                <a:gd name="connsiteX29" fmla="*/ 3097054 w 5105400"/>
                <a:gd name="connsiteY29" fmla="*/ 1948339 h 2238375"/>
                <a:gd name="connsiteX30" fmla="*/ 3097054 w 5105400"/>
                <a:gd name="connsiteY30" fmla="*/ 1926431 h 2238375"/>
                <a:gd name="connsiteX31" fmla="*/ 3085624 w 5105400"/>
                <a:gd name="connsiteY31" fmla="*/ 1926431 h 2238375"/>
                <a:gd name="connsiteX32" fmla="*/ 3085624 w 5105400"/>
                <a:gd name="connsiteY32" fmla="*/ 1916906 h 2238375"/>
                <a:gd name="connsiteX33" fmla="*/ 2991326 w 5105400"/>
                <a:gd name="connsiteY33" fmla="*/ 1916906 h 2238375"/>
                <a:gd name="connsiteX34" fmla="*/ 2991326 w 5105400"/>
                <a:gd name="connsiteY34" fmla="*/ 1890236 h 2238375"/>
                <a:gd name="connsiteX35" fmla="*/ 2813209 w 5105400"/>
                <a:gd name="connsiteY35" fmla="*/ 1890236 h 2238375"/>
                <a:gd name="connsiteX36" fmla="*/ 2813209 w 5105400"/>
                <a:gd name="connsiteY36" fmla="*/ 1872139 h 2238375"/>
                <a:gd name="connsiteX37" fmla="*/ 2772251 w 5105400"/>
                <a:gd name="connsiteY37" fmla="*/ 1872139 h 2238375"/>
                <a:gd name="connsiteX38" fmla="*/ 2772251 w 5105400"/>
                <a:gd name="connsiteY38" fmla="*/ 1850231 h 2238375"/>
                <a:gd name="connsiteX39" fmla="*/ 2656999 w 5105400"/>
                <a:gd name="connsiteY39" fmla="*/ 1850231 h 2238375"/>
                <a:gd name="connsiteX40" fmla="*/ 2656999 w 5105400"/>
                <a:gd name="connsiteY40" fmla="*/ 1830229 h 2238375"/>
                <a:gd name="connsiteX41" fmla="*/ 2644616 w 5105400"/>
                <a:gd name="connsiteY41" fmla="*/ 1830229 h 2238375"/>
                <a:gd name="connsiteX42" fmla="*/ 2644616 w 5105400"/>
                <a:gd name="connsiteY42" fmla="*/ 1811179 h 2238375"/>
                <a:gd name="connsiteX43" fmla="*/ 2631281 w 5105400"/>
                <a:gd name="connsiteY43" fmla="*/ 1811179 h 2238375"/>
                <a:gd name="connsiteX44" fmla="*/ 2631281 w 5105400"/>
                <a:gd name="connsiteY44" fmla="*/ 1785461 h 2238375"/>
                <a:gd name="connsiteX45" fmla="*/ 2616041 w 5105400"/>
                <a:gd name="connsiteY45" fmla="*/ 1785461 h 2238375"/>
                <a:gd name="connsiteX46" fmla="*/ 2616041 w 5105400"/>
                <a:gd name="connsiteY46" fmla="*/ 1769269 h 2238375"/>
                <a:gd name="connsiteX47" fmla="*/ 2604611 w 5105400"/>
                <a:gd name="connsiteY47" fmla="*/ 1769269 h 2238375"/>
                <a:gd name="connsiteX48" fmla="*/ 2604611 w 5105400"/>
                <a:gd name="connsiteY48" fmla="*/ 1759744 h 2238375"/>
                <a:gd name="connsiteX49" fmla="*/ 2551271 w 5105400"/>
                <a:gd name="connsiteY49" fmla="*/ 1759744 h 2238375"/>
                <a:gd name="connsiteX50" fmla="*/ 2551271 w 5105400"/>
                <a:gd name="connsiteY50" fmla="*/ 1750219 h 2238375"/>
                <a:gd name="connsiteX51" fmla="*/ 2536984 w 5105400"/>
                <a:gd name="connsiteY51" fmla="*/ 1750219 h 2238375"/>
                <a:gd name="connsiteX52" fmla="*/ 2536984 w 5105400"/>
                <a:gd name="connsiteY52" fmla="*/ 1742599 h 2238375"/>
                <a:gd name="connsiteX53" fmla="*/ 2523649 w 5105400"/>
                <a:gd name="connsiteY53" fmla="*/ 1742599 h 2238375"/>
                <a:gd name="connsiteX54" fmla="*/ 2523649 w 5105400"/>
                <a:gd name="connsiteY54" fmla="*/ 1732121 h 2238375"/>
                <a:gd name="connsiteX55" fmla="*/ 2509361 w 5105400"/>
                <a:gd name="connsiteY55" fmla="*/ 1732121 h 2238375"/>
                <a:gd name="connsiteX56" fmla="*/ 2509361 w 5105400"/>
                <a:gd name="connsiteY56" fmla="*/ 1723549 h 2238375"/>
                <a:gd name="connsiteX57" fmla="*/ 2483644 w 5105400"/>
                <a:gd name="connsiteY57" fmla="*/ 1723549 h 2238375"/>
                <a:gd name="connsiteX58" fmla="*/ 2483644 w 5105400"/>
                <a:gd name="connsiteY58" fmla="*/ 1714976 h 2238375"/>
                <a:gd name="connsiteX59" fmla="*/ 2470309 w 5105400"/>
                <a:gd name="connsiteY59" fmla="*/ 1714976 h 2238375"/>
                <a:gd name="connsiteX60" fmla="*/ 2470309 w 5105400"/>
                <a:gd name="connsiteY60" fmla="*/ 1705451 h 2238375"/>
                <a:gd name="connsiteX61" fmla="*/ 2458879 w 5105400"/>
                <a:gd name="connsiteY61" fmla="*/ 1705451 h 2238375"/>
                <a:gd name="connsiteX62" fmla="*/ 2458879 w 5105400"/>
                <a:gd name="connsiteY62" fmla="*/ 1697831 h 2238375"/>
                <a:gd name="connsiteX63" fmla="*/ 2443639 w 5105400"/>
                <a:gd name="connsiteY63" fmla="*/ 1697831 h 2238375"/>
                <a:gd name="connsiteX64" fmla="*/ 2443639 w 5105400"/>
                <a:gd name="connsiteY64" fmla="*/ 1689259 h 2238375"/>
                <a:gd name="connsiteX65" fmla="*/ 2430304 w 5105400"/>
                <a:gd name="connsiteY65" fmla="*/ 1689259 h 2238375"/>
                <a:gd name="connsiteX66" fmla="*/ 2430304 w 5105400"/>
                <a:gd name="connsiteY66" fmla="*/ 1679734 h 2238375"/>
                <a:gd name="connsiteX67" fmla="*/ 2402681 w 5105400"/>
                <a:gd name="connsiteY67" fmla="*/ 1679734 h 2238375"/>
                <a:gd name="connsiteX68" fmla="*/ 2402681 w 5105400"/>
                <a:gd name="connsiteY68" fmla="*/ 1670209 h 2238375"/>
                <a:gd name="connsiteX69" fmla="*/ 2389346 w 5105400"/>
                <a:gd name="connsiteY69" fmla="*/ 1670209 h 2238375"/>
                <a:gd name="connsiteX70" fmla="*/ 2389346 w 5105400"/>
                <a:gd name="connsiteY70" fmla="*/ 1661636 h 2238375"/>
                <a:gd name="connsiteX71" fmla="*/ 2221706 w 5105400"/>
                <a:gd name="connsiteY71" fmla="*/ 1661636 h 2238375"/>
                <a:gd name="connsiteX72" fmla="*/ 2221706 w 5105400"/>
                <a:gd name="connsiteY72" fmla="*/ 1643539 h 2238375"/>
                <a:gd name="connsiteX73" fmla="*/ 2176939 w 5105400"/>
                <a:gd name="connsiteY73" fmla="*/ 1643539 h 2238375"/>
                <a:gd name="connsiteX74" fmla="*/ 2176939 w 5105400"/>
                <a:gd name="connsiteY74" fmla="*/ 1634966 h 2238375"/>
                <a:gd name="connsiteX75" fmla="*/ 2162651 w 5105400"/>
                <a:gd name="connsiteY75" fmla="*/ 1634966 h 2238375"/>
                <a:gd name="connsiteX76" fmla="*/ 2162651 w 5105400"/>
                <a:gd name="connsiteY76" fmla="*/ 1618774 h 2238375"/>
                <a:gd name="connsiteX77" fmla="*/ 1830229 w 5105400"/>
                <a:gd name="connsiteY77" fmla="*/ 1618774 h 2238375"/>
                <a:gd name="connsiteX78" fmla="*/ 1830229 w 5105400"/>
                <a:gd name="connsiteY78" fmla="*/ 1599724 h 2238375"/>
                <a:gd name="connsiteX79" fmla="*/ 1817846 w 5105400"/>
                <a:gd name="connsiteY79" fmla="*/ 1599724 h 2238375"/>
                <a:gd name="connsiteX80" fmla="*/ 1817846 w 5105400"/>
                <a:gd name="connsiteY80" fmla="*/ 1590199 h 2238375"/>
                <a:gd name="connsiteX81" fmla="*/ 1799749 w 5105400"/>
                <a:gd name="connsiteY81" fmla="*/ 1590199 h 2238375"/>
                <a:gd name="connsiteX82" fmla="*/ 1799749 w 5105400"/>
                <a:gd name="connsiteY82" fmla="*/ 1581626 h 2238375"/>
                <a:gd name="connsiteX83" fmla="*/ 1788319 w 5105400"/>
                <a:gd name="connsiteY83" fmla="*/ 1581626 h 2238375"/>
                <a:gd name="connsiteX84" fmla="*/ 1788319 w 5105400"/>
                <a:gd name="connsiteY84" fmla="*/ 1575911 h 2238375"/>
                <a:gd name="connsiteX85" fmla="*/ 1777841 w 5105400"/>
                <a:gd name="connsiteY85" fmla="*/ 1575911 h 2238375"/>
                <a:gd name="connsiteX86" fmla="*/ 1777841 w 5105400"/>
                <a:gd name="connsiteY86" fmla="*/ 1556861 h 2238375"/>
                <a:gd name="connsiteX87" fmla="*/ 1762601 w 5105400"/>
                <a:gd name="connsiteY87" fmla="*/ 1556861 h 2238375"/>
                <a:gd name="connsiteX88" fmla="*/ 1762601 w 5105400"/>
                <a:gd name="connsiteY88" fmla="*/ 1526381 h 2238375"/>
                <a:gd name="connsiteX89" fmla="*/ 1666399 w 5105400"/>
                <a:gd name="connsiteY89" fmla="*/ 1526381 h 2238375"/>
                <a:gd name="connsiteX90" fmla="*/ 1666399 w 5105400"/>
                <a:gd name="connsiteY90" fmla="*/ 1494949 h 2238375"/>
                <a:gd name="connsiteX91" fmla="*/ 1628299 w 5105400"/>
                <a:gd name="connsiteY91" fmla="*/ 1494949 h 2238375"/>
                <a:gd name="connsiteX92" fmla="*/ 1628299 w 5105400"/>
                <a:gd name="connsiteY92" fmla="*/ 1483519 h 2238375"/>
                <a:gd name="connsiteX93" fmla="*/ 1562576 w 5105400"/>
                <a:gd name="connsiteY93" fmla="*/ 1483519 h 2238375"/>
                <a:gd name="connsiteX94" fmla="*/ 1562576 w 5105400"/>
                <a:gd name="connsiteY94" fmla="*/ 1470184 h 2238375"/>
                <a:gd name="connsiteX95" fmla="*/ 1544479 w 5105400"/>
                <a:gd name="connsiteY95" fmla="*/ 1470184 h 2238375"/>
                <a:gd name="connsiteX96" fmla="*/ 1544479 w 5105400"/>
                <a:gd name="connsiteY96" fmla="*/ 1460659 h 2238375"/>
                <a:gd name="connsiteX97" fmla="*/ 1522571 w 5105400"/>
                <a:gd name="connsiteY97" fmla="*/ 1460659 h 2238375"/>
                <a:gd name="connsiteX98" fmla="*/ 1522571 w 5105400"/>
                <a:gd name="connsiteY98" fmla="*/ 1433036 h 2238375"/>
                <a:gd name="connsiteX99" fmla="*/ 1509236 w 5105400"/>
                <a:gd name="connsiteY99" fmla="*/ 1433036 h 2238375"/>
                <a:gd name="connsiteX100" fmla="*/ 1509236 w 5105400"/>
                <a:gd name="connsiteY100" fmla="*/ 1409224 h 2238375"/>
                <a:gd name="connsiteX101" fmla="*/ 1482566 w 5105400"/>
                <a:gd name="connsiteY101" fmla="*/ 1409224 h 2238375"/>
                <a:gd name="connsiteX102" fmla="*/ 1482566 w 5105400"/>
                <a:gd name="connsiteY102" fmla="*/ 1390174 h 2238375"/>
                <a:gd name="connsiteX103" fmla="*/ 1416844 w 5105400"/>
                <a:gd name="connsiteY103" fmla="*/ 1390174 h 2238375"/>
                <a:gd name="connsiteX104" fmla="*/ 1416844 w 5105400"/>
                <a:gd name="connsiteY104" fmla="*/ 1373981 h 2238375"/>
                <a:gd name="connsiteX105" fmla="*/ 1402556 w 5105400"/>
                <a:gd name="connsiteY105" fmla="*/ 1373981 h 2238375"/>
                <a:gd name="connsiteX106" fmla="*/ 1402556 w 5105400"/>
                <a:gd name="connsiteY106" fmla="*/ 1357789 h 2238375"/>
                <a:gd name="connsiteX107" fmla="*/ 1388269 w 5105400"/>
                <a:gd name="connsiteY107" fmla="*/ 1357789 h 2238375"/>
                <a:gd name="connsiteX108" fmla="*/ 1388269 w 5105400"/>
                <a:gd name="connsiteY108" fmla="*/ 1337786 h 2238375"/>
                <a:gd name="connsiteX109" fmla="*/ 1373981 w 5105400"/>
                <a:gd name="connsiteY109" fmla="*/ 1337786 h 2238375"/>
                <a:gd name="connsiteX110" fmla="*/ 1373981 w 5105400"/>
                <a:gd name="connsiteY110" fmla="*/ 1328261 h 2238375"/>
                <a:gd name="connsiteX111" fmla="*/ 1362551 w 5105400"/>
                <a:gd name="connsiteY111" fmla="*/ 1328261 h 2238375"/>
                <a:gd name="connsiteX112" fmla="*/ 1362551 w 5105400"/>
                <a:gd name="connsiteY112" fmla="*/ 1320641 h 2238375"/>
                <a:gd name="connsiteX113" fmla="*/ 1347311 w 5105400"/>
                <a:gd name="connsiteY113" fmla="*/ 1320641 h 2238375"/>
                <a:gd name="connsiteX114" fmla="*/ 1347311 w 5105400"/>
                <a:gd name="connsiteY114" fmla="*/ 1311116 h 2238375"/>
                <a:gd name="connsiteX115" fmla="*/ 1320641 w 5105400"/>
                <a:gd name="connsiteY115" fmla="*/ 1311116 h 2238375"/>
                <a:gd name="connsiteX116" fmla="*/ 1320641 w 5105400"/>
                <a:gd name="connsiteY116" fmla="*/ 1301591 h 2238375"/>
                <a:gd name="connsiteX117" fmla="*/ 1127284 w 5105400"/>
                <a:gd name="connsiteY117" fmla="*/ 1301591 h 2238375"/>
                <a:gd name="connsiteX118" fmla="*/ 1127284 w 5105400"/>
                <a:gd name="connsiteY118" fmla="*/ 1275874 h 2238375"/>
                <a:gd name="connsiteX119" fmla="*/ 1089184 w 5105400"/>
                <a:gd name="connsiteY119" fmla="*/ 1275874 h 2238375"/>
                <a:gd name="connsiteX120" fmla="*/ 1089184 w 5105400"/>
                <a:gd name="connsiteY120" fmla="*/ 1249204 h 2238375"/>
                <a:gd name="connsiteX121" fmla="*/ 1082516 w 5105400"/>
                <a:gd name="connsiteY121" fmla="*/ 1249204 h 2238375"/>
                <a:gd name="connsiteX122" fmla="*/ 1082516 w 5105400"/>
                <a:gd name="connsiteY122" fmla="*/ 1233011 h 2238375"/>
                <a:gd name="connsiteX123" fmla="*/ 1068229 w 5105400"/>
                <a:gd name="connsiteY123" fmla="*/ 1233011 h 2238375"/>
                <a:gd name="connsiteX124" fmla="*/ 1068229 w 5105400"/>
                <a:gd name="connsiteY124" fmla="*/ 1218724 h 2238375"/>
                <a:gd name="connsiteX125" fmla="*/ 1052036 w 5105400"/>
                <a:gd name="connsiteY125" fmla="*/ 1218724 h 2238375"/>
                <a:gd name="connsiteX126" fmla="*/ 1052036 w 5105400"/>
                <a:gd name="connsiteY126" fmla="*/ 1210151 h 2238375"/>
                <a:gd name="connsiteX127" fmla="*/ 1041559 w 5105400"/>
                <a:gd name="connsiteY127" fmla="*/ 1210151 h 2238375"/>
                <a:gd name="connsiteX128" fmla="*/ 1041559 w 5105400"/>
                <a:gd name="connsiteY128" fmla="*/ 1187291 h 2238375"/>
                <a:gd name="connsiteX129" fmla="*/ 1027271 w 5105400"/>
                <a:gd name="connsiteY129" fmla="*/ 1187291 h 2238375"/>
                <a:gd name="connsiteX130" fmla="*/ 1027271 w 5105400"/>
                <a:gd name="connsiteY130" fmla="*/ 1168241 h 2238375"/>
                <a:gd name="connsiteX131" fmla="*/ 1015841 w 5105400"/>
                <a:gd name="connsiteY131" fmla="*/ 1168241 h 2238375"/>
                <a:gd name="connsiteX132" fmla="*/ 1015841 w 5105400"/>
                <a:gd name="connsiteY132" fmla="*/ 1157764 h 2238375"/>
                <a:gd name="connsiteX133" fmla="*/ 1000601 w 5105400"/>
                <a:gd name="connsiteY133" fmla="*/ 1157764 h 2238375"/>
                <a:gd name="connsiteX134" fmla="*/ 1000601 w 5105400"/>
                <a:gd name="connsiteY134" fmla="*/ 1133951 h 2238375"/>
                <a:gd name="connsiteX135" fmla="*/ 989171 w 5105400"/>
                <a:gd name="connsiteY135" fmla="*/ 1133951 h 2238375"/>
                <a:gd name="connsiteX136" fmla="*/ 989171 w 5105400"/>
                <a:gd name="connsiteY136" fmla="*/ 1090136 h 2238375"/>
                <a:gd name="connsiteX137" fmla="*/ 972979 w 5105400"/>
                <a:gd name="connsiteY137" fmla="*/ 1090136 h 2238375"/>
                <a:gd name="connsiteX138" fmla="*/ 972979 w 5105400"/>
                <a:gd name="connsiteY138" fmla="*/ 1073944 h 2238375"/>
                <a:gd name="connsiteX139" fmla="*/ 959644 w 5105400"/>
                <a:gd name="connsiteY139" fmla="*/ 1073944 h 2238375"/>
                <a:gd name="connsiteX140" fmla="*/ 959644 w 5105400"/>
                <a:gd name="connsiteY140" fmla="*/ 1065371 h 2238375"/>
                <a:gd name="connsiteX141" fmla="*/ 934879 w 5105400"/>
                <a:gd name="connsiteY141" fmla="*/ 1065371 h 2238375"/>
                <a:gd name="connsiteX142" fmla="*/ 934879 w 5105400"/>
                <a:gd name="connsiteY142" fmla="*/ 1019651 h 2238375"/>
                <a:gd name="connsiteX143" fmla="*/ 921544 w 5105400"/>
                <a:gd name="connsiteY143" fmla="*/ 1019651 h 2238375"/>
                <a:gd name="connsiteX144" fmla="*/ 921544 w 5105400"/>
                <a:gd name="connsiteY144" fmla="*/ 1012984 h 2238375"/>
                <a:gd name="connsiteX145" fmla="*/ 907256 w 5105400"/>
                <a:gd name="connsiteY145" fmla="*/ 1012984 h 2238375"/>
                <a:gd name="connsiteX146" fmla="*/ 907256 w 5105400"/>
                <a:gd name="connsiteY146" fmla="*/ 994886 h 2238375"/>
                <a:gd name="connsiteX147" fmla="*/ 895826 w 5105400"/>
                <a:gd name="connsiteY147" fmla="*/ 994886 h 2238375"/>
                <a:gd name="connsiteX148" fmla="*/ 895826 w 5105400"/>
                <a:gd name="connsiteY148" fmla="*/ 975836 h 2238375"/>
                <a:gd name="connsiteX149" fmla="*/ 880586 w 5105400"/>
                <a:gd name="connsiteY149" fmla="*/ 975836 h 2238375"/>
                <a:gd name="connsiteX150" fmla="*/ 880586 w 5105400"/>
                <a:gd name="connsiteY150" fmla="*/ 950119 h 2238375"/>
                <a:gd name="connsiteX151" fmla="*/ 866299 w 5105400"/>
                <a:gd name="connsiteY151" fmla="*/ 950119 h 2238375"/>
                <a:gd name="connsiteX152" fmla="*/ 866299 w 5105400"/>
                <a:gd name="connsiteY152" fmla="*/ 906304 h 2238375"/>
                <a:gd name="connsiteX153" fmla="*/ 853916 w 5105400"/>
                <a:gd name="connsiteY153" fmla="*/ 906304 h 2238375"/>
                <a:gd name="connsiteX154" fmla="*/ 853916 w 5105400"/>
                <a:gd name="connsiteY154" fmla="*/ 899636 h 2238375"/>
                <a:gd name="connsiteX155" fmla="*/ 843439 w 5105400"/>
                <a:gd name="connsiteY155" fmla="*/ 899636 h 2238375"/>
                <a:gd name="connsiteX156" fmla="*/ 843439 w 5105400"/>
                <a:gd name="connsiteY156" fmla="*/ 889159 h 2238375"/>
                <a:gd name="connsiteX157" fmla="*/ 827246 w 5105400"/>
                <a:gd name="connsiteY157" fmla="*/ 889159 h 2238375"/>
                <a:gd name="connsiteX158" fmla="*/ 827246 w 5105400"/>
                <a:gd name="connsiteY158" fmla="*/ 879634 h 2238375"/>
                <a:gd name="connsiteX159" fmla="*/ 813911 w 5105400"/>
                <a:gd name="connsiteY159" fmla="*/ 879634 h 2238375"/>
                <a:gd name="connsiteX160" fmla="*/ 813911 w 5105400"/>
                <a:gd name="connsiteY160" fmla="*/ 871061 h 2238375"/>
                <a:gd name="connsiteX161" fmla="*/ 799624 w 5105400"/>
                <a:gd name="connsiteY161" fmla="*/ 871061 h 2238375"/>
                <a:gd name="connsiteX162" fmla="*/ 799624 w 5105400"/>
                <a:gd name="connsiteY162" fmla="*/ 861536 h 2238375"/>
                <a:gd name="connsiteX163" fmla="*/ 776764 w 5105400"/>
                <a:gd name="connsiteY163" fmla="*/ 861536 h 2238375"/>
                <a:gd name="connsiteX164" fmla="*/ 776764 w 5105400"/>
                <a:gd name="connsiteY164" fmla="*/ 852964 h 2238375"/>
                <a:gd name="connsiteX165" fmla="*/ 763429 w 5105400"/>
                <a:gd name="connsiteY165" fmla="*/ 852964 h 2238375"/>
                <a:gd name="connsiteX166" fmla="*/ 763429 w 5105400"/>
                <a:gd name="connsiteY166" fmla="*/ 835819 h 2238375"/>
                <a:gd name="connsiteX167" fmla="*/ 746284 w 5105400"/>
                <a:gd name="connsiteY167" fmla="*/ 835819 h 2238375"/>
                <a:gd name="connsiteX168" fmla="*/ 746284 w 5105400"/>
                <a:gd name="connsiteY168" fmla="*/ 828199 h 2238375"/>
                <a:gd name="connsiteX169" fmla="*/ 732949 w 5105400"/>
                <a:gd name="connsiteY169" fmla="*/ 828199 h 2238375"/>
                <a:gd name="connsiteX170" fmla="*/ 732949 w 5105400"/>
                <a:gd name="connsiteY170" fmla="*/ 817721 h 2238375"/>
                <a:gd name="connsiteX171" fmla="*/ 708184 w 5105400"/>
                <a:gd name="connsiteY171" fmla="*/ 817721 h 2238375"/>
                <a:gd name="connsiteX172" fmla="*/ 708184 w 5105400"/>
                <a:gd name="connsiteY172" fmla="*/ 793909 h 2238375"/>
                <a:gd name="connsiteX173" fmla="*/ 693896 w 5105400"/>
                <a:gd name="connsiteY173" fmla="*/ 793909 h 2238375"/>
                <a:gd name="connsiteX174" fmla="*/ 693896 w 5105400"/>
                <a:gd name="connsiteY174" fmla="*/ 773906 h 2238375"/>
                <a:gd name="connsiteX175" fmla="*/ 678656 w 5105400"/>
                <a:gd name="connsiteY175" fmla="*/ 773906 h 2238375"/>
                <a:gd name="connsiteX176" fmla="*/ 678656 w 5105400"/>
                <a:gd name="connsiteY176" fmla="*/ 748189 h 2238375"/>
                <a:gd name="connsiteX177" fmla="*/ 667226 w 5105400"/>
                <a:gd name="connsiteY177" fmla="*/ 748189 h 2238375"/>
                <a:gd name="connsiteX178" fmla="*/ 667226 w 5105400"/>
                <a:gd name="connsiteY178" fmla="*/ 730091 h 2238375"/>
                <a:gd name="connsiteX179" fmla="*/ 652939 w 5105400"/>
                <a:gd name="connsiteY179" fmla="*/ 730091 h 2238375"/>
                <a:gd name="connsiteX180" fmla="*/ 652939 w 5105400"/>
                <a:gd name="connsiteY180" fmla="*/ 720566 h 2238375"/>
                <a:gd name="connsiteX181" fmla="*/ 640556 w 5105400"/>
                <a:gd name="connsiteY181" fmla="*/ 720566 h 2238375"/>
                <a:gd name="connsiteX182" fmla="*/ 640556 w 5105400"/>
                <a:gd name="connsiteY182" fmla="*/ 701516 h 2238375"/>
                <a:gd name="connsiteX183" fmla="*/ 626269 w 5105400"/>
                <a:gd name="connsiteY183" fmla="*/ 701516 h 2238375"/>
                <a:gd name="connsiteX184" fmla="*/ 626269 w 5105400"/>
                <a:gd name="connsiteY184" fmla="*/ 685324 h 2238375"/>
                <a:gd name="connsiteX185" fmla="*/ 613886 w 5105400"/>
                <a:gd name="connsiteY185" fmla="*/ 685324 h 2238375"/>
                <a:gd name="connsiteX186" fmla="*/ 613886 w 5105400"/>
                <a:gd name="connsiteY186" fmla="*/ 669131 h 2238375"/>
                <a:gd name="connsiteX187" fmla="*/ 600551 w 5105400"/>
                <a:gd name="connsiteY187" fmla="*/ 669131 h 2238375"/>
                <a:gd name="connsiteX188" fmla="*/ 600551 w 5105400"/>
                <a:gd name="connsiteY188" fmla="*/ 614839 h 2238375"/>
                <a:gd name="connsiteX189" fmla="*/ 587216 w 5105400"/>
                <a:gd name="connsiteY189" fmla="*/ 614839 h 2238375"/>
                <a:gd name="connsiteX190" fmla="*/ 587216 w 5105400"/>
                <a:gd name="connsiteY190" fmla="*/ 554831 h 2238375"/>
                <a:gd name="connsiteX191" fmla="*/ 574834 w 5105400"/>
                <a:gd name="connsiteY191" fmla="*/ 554831 h 2238375"/>
                <a:gd name="connsiteX192" fmla="*/ 574834 w 5105400"/>
                <a:gd name="connsiteY192" fmla="*/ 510064 h 2238375"/>
                <a:gd name="connsiteX193" fmla="*/ 561499 w 5105400"/>
                <a:gd name="connsiteY193" fmla="*/ 510064 h 2238375"/>
                <a:gd name="connsiteX194" fmla="*/ 561499 w 5105400"/>
                <a:gd name="connsiteY194" fmla="*/ 503396 h 2238375"/>
                <a:gd name="connsiteX195" fmla="*/ 547211 w 5105400"/>
                <a:gd name="connsiteY195" fmla="*/ 503396 h 2238375"/>
                <a:gd name="connsiteX196" fmla="*/ 547211 w 5105400"/>
                <a:gd name="connsiteY196" fmla="*/ 492919 h 2238375"/>
                <a:gd name="connsiteX197" fmla="*/ 532924 w 5105400"/>
                <a:gd name="connsiteY197" fmla="*/ 492919 h 2238375"/>
                <a:gd name="connsiteX198" fmla="*/ 532924 w 5105400"/>
                <a:gd name="connsiteY198" fmla="*/ 482441 h 2238375"/>
                <a:gd name="connsiteX199" fmla="*/ 520541 w 5105400"/>
                <a:gd name="connsiteY199" fmla="*/ 482441 h 2238375"/>
                <a:gd name="connsiteX200" fmla="*/ 520541 w 5105400"/>
                <a:gd name="connsiteY200" fmla="*/ 472916 h 2238375"/>
                <a:gd name="connsiteX201" fmla="*/ 507206 w 5105400"/>
                <a:gd name="connsiteY201" fmla="*/ 472916 h 2238375"/>
                <a:gd name="connsiteX202" fmla="*/ 507206 w 5105400"/>
                <a:gd name="connsiteY202" fmla="*/ 457676 h 2238375"/>
                <a:gd name="connsiteX203" fmla="*/ 495776 w 5105400"/>
                <a:gd name="connsiteY203" fmla="*/ 457676 h 2238375"/>
                <a:gd name="connsiteX204" fmla="*/ 495776 w 5105400"/>
                <a:gd name="connsiteY204" fmla="*/ 422434 h 2238375"/>
                <a:gd name="connsiteX205" fmla="*/ 478631 w 5105400"/>
                <a:gd name="connsiteY205" fmla="*/ 422434 h 2238375"/>
                <a:gd name="connsiteX206" fmla="*/ 478631 w 5105400"/>
                <a:gd name="connsiteY206" fmla="*/ 404336 h 2238375"/>
                <a:gd name="connsiteX207" fmla="*/ 468154 w 5105400"/>
                <a:gd name="connsiteY207" fmla="*/ 404336 h 2238375"/>
                <a:gd name="connsiteX208" fmla="*/ 468154 w 5105400"/>
                <a:gd name="connsiteY208" fmla="*/ 388144 h 2238375"/>
                <a:gd name="connsiteX209" fmla="*/ 453866 w 5105400"/>
                <a:gd name="connsiteY209" fmla="*/ 388144 h 2238375"/>
                <a:gd name="connsiteX210" fmla="*/ 453866 w 5105400"/>
                <a:gd name="connsiteY210" fmla="*/ 334804 h 2238375"/>
                <a:gd name="connsiteX211" fmla="*/ 440531 w 5105400"/>
                <a:gd name="connsiteY211" fmla="*/ 334804 h 2238375"/>
                <a:gd name="connsiteX212" fmla="*/ 440531 w 5105400"/>
                <a:gd name="connsiteY212" fmla="*/ 318611 h 2238375"/>
                <a:gd name="connsiteX213" fmla="*/ 412909 w 5105400"/>
                <a:gd name="connsiteY213" fmla="*/ 318611 h 2238375"/>
                <a:gd name="connsiteX214" fmla="*/ 412909 w 5105400"/>
                <a:gd name="connsiteY214" fmla="*/ 308134 h 2238375"/>
                <a:gd name="connsiteX215" fmla="*/ 399574 w 5105400"/>
                <a:gd name="connsiteY215" fmla="*/ 308134 h 2238375"/>
                <a:gd name="connsiteX216" fmla="*/ 399574 w 5105400"/>
                <a:gd name="connsiteY216" fmla="*/ 290036 h 2238375"/>
                <a:gd name="connsiteX217" fmla="*/ 387191 w 5105400"/>
                <a:gd name="connsiteY217" fmla="*/ 290036 h 2238375"/>
                <a:gd name="connsiteX218" fmla="*/ 387191 w 5105400"/>
                <a:gd name="connsiteY218" fmla="*/ 258604 h 2238375"/>
                <a:gd name="connsiteX219" fmla="*/ 374809 w 5105400"/>
                <a:gd name="connsiteY219" fmla="*/ 258604 h 2238375"/>
                <a:gd name="connsiteX220" fmla="*/ 374809 w 5105400"/>
                <a:gd name="connsiteY220" fmla="*/ 247174 h 2238375"/>
                <a:gd name="connsiteX221" fmla="*/ 361474 w 5105400"/>
                <a:gd name="connsiteY221" fmla="*/ 247174 h 2238375"/>
                <a:gd name="connsiteX222" fmla="*/ 361474 w 5105400"/>
                <a:gd name="connsiteY222" fmla="*/ 240506 h 2238375"/>
                <a:gd name="connsiteX223" fmla="*/ 346234 w 5105400"/>
                <a:gd name="connsiteY223" fmla="*/ 240506 h 2238375"/>
                <a:gd name="connsiteX224" fmla="*/ 346234 w 5105400"/>
                <a:gd name="connsiteY224" fmla="*/ 219551 h 2238375"/>
                <a:gd name="connsiteX225" fmla="*/ 332899 w 5105400"/>
                <a:gd name="connsiteY225" fmla="*/ 219551 h 2238375"/>
                <a:gd name="connsiteX226" fmla="*/ 332899 w 5105400"/>
                <a:gd name="connsiteY226" fmla="*/ 211931 h 2238375"/>
                <a:gd name="connsiteX227" fmla="*/ 306229 w 5105400"/>
                <a:gd name="connsiteY227" fmla="*/ 211931 h 2238375"/>
                <a:gd name="connsiteX228" fmla="*/ 306229 w 5105400"/>
                <a:gd name="connsiteY228" fmla="*/ 188119 h 2238375"/>
                <a:gd name="connsiteX229" fmla="*/ 292894 w 5105400"/>
                <a:gd name="connsiteY229" fmla="*/ 188119 h 2238375"/>
                <a:gd name="connsiteX230" fmla="*/ 292894 w 5105400"/>
                <a:gd name="connsiteY230" fmla="*/ 168116 h 2238375"/>
                <a:gd name="connsiteX231" fmla="*/ 281464 w 5105400"/>
                <a:gd name="connsiteY231" fmla="*/ 168116 h 2238375"/>
                <a:gd name="connsiteX232" fmla="*/ 281464 w 5105400"/>
                <a:gd name="connsiteY232" fmla="*/ 152876 h 2238375"/>
                <a:gd name="connsiteX233" fmla="*/ 266224 w 5105400"/>
                <a:gd name="connsiteY233" fmla="*/ 152876 h 2238375"/>
                <a:gd name="connsiteX234" fmla="*/ 266224 w 5105400"/>
                <a:gd name="connsiteY234" fmla="*/ 142399 h 2238375"/>
                <a:gd name="connsiteX235" fmla="*/ 255746 w 5105400"/>
                <a:gd name="connsiteY235" fmla="*/ 142399 h 2238375"/>
                <a:gd name="connsiteX236" fmla="*/ 255746 w 5105400"/>
                <a:gd name="connsiteY236" fmla="*/ 130969 h 2238375"/>
                <a:gd name="connsiteX237" fmla="*/ 241459 w 5105400"/>
                <a:gd name="connsiteY237" fmla="*/ 130969 h 2238375"/>
                <a:gd name="connsiteX238" fmla="*/ 241459 w 5105400"/>
                <a:gd name="connsiteY238" fmla="*/ 113824 h 2238375"/>
                <a:gd name="connsiteX239" fmla="*/ 226219 w 5105400"/>
                <a:gd name="connsiteY239" fmla="*/ 113824 h 2238375"/>
                <a:gd name="connsiteX240" fmla="*/ 226219 w 5105400"/>
                <a:gd name="connsiteY240" fmla="*/ 97631 h 2238375"/>
                <a:gd name="connsiteX241" fmla="*/ 213836 w 5105400"/>
                <a:gd name="connsiteY241" fmla="*/ 97631 h 2238375"/>
                <a:gd name="connsiteX242" fmla="*/ 213836 w 5105400"/>
                <a:gd name="connsiteY242" fmla="*/ 89059 h 2238375"/>
                <a:gd name="connsiteX243" fmla="*/ 202406 w 5105400"/>
                <a:gd name="connsiteY243" fmla="*/ 89059 h 2238375"/>
                <a:gd name="connsiteX244" fmla="*/ 202406 w 5105400"/>
                <a:gd name="connsiteY244" fmla="*/ 71914 h 2238375"/>
                <a:gd name="connsiteX245" fmla="*/ 186214 w 5105400"/>
                <a:gd name="connsiteY245" fmla="*/ 71914 h 2238375"/>
                <a:gd name="connsiteX246" fmla="*/ 186214 w 5105400"/>
                <a:gd name="connsiteY246" fmla="*/ 61436 h 2238375"/>
                <a:gd name="connsiteX247" fmla="*/ 170974 w 5105400"/>
                <a:gd name="connsiteY247" fmla="*/ 61436 h 2238375"/>
                <a:gd name="connsiteX248" fmla="*/ 170974 w 5105400"/>
                <a:gd name="connsiteY248" fmla="*/ 54769 h 2238375"/>
                <a:gd name="connsiteX249" fmla="*/ 130016 w 5105400"/>
                <a:gd name="connsiteY249" fmla="*/ 54769 h 2238375"/>
                <a:gd name="connsiteX250" fmla="*/ 130016 w 5105400"/>
                <a:gd name="connsiteY250" fmla="*/ 35719 h 2238375"/>
                <a:gd name="connsiteX251" fmla="*/ 120491 w 5105400"/>
                <a:gd name="connsiteY251" fmla="*/ 35719 h 2238375"/>
                <a:gd name="connsiteX252" fmla="*/ 120491 w 5105400"/>
                <a:gd name="connsiteY252" fmla="*/ 18574 h 2238375"/>
                <a:gd name="connsiteX253" fmla="*/ 102394 w 5105400"/>
                <a:gd name="connsiteY253" fmla="*/ 18574 h 2238375"/>
                <a:gd name="connsiteX254" fmla="*/ 102394 w 5105400"/>
                <a:gd name="connsiteY254" fmla="*/ 7144 h 2238375"/>
                <a:gd name="connsiteX255" fmla="*/ 7144 w 5105400"/>
                <a:gd name="connsiteY255" fmla="*/ 714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05400" h="2238375">
                  <a:moveTo>
                    <a:pt x="5103019" y="2234089"/>
                  </a:moveTo>
                  <a:lnTo>
                    <a:pt x="5032534" y="2234089"/>
                  </a:lnTo>
                  <a:lnTo>
                    <a:pt x="5032534" y="2161699"/>
                  </a:lnTo>
                  <a:lnTo>
                    <a:pt x="5021104" y="2161699"/>
                  </a:lnTo>
                  <a:lnTo>
                    <a:pt x="5021104" y="2143601"/>
                  </a:lnTo>
                  <a:lnTo>
                    <a:pt x="4487704" y="2143601"/>
                  </a:lnTo>
                  <a:lnTo>
                    <a:pt x="4487704" y="2135981"/>
                  </a:lnTo>
                  <a:lnTo>
                    <a:pt x="4473416" y="2135981"/>
                  </a:lnTo>
                  <a:lnTo>
                    <a:pt x="4473416" y="2085499"/>
                  </a:lnTo>
                  <a:lnTo>
                    <a:pt x="4460081" y="2085499"/>
                  </a:lnTo>
                  <a:lnTo>
                    <a:pt x="4460081" y="2075021"/>
                  </a:lnTo>
                  <a:lnTo>
                    <a:pt x="3992404" y="2075021"/>
                  </a:lnTo>
                  <a:lnTo>
                    <a:pt x="3992404" y="2057876"/>
                  </a:lnTo>
                  <a:lnTo>
                    <a:pt x="3977164" y="2057876"/>
                  </a:lnTo>
                  <a:lnTo>
                    <a:pt x="3977164" y="2038826"/>
                  </a:lnTo>
                  <a:lnTo>
                    <a:pt x="3776186" y="2038826"/>
                  </a:lnTo>
                  <a:lnTo>
                    <a:pt x="3776186" y="2031206"/>
                  </a:lnTo>
                  <a:lnTo>
                    <a:pt x="3766661" y="2031206"/>
                  </a:lnTo>
                  <a:lnTo>
                    <a:pt x="3766661" y="2020729"/>
                  </a:lnTo>
                  <a:lnTo>
                    <a:pt x="3754279" y="2020729"/>
                  </a:lnTo>
                  <a:lnTo>
                    <a:pt x="3754279" y="2010251"/>
                  </a:lnTo>
                  <a:lnTo>
                    <a:pt x="3526631" y="2010251"/>
                  </a:lnTo>
                  <a:lnTo>
                    <a:pt x="3526631" y="1994059"/>
                  </a:lnTo>
                  <a:lnTo>
                    <a:pt x="3510439" y="1994059"/>
                  </a:lnTo>
                  <a:lnTo>
                    <a:pt x="3510439" y="1977866"/>
                  </a:lnTo>
                  <a:lnTo>
                    <a:pt x="3139916" y="1977866"/>
                  </a:lnTo>
                  <a:lnTo>
                    <a:pt x="3139916" y="1968341"/>
                  </a:lnTo>
                  <a:lnTo>
                    <a:pt x="3123724" y="1968341"/>
                  </a:lnTo>
                  <a:lnTo>
                    <a:pt x="3123724" y="1948339"/>
                  </a:lnTo>
                  <a:lnTo>
                    <a:pt x="3097054" y="1948339"/>
                  </a:lnTo>
                  <a:lnTo>
                    <a:pt x="3097054" y="1926431"/>
                  </a:lnTo>
                  <a:lnTo>
                    <a:pt x="3085624" y="1926431"/>
                  </a:lnTo>
                  <a:lnTo>
                    <a:pt x="3085624" y="1916906"/>
                  </a:lnTo>
                  <a:lnTo>
                    <a:pt x="2991326" y="1916906"/>
                  </a:lnTo>
                  <a:lnTo>
                    <a:pt x="2991326" y="1890236"/>
                  </a:lnTo>
                  <a:lnTo>
                    <a:pt x="2813209" y="1890236"/>
                  </a:lnTo>
                  <a:lnTo>
                    <a:pt x="2813209" y="1872139"/>
                  </a:lnTo>
                  <a:lnTo>
                    <a:pt x="2772251" y="1872139"/>
                  </a:lnTo>
                  <a:lnTo>
                    <a:pt x="2772251" y="1850231"/>
                  </a:lnTo>
                  <a:lnTo>
                    <a:pt x="2656999" y="1850231"/>
                  </a:lnTo>
                  <a:lnTo>
                    <a:pt x="2656999" y="1830229"/>
                  </a:lnTo>
                  <a:lnTo>
                    <a:pt x="2644616" y="1830229"/>
                  </a:lnTo>
                  <a:lnTo>
                    <a:pt x="2644616" y="1811179"/>
                  </a:lnTo>
                  <a:lnTo>
                    <a:pt x="2631281" y="1811179"/>
                  </a:lnTo>
                  <a:lnTo>
                    <a:pt x="2631281" y="1785461"/>
                  </a:lnTo>
                  <a:lnTo>
                    <a:pt x="2616041" y="1785461"/>
                  </a:lnTo>
                  <a:lnTo>
                    <a:pt x="2616041" y="1769269"/>
                  </a:lnTo>
                  <a:lnTo>
                    <a:pt x="2604611" y="1769269"/>
                  </a:lnTo>
                  <a:lnTo>
                    <a:pt x="2604611" y="1759744"/>
                  </a:lnTo>
                  <a:lnTo>
                    <a:pt x="2551271" y="1759744"/>
                  </a:lnTo>
                  <a:lnTo>
                    <a:pt x="2551271" y="1750219"/>
                  </a:lnTo>
                  <a:lnTo>
                    <a:pt x="2536984" y="1750219"/>
                  </a:lnTo>
                  <a:lnTo>
                    <a:pt x="2536984" y="1742599"/>
                  </a:lnTo>
                  <a:lnTo>
                    <a:pt x="2523649" y="1742599"/>
                  </a:lnTo>
                  <a:lnTo>
                    <a:pt x="2523649" y="1732121"/>
                  </a:lnTo>
                  <a:lnTo>
                    <a:pt x="2509361" y="1732121"/>
                  </a:lnTo>
                  <a:lnTo>
                    <a:pt x="2509361" y="1723549"/>
                  </a:lnTo>
                  <a:lnTo>
                    <a:pt x="2483644" y="1723549"/>
                  </a:lnTo>
                  <a:lnTo>
                    <a:pt x="2483644" y="1714976"/>
                  </a:lnTo>
                  <a:lnTo>
                    <a:pt x="2470309" y="1714976"/>
                  </a:lnTo>
                  <a:lnTo>
                    <a:pt x="2470309" y="1705451"/>
                  </a:lnTo>
                  <a:lnTo>
                    <a:pt x="2458879" y="1705451"/>
                  </a:lnTo>
                  <a:lnTo>
                    <a:pt x="2458879" y="1697831"/>
                  </a:lnTo>
                  <a:lnTo>
                    <a:pt x="2443639" y="1697831"/>
                  </a:lnTo>
                  <a:lnTo>
                    <a:pt x="2443639" y="1689259"/>
                  </a:lnTo>
                  <a:lnTo>
                    <a:pt x="2430304" y="1689259"/>
                  </a:lnTo>
                  <a:lnTo>
                    <a:pt x="2430304" y="1679734"/>
                  </a:lnTo>
                  <a:lnTo>
                    <a:pt x="2402681" y="1679734"/>
                  </a:lnTo>
                  <a:lnTo>
                    <a:pt x="2402681" y="1670209"/>
                  </a:lnTo>
                  <a:lnTo>
                    <a:pt x="2389346" y="1670209"/>
                  </a:lnTo>
                  <a:lnTo>
                    <a:pt x="2389346" y="1661636"/>
                  </a:lnTo>
                  <a:lnTo>
                    <a:pt x="2221706" y="1661636"/>
                  </a:lnTo>
                  <a:lnTo>
                    <a:pt x="2221706" y="1643539"/>
                  </a:lnTo>
                  <a:lnTo>
                    <a:pt x="2176939" y="1643539"/>
                  </a:lnTo>
                  <a:lnTo>
                    <a:pt x="2176939" y="1634966"/>
                  </a:lnTo>
                  <a:lnTo>
                    <a:pt x="2162651" y="1634966"/>
                  </a:lnTo>
                  <a:lnTo>
                    <a:pt x="2162651" y="1618774"/>
                  </a:lnTo>
                  <a:lnTo>
                    <a:pt x="1830229" y="1618774"/>
                  </a:lnTo>
                  <a:lnTo>
                    <a:pt x="1830229" y="1599724"/>
                  </a:lnTo>
                  <a:lnTo>
                    <a:pt x="1817846" y="1599724"/>
                  </a:lnTo>
                  <a:lnTo>
                    <a:pt x="1817846" y="1590199"/>
                  </a:lnTo>
                  <a:lnTo>
                    <a:pt x="1799749" y="1590199"/>
                  </a:lnTo>
                  <a:lnTo>
                    <a:pt x="1799749" y="1581626"/>
                  </a:lnTo>
                  <a:lnTo>
                    <a:pt x="1788319" y="1581626"/>
                  </a:lnTo>
                  <a:lnTo>
                    <a:pt x="1788319" y="1575911"/>
                  </a:lnTo>
                  <a:lnTo>
                    <a:pt x="1777841" y="1575911"/>
                  </a:lnTo>
                  <a:lnTo>
                    <a:pt x="1777841" y="1556861"/>
                  </a:lnTo>
                  <a:lnTo>
                    <a:pt x="1762601" y="1556861"/>
                  </a:lnTo>
                  <a:lnTo>
                    <a:pt x="1762601" y="1526381"/>
                  </a:lnTo>
                  <a:lnTo>
                    <a:pt x="1666399" y="1526381"/>
                  </a:lnTo>
                  <a:lnTo>
                    <a:pt x="1666399" y="1494949"/>
                  </a:lnTo>
                  <a:lnTo>
                    <a:pt x="1628299" y="1494949"/>
                  </a:lnTo>
                  <a:lnTo>
                    <a:pt x="1628299" y="1483519"/>
                  </a:lnTo>
                  <a:lnTo>
                    <a:pt x="1562576" y="1483519"/>
                  </a:lnTo>
                  <a:lnTo>
                    <a:pt x="1562576" y="1470184"/>
                  </a:lnTo>
                  <a:lnTo>
                    <a:pt x="1544479" y="1470184"/>
                  </a:lnTo>
                  <a:lnTo>
                    <a:pt x="1544479" y="1460659"/>
                  </a:lnTo>
                  <a:lnTo>
                    <a:pt x="1522571" y="1460659"/>
                  </a:lnTo>
                  <a:lnTo>
                    <a:pt x="1522571" y="1433036"/>
                  </a:lnTo>
                  <a:lnTo>
                    <a:pt x="1509236" y="1433036"/>
                  </a:lnTo>
                  <a:lnTo>
                    <a:pt x="1509236" y="1409224"/>
                  </a:lnTo>
                  <a:lnTo>
                    <a:pt x="1482566" y="1409224"/>
                  </a:lnTo>
                  <a:lnTo>
                    <a:pt x="1482566" y="1390174"/>
                  </a:lnTo>
                  <a:lnTo>
                    <a:pt x="1416844" y="1390174"/>
                  </a:lnTo>
                  <a:lnTo>
                    <a:pt x="1416844" y="1373981"/>
                  </a:lnTo>
                  <a:lnTo>
                    <a:pt x="1402556" y="1373981"/>
                  </a:lnTo>
                  <a:lnTo>
                    <a:pt x="1402556" y="1357789"/>
                  </a:lnTo>
                  <a:lnTo>
                    <a:pt x="1388269" y="1357789"/>
                  </a:lnTo>
                  <a:lnTo>
                    <a:pt x="1388269" y="1337786"/>
                  </a:lnTo>
                  <a:lnTo>
                    <a:pt x="1373981" y="1337786"/>
                  </a:lnTo>
                  <a:lnTo>
                    <a:pt x="1373981" y="1328261"/>
                  </a:lnTo>
                  <a:lnTo>
                    <a:pt x="1362551" y="1328261"/>
                  </a:lnTo>
                  <a:lnTo>
                    <a:pt x="1362551" y="1320641"/>
                  </a:lnTo>
                  <a:lnTo>
                    <a:pt x="1347311" y="1320641"/>
                  </a:lnTo>
                  <a:lnTo>
                    <a:pt x="1347311" y="1311116"/>
                  </a:lnTo>
                  <a:lnTo>
                    <a:pt x="1320641" y="1311116"/>
                  </a:lnTo>
                  <a:lnTo>
                    <a:pt x="1320641" y="1301591"/>
                  </a:lnTo>
                  <a:lnTo>
                    <a:pt x="1127284" y="1301591"/>
                  </a:lnTo>
                  <a:lnTo>
                    <a:pt x="1127284" y="1275874"/>
                  </a:lnTo>
                  <a:lnTo>
                    <a:pt x="1089184" y="1275874"/>
                  </a:lnTo>
                  <a:lnTo>
                    <a:pt x="1089184" y="1249204"/>
                  </a:lnTo>
                  <a:lnTo>
                    <a:pt x="1082516" y="1249204"/>
                  </a:lnTo>
                  <a:lnTo>
                    <a:pt x="1082516" y="1233011"/>
                  </a:lnTo>
                  <a:lnTo>
                    <a:pt x="1068229" y="1233011"/>
                  </a:lnTo>
                  <a:lnTo>
                    <a:pt x="1068229" y="1218724"/>
                  </a:lnTo>
                  <a:lnTo>
                    <a:pt x="1052036" y="1218724"/>
                  </a:lnTo>
                  <a:lnTo>
                    <a:pt x="1052036" y="1210151"/>
                  </a:lnTo>
                  <a:lnTo>
                    <a:pt x="1041559" y="1210151"/>
                  </a:lnTo>
                  <a:lnTo>
                    <a:pt x="1041559" y="1187291"/>
                  </a:lnTo>
                  <a:lnTo>
                    <a:pt x="1027271" y="1187291"/>
                  </a:lnTo>
                  <a:lnTo>
                    <a:pt x="1027271" y="1168241"/>
                  </a:lnTo>
                  <a:lnTo>
                    <a:pt x="1015841" y="1168241"/>
                  </a:lnTo>
                  <a:lnTo>
                    <a:pt x="1015841" y="1157764"/>
                  </a:lnTo>
                  <a:lnTo>
                    <a:pt x="1000601" y="1157764"/>
                  </a:lnTo>
                  <a:lnTo>
                    <a:pt x="1000601" y="1133951"/>
                  </a:lnTo>
                  <a:lnTo>
                    <a:pt x="989171" y="1133951"/>
                  </a:lnTo>
                  <a:lnTo>
                    <a:pt x="989171" y="1090136"/>
                  </a:lnTo>
                  <a:lnTo>
                    <a:pt x="972979" y="1090136"/>
                  </a:lnTo>
                  <a:lnTo>
                    <a:pt x="972979" y="1073944"/>
                  </a:lnTo>
                  <a:lnTo>
                    <a:pt x="959644" y="1073944"/>
                  </a:lnTo>
                  <a:lnTo>
                    <a:pt x="959644" y="1065371"/>
                  </a:lnTo>
                  <a:lnTo>
                    <a:pt x="934879" y="1065371"/>
                  </a:lnTo>
                  <a:lnTo>
                    <a:pt x="934879" y="1019651"/>
                  </a:lnTo>
                  <a:lnTo>
                    <a:pt x="921544" y="1019651"/>
                  </a:lnTo>
                  <a:lnTo>
                    <a:pt x="921544" y="1012984"/>
                  </a:lnTo>
                  <a:lnTo>
                    <a:pt x="907256" y="1012984"/>
                  </a:lnTo>
                  <a:lnTo>
                    <a:pt x="907256" y="994886"/>
                  </a:lnTo>
                  <a:lnTo>
                    <a:pt x="895826" y="994886"/>
                  </a:lnTo>
                  <a:lnTo>
                    <a:pt x="895826" y="975836"/>
                  </a:lnTo>
                  <a:lnTo>
                    <a:pt x="880586" y="975836"/>
                  </a:lnTo>
                  <a:lnTo>
                    <a:pt x="880586" y="950119"/>
                  </a:lnTo>
                  <a:lnTo>
                    <a:pt x="866299" y="950119"/>
                  </a:lnTo>
                  <a:lnTo>
                    <a:pt x="866299" y="906304"/>
                  </a:lnTo>
                  <a:lnTo>
                    <a:pt x="853916" y="906304"/>
                  </a:lnTo>
                  <a:lnTo>
                    <a:pt x="853916" y="899636"/>
                  </a:lnTo>
                  <a:lnTo>
                    <a:pt x="843439" y="899636"/>
                  </a:lnTo>
                  <a:lnTo>
                    <a:pt x="843439" y="889159"/>
                  </a:lnTo>
                  <a:lnTo>
                    <a:pt x="827246" y="889159"/>
                  </a:lnTo>
                  <a:lnTo>
                    <a:pt x="827246" y="879634"/>
                  </a:lnTo>
                  <a:lnTo>
                    <a:pt x="813911" y="879634"/>
                  </a:lnTo>
                  <a:lnTo>
                    <a:pt x="813911" y="871061"/>
                  </a:lnTo>
                  <a:lnTo>
                    <a:pt x="799624" y="871061"/>
                  </a:lnTo>
                  <a:lnTo>
                    <a:pt x="799624" y="861536"/>
                  </a:lnTo>
                  <a:lnTo>
                    <a:pt x="776764" y="861536"/>
                  </a:lnTo>
                  <a:lnTo>
                    <a:pt x="776764" y="852964"/>
                  </a:lnTo>
                  <a:lnTo>
                    <a:pt x="763429" y="852964"/>
                  </a:lnTo>
                  <a:lnTo>
                    <a:pt x="763429" y="835819"/>
                  </a:lnTo>
                  <a:lnTo>
                    <a:pt x="746284" y="835819"/>
                  </a:lnTo>
                  <a:lnTo>
                    <a:pt x="746284" y="828199"/>
                  </a:lnTo>
                  <a:lnTo>
                    <a:pt x="732949" y="828199"/>
                  </a:lnTo>
                  <a:lnTo>
                    <a:pt x="732949" y="817721"/>
                  </a:lnTo>
                  <a:lnTo>
                    <a:pt x="708184" y="817721"/>
                  </a:lnTo>
                  <a:lnTo>
                    <a:pt x="708184" y="793909"/>
                  </a:lnTo>
                  <a:lnTo>
                    <a:pt x="693896" y="793909"/>
                  </a:lnTo>
                  <a:lnTo>
                    <a:pt x="693896" y="773906"/>
                  </a:lnTo>
                  <a:lnTo>
                    <a:pt x="678656" y="773906"/>
                  </a:lnTo>
                  <a:lnTo>
                    <a:pt x="678656" y="748189"/>
                  </a:lnTo>
                  <a:lnTo>
                    <a:pt x="667226" y="748189"/>
                  </a:lnTo>
                  <a:lnTo>
                    <a:pt x="667226" y="730091"/>
                  </a:lnTo>
                  <a:lnTo>
                    <a:pt x="652939" y="730091"/>
                  </a:lnTo>
                  <a:lnTo>
                    <a:pt x="652939" y="720566"/>
                  </a:lnTo>
                  <a:lnTo>
                    <a:pt x="640556" y="720566"/>
                  </a:lnTo>
                  <a:lnTo>
                    <a:pt x="640556" y="701516"/>
                  </a:lnTo>
                  <a:lnTo>
                    <a:pt x="626269" y="701516"/>
                  </a:lnTo>
                  <a:lnTo>
                    <a:pt x="626269" y="685324"/>
                  </a:lnTo>
                  <a:lnTo>
                    <a:pt x="613886" y="685324"/>
                  </a:lnTo>
                  <a:lnTo>
                    <a:pt x="613886" y="669131"/>
                  </a:lnTo>
                  <a:lnTo>
                    <a:pt x="600551" y="669131"/>
                  </a:lnTo>
                  <a:lnTo>
                    <a:pt x="600551" y="614839"/>
                  </a:lnTo>
                  <a:lnTo>
                    <a:pt x="587216" y="614839"/>
                  </a:lnTo>
                  <a:lnTo>
                    <a:pt x="587216" y="554831"/>
                  </a:lnTo>
                  <a:lnTo>
                    <a:pt x="574834" y="554831"/>
                  </a:lnTo>
                  <a:lnTo>
                    <a:pt x="574834" y="510064"/>
                  </a:lnTo>
                  <a:lnTo>
                    <a:pt x="561499" y="510064"/>
                  </a:lnTo>
                  <a:lnTo>
                    <a:pt x="561499" y="503396"/>
                  </a:lnTo>
                  <a:lnTo>
                    <a:pt x="547211" y="503396"/>
                  </a:lnTo>
                  <a:lnTo>
                    <a:pt x="547211" y="492919"/>
                  </a:lnTo>
                  <a:lnTo>
                    <a:pt x="532924" y="492919"/>
                  </a:lnTo>
                  <a:lnTo>
                    <a:pt x="532924" y="482441"/>
                  </a:lnTo>
                  <a:lnTo>
                    <a:pt x="520541" y="482441"/>
                  </a:lnTo>
                  <a:lnTo>
                    <a:pt x="520541" y="472916"/>
                  </a:lnTo>
                  <a:lnTo>
                    <a:pt x="507206" y="472916"/>
                  </a:lnTo>
                  <a:lnTo>
                    <a:pt x="507206" y="457676"/>
                  </a:lnTo>
                  <a:lnTo>
                    <a:pt x="495776" y="457676"/>
                  </a:lnTo>
                  <a:lnTo>
                    <a:pt x="495776" y="422434"/>
                  </a:lnTo>
                  <a:lnTo>
                    <a:pt x="478631" y="422434"/>
                  </a:lnTo>
                  <a:lnTo>
                    <a:pt x="478631" y="404336"/>
                  </a:lnTo>
                  <a:lnTo>
                    <a:pt x="468154" y="404336"/>
                  </a:lnTo>
                  <a:lnTo>
                    <a:pt x="468154" y="388144"/>
                  </a:lnTo>
                  <a:lnTo>
                    <a:pt x="453866" y="388144"/>
                  </a:lnTo>
                  <a:lnTo>
                    <a:pt x="453866" y="334804"/>
                  </a:lnTo>
                  <a:lnTo>
                    <a:pt x="440531" y="334804"/>
                  </a:lnTo>
                  <a:lnTo>
                    <a:pt x="440531" y="318611"/>
                  </a:lnTo>
                  <a:lnTo>
                    <a:pt x="412909" y="318611"/>
                  </a:lnTo>
                  <a:lnTo>
                    <a:pt x="412909" y="308134"/>
                  </a:lnTo>
                  <a:lnTo>
                    <a:pt x="399574" y="308134"/>
                  </a:lnTo>
                  <a:lnTo>
                    <a:pt x="399574" y="290036"/>
                  </a:lnTo>
                  <a:lnTo>
                    <a:pt x="387191" y="290036"/>
                  </a:lnTo>
                  <a:lnTo>
                    <a:pt x="387191" y="258604"/>
                  </a:lnTo>
                  <a:lnTo>
                    <a:pt x="374809" y="258604"/>
                  </a:lnTo>
                  <a:lnTo>
                    <a:pt x="374809" y="247174"/>
                  </a:lnTo>
                  <a:lnTo>
                    <a:pt x="361474" y="247174"/>
                  </a:lnTo>
                  <a:lnTo>
                    <a:pt x="361474" y="240506"/>
                  </a:lnTo>
                  <a:lnTo>
                    <a:pt x="346234" y="240506"/>
                  </a:lnTo>
                  <a:lnTo>
                    <a:pt x="346234" y="219551"/>
                  </a:lnTo>
                  <a:lnTo>
                    <a:pt x="332899" y="219551"/>
                  </a:lnTo>
                  <a:lnTo>
                    <a:pt x="332899" y="211931"/>
                  </a:lnTo>
                  <a:lnTo>
                    <a:pt x="306229" y="211931"/>
                  </a:lnTo>
                  <a:lnTo>
                    <a:pt x="306229" y="188119"/>
                  </a:lnTo>
                  <a:lnTo>
                    <a:pt x="292894" y="188119"/>
                  </a:lnTo>
                  <a:lnTo>
                    <a:pt x="292894" y="168116"/>
                  </a:lnTo>
                  <a:lnTo>
                    <a:pt x="281464" y="168116"/>
                  </a:lnTo>
                  <a:lnTo>
                    <a:pt x="281464" y="152876"/>
                  </a:lnTo>
                  <a:lnTo>
                    <a:pt x="266224" y="152876"/>
                  </a:lnTo>
                  <a:lnTo>
                    <a:pt x="266224" y="142399"/>
                  </a:lnTo>
                  <a:lnTo>
                    <a:pt x="255746" y="142399"/>
                  </a:lnTo>
                  <a:lnTo>
                    <a:pt x="255746" y="130969"/>
                  </a:lnTo>
                  <a:lnTo>
                    <a:pt x="241459" y="130969"/>
                  </a:lnTo>
                  <a:lnTo>
                    <a:pt x="241459" y="113824"/>
                  </a:lnTo>
                  <a:lnTo>
                    <a:pt x="226219" y="113824"/>
                  </a:lnTo>
                  <a:lnTo>
                    <a:pt x="226219" y="97631"/>
                  </a:lnTo>
                  <a:lnTo>
                    <a:pt x="213836" y="97631"/>
                  </a:lnTo>
                  <a:lnTo>
                    <a:pt x="213836" y="89059"/>
                  </a:lnTo>
                  <a:lnTo>
                    <a:pt x="202406" y="89059"/>
                  </a:lnTo>
                  <a:lnTo>
                    <a:pt x="202406" y="71914"/>
                  </a:lnTo>
                  <a:lnTo>
                    <a:pt x="186214" y="71914"/>
                  </a:lnTo>
                  <a:lnTo>
                    <a:pt x="186214" y="61436"/>
                  </a:lnTo>
                  <a:lnTo>
                    <a:pt x="170974" y="61436"/>
                  </a:lnTo>
                  <a:lnTo>
                    <a:pt x="170974" y="54769"/>
                  </a:lnTo>
                  <a:lnTo>
                    <a:pt x="130016" y="54769"/>
                  </a:lnTo>
                  <a:lnTo>
                    <a:pt x="130016" y="35719"/>
                  </a:lnTo>
                  <a:lnTo>
                    <a:pt x="120491" y="35719"/>
                  </a:lnTo>
                  <a:lnTo>
                    <a:pt x="120491" y="18574"/>
                  </a:lnTo>
                  <a:lnTo>
                    <a:pt x="102394" y="18574"/>
                  </a:lnTo>
                  <a:lnTo>
                    <a:pt x="102394"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grpSp>
      <p:sp>
        <p:nvSpPr>
          <p:cNvPr id="198" name="TextBox 197">
            <a:extLst>
              <a:ext uri="{FF2B5EF4-FFF2-40B4-BE49-F238E27FC236}">
                <a16:creationId xmlns:a16="http://schemas.microsoft.com/office/drawing/2014/main" xmlns="" id="{488877B2-B524-443C-8311-D6CDD5BD9095}"/>
              </a:ext>
            </a:extLst>
          </p:cNvPr>
          <p:cNvSpPr txBox="1"/>
          <p:nvPr/>
        </p:nvSpPr>
        <p:spPr>
          <a:xfrm>
            <a:off x="4756166" y="3717032"/>
            <a:ext cx="1627221" cy="305105"/>
          </a:xfrm>
          <a:prstGeom prst="rect">
            <a:avLst/>
          </a:prstGeom>
          <a:noFill/>
        </p:spPr>
        <p:txBody>
          <a:bodyPr wrap="none" rtlCol="0">
            <a:spAutoFit/>
          </a:bodyPr>
          <a:lstStyle/>
          <a:p>
            <a:pPr algn="ctr"/>
            <a:r>
              <a:rPr lang="zh-CN" sz="1400" b="0" i="0" u="none" strike="noStrike" cap="none" baseline="0">
                <a:solidFill>
                  <a:srgbClr val="B60D27"/>
                </a:solidFill>
                <a:effectLst/>
                <a:uFillTx/>
                <a:ea typeface="SimSun"/>
              </a:rPr>
              <a:t>12 个月 OS：21%</a:t>
            </a:r>
          </a:p>
        </p:txBody>
      </p:sp>
      <p:sp>
        <p:nvSpPr>
          <p:cNvPr id="199" name="TextBox 198">
            <a:extLst>
              <a:ext uri="{FF2B5EF4-FFF2-40B4-BE49-F238E27FC236}">
                <a16:creationId xmlns:a16="http://schemas.microsoft.com/office/drawing/2014/main" xmlns="" id="{1B1FDAAD-C70C-4EFF-B557-1B459AD77A20}"/>
              </a:ext>
            </a:extLst>
          </p:cNvPr>
          <p:cNvSpPr txBox="1"/>
          <p:nvPr/>
        </p:nvSpPr>
        <p:spPr>
          <a:xfrm>
            <a:off x="3142273" y="4179560"/>
            <a:ext cx="1627221" cy="305105"/>
          </a:xfrm>
          <a:prstGeom prst="rect">
            <a:avLst/>
          </a:prstGeom>
          <a:noFill/>
        </p:spPr>
        <p:txBody>
          <a:bodyPr wrap="none" rtlCol="0">
            <a:spAutoFit/>
          </a:bodyPr>
          <a:lstStyle/>
          <a:p>
            <a:pPr algn="ctr"/>
            <a:r>
              <a:rPr lang="zh-CN" sz="1400" b="0" i="0" u="none" strike="noStrike" cap="none" baseline="0">
                <a:solidFill>
                  <a:srgbClr val="B2C0D8"/>
                </a:solidFill>
                <a:effectLst/>
                <a:uFillTx/>
                <a:ea typeface="SimSun"/>
              </a:rPr>
              <a:t>12 个月 OS：13%</a:t>
            </a:r>
          </a:p>
        </p:txBody>
      </p:sp>
      <p:sp>
        <p:nvSpPr>
          <p:cNvPr id="200" name="TextBox 199">
            <a:extLst>
              <a:ext uri="{FF2B5EF4-FFF2-40B4-BE49-F238E27FC236}">
                <a16:creationId xmlns:a16="http://schemas.microsoft.com/office/drawing/2014/main" xmlns="" id="{6337306C-53FD-4776-8766-40D8087A8629}"/>
              </a:ext>
            </a:extLst>
          </p:cNvPr>
          <p:cNvSpPr txBox="1"/>
          <p:nvPr/>
        </p:nvSpPr>
        <p:spPr>
          <a:xfrm rot="16200000">
            <a:off x="85874" y="3132597"/>
            <a:ext cx="69735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OS, %</a:t>
            </a:r>
          </a:p>
        </p:txBody>
      </p:sp>
      <p:sp>
        <p:nvSpPr>
          <p:cNvPr id="201" name="TextBox 200">
            <a:extLst>
              <a:ext uri="{FF2B5EF4-FFF2-40B4-BE49-F238E27FC236}">
                <a16:creationId xmlns:a16="http://schemas.microsoft.com/office/drawing/2014/main" xmlns="" id="{B7DAC853-0DB8-42F3-9547-9D5115B95879}"/>
              </a:ext>
            </a:extLst>
          </p:cNvPr>
          <p:cNvSpPr txBox="1"/>
          <p:nvPr/>
        </p:nvSpPr>
        <p:spPr>
          <a:xfrm>
            <a:off x="-14429" y="5236309"/>
            <a:ext cx="1082348" cy="615553"/>
          </a:xfrm>
          <a:prstGeom prst="rect">
            <a:avLst/>
          </a:prstGeom>
          <a:noFill/>
        </p:spPr>
        <p:txBody>
          <a:bodyPr wrap="none" rtlCol="0">
            <a:spAutoFit/>
          </a:bodyPr>
          <a:lstStyle/>
          <a:p>
            <a:pPr algn="r"/>
            <a:r>
              <a:rPr lang="zh-CN" sz="1000" b="0" i="0" u="none" strike="noStrike" cap="none" baseline="0" dirty="0">
                <a:solidFill>
                  <a:srgbClr val="4D4D4D"/>
                </a:solidFill>
                <a:effectLst/>
                <a:uFillTx/>
                <a:ea typeface="SimSun"/>
              </a:rPr>
              <a:t>面临风险的人数</a:t>
            </a:r>
          </a:p>
          <a:p>
            <a:pPr algn="r"/>
            <a:r>
              <a:rPr lang="zh-CN" sz="1200" b="0" i="0" u="none" strike="noStrike" cap="none" baseline="0" dirty="0">
                <a:solidFill>
                  <a:srgbClr val="B60D27"/>
                </a:solidFill>
                <a:effectLst/>
                <a:uFillTx/>
                <a:ea typeface="SimSun"/>
              </a:rPr>
              <a:t>TFD/TPI</a:t>
            </a:r>
          </a:p>
          <a:p>
            <a:pPr algn="r"/>
            <a:r>
              <a:rPr lang="zh-CN" sz="1200" b="0" i="0" u="none" strike="noStrike" cap="none" baseline="0" dirty="0">
                <a:solidFill>
                  <a:srgbClr val="B2C0D8"/>
                </a:solidFill>
                <a:effectLst/>
                <a:uFillTx/>
                <a:ea typeface="SimSun"/>
              </a:rPr>
              <a:t>安慰剂</a:t>
            </a:r>
          </a:p>
        </p:txBody>
      </p:sp>
    </p:spTree>
    <p:extLst>
      <p:ext uri="{BB962C8B-B14F-4D97-AF65-F5344CB8AC3E}">
        <p14:creationId xmlns:p14="http://schemas.microsoft.com/office/powerpoint/2010/main" xmlns="" val="209577316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1559O：200</a:t>
            </a:r>
            <a:r>
              <a:rPr lang="es-ES" altLang="zh-CN" dirty="0">
                <a:solidFill>
                  <a:srgbClr val="043882"/>
                </a:solidFill>
                <a:ea typeface="SimSun"/>
              </a:rPr>
              <a:t>1–2</a:t>
            </a:r>
            <a:r>
              <a:rPr lang="zh-CN" sz="1800" b="1" i="0" u="none" strike="noStrike" cap="none" baseline="0" dirty="0">
                <a:solidFill>
                  <a:srgbClr val="043882"/>
                </a:solidFill>
                <a:effectLst/>
                <a:uFillTx/>
                <a:ea typeface="SimSun"/>
              </a:rPr>
              <a:t>014 年期间确诊的英格兰年轻成人中结直肠癌的发病率正在增加</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Exarchakou A, et al</a:t>
            </a:r>
          </a:p>
        </p:txBody>
      </p:sp>
      <p:sp>
        <p:nvSpPr>
          <p:cNvPr id="3" name="Content Placeholder 2"/>
          <p:cNvSpPr>
            <a:spLocks noGrp="1"/>
          </p:cNvSpPr>
          <p:nvPr>
            <p:ph idx="1"/>
          </p:nvPr>
        </p:nvSpPr>
        <p:spPr>
          <a:xfrm>
            <a:off x="365124" y="1254035"/>
            <a:ext cx="8413751" cy="4751478"/>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描述 1971 年至 2014 年间英格兰 20</a:t>
            </a:r>
            <a:r>
              <a:rPr lang="en-GB" dirty="0"/>
              <a:t>–</a:t>
            </a:r>
            <a:r>
              <a:rPr lang="zh-CN" sz="1600" b="0" i="0" u="none" strike="noStrike" cap="none" baseline="0" dirty="0">
                <a:solidFill>
                  <a:srgbClr val="4D4D4D"/>
                </a:solidFill>
                <a:effectLst/>
                <a:uFillTx/>
                <a:ea typeface="SimSun"/>
              </a:rPr>
              <a:t>39 岁年轻成人中 CRC 发病率的趋势</a:t>
            </a:r>
          </a:p>
          <a:p>
            <a:endParaRPr lang="en-GB" dirty="0"/>
          </a:p>
          <a:p>
            <a:pPr marL="0" indent="0">
              <a:buNone/>
            </a:pPr>
            <a:r>
              <a:rPr lang="zh-CN" sz="1600" b="1" i="0" u="none" strike="noStrike" cap="none" baseline="0" dirty="0">
                <a:solidFill>
                  <a:srgbClr val="4D4D4D"/>
                </a:solidFill>
                <a:effectLst/>
                <a:uFillTx/>
                <a:ea typeface="SimSun"/>
              </a:rPr>
              <a:t>方法</a:t>
            </a:r>
          </a:p>
          <a:p>
            <a:r>
              <a:rPr lang="zh-CN" sz="1600" b="0" i="0" u="none" strike="noStrike" cap="none" baseline="0" dirty="0">
                <a:solidFill>
                  <a:srgbClr val="4D4D4D"/>
                </a:solidFill>
                <a:effectLst/>
                <a:uFillTx/>
                <a:ea typeface="SimSun"/>
              </a:rPr>
              <a:t>数据来自含 1,073,624 例患者的国家癌症登记处，并根据 10 岁年龄组（20</a:t>
            </a:r>
            <a:r>
              <a:rPr lang="en-GB" dirty="0"/>
              <a:t>–</a:t>
            </a:r>
            <a:r>
              <a:rPr lang="zh-CN" sz="1600" b="0" i="0" u="none" strike="noStrike" cap="none" baseline="0" dirty="0">
                <a:solidFill>
                  <a:srgbClr val="4D4D4D"/>
                </a:solidFill>
                <a:effectLst/>
                <a:uFillTx/>
                <a:ea typeface="SimSun"/>
              </a:rPr>
              <a:t>29 岁和 30</a:t>
            </a:r>
            <a:r>
              <a:rPr lang="en-GB" dirty="0"/>
              <a:t>–</a:t>
            </a:r>
            <a:r>
              <a:rPr lang="zh-CN" sz="1600" b="0" i="0" u="none" strike="noStrike" cap="none" baseline="0" dirty="0">
                <a:solidFill>
                  <a:srgbClr val="4D4D4D"/>
                </a:solidFill>
                <a:effectLst/>
                <a:uFillTx/>
                <a:ea typeface="SimSun"/>
              </a:rPr>
              <a:t>39 岁）和癌症部位（左半结肠、右半结肠和直肠）进行分层</a:t>
            </a:r>
          </a:p>
          <a:p>
            <a:r>
              <a:rPr lang="zh-CN" sz="1600" b="0" i="0" u="none" strike="noStrike" cap="none" baseline="0" dirty="0">
                <a:solidFill>
                  <a:srgbClr val="4D4D4D"/>
                </a:solidFill>
                <a:effectLst/>
                <a:uFillTx/>
                <a:ea typeface="SimSun"/>
              </a:rPr>
              <a:t>多重剥夺指数（IMD 2015）用于确定 5 个分类的社会剥夺（1 = 剥夺程度最低或最丰富；</a:t>
            </a:r>
            <a:r>
              <a:rPr lang="es-ES" altLang="zh-CN" sz="1600" b="0" i="0" u="none" strike="noStrike" cap="none" baseline="0" dirty="0">
                <a:solidFill>
                  <a:srgbClr val="4D4D4D"/>
                </a:solidFill>
                <a:effectLst/>
                <a:uFillTx/>
                <a:ea typeface="SimSun"/>
              </a:rPr>
              <a:t/>
            </a:r>
            <a:br>
              <a:rPr lang="es-ES" altLang="zh-CN" sz="1600" b="0" i="0" u="none" strike="noStrike" cap="none" baseline="0" dirty="0">
                <a:solidFill>
                  <a:srgbClr val="4D4D4D"/>
                </a:solidFill>
                <a:effectLst/>
                <a:uFillTx/>
                <a:ea typeface="SimSun"/>
              </a:rPr>
            </a:br>
            <a:r>
              <a:rPr lang="zh-CN" sz="1600" b="0" i="0" u="none" strike="noStrike" cap="none" baseline="0" dirty="0">
                <a:solidFill>
                  <a:srgbClr val="4D4D4D"/>
                </a:solidFill>
                <a:effectLst/>
                <a:uFillTx/>
                <a:ea typeface="SimSun"/>
              </a:rPr>
              <a:t>5 = 剥夺程度最大） </a:t>
            </a:r>
          </a:p>
          <a:p>
            <a:pPr lvl="1"/>
            <a:r>
              <a:rPr lang="zh-CN" sz="1600" b="0" i="0" u="none" strike="noStrike" cap="none" baseline="0" dirty="0">
                <a:solidFill>
                  <a:srgbClr val="4D4D4D"/>
                </a:solidFill>
                <a:effectLst/>
                <a:uFillTx/>
                <a:ea typeface="SimSun"/>
              </a:rPr>
              <a:t>注：按不同剥夺程度的人群数量仅从 2001 年开始计算</a:t>
            </a:r>
          </a:p>
          <a:p>
            <a:endParaRPr lang="en-GB" dirty="0"/>
          </a:p>
        </p:txBody>
      </p:sp>
      <p:sp>
        <p:nvSpPr>
          <p:cNvPr id="5" name="Text Placeholder 4"/>
          <p:cNvSpPr>
            <a:spLocks noGrp="1"/>
          </p:cNvSpPr>
          <p:nvPr>
            <p:ph type="body" sz="quarter" idx="11"/>
          </p:nvPr>
        </p:nvSpPr>
        <p:spPr>
          <a:xfrm>
            <a:off x="4298400" y="6096000"/>
            <a:ext cx="4480475" cy="487363"/>
          </a:xfrm>
        </p:spPr>
        <p:txBody>
          <a:bodyPr/>
          <a:lstStyle/>
          <a:p>
            <a:r>
              <a:rPr lang="zh-CN" sz="1200" b="0" i="0" u="none" strike="noStrike" cap="none" baseline="0">
                <a:solidFill>
                  <a:srgbClr val="4D4D4D"/>
                </a:solidFill>
                <a:effectLst/>
                <a:uFillTx/>
                <a:ea typeface="SimSun"/>
              </a:rPr>
              <a:t>Exarchakou A, et al. Ann Oncol 2018;29(suppl 5):abstr 1559O</a:t>
            </a:r>
          </a:p>
        </p:txBody>
      </p:sp>
    </p:spTree>
    <p:extLst>
      <p:ext uri="{BB962C8B-B14F-4D97-AF65-F5344CB8AC3E}">
        <p14:creationId xmlns:p14="http://schemas.microsoft.com/office/powerpoint/2010/main" xmlns="" val="199193807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1559O：200</a:t>
            </a:r>
            <a:r>
              <a:rPr lang="es-ES" altLang="zh-CN" dirty="0">
                <a:solidFill>
                  <a:srgbClr val="043882"/>
                </a:solidFill>
                <a:ea typeface="SimSun"/>
              </a:rPr>
              <a:t>1–2</a:t>
            </a:r>
            <a:r>
              <a:rPr lang="zh-CN" sz="1800" b="1" i="0" u="none" strike="noStrike" cap="none" baseline="0" dirty="0">
                <a:solidFill>
                  <a:srgbClr val="043882"/>
                </a:solidFill>
                <a:effectLst/>
                <a:uFillTx/>
                <a:ea typeface="SimSun"/>
              </a:rPr>
              <a:t>014 年期间确诊的英格兰年轻成人中结直肠癌的发病率正在增加</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Exarchakou A,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a:xfrm>
            <a:off x="4298400" y="6096000"/>
            <a:ext cx="4480475" cy="487363"/>
          </a:xfrm>
        </p:spPr>
        <p:txBody>
          <a:bodyPr/>
          <a:lstStyle/>
          <a:p>
            <a:r>
              <a:rPr lang="zh-CN" sz="1200" b="0" i="0" u="none" strike="noStrike" cap="none" baseline="0">
                <a:solidFill>
                  <a:srgbClr val="4D4D4D"/>
                </a:solidFill>
                <a:effectLst/>
                <a:uFillTx/>
                <a:ea typeface="SimSun"/>
              </a:rPr>
              <a:t>Exarchakou A, et al. Ann Oncol 2018;29(suppl 5):abstr 1559O</a:t>
            </a:r>
          </a:p>
        </p:txBody>
      </p:sp>
      <p:graphicFrame>
        <p:nvGraphicFramePr>
          <p:cNvPr id="9" name="Table 8">
            <a:extLst>
              <a:ext uri="{FF2B5EF4-FFF2-40B4-BE49-F238E27FC236}">
                <a16:creationId xmlns:a16="http://schemas.microsoft.com/office/drawing/2014/main" xmlns="" id="{C8E73A26-E332-452B-9BEF-9EFB18D3AB77}"/>
              </a:ext>
            </a:extLst>
          </p:cNvPr>
          <p:cNvGraphicFramePr>
            <a:graphicFrameLocks noGrp="1"/>
          </p:cNvGraphicFramePr>
          <p:nvPr>
            <p:extLst>
              <p:ext uri="{D42A27DB-BD31-4B8C-83A1-F6EECF244321}">
                <p14:modId xmlns:p14="http://schemas.microsoft.com/office/powerpoint/2010/main" xmlns="" val="1979741992"/>
              </p:ext>
            </p:extLst>
          </p:nvPr>
        </p:nvGraphicFramePr>
        <p:xfrm>
          <a:off x="6479931" y="2016662"/>
          <a:ext cx="2558562" cy="3749040"/>
        </p:xfrm>
        <a:graphic>
          <a:graphicData uri="http://schemas.openxmlformats.org/drawingml/2006/table">
            <a:tbl>
              <a:tblPr firstRow="1" bandRow="1">
                <a:tableStyleId>{69012ECD-51FC-41F1-AA8D-1B2483CD663E}</a:tableStyleId>
              </a:tblPr>
              <a:tblGrid>
                <a:gridCol w="1359368">
                  <a:extLst>
                    <a:ext uri="{9D8B030D-6E8A-4147-A177-3AD203B41FA5}">
                      <a16:colId xmlns:a16="http://schemas.microsoft.com/office/drawing/2014/main" xmlns="" val="151312712"/>
                    </a:ext>
                  </a:extLst>
                </a:gridCol>
                <a:gridCol w="570584">
                  <a:extLst>
                    <a:ext uri="{9D8B030D-6E8A-4147-A177-3AD203B41FA5}">
                      <a16:colId xmlns:a16="http://schemas.microsoft.com/office/drawing/2014/main" xmlns="" val="2501696118"/>
                    </a:ext>
                  </a:extLst>
                </a:gridCol>
                <a:gridCol w="628610">
                  <a:extLst>
                    <a:ext uri="{9D8B030D-6E8A-4147-A177-3AD203B41FA5}">
                      <a16:colId xmlns:a16="http://schemas.microsoft.com/office/drawing/2014/main" xmlns="" val="2210170409"/>
                    </a:ext>
                  </a:extLst>
                </a:gridCol>
              </a:tblGrid>
              <a:tr h="263023">
                <a:tc>
                  <a:txBody>
                    <a:bodyPr/>
                    <a:lstStyle/>
                    <a:p>
                      <a:endParaRPr lang="en-GB" sz="12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60D27"/>
                          </a:solidFill>
                          <a:effectLst/>
                          <a:uFillTx/>
                          <a:ea typeface="SimSun"/>
                        </a:rPr>
                        <a:t>20–29 岁</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2C0D8"/>
                          </a:solidFill>
                          <a:effectLst/>
                          <a:uFillTx/>
                          <a:ea typeface="SimSun"/>
                        </a:rPr>
                        <a:t>30–39 岁</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171976">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粗发生率（每 100,000）</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hMerge="1">
                  <a:txBody>
                    <a:bodyPr/>
                    <a:lstStyle/>
                    <a:p>
                      <a:pPr algn="ctr"/>
                      <a:endParaRPr lang="en-GB" sz="110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1971</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60D27"/>
                          </a:solidFill>
                          <a:effectLst/>
                          <a:uFillTx/>
                          <a:ea typeface="SimSun"/>
                        </a:rPr>
                        <a:t>0.7</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2C0D8"/>
                          </a:solidFill>
                          <a:effectLst/>
                          <a:uFillTx/>
                          <a:ea typeface="SimSun"/>
                        </a:rPr>
                        <a:t>4.4</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1990</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2C0D8"/>
                          </a:solidFill>
                          <a:effectLst/>
                          <a:uFillTx/>
                          <a:ea typeface="SimSun"/>
                        </a:rPr>
                        <a:t>3.1</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1993</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60D27"/>
                          </a:solidFill>
                          <a:effectLst/>
                          <a:uFillTx/>
                          <a:ea typeface="SimSun"/>
                        </a:rPr>
                        <a:t>0.8</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2005</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2C0D8"/>
                          </a:solidFill>
                          <a:effectLst/>
                          <a:uFillTx/>
                          <a:ea typeface="SimSun"/>
                        </a:rPr>
                        <a:t>3.9</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2014</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60D27"/>
                          </a:solidFill>
                          <a:effectLst/>
                          <a:uFillTx/>
                          <a:ea typeface="SimSun"/>
                        </a:rPr>
                        <a:t>2.8</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2C0D8"/>
                          </a:solidFill>
                          <a:effectLst/>
                          <a:uFillTx/>
                          <a:ea typeface="SimSun"/>
                        </a:rPr>
                        <a:t>7.6</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71976">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年度变化，％</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a:solidFill>
                          <a:srgbClr val="000000"/>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a:solidFill>
                          <a:srgbClr val="000000"/>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1971–1990</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s-ES" altLang="zh-CN" sz="1200" b="0" i="0" u="none" strike="noStrike" cap="none" baseline="0" dirty="0">
                          <a:solidFill>
                            <a:srgbClr val="B2C0D8"/>
                          </a:solidFill>
                          <a:effectLst/>
                          <a:uFillTx/>
                          <a:ea typeface="SimSun"/>
                        </a:rPr>
                        <a:t>-</a:t>
                      </a:r>
                      <a:r>
                        <a:rPr lang="zh-CN" sz="1200" b="0" i="0" u="none" strike="noStrike" cap="none" baseline="0" dirty="0">
                          <a:solidFill>
                            <a:srgbClr val="B2C0D8"/>
                          </a:solidFill>
                          <a:effectLst/>
                          <a:uFillTx/>
                          <a:ea typeface="SimSun"/>
                        </a:rPr>
                        <a:t>1.7</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1971–1993</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s-ES" altLang="zh-CN" sz="1200" b="0" i="0" u="none" strike="noStrike" cap="none" baseline="0" dirty="0">
                          <a:solidFill>
                            <a:srgbClr val="B60D27"/>
                          </a:solidFill>
                          <a:effectLst/>
                          <a:uFillTx/>
                          <a:ea typeface="SimSun"/>
                        </a:rPr>
                        <a:t>-</a:t>
                      </a:r>
                      <a:r>
                        <a:rPr lang="zh-CN" sz="1200" b="0" i="0" u="none" strike="noStrike" cap="none" baseline="0" dirty="0">
                          <a:solidFill>
                            <a:srgbClr val="B60D27"/>
                          </a:solidFill>
                          <a:effectLst/>
                          <a:uFillTx/>
                          <a:ea typeface="SimSun"/>
                        </a:rPr>
                        <a:t>1.4</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1990–2005</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2C0D8"/>
                          </a:solidFill>
                          <a:effectLst/>
                          <a:uFillTx/>
                          <a:ea typeface="SimSun"/>
                        </a:rPr>
                        <a:t>1.1</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1993–2014</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B60D27"/>
                          </a:solidFill>
                          <a:effectLst/>
                          <a:uFillTx/>
                          <a:ea typeface="SimSun"/>
                        </a:rPr>
                        <a:t>8.1</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171976">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2005–2014</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u="none" strike="noStrike" cap="none" baseline="0" dirty="0">
                          <a:solidFill>
                            <a:srgbClr val="B2C0D8"/>
                          </a:solidFill>
                          <a:effectLst/>
                          <a:uFillTx/>
                          <a:ea typeface="SimSun"/>
                        </a:rPr>
                        <a:t>8.1</a:t>
                      </a:r>
                    </a:p>
                  </a:txBody>
                  <a:tcPr marL="45720" marR="4572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bl>
          </a:graphicData>
        </a:graphic>
      </p:graphicFrame>
      <p:sp>
        <p:nvSpPr>
          <p:cNvPr id="10" name="TextBox 9"/>
          <p:cNvSpPr txBox="1"/>
          <p:nvPr/>
        </p:nvSpPr>
        <p:spPr>
          <a:xfrm>
            <a:off x="3228528" y="1549400"/>
            <a:ext cx="2680413"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按年龄组的成人发生率趋势 </a:t>
            </a:r>
          </a:p>
        </p:txBody>
      </p:sp>
      <p:grpSp>
        <p:nvGrpSpPr>
          <p:cNvPr id="17" name="Group 16">
            <a:extLst>
              <a:ext uri="{FF2B5EF4-FFF2-40B4-BE49-F238E27FC236}">
                <a16:creationId xmlns:a16="http://schemas.microsoft.com/office/drawing/2014/main" xmlns="" id="{51D75566-BBE2-4319-A452-88A009165464}"/>
              </a:ext>
            </a:extLst>
          </p:cNvPr>
          <p:cNvGrpSpPr/>
          <p:nvPr/>
        </p:nvGrpSpPr>
        <p:grpSpPr>
          <a:xfrm>
            <a:off x="287013" y="1955127"/>
            <a:ext cx="6092703" cy="4278889"/>
            <a:chOff x="287013" y="1955127"/>
            <a:chExt cx="6092703" cy="4278889"/>
          </a:xfrm>
        </p:grpSpPr>
        <p:sp>
          <p:nvSpPr>
            <p:cNvPr id="18" name="TextBox 17">
              <a:extLst>
                <a:ext uri="{FF2B5EF4-FFF2-40B4-BE49-F238E27FC236}">
                  <a16:creationId xmlns:a16="http://schemas.microsoft.com/office/drawing/2014/main" xmlns="" id="{06556C22-7F3D-4274-99D8-A73D0E9F8A4B}"/>
                </a:ext>
              </a:extLst>
            </p:cNvPr>
            <p:cNvSpPr txBox="1"/>
            <p:nvPr/>
          </p:nvSpPr>
          <p:spPr>
            <a:xfrm rot="16200000">
              <a:off x="-387079" y="3861980"/>
              <a:ext cx="1622776"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每 100,000 的发生率 </a:t>
              </a:r>
            </a:p>
          </p:txBody>
        </p:sp>
        <p:cxnSp>
          <p:nvCxnSpPr>
            <p:cNvPr id="19" name="Straight Connector 18">
              <a:extLst>
                <a:ext uri="{FF2B5EF4-FFF2-40B4-BE49-F238E27FC236}">
                  <a16:creationId xmlns:a16="http://schemas.microsoft.com/office/drawing/2014/main" xmlns="" id="{2401897E-F9A6-4908-AA98-0B2661CA4B6B}"/>
                </a:ext>
              </a:extLst>
            </p:cNvPr>
            <p:cNvCxnSpPr/>
            <p:nvPr/>
          </p:nvCxnSpPr>
          <p:spPr>
            <a:xfrm rot="16200000">
              <a:off x="9637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64DCB7F-23B3-4D9D-9400-54ADD6C4B8DA}"/>
                </a:ext>
              </a:extLst>
            </p:cNvPr>
            <p:cNvCxnSpPr/>
            <p:nvPr/>
          </p:nvCxnSpPr>
          <p:spPr>
            <a:xfrm rot="16200000">
              <a:off x="6199306"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CF2CF146-C9E2-4DC2-9CDD-E8099722AD0F}"/>
                </a:ext>
              </a:extLst>
            </p:cNvPr>
            <p:cNvSpPr txBox="1"/>
            <p:nvPr/>
          </p:nvSpPr>
          <p:spPr>
            <a:xfrm>
              <a:off x="860585"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1970</a:t>
              </a:r>
            </a:p>
          </p:txBody>
        </p:sp>
        <p:sp>
          <p:nvSpPr>
            <p:cNvPr id="22" name="TextBox 21">
              <a:extLst>
                <a:ext uri="{FF2B5EF4-FFF2-40B4-BE49-F238E27FC236}">
                  <a16:creationId xmlns:a16="http://schemas.microsoft.com/office/drawing/2014/main" xmlns="" id="{FB7F4A18-6D32-461F-B461-9A5B638F3040}"/>
                </a:ext>
              </a:extLst>
            </p:cNvPr>
            <p:cNvSpPr txBox="1"/>
            <p:nvPr/>
          </p:nvSpPr>
          <p:spPr>
            <a:xfrm>
              <a:off x="6098811"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2015</a:t>
              </a:r>
            </a:p>
          </p:txBody>
        </p:sp>
        <p:sp>
          <p:nvSpPr>
            <p:cNvPr id="23" name="Freeform: Shape 63">
              <a:extLst>
                <a:ext uri="{FF2B5EF4-FFF2-40B4-BE49-F238E27FC236}">
                  <a16:creationId xmlns:a16="http://schemas.microsoft.com/office/drawing/2014/main" xmlns="" id="{DC2C6393-F9B2-4700-9F2A-5E4971B39DE2}"/>
                </a:ext>
              </a:extLst>
            </p:cNvPr>
            <p:cNvSpPr/>
            <p:nvPr/>
          </p:nvSpPr>
          <p:spPr>
            <a:xfrm>
              <a:off x="1000760" y="2032000"/>
              <a:ext cx="5242560" cy="36589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4" name="Straight Connector 23">
              <a:extLst>
                <a:ext uri="{FF2B5EF4-FFF2-40B4-BE49-F238E27FC236}">
                  <a16:creationId xmlns:a16="http://schemas.microsoft.com/office/drawing/2014/main" xmlns="" id="{1A5B6C13-A5E5-40E6-A4E1-728DDF7BAE0E}"/>
                </a:ext>
              </a:extLst>
            </p:cNvPr>
            <p:cNvCxnSpPr/>
            <p:nvPr/>
          </p:nvCxnSpPr>
          <p:spPr>
            <a:xfrm rot="10800000">
              <a:off x="930031" y="569159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7EF9B9B-1035-4BF2-932D-D41875B09125}"/>
                </a:ext>
              </a:extLst>
            </p:cNvPr>
            <p:cNvSpPr txBox="1"/>
            <p:nvPr/>
          </p:nvSpPr>
          <p:spPr>
            <a:xfrm>
              <a:off x="676420" y="5608448"/>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0.0</a:t>
              </a:r>
            </a:p>
          </p:txBody>
        </p:sp>
        <p:cxnSp>
          <p:nvCxnSpPr>
            <p:cNvPr id="26" name="Straight Connector 25">
              <a:extLst>
                <a:ext uri="{FF2B5EF4-FFF2-40B4-BE49-F238E27FC236}">
                  <a16:creationId xmlns:a16="http://schemas.microsoft.com/office/drawing/2014/main" xmlns="" id="{1FC4B65B-37A9-4CD6-A4CD-A036DFD0CC8D}"/>
                </a:ext>
              </a:extLst>
            </p:cNvPr>
            <p:cNvCxnSpPr/>
            <p:nvPr/>
          </p:nvCxnSpPr>
          <p:spPr>
            <a:xfrm rot="10800000">
              <a:off x="930031" y="203526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5E36DBEE-CF0E-4705-9AD0-7B31D24E10F0}"/>
                </a:ext>
              </a:extLst>
            </p:cNvPr>
            <p:cNvSpPr txBox="1"/>
            <p:nvPr/>
          </p:nvSpPr>
          <p:spPr>
            <a:xfrm>
              <a:off x="676420" y="1955929"/>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1.0</a:t>
              </a:r>
            </a:p>
          </p:txBody>
        </p:sp>
        <p:cxnSp>
          <p:nvCxnSpPr>
            <p:cNvPr id="28" name="Straight Connector 27">
              <a:extLst>
                <a:ext uri="{FF2B5EF4-FFF2-40B4-BE49-F238E27FC236}">
                  <a16:creationId xmlns:a16="http://schemas.microsoft.com/office/drawing/2014/main" xmlns="" id="{FC854120-7BE7-49FD-997B-247777F64879}"/>
                </a:ext>
              </a:extLst>
            </p:cNvPr>
            <p:cNvCxnSpPr/>
            <p:nvPr/>
          </p:nvCxnSpPr>
          <p:spPr>
            <a:xfrm rot="10800000">
              <a:off x="930031" y="276577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B161AAE0-7580-4755-A00B-3A9B752572C8}"/>
                </a:ext>
              </a:extLst>
            </p:cNvPr>
            <p:cNvSpPr txBox="1"/>
            <p:nvPr/>
          </p:nvSpPr>
          <p:spPr>
            <a:xfrm>
              <a:off x="676420" y="2686432"/>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0.8</a:t>
              </a:r>
            </a:p>
          </p:txBody>
        </p:sp>
        <p:cxnSp>
          <p:nvCxnSpPr>
            <p:cNvPr id="30" name="Straight Connector 29">
              <a:extLst>
                <a:ext uri="{FF2B5EF4-FFF2-40B4-BE49-F238E27FC236}">
                  <a16:creationId xmlns:a16="http://schemas.microsoft.com/office/drawing/2014/main" xmlns="" id="{58CF1966-878A-414E-9568-5C73BDFBA829}"/>
                </a:ext>
              </a:extLst>
            </p:cNvPr>
            <p:cNvCxnSpPr/>
            <p:nvPr/>
          </p:nvCxnSpPr>
          <p:spPr>
            <a:xfrm rot="10800000">
              <a:off x="930031" y="349627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67FB00CB-D946-40CD-866F-829DC4F4267A}"/>
                </a:ext>
              </a:extLst>
            </p:cNvPr>
            <p:cNvSpPr txBox="1"/>
            <p:nvPr/>
          </p:nvSpPr>
          <p:spPr>
            <a:xfrm>
              <a:off x="676420" y="3416936"/>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0.6</a:t>
              </a:r>
            </a:p>
          </p:txBody>
        </p:sp>
        <p:cxnSp>
          <p:nvCxnSpPr>
            <p:cNvPr id="32" name="Straight Connector 31">
              <a:extLst>
                <a:ext uri="{FF2B5EF4-FFF2-40B4-BE49-F238E27FC236}">
                  <a16:creationId xmlns:a16="http://schemas.microsoft.com/office/drawing/2014/main" xmlns="" id="{59B1C793-4D66-440F-BC33-2053E364F48D}"/>
                </a:ext>
              </a:extLst>
            </p:cNvPr>
            <p:cNvCxnSpPr/>
            <p:nvPr/>
          </p:nvCxnSpPr>
          <p:spPr>
            <a:xfrm rot="10800000">
              <a:off x="930031" y="422677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3F41834B-ADED-46B4-B209-487D851226AB}"/>
                </a:ext>
              </a:extLst>
            </p:cNvPr>
            <p:cNvSpPr txBox="1"/>
            <p:nvPr/>
          </p:nvSpPr>
          <p:spPr>
            <a:xfrm>
              <a:off x="676420" y="4147441"/>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0.4</a:t>
              </a:r>
            </a:p>
          </p:txBody>
        </p:sp>
        <p:cxnSp>
          <p:nvCxnSpPr>
            <p:cNvPr id="34" name="Straight Connector 33">
              <a:extLst>
                <a:ext uri="{FF2B5EF4-FFF2-40B4-BE49-F238E27FC236}">
                  <a16:creationId xmlns:a16="http://schemas.microsoft.com/office/drawing/2014/main" xmlns="" id="{25171B86-E021-4B07-9563-F2764F3F5AAD}"/>
                </a:ext>
              </a:extLst>
            </p:cNvPr>
            <p:cNvCxnSpPr/>
            <p:nvPr/>
          </p:nvCxnSpPr>
          <p:spPr>
            <a:xfrm rot="10800000">
              <a:off x="930031" y="495728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97CD0055-E538-48BB-BD2A-A57E947649ED}"/>
                </a:ext>
              </a:extLst>
            </p:cNvPr>
            <p:cNvSpPr txBox="1"/>
            <p:nvPr/>
          </p:nvSpPr>
          <p:spPr>
            <a:xfrm>
              <a:off x="676420" y="4877945"/>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0.2</a:t>
              </a:r>
            </a:p>
          </p:txBody>
        </p:sp>
        <p:cxnSp>
          <p:nvCxnSpPr>
            <p:cNvPr id="36" name="Straight Connector 35">
              <a:extLst>
                <a:ext uri="{FF2B5EF4-FFF2-40B4-BE49-F238E27FC236}">
                  <a16:creationId xmlns:a16="http://schemas.microsoft.com/office/drawing/2014/main" xmlns="" id="{35DACD07-1FD6-40C4-9D8A-FA2E2DCCA209}"/>
                </a:ext>
              </a:extLst>
            </p:cNvPr>
            <p:cNvCxnSpPr/>
            <p:nvPr/>
          </p:nvCxnSpPr>
          <p:spPr>
            <a:xfrm rot="10800000">
              <a:off x="930031" y="240051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BE7E9237-EDB2-454E-BE33-811D0E85F256}"/>
                </a:ext>
              </a:extLst>
            </p:cNvPr>
            <p:cNvSpPr txBox="1"/>
            <p:nvPr/>
          </p:nvSpPr>
          <p:spPr>
            <a:xfrm>
              <a:off x="676420" y="2321180"/>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0.9</a:t>
              </a:r>
            </a:p>
          </p:txBody>
        </p:sp>
        <p:cxnSp>
          <p:nvCxnSpPr>
            <p:cNvPr id="38" name="Straight Connector 37">
              <a:extLst>
                <a:ext uri="{FF2B5EF4-FFF2-40B4-BE49-F238E27FC236}">
                  <a16:creationId xmlns:a16="http://schemas.microsoft.com/office/drawing/2014/main" xmlns="" id="{B4809EAC-C709-4180-BB88-BFD95E71FB5C}"/>
                </a:ext>
              </a:extLst>
            </p:cNvPr>
            <p:cNvCxnSpPr/>
            <p:nvPr/>
          </p:nvCxnSpPr>
          <p:spPr>
            <a:xfrm rot="10800000">
              <a:off x="930031" y="313102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D2701832-0652-487C-8A65-7D4C41C5CAF6}"/>
                </a:ext>
              </a:extLst>
            </p:cNvPr>
            <p:cNvSpPr txBox="1"/>
            <p:nvPr/>
          </p:nvSpPr>
          <p:spPr>
            <a:xfrm>
              <a:off x="676420" y="3051685"/>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0.7</a:t>
              </a:r>
            </a:p>
          </p:txBody>
        </p:sp>
        <p:cxnSp>
          <p:nvCxnSpPr>
            <p:cNvPr id="40" name="Straight Connector 39">
              <a:extLst>
                <a:ext uri="{FF2B5EF4-FFF2-40B4-BE49-F238E27FC236}">
                  <a16:creationId xmlns:a16="http://schemas.microsoft.com/office/drawing/2014/main" xmlns="" id="{CC0E7EA6-B94E-40AF-9FC9-39E6F14B9AAD}"/>
                </a:ext>
              </a:extLst>
            </p:cNvPr>
            <p:cNvCxnSpPr/>
            <p:nvPr/>
          </p:nvCxnSpPr>
          <p:spPr>
            <a:xfrm rot="10800000">
              <a:off x="930031" y="386152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0102FACE-8CA4-4B9B-9063-CCE840ED24D6}"/>
                </a:ext>
              </a:extLst>
            </p:cNvPr>
            <p:cNvSpPr txBox="1"/>
            <p:nvPr/>
          </p:nvSpPr>
          <p:spPr>
            <a:xfrm>
              <a:off x="676420" y="3782189"/>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0.5</a:t>
              </a:r>
            </a:p>
          </p:txBody>
        </p:sp>
        <p:cxnSp>
          <p:nvCxnSpPr>
            <p:cNvPr id="42" name="Straight Connector 41">
              <a:extLst>
                <a:ext uri="{FF2B5EF4-FFF2-40B4-BE49-F238E27FC236}">
                  <a16:creationId xmlns:a16="http://schemas.microsoft.com/office/drawing/2014/main" xmlns="" id="{4BDB0D27-1C52-423B-8C90-BF20B3CE7757}"/>
                </a:ext>
              </a:extLst>
            </p:cNvPr>
            <p:cNvCxnSpPr/>
            <p:nvPr/>
          </p:nvCxnSpPr>
          <p:spPr>
            <a:xfrm rot="10800000">
              <a:off x="930031" y="459203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5652B2C-C5F1-4917-89AB-FE0D6A11453F}"/>
                </a:ext>
              </a:extLst>
            </p:cNvPr>
            <p:cNvSpPr txBox="1"/>
            <p:nvPr/>
          </p:nvSpPr>
          <p:spPr>
            <a:xfrm>
              <a:off x="676420" y="4512693"/>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0.3</a:t>
              </a:r>
            </a:p>
          </p:txBody>
        </p:sp>
        <p:cxnSp>
          <p:nvCxnSpPr>
            <p:cNvPr id="44" name="Straight Connector 43">
              <a:extLst>
                <a:ext uri="{FF2B5EF4-FFF2-40B4-BE49-F238E27FC236}">
                  <a16:creationId xmlns:a16="http://schemas.microsoft.com/office/drawing/2014/main" xmlns="" id="{D400C272-60D5-4A7E-AB80-9447AC239F58}"/>
                </a:ext>
              </a:extLst>
            </p:cNvPr>
            <p:cNvCxnSpPr/>
            <p:nvPr/>
          </p:nvCxnSpPr>
          <p:spPr>
            <a:xfrm rot="10800000">
              <a:off x="930031" y="532253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21977D47-D546-4388-9843-463F2F62AEDF}"/>
                </a:ext>
              </a:extLst>
            </p:cNvPr>
            <p:cNvSpPr txBox="1"/>
            <p:nvPr/>
          </p:nvSpPr>
          <p:spPr>
            <a:xfrm>
              <a:off x="676420" y="5243197"/>
              <a:ext cx="211349" cy="183063"/>
            </a:xfrm>
            <a:prstGeom prst="rect">
              <a:avLst/>
            </a:prstGeom>
            <a:noFill/>
          </p:spPr>
          <p:txBody>
            <a:bodyPr wrap="none" lIns="0" tIns="0" rIns="0" bIns="0" rtlCol="0" anchor="ctr" anchorCtr="0">
              <a:spAutoFit/>
            </a:bodyPr>
            <a:lstStyle/>
            <a:p>
              <a:pPr algn="r"/>
              <a:r>
                <a:rPr lang="zh-CN" sz="1200" b="0" i="0" u="none" strike="noStrike" cap="none" baseline="0">
                  <a:solidFill>
                    <a:srgbClr val="4D4D4D"/>
                  </a:solidFill>
                  <a:effectLst/>
                  <a:uFillTx/>
                  <a:ea typeface="SimSun"/>
                </a:rPr>
                <a:t>0.1</a:t>
              </a:r>
            </a:p>
          </p:txBody>
        </p:sp>
        <p:sp>
          <p:nvSpPr>
            <p:cNvPr id="46" name="TextBox 45">
              <a:extLst>
                <a:ext uri="{FF2B5EF4-FFF2-40B4-BE49-F238E27FC236}">
                  <a16:creationId xmlns:a16="http://schemas.microsoft.com/office/drawing/2014/main" xmlns="" id="{9CD8CD8F-8715-48E8-9938-BFDF9D9702A5}"/>
                </a:ext>
              </a:extLst>
            </p:cNvPr>
            <p:cNvSpPr txBox="1"/>
            <p:nvPr/>
          </p:nvSpPr>
          <p:spPr>
            <a:xfrm>
              <a:off x="3469487" y="6050152"/>
              <a:ext cx="305105" cy="183063"/>
            </a:xfrm>
            <a:prstGeom prst="rect">
              <a:avLst/>
            </a:prstGeom>
            <a:noFill/>
          </p:spPr>
          <p:txBody>
            <a:bodyPr wrap="none" lIns="0" tIns="0" rIns="0" bIns="0" rtlCol="0" anchor="ctr" anchorCtr="0">
              <a:spAutoFit/>
            </a:bodyPr>
            <a:lstStyle/>
            <a:p>
              <a:pPr algn="ctr"/>
              <a:r>
                <a:rPr lang="zh-CN" sz="1200" b="0" i="0" u="none" strike="noStrike" cap="none" baseline="0">
                  <a:solidFill>
                    <a:srgbClr val="4D4D4D"/>
                  </a:solidFill>
                  <a:effectLst/>
                  <a:uFillTx/>
                  <a:ea typeface="SimSun"/>
                </a:rPr>
                <a:t>年份</a:t>
              </a:r>
            </a:p>
          </p:txBody>
        </p:sp>
        <p:cxnSp>
          <p:nvCxnSpPr>
            <p:cNvPr id="47" name="Straight Connector 46">
              <a:extLst>
                <a:ext uri="{FF2B5EF4-FFF2-40B4-BE49-F238E27FC236}">
                  <a16:creationId xmlns:a16="http://schemas.microsoft.com/office/drawing/2014/main" xmlns="" id="{91B6D3AD-E3B1-4B85-9DBE-B0486EEB3822}"/>
                </a:ext>
              </a:extLst>
            </p:cNvPr>
            <p:cNvCxnSpPr/>
            <p:nvPr/>
          </p:nvCxnSpPr>
          <p:spPr>
            <a:xfrm rot="16200000">
              <a:off x="13127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B5F4B720-636C-4252-B668-156C4A198A84}"/>
                </a:ext>
              </a:extLst>
            </p:cNvPr>
            <p:cNvSpPr txBox="1"/>
            <p:nvPr/>
          </p:nvSpPr>
          <p:spPr>
            <a:xfrm>
              <a:off x="1208565"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1973</a:t>
              </a:r>
            </a:p>
          </p:txBody>
        </p:sp>
        <p:cxnSp>
          <p:nvCxnSpPr>
            <p:cNvPr id="49" name="Straight Connector 48">
              <a:extLst>
                <a:ext uri="{FF2B5EF4-FFF2-40B4-BE49-F238E27FC236}">
                  <a16:creationId xmlns:a16="http://schemas.microsoft.com/office/drawing/2014/main" xmlns="" id="{02E8250C-EC7F-429A-A3D1-AFB1E24951CE}"/>
                </a:ext>
              </a:extLst>
            </p:cNvPr>
            <p:cNvCxnSpPr/>
            <p:nvPr/>
          </p:nvCxnSpPr>
          <p:spPr>
            <a:xfrm rot="16200000">
              <a:off x="16617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C9334CDB-6D71-4D23-ACF2-A9546420A1EA}"/>
                </a:ext>
              </a:extLst>
            </p:cNvPr>
            <p:cNvSpPr txBox="1"/>
            <p:nvPr/>
          </p:nvSpPr>
          <p:spPr>
            <a:xfrm>
              <a:off x="1562895"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1976</a:t>
              </a:r>
            </a:p>
          </p:txBody>
        </p:sp>
        <p:cxnSp>
          <p:nvCxnSpPr>
            <p:cNvPr id="51" name="Straight Connector 50">
              <a:extLst>
                <a:ext uri="{FF2B5EF4-FFF2-40B4-BE49-F238E27FC236}">
                  <a16:creationId xmlns:a16="http://schemas.microsoft.com/office/drawing/2014/main" xmlns="" id="{5EC0B457-E3F9-4D39-AB60-2922D1CE4629}"/>
                </a:ext>
              </a:extLst>
            </p:cNvPr>
            <p:cNvCxnSpPr/>
            <p:nvPr/>
          </p:nvCxnSpPr>
          <p:spPr>
            <a:xfrm rot="16200000">
              <a:off x="20108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7AA762EA-ABDB-42A1-A2F8-06C407CA7DDA}"/>
                </a:ext>
              </a:extLst>
            </p:cNvPr>
            <p:cNvSpPr txBox="1"/>
            <p:nvPr/>
          </p:nvSpPr>
          <p:spPr>
            <a:xfrm>
              <a:off x="1907064"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1979</a:t>
              </a:r>
            </a:p>
          </p:txBody>
        </p:sp>
        <p:cxnSp>
          <p:nvCxnSpPr>
            <p:cNvPr id="53" name="Straight Connector 52">
              <a:extLst>
                <a:ext uri="{FF2B5EF4-FFF2-40B4-BE49-F238E27FC236}">
                  <a16:creationId xmlns:a16="http://schemas.microsoft.com/office/drawing/2014/main" xmlns="" id="{126E56F8-0A27-4D88-8FF3-A26FA1DEC10D}"/>
                </a:ext>
              </a:extLst>
            </p:cNvPr>
            <p:cNvCxnSpPr/>
            <p:nvPr/>
          </p:nvCxnSpPr>
          <p:spPr>
            <a:xfrm rot="16200000">
              <a:off x="23598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FD9CF0CB-8D03-4A54-8B01-5FCAF4D26F66}"/>
                </a:ext>
              </a:extLst>
            </p:cNvPr>
            <p:cNvSpPr txBox="1"/>
            <p:nvPr/>
          </p:nvSpPr>
          <p:spPr>
            <a:xfrm>
              <a:off x="2260124"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1982</a:t>
              </a:r>
            </a:p>
          </p:txBody>
        </p:sp>
        <p:cxnSp>
          <p:nvCxnSpPr>
            <p:cNvPr id="55" name="Straight Connector 54">
              <a:extLst>
                <a:ext uri="{FF2B5EF4-FFF2-40B4-BE49-F238E27FC236}">
                  <a16:creationId xmlns:a16="http://schemas.microsoft.com/office/drawing/2014/main" xmlns="" id="{39EF09A5-D1F8-463C-9351-A6DF83F62A9F}"/>
                </a:ext>
              </a:extLst>
            </p:cNvPr>
            <p:cNvCxnSpPr/>
            <p:nvPr/>
          </p:nvCxnSpPr>
          <p:spPr>
            <a:xfrm rot="16200000">
              <a:off x="27089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5683F969-8924-4F69-B826-C58BF2EF98BA}"/>
                </a:ext>
              </a:extLst>
            </p:cNvPr>
            <p:cNvSpPr txBox="1"/>
            <p:nvPr/>
          </p:nvSpPr>
          <p:spPr>
            <a:xfrm>
              <a:off x="2610644"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1985</a:t>
              </a:r>
            </a:p>
          </p:txBody>
        </p:sp>
        <p:cxnSp>
          <p:nvCxnSpPr>
            <p:cNvPr id="57" name="Straight Connector 56">
              <a:extLst>
                <a:ext uri="{FF2B5EF4-FFF2-40B4-BE49-F238E27FC236}">
                  <a16:creationId xmlns:a16="http://schemas.microsoft.com/office/drawing/2014/main" xmlns="" id="{76FBA58A-9153-48B0-A2E6-80A11DE50CEE}"/>
                </a:ext>
              </a:extLst>
            </p:cNvPr>
            <p:cNvCxnSpPr/>
            <p:nvPr/>
          </p:nvCxnSpPr>
          <p:spPr>
            <a:xfrm rot="16200000">
              <a:off x="30579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73DB60D1-084B-4B4E-A64A-36324EE513DB}"/>
                </a:ext>
              </a:extLst>
            </p:cNvPr>
            <p:cNvSpPr txBox="1"/>
            <p:nvPr/>
          </p:nvSpPr>
          <p:spPr>
            <a:xfrm>
              <a:off x="2954814"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1988</a:t>
              </a:r>
            </a:p>
          </p:txBody>
        </p:sp>
        <p:cxnSp>
          <p:nvCxnSpPr>
            <p:cNvPr id="59" name="Straight Connector 58">
              <a:extLst>
                <a:ext uri="{FF2B5EF4-FFF2-40B4-BE49-F238E27FC236}">
                  <a16:creationId xmlns:a16="http://schemas.microsoft.com/office/drawing/2014/main" xmlns="" id="{A7F7F8CE-D381-404B-83ED-B7BA9A8E4E81}"/>
                </a:ext>
              </a:extLst>
            </p:cNvPr>
            <p:cNvCxnSpPr/>
            <p:nvPr/>
          </p:nvCxnSpPr>
          <p:spPr>
            <a:xfrm rot="16200000">
              <a:off x="34069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95267441-54D7-4C60-8F72-8E45B9A57563}"/>
                </a:ext>
              </a:extLst>
            </p:cNvPr>
            <p:cNvSpPr txBox="1"/>
            <p:nvPr/>
          </p:nvSpPr>
          <p:spPr>
            <a:xfrm>
              <a:off x="3306604"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1991</a:t>
              </a:r>
            </a:p>
          </p:txBody>
        </p:sp>
        <p:cxnSp>
          <p:nvCxnSpPr>
            <p:cNvPr id="61" name="Straight Connector 60">
              <a:extLst>
                <a:ext uri="{FF2B5EF4-FFF2-40B4-BE49-F238E27FC236}">
                  <a16:creationId xmlns:a16="http://schemas.microsoft.com/office/drawing/2014/main" xmlns="" id="{0AB6BB3A-A2F5-4904-AD88-561FF1436DE7}"/>
                </a:ext>
              </a:extLst>
            </p:cNvPr>
            <p:cNvCxnSpPr/>
            <p:nvPr/>
          </p:nvCxnSpPr>
          <p:spPr>
            <a:xfrm rot="16200000">
              <a:off x="37560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0C3B04C0-180A-4F38-9A5D-8446FE709BC7}"/>
                </a:ext>
              </a:extLst>
            </p:cNvPr>
            <p:cNvSpPr txBox="1"/>
            <p:nvPr/>
          </p:nvSpPr>
          <p:spPr>
            <a:xfrm>
              <a:off x="3655630"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1994</a:t>
              </a:r>
            </a:p>
          </p:txBody>
        </p:sp>
        <p:cxnSp>
          <p:nvCxnSpPr>
            <p:cNvPr id="63" name="Straight Connector 62">
              <a:extLst>
                <a:ext uri="{FF2B5EF4-FFF2-40B4-BE49-F238E27FC236}">
                  <a16:creationId xmlns:a16="http://schemas.microsoft.com/office/drawing/2014/main" xmlns="" id="{C112C96A-109B-477D-8613-8EE53A1D6DAD}"/>
                </a:ext>
              </a:extLst>
            </p:cNvPr>
            <p:cNvCxnSpPr/>
            <p:nvPr/>
          </p:nvCxnSpPr>
          <p:spPr>
            <a:xfrm rot="16200000">
              <a:off x="41050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0AED8761-3FA8-4037-87BF-3ED7CBCD36DC}"/>
                </a:ext>
              </a:extLst>
            </p:cNvPr>
            <p:cNvSpPr txBox="1"/>
            <p:nvPr/>
          </p:nvSpPr>
          <p:spPr>
            <a:xfrm>
              <a:off x="4004656"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1997</a:t>
              </a:r>
            </a:p>
          </p:txBody>
        </p:sp>
        <p:cxnSp>
          <p:nvCxnSpPr>
            <p:cNvPr id="65" name="Straight Connector 64">
              <a:extLst>
                <a:ext uri="{FF2B5EF4-FFF2-40B4-BE49-F238E27FC236}">
                  <a16:creationId xmlns:a16="http://schemas.microsoft.com/office/drawing/2014/main" xmlns="" id="{AD1A377F-866F-4BD7-A1AB-DE97D99927B5}"/>
                </a:ext>
              </a:extLst>
            </p:cNvPr>
            <p:cNvCxnSpPr/>
            <p:nvPr/>
          </p:nvCxnSpPr>
          <p:spPr>
            <a:xfrm rot="16200000">
              <a:off x="44541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C9404D15-5D0E-4CF1-9A93-0646A127E0A3}"/>
                </a:ext>
              </a:extLst>
            </p:cNvPr>
            <p:cNvSpPr txBox="1"/>
            <p:nvPr/>
          </p:nvSpPr>
          <p:spPr>
            <a:xfrm>
              <a:off x="4353682"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2000</a:t>
              </a:r>
            </a:p>
          </p:txBody>
        </p:sp>
        <p:cxnSp>
          <p:nvCxnSpPr>
            <p:cNvPr id="67" name="Straight Connector 66">
              <a:extLst>
                <a:ext uri="{FF2B5EF4-FFF2-40B4-BE49-F238E27FC236}">
                  <a16:creationId xmlns:a16="http://schemas.microsoft.com/office/drawing/2014/main" xmlns="" id="{5A78C552-8CAC-4744-858E-EB49B51E724B}"/>
                </a:ext>
              </a:extLst>
            </p:cNvPr>
            <p:cNvCxnSpPr/>
            <p:nvPr/>
          </p:nvCxnSpPr>
          <p:spPr>
            <a:xfrm rot="16200000">
              <a:off x="48031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69F92019-8EC9-460B-9267-8A7F9CB1A71D}"/>
                </a:ext>
              </a:extLst>
            </p:cNvPr>
            <p:cNvSpPr txBox="1"/>
            <p:nvPr/>
          </p:nvSpPr>
          <p:spPr>
            <a:xfrm>
              <a:off x="4702708"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2003</a:t>
              </a:r>
            </a:p>
          </p:txBody>
        </p:sp>
        <p:cxnSp>
          <p:nvCxnSpPr>
            <p:cNvPr id="69" name="Straight Connector 68">
              <a:extLst>
                <a:ext uri="{FF2B5EF4-FFF2-40B4-BE49-F238E27FC236}">
                  <a16:creationId xmlns:a16="http://schemas.microsoft.com/office/drawing/2014/main" xmlns="" id="{C4442600-B6CC-47BB-993C-71EFC594B07A}"/>
                </a:ext>
              </a:extLst>
            </p:cNvPr>
            <p:cNvCxnSpPr/>
            <p:nvPr/>
          </p:nvCxnSpPr>
          <p:spPr>
            <a:xfrm rot="16200000">
              <a:off x="51521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FCEBA852-1412-4B51-930A-92CA4F8A930B}"/>
                </a:ext>
              </a:extLst>
            </p:cNvPr>
            <p:cNvSpPr txBox="1"/>
            <p:nvPr/>
          </p:nvSpPr>
          <p:spPr>
            <a:xfrm>
              <a:off x="5051734"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2006</a:t>
              </a:r>
            </a:p>
          </p:txBody>
        </p:sp>
        <p:cxnSp>
          <p:nvCxnSpPr>
            <p:cNvPr id="71" name="Straight Connector 70">
              <a:extLst>
                <a:ext uri="{FF2B5EF4-FFF2-40B4-BE49-F238E27FC236}">
                  <a16:creationId xmlns:a16="http://schemas.microsoft.com/office/drawing/2014/main" xmlns="" id="{AB0F4BD8-104D-47D8-B9A4-829CAEC770BC}"/>
                </a:ext>
              </a:extLst>
            </p:cNvPr>
            <p:cNvCxnSpPr/>
            <p:nvPr/>
          </p:nvCxnSpPr>
          <p:spPr>
            <a:xfrm rot="16200000">
              <a:off x="55012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E16CB6DC-D52E-4A4C-977A-57D9284F7F52}"/>
                </a:ext>
              </a:extLst>
            </p:cNvPr>
            <p:cNvSpPr txBox="1"/>
            <p:nvPr/>
          </p:nvSpPr>
          <p:spPr>
            <a:xfrm>
              <a:off x="5400759"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2009</a:t>
              </a:r>
            </a:p>
          </p:txBody>
        </p:sp>
        <p:cxnSp>
          <p:nvCxnSpPr>
            <p:cNvPr id="73" name="Straight Connector 72">
              <a:extLst>
                <a:ext uri="{FF2B5EF4-FFF2-40B4-BE49-F238E27FC236}">
                  <a16:creationId xmlns:a16="http://schemas.microsoft.com/office/drawing/2014/main" xmlns="" id="{60E7B81D-460D-450B-96F3-D40611FD06E3}"/>
                </a:ext>
              </a:extLst>
            </p:cNvPr>
            <p:cNvCxnSpPr/>
            <p:nvPr/>
          </p:nvCxnSpPr>
          <p:spPr>
            <a:xfrm rot="16200000">
              <a:off x="58502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F96DB308-939C-4988-A53F-AE0042F91E0E}"/>
                </a:ext>
              </a:extLst>
            </p:cNvPr>
            <p:cNvSpPr txBox="1"/>
            <p:nvPr/>
          </p:nvSpPr>
          <p:spPr>
            <a:xfrm>
              <a:off x="5749785" y="5796166"/>
              <a:ext cx="279679" cy="152552"/>
            </a:xfrm>
            <a:prstGeom prst="rect">
              <a:avLst/>
            </a:prstGeom>
            <a:noFill/>
          </p:spPr>
          <p:txBody>
            <a:bodyPr wrap="none" lIns="0" tIns="0" rIns="0" bIns="0" rtlCol="0" anchor="ctr" anchorCtr="0">
              <a:spAutoFit/>
            </a:bodyPr>
            <a:lstStyle/>
            <a:p>
              <a:pPr algn="ctr"/>
              <a:r>
                <a:rPr lang="zh-CN" sz="1000" b="0" i="0" u="none" strike="noStrike" cap="none" baseline="0">
                  <a:solidFill>
                    <a:srgbClr val="4D4D4D"/>
                  </a:solidFill>
                  <a:effectLst/>
                  <a:uFillTx/>
                  <a:ea typeface="SimSun"/>
                </a:rPr>
                <a:t>2012</a:t>
              </a:r>
            </a:p>
          </p:txBody>
        </p:sp>
        <p:grpSp>
          <p:nvGrpSpPr>
            <p:cNvPr id="75" name="Group 74">
              <a:extLst>
                <a:ext uri="{FF2B5EF4-FFF2-40B4-BE49-F238E27FC236}">
                  <a16:creationId xmlns:a16="http://schemas.microsoft.com/office/drawing/2014/main" xmlns="" id="{1660CFE5-78CB-44F0-AF08-3FF72F641BD4}"/>
                </a:ext>
              </a:extLst>
            </p:cNvPr>
            <p:cNvGrpSpPr/>
            <p:nvPr/>
          </p:nvGrpSpPr>
          <p:grpSpPr>
            <a:xfrm>
              <a:off x="1098550" y="3063240"/>
              <a:ext cx="5012690" cy="1720850"/>
              <a:chOff x="1098550" y="3063240"/>
              <a:chExt cx="5012690" cy="1720850"/>
            </a:xfrm>
          </p:grpSpPr>
          <p:sp>
            <p:nvSpPr>
              <p:cNvPr id="121" name="Oval 120">
                <a:extLst>
                  <a:ext uri="{FF2B5EF4-FFF2-40B4-BE49-F238E27FC236}">
                    <a16:creationId xmlns:a16="http://schemas.microsoft.com/office/drawing/2014/main" xmlns="" id="{1523B545-9030-40E3-AB9B-135DE1500D41}"/>
                  </a:ext>
                </a:extLst>
              </p:cNvPr>
              <p:cNvSpPr/>
              <p:nvPr/>
            </p:nvSpPr>
            <p:spPr>
              <a:xfrm>
                <a:off x="1098550" y="41606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Freeform: Shape 13">
                <a:extLst>
                  <a:ext uri="{FF2B5EF4-FFF2-40B4-BE49-F238E27FC236}">
                    <a16:creationId xmlns:a16="http://schemas.microsoft.com/office/drawing/2014/main" xmlns="" id="{68AEF147-DC30-43E3-AEB8-D98418532579}"/>
                  </a:ext>
                </a:extLst>
              </p:cNvPr>
              <p:cNvSpPr/>
              <p:nvPr/>
            </p:nvSpPr>
            <p:spPr>
              <a:xfrm>
                <a:off x="1127760" y="3063240"/>
                <a:ext cx="4983480" cy="1513840"/>
              </a:xfrm>
              <a:custGeom>
                <a:avLst/>
                <a:gdLst>
                  <a:gd name="connsiteX0" fmla="*/ 0 w 4983480"/>
                  <a:gd name="connsiteY0" fmla="*/ 1082040 h 1513840"/>
                  <a:gd name="connsiteX1" fmla="*/ 1148080 w 4983480"/>
                  <a:gd name="connsiteY1" fmla="*/ 1336040 h 1513840"/>
                  <a:gd name="connsiteX2" fmla="*/ 2202180 w 4983480"/>
                  <a:gd name="connsiteY2" fmla="*/ 1513840 h 1513840"/>
                  <a:gd name="connsiteX3" fmla="*/ 3929380 w 4983480"/>
                  <a:gd name="connsiteY3" fmla="*/ 1315720 h 1513840"/>
                  <a:gd name="connsiteX4" fmla="*/ 4180840 w 4983480"/>
                  <a:gd name="connsiteY4" fmla="*/ 1079500 h 1513840"/>
                  <a:gd name="connsiteX5" fmla="*/ 4422140 w 4983480"/>
                  <a:gd name="connsiteY5" fmla="*/ 820420 h 1513840"/>
                  <a:gd name="connsiteX6" fmla="*/ 4739640 w 4983480"/>
                  <a:gd name="connsiteY6" fmla="*/ 388620 h 1513840"/>
                  <a:gd name="connsiteX7" fmla="*/ 4983480 w 4983480"/>
                  <a:gd name="connsiteY7" fmla="*/ 0 h 15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480" h="1513840">
                    <a:moveTo>
                      <a:pt x="0" y="1082040"/>
                    </a:moveTo>
                    <a:cubicBezTo>
                      <a:pt x="395393" y="1159933"/>
                      <a:pt x="752687" y="1258147"/>
                      <a:pt x="1148080" y="1336040"/>
                    </a:cubicBezTo>
                    <a:lnTo>
                      <a:pt x="2202180" y="1513840"/>
                    </a:lnTo>
                    <a:lnTo>
                      <a:pt x="3929380" y="1315720"/>
                    </a:lnTo>
                    <a:lnTo>
                      <a:pt x="4180840" y="1079500"/>
                    </a:lnTo>
                    <a:lnTo>
                      <a:pt x="4422140" y="820420"/>
                    </a:lnTo>
                    <a:lnTo>
                      <a:pt x="4739640" y="388620"/>
                    </a:lnTo>
                    <a:lnTo>
                      <a:pt x="498348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a:extLst>
                  <a:ext uri="{FF2B5EF4-FFF2-40B4-BE49-F238E27FC236}">
                    <a16:creationId xmlns:a16="http://schemas.microsoft.com/office/drawing/2014/main" xmlns="" id="{7A149F06-EA95-42B5-BD89-7431FBE81575}"/>
                  </a:ext>
                </a:extLst>
              </p:cNvPr>
              <p:cNvSpPr/>
              <p:nvPr/>
            </p:nvSpPr>
            <p:spPr>
              <a:xfrm>
                <a:off x="1224280" y="41587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a:extLst>
                  <a:ext uri="{FF2B5EF4-FFF2-40B4-BE49-F238E27FC236}">
                    <a16:creationId xmlns:a16="http://schemas.microsoft.com/office/drawing/2014/main" xmlns="" id="{7F4FEEF2-A3AC-448C-B32D-187B6EA2304B}"/>
                  </a:ext>
                </a:extLst>
              </p:cNvPr>
              <p:cNvSpPr/>
              <p:nvPr/>
            </p:nvSpPr>
            <p:spPr>
              <a:xfrm>
                <a:off x="1336675" y="41225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a:extLst>
                  <a:ext uri="{FF2B5EF4-FFF2-40B4-BE49-F238E27FC236}">
                    <a16:creationId xmlns:a16="http://schemas.microsoft.com/office/drawing/2014/main" xmlns="" id="{9F8A8FB3-3A9F-4C80-A043-41B24D8621F8}"/>
                  </a:ext>
                </a:extLst>
              </p:cNvPr>
              <p:cNvSpPr/>
              <p:nvPr/>
            </p:nvSpPr>
            <p:spPr>
              <a:xfrm>
                <a:off x="1450975" y="42368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a:extLst>
                  <a:ext uri="{FF2B5EF4-FFF2-40B4-BE49-F238E27FC236}">
                    <a16:creationId xmlns:a16="http://schemas.microsoft.com/office/drawing/2014/main" xmlns="" id="{982A6CB4-CE06-4D8E-B747-A75C93723E64}"/>
                  </a:ext>
                </a:extLst>
              </p:cNvPr>
              <p:cNvSpPr/>
              <p:nvPr/>
            </p:nvSpPr>
            <p:spPr>
              <a:xfrm>
                <a:off x="1567180" y="41796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a:extLst>
                  <a:ext uri="{FF2B5EF4-FFF2-40B4-BE49-F238E27FC236}">
                    <a16:creationId xmlns:a16="http://schemas.microsoft.com/office/drawing/2014/main" xmlns="" id="{D139405C-356D-4FFC-9C6D-93151C67289E}"/>
                  </a:ext>
                </a:extLst>
              </p:cNvPr>
              <p:cNvSpPr/>
              <p:nvPr/>
            </p:nvSpPr>
            <p:spPr>
              <a:xfrm>
                <a:off x="1683385" y="43263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a:extLst>
                  <a:ext uri="{FF2B5EF4-FFF2-40B4-BE49-F238E27FC236}">
                    <a16:creationId xmlns:a16="http://schemas.microsoft.com/office/drawing/2014/main" xmlns="" id="{09B41AEB-31E8-41C4-A744-0F0A29B7BA4B}"/>
                  </a:ext>
                </a:extLst>
              </p:cNvPr>
              <p:cNvSpPr/>
              <p:nvPr/>
            </p:nvSpPr>
            <p:spPr>
              <a:xfrm>
                <a:off x="1803400" y="44063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a:extLst>
                  <a:ext uri="{FF2B5EF4-FFF2-40B4-BE49-F238E27FC236}">
                    <a16:creationId xmlns:a16="http://schemas.microsoft.com/office/drawing/2014/main" xmlns="" id="{BDBAF128-E497-4450-809C-14024FB22EB3}"/>
                  </a:ext>
                </a:extLst>
              </p:cNvPr>
              <p:cNvSpPr/>
              <p:nvPr/>
            </p:nvSpPr>
            <p:spPr>
              <a:xfrm>
                <a:off x="1917700"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a:extLst>
                  <a:ext uri="{FF2B5EF4-FFF2-40B4-BE49-F238E27FC236}">
                    <a16:creationId xmlns:a16="http://schemas.microsoft.com/office/drawing/2014/main" xmlns="" id="{E0AEDFDE-1AF6-41ED-B860-EE18B200D05D}"/>
                  </a:ext>
                </a:extLst>
              </p:cNvPr>
              <p:cNvSpPr/>
              <p:nvPr/>
            </p:nvSpPr>
            <p:spPr>
              <a:xfrm>
                <a:off x="2033905" y="43301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a:extLst>
                  <a:ext uri="{FF2B5EF4-FFF2-40B4-BE49-F238E27FC236}">
                    <a16:creationId xmlns:a16="http://schemas.microsoft.com/office/drawing/2014/main" xmlns="" id="{FC15C37D-F4AD-4A22-BAD0-7D96B04982FB}"/>
                  </a:ext>
                </a:extLst>
              </p:cNvPr>
              <p:cNvSpPr/>
              <p:nvPr/>
            </p:nvSpPr>
            <p:spPr>
              <a:xfrm>
                <a:off x="2155825" y="43073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a:extLst>
                  <a:ext uri="{FF2B5EF4-FFF2-40B4-BE49-F238E27FC236}">
                    <a16:creationId xmlns:a16="http://schemas.microsoft.com/office/drawing/2014/main" xmlns="" id="{609C2CDC-8801-407D-9B24-4F9A1CF66D4C}"/>
                  </a:ext>
                </a:extLst>
              </p:cNvPr>
              <p:cNvSpPr/>
              <p:nvPr/>
            </p:nvSpPr>
            <p:spPr>
              <a:xfrm>
                <a:off x="2273935" y="43644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a:extLst>
                  <a:ext uri="{FF2B5EF4-FFF2-40B4-BE49-F238E27FC236}">
                    <a16:creationId xmlns:a16="http://schemas.microsoft.com/office/drawing/2014/main" xmlns="" id="{1B53607E-5696-495D-A19B-23EE42EABF45}"/>
                  </a:ext>
                </a:extLst>
              </p:cNvPr>
              <p:cNvSpPr/>
              <p:nvPr/>
            </p:nvSpPr>
            <p:spPr>
              <a:xfrm>
                <a:off x="2386330" y="41549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a:extLst>
                  <a:ext uri="{FF2B5EF4-FFF2-40B4-BE49-F238E27FC236}">
                    <a16:creationId xmlns:a16="http://schemas.microsoft.com/office/drawing/2014/main" xmlns="" id="{B1150985-8CFD-4A8C-BF41-0D97082B0CC6}"/>
                  </a:ext>
                </a:extLst>
              </p:cNvPr>
              <p:cNvSpPr/>
              <p:nvPr/>
            </p:nvSpPr>
            <p:spPr>
              <a:xfrm>
                <a:off x="2493010" y="44140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a:extLst>
                  <a:ext uri="{FF2B5EF4-FFF2-40B4-BE49-F238E27FC236}">
                    <a16:creationId xmlns:a16="http://schemas.microsoft.com/office/drawing/2014/main" xmlns="" id="{192FF741-0A36-418A-8062-0873DFC528C7}"/>
                  </a:ext>
                </a:extLst>
              </p:cNvPr>
              <p:cNvSpPr/>
              <p:nvPr/>
            </p:nvSpPr>
            <p:spPr>
              <a:xfrm>
                <a:off x="2613025" y="44787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a:extLst>
                  <a:ext uri="{FF2B5EF4-FFF2-40B4-BE49-F238E27FC236}">
                    <a16:creationId xmlns:a16="http://schemas.microsoft.com/office/drawing/2014/main" xmlns="" id="{D91B5090-E5F0-45E8-9022-E15F59673679}"/>
                  </a:ext>
                </a:extLst>
              </p:cNvPr>
              <p:cNvSpPr/>
              <p:nvPr/>
            </p:nvSpPr>
            <p:spPr>
              <a:xfrm>
                <a:off x="2736850" y="44044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a:extLst>
                  <a:ext uri="{FF2B5EF4-FFF2-40B4-BE49-F238E27FC236}">
                    <a16:creationId xmlns:a16="http://schemas.microsoft.com/office/drawing/2014/main" xmlns="" id="{BCBDBC42-7170-4FD2-8816-FF53517DBDFF}"/>
                  </a:ext>
                </a:extLst>
              </p:cNvPr>
              <p:cNvSpPr/>
              <p:nvPr/>
            </p:nvSpPr>
            <p:spPr>
              <a:xfrm>
                <a:off x="2845435" y="44216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a:extLst>
                  <a:ext uri="{FF2B5EF4-FFF2-40B4-BE49-F238E27FC236}">
                    <a16:creationId xmlns:a16="http://schemas.microsoft.com/office/drawing/2014/main" xmlns="" id="{9A27962E-FDF5-4A0E-8AC3-5A607B45E1B5}"/>
                  </a:ext>
                </a:extLst>
              </p:cNvPr>
              <p:cNvSpPr/>
              <p:nvPr/>
            </p:nvSpPr>
            <p:spPr>
              <a:xfrm>
                <a:off x="2959735" y="45816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a:extLst>
                  <a:ext uri="{FF2B5EF4-FFF2-40B4-BE49-F238E27FC236}">
                    <a16:creationId xmlns:a16="http://schemas.microsoft.com/office/drawing/2014/main" xmlns="" id="{56A89ECF-0C3E-454A-A70E-D039022B37AA}"/>
                  </a:ext>
                </a:extLst>
              </p:cNvPr>
              <p:cNvSpPr/>
              <p:nvPr/>
            </p:nvSpPr>
            <p:spPr>
              <a:xfrm>
                <a:off x="3081655"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a:extLst>
                  <a:ext uri="{FF2B5EF4-FFF2-40B4-BE49-F238E27FC236}">
                    <a16:creationId xmlns:a16="http://schemas.microsoft.com/office/drawing/2014/main" xmlns="" id="{6DB2BD28-1312-4167-9B83-5F96EE652D6A}"/>
                  </a:ext>
                </a:extLst>
              </p:cNvPr>
              <p:cNvSpPr/>
              <p:nvPr/>
            </p:nvSpPr>
            <p:spPr>
              <a:xfrm>
                <a:off x="3188335" y="46711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a:extLst>
                  <a:ext uri="{FF2B5EF4-FFF2-40B4-BE49-F238E27FC236}">
                    <a16:creationId xmlns:a16="http://schemas.microsoft.com/office/drawing/2014/main" xmlns="" id="{C53F2D20-DD42-4EA7-B99A-1620239D5CCD}"/>
                  </a:ext>
                </a:extLst>
              </p:cNvPr>
              <p:cNvSpPr/>
              <p:nvPr/>
            </p:nvSpPr>
            <p:spPr>
              <a:xfrm>
                <a:off x="3296920" y="46388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a:extLst>
                  <a:ext uri="{FF2B5EF4-FFF2-40B4-BE49-F238E27FC236}">
                    <a16:creationId xmlns:a16="http://schemas.microsoft.com/office/drawing/2014/main" xmlns="" id="{588BA942-00C8-44BF-9C77-233B0BA58625}"/>
                  </a:ext>
                </a:extLst>
              </p:cNvPr>
              <p:cNvSpPr/>
              <p:nvPr/>
            </p:nvSpPr>
            <p:spPr>
              <a:xfrm>
                <a:off x="3416935" y="4520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a:extLst>
                  <a:ext uri="{FF2B5EF4-FFF2-40B4-BE49-F238E27FC236}">
                    <a16:creationId xmlns:a16="http://schemas.microsoft.com/office/drawing/2014/main" xmlns="" id="{44098BE7-4C45-4FED-821A-27706795BBE1}"/>
                  </a:ext>
                </a:extLst>
              </p:cNvPr>
              <p:cNvSpPr/>
              <p:nvPr/>
            </p:nvSpPr>
            <p:spPr>
              <a:xfrm>
                <a:off x="3538855" y="45073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a:extLst>
                  <a:ext uri="{FF2B5EF4-FFF2-40B4-BE49-F238E27FC236}">
                    <a16:creationId xmlns:a16="http://schemas.microsoft.com/office/drawing/2014/main" xmlns="" id="{89AAAFE1-A176-43BF-8860-E5BA3F854811}"/>
                  </a:ext>
                </a:extLst>
              </p:cNvPr>
              <p:cNvSpPr/>
              <p:nvPr/>
            </p:nvSpPr>
            <p:spPr>
              <a:xfrm>
                <a:off x="3653155" y="44254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a:extLst>
                  <a:ext uri="{FF2B5EF4-FFF2-40B4-BE49-F238E27FC236}">
                    <a16:creationId xmlns:a16="http://schemas.microsoft.com/office/drawing/2014/main" xmlns="" id="{2BEE9516-2DEB-4364-9C7D-494EF962C3EC}"/>
                  </a:ext>
                </a:extLst>
              </p:cNvPr>
              <p:cNvSpPr/>
              <p:nvPr/>
            </p:nvSpPr>
            <p:spPr>
              <a:xfrm>
                <a:off x="3769360" y="45587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a:extLst>
                  <a:ext uri="{FF2B5EF4-FFF2-40B4-BE49-F238E27FC236}">
                    <a16:creationId xmlns:a16="http://schemas.microsoft.com/office/drawing/2014/main" xmlns="" id="{CBD9BB83-0CF2-48B4-BA14-31DC0CA3ADAD}"/>
                  </a:ext>
                </a:extLst>
              </p:cNvPr>
              <p:cNvSpPr/>
              <p:nvPr/>
            </p:nvSpPr>
            <p:spPr>
              <a:xfrm>
                <a:off x="3885565" y="473786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a:extLst>
                  <a:ext uri="{FF2B5EF4-FFF2-40B4-BE49-F238E27FC236}">
                    <a16:creationId xmlns:a16="http://schemas.microsoft.com/office/drawing/2014/main" xmlns="" id="{142E4A36-8CFB-4352-96CB-C99072F7FBE3}"/>
                  </a:ext>
                </a:extLst>
              </p:cNvPr>
              <p:cNvSpPr/>
              <p:nvPr/>
            </p:nvSpPr>
            <p:spPr>
              <a:xfrm>
                <a:off x="3994150" y="44368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a:extLst>
                  <a:ext uri="{FF2B5EF4-FFF2-40B4-BE49-F238E27FC236}">
                    <a16:creationId xmlns:a16="http://schemas.microsoft.com/office/drawing/2014/main" xmlns="" id="{45F0BA09-DC0D-4E3C-BABF-F6E4B6ABE924}"/>
                  </a:ext>
                </a:extLst>
              </p:cNvPr>
              <p:cNvSpPr/>
              <p:nvPr/>
            </p:nvSpPr>
            <p:spPr>
              <a:xfrm>
                <a:off x="4117975" y="44463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a:extLst>
                  <a:ext uri="{FF2B5EF4-FFF2-40B4-BE49-F238E27FC236}">
                    <a16:creationId xmlns:a16="http://schemas.microsoft.com/office/drawing/2014/main" xmlns="" id="{2183776A-2D6D-4A92-889E-E06505DC2E8C}"/>
                  </a:ext>
                </a:extLst>
              </p:cNvPr>
              <p:cNvSpPr/>
              <p:nvPr/>
            </p:nvSpPr>
            <p:spPr>
              <a:xfrm>
                <a:off x="4234180" y="45187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Oval 149">
                <a:extLst>
                  <a:ext uri="{FF2B5EF4-FFF2-40B4-BE49-F238E27FC236}">
                    <a16:creationId xmlns:a16="http://schemas.microsoft.com/office/drawing/2014/main" xmlns="" id="{E71FB5EC-904D-412E-8EED-FD3F74EE41B2}"/>
                  </a:ext>
                </a:extLst>
              </p:cNvPr>
              <p:cNvSpPr/>
              <p:nvPr/>
            </p:nvSpPr>
            <p:spPr>
              <a:xfrm>
                <a:off x="4354195" y="42654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a:extLst>
                  <a:ext uri="{FF2B5EF4-FFF2-40B4-BE49-F238E27FC236}">
                    <a16:creationId xmlns:a16="http://schemas.microsoft.com/office/drawing/2014/main" xmlns="" id="{6DCC2FBA-6A21-4B2B-8B27-EB227BA5D34B}"/>
                  </a:ext>
                </a:extLst>
              </p:cNvPr>
              <p:cNvSpPr/>
              <p:nvPr/>
            </p:nvSpPr>
            <p:spPr>
              <a:xfrm>
                <a:off x="4464685" y="43282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a:extLst>
                  <a:ext uri="{FF2B5EF4-FFF2-40B4-BE49-F238E27FC236}">
                    <a16:creationId xmlns:a16="http://schemas.microsoft.com/office/drawing/2014/main" xmlns="" id="{C6DF3A38-AFCB-4D1F-A691-32960FA8E07B}"/>
                  </a:ext>
                </a:extLst>
              </p:cNvPr>
              <p:cNvSpPr/>
              <p:nvPr/>
            </p:nvSpPr>
            <p:spPr>
              <a:xfrm>
                <a:off x="4572000" y="44864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a:extLst>
                  <a:ext uri="{FF2B5EF4-FFF2-40B4-BE49-F238E27FC236}">
                    <a16:creationId xmlns:a16="http://schemas.microsoft.com/office/drawing/2014/main" xmlns="" id="{5F2524F9-BE97-488B-9BB6-4C7829D9F23D}"/>
                  </a:ext>
                </a:extLst>
              </p:cNvPr>
              <p:cNvSpPr/>
              <p:nvPr/>
            </p:nvSpPr>
            <p:spPr>
              <a:xfrm>
                <a:off x="4697730" y="44959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a:extLst>
                  <a:ext uri="{FF2B5EF4-FFF2-40B4-BE49-F238E27FC236}">
                    <a16:creationId xmlns:a16="http://schemas.microsoft.com/office/drawing/2014/main" xmlns="" id="{9DE09632-D34E-4D6A-A063-99FF48F0FACE}"/>
                  </a:ext>
                </a:extLst>
              </p:cNvPr>
              <p:cNvSpPr/>
              <p:nvPr/>
            </p:nvSpPr>
            <p:spPr>
              <a:xfrm>
                <a:off x="4810125" y="44178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a:extLst>
                  <a:ext uri="{FF2B5EF4-FFF2-40B4-BE49-F238E27FC236}">
                    <a16:creationId xmlns:a16="http://schemas.microsoft.com/office/drawing/2014/main" xmlns="" id="{9C643A22-3594-4A9B-BFA6-3631613F7CA2}"/>
                  </a:ext>
                </a:extLst>
              </p:cNvPr>
              <p:cNvSpPr/>
              <p:nvPr/>
            </p:nvSpPr>
            <p:spPr>
              <a:xfrm>
                <a:off x="4926330" y="42997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a:extLst>
                  <a:ext uri="{FF2B5EF4-FFF2-40B4-BE49-F238E27FC236}">
                    <a16:creationId xmlns:a16="http://schemas.microsoft.com/office/drawing/2014/main" xmlns="" id="{F2B0E773-16D5-42ED-9E06-66C8DF1225AB}"/>
                  </a:ext>
                </a:extLst>
              </p:cNvPr>
              <p:cNvSpPr/>
              <p:nvPr/>
            </p:nvSpPr>
            <p:spPr>
              <a:xfrm>
                <a:off x="5042535" y="43454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a:extLst>
                  <a:ext uri="{FF2B5EF4-FFF2-40B4-BE49-F238E27FC236}">
                    <a16:creationId xmlns:a16="http://schemas.microsoft.com/office/drawing/2014/main" xmlns="" id="{B99B3065-6F8D-4069-946A-2A8A0CAA69A7}"/>
                  </a:ext>
                </a:extLst>
              </p:cNvPr>
              <p:cNvSpPr/>
              <p:nvPr/>
            </p:nvSpPr>
            <p:spPr>
              <a:xfrm>
                <a:off x="5153025" y="4139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a:extLst>
                  <a:ext uri="{FF2B5EF4-FFF2-40B4-BE49-F238E27FC236}">
                    <a16:creationId xmlns:a16="http://schemas.microsoft.com/office/drawing/2014/main" xmlns="" id="{284B52B0-DFEA-43B1-BB9B-5A5E7214A6AD}"/>
                  </a:ext>
                </a:extLst>
              </p:cNvPr>
              <p:cNvSpPr/>
              <p:nvPr/>
            </p:nvSpPr>
            <p:spPr>
              <a:xfrm>
                <a:off x="5267325" y="41415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a:extLst>
                  <a:ext uri="{FF2B5EF4-FFF2-40B4-BE49-F238E27FC236}">
                    <a16:creationId xmlns:a16="http://schemas.microsoft.com/office/drawing/2014/main" xmlns="" id="{739486DD-1B33-424D-B6A2-4984708E683C}"/>
                  </a:ext>
                </a:extLst>
              </p:cNvPr>
              <p:cNvSpPr/>
              <p:nvPr/>
            </p:nvSpPr>
            <p:spPr>
              <a:xfrm>
                <a:off x="5387340" y="40120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a:extLst>
                  <a:ext uri="{FF2B5EF4-FFF2-40B4-BE49-F238E27FC236}">
                    <a16:creationId xmlns:a16="http://schemas.microsoft.com/office/drawing/2014/main" xmlns="" id="{739E88CE-E6D3-42BB-BE22-D680CB96C080}"/>
                  </a:ext>
                </a:extLst>
              </p:cNvPr>
              <p:cNvSpPr/>
              <p:nvPr/>
            </p:nvSpPr>
            <p:spPr>
              <a:xfrm>
                <a:off x="5507355" y="38653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a:extLst>
                  <a:ext uri="{FF2B5EF4-FFF2-40B4-BE49-F238E27FC236}">
                    <a16:creationId xmlns:a16="http://schemas.microsoft.com/office/drawing/2014/main" xmlns="" id="{E083C774-5AEF-4092-87E3-F1EA7DDFB6C3}"/>
                  </a:ext>
                </a:extLst>
              </p:cNvPr>
              <p:cNvSpPr/>
              <p:nvPr/>
            </p:nvSpPr>
            <p:spPr>
              <a:xfrm>
                <a:off x="5623560" y="39949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a:extLst>
                  <a:ext uri="{FF2B5EF4-FFF2-40B4-BE49-F238E27FC236}">
                    <a16:creationId xmlns:a16="http://schemas.microsoft.com/office/drawing/2014/main" xmlns="" id="{3845B469-DEB7-4AB4-8075-98DDC324B4A0}"/>
                  </a:ext>
                </a:extLst>
              </p:cNvPr>
              <p:cNvSpPr/>
              <p:nvPr/>
            </p:nvSpPr>
            <p:spPr>
              <a:xfrm>
                <a:off x="5735955" y="38006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a:extLst>
                  <a:ext uri="{FF2B5EF4-FFF2-40B4-BE49-F238E27FC236}">
                    <a16:creationId xmlns:a16="http://schemas.microsoft.com/office/drawing/2014/main" xmlns="" id="{43362332-2965-4BE8-BB75-530FCE64D6A5}"/>
                  </a:ext>
                </a:extLst>
              </p:cNvPr>
              <p:cNvSpPr/>
              <p:nvPr/>
            </p:nvSpPr>
            <p:spPr>
              <a:xfrm>
                <a:off x="5846445" y="32005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a:extLst>
                  <a:ext uri="{FF2B5EF4-FFF2-40B4-BE49-F238E27FC236}">
                    <a16:creationId xmlns:a16="http://schemas.microsoft.com/office/drawing/2014/main" xmlns="" id="{DE45096D-0ED8-4645-9609-0434FCB2E344}"/>
                  </a:ext>
                </a:extLst>
              </p:cNvPr>
              <p:cNvSpPr/>
              <p:nvPr/>
            </p:nvSpPr>
            <p:spPr>
              <a:xfrm>
                <a:off x="5966460" y="31186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6" name="Oval 75">
              <a:extLst>
                <a:ext uri="{FF2B5EF4-FFF2-40B4-BE49-F238E27FC236}">
                  <a16:creationId xmlns:a16="http://schemas.microsoft.com/office/drawing/2014/main" xmlns="" id="{390CE0B5-9390-44C6-BB5F-45C39D56FD4E}"/>
                </a:ext>
              </a:extLst>
            </p:cNvPr>
            <p:cNvSpPr/>
            <p:nvPr/>
          </p:nvSpPr>
          <p:spPr>
            <a:xfrm>
              <a:off x="6079622" y="47095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a:extLst>
                <a:ext uri="{FF2B5EF4-FFF2-40B4-BE49-F238E27FC236}">
                  <a16:creationId xmlns:a16="http://schemas.microsoft.com/office/drawing/2014/main" xmlns="" id="{0AD59DA6-0D08-4E2B-9D79-419701E84FB8}"/>
                </a:ext>
              </a:extLst>
            </p:cNvPr>
            <p:cNvSpPr/>
            <p:nvPr/>
          </p:nvSpPr>
          <p:spPr>
            <a:xfrm>
              <a:off x="5959607" y="47743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a:extLst>
                <a:ext uri="{FF2B5EF4-FFF2-40B4-BE49-F238E27FC236}">
                  <a16:creationId xmlns:a16="http://schemas.microsoft.com/office/drawing/2014/main" xmlns="" id="{A424F3EC-DC74-41A7-A459-1DFBE5784083}"/>
                </a:ext>
              </a:extLst>
            </p:cNvPr>
            <p:cNvSpPr/>
            <p:nvPr/>
          </p:nvSpPr>
          <p:spPr>
            <a:xfrm>
              <a:off x="5851022" y="46752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a:extLst>
                <a:ext uri="{FF2B5EF4-FFF2-40B4-BE49-F238E27FC236}">
                  <a16:creationId xmlns:a16="http://schemas.microsoft.com/office/drawing/2014/main" xmlns="" id="{32D1E0FE-D698-4207-BE1F-934C273F8FE5}"/>
                </a:ext>
              </a:extLst>
            </p:cNvPr>
            <p:cNvSpPr/>
            <p:nvPr/>
          </p:nvSpPr>
          <p:spPr>
            <a:xfrm>
              <a:off x="5729102" y="49133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a:extLst>
                <a:ext uri="{FF2B5EF4-FFF2-40B4-BE49-F238E27FC236}">
                  <a16:creationId xmlns:a16="http://schemas.microsoft.com/office/drawing/2014/main" xmlns="" id="{D8919E38-480D-47F7-9D21-F648933B84B4}"/>
                </a:ext>
              </a:extLst>
            </p:cNvPr>
            <p:cNvSpPr/>
            <p:nvPr/>
          </p:nvSpPr>
          <p:spPr>
            <a:xfrm>
              <a:off x="5622422" y="49991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a:extLst>
                <a:ext uri="{FF2B5EF4-FFF2-40B4-BE49-F238E27FC236}">
                  <a16:creationId xmlns:a16="http://schemas.microsoft.com/office/drawing/2014/main" xmlns="" id="{87133874-65BD-4D5F-90F7-9AB85BD834E2}"/>
                </a:ext>
              </a:extLst>
            </p:cNvPr>
            <p:cNvSpPr/>
            <p:nvPr/>
          </p:nvSpPr>
          <p:spPr>
            <a:xfrm>
              <a:off x="5508122" y="5153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a:extLst>
                <a:ext uri="{FF2B5EF4-FFF2-40B4-BE49-F238E27FC236}">
                  <a16:creationId xmlns:a16="http://schemas.microsoft.com/office/drawing/2014/main" xmlns="" id="{AAC58321-C95A-4893-BCFA-2E586DFC09C8}"/>
                </a:ext>
              </a:extLst>
            </p:cNvPr>
            <p:cNvSpPr/>
            <p:nvPr/>
          </p:nvSpPr>
          <p:spPr>
            <a:xfrm>
              <a:off x="5393822" y="50715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a:extLst>
                <a:ext uri="{FF2B5EF4-FFF2-40B4-BE49-F238E27FC236}">
                  <a16:creationId xmlns:a16="http://schemas.microsoft.com/office/drawing/2014/main" xmlns="" id="{2E47053C-1A79-4800-80C8-B13A798739B6}"/>
                </a:ext>
              </a:extLst>
            </p:cNvPr>
            <p:cNvSpPr/>
            <p:nvPr/>
          </p:nvSpPr>
          <p:spPr>
            <a:xfrm>
              <a:off x="5275712" y="51038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a:extLst>
                <a:ext uri="{FF2B5EF4-FFF2-40B4-BE49-F238E27FC236}">
                  <a16:creationId xmlns:a16="http://schemas.microsoft.com/office/drawing/2014/main" xmlns="" id="{8EAB6C76-23B2-461D-A44C-FE39DC4D409F}"/>
                </a:ext>
              </a:extLst>
            </p:cNvPr>
            <p:cNvSpPr/>
            <p:nvPr/>
          </p:nvSpPr>
          <p:spPr>
            <a:xfrm>
              <a:off x="5167127" y="5119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Oval 84">
              <a:extLst>
                <a:ext uri="{FF2B5EF4-FFF2-40B4-BE49-F238E27FC236}">
                  <a16:creationId xmlns:a16="http://schemas.microsoft.com/office/drawing/2014/main" xmlns="" id="{D331D0A0-B56E-4F98-85AE-CAE16B5F46F2}"/>
                </a:ext>
              </a:extLst>
            </p:cNvPr>
            <p:cNvSpPr/>
            <p:nvPr/>
          </p:nvSpPr>
          <p:spPr>
            <a:xfrm>
              <a:off x="5045207" y="5197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6" name="Oval 85">
              <a:extLst>
                <a:ext uri="{FF2B5EF4-FFF2-40B4-BE49-F238E27FC236}">
                  <a16:creationId xmlns:a16="http://schemas.microsoft.com/office/drawing/2014/main" xmlns="" id="{C7B42152-957D-4F8D-A655-306599DB63D2}"/>
                </a:ext>
              </a:extLst>
            </p:cNvPr>
            <p:cNvSpPr/>
            <p:nvPr/>
          </p:nvSpPr>
          <p:spPr>
            <a:xfrm>
              <a:off x="4930907" y="53096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7" name="Oval 86">
              <a:extLst>
                <a:ext uri="{FF2B5EF4-FFF2-40B4-BE49-F238E27FC236}">
                  <a16:creationId xmlns:a16="http://schemas.microsoft.com/office/drawing/2014/main" xmlns="" id="{56B95041-352E-4590-84FB-3CF1A1264C67}"/>
                </a:ext>
              </a:extLst>
            </p:cNvPr>
            <p:cNvSpPr/>
            <p:nvPr/>
          </p:nvSpPr>
          <p:spPr>
            <a:xfrm>
              <a:off x="4820417" y="52620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Oval 87">
              <a:extLst>
                <a:ext uri="{FF2B5EF4-FFF2-40B4-BE49-F238E27FC236}">
                  <a16:creationId xmlns:a16="http://schemas.microsoft.com/office/drawing/2014/main" xmlns="" id="{F7166E94-D911-4011-A853-065DB80B4F92}"/>
                </a:ext>
              </a:extLst>
            </p:cNvPr>
            <p:cNvSpPr/>
            <p:nvPr/>
          </p:nvSpPr>
          <p:spPr>
            <a:xfrm>
              <a:off x="470421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Oval 88">
              <a:extLst>
                <a:ext uri="{FF2B5EF4-FFF2-40B4-BE49-F238E27FC236}">
                  <a16:creationId xmlns:a16="http://schemas.microsoft.com/office/drawing/2014/main" xmlns="" id="{F88CB3CE-F63D-46A7-AB36-F48928083D5C}"/>
                </a:ext>
              </a:extLst>
            </p:cNvPr>
            <p:cNvSpPr/>
            <p:nvPr/>
          </p:nvSpPr>
          <p:spPr>
            <a:xfrm>
              <a:off x="4589912" y="54486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Oval 89">
              <a:extLst>
                <a:ext uri="{FF2B5EF4-FFF2-40B4-BE49-F238E27FC236}">
                  <a16:creationId xmlns:a16="http://schemas.microsoft.com/office/drawing/2014/main" xmlns="" id="{3DC7DB4F-C6E6-4C62-A69F-4D294D7518C4}"/>
                </a:ext>
              </a:extLst>
            </p:cNvPr>
            <p:cNvSpPr/>
            <p:nvPr/>
          </p:nvSpPr>
          <p:spPr>
            <a:xfrm>
              <a:off x="4475612" y="54601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a:extLst>
                <a:ext uri="{FF2B5EF4-FFF2-40B4-BE49-F238E27FC236}">
                  <a16:creationId xmlns:a16="http://schemas.microsoft.com/office/drawing/2014/main" xmlns="" id="{9BD0A789-3AA1-4977-8734-D115236DFB9C}"/>
                </a:ext>
              </a:extLst>
            </p:cNvPr>
            <p:cNvSpPr/>
            <p:nvPr/>
          </p:nvSpPr>
          <p:spPr>
            <a:xfrm>
              <a:off x="4363217" y="54734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a:extLst>
                <a:ext uri="{FF2B5EF4-FFF2-40B4-BE49-F238E27FC236}">
                  <a16:creationId xmlns:a16="http://schemas.microsoft.com/office/drawing/2014/main" xmlns="" id="{960F5267-83B4-4E3B-8A09-303AB107C660}"/>
                </a:ext>
              </a:extLst>
            </p:cNvPr>
            <p:cNvSpPr/>
            <p:nvPr/>
          </p:nvSpPr>
          <p:spPr>
            <a:xfrm>
              <a:off x="4243202" y="54029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a:extLst>
                <a:ext uri="{FF2B5EF4-FFF2-40B4-BE49-F238E27FC236}">
                  <a16:creationId xmlns:a16="http://schemas.microsoft.com/office/drawing/2014/main" xmlns="" id="{0E6FF810-CB47-4D4C-87B6-BB3C632F0C1A}"/>
                </a:ext>
              </a:extLst>
            </p:cNvPr>
            <p:cNvSpPr/>
            <p:nvPr/>
          </p:nvSpPr>
          <p:spPr>
            <a:xfrm>
              <a:off x="4010792" y="54467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a:extLst>
                <a:ext uri="{FF2B5EF4-FFF2-40B4-BE49-F238E27FC236}">
                  <a16:creationId xmlns:a16="http://schemas.microsoft.com/office/drawing/2014/main" xmlns="" id="{B4629DFF-34EA-4317-964C-8DC2DB16AD86}"/>
                </a:ext>
              </a:extLst>
            </p:cNvPr>
            <p:cNvSpPr/>
            <p:nvPr/>
          </p:nvSpPr>
          <p:spPr>
            <a:xfrm>
              <a:off x="4126997" y="55477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a:extLst>
                <a:ext uri="{FF2B5EF4-FFF2-40B4-BE49-F238E27FC236}">
                  <a16:creationId xmlns:a16="http://schemas.microsoft.com/office/drawing/2014/main" xmlns="" id="{E46A0EFC-66A1-487B-8295-FE74CD79CB50}"/>
                </a:ext>
              </a:extLst>
            </p:cNvPr>
            <p:cNvSpPr/>
            <p:nvPr/>
          </p:nvSpPr>
          <p:spPr>
            <a:xfrm>
              <a:off x="3898397" y="55649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a:extLst>
                <a:ext uri="{FF2B5EF4-FFF2-40B4-BE49-F238E27FC236}">
                  <a16:creationId xmlns:a16="http://schemas.microsoft.com/office/drawing/2014/main" xmlns="" id="{51A64E2F-B7F4-484B-BD56-069EAB4B7827}"/>
                </a:ext>
              </a:extLst>
            </p:cNvPr>
            <p:cNvSpPr/>
            <p:nvPr/>
          </p:nvSpPr>
          <p:spPr>
            <a:xfrm>
              <a:off x="3776477" y="55725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a:extLst>
                <a:ext uri="{FF2B5EF4-FFF2-40B4-BE49-F238E27FC236}">
                  <a16:creationId xmlns:a16="http://schemas.microsoft.com/office/drawing/2014/main" xmlns="" id="{8344B072-2D00-4AF1-932A-ECF63DEC2B20}"/>
                </a:ext>
              </a:extLst>
            </p:cNvPr>
            <p:cNvSpPr/>
            <p:nvPr/>
          </p:nvSpPr>
          <p:spPr>
            <a:xfrm>
              <a:off x="3662177" y="55268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a:extLst>
                <a:ext uri="{FF2B5EF4-FFF2-40B4-BE49-F238E27FC236}">
                  <a16:creationId xmlns:a16="http://schemas.microsoft.com/office/drawing/2014/main" xmlns="" id="{783B88B4-F9EB-482E-B97B-4900214410C3}"/>
                </a:ext>
              </a:extLst>
            </p:cNvPr>
            <p:cNvSpPr/>
            <p:nvPr/>
          </p:nvSpPr>
          <p:spPr>
            <a:xfrm>
              <a:off x="3549782" y="55744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a:extLst>
                <a:ext uri="{FF2B5EF4-FFF2-40B4-BE49-F238E27FC236}">
                  <a16:creationId xmlns:a16="http://schemas.microsoft.com/office/drawing/2014/main" xmlns="" id="{B74D4107-C1C5-4C2E-B18E-82C864C23C9C}"/>
                </a:ext>
              </a:extLst>
            </p:cNvPr>
            <p:cNvSpPr/>
            <p:nvPr/>
          </p:nvSpPr>
          <p:spPr>
            <a:xfrm>
              <a:off x="3422147" y="55934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Oval 99">
              <a:extLst>
                <a:ext uri="{FF2B5EF4-FFF2-40B4-BE49-F238E27FC236}">
                  <a16:creationId xmlns:a16="http://schemas.microsoft.com/office/drawing/2014/main" xmlns="" id="{C4756A0A-446B-498F-BBAD-13DB5D9DD424}"/>
                </a:ext>
              </a:extLst>
            </p:cNvPr>
            <p:cNvSpPr/>
            <p:nvPr/>
          </p:nvSpPr>
          <p:spPr>
            <a:xfrm>
              <a:off x="3317372" y="55382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a:extLst>
                <a:ext uri="{FF2B5EF4-FFF2-40B4-BE49-F238E27FC236}">
                  <a16:creationId xmlns:a16="http://schemas.microsoft.com/office/drawing/2014/main" xmlns="" id="{9589F394-E4B0-4EE5-8E88-80FBEC075167}"/>
                </a:ext>
              </a:extLst>
            </p:cNvPr>
            <p:cNvSpPr/>
            <p:nvPr/>
          </p:nvSpPr>
          <p:spPr>
            <a:xfrm>
              <a:off x="3203072"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a:extLst>
                <a:ext uri="{FF2B5EF4-FFF2-40B4-BE49-F238E27FC236}">
                  <a16:creationId xmlns:a16="http://schemas.microsoft.com/office/drawing/2014/main" xmlns="" id="{8605CFD1-7361-46C8-981F-E52F539DFFE1}"/>
                </a:ext>
              </a:extLst>
            </p:cNvPr>
            <p:cNvSpPr/>
            <p:nvPr/>
          </p:nvSpPr>
          <p:spPr>
            <a:xfrm>
              <a:off x="3077342" y="556871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a:extLst>
                <a:ext uri="{FF2B5EF4-FFF2-40B4-BE49-F238E27FC236}">
                  <a16:creationId xmlns:a16="http://schemas.microsoft.com/office/drawing/2014/main" xmlns="" id="{149223BE-C47C-4B95-BE5A-675056A650D2}"/>
                </a:ext>
              </a:extLst>
            </p:cNvPr>
            <p:cNvSpPr/>
            <p:nvPr/>
          </p:nvSpPr>
          <p:spPr>
            <a:xfrm>
              <a:off x="2970662" y="55287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a:extLst>
                <a:ext uri="{FF2B5EF4-FFF2-40B4-BE49-F238E27FC236}">
                  <a16:creationId xmlns:a16="http://schemas.microsoft.com/office/drawing/2014/main" xmlns="" id="{140B70F2-398B-41EF-B155-2CA1671BB655}"/>
                </a:ext>
              </a:extLst>
            </p:cNvPr>
            <p:cNvSpPr/>
            <p:nvPr/>
          </p:nvSpPr>
          <p:spPr>
            <a:xfrm>
              <a:off x="2852552" y="55858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a:extLst>
                <a:ext uri="{FF2B5EF4-FFF2-40B4-BE49-F238E27FC236}">
                  <a16:creationId xmlns:a16="http://schemas.microsoft.com/office/drawing/2014/main" xmlns="" id="{EDF17E41-A788-4C70-BBC5-5DAC0EF11A3C}"/>
                </a:ext>
              </a:extLst>
            </p:cNvPr>
            <p:cNvSpPr/>
            <p:nvPr/>
          </p:nvSpPr>
          <p:spPr>
            <a:xfrm>
              <a:off x="2724917" y="55496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a:extLst>
                <a:ext uri="{FF2B5EF4-FFF2-40B4-BE49-F238E27FC236}">
                  <a16:creationId xmlns:a16="http://schemas.microsoft.com/office/drawing/2014/main" xmlns="" id="{3BC82417-9008-4DA3-8A10-F6FE1D5F0F0D}"/>
                </a:ext>
              </a:extLst>
            </p:cNvPr>
            <p:cNvSpPr/>
            <p:nvPr/>
          </p:nvSpPr>
          <p:spPr>
            <a:xfrm>
              <a:off x="2622047" y="56220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a:extLst>
                <a:ext uri="{FF2B5EF4-FFF2-40B4-BE49-F238E27FC236}">
                  <a16:creationId xmlns:a16="http://schemas.microsoft.com/office/drawing/2014/main" xmlns="" id="{AAA30B74-1AA9-400C-85F1-237D49A7A7C7}"/>
                </a:ext>
              </a:extLst>
            </p:cNvPr>
            <p:cNvSpPr/>
            <p:nvPr/>
          </p:nvSpPr>
          <p:spPr>
            <a:xfrm>
              <a:off x="2507747"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a:extLst>
                <a:ext uri="{FF2B5EF4-FFF2-40B4-BE49-F238E27FC236}">
                  <a16:creationId xmlns:a16="http://schemas.microsoft.com/office/drawing/2014/main" xmlns="" id="{C42FE7D0-36D7-46AD-88B7-B7A0C26C886A}"/>
                </a:ext>
              </a:extLst>
            </p:cNvPr>
            <p:cNvSpPr/>
            <p:nvPr/>
          </p:nvSpPr>
          <p:spPr>
            <a:xfrm>
              <a:off x="2391542" y="5500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a:extLst>
                <a:ext uri="{FF2B5EF4-FFF2-40B4-BE49-F238E27FC236}">
                  <a16:creationId xmlns:a16="http://schemas.microsoft.com/office/drawing/2014/main" xmlns="" id="{A6110171-E622-4C6B-A359-97C217E8E24A}"/>
                </a:ext>
              </a:extLst>
            </p:cNvPr>
            <p:cNvSpPr/>
            <p:nvPr/>
          </p:nvSpPr>
          <p:spPr>
            <a:xfrm>
              <a:off x="2275337" y="55629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a:extLst>
                <a:ext uri="{FF2B5EF4-FFF2-40B4-BE49-F238E27FC236}">
                  <a16:creationId xmlns:a16="http://schemas.microsoft.com/office/drawing/2014/main" xmlns="" id="{895F7154-592E-465B-BE2E-B22D5A4DEBA6}"/>
                </a:ext>
              </a:extLst>
            </p:cNvPr>
            <p:cNvSpPr/>
            <p:nvPr/>
          </p:nvSpPr>
          <p:spPr>
            <a:xfrm>
              <a:off x="2159132" y="555728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a:extLst>
                <a:ext uri="{FF2B5EF4-FFF2-40B4-BE49-F238E27FC236}">
                  <a16:creationId xmlns:a16="http://schemas.microsoft.com/office/drawing/2014/main" xmlns="" id="{508CEF12-4FEF-45E9-BA54-67833B5110F4}"/>
                </a:ext>
              </a:extLst>
            </p:cNvPr>
            <p:cNvSpPr/>
            <p:nvPr/>
          </p:nvSpPr>
          <p:spPr>
            <a:xfrm>
              <a:off x="2033402" y="55763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a:extLst>
                <a:ext uri="{FF2B5EF4-FFF2-40B4-BE49-F238E27FC236}">
                  <a16:creationId xmlns:a16="http://schemas.microsoft.com/office/drawing/2014/main" xmlns="" id="{7A292117-6A23-437A-8D82-8D04BD2C1245}"/>
                </a:ext>
              </a:extLst>
            </p:cNvPr>
            <p:cNvSpPr/>
            <p:nvPr/>
          </p:nvSpPr>
          <p:spPr>
            <a:xfrm>
              <a:off x="1926722" y="5578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a:extLst>
                <a:ext uri="{FF2B5EF4-FFF2-40B4-BE49-F238E27FC236}">
                  <a16:creationId xmlns:a16="http://schemas.microsoft.com/office/drawing/2014/main" xmlns="" id="{955090A0-77E5-4C20-AAEC-08A84CF55F92}"/>
                </a:ext>
              </a:extLst>
            </p:cNvPr>
            <p:cNvSpPr/>
            <p:nvPr/>
          </p:nvSpPr>
          <p:spPr>
            <a:xfrm>
              <a:off x="1816232" y="5534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a:extLst>
                <a:ext uri="{FF2B5EF4-FFF2-40B4-BE49-F238E27FC236}">
                  <a16:creationId xmlns:a16="http://schemas.microsoft.com/office/drawing/2014/main" xmlns="" id="{09543FF2-F7A0-4164-9853-3D53D324D234}"/>
                </a:ext>
              </a:extLst>
            </p:cNvPr>
            <p:cNvSpPr/>
            <p:nvPr/>
          </p:nvSpPr>
          <p:spPr>
            <a:xfrm>
              <a:off x="1680977" y="55553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a:extLst>
                <a:ext uri="{FF2B5EF4-FFF2-40B4-BE49-F238E27FC236}">
                  <a16:creationId xmlns:a16="http://schemas.microsoft.com/office/drawing/2014/main" xmlns="" id="{135D1F95-E487-4C0A-B81B-0219F13E93CC}"/>
                </a:ext>
              </a:extLst>
            </p:cNvPr>
            <p:cNvSpPr/>
            <p:nvPr/>
          </p:nvSpPr>
          <p:spPr>
            <a:xfrm>
              <a:off x="1580012" y="54448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a:extLst>
                <a:ext uri="{FF2B5EF4-FFF2-40B4-BE49-F238E27FC236}">
                  <a16:creationId xmlns:a16="http://schemas.microsoft.com/office/drawing/2014/main" xmlns="" id="{05A790D8-AC6F-4E2C-8FE8-CE31EFC04D70}"/>
                </a:ext>
              </a:extLst>
            </p:cNvPr>
            <p:cNvSpPr/>
            <p:nvPr/>
          </p:nvSpPr>
          <p:spPr>
            <a:xfrm>
              <a:off x="145428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a:extLst>
                <a:ext uri="{FF2B5EF4-FFF2-40B4-BE49-F238E27FC236}">
                  <a16:creationId xmlns:a16="http://schemas.microsoft.com/office/drawing/2014/main" xmlns="" id="{ECDF89A7-51A6-4661-ADC9-F38EE02C5DEC}"/>
                </a:ext>
              </a:extLst>
            </p:cNvPr>
            <p:cNvSpPr/>
            <p:nvPr/>
          </p:nvSpPr>
          <p:spPr>
            <a:xfrm>
              <a:off x="1338077" y="55096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a:extLst>
                <a:ext uri="{FF2B5EF4-FFF2-40B4-BE49-F238E27FC236}">
                  <a16:creationId xmlns:a16="http://schemas.microsoft.com/office/drawing/2014/main" xmlns="" id="{C067E880-FF68-4E88-8D3F-4F31817F1444}"/>
                </a:ext>
              </a:extLst>
            </p:cNvPr>
            <p:cNvSpPr/>
            <p:nvPr/>
          </p:nvSpPr>
          <p:spPr>
            <a:xfrm>
              <a:off x="1225682" y="54944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a:extLst>
                <a:ext uri="{FF2B5EF4-FFF2-40B4-BE49-F238E27FC236}">
                  <a16:creationId xmlns:a16="http://schemas.microsoft.com/office/drawing/2014/main" xmlns="" id="{B3384ABC-A609-4B83-B9C7-E93997FF577D}"/>
                </a:ext>
              </a:extLst>
            </p:cNvPr>
            <p:cNvSpPr/>
            <p:nvPr/>
          </p:nvSpPr>
          <p:spPr>
            <a:xfrm>
              <a:off x="1103762" y="55458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Freeform: Shape 270">
              <a:extLst>
                <a:ext uri="{FF2B5EF4-FFF2-40B4-BE49-F238E27FC236}">
                  <a16:creationId xmlns:a16="http://schemas.microsoft.com/office/drawing/2014/main" xmlns="" id="{9F5EF592-392F-4443-8309-28E3EDD46B8E}"/>
                </a:ext>
              </a:extLst>
            </p:cNvPr>
            <p:cNvSpPr/>
            <p:nvPr/>
          </p:nvSpPr>
          <p:spPr>
            <a:xfrm>
              <a:off x="1123951" y="4680584"/>
              <a:ext cx="4983480" cy="918210"/>
            </a:xfrm>
            <a:custGeom>
              <a:avLst/>
              <a:gdLst>
                <a:gd name="connsiteX0" fmla="*/ 0 w 4983480"/>
                <a:gd name="connsiteY0" fmla="*/ 840105 h 918210"/>
                <a:gd name="connsiteX1" fmla="*/ 2554605 w 4983480"/>
                <a:gd name="connsiteY1" fmla="*/ 918210 h 918210"/>
                <a:gd name="connsiteX2" fmla="*/ 3030855 w 4983480"/>
                <a:gd name="connsiteY2" fmla="*/ 836295 h 918210"/>
                <a:gd name="connsiteX3" fmla="*/ 3369945 w 4983480"/>
                <a:gd name="connsiteY3" fmla="*/ 760095 h 918210"/>
                <a:gd name="connsiteX4" fmla="*/ 3722370 w 4983480"/>
                <a:gd name="connsiteY4" fmla="*/ 655320 h 918210"/>
                <a:gd name="connsiteX5" fmla="*/ 4061460 w 4983480"/>
                <a:gd name="connsiteY5" fmla="*/ 527685 h 918210"/>
                <a:gd name="connsiteX6" fmla="*/ 4404360 w 4983480"/>
                <a:gd name="connsiteY6" fmla="*/ 363855 h 918210"/>
                <a:gd name="connsiteX7" fmla="*/ 4745355 w 4983480"/>
                <a:gd name="connsiteY7" fmla="*/ 175260 h 918210"/>
                <a:gd name="connsiteX8" fmla="*/ 4983480 w 498348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480" h="918210">
                  <a:moveTo>
                    <a:pt x="0" y="840105"/>
                  </a:moveTo>
                  <a:lnTo>
                    <a:pt x="2554605" y="918210"/>
                  </a:lnTo>
                  <a:lnTo>
                    <a:pt x="3030855" y="836295"/>
                  </a:lnTo>
                  <a:lnTo>
                    <a:pt x="3369945" y="760095"/>
                  </a:lnTo>
                  <a:lnTo>
                    <a:pt x="3722370" y="655320"/>
                  </a:lnTo>
                  <a:lnTo>
                    <a:pt x="4061460" y="527685"/>
                  </a:lnTo>
                  <a:lnTo>
                    <a:pt x="4404360" y="363855"/>
                  </a:lnTo>
                  <a:lnTo>
                    <a:pt x="4745355" y="175260"/>
                  </a:lnTo>
                  <a:lnTo>
                    <a:pt x="4983480" y="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xmlns="" val="45912253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1559O：200</a:t>
            </a:r>
            <a:r>
              <a:rPr lang="es-ES" altLang="zh-CN" dirty="0">
                <a:solidFill>
                  <a:srgbClr val="043882"/>
                </a:solidFill>
                <a:ea typeface="SimSun"/>
              </a:rPr>
              <a:t>1–2</a:t>
            </a:r>
            <a:r>
              <a:rPr lang="zh-CN" sz="1800" b="1" i="0" u="none" strike="noStrike" cap="none" baseline="0" dirty="0">
                <a:solidFill>
                  <a:srgbClr val="043882"/>
                </a:solidFill>
                <a:effectLst/>
                <a:uFillTx/>
                <a:ea typeface="SimSun"/>
              </a:rPr>
              <a:t>014 年期间确诊的英格兰年轻成人中结直肠癌的发病率正在增加</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Exarchakou A,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dirty="0">
                <a:solidFill>
                  <a:srgbClr val="4D4D4D"/>
                </a:solidFill>
                <a:effectLst/>
                <a:uFillTx/>
                <a:ea typeface="SimSun"/>
              </a:rPr>
              <a:t>关键结果（续）</a:t>
            </a:r>
          </a:p>
          <a:p>
            <a:endParaRPr lang="en-GB"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在英格兰 20</a:t>
            </a:r>
            <a:r>
              <a:rPr lang="es-ES" altLang="zh-CN" b="1" dirty="0">
                <a:ea typeface="SimSun"/>
              </a:rPr>
              <a:t>–</a:t>
            </a:r>
            <a:r>
              <a:rPr lang="zh-CN" sz="1600" b="1" i="0" u="none" strike="noStrike" cap="none" baseline="0" dirty="0">
                <a:solidFill>
                  <a:srgbClr val="4D4D4D"/>
                </a:solidFill>
                <a:effectLst/>
                <a:uFillTx/>
                <a:ea typeface="SimSun"/>
              </a:rPr>
              <a:t>39 岁的成人中，CRC 发病率在 1971 年至 1990 年代初期下降，但在 20 世纪 90 年代后期，在所有剥夺组中迅速增加 </a:t>
            </a:r>
          </a:p>
          <a:p>
            <a:r>
              <a:rPr lang="zh-CN" sz="1600" b="1" i="0" u="none" strike="noStrike" cap="none" baseline="0" dirty="0">
                <a:solidFill>
                  <a:srgbClr val="4D4D4D"/>
                </a:solidFill>
                <a:effectLst/>
                <a:uFillTx/>
                <a:ea typeface="SimSun"/>
              </a:rPr>
              <a:t>发病率增加程度最大的是 20</a:t>
            </a:r>
            <a:r>
              <a:rPr lang="es-ES" altLang="zh-CN" b="1" dirty="0">
                <a:ea typeface="SimSun"/>
              </a:rPr>
              <a:t>–</a:t>
            </a:r>
            <a:r>
              <a:rPr lang="zh-CN" sz="1600" b="1" i="0" u="none" strike="noStrike" cap="none" baseline="0" dirty="0">
                <a:solidFill>
                  <a:srgbClr val="4D4D4D"/>
                </a:solidFill>
                <a:effectLst/>
                <a:uFillTx/>
                <a:ea typeface="SimSun"/>
              </a:rPr>
              <a:t>29 岁的成人和患右半结肠癌者 </a:t>
            </a:r>
          </a:p>
        </p:txBody>
      </p:sp>
      <p:sp>
        <p:nvSpPr>
          <p:cNvPr id="5" name="Text Placeholder 4"/>
          <p:cNvSpPr>
            <a:spLocks noGrp="1"/>
          </p:cNvSpPr>
          <p:nvPr>
            <p:ph type="body" sz="quarter" idx="11"/>
          </p:nvPr>
        </p:nvSpPr>
        <p:spPr>
          <a:xfrm>
            <a:off x="4298400" y="6096000"/>
            <a:ext cx="4480475" cy="487363"/>
          </a:xfrm>
        </p:spPr>
        <p:txBody>
          <a:bodyPr/>
          <a:lstStyle/>
          <a:p>
            <a:r>
              <a:rPr lang="zh-CN" sz="1200" b="0" i="0" u="none" strike="noStrike" cap="none" baseline="0">
                <a:solidFill>
                  <a:srgbClr val="4D4D4D"/>
                </a:solidFill>
                <a:effectLst/>
                <a:uFillTx/>
                <a:ea typeface="SimSun"/>
              </a:rPr>
              <a:t>Exarchakou A, et al. Ann Oncol 2018;29(suppl 5):abstr 1559O</a:t>
            </a:r>
          </a:p>
        </p:txBody>
      </p:sp>
      <p:graphicFrame>
        <p:nvGraphicFramePr>
          <p:cNvPr id="7" name="Group 88"/>
          <p:cNvGraphicFramePr>
            <a:graphicFrameLocks noGrp="1"/>
          </p:cNvGraphicFramePr>
          <p:nvPr>
            <p:extLst>
              <p:ext uri="{D42A27DB-BD31-4B8C-83A1-F6EECF244321}">
                <p14:modId xmlns:p14="http://schemas.microsoft.com/office/powerpoint/2010/main" xmlns="" val="250481537"/>
              </p:ext>
            </p:extLst>
          </p:nvPr>
        </p:nvGraphicFramePr>
        <p:xfrm>
          <a:off x="5781823" y="1542955"/>
          <a:ext cx="3072031" cy="1818840"/>
        </p:xfrm>
        <a:graphic>
          <a:graphicData uri="http://schemas.openxmlformats.org/drawingml/2006/table">
            <a:tbl>
              <a:tblPr firstRow="1" bandRow="1">
                <a:tableStyleId>{69012ECD-51FC-41F1-AA8D-1B2483CD663E}</a:tableStyleId>
              </a:tblPr>
              <a:tblGrid>
                <a:gridCol w="1848170">
                  <a:extLst>
                    <a:ext uri="{9D8B030D-6E8A-4147-A177-3AD203B41FA5}">
                      <a16:colId xmlns:a16="http://schemas.microsoft.com/office/drawing/2014/main" xmlns="" val="20000"/>
                    </a:ext>
                  </a:extLst>
                </a:gridCol>
                <a:gridCol w="1223861">
                  <a:extLst>
                    <a:ext uri="{9D8B030D-6E8A-4147-A177-3AD203B41FA5}">
                      <a16:colId xmlns:a16="http://schemas.microsoft.com/office/drawing/2014/main" xmlns="" val="20002"/>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2001 年至 2014 年间剥夺发生率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年度变化，％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剥夺程度最低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剥夺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剥夺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剥夺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剥夺程度最大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896581458"/>
              </p:ext>
            </p:extLst>
          </p:nvPr>
        </p:nvGraphicFramePr>
        <p:xfrm>
          <a:off x="361950" y="1551745"/>
          <a:ext cx="5335465" cy="2971320"/>
        </p:xfrm>
        <a:graphic>
          <a:graphicData uri="http://schemas.openxmlformats.org/drawingml/2006/table">
            <a:tbl>
              <a:tblPr firstRow="1" bandRow="1">
                <a:tableStyleId>{69012ECD-51FC-41F1-AA8D-1B2483CD663E}</a:tableStyleId>
              </a:tblPr>
              <a:tblGrid>
                <a:gridCol w="3505200">
                  <a:extLst>
                    <a:ext uri="{9D8B030D-6E8A-4147-A177-3AD203B41FA5}">
                      <a16:colId xmlns:a16="http://schemas.microsoft.com/office/drawing/2014/main" xmlns="" val="20000"/>
                    </a:ext>
                  </a:extLst>
                </a:gridCol>
                <a:gridCol w="1830265">
                  <a:extLst>
                    <a:ext uri="{9D8B030D-6E8A-4147-A177-3AD203B41FA5}">
                      <a16:colId xmlns:a16="http://schemas.microsoft.com/office/drawing/2014/main" xmlns="" val="20002"/>
                    </a:ext>
                  </a:extLst>
                </a:gridCol>
              </a:tblGrid>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dirty="0">
                          <a:solidFill>
                            <a:srgbClr val="FFFFFF"/>
                          </a:solidFill>
                          <a:effectLst/>
                          <a:uFillTx/>
                          <a:ea typeface="SimSun"/>
                        </a:rPr>
                        <a:t>按 CRC 亚部位的成人发病率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年度变化，％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右半结肠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3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1971–1990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es-ES" altLang="zh-CN" sz="1300" b="0" i="0" u="none" strike="noStrike" cap="none" baseline="0" dirty="0" smtClean="0">
                          <a:solidFill>
                            <a:srgbClr val="4D4D4D"/>
                          </a:solidFill>
                          <a:effectLst/>
                          <a:uFillTx/>
                          <a:ea typeface="SimSun"/>
                        </a:rPr>
                        <a:t>–</a:t>
                      </a:r>
                      <a:r>
                        <a:rPr lang="zh-CN" sz="1300" b="0" i="0" u="none" strike="noStrike" cap="none" baseline="0" dirty="0" smtClean="0">
                          <a:solidFill>
                            <a:srgbClr val="4D4D4D"/>
                          </a:solidFill>
                          <a:effectLst/>
                          <a:uFillTx/>
                          <a:ea typeface="SimSun"/>
                        </a:rPr>
                        <a:t>2.5</a:t>
                      </a:r>
                      <a:endParaRPr lang="zh-CN" sz="1300" b="0" i="0" u="none" strike="noStrike" cap="none" baseline="0" dirty="0">
                        <a:solidFill>
                          <a:srgbClr val="4D4D4D"/>
                        </a:solidFill>
                        <a:effectLst/>
                        <a:uFillTx/>
                        <a:ea typeface="SimSun"/>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1990–2009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2009–2014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1" i="0" u="none" strike="noStrike" cap="none" baseline="0">
                          <a:solidFill>
                            <a:srgbClr val="4D4D4D"/>
                          </a:solidFill>
                          <a:effectLst/>
                          <a:uFillTx/>
                          <a:ea typeface="SimSun"/>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直肠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3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1971–1990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s-ES" altLang="zh-CN" sz="1300" b="0" i="0" u="none" strike="noStrike" cap="none" baseline="0" dirty="0" smtClean="0">
                          <a:solidFill>
                            <a:srgbClr val="4D4D4D"/>
                          </a:solidFill>
                          <a:effectLst/>
                          <a:uFillTx/>
                          <a:ea typeface="SimSun"/>
                        </a:rPr>
                        <a:t>–</a:t>
                      </a:r>
                      <a:r>
                        <a:rPr lang="zh-CN" sz="1300" b="0" i="0" u="none" strike="noStrike" cap="none" baseline="0" dirty="0" smtClean="0">
                          <a:solidFill>
                            <a:srgbClr val="4D4D4D"/>
                          </a:solidFill>
                          <a:effectLst/>
                          <a:uFillTx/>
                          <a:ea typeface="SimSun"/>
                        </a:rPr>
                        <a:t>1.7</a:t>
                      </a:r>
                      <a:endParaRPr lang="zh-CN" sz="1300" b="0" i="0" u="none" strike="noStrike" cap="none" baseline="0" dirty="0">
                        <a:solidFill>
                          <a:srgbClr val="4D4D4D"/>
                        </a:solidFill>
                        <a:effectLst/>
                        <a:uFillTx/>
                        <a:ea typeface="SimSun"/>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1990–2014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左半结肠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3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1971–1998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s-ES" altLang="zh-CN" sz="1300" b="0" i="0" u="none" strike="noStrike" cap="none" baseline="0" dirty="0" smtClean="0">
                          <a:solidFill>
                            <a:srgbClr val="4D4D4D"/>
                          </a:solidFill>
                          <a:effectLst/>
                          <a:uFillTx/>
                          <a:ea typeface="SimSun"/>
                        </a:rPr>
                        <a:t>–</a:t>
                      </a:r>
                      <a:r>
                        <a:rPr lang="zh-CN" sz="1300" b="0" i="0" u="none" strike="noStrike" cap="none" baseline="0" dirty="0" smtClean="0">
                          <a:solidFill>
                            <a:srgbClr val="4D4D4D"/>
                          </a:solidFill>
                          <a:effectLst/>
                          <a:uFillTx/>
                          <a:ea typeface="SimSun"/>
                        </a:rPr>
                        <a:t>1.7</a:t>
                      </a:r>
                      <a:endParaRPr lang="zh-CN" sz="1300" b="0" i="0" u="none" strike="noStrike" cap="none" baseline="0" dirty="0">
                        <a:solidFill>
                          <a:srgbClr val="4D4D4D"/>
                        </a:solidFill>
                        <a:effectLst/>
                        <a:uFillTx/>
                        <a:ea typeface="SimSun"/>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zh-CN" sz="1300" b="0" i="0" u="none" strike="noStrike" cap="none" baseline="0">
                          <a:solidFill>
                            <a:srgbClr val="4D4D4D"/>
                          </a:solidFill>
                          <a:effectLst/>
                          <a:uFillTx/>
                          <a:ea typeface="SimSun"/>
                        </a:rPr>
                        <a:t>1998–2014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dirty="0">
                          <a:solidFill>
                            <a:srgbClr val="4D4D4D"/>
                          </a:solidFill>
                          <a:effectLst/>
                          <a:uFillTx/>
                          <a:ea typeface="SimSun"/>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98905684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zh-CN" sz="1600" b="1" i="0" u="none" strike="noStrike" cap="none" baseline="0" dirty="0">
                <a:solidFill>
                  <a:srgbClr val="043882"/>
                </a:solidFill>
                <a:effectLst/>
                <a:uFillTx/>
                <a:ea typeface="SimSun"/>
              </a:rPr>
              <a:t>LBA21：InterAACT：关于顺铂 (CDDP) 加 5-氟尿嘧啶 (5-FU) 对比卡铂 (C) 加每周紫杉醇 (P) 治疗不能手术的局部复发 (ILR) 或转移性治疗初治疾病患者 (pts) 的多中心、开放性、随机、II 期晚期肛门癌试验 - 一项国际罕见癌症倡议 (IRCI) 试验</a:t>
            </a:r>
            <a:r>
              <a:rPr lang="es-ES" altLang="zh-CN" sz="1600" b="1" i="0" u="none" strike="noStrike" cap="none" baseline="0" dirty="0">
                <a:solidFill>
                  <a:srgbClr val="043882"/>
                </a:solidFill>
                <a:effectLst/>
                <a:uFillTx/>
                <a:ea typeface="SimSun"/>
              </a:rPr>
              <a:t> </a:t>
            </a:r>
            <a:r>
              <a:rPr lang="zh-CN" sz="1600" b="1" i="0" u="none" strike="noStrike" cap="none" baseline="0" dirty="0">
                <a:solidFill>
                  <a:srgbClr val="043882"/>
                </a:solidFill>
                <a:effectLst/>
                <a:uFillTx/>
                <a:ea typeface="SimSun"/>
              </a:rPr>
              <a:t>– Rao S, et al</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Rao S, et al. Ann Oncol 2018;29(suppl 5):abstr LBA21</a:t>
            </a:r>
          </a:p>
        </p:txBody>
      </p:sp>
      <p:sp>
        <p:nvSpPr>
          <p:cNvPr id="26" name="Content Placeholder 2"/>
          <p:cNvSpPr>
            <a:spLocks noGrp="1"/>
          </p:cNvSpPr>
          <p:nvPr>
            <p:ph idx="1"/>
          </p:nvPr>
        </p:nvSpPr>
        <p:spPr>
          <a:xfrm>
            <a:off x="365124" y="1254035"/>
            <a:ext cx="8416926" cy="1131356"/>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评估卡铂 + 紫杉醇对比顺铂 + 5FU 作为晚期肛门癌患者一线维持治疗的疗效和安全性 </a:t>
            </a:r>
          </a:p>
        </p:txBody>
      </p:sp>
      <p:sp>
        <p:nvSpPr>
          <p:cNvPr id="28" name="AutoShape 9"/>
          <p:cNvSpPr>
            <a:spLocks noChangeArrowheads="1"/>
          </p:cNvSpPr>
          <p:nvPr/>
        </p:nvSpPr>
        <p:spPr bwMode="auto">
          <a:xfrm>
            <a:off x="245587" y="3015422"/>
            <a:ext cx="3556243" cy="1626717"/>
          </a:xfrm>
          <a:prstGeom prst="roundRect">
            <a:avLst>
              <a:gd name="adj" fmla="val 0"/>
            </a:avLst>
          </a:prstGeom>
          <a:solidFill>
            <a:schemeClr val="accent1"/>
          </a:solidFill>
          <a:ln w="9525" algn="ctr">
            <a:noFill/>
            <a:rou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4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400" b="0" i="0" u="none" strike="noStrike" cap="none" baseline="0" dirty="0">
                <a:solidFill>
                  <a:srgbClr val="FFFFFF"/>
                </a:solidFill>
                <a:effectLst/>
                <a:uFillTx/>
                <a:ea typeface="SimSun"/>
              </a:rPr>
              <a:t>组织学或细胞学证实的局部复发不可手术或转移性肛门鳞状细胞癌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400" b="0" i="0" u="none" strike="noStrike" cap="none" baseline="0" dirty="0">
                <a:solidFill>
                  <a:srgbClr val="FFFFFF"/>
                </a:solidFill>
                <a:effectLst/>
                <a:uFillTx/>
                <a:ea typeface="SimSun"/>
              </a:rPr>
              <a:t>无针对晚期疾病的既往全身疗法</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zh-CN" sz="1400" b="0" i="0" u="none" strike="noStrike" cap="none" baseline="0" dirty="0">
                <a:solidFill>
                  <a:srgbClr val="FFFFFF"/>
                </a:solidFill>
                <a:effectLst/>
                <a:uFillTx/>
                <a:ea typeface="SimSun"/>
              </a:rPr>
              <a:t>ECOG PS 0–2</a:t>
            </a:r>
          </a:p>
          <a:p>
            <a:pPr marL="0" marR="0" lvl="0" indent="0" algn="l" defTabSz="892175" rtl="0" eaLnBrk="0" fontAlgn="base" latinLnBrk="0" hangingPunct="0">
              <a:lnSpc>
                <a:spcPct val="100000"/>
              </a:lnSpc>
              <a:spcBef>
                <a:spcPct val="0"/>
              </a:spcBef>
              <a:spcAft>
                <a:spcPct val="30000"/>
              </a:spcAft>
              <a:buClrTx/>
              <a:buSzTx/>
              <a:buFontTx/>
              <a:buNone/>
              <a:defRPr/>
            </a:pPr>
            <a:r>
              <a:rPr lang="zh-CN" sz="1400" b="0" i="0" u="none" strike="noStrike" cap="none" baseline="0" dirty="0">
                <a:solidFill>
                  <a:srgbClr val="FFFFFF"/>
                </a:solidFill>
                <a:effectLst/>
                <a:uFillTx/>
                <a:ea typeface="SimSun"/>
              </a:rPr>
              <a:t>(n=91)</a:t>
            </a:r>
          </a:p>
        </p:txBody>
      </p:sp>
      <p:sp>
        <p:nvSpPr>
          <p:cNvPr id="29" name="Rectangle 9"/>
          <p:cNvSpPr txBox="1">
            <a:spLocks noChangeArrowheads="1"/>
          </p:cNvSpPr>
          <p:nvPr/>
        </p:nvSpPr>
        <p:spPr bwMode="auto">
          <a:xfrm>
            <a:off x="365124" y="5399893"/>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a:t>
            </a:r>
          </a:p>
        </p:txBody>
      </p:sp>
      <p:sp>
        <p:nvSpPr>
          <p:cNvPr id="30" name="Content Placeholder 26"/>
          <p:cNvSpPr txBox="1"/>
          <p:nvPr/>
        </p:nvSpPr>
        <p:spPr>
          <a:xfrm>
            <a:off x="4091554" y="5399893"/>
            <a:ext cx="5052446"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PFS、OS、DCR、安全性、QoL、生物标志物分析</a:t>
            </a:r>
          </a:p>
        </p:txBody>
      </p:sp>
      <p:sp>
        <p:nvSpPr>
          <p:cNvPr id="33" name="Oval 14"/>
          <p:cNvSpPr>
            <a:spLocks noChangeArrowheads="1"/>
          </p:cNvSpPr>
          <p:nvPr/>
        </p:nvSpPr>
        <p:spPr bwMode="auto">
          <a:xfrm>
            <a:off x="4212196" y="353668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34" name="AutoShape 15"/>
          <p:cNvCxnSpPr>
            <a:cxnSpLocks noChangeShapeType="1"/>
            <a:stCxn id="33" idx="0"/>
            <a:endCxn id="35" idx="1"/>
          </p:cNvCxnSpPr>
          <p:nvPr/>
        </p:nvCxnSpPr>
        <p:spPr bwMode="auto">
          <a:xfrm rot="5400000" flipH="1" flipV="1">
            <a:off x="4358860" y="2956225"/>
            <a:ext cx="725591" cy="435322"/>
          </a:xfrm>
          <a:prstGeom prst="bentConnector2">
            <a:avLst/>
          </a:prstGeom>
          <a:noFill/>
          <a:ln w="57150">
            <a:solidFill>
              <a:schemeClr val="bg2">
                <a:lumMod val="60000"/>
                <a:lumOff val="40000"/>
              </a:schemeClr>
            </a:solidFill>
            <a:round/>
            <a:tailEnd type="triangle" w="med" len="med"/>
          </a:ln>
        </p:spPr>
      </p:cxnSp>
      <p:sp>
        <p:nvSpPr>
          <p:cNvPr id="35" name="AutoShape 8"/>
          <p:cNvSpPr>
            <a:spLocks noChangeArrowheads="1"/>
          </p:cNvSpPr>
          <p:nvPr/>
        </p:nvSpPr>
        <p:spPr bwMode="auto">
          <a:xfrm>
            <a:off x="4939316" y="2451090"/>
            <a:ext cx="2592000" cy="720000"/>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400" b="0" i="0" u="none" strike="noStrike" cap="none" baseline="0" dirty="0">
                <a:solidFill>
                  <a:srgbClr val="FFFFFF"/>
                </a:solidFill>
                <a:effectLst/>
                <a:uFillTx/>
                <a:ea typeface="SimSun"/>
              </a:rPr>
              <a:t>卡铂 AUC5 D1 + 紫杉醇 </a:t>
            </a:r>
            <a:r>
              <a:rPr lang="es-ES" altLang="zh-CN" sz="1400" b="0" i="0" u="none" strike="noStrike" cap="none" baseline="0" dirty="0">
                <a:solidFill>
                  <a:srgbClr val="FFFFFF"/>
                </a:solidFill>
                <a:effectLst/>
                <a:uFillTx/>
                <a:ea typeface="SimSun"/>
              </a:rPr>
              <a:t/>
            </a:r>
            <a:br>
              <a:rPr lang="es-ES" altLang="zh-CN" sz="1400" b="0" i="0" u="none" strike="noStrike" cap="none" baseline="0" dirty="0">
                <a:solidFill>
                  <a:srgbClr val="FFFFFF"/>
                </a:solidFill>
                <a:effectLst/>
                <a:uFillTx/>
                <a:ea typeface="SimSun"/>
              </a:rPr>
            </a:br>
            <a:r>
              <a:rPr lang="zh-CN" sz="1400" b="0" i="0" u="none" strike="noStrike" cap="none" baseline="0" dirty="0">
                <a:solidFill>
                  <a:srgbClr val="FFFFFF"/>
                </a:solidFill>
                <a:effectLst/>
                <a:uFillTx/>
                <a:ea typeface="SimSun"/>
              </a:rPr>
              <a:t>80 mg/m</a:t>
            </a:r>
            <a:r>
              <a:rPr lang="zh-CN" sz="1400" b="0" i="0" u="none" strike="noStrike" cap="none" baseline="30000" dirty="0">
                <a:solidFill>
                  <a:srgbClr val="FFFFFF"/>
                </a:solidFill>
                <a:effectLst/>
                <a:uFillTx/>
                <a:ea typeface="SimSun"/>
              </a:rPr>
              <a:t>2</a:t>
            </a:r>
            <a:r>
              <a:rPr lang="zh-CN" sz="1400" b="0" i="0" u="none" strike="noStrike" cap="none" baseline="0" dirty="0">
                <a:solidFill>
                  <a:srgbClr val="FFFFFF"/>
                </a:solidFill>
                <a:effectLst/>
                <a:uFillTx/>
                <a:ea typeface="SimSun"/>
              </a:rPr>
              <a:t> 第 1、</a:t>
            </a:r>
            <a:r>
              <a:rPr lang="es-ES" altLang="zh-CN" sz="1400" dirty="0">
                <a:solidFill>
                  <a:srgbClr val="FFFFFF"/>
                </a:solidFill>
                <a:ea typeface="SimSun"/>
              </a:rPr>
              <a:t>8 </a:t>
            </a:r>
            <a:r>
              <a:rPr lang="zh-CN" altLang="es-ES" sz="1400" dirty="0">
                <a:solidFill>
                  <a:srgbClr val="FFFFFF"/>
                </a:solidFill>
                <a:ea typeface="SimSun"/>
              </a:rPr>
              <a:t>、</a:t>
            </a:r>
            <a:r>
              <a:rPr lang="es-ES" altLang="zh-CN" sz="1400" dirty="0">
                <a:solidFill>
                  <a:srgbClr val="FFFFFF"/>
                </a:solidFill>
                <a:ea typeface="SimSun"/>
              </a:rPr>
              <a:t>1</a:t>
            </a:r>
            <a:r>
              <a:rPr lang="zh-CN" sz="1400" b="0" i="0" u="none" strike="noStrike" cap="none" baseline="0" dirty="0">
                <a:solidFill>
                  <a:srgbClr val="FFFFFF"/>
                </a:solidFill>
                <a:effectLst/>
                <a:uFillTx/>
                <a:ea typeface="SimSun"/>
              </a:rPr>
              <a:t>5 天</a:t>
            </a:r>
          </a:p>
          <a:p>
            <a:pPr marL="0" marR="0" lvl="0" indent="0" algn="ctr" defTabSz="892175" rtl="0" eaLnBrk="0" fontAlgn="base" latinLnBrk="0" hangingPunct="0">
              <a:lnSpc>
                <a:spcPct val="100000"/>
              </a:lnSpc>
              <a:spcBef>
                <a:spcPct val="0"/>
              </a:spcBef>
              <a:spcAft>
                <a:spcPct val="0"/>
              </a:spcAft>
              <a:buClrTx/>
              <a:buSzTx/>
              <a:buFontTx/>
              <a:buNone/>
              <a:defRPr/>
            </a:pPr>
            <a:r>
              <a:rPr lang="zh-CN" sz="1400" b="0" i="0" u="none" strike="noStrike" cap="none" baseline="0" dirty="0">
                <a:solidFill>
                  <a:srgbClr val="FFFFFF"/>
                </a:solidFill>
                <a:effectLst/>
                <a:uFillTx/>
                <a:ea typeface="SimSun"/>
              </a:rPr>
              <a:t>q3w</a:t>
            </a:r>
          </a:p>
        </p:txBody>
      </p:sp>
      <p:cxnSp>
        <p:nvCxnSpPr>
          <p:cNvPr id="36" name="AutoShape 16"/>
          <p:cNvCxnSpPr>
            <a:cxnSpLocks noChangeShapeType="1"/>
            <a:stCxn id="33" idx="4"/>
            <a:endCxn id="37" idx="1"/>
          </p:cNvCxnSpPr>
          <p:nvPr/>
        </p:nvCxnSpPr>
        <p:spPr bwMode="auto">
          <a:xfrm rot="16200000" flipH="1">
            <a:off x="4424603" y="4200272"/>
            <a:ext cx="594105" cy="435322"/>
          </a:xfrm>
          <a:prstGeom prst="bentConnector2">
            <a:avLst/>
          </a:prstGeom>
          <a:noFill/>
          <a:ln w="57150">
            <a:solidFill>
              <a:schemeClr val="bg2">
                <a:lumMod val="60000"/>
                <a:lumOff val="40000"/>
              </a:schemeClr>
            </a:solidFill>
            <a:round/>
            <a:tailEnd type="triangle" w="med" len="med"/>
          </a:ln>
        </p:spPr>
      </p:cxnSp>
      <p:sp>
        <p:nvSpPr>
          <p:cNvPr id="37" name="AutoShape 12"/>
          <p:cNvSpPr>
            <a:spLocks noChangeArrowheads="1"/>
          </p:cNvSpPr>
          <p:nvPr/>
        </p:nvSpPr>
        <p:spPr bwMode="auto">
          <a:xfrm>
            <a:off x="4939316" y="4354986"/>
            <a:ext cx="2592000" cy="72000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顺铂 60 mg/m</a:t>
            </a:r>
            <a:r>
              <a:rPr lang="zh-CN" sz="1400" b="0" i="0" u="none" strike="noStrike" cap="none" baseline="30000">
                <a:solidFill>
                  <a:srgbClr val="4D4D4D"/>
                </a:solidFill>
                <a:effectLst/>
                <a:uFillTx/>
                <a:ea typeface="SimSun"/>
              </a:rPr>
              <a:t>2</a:t>
            </a:r>
            <a:r>
              <a:rPr lang="zh-CN" sz="1400" b="0" i="0" u="none" strike="noStrike" cap="none" baseline="0">
                <a:solidFill>
                  <a:srgbClr val="4D4D4D"/>
                </a:solidFill>
                <a:effectLst/>
                <a:uFillTx/>
                <a:ea typeface="SimSun"/>
              </a:rPr>
              <a:t> 第 1 天 + </a:t>
            </a:r>
            <a:r>
              <a:rPr sz="1400"/>
              <a:t/>
            </a:r>
            <a:br>
              <a:rPr sz="1400"/>
            </a:br>
            <a:r>
              <a:rPr lang="zh-CN" sz="1400" b="0" i="0" u="none" strike="noStrike" cap="none" baseline="0">
                <a:solidFill>
                  <a:srgbClr val="4D4D4D"/>
                </a:solidFill>
                <a:effectLst/>
                <a:uFillTx/>
                <a:ea typeface="SimSun"/>
              </a:rPr>
              <a:t>5FU 1000 mg/m</a:t>
            </a:r>
            <a:r>
              <a:rPr lang="zh-CN" sz="1400" b="0" i="0" u="none" strike="noStrike" cap="none" baseline="30000">
                <a:solidFill>
                  <a:srgbClr val="4D4D4D"/>
                </a:solidFill>
                <a:effectLst/>
                <a:uFillTx/>
                <a:ea typeface="SimSun"/>
              </a:rPr>
              <a:t>2</a:t>
            </a:r>
            <a:r>
              <a:rPr lang="zh-CN" sz="1400" b="0" i="0" u="none" strike="noStrike" cap="none" baseline="0">
                <a:solidFill>
                  <a:srgbClr val="4D4D4D"/>
                </a:solidFill>
                <a:effectLst/>
                <a:uFillTx/>
                <a:ea typeface="SimSun"/>
              </a:rPr>
              <a:t> 第 1–4 天</a:t>
            </a:r>
            <a:r>
              <a:rPr sz="1400"/>
              <a:t/>
            </a:r>
            <a:br>
              <a:rPr sz="1400"/>
            </a:br>
            <a:r>
              <a:rPr lang="zh-CN" sz="1400" b="0" i="0" u="none" strike="noStrike" cap="none" baseline="0">
                <a:solidFill>
                  <a:srgbClr val="4D4D4D"/>
                </a:solidFill>
                <a:effectLst/>
                <a:uFillTx/>
                <a:ea typeface="SimSun"/>
              </a:rPr>
              <a:t>q4w</a:t>
            </a:r>
          </a:p>
        </p:txBody>
      </p:sp>
      <p:sp>
        <p:nvSpPr>
          <p:cNvPr id="38" name="AutoShape 12"/>
          <p:cNvSpPr>
            <a:spLocks noChangeArrowheads="1"/>
          </p:cNvSpPr>
          <p:nvPr/>
        </p:nvSpPr>
        <p:spPr bwMode="auto">
          <a:xfrm>
            <a:off x="8187722" y="2541090"/>
            <a:ext cx="657678" cy="54000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39" name="AutoShape 21"/>
          <p:cNvCxnSpPr>
            <a:cxnSpLocks noChangeShapeType="1"/>
            <a:stCxn id="35" idx="3"/>
            <a:endCxn id="38" idx="1"/>
          </p:cNvCxnSpPr>
          <p:nvPr/>
        </p:nvCxnSpPr>
        <p:spPr bwMode="auto">
          <a:xfrm>
            <a:off x="7531316" y="2811090"/>
            <a:ext cx="656406" cy="0"/>
          </a:xfrm>
          <a:prstGeom prst="straightConnector1">
            <a:avLst/>
          </a:prstGeom>
          <a:noFill/>
          <a:ln w="57150">
            <a:solidFill>
              <a:schemeClr val="bg2">
                <a:lumMod val="60000"/>
                <a:lumOff val="40000"/>
              </a:schemeClr>
            </a:solidFill>
            <a:round/>
            <a:tailEnd type="triangle" w="med" len="med"/>
          </a:ln>
        </p:spPr>
      </p:cxnSp>
      <p:sp>
        <p:nvSpPr>
          <p:cNvPr id="40" name="AutoShape 12"/>
          <p:cNvSpPr>
            <a:spLocks noChangeArrowheads="1"/>
          </p:cNvSpPr>
          <p:nvPr/>
        </p:nvSpPr>
        <p:spPr bwMode="auto">
          <a:xfrm>
            <a:off x="8187722" y="4444986"/>
            <a:ext cx="657678" cy="54000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41" name="AutoShape 20"/>
          <p:cNvCxnSpPr>
            <a:cxnSpLocks noChangeShapeType="1"/>
            <a:stCxn id="37" idx="3"/>
            <a:endCxn id="40" idx="1"/>
          </p:cNvCxnSpPr>
          <p:nvPr/>
        </p:nvCxnSpPr>
        <p:spPr bwMode="auto">
          <a:xfrm>
            <a:off x="7531316" y="4714986"/>
            <a:ext cx="656406" cy="0"/>
          </a:xfrm>
          <a:prstGeom prst="straightConnector1">
            <a:avLst/>
          </a:prstGeom>
          <a:noFill/>
          <a:ln w="57150">
            <a:solidFill>
              <a:schemeClr val="bg2">
                <a:lumMod val="60000"/>
                <a:lumOff val="40000"/>
              </a:schemeClr>
            </a:solidFill>
            <a:prstDash val="sysDot"/>
            <a:round/>
            <a:tailEnd type="triangle" w="med" len="med"/>
          </a:ln>
        </p:spPr>
      </p:cxnSp>
      <p:cxnSp>
        <p:nvCxnSpPr>
          <p:cNvPr id="42" name="AutoShape 19"/>
          <p:cNvCxnSpPr>
            <a:cxnSpLocks noChangeShapeType="1"/>
            <a:stCxn id="28" idx="3"/>
            <a:endCxn id="33" idx="2"/>
          </p:cNvCxnSpPr>
          <p:nvPr/>
        </p:nvCxnSpPr>
        <p:spPr bwMode="auto">
          <a:xfrm>
            <a:off x="3801830" y="3828781"/>
            <a:ext cx="410366" cy="0"/>
          </a:xfrm>
          <a:prstGeom prst="straightConnector1">
            <a:avLst/>
          </a:prstGeom>
          <a:noFill/>
          <a:ln w="57150">
            <a:solidFill>
              <a:schemeClr val="bg2">
                <a:lumMod val="60000"/>
                <a:lumOff val="40000"/>
              </a:schemeClr>
            </a:solidFill>
            <a:round/>
            <a:headEnd type="none" w="med" len="med"/>
            <a:tailEnd type="none" w="med" len="med"/>
          </a:ln>
        </p:spPr>
      </p:cxnSp>
      <p:sp>
        <p:nvSpPr>
          <p:cNvPr id="45" name="Content Placeholder 26"/>
          <p:cNvSpPr txBox="1"/>
          <p:nvPr/>
        </p:nvSpPr>
        <p:spPr bwMode="auto">
          <a:xfrm>
            <a:off x="5137276" y="3150535"/>
            <a:ext cx="364159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1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100" b="0" i="0" u="none" strike="noStrike" cap="none" baseline="0">
                <a:solidFill>
                  <a:srgbClr val="4D4D4D"/>
                </a:solidFill>
                <a:effectLst/>
                <a:uFillTx/>
                <a:ea typeface="SimSun"/>
              </a:rPr>
              <a:t>ECOG PS 0/1 与 2</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100" b="0" i="0" u="none" strike="noStrike" cap="none" baseline="0">
                <a:solidFill>
                  <a:srgbClr val="4D4D4D"/>
                </a:solidFill>
                <a:effectLst/>
                <a:uFillTx/>
                <a:ea typeface="SimSun"/>
              </a:rPr>
              <a:t>HIV + 与 –</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100" b="0" i="0" u="none" strike="noStrike" cap="none" baseline="0">
                <a:solidFill>
                  <a:srgbClr val="4D4D4D"/>
                </a:solidFill>
                <a:effectLst/>
                <a:uFillTx/>
                <a:ea typeface="SimSun"/>
              </a:rPr>
              <a:t>疾病程度 局部晚期与转移性 </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zh-CN" sz="1100" b="0" i="0" u="none" strike="noStrike" cap="none" baseline="0">
                <a:solidFill>
                  <a:srgbClr val="4D4D4D"/>
                </a:solidFill>
                <a:effectLst/>
                <a:uFillTx/>
                <a:ea typeface="SimSun"/>
              </a:rPr>
              <a:t>地区 英国与澳大利亚与美国与欧洲 </a:t>
            </a:r>
          </a:p>
        </p:txBody>
      </p:sp>
    </p:spTree>
    <p:extLst>
      <p:ext uri="{BB962C8B-B14F-4D97-AF65-F5344CB8AC3E}">
        <p14:creationId xmlns:p14="http://schemas.microsoft.com/office/powerpoint/2010/main" xmlns="" val="77483996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zh-CN" sz="1600" b="1" i="0" u="none" strike="noStrike" cap="none" baseline="0" dirty="0">
                <a:solidFill>
                  <a:srgbClr val="043882"/>
                </a:solidFill>
                <a:effectLst/>
                <a:uFillTx/>
                <a:ea typeface="SimSun"/>
              </a:rPr>
              <a:t>LBA21：InterAACT：关于顺铂 (CDDP) 加 5-氟尿嘧啶 (5-FU) 对比卡铂 (C) 加每周紫杉醇 (P) 治疗不能手术的局部复发 (ILR) 或转移性治疗初治疾病患者 (pts) 的多中心、开放性、随机、II 期晚期肛门癌试验 - 一项国际罕见癌症倡议 (IRCI) 试验</a:t>
            </a:r>
            <a:r>
              <a:rPr lang="es-ES" altLang="zh-CN" sz="1600" b="1" i="0" u="none" strike="noStrike" cap="none" baseline="0" dirty="0">
                <a:solidFill>
                  <a:srgbClr val="043882"/>
                </a:solidFill>
                <a:effectLst/>
                <a:uFillTx/>
                <a:ea typeface="SimSun"/>
              </a:rPr>
              <a:t> </a:t>
            </a:r>
            <a:r>
              <a:rPr lang="zh-CN" sz="1600" b="1" i="0" u="none" strike="noStrike" cap="none" baseline="0" dirty="0">
                <a:solidFill>
                  <a:srgbClr val="043882"/>
                </a:solidFill>
                <a:effectLst/>
                <a:uFillTx/>
                <a:ea typeface="SimSun"/>
              </a:rPr>
              <a:t>– Rao S, et al</a:t>
            </a:r>
          </a:p>
        </p:txBody>
      </p:sp>
      <p:sp>
        <p:nvSpPr>
          <p:cNvPr id="3" name="Content Placeholder 2"/>
          <p:cNvSpPr>
            <a:spLocks noGrp="1"/>
          </p:cNvSpPr>
          <p:nvPr>
            <p:ph idx="1"/>
          </p:nvPr>
        </p:nvSpPr>
        <p:spPr>
          <a:xfrm>
            <a:off x="365124" y="1254035"/>
            <a:ext cx="8413751" cy="703353"/>
          </a:xfrm>
        </p:spPr>
        <p:txBody>
          <a:bodyPr/>
          <a:lstStyle/>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中位随访期是 25.3 个月</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Rao S, et al. Ann Oncol 2018;29(suppl 5):abstr LBA21</a:t>
            </a:r>
          </a:p>
        </p:txBody>
      </p:sp>
      <p:graphicFrame>
        <p:nvGraphicFramePr>
          <p:cNvPr id="7" name="Group 88"/>
          <p:cNvGraphicFramePr>
            <a:graphicFrameLocks noGrp="1"/>
          </p:cNvGraphicFramePr>
          <p:nvPr>
            <p:extLst>
              <p:ext uri="{D42A27DB-BD31-4B8C-83A1-F6EECF244321}">
                <p14:modId xmlns:p14="http://schemas.microsoft.com/office/powerpoint/2010/main" xmlns="" val="2768584332"/>
              </p:ext>
            </p:extLst>
          </p:nvPr>
        </p:nvGraphicFramePr>
        <p:xfrm>
          <a:off x="135713" y="2019385"/>
          <a:ext cx="3979087" cy="2215080"/>
        </p:xfrm>
        <a:graphic>
          <a:graphicData uri="http://schemas.openxmlformats.org/drawingml/2006/table">
            <a:tbl>
              <a:tblPr firstRow="1" bandRow="1">
                <a:tableStyleId>{69012ECD-51FC-41F1-AA8D-1B2483CD663E}</a:tableStyleId>
              </a:tblPr>
              <a:tblGrid>
                <a:gridCol w="1181643">
                  <a:extLst>
                    <a:ext uri="{9D8B030D-6E8A-4147-A177-3AD203B41FA5}">
                      <a16:colId xmlns:a16="http://schemas.microsoft.com/office/drawing/2014/main" xmlns="" val="20000"/>
                    </a:ext>
                  </a:extLst>
                </a:gridCol>
                <a:gridCol w="1382982">
                  <a:extLst>
                    <a:ext uri="{9D8B030D-6E8A-4147-A177-3AD203B41FA5}">
                      <a16:colId xmlns:a16="http://schemas.microsoft.com/office/drawing/2014/main" xmlns="" val="20002"/>
                    </a:ext>
                  </a:extLst>
                </a:gridCol>
                <a:gridCol w="1414462">
                  <a:extLst>
                    <a:ext uri="{9D8B030D-6E8A-4147-A177-3AD203B41FA5}">
                      <a16:colId xmlns:a16="http://schemas.microsoft.com/office/drawing/2014/main" xmlns=""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dirty="0">
                          <a:solidFill>
                            <a:srgbClr val="FFFFFF"/>
                          </a:solidFill>
                          <a:effectLst/>
                          <a:uFillTx/>
                          <a:ea typeface="SimSun"/>
                        </a:rPr>
                        <a:t>RECIST 缓解，</a:t>
                      </a:r>
                      <a:r>
                        <a:rPr sz="1300" dirty="0"/>
                        <a:t/>
                      </a:r>
                      <a:br>
                        <a:rPr sz="1300" dirty="0"/>
                      </a:br>
                      <a:r>
                        <a:rPr lang="zh-CN" sz="1300" b="1" i="0" u="none" strike="noStrike" cap="none" baseline="0" dirty="0">
                          <a:solidFill>
                            <a:srgbClr val="FFFFFF"/>
                          </a:solidFill>
                          <a:effectLst/>
                          <a:uFillTx/>
                          <a:ea typeface="SimSun"/>
                        </a:rPr>
                        <a:t>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dirty="0">
                          <a:solidFill>
                            <a:srgbClr val="FFFFFF"/>
                          </a:solidFill>
                          <a:effectLst/>
                          <a:uFillTx/>
                          <a:ea typeface="SimSun"/>
                        </a:rPr>
                        <a:t>卡铂 + 紫杉醇</a:t>
                      </a:r>
                      <a:r>
                        <a:rPr sz="1300" dirty="0"/>
                        <a:t/>
                      </a:r>
                      <a:br>
                        <a:rPr sz="1300" dirty="0"/>
                      </a:br>
                      <a:r>
                        <a:rPr lang="zh-CN" sz="1300" b="1" i="0" u="none" strike="noStrike" cap="none" baseline="0" dirty="0">
                          <a:solidFill>
                            <a:srgbClr val="FFFFFF"/>
                          </a:solidFill>
                          <a:effectLst/>
                          <a:uFillTx/>
                          <a:ea typeface="SimSun"/>
                        </a:rPr>
                        <a:t>(n=39)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dirty="0">
                          <a:solidFill>
                            <a:srgbClr val="FFFFFF"/>
                          </a:solidFill>
                          <a:effectLst/>
                          <a:uFillTx/>
                          <a:ea typeface="SimSun"/>
                        </a:rPr>
                        <a:t>顺铂 + </a:t>
                      </a:r>
                      <a:r>
                        <a:rPr lang="zh-CN" sz="1300" b="1" i="0" u="none" strike="noStrike" cap="none" baseline="0" dirty="0" smtClean="0">
                          <a:solidFill>
                            <a:srgbClr val="FFFFFF"/>
                          </a:solidFill>
                          <a:effectLst/>
                          <a:uFillTx/>
                          <a:ea typeface="SimSun"/>
                        </a:rPr>
                        <a:t>5FU </a:t>
                      </a:r>
                      <a:r>
                        <a:rPr sz="1300" dirty="0"/>
                        <a:t/>
                      </a:r>
                      <a:br>
                        <a:rPr sz="1300" dirty="0"/>
                      </a:br>
                      <a:r>
                        <a:rPr lang="zh-CN" sz="1300" b="1" i="0" u="none" strike="noStrike" cap="none" baseline="0" dirty="0">
                          <a:solidFill>
                            <a:srgbClr val="FFFFFF"/>
                          </a:solidFill>
                          <a:effectLst/>
                          <a:uFillTx/>
                          <a:ea typeface="SimSun"/>
                        </a:rPr>
                        <a:t>(n=35)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5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5 (14.3)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18 (46.2)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15 (42.9)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10 (25.6)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dirty="0">
                          <a:solidFill>
                            <a:srgbClr val="4D4D4D"/>
                          </a:solidFill>
                          <a:effectLst/>
                          <a:uFillTx/>
                          <a:ea typeface="SimSun"/>
                        </a:rPr>
                        <a:t>7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6 (15.4)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8 (22.9)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3577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CR/PR</a:t>
                      </a:r>
                      <a:r>
                        <a:rPr sz="1300"/>
                        <a:t/>
                      </a:r>
                      <a:br>
                        <a:rPr sz="1300"/>
                      </a:br>
                      <a:r>
                        <a:rPr lang="zh-CN" sz="1300" b="0" i="0" u="none" strike="noStrike" cap="none" baseline="0">
                          <a:solidFill>
                            <a:srgbClr val="4D4D4D"/>
                          </a:solidFill>
                          <a:effectLst/>
                          <a:uFillTx/>
                          <a:ea typeface="SimSun"/>
                        </a:rPr>
                        <a:t>[95%CI]</a:t>
                      </a:r>
                      <a:r>
                        <a:rPr sz="1300"/>
                        <a:t/>
                      </a:r>
                      <a:br>
                        <a:rPr sz="1300"/>
                      </a:br>
                      <a:r>
                        <a:rPr lang="zh-CN" sz="1300" b="0" i="0" u="none" strike="noStrike" cap="none" baseline="0">
                          <a:solidFill>
                            <a:srgbClr val="4D4D4D"/>
                          </a:solidFill>
                          <a:effectLst/>
                          <a:uFillTx/>
                          <a:ea typeface="SimSun"/>
                        </a:rPr>
                        <a:t>p=0.873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23 (59)</a:t>
                      </a:r>
                      <a:r>
                        <a:rPr sz="1300"/>
                        <a:t/>
                      </a:r>
                      <a:br>
                        <a:rPr sz="1300"/>
                      </a:br>
                      <a:r>
                        <a:rPr lang="zh-CN" sz="1300" b="0" i="0" u="none" strike="noStrike" cap="none" baseline="0">
                          <a:solidFill>
                            <a:srgbClr val="4D4D4D"/>
                          </a:solidFill>
                          <a:effectLst/>
                          <a:uFillTx/>
                          <a:ea typeface="SimSun"/>
                        </a:rPr>
                        <a:t>[42.1, 74.4]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dirty="0">
                          <a:solidFill>
                            <a:srgbClr val="4D4D4D"/>
                          </a:solidFill>
                          <a:effectLst/>
                          <a:uFillTx/>
                          <a:ea typeface="SimSun"/>
                        </a:rPr>
                        <a:t>20 (57)</a:t>
                      </a:r>
                      <a:r>
                        <a:rPr sz="1300" dirty="0"/>
                        <a:t/>
                      </a:r>
                      <a:br>
                        <a:rPr sz="1300" dirty="0"/>
                      </a:br>
                      <a:r>
                        <a:rPr lang="zh-CN" sz="1300" b="0" i="0" u="none" strike="noStrike" cap="none" baseline="0" dirty="0">
                          <a:solidFill>
                            <a:srgbClr val="4D4D4D"/>
                          </a:solidFill>
                          <a:effectLst/>
                          <a:uFillTx/>
                          <a:ea typeface="SimSun"/>
                        </a:rPr>
                        <a:t>[39.4, 73.7]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sp>
        <p:nvSpPr>
          <p:cNvPr id="10" name="TextBox 9">
            <a:extLst>
              <a:ext uri="{FF2B5EF4-FFF2-40B4-BE49-F238E27FC236}">
                <a16:creationId xmlns:a16="http://schemas.microsoft.com/office/drawing/2014/main" xmlns="" id="{74529FA6-9864-409B-83CB-5A8CEE902630}"/>
              </a:ext>
            </a:extLst>
          </p:cNvPr>
          <p:cNvSpPr txBox="1"/>
          <p:nvPr/>
        </p:nvSpPr>
        <p:spPr>
          <a:xfrm>
            <a:off x="6578392" y="1491016"/>
            <a:ext cx="330617" cy="27459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OS</a:t>
            </a:r>
          </a:p>
        </p:txBody>
      </p:sp>
      <p:graphicFrame>
        <p:nvGraphicFramePr>
          <p:cNvPr id="11" name="Table 10">
            <a:extLst>
              <a:ext uri="{FF2B5EF4-FFF2-40B4-BE49-F238E27FC236}">
                <a16:creationId xmlns:a16="http://schemas.microsoft.com/office/drawing/2014/main" xmlns="" id="{775CFBE4-C471-4C88-8D6B-92A6B11C76A5}"/>
              </a:ext>
            </a:extLst>
          </p:cNvPr>
          <p:cNvGraphicFramePr>
            <a:graphicFrameLocks noGrp="1"/>
          </p:cNvGraphicFramePr>
          <p:nvPr>
            <p:extLst/>
          </p:nvPr>
        </p:nvGraphicFramePr>
        <p:xfrm>
          <a:off x="6093501" y="1763563"/>
          <a:ext cx="2688550" cy="944880"/>
        </p:xfrm>
        <a:graphic>
          <a:graphicData uri="http://schemas.openxmlformats.org/drawingml/2006/table">
            <a:tbl>
              <a:tblPr firstRow="1" bandRow="1">
                <a:tableStyleId>{69012ECD-51FC-41F1-AA8D-1B2483CD663E}</a:tableStyleId>
              </a:tblPr>
              <a:tblGrid>
                <a:gridCol w="1728748">
                  <a:extLst>
                    <a:ext uri="{9D8B030D-6E8A-4147-A177-3AD203B41FA5}">
                      <a16:colId xmlns:a16="http://schemas.microsoft.com/office/drawing/2014/main" xmlns="" val="151312712"/>
                    </a:ext>
                  </a:extLst>
                </a:gridCol>
                <a:gridCol w="959802">
                  <a:extLst>
                    <a:ext uri="{9D8B030D-6E8A-4147-A177-3AD203B41FA5}">
                      <a16:colId xmlns:a16="http://schemas.microsoft.com/office/drawing/2014/main" xmlns="" val="2501696118"/>
                    </a:ext>
                  </a:extLst>
                </a:gridCol>
              </a:tblGrid>
              <a:tr h="370840">
                <a:tc>
                  <a:txBody>
                    <a:bodyPr/>
                    <a:lstStyle/>
                    <a:p>
                      <a:endParaRPr lang="en-GB" sz="11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u="none" strike="noStrike" cap="none" baseline="0">
                          <a:solidFill>
                            <a:srgbClr val="4D4D4D"/>
                          </a:solidFill>
                          <a:effectLst/>
                          <a:uFillTx/>
                          <a:ea typeface="SimSun"/>
                        </a:rPr>
                        <a:t>mOS，</a:t>
                      </a:r>
                      <a:r>
                        <a:rPr sz="1100"/>
                        <a:t/>
                      </a:r>
                      <a:br>
                        <a:rPr sz="1100"/>
                      </a:br>
                      <a:r>
                        <a:rPr lang="zh-CN" sz="1100" b="1" i="0" u="none" strike="noStrike" cap="none" baseline="0">
                          <a:solidFill>
                            <a:srgbClr val="4D4D4D"/>
                          </a:solidFill>
                          <a:effectLst/>
                          <a:uFillTx/>
                          <a:ea typeface="SimSun"/>
                        </a:rPr>
                        <a:t>月</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52000">
                <a:tc>
                  <a:txBody>
                    <a:bodyPr/>
                    <a:lstStyle/>
                    <a:p>
                      <a:pPr algn="l"/>
                      <a:r>
                        <a:rPr lang="zh-CN" sz="1100" b="0" i="0" u="none" strike="noStrike" cap="none" baseline="0">
                          <a:solidFill>
                            <a:srgbClr val="B60D27"/>
                          </a:solidFill>
                          <a:effectLst/>
                          <a:uFillTx/>
                          <a:ea typeface="SimSun"/>
                        </a:rPr>
                        <a:t>卡铂 - 紫杉醇</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100640848"/>
                  </a:ext>
                </a:extLst>
              </a:tr>
              <a:tr h="252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顺铂 - 5FU</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u="none" strike="noStrike" cap="none" baseline="0">
                          <a:solidFill>
                            <a:srgbClr val="4D4D4D"/>
                          </a:solidFill>
                          <a:effectLst/>
                          <a:uFillTx/>
                          <a:ea typeface="SimSun"/>
                        </a:rPr>
                        <a:t>12.3</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1537343"/>
                  </a:ext>
                </a:extLst>
              </a:tr>
            </a:tbl>
          </a:graphicData>
        </a:graphic>
      </p:graphicFrame>
      <p:grpSp>
        <p:nvGrpSpPr>
          <p:cNvPr id="12" name="Group 11">
            <a:extLst>
              <a:ext uri="{FF2B5EF4-FFF2-40B4-BE49-F238E27FC236}">
                <a16:creationId xmlns:a16="http://schemas.microsoft.com/office/drawing/2014/main" xmlns="" id="{D6E6F550-A388-4B6F-863A-53B96977897C}"/>
              </a:ext>
            </a:extLst>
          </p:cNvPr>
          <p:cNvGrpSpPr/>
          <p:nvPr/>
        </p:nvGrpSpPr>
        <p:grpSpPr>
          <a:xfrm>
            <a:off x="4058905" y="2475402"/>
            <a:ext cx="4699214" cy="3678426"/>
            <a:chOff x="4361205" y="3043280"/>
            <a:chExt cx="4397305" cy="2680724"/>
          </a:xfrm>
        </p:grpSpPr>
        <p:sp>
          <p:nvSpPr>
            <p:cNvPr id="14" name="TextBox 13">
              <a:extLst>
                <a:ext uri="{FF2B5EF4-FFF2-40B4-BE49-F238E27FC236}">
                  <a16:creationId xmlns:a16="http://schemas.microsoft.com/office/drawing/2014/main" xmlns="" id="{89D83840-C920-4489-BA5D-713D9DAEE4BD}"/>
                </a:ext>
              </a:extLst>
            </p:cNvPr>
            <p:cNvSpPr txBox="1"/>
            <p:nvPr/>
          </p:nvSpPr>
          <p:spPr>
            <a:xfrm rot="16200000">
              <a:off x="4527567" y="3916628"/>
              <a:ext cx="407644" cy="15702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总生存期</a:t>
              </a:r>
            </a:p>
          </p:txBody>
        </p:sp>
        <p:sp>
          <p:nvSpPr>
            <p:cNvPr id="15" name="TextBox 14">
              <a:extLst>
                <a:ext uri="{FF2B5EF4-FFF2-40B4-BE49-F238E27FC236}">
                  <a16:creationId xmlns:a16="http://schemas.microsoft.com/office/drawing/2014/main" xmlns="" id="{09BC33B4-E746-45B5-AC19-3B99182AEBD5}"/>
                </a:ext>
              </a:extLst>
            </p:cNvPr>
            <p:cNvSpPr txBox="1"/>
            <p:nvPr/>
          </p:nvSpPr>
          <p:spPr>
            <a:xfrm>
              <a:off x="4984968" y="3043280"/>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1.0</a:t>
              </a:r>
            </a:p>
          </p:txBody>
        </p:sp>
        <p:sp>
          <p:nvSpPr>
            <p:cNvPr id="16" name="TextBox 15">
              <a:extLst>
                <a:ext uri="{FF2B5EF4-FFF2-40B4-BE49-F238E27FC236}">
                  <a16:creationId xmlns:a16="http://schemas.microsoft.com/office/drawing/2014/main" xmlns="" id="{74CE46DB-4506-4EDA-A481-9C05E863D23E}"/>
                </a:ext>
              </a:extLst>
            </p:cNvPr>
            <p:cNvSpPr txBox="1"/>
            <p:nvPr/>
          </p:nvSpPr>
          <p:spPr>
            <a:xfrm>
              <a:off x="4984967" y="3385037"/>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0.8</a:t>
              </a:r>
            </a:p>
          </p:txBody>
        </p:sp>
        <p:sp>
          <p:nvSpPr>
            <p:cNvPr id="17" name="TextBox 16">
              <a:extLst>
                <a:ext uri="{FF2B5EF4-FFF2-40B4-BE49-F238E27FC236}">
                  <a16:creationId xmlns:a16="http://schemas.microsoft.com/office/drawing/2014/main" xmlns="" id="{AAA0A620-98B5-45C0-8F8A-3E941A071359}"/>
                </a:ext>
              </a:extLst>
            </p:cNvPr>
            <p:cNvSpPr txBox="1"/>
            <p:nvPr/>
          </p:nvSpPr>
          <p:spPr>
            <a:xfrm>
              <a:off x="4984967" y="3726794"/>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0.6</a:t>
              </a:r>
            </a:p>
          </p:txBody>
        </p:sp>
        <p:sp>
          <p:nvSpPr>
            <p:cNvPr id="18" name="TextBox 17">
              <a:extLst>
                <a:ext uri="{FF2B5EF4-FFF2-40B4-BE49-F238E27FC236}">
                  <a16:creationId xmlns:a16="http://schemas.microsoft.com/office/drawing/2014/main" xmlns="" id="{D650E5CE-BA6D-4915-AB2B-4E076F42332C}"/>
                </a:ext>
              </a:extLst>
            </p:cNvPr>
            <p:cNvSpPr txBox="1"/>
            <p:nvPr/>
          </p:nvSpPr>
          <p:spPr>
            <a:xfrm>
              <a:off x="4984967" y="4068551"/>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0.4</a:t>
              </a:r>
            </a:p>
          </p:txBody>
        </p:sp>
        <p:sp>
          <p:nvSpPr>
            <p:cNvPr id="19" name="TextBox 18">
              <a:extLst>
                <a:ext uri="{FF2B5EF4-FFF2-40B4-BE49-F238E27FC236}">
                  <a16:creationId xmlns:a16="http://schemas.microsoft.com/office/drawing/2014/main" xmlns="" id="{DC43C577-8334-4A21-9516-711D455E5403}"/>
                </a:ext>
              </a:extLst>
            </p:cNvPr>
            <p:cNvSpPr txBox="1"/>
            <p:nvPr/>
          </p:nvSpPr>
          <p:spPr>
            <a:xfrm>
              <a:off x="4984967" y="4752065"/>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0.0</a:t>
              </a:r>
            </a:p>
          </p:txBody>
        </p:sp>
        <p:sp>
          <p:nvSpPr>
            <p:cNvPr id="20" name="TextBox 19">
              <a:extLst>
                <a:ext uri="{FF2B5EF4-FFF2-40B4-BE49-F238E27FC236}">
                  <a16:creationId xmlns:a16="http://schemas.microsoft.com/office/drawing/2014/main" xmlns="" id="{25C871C6-E392-4FC1-A450-F8373B91F08C}"/>
                </a:ext>
              </a:extLst>
            </p:cNvPr>
            <p:cNvSpPr txBox="1"/>
            <p:nvPr/>
          </p:nvSpPr>
          <p:spPr>
            <a:xfrm>
              <a:off x="5204976" y="4894305"/>
              <a:ext cx="72863"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a:t>
              </a:r>
            </a:p>
          </p:txBody>
        </p:sp>
        <p:sp>
          <p:nvSpPr>
            <p:cNvPr id="21" name="TextBox 20">
              <a:extLst>
                <a:ext uri="{FF2B5EF4-FFF2-40B4-BE49-F238E27FC236}">
                  <a16:creationId xmlns:a16="http://schemas.microsoft.com/office/drawing/2014/main" xmlns="" id="{CB933CFE-9666-49E9-9B8C-5231AD114490}"/>
                </a:ext>
              </a:extLst>
            </p:cNvPr>
            <p:cNvSpPr txBox="1"/>
            <p:nvPr/>
          </p:nvSpPr>
          <p:spPr>
            <a:xfrm>
              <a:off x="5636545" y="4894305"/>
              <a:ext cx="72863"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6</a:t>
              </a:r>
            </a:p>
          </p:txBody>
        </p:sp>
        <p:sp>
          <p:nvSpPr>
            <p:cNvPr id="22" name="TextBox 21">
              <a:extLst>
                <a:ext uri="{FF2B5EF4-FFF2-40B4-BE49-F238E27FC236}">
                  <a16:creationId xmlns:a16="http://schemas.microsoft.com/office/drawing/2014/main" xmlns="" id="{4BFC6119-6AA5-4B7F-A2C4-64E928B7EBF2}"/>
                </a:ext>
              </a:extLst>
            </p:cNvPr>
            <p:cNvSpPr txBox="1"/>
            <p:nvPr/>
          </p:nvSpPr>
          <p:spPr>
            <a:xfrm>
              <a:off x="6028507"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12</a:t>
              </a:r>
            </a:p>
          </p:txBody>
        </p:sp>
        <p:sp>
          <p:nvSpPr>
            <p:cNvPr id="23" name="TextBox 22">
              <a:extLst>
                <a:ext uri="{FF2B5EF4-FFF2-40B4-BE49-F238E27FC236}">
                  <a16:creationId xmlns:a16="http://schemas.microsoft.com/office/drawing/2014/main" xmlns="" id="{AB35A450-D0D8-4747-BEE5-0182A367A7D0}"/>
                </a:ext>
              </a:extLst>
            </p:cNvPr>
            <p:cNvSpPr txBox="1"/>
            <p:nvPr/>
          </p:nvSpPr>
          <p:spPr>
            <a:xfrm>
              <a:off x="6459441"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18</a:t>
              </a:r>
            </a:p>
          </p:txBody>
        </p:sp>
        <p:sp>
          <p:nvSpPr>
            <p:cNvPr id="24" name="TextBox 23">
              <a:extLst>
                <a:ext uri="{FF2B5EF4-FFF2-40B4-BE49-F238E27FC236}">
                  <a16:creationId xmlns:a16="http://schemas.microsoft.com/office/drawing/2014/main" xmlns="" id="{28F922DB-36BF-41F2-A336-6CCCECA56ED6}"/>
                </a:ext>
              </a:extLst>
            </p:cNvPr>
            <p:cNvSpPr txBox="1"/>
            <p:nvPr/>
          </p:nvSpPr>
          <p:spPr>
            <a:xfrm>
              <a:off x="6888108"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24</a:t>
              </a:r>
            </a:p>
          </p:txBody>
        </p:sp>
        <p:sp>
          <p:nvSpPr>
            <p:cNvPr id="25" name="TextBox 24">
              <a:extLst>
                <a:ext uri="{FF2B5EF4-FFF2-40B4-BE49-F238E27FC236}">
                  <a16:creationId xmlns:a16="http://schemas.microsoft.com/office/drawing/2014/main" xmlns="" id="{012AED3A-EC90-4A48-8F85-30A40B5DC444}"/>
                </a:ext>
              </a:extLst>
            </p:cNvPr>
            <p:cNvSpPr txBox="1"/>
            <p:nvPr/>
          </p:nvSpPr>
          <p:spPr>
            <a:xfrm>
              <a:off x="7320548"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30</a:t>
              </a:r>
            </a:p>
          </p:txBody>
        </p:sp>
        <p:sp>
          <p:nvSpPr>
            <p:cNvPr id="26" name="TextBox 25">
              <a:extLst>
                <a:ext uri="{FF2B5EF4-FFF2-40B4-BE49-F238E27FC236}">
                  <a16:creationId xmlns:a16="http://schemas.microsoft.com/office/drawing/2014/main" xmlns="" id="{CD0B3A9A-0264-4837-9CA1-BAC88B8F8162}"/>
                </a:ext>
              </a:extLst>
            </p:cNvPr>
            <p:cNvSpPr txBox="1"/>
            <p:nvPr/>
          </p:nvSpPr>
          <p:spPr>
            <a:xfrm>
              <a:off x="8176485" y="4894305"/>
              <a:ext cx="157251" cy="122293"/>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42</a:t>
              </a:r>
            </a:p>
          </p:txBody>
        </p:sp>
        <p:sp>
          <p:nvSpPr>
            <p:cNvPr id="27" name="TextBox 26">
              <a:extLst>
                <a:ext uri="{FF2B5EF4-FFF2-40B4-BE49-F238E27FC236}">
                  <a16:creationId xmlns:a16="http://schemas.microsoft.com/office/drawing/2014/main" xmlns="" id="{0BB553C1-50D0-4F41-B9BD-7717690BAFA3}"/>
                </a:ext>
              </a:extLst>
            </p:cNvPr>
            <p:cNvSpPr txBox="1"/>
            <p:nvPr/>
          </p:nvSpPr>
          <p:spPr>
            <a:xfrm>
              <a:off x="8612785"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48</a:t>
              </a:r>
            </a:p>
          </p:txBody>
        </p:sp>
        <p:sp>
          <p:nvSpPr>
            <p:cNvPr id="28" name="TextBox 27">
              <a:extLst>
                <a:ext uri="{FF2B5EF4-FFF2-40B4-BE49-F238E27FC236}">
                  <a16:creationId xmlns:a16="http://schemas.microsoft.com/office/drawing/2014/main" xmlns="" id="{01EF3544-6EA9-49D5-AF22-05489298DCD0}"/>
                </a:ext>
              </a:extLst>
            </p:cNvPr>
            <p:cNvSpPr txBox="1"/>
            <p:nvPr/>
          </p:nvSpPr>
          <p:spPr>
            <a:xfrm>
              <a:off x="7752349"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36</a:t>
              </a:r>
            </a:p>
          </p:txBody>
        </p:sp>
        <p:sp>
          <p:nvSpPr>
            <p:cNvPr id="29" name="TextBox 28">
              <a:extLst>
                <a:ext uri="{FF2B5EF4-FFF2-40B4-BE49-F238E27FC236}">
                  <a16:creationId xmlns:a16="http://schemas.microsoft.com/office/drawing/2014/main" xmlns="" id="{5C659A29-A4F3-465E-9F69-DBB038F4799E}"/>
                </a:ext>
              </a:extLst>
            </p:cNvPr>
            <p:cNvSpPr txBox="1"/>
            <p:nvPr/>
          </p:nvSpPr>
          <p:spPr>
            <a:xfrm>
              <a:off x="6636397" y="5107589"/>
              <a:ext cx="654277"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时间，月数</a:t>
              </a:r>
            </a:p>
          </p:txBody>
        </p:sp>
        <p:sp>
          <p:nvSpPr>
            <p:cNvPr id="30" name="Freeform: Shape 30">
              <a:extLst>
                <a:ext uri="{FF2B5EF4-FFF2-40B4-BE49-F238E27FC236}">
                  <a16:creationId xmlns:a16="http://schemas.microsoft.com/office/drawing/2014/main" xmlns="" id="{728329D5-79E4-43A5-9D6C-2DF283FD4F76}"/>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31" name="Straight Connector 30">
              <a:extLst>
                <a:ext uri="{FF2B5EF4-FFF2-40B4-BE49-F238E27FC236}">
                  <a16:creationId xmlns:a16="http://schemas.microsoft.com/office/drawing/2014/main" xmlns="" id="{362FD405-2AA2-4A8E-AEF7-B636C8706BF0}"/>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B336BFEF-4EA3-4B73-9345-1D21C6644E83}"/>
                </a:ext>
              </a:extLst>
            </p:cNvPr>
            <p:cNvCxnSpPr/>
            <p:nvPr/>
          </p:nvCxnSpPr>
          <p:spPr>
            <a:xfrm>
              <a:off x="5193254" y="344656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22292C4-4246-4BF7-A9F6-0F4A905108B8}"/>
                </a:ext>
              </a:extLst>
            </p:cNvPr>
            <p:cNvCxnSpPr/>
            <p:nvPr/>
          </p:nvCxnSpPr>
          <p:spPr>
            <a:xfrm>
              <a:off x="5193254" y="378831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9BE7AFB-AE42-4D41-A547-8CF6FC33B4F0}"/>
                </a:ext>
              </a:extLst>
            </p:cNvPr>
            <p:cNvCxnSpPr/>
            <p:nvPr/>
          </p:nvCxnSpPr>
          <p:spPr>
            <a:xfrm>
              <a:off x="5193254" y="413007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AB7E87E-D79A-448B-AF05-A68BC6EBA435}"/>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551DFC8-7513-47CE-9D78-F5F5BA0174CB}"/>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D973107-D9BE-4E48-8B29-E1AE1B9FCFD3}"/>
                </a:ext>
              </a:extLst>
            </p:cNvPr>
            <p:cNvCxnSpPr/>
            <p:nvPr/>
          </p:nvCxnSpPr>
          <p:spPr>
            <a:xfrm rot="16200000">
              <a:off x="564385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7094655-94A2-48F2-BF0F-C22EB3036424}"/>
                </a:ext>
              </a:extLst>
            </p:cNvPr>
            <p:cNvCxnSpPr/>
            <p:nvPr/>
          </p:nvCxnSpPr>
          <p:spPr>
            <a:xfrm rot="16200000">
              <a:off x="607444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80893250-7B1C-4F93-8B2A-774148EDD8F6}"/>
                </a:ext>
              </a:extLst>
            </p:cNvPr>
            <p:cNvCxnSpPr/>
            <p:nvPr/>
          </p:nvCxnSpPr>
          <p:spPr>
            <a:xfrm rot="16200000">
              <a:off x="650504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FB50506-C853-4C45-833E-27225FC79BBB}"/>
                </a:ext>
              </a:extLst>
            </p:cNvPr>
            <p:cNvCxnSpPr/>
            <p:nvPr/>
          </p:nvCxnSpPr>
          <p:spPr>
            <a:xfrm rot="16200000">
              <a:off x="693564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EB2AD89C-64DE-4306-B644-66076340991A}"/>
                </a:ext>
              </a:extLst>
            </p:cNvPr>
            <p:cNvCxnSpPr/>
            <p:nvPr/>
          </p:nvCxnSpPr>
          <p:spPr>
            <a:xfrm rot="16200000">
              <a:off x="73662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9937522-BDB8-4780-91C1-73F89C9E5117}"/>
                </a:ext>
              </a:extLst>
            </p:cNvPr>
            <p:cNvCxnSpPr/>
            <p:nvPr/>
          </p:nvCxnSpPr>
          <p:spPr>
            <a:xfrm rot="16200000">
              <a:off x="779683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E62F5861-DC3C-46FF-9732-7EED0437E95D}"/>
                </a:ext>
              </a:extLst>
            </p:cNvPr>
            <p:cNvCxnSpPr/>
            <p:nvPr/>
          </p:nvCxnSpPr>
          <p:spPr>
            <a:xfrm rot="16200000">
              <a:off x="822742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4BD89A4B-E2BB-4050-9043-6708942A5DD8}"/>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C686F546-B636-4E62-A4CD-F7251C0F4B77}"/>
                </a:ext>
              </a:extLst>
            </p:cNvPr>
            <p:cNvSpPr txBox="1"/>
            <p:nvPr/>
          </p:nvSpPr>
          <p:spPr>
            <a:xfrm>
              <a:off x="5181928"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45</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46</a:t>
              </a:r>
            </a:p>
          </p:txBody>
        </p:sp>
        <p:sp>
          <p:nvSpPr>
            <p:cNvPr id="46" name="TextBox 45">
              <a:extLst>
                <a:ext uri="{FF2B5EF4-FFF2-40B4-BE49-F238E27FC236}">
                  <a16:creationId xmlns:a16="http://schemas.microsoft.com/office/drawing/2014/main" xmlns="" id="{CE1A0BA1-09C4-4C36-ACF1-7298F03289DD}"/>
                </a:ext>
              </a:extLst>
            </p:cNvPr>
            <p:cNvSpPr txBox="1"/>
            <p:nvPr/>
          </p:nvSpPr>
          <p:spPr>
            <a:xfrm>
              <a:off x="5613497"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36</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33</a:t>
              </a:r>
            </a:p>
          </p:txBody>
        </p:sp>
        <p:sp>
          <p:nvSpPr>
            <p:cNvPr id="47" name="TextBox 46">
              <a:extLst>
                <a:ext uri="{FF2B5EF4-FFF2-40B4-BE49-F238E27FC236}">
                  <a16:creationId xmlns:a16="http://schemas.microsoft.com/office/drawing/2014/main" xmlns="" id="{2EB15FD0-F128-4507-958D-EB01D3909085}"/>
                </a:ext>
              </a:extLst>
            </p:cNvPr>
            <p:cNvSpPr txBox="1"/>
            <p:nvPr/>
          </p:nvSpPr>
          <p:spPr>
            <a:xfrm>
              <a:off x="6041890"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27</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21</a:t>
              </a:r>
            </a:p>
          </p:txBody>
        </p:sp>
        <p:sp>
          <p:nvSpPr>
            <p:cNvPr id="48" name="TextBox 47">
              <a:extLst>
                <a:ext uri="{FF2B5EF4-FFF2-40B4-BE49-F238E27FC236}">
                  <a16:creationId xmlns:a16="http://schemas.microsoft.com/office/drawing/2014/main" xmlns="" id="{471EA600-9520-4662-9F1E-FD7B5482E4A6}"/>
                </a:ext>
              </a:extLst>
            </p:cNvPr>
            <p:cNvSpPr txBox="1"/>
            <p:nvPr/>
          </p:nvSpPr>
          <p:spPr>
            <a:xfrm>
              <a:off x="6472825"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16</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14</a:t>
              </a:r>
            </a:p>
          </p:txBody>
        </p:sp>
        <p:sp>
          <p:nvSpPr>
            <p:cNvPr id="49" name="TextBox 48">
              <a:extLst>
                <a:ext uri="{FF2B5EF4-FFF2-40B4-BE49-F238E27FC236}">
                  <a16:creationId xmlns:a16="http://schemas.microsoft.com/office/drawing/2014/main" xmlns="" id="{2A6C5E15-ED41-4DD0-B43E-EF798350DFF0}"/>
                </a:ext>
              </a:extLst>
            </p:cNvPr>
            <p:cNvSpPr txBox="1"/>
            <p:nvPr/>
          </p:nvSpPr>
          <p:spPr>
            <a:xfrm>
              <a:off x="6931231"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6</a:t>
              </a:r>
            </a:p>
          </p:txBody>
        </p:sp>
        <p:sp>
          <p:nvSpPr>
            <p:cNvPr id="50" name="TextBox 49">
              <a:extLst>
                <a:ext uri="{FF2B5EF4-FFF2-40B4-BE49-F238E27FC236}">
                  <a16:creationId xmlns:a16="http://schemas.microsoft.com/office/drawing/2014/main" xmlns="" id="{6D2FBC37-E9AB-4FED-B674-C8DEDD317AE3}"/>
                </a:ext>
              </a:extLst>
            </p:cNvPr>
            <p:cNvSpPr txBox="1"/>
            <p:nvPr/>
          </p:nvSpPr>
          <p:spPr>
            <a:xfrm>
              <a:off x="7363670"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4</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3</a:t>
              </a:r>
            </a:p>
          </p:txBody>
        </p:sp>
        <p:sp>
          <p:nvSpPr>
            <p:cNvPr id="51" name="TextBox 50">
              <a:extLst>
                <a:ext uri="{FF2B5EF4-FFF2-40B4-BE49-F238E27FC236}">
                  <a16:creationId xmlns:a16="http://schemas.microsoft.com/office/drawing/2014/main" xmlns="" id="{DD78A25C-AEF0-4CD6-99F8-25B1C65971A6}"/>
                </a:ext>
              </a:extLst>
            </p:cNvPr>
            <p:cNvSpPr txBox="1"/>
            <p:nvPr/>
          </p:nvSpPr>
          <p:spPr>
            <a:xfrm>
              <a:off x="8150975" y="5501461"/>
              <a:ext cx="208268" cy="200116"/>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1</a:t>
              </a:r>
            </a:p>
          </p:txBody>
        </p:sp>
        <p:sp>
          <p:nvSpPr>
            <p:cNvPr id="52" name="TextBox 51">
              <a:extLst>
                <a:ext uri="{FF2B5EF4-FFF2-40B4-BE49-F238E27FC236}">
                  <a16:creationId xmlns:a16="http://schemas.microsoft.com/office/drawing/2014/main" xmlns="" id="{485D8DEF-B8A1-4A70-89DA-7E24C10D59C2}"/>
                </a:ext>
              </a:extLst>
            </p:cNvPr>
            <p:cNvSpPr txBox="1"/>
            <p:nvPr/>
          </p:nvSpPr>
          <p:spPr>
            <a:xfrm>
              <a:off x="8655909"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1</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0</a:t>
              </a:r>
            </a:p>
          </p:txBody>
        </p:sp>
        <p:sp>
          <p:nvSpPr>
            <p:cNvPr id="53" name="TextBox 52">
              <a:extLst>
                <a:ext uri="{FF2B5EF4-FFF2-40B4-BE49-F238E27FC236}">
                  <a16:creationId xmlns:a16="http://schemas.microsoft.com/office/drawing/2014/main" xmlns="" id="{67B8F50E-0F77-4A12-BC5E-64D7D132BE11}"/>
                </a:ext>
              </a:extLst>
            </p:cNvPr>
            <p:cNvSpPr txBox="1"/>
            <p:nvPr/>
          </p:nvSpPr>
          <p:spPr>
            <a:xfrm>
              <a:off x="7795472"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2</a:t>
              </a:r>
            </a:p>
            <a:p>
              <a:pPr marL="0" marR="0" lvl="0" indent="0" algn="ct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1</a:t>
              </a:r>
            </a:p>
          </p:txBody>
        </p:sp>
        <p:sp>
          <p:nvSpPr>
            <p:cNvPr id="54" name="TextBox 53">
              <a:extLst>
                <a:ext uri="{FF2B5EF4-FFF2-40B4-BE49-F238E27FC236}">
                  <a16:creationId xmlns:a16="http://schemas.microsoft.com/office/drawing/2014/main" xmlns="" id="{B8E80625-E096-4E7A-8316-818F921E3398}"/>
                </a:ext>
              </a:extLst>
            </p:cNvPr>
            <p:cNvSpPr txBox="1"/>
            <p:nvPr/>
          </p:nvSpPr>
          <p:spPr>
            <a:xfrm>
              <a:off x="4361205" y="5423830"/>
              <a:ext cx="749445" cy="30017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4D4D4D"/>
                  </a:solidFill>
                  <a:effectLst/>
                  <a:uFillTx/>
                  <a:ea typeface="SimSun"/>
                </a:rPr>
                <a:t>面临风险的人数</a:t>
              </a:r>
            </a:p>
            <a:p>
              <a:pPr marL="0" marR="0" lvl="0" indent="0" algn="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B60D27"/>
                  </a:solidFill>
                  <a:effectLst/>
                  <a:uFillTx/>
                  <a:ea typeface="SimSun"/>
                </a:rPr>
                <a:t>卡铂 - 紫杉醇</a:t>
              </a:r>
            </a:p>
            <a:p>
              <a:pPr marL="0" marR="0" lvl="0" indent="0" algn="r" defTabSz="914400" rtl="0" eaLnBrk="1" fontAlgn="base"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顺铂 - 5FU</a:t>
              </a:r>
            </a:p>
          </p:txBody>
        </p:sp>
        <p:sp>
          <p:nvSpPr>
            <p:cNvPr id="55" name="TextBox 54">
              <a:extLst>
                <a:ext uri="{FF2B5EF4-FFF2-40B4-BE49-F238E27FC236}">
                  <a16:creationId xmlns:a16="http://schemas.microsoft.com/office/drawing/2014/main" xmlns="" id="{20980B41-C168-43CB-8828-35D2038AFDD9}"/>
                </a:ext>
              </a:extLst>
            </p:cNvPr>
            <p:cNvSpPr txBox="1"/>
            <p:nvPr/>
          </p:nvSpPr>
          <p:spPr>
            <a:xfrm>
              <a:off x="8041197" y="3259716"/>
              <a:ext cx="48000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u="none" strike="noStrike" cap="none" baseline="0" dirty="0">
                  <a:solidFill>
                    <a:srgbClr val="4D4D4D"/>
                  </a:solidFill>
                  <a:effectLst/>
                  <a:uFillTx/>
                  <a:ea typeface="SimSun"/>
                </a:rPr>
                <a:t>p=0.014</a:t>
              </a:r>
            </a:p>
          </p:txBody>
        </p:sp>
        <p:grpSp>
          <p:nvGrpSpPr>
            <p:cNvPr id="56" name="Graphic 3">
              <a:extLst>
                <a:ext uri="{FF2B5EF4-FFF2-40B4-BE49-F238E27FC236}">
                  <a16:creationId xmlns:a16="http://schemas.microsoft.com/office/drawing/2014/main" xmlns="" id="{3EB618D3-0E3B-40D7-B31C-1D01C73E5D8D}"/>
                </a:ext>
              </a:extLst>
            </p:cNvPr>
            <p:cNvGrpSpPr/>
            <p:nvPr/>
          </p:nvGrpSpPr>
          <p:grpSpPr>
            <a:xfrm>
              <a:off x="5244627" y="3101364"/>
              <a:ext cx="3085938" cy="1423009"/>
              <a:chOff x="5193506" y="3079908"/>
              <a:chExt cx="3952875" cy="1802734"/>
            </a:xfrm>
          </p:grpSpPr>
          <p:sp>
            <p:nvSpPr>
              <p:cNvPr id="59" name="Freeform: Shape 3071">
                <a:extLst>
                  <a:ext uri="{FF2B5EF4-FFF2-40B4-BE49-F238E27FC236}">
                    <a16:creationId xmlns:a16="http://schemas.microsoft.com/office/drawing/2014/main" xmlns="" id="{E2A05B1B-D8EE-47B2-917C-1422A2860562}"/>
                  </a:ext>
                </a:extLst>
              </p:cNvPr>
              <p:cNvSpPr/>
              <p:nvPr/>
            </p:nvSpPr>
            <p:spPr>
              <a:xfrm>
                <a:off x="5193506" y="3079909"/>
                <a:ext cx="3514725" cy="1409700"/>
              </a:xfrm>
              <a:custGeom>
                <a:avLst/>
                <a:gdLst>
                  <a:gd name="connsiteX0" fmla="*/ 3511010 w 3514725"/>
                  <a:gd name="connsiteY0" fmla="*/ 1403985 h 1409700"/>
                  <a:gd name="connsiteX1" fmla="*/ 2431828 w 3514725"/>
                  <a:gd name="connsiteY1" fmla="*/ 1403985 h 1409700"/>
                  <a:gd name="connsiteX2" fmla="*/ 2431828 w 3514725"/>
                  <a:gd name="connsiteY2" fmla="*/ 1265015 h 1409700"/>
                  <a:gd name="connsiteX3" fmla="*/ 2000441 w 3514725"/>
                  <a:gd name="connsiteY3" fmla="*/ 1265015 h 1409700"/>
                  <a:gd name="connsiteX4" fmla="*/ 2000441 w 3514725"/>
                  <a:gd name="connsiteY4" fmla="*/ 1158526 h 1409700"/>
                  <a:gd name="connsiteX5" fmla="*/ 1803749 w 3514725"/>
                  <a:gd name="connsiteY5" fmla="*/ 1158526 h 1409700"/>
                  <a:gd name="connsiteX6" fmla="*/ 1803749 w 3514725"/>
                  <a:gd name="connsiteY6" fmla="*/ 1076420 h 1409700"/>
                  <a:gd name="connsiteX7" fmla="*/ 1791081 w 3514725"/>
                  <a:gd name="connsiteY7" fmla="*/ 1076420 h 1409700"/>
                  <a:gd name="connsiteX8" fmla="*/ 1791081 w 3514725"/>
                  <a:gd name="connsiteY8" fmla="*/ 999744 h 1409700"/>
                  <a:gd name="connsiteX9" fmla="*/ 1702689 w 3514725"/>
                  <a:gd name="connsiteY9" fmla="*/ 999744 h 1409700"/>
                  <a:gd name="connsiteX10" fmla="*/ 1702689 w 3514725"/>
                  <a:gd name="connsiteY10" fmla="*/ 923068 h 1409700"/>
                  <a:gd name="connsiteX11" fmla="*/ 1531239 w 3514725"/>
                  <a:gd name="connsiteY11" fmla="*/ 923068 h 1409700"/>
                  <a:gd name="connsiteX12" fmla="*/ 1531239 w 3514725"/>
                  <a:gd name="connsiteY12" fmla="*/ 846392 h 1409700"/>
                  <a:gd name="connsiteX13" fmla="*/ 1521333 w 3514725"/>
                  <a:gd name="connsiteY13" fmla="*/ 846392 h 1409700"/>
                  <a:gd name="connsiteX14" fmla="*/ 1521333 w 3514725"/>
                  <a:gd name="connsiteY14" fmla="*/ 763334 h 1409700"/>
                  <a:gd name="connsiteX15" fmla="*/ 1164908 w 3514725"/>
                  <a:gd name="connsiteY15" fmla="*/ 763334 h 1409700"/>
                  <a:gd name="connsiteX16" fmla="*/ 1164908 w 3514725"/>
                  <a:gd name="connsiteY16" fmla="*/ 698373 h 1409700"/>
                  <a:gd name="connsiteX17" fmla="*/ 1129665 w 3514725"/>
                  <a:gd name="connsiteY17" fmla="*/ 698373 h 1409700"/>
                  <a:gd name="connsiteX18" fmla="*/ 1129665 w 3514725"/>
                  <a:gd name="connsiteY18" fmla="*/ 570262 h 1409700"/>
                  <a:gd name="connsiteX19" fmla="*/ 1081850 w 3514725"/>
                  <a:gd name="connsiteY19" fmla="*/ 570262 h 1409700"/>
                  <a:gd name="connsiteX20" fmla="*/ 1081850 w 3514725"/>
                  <a:gd name="connsiteY20" fmla="*/ 505206 h 1409700"/>
                  <a:gd name="connsiteX21" fmla="*/ 1071944 w 3514725"/>
                  <a:gd name="connsiteY21" fmla="*/ 505206 h 1409700"/>
                  <a:gd name="connsiteX22" fmla="*/ 1071944 w 3514725"/>
                  <a:gd name="connsiteY22" fmla="*/ 443865 h 1409700"/>
                  <a:gd name="connsiteX23" fmla="*/ 1037654 w 3514725"/>
                  <a:gd name="connsiteY23" fmla="*/ 443865 h 1409700"/>
                  <a:gd name="connsiteX24" fmla="*/ 1037654 w 3514725"/>
                  <a:gd name="connsiteY24" fmla="*/ 384334 h 1409700"/>
                  <a:gd name="connsiteX25" fmla="*/ 982599 w 3514725"/>
                  <a:gd name="connsiteY25" fmla="*/ 384334 h 1409700"/>
                  <a:gd name="connsiteX26" fmla="*/ 982599 w 3514725"/>
                  <a:gd name="connsiteY26" fmla="*/ 326612 h 1409700"/>
                  <a:gd name="connsiteX27" fmla="*/ 659511 w 3514725"/>
                  <a:gd name="connsiteY27" fmla="*/ 326612 h 1409700"/>
                  <a:gd name="connsiteX28" fmla="*/ 659511 w 3514725"/>
                  <a:gd name="connsiteY28" fmla="*/ 277844 h 1409700"/>
                  <a:gd name="connsiteX29" fmla="*/ 650558 w 3514725"/>
                  <a:gd name="connsiteY29" fmla="*/ 277844 h 1409700"/>
                  <a:gd name="connsiteX30" fmla="*/ 650558 w 3514725"/>
                  <a:gd name="connsiteY30" fmla="*/ 260699 h 1409700"/>
                  <a:gd name="connsiteX31" fmla="*/ 638842 w 3514725"/>
                  <a:gd name="connsiteY31" fmla="*/ 260699 h 1409700"/>
                  <a:gd name="connsiteX32" fmla="*/ 638842 w 3514725"/>
                  <a:gd name="connsiteY32" fmla="*/ 222790 h 1409700"/>
                  <a:gd name="connsiteX33" fmla="*/ 597313 w 3514725"/>
                  <a:gd name="connsiteY33" fmla="*/ 222790 h 1409700"/>
                  <a:gd name="connsiteX34" fmla="*/ 597313 w 3514725"/>
                  <a:gd name="connsiteY34" fmla="*/ 168688 h 1409700"/>
                  <a:gd name="connsiteX35" fmla="*/ 535972 w 3514725"/>
                  <a:gd name="connsiteY35" fmla="*/ 168688 h 1409700"/>
                  <a:gd name="connsiteX36" fmla="*/ 535972 w 3514725"/>
                  <a:gd name="connsiteY36" fmla="*/ 105537 h 1409700"/>
                  <a:gd name="connsiteX37" fmla="*/ 354521 w 3514725"/>
                  <a:gd name="connsiteY37" fmla="*/ 105537 h 1409700"/>
                  <a:gd name="connsiteX38" fmla="*/ 354521 w 3514725"/>
                  <a:gd name="connsiteY38" fmla="*/ 62198 h 1409700"/>
                  <a:gd name="connsiteX39" fmla="*/ 197549 w 3514725"/>
                  <a:gd name="connsiteY39" fmla="*/ 62198 h 1409700"/>
                  <a:gd name="connsiteX40" fmla="*/ 197549 w 3514725"/>
                  <a:gd name="connsiteY40" fmla="*/ 7144 h 1409700"/>
                  <a:gd name="connsiteX41" fmla="*/ 7144 w 3514725"/>
                  <a:gd name="connsiteY41" fmla="*/ 714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14725" h="1409700">
                    <a:moveTo>
                      <a:pt x="3511010" y="1403985"/>
                    </a:moveTo>
                    <a:lnTo>
                      <a:pt x="2431828" y="1403985"/>
                    </a:lnTo>
                    <a:lnTo>
                      <a:pt x="2431828" y="1265015"/>
                    </a:lnTo>
                    <a:lnTo>
                      <a:pt x="2000441" y="1265015"/>
                    </a:lnTo>
                    <a:lnTo>
                      <a:pt x="2000441" y="1158526"/>
                    </a:lnTo>
                    <a:lnTo>
                      <a:pt x="1803749" y="1158526"/>
                    </a:lnTo>
                    <a:lnTo>
                      <a:pt x="1803749" y="1076420"/>
                    </a:lnTo>
                    <a:lnTo>
                      <a:pt x="1791081" y="1076420"/>
                    </a:lnTo>
                    <a:lnTo>
                      <a:pt x="1791081" y="999744"/>
                    </a:lnTo>
                    <a:lnTo>
                      <a:pt x="1702689" y="999744"/>
                    </a:lnTo>
                    <a:lnTo>
                      <a:pt x="1702689" y="923068"/>
                    </a:lnTo>
                    <a:lnTo>
                      <a:pt x="1531239" y="923068"/>
                    </a:lnTo>
                    <a:lnTo>
                      <a:pt x="1531239" y="846392"/>
                    </a:lnTo>
                    <a:lnTo>
                      <a:pt x="1521333" y="846392"/>
                    </a:lnTo>
                    <a:lnTo>
                      <a:pt x="1521333" y="763334"/>
                    </a:lnTo>
                    <a:lnTo>
                      <a:pt x="1164908" y="763334"/>
                    </a:lnTo>
                    <a:lnTo>
                      <a:pt x="1164908" y="698373"/>
                    </a:lnTo>
                    <a:lnTo>
                      <a:pt x="1129665" y="698373"/>
                    </a:lnTo>
                    <a:lnTo>
                      <a:pt x="1129665" y="570262"/>
                    </a:lnTo>
                    <a:lnTo>
                      <a:pt x="1081850" y="570262"/>
                    </a:lnTo>
                    <a:lnTo>
                      <a:pt x="1081850" y="505206"/>
                    </a:lnTo>
                    <a:lnTo>
                      <a:pt x="1071944" y="505206"/>
                    </a:lnTo>
                    <a:lnTo>
                      <a:pt x="1071944" y="443865"/>
                    </a:lnTo>
                    <a:lnTo>
                      <a:pt x="1037654" y="443865"/>
                    </a:lnTo>
                    <a:lnTo>
                      <a:pt x="1037654" y="384334"/>
                    </a:lnTo>
                    <a:lnTo>
                      <a:pt x="982599" y="384334"/>
                    </a:lnTo>
                    <a:lnTo>
                      <a:pt x="982599" y="326612"/>
                    </a:lnTo>
                    <a:lnTo>
                      <a:pt x="659511" y="326612"/>
                    </a:lnTo>
                    <a:lnTo>
                      <a:pt x="659511" y="277844"/>
                    </a:lnTo>
                    <a:lnTo>
                      <a:pt x="650558" y="277844"/>
                    </a:lnTo>
                    <a:lnTo>
                      <a:pt x="650558" y="260699"/>
                    </a:lnTo>
                    <a:lnTo>
                      <a:pt x="638842" y="260699"/>
                    </a:lnTo>
                    <a:lnTo>
                      <a:pt x="638842" y="222790"/>
                    </a:lnTo>
                    <a:lnTo>
                      <a:pt x="597313" y="222790"/>
                    </a:lnTo>
                    <a:lnTo>
                      <a:pt x="597313" y="168688"/>
                    </a:lnTo>
                    <a:lnTo>
                      <a:pt x="535972" y="168688"/>
                    </a:lnTo>
                    <a:lnTo>
                      <a:pt x="535972" y="105537"/>
                    </a:lnTo>
                    <a:lnTo>
                      <a:pt x="354521" y="105537"/>
                    </a:lnTo>
                    <a:lnTo>
                      <a:pt x="354521" y="62198"/>
                    </a:lnTo>
                    <a:lnTo>
                      <a:pt x="197549" y="62198"/>
                    </a:lnTo>
                    <a:lnTo>
                      <a:pt x="197549" y="7144"/>
                    </a:lnTo>
                    <a:lnTo>
                      <a:pt x="7144" y="7144"/>
                    </a:lnTo>
                  </a:path>
                </a:pathLst>
              </a:custGeom>
              <a:noFill/>
              <a:ln w="1905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Freeform: Shape 3072">
                <a:extLst>
                  <a:ext uri="{FF2B5EF4-FFF2-40B4-BE49-F238E27FC236}">
                    <a16:creationId xmlns:a16="http://schemas.microsoft.com/office/drawing/2014/main" xmlns="" id="{B7348834-29C5-4262-938A-1CC9E07DADB7}"/>
                  </a:ext>
                </a:extLst>
              </p:cNvPr>
              <p:cNvSpPr/>
              <p:nvPr/>
            </p:nvSpPr>
            <p:spPr>
              <a:xfrm>
                <a:off x="5193506" y="3079908"/>
                <a:ext cx="3952875" cy="1802734"/>
              </a:xfrm>
              <a:custGeom>
                <a:avLst/>
                <a:gdLst>
                  <a:gd name="connsiteX0" fmla="*/ 7144 w 3952875"/>
                  <a:gd name="connsiteY0" fmla="*/ 7144 h 1790700"/>
                  <a:gd name="connsiteX1" fmla="*/ 110014 w 3952875"/>
                  <a:gd name="connsiteY1" fmla="*/ 7144 h 1790700"/>
                  <a:gd name="connsiteX2" fmla="*/ 110014 w 3952875"/>
                  <a:gd name="connsiteY2" fmla="*/ 106394 h 1790700"/>
                  <a:gd name="connsiteX3" fmla="*/ 138017 w 3952875"/>
                  <a:gd name="connsiteY3" fmla="*/ 106394 h 1790700"/>
                  <a:gd name="connsiteX4" fmla="*/ 138017 w 3952875"/>
                  <a:gd name="connsiteY4" fmla="*/ 158782 h 1790700"/>
                  <a:gd name="connsiteX5" fmla="*/ 191262 w 3952875"/>
                  <a:gd name="connsiteY5" fmla="*/ 158782 h 1790700"/>
                  <a:gd name="connsiteX6" fmla="*/ 191262 w 3952875"/>
                  <a:gd name="connsiteY6" fmla="*/ 195739 h 1790700"/>
                  <a:gd name="connsiteX7" fmla="*/ 272415 w 3952875"/>
                  <a:gd name="connsiteY7" fmla="*/ 195739 h 1790700"/>
                  <a:gd name="connsiteX8" fmla="*/ 272415 w 3952875"/>
                  <a:gd name="connsiteY8" fmla="*/ 348234 h 1790700"/>
                  <a:gd name="connsiteX9" fmla="*/ 297752 w 3952875"/>
                  <a:gd name="connsiteY9" fmla="*/ 348234 h 1790700"/>
                  <a:gd name="connsiteX10" fmla="*/ 297752 w 3952875"/>
                  <a:gd name="connsiteY10" fmla="*/ 384334 h 1790700"/>
                  <a:gd name="connsiteX11" fmla="*/ 433102 w 3952875"/>
                  <a:gd name="connsiteY11" fmla="*/ 384334 h 1790700"/>
                  <a:gd name="connsiteX12" fmla="*/ 433102 w 3952875"/>
                  <a:gd name="connsiteY12" fmla="*/ 438436 h 1790700"/>
                  <a:gd name="connsiteX13" fmla="*/ 498062 w 3952875"/>
                  <a:gd name="connsiteY13" fmla="*/ 438436 h 1790700"/>
                  <a:gd name="connsiteX14" fmla="*/ 498062 w 3952875"/>
                  <a:gd name="connsiteY14" fmla="*/ 535019 h 1790700"/>
                  <a:gd name="connsiteX15" fmla="*/ 701040 w 3952875"/>
                  <a:gd name="connsiteY15" fmla="*/ 535019 h 1790700"/>
                  <a:gd name="connsiteX16" fmla="*/ 701040 w 3952875"/>
                  <a:gd name="connsiteY16" fmla="*/ 583787 h 1790700"/>
                  <a:gd name="connsiteX17" fmla="*/ 741712 w 3952875"/>
                  <a:gd name="connsiteY17" fmla="*/ 583787 h 1790700"/>
                  <a:gd name="connsiteX18" fmla="*/ 741712 w 3952875"/>
                  <a:gd name="connsiteY18" fmla="*/ 626174 h 1790700"/>
                  <a:gd name="connsiteX19" fmla="*/ 801243 w 3952875"/>
                  <a:gd name="connsiteY19" fmla="*/ 626174 h 1790700"/>
                  <a:gd name="connsiteX20" fmla="*/ 801243 w 3952875"/>
                  <a:gd name="connsiteY20" fmla="*/ 677609 h 1790700"/>
                  <a:gd name="connsiteX21" fmla="*/ 822865 w 3952875"/>
                  <a:gd name="connsiteY21" fmla="*/ 677609 h 1790700"/>
                  <a:gd name="connsiteX22" fmla="*/ 822865 w 3952875"/>
                  <a:gd name="connsiteY22" fmla="*/ 734473 h 1790700"/>
                  <a:gd name="connsiteX23" fmla="*/ 843629 w 3952875"/>
                  <a:gd name="connsiteY23" fmla="*/ 734473 h 1790700"/>
                  <a:gd name="connsiteX24" fmla="*/ 843629 w 3952875"/>
                  <a:gd name="connsiteY24" fmla="*/ 780479 h 1790700"/>
                  <a:gd name="connsiteX25" fmla="*/ 868013 w 3952875"/>
                  <a:gd name="connsiteY25" fmla="*/ 780479 h 1790700"/>
                  <a:gd name="connsiteX26" fmla="*/ 868013 w 3952875"/>
                  <a:gd name="connsiteY26" fmla="*/ 886968 h 1790700"/>
                  <a:gd name="connsiteX27" fmla="*/ 896017 w 3952875"/>
                  <a:gd name="connsiteY27" fmla="*/ 886968 h 1790700"/>
                  <a:gd name="connsiteX28" fmla="*/ 896017 w 3952875"/>
                  <a:gd name="connsiteY28" fmla="*/ 935641 h 1790700"/>
                  <a:gd name="connsiteX29" fmla="*/ 986219 w 3952875"/>
                  <a:gd name="connsiteY29" fmla="*/ 935641 h 1790700"/>
                  <a:gd name="connsiteX30" fmla="*/ 986219 w 3952875"/>
                  <a:gd name="connsiteY30" fmla="*/ 988886 h 1790700"/>
                  <a:gd name="connsiteX31" fmla="*/ 1022318 w 3952875"/>
                  <a:gd name="connsiteY31" fmla="*/ 988886 h 1790700"/>
                  <a:gd name="connsiteX32" fmla="*/ 1022318 w 3952875"/>
                  <a:gd name="connsiteY32" fmla="*/ 1037654 h 1790700"/>
                  <a:gd name="connsiteX33" fmla="*/ 1105281 w 3952875"/>
                  <a:gd name="connsiteY33" fmla="*/ 1037654 h 1790700"/>
                  <a:gd name="connsiteX34" fmla="*/ 1105281 w 3952875"/>
                  <a:gd name="connsiteY34" fmla="*/ 1093565 h 1790700"/>
                  <a:gd name="connsiteX35" fmla="*/ 1227106 w 3952875"/>
                  <a:gd name="connsiteY35" fmla="*/ 1093565 h 1790700"/>
                  <a:gd name="connsiteX36" fmla="*/ 1227106 w 3952875"/>
                  <a:gd name="connsiteY36" fmla="*/ 1148620 h 1790700"/>
                  <a:gd name="connsiteX37" fmla="*/ 1279493 w 3952875"/>
                  <a:gd name="connsiteY37" fmla="*/ 1148620 h 1790700"/>
                  <a:gd name="connsiteX38" fmla="*/ 1279493 w 3952875"/>
                  <a:gd name="connsiteY38" fmla="*/ 1198245 h 1790700"/>
                  <a:gd name="connsiteX39" fmla="*/ 1533906 w 3952875"/>
                  <a:gd name="connsiteY39" fmla="*/ 1198245 h 1790700"/>
                  <a:gd name="connsiteX40" fmla="*/ 1533906 w 3952875"/>
                  <a:gd name="connsiteY40" fmla="*/ 1254252 h 1790700"/>
                  <a:gd name="connsiteX41" fmla="*/ 1569149 w 3952875"/>
                  <a:gd name="connsiteY41" fmla="*/ 1254252 h 1790700"/>
                  <a:gd name="connsiteX42" fmla="*/ 1569149 w 3952875"/>
                  <a:gd name="connsiteY42" fmla="*/ 1304735 h 1790700"/>
                  <a:gd name="connsiteX43" fmla="*/ 1587151 w 3952875"/>
                  <a:gd name="connsiteY43" fmla="*/ 1304735 h 1790700"/>
                  <a:gd name="connsiteX44" fmla="*/ 1587151 w 3952875"/>
                  <a:gd name="connsiteY44" fmla="*/ 1414843 h 1790700"/>
                  <a:gd name="connsiteX45" fmla="*/ 1633252 w 3952875"/>
                  <a:gd name="connsiteY45" fmla="*/ 1414843 h 1790700"/>
                  <a:gd name="connsiteX46" fmla="*/ 1633252 w 3952875"/>
                  <a:gd name="connsiteY46" fmla="*/ 1521333 h 1790700"/>
                  <a:gd name="connsiteX47" fmla="*/ 1647635 w 3952875"/>
                  <a:gd name="connsiteY47" fmla="*/ 1521333 h 1790700"/>
                  <a:gd name="connsiteX48" fmla="*/ 1647635 w 3952875"/>
                  <a:gd name="connsiteY48" fmla="*/ 1588961 h 1790700"/>
                  <a:gd name="connsiteX49" fmla="*/ 1660303 w 3952875"/>
                  <a:gd name="connsiteY49" fmla="*/ 1588961 h 1790700"/>
                  <a:gd name="connsiteX50" fmla="*/ 1660303 w 3952875"/>
                  <a:gd name="connsiteY50" fmla="*/ 1638586 h 1790700"/>
                  <a:gd name="connsiteX51" fmla="*/ 1700022 w 3952875"/>
                  <a:gd name="connsiteY51" fmla="*/ 1638586 h 1790700"/>
                  <a:gd name="connsiteX52" fmla="*/ 1700022 w 3952875"/>
                  <a:gd name="connsiteY52" fmla="*/ 1687354 h 1790700"/>
                  <a:gd name="connsiteX53" fmla="*/ 2364105 w 3952875"/>
                  <a:gd name="connsiteY53" fmla="*/ 1687354 h 1790700"/>
                  <a:gd name="connsiteX54" fmla="*/ 2364105 w 3952875"/>
                  <a:gd name="connsiteY54" fmla="*/ 1791081 h 1790700"/>
                  <a:gd name="connsiteX55" fmla="*/ 3946017 w 3952875"/>
                  <a:gd name="connsiteY55" fmla="*/ 1791081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52875" h="1790700">
                    <a:moveTo>
                      <a:pt x="7144" y="7144"/>
                    </a:moveTo>
                    <a:lnTo>
                      <a:pt x="110014" y="7144"/>
                    </a:lnTo>
                    <a:lnTo>
                      <a:pt x="110014" y="106394"/>
                    </a:lnTo>
                    <a:lnTo>
                      <a:pt x="138017" y="106394"/>
                    </a:lnTo>
                    <a:lnTo>
                      <a:pt x="138017" y="158782"/>
                    </a:lnTo>
                    <a:lnTo>
                      <a:pt x="191262" y="158782"/>
                    </a:lnTo>
                    <a:lnTo>
                      <a:pt x="191262" y="195739"/>
                    </a:lnTo>
                    <a:lnTo>
                      <a:pt x="272415" y="195739"/>
                    </a:lnTo>
                    <a:lnTo>
                      <a:pt x="272415" y="348234"/>
                    </a:lnTo>
                    <a:lnTo>
                      <a:pt x="297752" y="348234"/>
                    </a:lnTo>
                    <a:lnTo>
                      <a:pt x="297752" y="384334"/>
                    </a:lnTo>
                    <a:lnTo>
                      <a:pt x="433102" y="384334"/>
                    </a:lnTo>
                    <a:lnTo>
                      <a:pt x="433102" y="438436"/>
                    </a:lnTo>
                    <a:lnTo>
                      <a:pt x="498062" y="438436"/>
                    </a:lnTo>
                    <a:lnTo>
                      <a:pt x="498062" y="535019"/>
                    </a:lnTo>
                    <a:lnTo>
                      <a:pt x="701040" y="535019"/>
                    </a:lnTo>
                    <a:lnTo>
                      <a:pt x="701040" y="583787"/>
                    </a:lnTo>
                    <a:lnTo>
                      <a:pt x="741712" y="583787"/>
                    </a:lnTo>
                    <a:lnTo>
                      <a:pt x="741712" y="626174"/>
                    </a:lnTo>
                    <a:lnTo>
                      <a:pt x="801243" y="626174"/>
                    </a:lnTo>
                    <a:lnTo>
                      <a:pt x="801243" y="677609"/>
                    </a:lnTo>
                    <a:lnTo>
                      <a:pt x="822865" y="677609"/>
                    </a:lnTo>
                    <a:lnTo>
                      <a:pt x="822865" y="734473"/>
                    </a:lnTo>
                    <a:lnTo>
                      <a:pt x="843629" y="734473"/>
                    </a:lnTo>
                    <a:lnTo>
                      <a:pt x="843629" y="780479"/>
                    </a:lnTo>
                    <a:lnTo>
                      <a:pt x="868013" y="780479"/>
                    </a:lnTo>
                    <a:lnTo>
                      <a:pt x="868013" y="886968"/>
                    </a:lnTo>
                    <a:lnTo>
                      <a:pt x="896017" y="886968"/>
                    </a:lnTo>
                    <a:lnTo>
                      <a:pt x="896017" y="935641"/>
                    </a:lnTo>
                    <a:lnTo>
                      <a:pt x="986219" y="935641"/>
                    </a:lnTo>
                    <a:lnTo>
                      <a:pt x="986219" y="988886"/>
                    </a:lnTo>
                    <a:lnTo>
                      <a:pt x="1022318" y="988886"/>
                    </a:lnTo>
                    <a:lnTo>
                      <a:pt x="1022318" y="1037654"/>
                    </a:lnTo>
                    <a:lnTo>
                      <a:pt x="1105281" y="1037654"/>
                    </a:lnTo>
                    <a:lnTo>
                      <a:pt x="1105281" y="1093565"/>
                    </a:lnTo>
                    <a:lnTo>
                      <a:pt x="1227106" y="1093565"/>
                    </a:lnTo>
                    <a:lnTo>
                      <a:pt x="1227106" y="1148620"/>
                    </a:lnTo>
                    <a:lnTo>
                      <a:pt x="1279493" y="1148620"/>
                    </a:lnTo>
                    <a:lnTo>
                      <a:pt x="1279493" y="1198245"/>
                    </a:lnTo>
                    <a:lnTo>
                      <a:pt x="1533906" y="1198245"/>
                    </a:lnTo>
                    <a:lnTo>
                      <a:pt x="1533906" y="1254252"/>
                    </a:lnTo>
                    <a:lnTo>
                      <a:pt x="1569149" y="1254252"/>
                    </a:lnTo>
                    <a:lnTo>
                      <a:pt x="1569149" y="1304735"/>
                    </a:lnTo>
                    <a:lnTo>
                      <a:pt x="1587151" y="1304735"/>
                    </a:lnTo>
                    <a:lnTo>
                      <a:pt x="1587151" y="1414843"/>
                    </a:lnTo>
                    <a:lnTo>
                      <a:pt x="1633252" y="1414843"/>
                    </a:lnTo>
                    <a:lnTo>
                      <a:pt x="1633252" y="1521333"/>
                    </a:lnTo>
                    <a:lnTo>
                      <a:pt x="1647635" y="1521333"/>
                    </a:lnTo>
                    <a:lnTo>
                      <a:pt x="1647635" y="1588961"/>
                    </a:lnTo>
                    <a:lnTo>
                      <a:pt x="1660303" y="1588961"/>
                    </a:lnTo>
                    <a:lnTo>
                      <a:pt x="1660303" y="1638586"/>
                    </a:lnTo>
                    <a:lnTo>
                      <a:pt x="1700022" y="1638586"/>
                    </a:lnTo>
                    <a:lnTo>
                      <a:pt x="1700022" y="1687354"/>
                    </a:lnTo>
                    <a:lnTo>
                      <a:pt x="2364105" y="1687354"/>
                    </a:lnTo>
                    <a:lnTo>
                      <a:pt x="2364105" y="1791081"/>
                    </a:lnTo>
                    <a:lnTo>
                      <a:pt x="3946017" y="1791081"/>
                    </a:lnTo>
                  </a:path>
                </a:pathLst>
              </a:custGeom>
              <a:noFill/>
              <a:ln w="19050"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57" name="TextBox 56">
              <a:extLst>
                <a:ext uri="{FF2B5EF4-FFF2-40B4-BE49-F238E27FC236}">
                  <a16:creationId xmlns:a16="http://schemas.microsoft.com/office/drawing/2014/main" xmlns="" id="{014B3143-61E2-4FB1-A36E-13793049AFC4}"/>
                </a:ext>
              </a:extLst>
            </p:cNvPr>
            <p:cNvSpPr txBox="1"/>
            <p:nvPr/>
          </p:nvSpPr>
          <p:spPr>
            <a:xfrm>
              <a:off x="4984967" y="4410308"/>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u="none" strike="noStrike" cap="none" baseline="0">
                  <a:solidFill>
                    <a:srgbClr val="4D4D4D"/>
                  </a:solidFill>
                  <a:effectLst/>
                  <a:uFillTx/>
                  <a:ea typeface="SimSun"/>
                </a:rPr>
                <a:t>0.2</a:t>
              </a:r>
            </a:p>
          </p:txBody>
        </p:sp>
        <p:cxnSp>
          <p:nvCxnSpPr>
            <p:cNvPr id="58" name="Straight Connector 57">
              <a:extLst>
                <a:ext uri="{FF2B5EF4-FFF2-40B4-BE49-F238E27FC236}">
                  <a16:creationId xmlns:a16="http://schemas.microsoft.com/office/drawing/2014/main" xmlns="" id="{AD24FDC9-7F3D-41CC-9924-C5332FC73E9C}"/>
                </a:ext>
              </a:extLst>
            </p:cNvPr>
            <p:cNvCxnSpPr/>
            <p:nvPr/>
          </p:nvCxnSpPr>
          <p:spPr>
            <a:xfrm>
              <a:off x="5193254" y="447183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257047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zh-CN" sz="1600" b="1" i="0" u="none" strike="noStrike" cap="none" baseline="0" dirty="0">
                <a:solidFill>
                  <a:srgbClr val="043882"/>
                </a:solidFill>
                <a:effectLst/>
                <a:uFillTx/>
                <a:ea typeface="SimSun"/>
              </a:rPr>
              <a:t>LBA21：InterAACT：关于顺铂 (CDDP) 加 5-氟尿嘧啶 (5-FU) 对比卡铂 (C) 加每周紫杉醇 (P) 治疗不能手术的局部复发 (ILR) 或转移性治疗初治疾病患者 (pts) 的多中心、开放性、随机、II 期晚期肛门癌试验 - 一项国际罕见癌症倡议 (IRCI) 试验</a:t>
            </a:r>
            <a:r>
              <a:rPr lang="es-ES" altLang="zh-CN" sz="1600" b="1" i="0" u="none" strike="noStrike" cap="none" baseline="0" dirty="0">
                <a:solidFill>
                  <a:srgbClr val="043882"/>
                </a:solidFill>
                <a:effectLst/>
                <a:uFillTx/>
                <a:ea typeface="SimSun"/>
              </a:rPr>
              <a:t> </a:t>
            </a:r>
            <a:r>
              <a:rPr lang="zh-CN" sz="1600" b="1" i="0" u="none" strike="noStrike" cap="none" baseline="0" dirty="0">
                <a:solidFill>
                  <a:srgbClr val="043882"/>
                </a:solidFill>
                <a:effectLst/>
                <a:uFillTx/>
                <a:ea typeface="SimSun"/>
              </a:rPr>
              <a:t>– Rao S, et al</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在治疗晚期肛门癌初治患者中，卡铂+紫杉醇表现出与顺铂 + 5FU 相似的 ORR，但具有更好的安全性，且毒性更小</a:t>
            </a:r>
          </a:p>
          <a:p>
            <a:r>
              <a:rPr lang="zh-CN" sz="1600" b="1" i="0" u="none" strike="noStrike" cap="none" baseline="0">
                <a:solidFill>
                  <a:srgbClr val="4D4D4D"/>
                </a:solidFill>
                <a:effectLst/>
                <a:uFillTx/>
                <a:ea typeface="SimSun"/>
              </a:rPr>
              <a:t>卡铂 + 紫杉醇可能是一种新的潜在 SoC，用于治疗晚期肛门癌初治患者 </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Rao S, et al. Ann Oncol 2018;29(suppl 5):abstr LBA21</a:t>
            </a:r>
          </a:p>
        </p:txBody>
      </p:sp>
      <p:graphicFrame>
        <p:nvGraphicFramePr>
          <p:cNvPr id="6" name="Group 88"/>
          <p:cNvGraphicFramePr>
            <a:graphicFrameLocks noGrp="1"/>
          </p:cNvGraphicFramePr>
          <p:nvPr>
            <p:extLst/>
          </p:nvPr>
        </p:nvGraphicFramePr>
        <p:xfrm>
          <a:off x="361950" y="1549400"/>
          <a:ext cx="8420099" cy="2701200"/>
        </p:xfrm>
        <a:graphic>
          <a:graphicData uri="http://schemas.openxmlformats.org/drawingml/2006/table">
            <a:tbl>
              <a:tblPr firstRow="1" bandRow="1">
                <a:tableStyleId>{69012ECD-51FC-41F1-AA8D-1B2483CD663E}</a:tableStyleId>
              </a:tblPr>
              <a:tblGrid>
                <a:gridCol w="2760260">
                  <a:extLst>
                    <a:ext uri="{9D8B030D-6E8A-4147-A177-3AD203B41FA5}">
                      <a16:colId xmlns:a16="http://schemas.microsoft.com/office/drawing/2014/main" xmlns="" val="20000"/>
                    </a:ext>
                  </a:extLst>
                </a:gridCol>
                <a:gridCol w="3338551">
                  <a:extLst>
                    <a:ext uri="{9D8B030D-6E8A-4147-A177-3AD203B41FA5}">
                      <a16:colId xmlns:a16="http://schemas.microsoft.com/office/drawing/2014/main" xmlns="" val="20002"/>
                    </a:ext>
                  </a:extLst>
                </a:gridCol>
                <a:gridCol w="2321288">
                  <a:extLst>
                    <a:ext uri="{9D8B030D-6E8A-4147-A177-3AD203B41FA5}">
                      <a16:colId xmlns:a16="http://schemas.microsoft.com/office/drawing/2014/main" xmlns="" val="20003"/>
                    </a:ext>
                  </a:extLst>
                </a:gridCol>
              </a:tblGrid>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≥3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卡铂 + 紫杉醇 (n=42)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顺铂 + 5FU (n=42)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zh-CN" sz="13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8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发热性嗜中性粒细胞减少症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粘膜炎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11 (26)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7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神经病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血栓栓塞</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5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SAE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15 (36)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26 (62)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93236594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胃肠癌</a:t>
            </a:r>
          </a:p>
        </p:txBody>
      </p:sp>
    </p:spTree>
    <p:extLst>
      <p:ext uri="{BB962C8B-B14F-4D97-AF65-F5344CB8AC3E}">
        <p14:creationId xmlns:p14="http://schemas.microsoft.com/office/powerpoint/2010/main" xmlns="" val="110168544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417PD：使用多组学分子谱分析在胃肠癌中进行联合治疗优化</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Monge C, et al. </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基于从国家研究联盟获得的 MOMP 癌症数据，评估在胃肠癌中联合治疗的应用</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在这项回顾性分析中，对接受 MOMP 的胃肠癌患者 (n=5377) 和其他队列（包括 CRC）(n=2961) 进行了分类，以评估单药和联合治疗</a:t>
            </a:r>
          </a:p>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对于单药可操作性，在所有胃肠道癌症 (24%) 和 CRC 队列 (31%) 中对于 PI3K/AKT/mTOR 抑制剂具有潜在可操作生物标志物的患者比例最高</a:t>
            </a:r>
          </a:p>
          <a:p>
            <a:pPr marL="0" indent="0">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这些结果表明，分子谱分析应该用于药物开发策略，以评估入组、临床效用以及靶点和疾病特定的试验设计 </a:t>
            </a:r>
          </a:p>
        </p:txBody>
      </p:sp>
      <p:sp>
        <p:nvSpPr>
          <p:cNvPr id="5" name="Text Placeholder 4"/>
          <p:cNvSpPr>
            <a:spLocks noGrp="1"/>
          </p:cNvSpPr>
          <p:nvPr>
            <p:ph type="body" sz="quarter" idx="11"/>
          </p:nvPr>
        </p:nvSpPr>
        <p:spPr>
          <a:xfrm>
            <a:off x="4291200" y="6096000"/>
            <a:ext cx="4487675" cy="487363"/>
          </a:xfrm>
        </p:spPr>
        <p:txBody>
          <a:bodyPr/>
          <a:lstStyle/>
          <a:p>
            <a:r>
              <a:rPr lang="zh-CN" sz="1200" b="0" i="0" u="none" strike="noStrike" cap="none" baseline="0">
                <a:solidFill>
                  <a:srgbClr val="4D4D4D"/>
                </a:solidFill>
                <a:effectLst/>
                <a:uFillTx/>
                <a:ea typeface="SimSun"/>
              </a:rPr>
              <a:t>Monge C, et al. Ann Oncol 2018;29(suppl 5):abstr 417PD</a:t>
            </a:r>
          </a:p>
        </p:txBody>
      </p:sp>
    </p:spTree>
    <p:extLst>
      <p:ext uri="{BB962C8B-B14F-4D97-AF65-F5344CB8AC3E}">
        <p14:creationId xmlns:p14="http://schemas.microsoft.com/office/powerpoint/2010/main" xmlns="" val="297673814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胃肠道肿瘤的转化研究</a:t>
            </a:r>
            <a:r>
              <a:rPr lang="zh-CN" sz="1800" b="1" i="0" u="none" strike="noStrike" cap="none" baseline="0" dirty="0" smtClean="0">
                <a:solidFill>
                  <a:srgbClr val="043882"/>
                </a:solidFill>
                <a:effectLst/>
                <a:uFillTx/>
                <a:ea typeface="SimSun"/>
              </a:rPr>
              <a:t>：H</a:t>
            </a:r>
            <a:r>
              <a:rPr lang="zh-CN" sz="1800" b="1" i="0" u="none" strike="noStrike" cap="none" baseline="0" dirty="0">
                <a:solidFill>
                  <a:srgbClr val="043882"/>
                </a:solidFill>
                <a:effectLst/>
                <a:uFillTx/>
                <a:ea typeface="SimSun"/>
              </a:rPr>
              <a:t>CC、结肠癌和 mCRC</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Dienstmann R</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研究目的（REFLECT: 摘要 59PD – Finn RS, et al）</a:t>
            </a:r>
          </a:p>
          <a:p>
            <a:r>
              <a:rPr lang="zh-CN" sz="1600" b="1" i="0" u="none" strike="noStrike" cap="none" baseline="0">
                <a:solidFill>
                  <a:srgbClr val="4D4D4D"/>
                </a:solidFill>
                <a:effectLst/>
                <a:uFillTx/>
                <a:ea typeface="SimSun"/>
              </a:rPr>
              <a:t>评估乐伐替尼对比索拉非尼 1 线治疗后不可切除的 HCC 患者中的血清生物标志物</a:t>
            </a:r>
          </a:p>
          <a:p>
            <a:pPr marL="0" indent="0">
              <a:buNone/>
            </a:pPr>
            <a:r>
              <a:rPr lang="zh-CN" sz="1600" b="1" i="0" u="none" strike="noStrike" cap="none" baseline="0">
                <a:solidFill>
                  <a:srgbClr val="4D4D4D"/>
                </a:solidFill>
                <a:effectLst/>
                <a:uFillTx/>
                <a:ea typeface="SimSun"/>
              </a:rPr>
              <a:t>研究设计</a:t>
            </a:r>
          </a:p>
          <a:p>
            <a:r>
              <a:rPr lang="zh-CN" sz="1600" b="0" i="0" u="none" strike="noStrike" cap="none" baseline="0">
                <a:solidFill>
                  <a:srgbClr val="4D4D4D"/>
                </a:solidFill>
                <a:effectLst/>
                <a:uFillTx/>
                <a:ea typeface="SimSun"/>
              </a:rPr>
              <a:t>在 REFLECT 试验中，患者 (n=954) 随机分配 (1:1) 接受乐伐替尼 (n=478) 或索拉非尼 (n=128)，且分别在 267 和 128 名患者中检测生物标志物 </a:t>
            </a:r>
          </a:p>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乐伐替尼的 mOS 不劣于索拉非尼（分别为 13.6 与 12.3个月；HR 0.92 [95%CI 0.79，1.06]）</a:t>
            </a:r>
          </a:p>
          <a:p>
            <a:r>
              <a:rPr lang="zh-CN" sz="1600" b="0" i="0" u="none" strike="noStrike" cap="none" baseline="0">
                <a:solidFill>
                  <a:srgbClr val="4D4D4D"/>
                </a:solidFill>
                <a:effectLst/>
                <a:uFillTx/>
                <a:ea typeface="SimSun"/>
              </a:rPr>
              <a:t>两个治疗组均与 VEGF 水平升高有关，但接受乐伐替尼治疗的患者中程度更大 </a:t>
            </a:r>
          </a:p>
          <a:p>
            <a:r>
              <a:rPr lang="zh-CN" sz="1600" b="0" i="0" u="none" strike="noStrike" cap="none" baseline="0">
                <a:solidFill>
                  <a:srgbClr val="4D4D4D"/>
                </a:solidFill>
                <a:effectLst/>
                <a:uFillTx/>
                <a:ea typeface="SimSun"/>
              </a:rPr>
              <a:t>在接受乐伐替尼治疗的患者中，OR 与 FGF19（55% 与 18%，周期 4 第 1 天与基线；p=0.014) 和 FGF23 生物标志物水平（48% 与 16%，p=0.002）相对基线的增幅更大相关</a:t>
            </a:r>
          </a:p>
        </p:txBody>
      </p:sp>
      <p:sp>
        <p:nvSpPr>
          <p:cNvPr id="5" name="Text Placeholder 4"/>
          <p:cNvSpPr>
            <a:spLocks noGrp="1"/>
          </p:cNvSpPr>
          <p:nvPr>
            <p:ph type="body" sz="quarter" idx="11"/>
          </p:nvPr>
        </p:nvSpPr>
        <p:spPr>
          <a:xfrm>
            <a:off x="4557600" y="6096000"/>
            <a:ext cx="4221275" cy="487363"/>
          </a:xfrm>
        </p:spPr>
        <p:txBody>
          <a:bodyPr/>
          <a:lstStyle/>
          <a:p>
            <a:r>
              <a:rPr lang="zh-CN" sz="1200" b="0" i="0" u="none" strike="noStrike" cap="none" baseline="0">
                <a:solidFill>
                  <a:srgbClr val="4D4D4D"/>
                </a:solidFill>
                <a:effectLst/>
                <a:uFillTx/>
                <a:ea typeface="SimSun"/>
              </a:rPr>
              <a:t>Finn RS, et al. Ann Oncol 2018;29(suppl 5):abstr 59PD</a:t>
            </a:r>
            <a:r>
              <a:rPr sz="1200"/>
              <a:t/>
            </a:r>
            <a:br>
              <a:rPr sz="1200"/>
            </a:br>
            <a:r>
              <a:rPr lang="zh-CN" sz="1200" b="0" i="0" u="none" strike="noStrike" cap="none" baseline="0">
                <a:solidFill>
                  <a:srgbClr val="4D4D4D"/>
                </a:solidFill>
                <a:effectLst/>
                <a:uFillTx/>
                <a:ea typeface="SimSun"/>
              </a:rPr>
              <a:t>Laurent-Puig P, et al. Ann Oncol 2018;29(suppl 5):abstr 60PD</a:t>
            </a:r>
            <a:r>
              <a:rPr sz="1200"/>
              <a:t/>
            </a:r>
            <a:br>
              <a:rPr sz="1200"/>
            </a:br>
            <a:r>
              <a:rPr lang="zh-CN" sz="1200" b="0" i="0" u="none" strike="noStrike" cap="none" baseline="0">
                <a:solidFill>
                  <a:srgbClr val="4D4D4D"/>
                </a:solidFill>
                <a:effectLst/>
                <a:uFillTx/>
                <a:ea typeface="SimSun"/>
              </a:rPr>
              <a:t>Berger MD, et al. Ann Oncol 2018;29(suppl 5):abstr 61PD</a:t>
            </a:r>
          </a:p>
        </p:txBody>
      </p:sp>
    </p:spTree>
    <p:extLst>
      <p:ext uri="{BB962C8B-B14F-4D97-AF65-F5344CB8AC3E}">
        <p14:creationId xmlns:p14="http://schemas.microsoft.com/office/powerpoint/2010/main" xmlns="" val="73995055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胃肠道肿瘤的转化研究</a:t>
            </a:r>
            <a:r>
              <a:rPr lang="zh-CN" sz="1800" b="1" i="0" u="none" strike="noStrike" cap="none" baseline="0" dirty="0" smtClean="0">
                <a:solidFill>
                  <a:srgbClr val="043882"/>
                </a:solidFill>
                <a:effectLst/>
                <a:uFillTx/>
                <a:ea typeface="SimSun"/>
              </a:rPr>
              <a:t>：H</a:t>
            </a:r>
            <a:r>
              <a:rPr lang="zh-CN" sz="1800" b="1" i="0" u="none" strike="noStrike" cap="none" baseline="0" dirty="0">
                <a:solidFill>
                  <a:srgbClr val="043882"/>
                </a:solidFill>
                <a:effectLst/>
                <a:uFillTx/>
                <a:ea typeface="SimSun"/>
              </a:rPr>
              <a:t>CC、结肠癌和 mCRC</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Dienstmann R</a:t>
            </a:r>
          </a:p>
        </p:txBody>
      </p:sp>
      <p:sp>
        <p:nvSpPr>
          <p:cNvPr id="3" name="Content Placeholder 2"/>
          <p:cNvSpPr>
            <a:spLocks noGrp="1"/>
          </p:cNvSpPr>
          <p:nvPr>
            <p:ph idx="1"/>
          </p:nvPr>
        </p:nvSpPr>
        <p:spPr>
          <a:xfrm>
            <a:off x="365124" y="1254035"/>
            <a:ext cx="8486568" cy="4746172"/>
          </a:xfrm>
        </p:spPr>
        <p:txBody>
          <a:bodyPr/>
          <a:lstStyle/>
          <a:p>
            <a:pPr marL="0" indent="0">
              <a:buNone/>
            </a:pPr>
            <a:r>
              <a:rPr lang="zh-CN" sz="1600" b="1" i="0" u="none" strike="noStrike" cap="none" baseline="0">
                <a:solidFill>
                  <a:srgbClr val="4D4D4D"/>
                </a:solidFill>
                <a:effectLst/>
                <a:uFillTx/>
                <a:ea typeface="SimSun"/>
              </a:rPr>
              <a:t>研究目的（PETACC-8: 摘要 60PD – Laurent-Puig P, et al）</a:t>
            </a:r>
          </a:p>
          <a:p>
            <a:r>
              <a:rPr lang="zh-CN" sz="1600" b="1" i="0" u="none" strike="noStrike" cap="none" baseline="0">
                <a:solidFill>
                  <a:srgbClr val="4D4D4D"/>
                </a:solidFill>
                <a:effectLst/>
                <a:uFillTx/>
                <a:ea typeface="SimSun"/>
              </a:rPr>
              <a:t>在 III 期结肠癌患者中使用反卷积算法评估考虑了肿瘤内异质性的 CMS 分类的预后影响 </a:t>
            </a:r>
          </a:p>
          <a:p>
            <a:pPr marL="0" indent="0">
              <a:buNone/>
            </a:pPr>
            <a:r>
              <a:rPr lang="zh-CN" sz="1600" b="1" i="0" u="none" strike="noStrike" cap="none" baseline="0">
                <a:solidFill>
                  <a:srgbClr val="4D4D4D"/>
                </a:solidFill>
                <a:effectLst/>
                <a:uFillTx/>
                <a:ea typeface="SimSun"/>
              </a:rPr>
              <a:t>研究设计</a:t>
            </a:r>
          </a:p>
          <a:p>
            <a:r>
              <a:rPr lang="zh-CN" sz="1600" b="0" i="0" u="none" strike="noStrike" cap="none" baseline="0">
                <a:solidFill>
                  <a:srgbClr val="4D4D4D"/>
                </a:solidFill>
                <a:effectLst/>
                <a:uFillTx/>
                <a:ea typeface="SimSun"/>
              </a:rPr>
              <a:t>将结肠癌 CMS 分类的随机 Forest 分类器应用于来自 PETACC08 试验的福尔马林固定石蜡包埋样本 (n=1779)</a:t>
            </a:r>
          </a:p>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PETACC08 试验系列的随机 Forest 分类证实了 CMS 与临床、病理和分子特征的相关性（CMS1：dMMR，右侧，3/4 级，免疫浸润；CMS2：免疫匮乏；CMS3：RAS 突变体；和 CMS4：EMT/TGF-β标记；免疫/间质浸润，预后最差）</a:t>
            </a:r>
          </a:p>
          <a:p>
            <a:r>
              <a:rPr lang="zh-CN" sz="1600" b="0" i="0" u="none" strike="noStrike" cap="none" baseline="0">
                <a:solidFill>
                  <a:srgbClr val="4D4D4D"/>
                </a:solidFill>
                <a:effectLst/>
                <a:uFillTx/>
                <a:ea typeface="SimSun"/>
              </a:rPr>
              <a:t>对于 63％ 的样本，CMS 属性不确定* </a:t>
            </a:r>
          </a:p>
          <a:p>
            <a:r>
              <a:rPr lang="zh-CN" sz="1600" b="0" i="0" u="none" strike="noStrike" cap="none" baseline="0">
                <a:solidFill>
                  <a:srgbClr val="4D4D4D"/>
                </a:solidFill>
                <a:effectLst/>
                <a:uFillTx/>
                <a:ea typeface="SimSun"/>
              </a:rPr>
              <a:t>57％ 的样本中显示肿瘤内异质性</a:t>
            </a:r>
            <a:r>
              <a:rPr lang="zh-CN" sz="1600" b="0" i="0" u="none" strike="noStrike" cap="none" baseline="30000">
                <a:solidFill>
                  <a:srgbClr val="4D4D4D"/>
                </a:solidFill>
                <a:effectLst/>
                <a:uFillTx/>
                <a:ea typeface="SimSun"/>
              </a:rPr>
              <a:t>†</a:t>
            </a:r>
            <a:r>
              <a:rPr lang="zh-CN" b="0" i="0" u="none" strike="noStrike" cap="none" baseline="0">
                <a:effectLst/>
                <a:uFillTx/>
              </a:rPr>
              <a:t> </a:t>
            </a:r>
          </a:p>
          <a:p>
            <a:endParaRPr lang="en-GB"/>
          </a:p>
        </p:txBody>
      </p:sp>
      <p:sp>
        <p:nvSpPr>
          <p:cNvPr id="9" name="Text Placeholder 8"/>
          <p:cNvSpPr>
            <a:spLocks noGrp="1"/>
          </p:cNvSpPr>
          <p:nvPr>
            <p:ph type="body" sz="quarter" idx="10"/>
          </p:nvPr>
        </p:nvSpPr>
        <p:spPr/>
        <p:txBody>
          <a:bodyPr/>
          <a:lstStyle/>
          <a:p>
            <a:r>
              <a:rPr lang="zh-CN" sz="1200" b="0" i="0" u="none" strike="noStrike" cap="none" baseline="0">
                <a:solidFill>
                  <a:srgbClr val="4D4D4D"/>
                </a:solidFill>
                <a:effectLst/>
                <a:uFillTx/>
                <a:ea typeface="SimSun"/>
              </a:rPr>
              <a:t>*随机 Forest 分类器概率 &lt;70％；</a:t>
            </a:r>
            <a:r>
              <a:rPr sz="1200"/>
              <a:t/>
            </a:r>
            <a:br>
              <a:rPr sz="1200"/>
            </a:b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≥1 CMS，其中 WISP 衍生权重超过 20％</a:t>
            </a:r>
          </a:p>
        </p:txBody>
      </p:sp>
      <p:sp>
        <p:nvSpPr>
          <p:cNvPr id="5" name="Text Placeholder 4"/>
          <p:cNvSpPr>
            <a:spLocks noGrp="1"/>
          </p:cNvSpPr>
          <p:nvPr>
            <p:ph type="body" sz="quarter" idx="11"/>
          </p:nvPr>
        </p:nvSpPr>
        <p:spPr>
          <a:xfrm>
            <a:off x="4557600" y="6096000"/>
            <a:ext cx="4221275" cy="487363"/>
          </a:xfrm>
        </p:spPr>
        <p:txBody>
          <a:bodyPr/>
          <a:lstStyle/>
          <a:p>
            <a:r>
              <a:rPr lang="zh-CN" sz="1200" b="0" i="0" u="none" strike="noStrike" cap="none" baseline="0">
                <a:solidFill>
                  <a:srgbClr val="4D4D4D"/>
                </a:solidFill>
                <a:effectLst/>
                <a:uFillTx/>
                <a:ea typeface="SimSun"/>
              </a:rPr>
              <a:t>Finn RS, et al. Ann Oncol 2018;29(suppl 5):abstr 59PD</a:t>
            </a:r>
            <a:r>
              <a:rPr sz="1200"/>
              <a:t/>
            </a:r>
            <a:br>
              <a:rPr sz="1200"/>
            </a:br>
            <a:r>
              <a:rPr lang="zh-CN" sz="1200" b="0" i="0" u="none" strike="noStrike" cap="none" baseline="0">
                <a:solidFill>
                  <a:srgbClr val="4D4D4D"/>
                </a:solidFill>
                <a:effectLst/>
                <a:uFillTx/>
                <a:ea typeface="SimSun"/>
              </a:rPr>
              <a:t>Laurent-Puig P, et al. Ann Oncol 2018;29(suppl 5):abstr 60PD</a:t>
            </a:r>
            <a:r>
              <a:rPr sz="1200"/>
              <a:t/>
            </a:r>
            <a:br>
              <a:rPr sz="1200"/>
            </a:br>
            <a:r>
              <a:rPr lang="zh-CN" sz="1200" b="0" i="0" u="none" strike="noStrike" cap="none" baseline="0">
                <a:solidFill>
                  <a:srgbClr val="4D4D4D"/>
                </a:solidFill>
                <a:effectLst/>
                <a:uFillTx/>
                <a:ea typeface="SimSun"/>
              </a:rPr>
              <a:t>Berger MD, et al. Ann Oncol 2018;29(suppl 5):abstr 61PD</a:t>
            </a:r>
          </a:p>
        </p:txBody>
      </p:sp>
    </p:spTree>
    <p:extLst>
      <p:ext uri="{BB962C8B-B14F-4D97-AF65-F5344CB8AC3E}">
        <p14:creationId xmlns:p14="http://schemas.microsoft.com/office/powerpoint/2010/main" xmlns="" val="3863886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LBA25：TAGS：曲氟尿苷/替吡嘧啶 (TAS-102) 与安慰剂治疗难治性转移性胃癌患者的一项 3 期、随机、双盲研究</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Arkenau H, et al </a:t>
            </a:r>
          </a:p>
        </p:txBody>
      </p:sp>
      <p:sp>
        <p:nvSpPr>
          <p:cNvPr id="4" name="Text Placeholder 3"/>
          <p:cNvSpPr>
            <a:spLocks noGrp="1"/>
          </p:cNvSpPr>
          <p:nvPr>
            <p:ph type="body" sz="quarter" idx="10"/>
          </p:nvPr>
        </p:nvSpPr>
        <p:spPr/>
        <p:txBody>
          <a:bodyPr/>
          <a:lstStyle/>
          <a:p>
            <a:r>
              <a:rPr lang="zh-CN" sz="1200" b="0" i="0" u="none" strike="noStrike" cap="none" baseline="30000">
                <a:solidFill>
                  <a:srgbClr val="4D4D4D"/>
                </a:solidFill>
                <a:effectLst/>
                <a:uFillTx/>
                <a:ea typeface="SimSun"/>
              </a:rPr>
              <a:t>a</a:t>
            </a:r>
            <a:r>
              <a:rPr lang="zh-CN" sz="1200" b="0" i="0" u="none" strike="noStrike" cap="none" baseline="0">
                <a:solidFill>
                  <a:srgbClr val="4D4D4D"/>
                </a:solidFill>
                <a:effectLst/>
                <a:uFillTx/>
                <a:ea typeface="SimSun"/>
              </a:rPr>
              <a:t>ITT 人群；</a:t>
            </a:r>
            <a:r>
              <a:rPr lang="zh-CN" sz="1200" b="0" i="0" u="none" strike="noStrike" cap="none" baseline="30000">
                <a:solidFill>
                  <a:srgbClr val="4D4D4D"/>
                </a:solidFill>
                <a:effectLst/>
                <a:uFillTx/>
                <a:ea typeface="SimSun"/>
              </a:rPr>
              <a:t>b</a:t>
            </a:r>
            <a:r>
              <a:rPr lang="zh-CN" sz="1200" b="0" i="0" u="none" strike="noStrike" cap="none" baseline="0">
                <a:solidFill>
                  <a:srgbClr val="4D4D4D"/>
                </a:solidFill>
                <a:effectLst/>
                <a:uFillTx/>
                <a:ea typeface="SimSun"/>
              </a:rPr>
              <a:t>分层对数秩检验</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Arkenau H, et al. Ann Oncol 2018;29(suppl 5):abstr LBA25</a:t>
            </a:r>
          </a:p>
        </p:txBody>
      </p:sp>
      <p:sp>
        <p:nvSpPr>
          <p:cNvPr id="7" name="Content Placeholder 2"/>
          <p:cNvSpPr>
            <a:spLocks noGrp="1"/>
          </p:cNvSpPr>
          <p:nvPr>
            <p:ph idx="1"/>
          </p:nvPr>
        </p:nvSpPr>
        <p:spPr>
          <a:xfrm>
            <a:off x="365124" y="1254035"/>
            <a:ext cx="8413751" cy="302757"/>
          </a:xfrm>
        </p:spPr>
        <p:txBody>
          <a:bodyPr/>
          <a:lstStyle/>
          <a:p>
            <a:pPr marL="0" indent="0">
              <a:buNone/>
            </a:pPr>
            <a:r>
              <a:rPr lang="zh-CN" sz="1600" b="1" i="0" u="none" strike="noStrike" cap="none" baseline="0">
                <a:solidFill>
                  <a:srgbClr val="4D4D4D"/>
                </a:solidFill>
                <a:effectLst/>
                <a:uFillTx/>
                <a:ea typeface="SimSun"/>
              </a:rPr>
              <a:t>关键结果（续）</a:t>
            </a:r>
          </a:p>
        </p:txBody>
      </p:sp>
      <p:graphicFrame>
        <p:nvGraphicFramePr>
          <p:cNvPr id="8" name="Table 7">
            <a:extLst>
              <a:ext uri="{FF2B5EF4-FFF2-40B4-BE49-F238E27FC236}">
                <a16:creationId xmlns:a16="http://schemas.microsoft.com/office/drawing/2014/main" xmlns="" id="{C81B9660-01E5-4D95-8641-6543D6209067}"/>
              </a:ext>
            </a:extLst>
          </p:cNvPr>
          <p:cNvGraphicFramePr>
            <a:graphicFrameLocks noGrp="1"/>
          </p:cNvGraphicFramePr>
          <p:nvPr>
            <p:extLst>
              <p:ext uri="{D42A27DB-BD31-4B8C-83A1-F6EECF244321}">
                <p14:modId xmlns:p14="http://schemas.microsoft.com/office/powerpoint/2010/main" xmlns="" val="2956656533"/>
              </p:ext>
            </p:extLst>
          </p:nvPr>
        </p:nvGraphicFramePr>
        <p:xfrm>
          <a:off x="5508104" y="1700808"/>
          <a:ext cx="3270771" cy="155448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xmlns="" val="820898601"/>
                    </a:ext>
                  </a:extLst>
                </a:gridCol>
                <a:gridCol w="901301">
                  <a:extLst>
                    <a:ext uri="{9D8B030D-6E8A-4147-A177-3AD203B41FA5}">
                      <a16:colId xmlns:a16="http://schemas.microsoft.com/office/drawing/2014/main" xmlns="" val="1614306200"/>
                    </a:ext>
                  </a:extLst>
                </a:gridCol>
                <a:gridCol w="906633">
                  <a:extLst>
                    <a:ext uri="{9D8B030D-6E8A-4147-A177-3AD203B41FA5}">
                      <a16:colId xmlns:a16="http://schemas.microsoft.com/office/drawing/2014/main" xmlns="" val="1976163491"/>
                    </a:ext>
                  </a:extLst>
                </a:gridCol>
              </a:tblGrid>
              <a:tr h="185163">
                <a:tc>
                  <a:txBody>
                    <a:bodyPr/>
                    <a:lstStyle/>
                    <a:p>
                      <a:endParaRPr lang="en-GB" sz="1200"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60D27"/>
                          </a:solidFill>
                          <a:effectLst/>
                          <a:uFillTx/>
                          <a:ea typeface="SimSun"/>
                        </a:rPr>
                        <a:t>TFD/TPI</a:t>
                      </a:r>
                      <a:r>
                        <a:rPr sz="1200"/>
                        <a:t/>
                      </a:r>
                      <a:br>
                        <a:rPr sz="1200"/>
                      </a:br>
                      <a:r>
                        <a:rPr lang="zh-CN" sz="1200" b="1" i="0" u="none" strike="noStrike" cap="none" baseline="0">
                          <a:solidFill>
                            <a:srgbClr val="B60D27"/>
                          </a:solidFill>
                          <a:effectLst/>
                          <a:uFillTx/>
                          <a:ea typeface="SimSun"/>
                        </a:rPr>
                        <a:t>(n=337)</a:t>
                      </a:r>
                      <a:r>
                        <a:rPr lang="zh-CN" sz="1200" b="1" i="0" u="none" strike="noStrike" cap="none" baseline="30000">
                          <a:solidFill>
                            <a:srgbClr val="B60D27"/>
                          </a:solidFill>
                          <a:effectLst/>
                          <a:uFillTx/>
                          <a:ea typeface="SimSun"/>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2C0D8"/>
                          </a:solidFill>
                          <a:effectLst/>
                          <a:uFillTx/>
                          <a:ea typeface="SimSun"/>
                        </a:rPr>
                        <a:t>安慰剂</a:t>
                      </a:r>
                      <a:r>
                        <a:rPr sz="1200"/>
                        <a:t/>
                      </a:r>
                      <a:br>
                        <a:rPr sz="1200"/>
                      </a:br>
                      <a:r>
                        <a:rPr lang="zh-CN" sz="1200" b="1" i="0" u="none" strike="noStrike" cap="none" baseline="0">
                          <a:solidFill>
                            <a:srgbClr val="B2C0D8"/>
                          </a:solidFill>
                          <a:effectLst/>
                          <a:uFillTx/>
                          <a:ea typeface="SimSun"/>
                        </a:rPr>
                        <a:t>(n=170)</a:t>
                      </a:r>
                      <a:r>
                        <a:rPr lang="zh-CN" sz="1200" b="1" i="0" u="none" strike="noStrike" cap="none" baseline="30000">
                          <a:solidFill>
                            <a:srgbClr val="B2C0D8"/>
                          </a:solidFill>
                          <a:effectLst/>
                          <a:uFillTx/>
                          <a:ea typeface="SimSun"/>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8781735"/>
                  </a:ext>
                </a:extLst>
              </a:tr>
              <a:tr h="150188">
                <a:tc>
                  <a:txBody>
                    <a:bodyPr/>
                    <a:lstStyle/>
                    <a:p>
                      <a:r>
                        <a:rPr lang="zh-CN" sz="1200" b="0" i="0" u="none" strike="noStrike" cap="none" baseline="0">
                          <a:solidFill>
                            <a:srgbClr val="4D4D4D"/>
                          </a:solidFill>
                          <a:effectLst/>
                          <a:uFillTx/>
                          <a:ea typeface="SimSun"/>
                        </a:rPr>
                        <a:t>事件，n (%)</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287 (85)</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156 (92)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9277771"/>
                  </a:ext>
                </a:extLst>
              </a:tr>
              <a:tr h="150188">
                <a:tc>
                  <a:txBody>
                    <a:bodyPr/>
                    <a:lstStyle/>
                    <a:p>
                      <a:r>
                        <a:rPr lang="zh-CN" sz="1200" b="0" i="0" u="none" strike="noStrike" cap="none" baseline="0">
                          <a:solidFill>
                            <a:srgbClr val="4D4D4D"/>
                          </a:solidFill>
                          <a:effectLst/>
                          <a:uFillTx/>
                          <a:ea typeface="SimSun"/>
                        </a:rPr>
                        <a:t>mPFS，月数</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2.0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1.8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79819221"/>
                  </a:ext>
                </a:extLst>
              </a:tr>
              <a:tr h="150188">
                <a:tc>
                  <a:txBody>
                    <a:bodyPr/>
                    <a:lstStyle/>
                    <a:p>
                      <a:r>
                        <a:rPr lang="zh-CN" sz="1200" b="0" i="0" u="none" strike="noStrike" cap="none" baseline="0" dirty="0">
                          <a:solidFill>
                            <a:srgbClr val="4D4D4D"/>
                          </a:solidFill>
                          <a:effectLst/>
                          <a:uFillTx/>
                          <a:ea typeface="SimSun"/>
                        </a:rPr>
                        <a:t>HR (</a:t>
                      </a:r>
                      <a:r>
                        <a:rPr lang="zh-CN" sz="1200" b="0" i="0" u="none" strike="noStrike" cap="none" baseline="0" dirty="0" smtClean="0">
                          <a:solidFill>
                            <a:srgbClr val="4D4D4D"/>
                          </a:solidFill>
                          <a:effectLst/>
                          <a:uFillTx/>
                          <a:ea typeface="SimSun"/>
                        </a:rPr>
                        <a:t>95%CI</a:t>
                      </a:r>
                      <a:r>
                        <a:rPr lang="zh-CN" sz="1200" b="0" i="0" u="none" strike="noStrike" cap="none" baseline="0" dirty="0">
                          <a:solidFill>
                            <a:srgbClr val="4D4D4D"/>
                          </a:solidFill>
                          <a:effectLst/>
                          <a:uFillTx/>
                          <a:ea typeface="SimSun"/>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zh-CN" sz="1200" b="0" i="0" u="none" strike="noStrike" cap="none" baseline="0">
                          <a:solidFill>
                            <a:srgbClr val="4D4D4D"/>
                          </a:solidFill>
                          <a:effectLst/>
                          <a:uFillTx/>
                          <a:ea typeface="SimSun"/>
                        </a:rPr>
                        <a:t>0.57 (0.47, 0.70)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7168367"/>
                  </a:ext>
                </a:extLst>
              </a:tr>
              <a:tr h="15018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u="none" strike="noStrike" cap="none" baseline="0">
                          <a:solidFill>
                            <a:srgbClr val="4D4D4D"/>
                          </a:solidFill>
                          <a:effectLst/>
                          <a:uFillTx/>
                          <a:ea typeface="SimSun"/>
                        </a:rPr>
                        <a:t>双侧 p 值</a:t>
                      </a:r>
                      <a:r>
                        <a:rPr lang="zh-CN" sz="1200" b="0" i="0" u="none" strike="noStrike" cap="none" baseline="30000">
                          <a:solidFill>
                            <a:srgbClr val="4D4D4D"/>
                          </a:solidFill>
                          <a:effectLst/>
                          <a:uFillTx/>
                          <a:ea typeface="SimSun"/>
                        </a:rPr>
                        <a:t>b</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b="0" i="0" u="none" strike="noStrike" cap="none" baseline="0">
                          <a:solidFill>
                            <a:srgbClr val="4D4D4D"/>
                          </a:solidFill>
                          <a:effectLst/>
                          <a:uFillTx/>
                          <a:ea typeface="SimSun"/>
                        </a:rPr>
                        <a:t>&lt;0.0001</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55350515"/>
                  </a:ext>
                </a:extLst>
              </a:tr>
            </a:tbl>
          </a:graphicData>
        </a:graphic>
      </p:graphicFrame>
      <p:cxnSp>
        <p:nvCxnSpPr>
          <p:cNvPr id="9" name="Straight Connector 8">
            <a:extLst>
              <a:ext uri="{FF2B5EF4-FFF2-40B4-BE49-F238E27FC236}">
                <a16:creationId xmlns:a16="http://schemas.microsoft.com/office/drawing/2014/main" xmlns="" id="{1206E9F4-8050-43A5-961E-4AA9736E71D0}"/>
              </a:ext>
            </a:extLst>
          </p:cNvPr>
          <p:cNvCxnSpPr/>
          <p:nvPr/>
        </p:nvCxnSpPr>
        <p:spPr>
          <a:xfrm flipH="1" flipV="1">
            <a:off x="4379041" y="4152550"/>
            <a:ext cx="0" cy="36527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EEB1DA7-B852-4CBF-BC35-4FECBB763DC3}"/>
              </a:ext>
            </a:extLst>
          </p:cNvPr>
          <p:cNvSpPr txBox="1"/>
          <p:nvPr/>
        </p:nvSpPr>
        <p:spPr>
          <a:xfrm>
            <a:off x="4307402" y="1556792"/>
            <a:ext cx="529198"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PFS</a:t>
            </a:r>
          </a:p>
        </p:txBody>
      </p:sp>
      <p:sp>
        <p:nvSpPr>
          <p:cNvPr id="11" name="TextBox 10">
            <a:extLst>
              <a:ext uri="{FF2B5EF4-FFF2-40B4-BE49-F238E27FC236}">
                <a16:creationId xmlns:a16="http://schemas.microsoft.com/office/drawing/2014/main" xmlns="" id="{7CD2648C-B934-42D1-9BAB-1D321BB4E7D0}"/>
              </a:ext>
            </a:extLst>
          </p:cNvPr>
          <p:cNvSpPr txBox="1"/>
          <p:nvPr/>
        </p:nvSpPr>
        <p:spPr>
          <a:xfrm>
            <a:off x="614373" y="1908848"/>
            <a:ext cx="480011"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100</a:t>
            </a:r>
          </a:p>
        </p:txBody>
      </p:sp>
      <p:sp>
        <p:nvSpPr>
          <p:cNvPr id="12" name="TextBox 11">
            <a:extLst>
              <a:ext uri="{FF2B5EF4-FFF2-40B4-BE49-F238E27FC236}">
                <a16:creationId xmlns:a16="http://schemas.microsoft.com/office/drawing/2014/main" xmlns="" id="{8339064D-4B62-4FF0-B4B1-663BCA06547D}"/>
              </a:ext>
            </a:extLst>
          </p:cNvPr>
          <p:cNvSpPr txBox="1"/>
          <p:nvPr/>
        </p:nvSpPr>
        <p:spPr>
          <a:xfrm>
            <a:off x="4384139" y="4941168"/>
            <a:ext cx="1072952"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时间，月数</a:t>
            </a:r>
          </a:p>
        </p:txBody>
      </p:sp>
      <p:sp>
        <p:nvSpPr>
          <p:cNvPr id="13" name="TextBox 12">
            <a:extLst>
              <a:ext uri="{FF2B5EF4-FFF2-40B4-BE49-F238E27FC236}">
                <a16:creationId xmlns:a16="http://schemas.microsoft.com/office/drawing/2014/main" xmlns="" id="{6940B1A7-7B31-4F21-A2AD-A7A7326DF63E}"/>
              </a:ext>
            </a:extLst>
          </p:cNvPr>
          <p:cNvSpPr txBox="1"/>
          <p:nvPr/>
        </p:nvSpPr>
        <p:spPr>
          <a:xfrm>
            <a:off x="999818"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0</a:t>
            </a:r>
          </a:p>
        </p:txBody>
      </p:sp>
      <p:sp>
        <p:nvSpPr>
          <p:cNvPr id="14" name="TextBox 13">
            <a:extLst>
              <a:ext uri="{FF2B5EF4-FFF2-40B4-BE49-F238E27FC236}">
                <a16:creationId xmlns:a16="http://schemas.microsoft.com/office/drawing/2014/main" xmlns="" id="{0DDE5100-C2B2-45CE-BA35-8B374ABD6558}"/>
              </a:ext>
            </a:extLst>
          </p:cNvPr>
          <p:cNvSpPr txBox="1"/>
          <p:nvPr/>
        </p:nvSpPr>
        <p:spPr>
          <a:xfrm>
            <a:off x="812338" y="4353675"/>
            <a:ext cx="282046"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0</a:t>
            </a:r>
          </a:p>
        </p:txBody>
      </p:sp>
      <p:sp>
        <p:nvSpPr>
          <p:cNvPr id="15" name="Freeform: Shape 14">
            <a:extLst>
              <a:ext uri="{FF2B5EF4-FFF2-40B4-BE49-F238E27FC236}">
                <a16:creationId xmlns:a16="http://schemas.microsoft.com/office/drawing/2014/main" xmlns="" id="{E38F289B-F83F-45DD-B845-81B17B8A582B}"/>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6" name="Straight Connector 15">
            <a:extLst>
              <a:ext uri="{FF2B5EF4-FFF2-40B4-BE49-F238E27FC236}">
                <a16:creationId xmlns:a16="http://schemas.microsoft.com/office/drawing/2014/main" xmlns="" id="{EBC3D63A-C4F8-4A06-B74F-B5893E47B0AE}"/>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4B4E6093-C3FC-44B5-A405-F32A886777D8}"/>
              </a:ext>
            </a:extLst>
          </p:cNvPr>
          <p:cNvSpPr txBox="1"/>
          <p:nvPr/>
        </p:nvSpPr>
        <p:spPr>
          <a:xfrm>
            <a:off x="713355" y="2397813"/>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80</a:t>
            </a:r>
          </a:p>
        </p:txBody>
      </p:sp>
      <p:cxnSp>
        <p:nvCxnSpPr>
          <p:cNvPr id="18" name="Straight Connector 17">
            <a:extLst>
              <a:ext uri="{FF2B5EF4-FFF2-40B4-BE49-F238E27FC236}">
                <a16:creationId xmlns:a16="http://schemas.microsoft.com/office/drawing/2014/main" xmlns="" id="{D3A769E8-154E-4658-8F26-FB6D023D17D0}"/>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A7783580-5D1C-4EAF-BB89-92FE4785955E}"/>
              </a:ext>
            </a:extLst>
          </p:cNvPr>
          <p:cNvSpPr txBox="1"/>
          <p:nvPr/>
        </p:nvSpPr>
        <p:spPr>
          <a:xfrm>
            <a:off x="713355" y="2886778"/>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60</a:t>
            </a:r>
          </a:p>
        </p:txBody>
      </p:sp>
      <p:cxnSp>
        <p:nvCxnSpPr>
          <p:cNvPr id="20" name="Straight Connector 19">
            <a:extLst>
              <a:ext uri="{FF2B5EF4-FFF2-40B4-BE49-F238E27FC236}">
                <a16:creationId xmlns:a16="http://schemas.microsoft.com/office/drawing/2014/main" xmlns="" id="{0BB6FE44-D816-4B91-92A8-818B8027891D}"/>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74DF580A-0088-4F40-B29C-395F27A210DD}"/>
              </a:ext>
            </a:extLst>
          </p:cNvPr>
          <p:cNvSpPr txBox="1"/>
          <p:nvPr/>
        </p:nvSpPr>
        <p:spPr>
          <a:xfrm>
            <a:off x="713355" y="3375744"/>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40</a:t>
            </a:r>
          </a:p>
        </p:txBody>
      </p:sp>
      <p:cxnSp>
        <p:nvCxnSpPr>
          <p:cNvPr id="22" name="Straight Connector 21">
            <a:extLst>
              <a:ext uri="{FF2B5EF4-FFF2-40B4-BE49-F238E27FC236}">
                <a16:creationId xmlns:a16="http://schemas.microsoft.com/office/drawing/2014/main" xmlns="" id="{79E680BF-6420-4AC1-8ED3-93892B34B415}"/>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C4BA5C63-B9FD-453A-92EA-B82E055D06D7}"/>
              </a:ext>
            </a:extLst>
          </p:cNvPr>
          <p:cNvSpPr txBox="1"/>
          <p:nvPr/>
        </p:nvSpPr>
        <p:spPr>
          <a:xfrm>
            <a:off x="713355" y="3864708"/>
            <a:ext cx="381028"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20</a:t>
            </a:r>
          </a:p>
        </p:txBody>
      </p:sp>
      <p:cxnSp>
        <p:nvCxnSpPr>
          <p:cNvPr id="24" name="Straight Connector 23">
            <a:extLst>
              <a:ext uri="{FF2B5EF4-FFF2-40B4-BE49-F238E27FC236}">
                <a16:creationId xmlns:a16="http://schemas.microsoft.com/office/drawing/2014/main" xmlns="" id="{372F36A0-24AA-4BE8-A7AE-5A050A1AB274}"/>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E5DF8D8-FEB6-4879-8EA8-42AC0BFDDB7F}"/>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2AE0AE6-A717-4BE3-97F1-F7F4F1CA5553}"/>
              </a:ext>
            </a:extLst>
          </p:cNvPr>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28689E8-7B70-4976-825D-99C7937F0D5A}"/>
              </a:ext>
            </a:extLst>
          </p:cNvPr>
          <p:cNvCxnSpPr/>
          <p:nvPr/>
        </p:nvCxnSpPr>
        <p:spPr>
          <a:xfrm rot="16200000">
            <a:off x="164597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BF27450-65FA-48D2-A2DE-6D24FFC70D56}"/>
              </a:ext>
            </a:extLst>
          </p:cNvPr>
          <p:cNvCxnSpPr/>
          <p:nvPr/>
        </p:nvCxnSpPr>
        <p:spPr>
          <a:xfrm rot="16200000">
            <a:off x="21849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F190749-F725-44CD-AC0C-0393E109E93E}"/>
              </a:ext>
            </a:extLst>
          </p:cNvPr>
          <p:cNvCxnSpPr/>
          <p:nvPr/>
        </p:nvCxnSpPr>
        <p:spPr>
          <a:xfrm rot="16200000">
            <a:off x="272393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717B378-14AE-4318-B411-87AAD16167E2}"/>
              </a:ext>
            </a:extLst>
          </p:cNvPr>
          <p:cNvCxnSpPr/>
          <p:nvPr/>
        </p:nvCxnSpPr>
        <p:spPr>
          <a:xfrm rot="16200000">
            <a:off x="32629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299E0B5-405A-4475-8012-2BD3976190FA}"/>
              </a:ext>
            </a:extLst>
          </p:cNvPr>
          <p:cNvCxnSpPr/>
          <p:nvPr/>
        </p:nvCxnSpPr>
        <p:spPr>
          <a:xfrm rot="16200000">
            <a:off x="38018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4118D60-7F6B-40B6-B662-162EAD76963A}"/>
              </a:ext>
            </a:extLst>
          </p:cNvPr>
          <p:cNvCxnSpPr/>
          <p:nvPr/>
        </p:nvCxnSpPr>
        <p:spPr>
          <a:xfrm rot="16200000">
            <a:off x="43408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91ACF1B-07D4-4CA6-9CD1-1989CB56F346}"/>
              </a:ext>
            </a:extLst>
          </p:cNvPr>
          <p:cNvCxnSpPr/>
          <p:nvPr/>
        </p:nvCxnSpPr>
        <p:spPr>
          <a:xfrm rot="16200000">
            <a:off x="487984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E13E908-0B0E-4AC0-8C60-7BE38E2225A2}"/>
              </a:ext>
            </a:extLst>
          </p:cNvPr>
          <p:cNvCxnSpPr/>
          <p:nvPr/>
        </p:nvCxnSpPr>
        <p:spPr>
          <a:xfrm rot="16200000">
            <a:off x="54188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A5981E1F-5C1C-4C80-AF7A-FA1EB0072F8B}"/>
              </a:ext>
            </a:extLst>
          </p:cNvPr>
          <p:cNvCxnSpPr/>
          <p:nvPr/>
        </p:nvCxnSpPr>
        <p:spPr>
          <a:xfrm rot="16200000">
            <a:off x="595779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7801E1F-82B7-4EEF-9321-FBD21D81AC8E}"/>
              </a:ext>
            </a:extLst>
          </p:cNvPr>
          <p:cNvCxnSpPr/>
          <p:nvPr/>
        </p:nvCxnSpPr>
        <p:spPr>
          <a:xfrm rot="16200000">
            <a:off x="64967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73A83CD-8D70-406E-A4BE-2383ACB6DF6D}"/>
              </a:ext>
            </a:extLst>
          </p:cNvPr>
          <p:cNvCxnSpPr/>
          <p:nvPr/>
        </p:nvCxnSpPr>
        <p:spPr>
          <a:xfrm rot="16200000">
            <a:off x="703575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5766502-4B3A-480D-BCAB-096809DA77E5}"/>
              </a:ext>
            </a:extLst>
          </p:cNvPr>
          <p:cNvCxnSpPr/>
          <p:nvPr/>
        </p:nvCxnSpPr>
        <p:spPr>
          <a:xfrm rot="16200000">
            <a:off x="75747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40AE74F-A334-4A4F-B41F-947DB662DCE1}"/>
              </a:ext>
            </a:extLst>
          </p:cNvPr>
          <p:cNvCxnSpPr/>
          <p:nvPr/>
        </p:nvCxnSpPr>
        <p:spPr>
          <a:xfrm rot="16200000">
            <a:off x="811371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643A818-22E6-47C7-921C-8253E5AD0C0E}"/>
              </a:ext>
            </a:extLst>
          </p:cNvPr>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61C81AD-F316-40C3-8C0D-A50B52034CDB}"/>
              </a:ext>
            </a:extLst>
          </p:cNvPr>
          <p:cNvSpPr txBox="1"/>
          <p:nvPr/>
        </p:nvSpPr>
        <p:spPr>
          <a:xfrm>
            <a:off x="1542076"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a:t>
            </a:r>
          </a:p>
        </p:txBody>
      </p:sp>
      <p:sp>
        <p:nvSpPr>
          <p:cNvPr id="42" name="TextBox 41">
            <a:extLst>
              <a:ext uri="{FF2B5EF4-FFF2-40B4-BE49-F238E27FC236}">
                <a16:creationId xmlns:a16="http://schemas.microsoft.com/office/drawing/2014/main" xmlns="" id="{D1BDDB70-1EC1-4F8D-803A-D040CD803371}"/>
              </a:ext>
            </a:extLst>
          </p:cNvPr>
          <p:cNvSpPr txBox="1"/>
          <p:nvPr/>
        </p:nvSpPr>
        <p:spPr>
          <a:xfrm>
            <a:off x="2076714"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2</a:t>
            </a:r>
          </a:p>
        </p:txBody>
      </p:sp>
      <p:sp>
        <p:nvSpPr>
          <p:cNvPr id="43" name="TextBox 42">
            <a:extLst>
              <a:ext uri="{FF2B5EF4-FFF2-40B4-BE49-F238E27FC236}">
                <a16:creationId xmlns:a16="http://schemas.microsoft.com/office/drawing/2014/main" xmlns="" id="{5E498ACE-1BD5-4355-8D22-29D02C6CCB48}"/>
              </a:ext>
            </a:extLst>
          </p:cNvPr>
          <p:cNvSpPr txBox="1"/>
          <p:nvPr/>
        </p:nvSpPr>
        <p:spPr>
          <a:xfrm>
            <a:off x="2618972"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3</a:t>
            </a:r>
          </a:p>
        </p:txBody>
      </p:sp>
      <p:sp>
        <p:nvSpPr>
          <p:cNvPr id="44" name="TextBox 43">
            <a:extLst>
              <a:ext uri="{FF2B5EF4-FFF2-40B4-BE49-F238E27FC236}">
                <a16:creationId xmlns:a16="http://schemas.microsoft.com/office/drawing/2014/main" xmlns="" id="{9A784197-66B7-4B98-9C36-A62F6281E8B4}"/>
              </a:ext>
            </a:extLst>
          </p:cNvPr>
          <p:cNvSpPr txBox="1"/>
          <p:nvPr/>
        </p:nvSpPr>
        <p:spPr>
          <a:xfrm>
            <a:off x="3161230"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4</a:t>
            </a:r>
          </a:p>
        </p:txBody>
      </p:sp>
      <p:sp>
        <p:nvSpPr>
          <p:cNvPr id="45" name="TextBox 44">
            <a:extLst>
              <a:ext uri="{FF2B5EF4-FFF2-40B4-BE49-F238E27FC236}">
                <a16:creationId xmlns:a16="http://schemas.microsoft.com/office/drawing/2014/main" xmlns="" id="{F14BE6FB-75B3-4A0D-B06E-490F3BA49457}"/>
              </a:ext>
            </a:extLst>
          </p:cNvPr>
          <p:cNvSpPr txBox="1"/>
          <p:nvPr/>
        </p:nvSpPr>
        <p:spPr>
          <a:xfrm>
            <a:off x="3696352"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5</a:t>
            </a:r>
          </a:p>
        </p:txBody>
      </p:sp>
      <p:sp>
        <p:nvSpPr>
          <p:cNvPr id="46" name="TextBox 45">
            <a:extLst>
              <a:ext uri="{FF2B5EF4-FFF2-40B4-BE49-F238E27FC236}">
                <a16:creationId xmlns:a16="http://schemas.microsoft.com/office/drawing/2014/main" xmlns="" id="{F85A4833-78AA-4F3B-9309-8E99A653D51F}"/>
              </a:ext>
            </a:extLst>
          </p:cNvPr>
          <p:cNvSpPr txBox="1"/>
          <p:nvPr/>
        </p:nvSpPr>
        <p:spPr>
          <a:xfrm>
            <a:off x="4238609"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6</a:t>
            </a:r>
          </a:p>
        </p:txBody>
      </p:sp>
      <p:sp>
        <p:nvSpPr>
          <p:cNvPr id="47" name="TextBox 46">
            <a:extLst>
              <a:ext uri="{FF2B5EF4-FFF2-40B4-BE49-F238E27FC236}">
                <a16:creationId xmlns:a16="http://schemas.microsoft.com/office/drawing/2014/main" xmlns="" id="{A8FFC856-0774-495E-BA48-37207ADBCACF}"/>
              </a:ext>
            </a:extLst>
          </p:cNvPr>
          <p:cNvSpPr txBox="1"/>
          <p:nvPr/>
        </p:nvSpPr>
        <p:spPr>
          <a:xfrm>
            <a:off x="4776574"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7</a:t>
            </a:r>
          </a:p>
        </p:txBody>
      </p:sp>
      <p:sp>
        <p:nvSpPr>
          <p:cNvPr id="48" name="TextBox 47">
            <a:extLst>
              <a:ext uri="{FF2B5EF4-FFF2-40B4-BE49-F238E27FC236}">
                <a16:creationId xmlns:a16="http://schemas.microsoft.com/office/drawing/2014/main" xmlns="" id="{16249516-6166-47FB-8977-A9B6CBD422CA}"/>
              </a:ext>
            </a:extLst>
          </p:cNvPr>
          <p:cNvSpPr txBox="1"/>
          <p:nvPr/>
        </p:nvSpPr>
        <p:spPr>
          <a:xfrm>
            <a:off x="5313492"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8</a:t>
            </a:r>
          </a:p>
        </p:txBody>
      </p:sp>
      <p:sp>
        <p:nvSpPr>
          <p:cNvPr id="49" name="TextBox 48">
            <a:extLst>
              <a:ext uri="{FF2B5EF4-FFF2-40B4-BE49-F238E27FC236}">
                <a16:creationId xmlns:a16="http://schemas.microsoft.com/office/drawing/2014/main" xmlns="" id="{CF5E3127-08B4-4212-A236-7537A384C182}"/>
              </a:ext>
            </a:extLst>
          </p:cNvPr>
          <p:cNvSpPr txBox="1"/>
          <p:nvPr/>
        </p:nvSpPr>
        <p:spPr>
          <a:xfrm>
            <a:off x="5851073" y="4581128"/>
            <a:ext cx="282046"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9</a:t>
            </a:r>
          </a:p>
        </p:txBody>
      </p:sp>
      <p:sp>
        <p:nvSpPr>
          <p:cNvPr id="50" name="TextBox 49">
            <a:extLst>
              <a:ext uri="{FF2B5EF4-FFF2-40B4-BE49-F238E27FC236}">
                <a16:creationId xmlns:a16="http://schemas.microsoft.com/office/drawing/2014/main" xmlns="" id="{7556D041-967A-4529-B6A7-60F49E46F24E}"/>
              </a:ext>
            </a:extLst>
          </p:cNvPr>
          <p:cNvSpPr txBox="1"/>
          <p:nvPr/>
        </p:nvSpPr>
        <p:spPr>
          <a:xfrm>
            <a:off x="6347547"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10</a:t>
            </a:r>
          </a:p>
        </p:txBody>
      </p:sp>
      <p:sp>
        <p:nvSpPr>
          <p:cNvPr id="51" name="TextBox 50">
            <a:extLst>
              <a:ext uri="{FF2B5EF4-FFF2-40B4-BE49-F238E27FC236}">
                <a16:creationId xmlns:a16="http://schemas.microsoft.com/office/drawing/2014/main" xmlns="" id="{86318F99-017C-4C5B-917D-534C7DCBCC8E}"/>
              </a:ext>
            </a:extLst>
          </p:cNvPr>
          <p:cNvSpPr txBox="1"/>
          <p:nvPr/>
        </p:nvSpPr>
        <p:spPr>
          <a:xfrm>
            <a:off x="6882082"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11</a:t>
            </a:r>
          </a:p>
        </p:txBody>
      </p:sp>
      <p:sp>
        <p:nvSpPr>
          <p:cNvPr id="52" name="TextBox 51">
            <a:extLst>
              <a:ext uri="{FF2B5EF4-FFF2-40B4-BE49-F238E27FC236}">
                <a16:creationId xmlns:a16="http://schemas.microsoft.com/office/drawing/2014/main" xmlns="" id="{C0C500C5-F7FB-40E5-9723-53815BC9099E}"/>
              </a:ext>
            </a:extLst>
          </p:cNvPr>
          <p:cNvSpPr txBox="1"/>
          <p:nvPr/>
        </p:nvSpPr>
        <p:spPr>
          <a:xfrm>
            <a:off x="7427668"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12</a:t>
            </a:r>
          </a:p>
        </p:txBody>
      </p:sp>
      <p:sp>
        <p:nvSpPr>
          <p:cNvPr id="53" name="TextBox 52">
            <a:extLst>
              <a:ext uri="{FF2B5EF4-FFF2-40B4-BE49-F238E27FC236}">
                <a16:creationId xmlns:a16="http://schemas.microsoft.com/office/drawing/2014/main" xmlns="" id="{E9F1536B-095F-462C-BC86-53A6096DFE0A}"/>
              </a:ext>
            </a:extLst>
          </p:cNvPr>
          <p:cNvSpPr txBox="1"/>
          <p:nvPr/>
        </p:nvSpPr>
        <p:spPr>
          <a:xfrm>
            <a:off x="7961392"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13</a:t>
            </a:r>
          </a:p>
        </p:txBody>
      </p:sp>
      <p:sp>
        <p:nvSpPr>
          <p:cNvPr id="54" name="TextBox 53">
            <a:extLst>
              <a:ext uri="{FF2B5EF4-FFF2-40B4-BE49-F238E27FC236}">
                <a16:creationId xmlns:a16="http://schemas.microsoft.com/office/drawing/2014/main" xmlns="" id="{538A9D95-DCDD-48B0-AE4C-3C41CAD08793}"/>
              </a:ext>
            </a:extLst>
          </p:cNvPr>
          <p:cNvSpPr txBox="1"/>
          <p:nvPr/>
        </p:nvSpPr>
        <p:spPr>
          <a:xfrm>
            <a:off x="8497170" y="4581128"/>
            <a:ext cx="381028"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14</a:t>
            </a:r>
          </a:p>
        </p:txBody>
      </p:sp>
      <p:sp>
        <p:nvSpPr>
          <p:cNvPr id="55" name="TextBox 54">
            <a:extLst>
              <a:ext uri="{FF2B5EF4-FFF2-40B4-BE49-F238E27FC236}">
                <a16:creationId xmlns:a16="http://schemas.microsoft.com/office/drawing/2014/main" xmlns="" id="{13108764-51EE-4891-A726-409A0EDBBAC4}"/>
              </a:ext>
            </a:extLst>
          </p:cNvPr>
          <p:cNvSpPr txBox="1"/>
          <p:nvPr/>
        </p:nvSpPr>
        <p:spPr>
          <a:xfrm>
            <a:off x="922976"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337</a:t>
            </a:r>
          </a:p>
          <a:p>
            <a:pPr algn="ctr"/>
            <a:r>
              <a:rPr lang="zh-CN" sz="1200" b="0" i="0" u="none" strike="noStrike" cap="none" baseline="0">
                <a:solidFill>
                  <a:srgbClr val="4D4D4D"/>
                </a:solidFill>
                <a:effectLst/>
                <a:uFillTx/>
                <a:ea typeface="SimSun"/>
              </a:rPr>
              <a:t>170</a:t>
            </a:r>
          </a:p>
        </p:txBody>
      </p:sp>
      <p:sp>
        <p:nvSpPr>
          <p:cNvPr id="56" name="TextBox 55">
            <a:extLst>
              <a:ext uri="{FF2B5EF4-FFF2-40B4-BE49-F238E27FC236}">
                <a16:creationId xmlns:a16="http://schemas.microsoft.com/office/drawing/2014/main" xmlns="" id="{4B49FB40-9818-41B7-B2D7-62BAAB4A76D3}"/>
              </a:ext>
            </a:extLst>
          </p:cNvPr>
          <p:cNvSpPr txBox="1"/>
          <p:nvPr/>
        </p:nvSpPr>
        <p:spPr>
          <a:xfrm>
            <a:off x="1465233"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314</a:t>
            </a:r>
          </a:p>
          <a:p>
            <a:pPr algn="ctr"/>
            <a:r>
              <a:rPr lang="zh-CN" sz="1200" b="0" i="0" u="none" strike="noStrike" cap="none" baseline="0">
                <a:solidFill>
                  <a:srgbClr val="4D4D4D"/>
                </a:solidFill>
                <a:effectLst/>
                <a:uFillTx/>
                <a:ea typeface="SimSun"/>
              </a:rPr>
              <a:t>145</a:t>
            </a:r>
          </a:p>
        </p:txBody>
      </p:sp>
      <p:sp>
        <p:nvSpPr>
          <p:cNvPr id="57" name="TextBox 56">
            <a:extLst>
              <a:ext uri="{FF2B5EF4-FFF2-40B4-BE49-F238E27FC236}">
                <a16:creationId xmlns:a16="http://schemas.microsoft.com/office/drawing/2014/main" xmlns="" id="{F1B248CE-7167-4FC6-AE00-FE626D23C620}"/>
              </a:ext>
            </a:extLst>
          </p:cNvPr>
          <p:cNvSpPr txBox="1"/>
          <p:nvPr/>
        </p:nvSpPr>
        <p:spPr>
          <a:xfrm>
            <a:off x="1999871"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154</a:t>
            </a:r>
          </a:p>
          <a:p>
            <a:pPr algn="ctr"/>
            <a:r>
              <a:rPr lang="zh-CN" sz="1200" b="0" i="0" u="none" strike="noStrike" cap="none" baseline="0">
                <a:solidFill>
                  <a:srgbClr val="4D4D4D"/>
                </a:solidFill>
                <a:effectLst/>
                <a:uFillTx/>
                <a:ea typeface="SimSun"/>
              </a:rPr>
              <a:t>41</a:t>
            </a:r>
          </a:p>
        </p:txBody>
      </p:sp>
      <p:sp>
        <p:nvSpPr>
          <p:cNvPr id="58" name="TextBox 57">
            <a:extLst>
              <a:ext uri="{FF2B5EF4-FFF2-40B4-BE49-F238E27FC236}">
                <a16:creationId xmlns:a16="http://schemas.microsoft.com/office/drawing/2014/main" xmlns="" id="{C054FAD8-4396-4E09-8CDC-F9573B36E41B}"/>
              </a:ext>
            </a:extLst>
          </p:cNvPr>
          <p:cNvSpPr txBox="1"/>
          <p:nvPr/>
        </p:nvSpPr>
        <p:spPr>
          <a:xfrm>
            <a:off x="2542129" y="5386471"/>
            <a:ext cx="43572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122</a:t>
            </a:r>
          </a:p>
          <a:p>
            <a:pPr algn="ctr"/>
            <a:r>
              <a:rPr lang="zh-CN" sz="1200" b="0" i="0" u="none" strike="noStrike" cap="none" baseline="0">
                <a:solidFill>
                  <a:srgbClr val="4D4D4D"/>
                </a:solidFill>
                <a:effectLst/>
                <a:uFillTx/>
                <a:ea typeface="SimSun"/>
              </a:rPr>
              <a:t>21</a:t>
            </a:r>
          </a:p>
        </p:txBody>
      </p:sp>
      <p:sp>
        <p:nvSpPr>
          <p:cNvPr id="59" name="TextBox 58">
            <a:extLst>
              <a:ext uri="{FF2B5EF4-FFF2-40B4-BE49-F238E27FC236}">
                <a16:creationId xmlns:a16="http://schemas.microsoft.com/office/drawing/2014/main" xmlns="" id="{489DA415-C615-42B3-9253-9627661B3D76}"/>
              </a:ext>
            </a:extLst>
          </p:cNvPr>
          <p:cNvSpPr txBox="1"/>
          <p:nvPr/>
        </p:nvSpPr>
        <p:spPr>
          <a:xfrm>
            <a:off x="3126499"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72</a:t>
            </a:r>
          </a:p>
          <a:p>
            <a:pPr algn="ctr"/>
            <a:r>
              <a:rPr lang="zh-CN" sz="1200" b="0" i="0" u="none" strike="noStrike" cap="none" baseline="0">
                <a:solidFill>
                  <a:srgbClr val="4D4D4D"/>
                </a:solidFill>
                <a:effectLst/>
                <a:uFillTx/>
                <a:ea typeface="SimSun"/>
              </a:rPr>
              <a:t>12</a:t>
            </a:r>
          </a:p>
        </p:txBody>
      </p:sp>
      <p:sp>
        <p:nvSpPr>
          <p:cNvPr id="60" name="TextBox 59">
            <a:extLst>
              <a:ext uri="{FF2B5EF4-FFF2-40B4-BE49-F238E27FC236}">
                <a16:creationId xmlns:a16="http://schemas.microsoft.com/office/drawing/2014/main" xmlns="" id="{6DAB959E-69A3-4BB3-8CA2-C2343B6029AD}"/>
              </a:ext>
            </a:extLst>
          </p:cNvPr>
          <p:cNvSpPr txBox="1"/>
          <p:nvPr/>
        </p:nvSpPr>
        <p:spPr>
          <a:xfrm>
            <a:off x="3687805"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60</a:t>
            </a:r>
          </a:p>
          <a:p>
            <a:pPr algn="ctr"/>
            <a:r>
              <a:rPr lang="zh-CN" sz="1200" b="0" i="0" u="none" strike="noStrike" cap="none" baseline="0">
                <a:solidFill>
                  <a:srgbClr val="4D4D4D"/>
                </a:solidFill>
                <a:effectLst/>
                <a:uFillTx/>
                <a:ea typeface="SimSun"/>
              </a:rPr>
              <a:t>11</a:t>
            </a:r>
          </a:p>
        </p:txBody>
      </p:sp>
      <p:sp>
        <p:nvSpPr>
          <p:cNvPr id="61" name="TextBox 60">
            <a:extLst>
              <a:ext uri="{FF2B5EF4-FFF2-40B4-BE49-F238E27FC236}">
                <a16:creationId xmlns:a16="http://schemas.microsoft.com/office/drawing/2014/main" xmlns="" id="{705A37FE-676B-4B8F-9FC2-CC8D1F1C6A48}"/>
              </a:ext>
            </a:extLst>
          </p:cNvPr>
          <p:cNvSpPr txBox="1"/>
          <p:nvPr/>
        </p:nvSpPr>
        <p:spPr>
          <a:xfrm>
            <a:off x="4230064"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37</a:t>
            </a:r>
          </a:p>
          <a:p>
            <a:pPr algn="ctr"/>
            <a:r>
              <a:rPr lang="zh-CN" sz="1200" b="0" i="0" u="none" strike="noStrike" cap="none" baseline="0">
                <a:solidFill>
                  <a:srgbClr val="4D4D4D"/>
                </a:solidFill>
                <a:effectLst/>
                <a:uFillTx/>
                <a:ea typeface="SimSun"/>
              </a:rPr>
              <a:t>8</a:t>
            </a:r>
          </a:p>
        </p:txBody>
      </p:sp>
      <p:sp>
        <p:nvSpPr>
          <p:cNvPr id="62" name="TextBox 61">
            <a:extLst>
              <a:ext uri="{FF2B5EF4-FFF2-40B4-BE49-F238E27FC236}">
                <a16:creationId xmlns:a16="http://schemas.microsoft.com/office/drawing/2014/main" xmlns="" id="{4D1BD9FD-0C88-4B9B-A96F-2301C2D3BDF3}"/>
              </a:ext>
            </a:extLst>
          </p:cNvPr>
          <p:cNvSpPr txBox="1"/>
          <p:nvPr/>
        </p:nvSpPr>
        <p:spPr>
          <a:xfrm>
            <a:off x="4741842"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32</a:t>
            </a:r>
          </a:p>
          <a:p>
            <a:pPr algn="ctr"/>
            <a:r>
              <a:rPr lang="zh-CN" sz="1200" b="0" i="0" u="none" strike="noStrike" cap="none" baseline="0">
                <a:solidFill>
                  <a:srgbClr val="4D4D4D"/>
                </a:solidFill>
                <a:effectLst/>
                <a:uFillTx/>
                <a:ea typeface="SimSun"/>
              </a:rPr>
              <a:t>5</a:t>
            </a:r>
          </a:p>
        </p:txBody>
      </p:sp>
      <p:sp>
        <p:nvSpPr>
          <p:cNvPr id="63" name="TextBox 62">
            <a:extLst>
              <a:ext uri="{FF2B5EF4-FFF2-40B4-BE49-F238E27FC236}">
                <a16:creationId xmlns:a16="http://schemas.microsoft.com/office/drawing/2014/main" xmlns="" id="{0990C616-952A-4F9F-83D7-AE0DFCE3C0E4}"/>
              </a:ext>
            </a:extLst>
          </p:cNvPr>
          <p:cNvSpPr txBox="1"/>
          <p:nvPr/>
        </p:nvSpPr>
        <p:spPr>
          <a:xfrm>
            <a:off x="5278762"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20</a:t>
            </a:r>
          </a:p>
          <a:p>
            <a:pPr algn="ctr"/>
            <a:r>
              <a:rPr lang="zh-CN" sz="1200" b="0" i="0" u="none" strike="noStrike" cap="none" baseline="0">
                <a:solidFill>
                  <a:srgbClr val="4D4D4D"/>
                </a:solidFill>
                <a:effectLst/>
                <a:uFillTx/>
                <a:ea typeface="SimSun"/>
              </a:rPr>
              <a:t>2</a:t>
            </a:r>
          </a:p>
        </p:txBody>
      </p:sp>
      <p:sp>
        <p:nvSpPr>
          <p:cNvPr id="64" name="TextBox 63">
            <a:extLst>
              <a:ext uri="{FF2B5EF4-FFF2-40B4-BE49-F238E27FC236}">
                <a16:creationId xmlns:a16="http://schemas.microsoft.com/office/drawing/2014/main" xmlns="" id="{54A43D90-9B96-48FF-9874-ACD6A326FC15}"/>
              </a:ext>
            </a:extLst>
          </p:cNvPr>
          <p:cNvSpPr txBox="1"/>
          <p:nvPr/>
        </p:nvSpPr>
        <p:spPr>
          <a:xfrm>
            <a:off x="5816343"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18</a:t>
            </a:r>
          </a:p>
          <a:p>
            <a:pPr algn="ctr"/>
            <a:r>
              <a:rPr lang="zh-CN" sz="1200" b="0" i="0" u="none" strike="noStrike" cap="none" baseline="0">
                <a:solidFill>
                  <a:srgbClr val="4D4D4D"/>
                </a:solidFill>
                <a:effectLst/>
                <a:uFillTx/>
                <a:ea typeface="SimSun"/>
              </a:rPr>
              <a:t>2</a:t>
            </a:r>
          </a:p>
        </p:txBody>
      </p:sp>
      <p:sp>
        <p:nvSpPr>
          <p:cNvPr id="65" name="TextBox 64">
            <a:extLst>
              <a:ext uri="{FF2B5EF4-FFF2-40B4-BE49-F238E27FC236}">
                <a16:creationId xmlns:a16="http://schemas.microsoft.com/office/drawing/2014/main" xmlns="" id="{20F25215-2C61-44FE-A033-F31F617848B6}"/>
              </a:ext>
            </a:extLst>
          </p:cNvPr>
          <p:cNvSpPr txBox="1"/>
          <p:nvPr/>
        </p:nvSpPr>
        <p:spPr>
          <a:xfrm>
            <a:off x="6362308" y="5386471"/>
            <a:ext cx="351506"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12</a:t>
            </a:r>
          </a:p>
          <a:p>
            <a:pPr algn="ctr"/>
            <a:r>
              <a:rPr lang="zh-CN" sz="1200" b="0" i="0" u="none" strike="noStrike" cap="none" baseline="0">
                <a:solidFill>
                  <a:srgbClr val="4D4D4D"/>
                </a:solidFill>
                <a:effectLst/>
                <a:uFillTx/>
                <a:ea typeface="SimSun"/>
              </a:rPr>
              <a:t>1</a:t>
            </a:r>
          </a:p>
        </p:txBody>
      </p:sp>
      <p:sp>
        <p:nvSpPr>
          <p:cNvPr id="66" name="TextBox 65">
            <a:extLst>
              <a:ext uri="{FF2B5EF4-FFF2-40B4-BE49-F238E27FC236}">
                <a16:creationId xmlns:a16="http://schemas.microsoft.com/office/drawing/2014/main" xmlns="" id="{24EB5515-63D3-495B-B7CD-AF5CD0220489}"/>
              </a:ext>
            </a:extLst>
          </p:cNvPr>
          <p:cNvSpPr txBox="1"/>
          <p:nvPr/>
        </p:nvSpPr>
        <p:spPr>
          <a:xfrm>
            <a:off x="6938957"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9</a:t>
            </a:r>
          </a:p>
          <a:p>
            <a:pPr algn="ctr"/>
            <a:r>
              <a:rPr lang="zh-CN" sz="1200" b="0" i="0" u="none" strike="noStrike" cap="none" baseline="0">
                <a:solidFill>
                  <a:srgbClr val="4D4D4D"/>
                </a:solidFill>
                <a:effectLst/>
                <a:uFillTx/>
                <a:ea typeface="SimSun"/>
              </a:rPr>
              <a:t>1</a:t>
            </a:r>
          </a:p>
        </p:txBody>
      </p:sp>
      <p:sp>
        <p:nvSpPr>
          <p:cNvPr id="67" name="TextBox 66">
            <a:extLst>
              <a:ext uri="{FF2B5EF4-FFF2-40B4-BE49-F238E27FC236}">
                <a16:creationId xmlns:a16="http://schemas.microsoft.com/office/drawing/2014/main" xmlns="" id="{DABC9AEC-A394-4A8B-B428-440A5EEF0CFD}"/>
              </a:ext>
            </a:extLst>
          </p:cNvPr>
          <p:cNvSpPr txBox="1"/>
          <p:nvPr/>
        </p:nvSpPr>
        <p:spPr>
          <a:xfrm>
            <a:off x="7484539"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4</a:t>
            </a:r>
          </a:p>
          <a:p>
            <a:pPr algn="ctr"/>
            <a:r>
              <a:rPr lang="zh-CN" sz="1200" b="0" i="0" u="none" strike="noStrike" cap="none" baseline="0">
                <a:solidFill>
                  <a:srgbClr val="4D4D4D"/>
                </a:solidFill>
                <a:effectLst/>
                <a:uFillTx/>
                <a:ea typeface="SimSun"/>
              </a:rPr>
              <a:t>1</a:t>
            </a:r>
          </a:p>
        </p:txBody>
      </p:sp>
      <p:sp>
        <p:nvSpPr>
          <p:cNvPr id="68" name="TextBox 67">
            <a:extLst>
              <a:ext uri="{FF2B5EF4-FFF2-40B4-BE49-F238E27FC236}">
                <a16:creationId xmlns:a16="http://schemas.microsoft.com/office/drawing/2014/main" xmlns="" id="{EA1C2FE3-4C11-4935-BC0D-E4A39169E6D4}"/>
              </a:ext>
            </a:extLst>
          </p:cNvPr>
          <p:cNvSpPr txBox="1"/>
          <p:nvPr/>
        </p:nvSpPr>
        <p:spPr>
          <a:xfrm>
            <a:off x="8018263"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a:t>
            </a:r>
          </a:p>
          <a:p>
            <a:pPr algn="ctr"/>
            <a:r>
              <a:rPr lang="zh-CN" sz="1200" b="0" i="0" u="none" strike="noStrike" cap="none" baseline="0">
                <a:solidFill>
                  <a:srgbClr val="4D4D4D"/>
                </a:solidFill>
                <a:effectLst/>
                <a:uFillTx/>
                <a:ea typeface="SimSun"/>
              </a:rPr>
              <a:t>1</a:t>
            </a:r>
          </a:p>
        </p:txBody>
      </p:sp>
      <p:sp>
        <p:nvSpPr>
          <p:cNvPr id="69" name="TextBox 68">
            <a:extLst>
              <a:ext uri="{FF2B5EF4-FFF2-40B4-BE49-F238E27FC236}">
                <a16:creationId xmlns:a16="http://schemas.microsoft.com/office/drawing/2014/main" xmlns="" id="{088C22D5-27C0-4D34-A993-617CE541D004}"/>
              </a:ext>
            </a:extLst>
          </p:cNvPr>
          <p:cNvSpPr txBox="1"/>
          <p:nvPr/>
        </p:nvSpPr>
        <p:spPr>
          <a:xfrm>
            <a:off x="8554041" y="5386471"/>
            <a:ext cx="267285"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0</a:t>
            </a:r>
          </a:p>
          <a:p>
            <a:pPr algn="ctr"/>
            <a:r>
              <a:rPr lang="zh-CN" sz="1200" b="0" i="0" u="none" strike="noStrike" cap="none" baseline="0">
                <a:solidFill>
                  <a:srgbClr val="4D4D4D"/>
                </a:solidFill>
                <a:effectLst/>
                <a:uFillTx/>
                <a:ea typeface="SimSun"/>
              </a:rPr>
              <a:t>0</a:t>
            </a:r>
          </a:p>
        </p:txBody>
      </p:sp>
      <p:sp>
        <p:nvSpPr>
          <p:cNvPr id="70" name="TextBox 69">
            <a:extLst>
              <a:ext uri="{FF2B5EF4-FFF2-40B4-BE49-F238E27FC236}">
                <a16:creationId xmlns:a16="http://schemas.microsoft.com/office/drawing/2014/main" xmlns="" id="{A03E2C5C-1FB9-4DB7-A2A5-94A60E1F69AD}"/>
              </a:ext>
            </a:extLst>
          </p:cNvPr>
          <p:cNvSpPr txBox="1"/>
          <p:nvPr/>
        </p:nvSpPr>
        <p:spPr>
          <a:xfrm>
            <a:off x="4375265" y="3855450"/>
            <a:ext cx="1617227" cy="305105"/>
          </a:xfrm>
          <a:prstGeom prst="rect">
            <a:avLst/>
          </a:prstGeom>
          <a:noFill/>
        </p:spPr>
        <p:txBody>
          <a:bodyPr wrap="none" rtlCol="0">
            <a:spAutoFit/>
          </a:bodyPr>
          <a:lstStyle/>
          <a:p>
            <a:pPr algn="ctr"/>
            <a:r>
              <a:rPr lang="zh-CN" sz="1400" b="0" i="0" u="none" strike="noStrike" cap="none" baseline="0">
                <a:solidFill>
                  <a:srgbClr val="B60D27"/>
                </a:solidFill>
                <a:effectLst/>
                <a:uFillTx/>
                <a:ea typeface="SimSun"/>
              </a:rPr>
              <a:t>6 个月 PFS：15%</a:t>
            </a:r>
          </a:p>
        </p:txBody>
      </p:sp>
      <p:sp>
        <p:nvSpPr>
          <p:cNvPr id="71" name="TextBox 70">
            <a:extLst>
              <a:ext uri="{FF2B5EF4-FFF2-40B4-BE49-F238E27FC236}">
                <a16:creationId xmlns:a16="http://schemas.microsoft.com/office/drawing/2014/main" xmlns="" id="{997731E8-A2CE-431E-9C31-81AF60D21998}"/>
              </a:ext>
            </a:extLst>
          </p:cNvPr>
          <p:cNvSpPr txBox="1"/>
          <p:nvPr/>
        </p:nvSpPr>
        <p:spPr>
          <a:xfrm>
            <a:off x="1657379" y="4204727"/>
            <a:ext cx="1518244"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6 个月 PFS：6%</a:t>
            </a:r>
          </a:p>
        </p:txBody>
      </p:sp>
      <p:sp>
        <p:nvSpPr>
          <p:cNvPr id="72" name="TextBox 71">
            <a:extLst>
              <a:ext uri="{FF2B5EF4-FFF2-40B4-BE49-F238E27FC236}">
                <a16:creationId xmlns:a16="http://schemas.microsoft.com/office/drawing/2014/main" xmlns="" id="{1218F289-B018-4CA9-9E61-74637FCD71D2}"/>
              </a:ext>
            </a:extLst>
          </p:cNvPr>
          <p:cNvSpPr txBox="1"/>
          <p:nvPr/>
        </p:nvSpPr>
        <p:spPr>
          <a:xfrm rot="16200000">
            <a:off x="41381" y="3132597"/>
            <a:ext cx="786345"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PFS, %</a:t>
            </a:r>
          </a:p>
        </p:txBody>
      </p:sp>
      <p:sp>
        <p:nvSpPr>
          <p:cNvPr id="73" name="TextBox 72">
            <a:extLst>
              <a:ext uri="{FF2B5EF4-FFF2-40B4-BE49-F238E27FC236}">
                <a16:creationId xmlns:a16="http://schemas.microsoft.com/office/drawing/2014/main" xmlns="" id="{B1903E9D-8937-4E51-ABF0-2B1ADB89078E}"/>
              </a:ext>
            </a:extLst>
          </p:cNvPr>
          <p:cNvSpPr txBox="1"/>
          <p:nvPr/>
        </p:nvSpPr>
        <p:spPr>
          <a:xfrm>
            <a:off x="-25317" y="5236309"/>
            <a:ext cx="1082348" cy="615553"/>
          </a:xfrm>
          <a:prstGeom prst="rect">
            <a:avLst/>
          </a:prstGeom>
          <a:noFill/>
        </p:spPr>
        <p:txBody>
          <a:bodyPr wrap="none" rtlCol="0">
            <a:spAutoFit/>
          </a:bodyPr>
          <a:lstStyle/>
          <a:p>
            <a:pPr algn="r"/>
            <a:r>
              <a:rPr lang="zh-CN" sz="1000" b="0" i="0" u="none" strike="noStrike" cap="none" baseline="0" dirty="0">
                <a:solidFill>
                  <a:srgbClr val="4D4D4D"/>
                </a:solidFill>
                <a:effectLst/>
                <a:uFillTx/>
                <a:ea typeface="SimSun"/>
              </a:rPr>
              <a:t>面临风险的人数</a:t>
            </a:r>
            <a:r>
              <a:rPr sz="1000" dirty="0"/>
              <a:t/>
            </a:r>
            <a:br>
              <a:rPr sz="1000" dirty="0"/>
            </a:br>
            <a:r>
              <a:rPr lang="zh-CN" sz="1200" b="0" i="0" u="none" strike="noStrike" cap="none" baseline="0" dirty="0">
                <a:solidFill>
                  <a:srgbClr val="B60D27"/>
                </a:solidFill>
                <a:effectLst/>
                <a:uFillTx/>
                <a:ea typeface="SimSun"/>
              </a:rPr>
              <a:t>TFD/TPI</a:t>
            </a:r>
          </a:p>
          <a:p>
            <a:pPr algn="r"/>
            <a:r>
              <a:rPr lang="zh-CN" sz="1200" b="0" i="0" u="none" strike="noStrike" cap="none" baseline="0" dirty="0">
                <a:solidFill>
                  <a:srgbClr val="B2C0D8"/>
                </a:solidFill>
                <a:effectLst/>
                <a:uFillTx/>
                <a:ea typeface="SimSun"/>
              </a:rPr>
              <a:t>安慰剂</a:t>
            </a:r>
          </a:p>
        </p:txBody>
      </p:sp>
      <p:grpSp>
        <p:nvGrpSpPr>
          <p:cNvPr id="74" name="Group 73">
            <a:extLst>
              <a:ext uri="{FF2B5EF4-FFF2-40B4-BE49-F238E27FC236}">
                <a16:creationId xmlns:a16="http://schemas.microsoft.com/office/drawing/2014/main" xmlns="" id="{9A54423C-D740-4066-BFB0-B674A07EE3FF}"/>
              </a:ext>
            </a:extLst>
          </p:cNvPr>
          <p:cNvGrpSpPr/>
          <p:nvPr/>
        </p:nvGrpSpPr>
        <p:grpSpPr>
          <a:xfrm>
            <a:off x="1163865" y="2089840"/>
            <a:ext cx="7052227" cy="2391532"/>
            <a:chOff x="1163865" y="2089840"/>
            <a:chExt cx="7052227" cy="2391532"/>
          </a:xfrm>
        </p:grpSpPr>
        <p:grpSp>
          <p:nvGrpSpPr>
            <p:cNvPr id="75" name="Group 74">
              <a:extLst>
                <a:ext uri="{FF2B5EF4-FFF2-40B4-BE49-F238E27FC236}">
                  <a16:creationId xmlns:a16="http://schemas.microsoft.com/office/drawing/2014/main" xmlns="" id="{D1A0C2BF-4332-4090-99C4-18F147754DDD}"/>
                </a:ext>
              </a:extLst>
            </p:cNvPr>
            <p:cNvGrpSpPr/>
            <p:nvPr/>
          </p:nvGrpSpPr>
          <p:grpSpPr>
            <a:xfrm>
              <a:off x="1981363" y="2442332"/>
              <a:ext cx="5101967" cy="1995335"/>
              <a:chOff x="1990850" y="2442332"/>
              <a:chExt cx="5161188" cy="1995335"/>
            </a:xfrm>
          </p:grpSpPr>
          <p:sp>
            <p:nvSpPr>
              <p:cNvPr id="77" name="Freeform: Shape 43">
                <a:extLst>
                  <a:ext uri="{FF2B5EF4-FFF2-40B4-BE49-F238E27FC236}">
                    <a16:creationId xmlns:a16="http://schemas.microsoft.com/office/drawing/2014/main" xmlns="" id="{C89B8142-7E2B-4D35-A3D9-239D33E1A010}"/>
                  </a:ext>
                </a:extLst>
              </p:cNvPr>
              <p:cNvSpPr/>
              <p:nvPr/>
            </p:nvSpPr>
            <p:spPr>
              <a:xfrm>
                <a:off x="7069238"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78" name="Freeform: Shape 44">
                <a:extLst>
                  <a:ext uri="{FF2B5EF4-FFF2-40B4-BE49-F238E27FC236}">
                    <a16:creationId xmlns:a16="http://schemas.microsoft.com/office/drawing/2014/main" xmlns="" id="{1CF07D2B-DB47-47EF-BC15-2923BA1E1132}"/>
                  </a:ext>
                </a:extLst>
              </p:cNvPr>
              <p:cNvSpPr/>
              <p:nvPr/>
            </p:nvSpPr>
            <p:spPr>
              <a:xfrm>
                <a:off x="6999571"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79" name="Freeform: Shape 45">
                <a:extLst>
                  <a:ext uri="{FF2B5EF4-FFF2-40B4-BE49-F238E27FC236}">
                    <a16:creationId xmlns:a16="http://schemas.microsoft.com/office/drawing/2014/main" xmlns="" id="{E2CF3C12-D842-4AC1-850F-D94EE019BFF9}"/>
                  </a:ext>
                </a:extLst>
              </p:cNvPr>
              <p:cNvSpPr/>
              <p:nvPr/>
            </p:nvSpPr>
            <p:spPr>
              <a:xfrm>
                <a:off x="6249005" y="4310630"/>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0" name="Freeform: Shape 46">
                <a:extLst>
                  <a:ext uri="{FF2B5EF4-FFF2-40B4-BE49-F238E27FC236}">
                    <a16:creationId xmlns:a16="http://schemas.microsoft.com/office/drawing/2014/main" xmlns="" id="{799E95C8-7514-4833-A62D-BA8A79C3E8DF}"/>
                  </a:ext>
                </a:extLst>
              </p:cNvPr>
              <p:cNvSpPr/>
              <p:nvPr/>
            </p:nvSpPr>
            <p:spPr>
              <a:xfrm>
                <a:off x="5125015" y="41965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1" name="Freeform: Shape 47">
                <a:extLst>
                  <a:ext uri="{FF2B5EF4-FFF2-40B4-BE49-F238E27FC236}">
                    <a16:creationId xmlns:a16="http://schemas.microsoft.com/office/drawing/2014/main" xmlns="" id="{118FD71D-990D-409D-B8C6-0792C5ED3F81}"/>
                  </a:ext>
                </a:extLst>
              </p:cNvPr>
              <p:cNvSpPr/>
              <p:nvPr/>
            </p:nvSpPr>
            <p:spPr>
              <a:xfrm>
                <a:off x="4944805"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2" name="Freeform: Shape 48">
                <a:extLst>
                  <a:ext uri="{FF2B5EF4-FFF2-40B4-BE49-F238E27FC236}">
                    <a16:creationId xmlns:a16="http://schemas.microsoft.com/office/drawing/2014/main" xmlns="" id="{66E30045-98B6-4B01-8963-CB6330530FED}"/>
                  </a:ext>
                </a:extLst>
              </p:cNvPr>
              <p:cNvSpPr/>
              <p:nvPr/>
            </p:nvSpPr>
            <p:spPr>
              <a:xfrm>
                <a:off x="4913222"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3" name="Freeform: Shape 49">
                <a:extLst>
                  <a:ext uri="{FF2B5EF4-FFF2-40B4-BE49-F238E27FC236}">
                    <a16:creationId xmlns:a16="http://schemas.microsoft.com/office/drawing/2014/main" xmlns="" id="{EFBC0FB1-AD51-4208-8211-FEE5B97E69E6}"/>
                  </a:ext>
                </a:extLst>
              </p:cNvPr>
              <p:cNvSpPr/>
              <p:nvPr/>
            </p:nvSpPr>
            <p:spPr>
              <a:xfrm>
                <a:off x="4684709" y="41495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4" name="Freeform: Shape 64">
                <a:extLst>
                  <a:ext uri="{FF2B5EF4-FFF2-40B4-BE49-F238E27FC236}">
                    <a16:creationId xmlns:a16="http://schemas.microsoft.com/office/drawing/2014/main" xmlns="" id="{54E81CDF-60DC-404B-838F-5D3E5F0E96A1}"/>
                  </a:ext>
                </a:extLst>
              </p:cNvPr>
              <p:cNvSpPr/>
              <p:nvPr/>
            </p:nvSpPr>
            <p:spPr>
              <a:xfrm>
                <a:off x="4094846" y="400235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5" name="Freeform: Shape 65">
                <a:extLst>
                  <a:ext uri="{FF2B5EF4-FFF2-40B4-BE49-F238E27FC236}">
                    <a16:creationId xmlns:a16="http://schemas.microsoft.com/office/drawing/2014/main" xmlns="" id="{714D1403-DB64-4812-8A28-9F69939FFE11}"/>
                  </a:ext>
                </a:extLst>
              </p:cNvPr>
              <p:cNvSpPr/>
              <p:nvPr/>
            </p:nvSpPr>
            <p:spPr>
              <a:xfrm>
                <a:off x="4121785" y="402240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6" name="Freeform: Shape 66">
                <a:extLst>
                  <a:ext uri="{FF2B5EF4-FFF2-40B4-BE49-F238E27FC236}">
                    <a16:creationId xmlns:a16="http://schemas.microsoft.com/office/drawing/2014/main" xmlns="" id="{F0EAF0AB-DF07-4646-A6F1-A53E9622AF98}"/>
                  </a:ext>
                </a:extLst>
              </p:cNvPr>
              <p:cNvSpPr/>
              <p:nvPr/>
            </p:nvSpPr>
            <p:spPr>
              <a:xfrm>
                <a:off x="3950864" y="39532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7" name="Freeform: Shape 67">
                <a:extLst>
                  <a:ext uri="{FF2B5EF4-FFF2-40B4-BE49-F238E27FC236}">
                    <a16:creationId xmlns:a16="http://schemas.microsoft.com/office/drawing/2014/main" xmlns="" id="{A76BABA3-2181-4B79-9C6E-88570242DE05}"/>
                  </a:ext>
                </a:extLst>
              </p:cNvPr>
              <p:cNvSpPr/>
              <p:nvPr/>
            </p:nvSpPr>
            <p:spPr>
              <a:xfrm>
                <a:off x="3280186" y="384891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8" name="Freeform: Shape 68">
                <a:extLst>
                  <a:ext uri="{FF2B5EF4-FFF2-40B4-BE49-F238E27FC236}">
                    <a16:creationId xmlns:a16="http://schemas.microsoft.com/office/drawing/2014/main" xmlns="" id="{6250CDB6-C749-4115-8115-7DB5164230E6}"/>
                  </a:ext>
                </a:extLst>
              </p:cNvPr>
              <p:cNvSpPr/>
              <p:nvPr/>
            </p:nvSpPr>
            <p:spPr>
              <a:xfrm>
                <a:off x="3213303" y="379569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9" name="Freeform: Shape 69">
                <a:extLst>
                  <a:ext uri="{FF2B5EF4-FFF2-40B4-BE49-F238E27FC236}">
                    <a16:creationId xmlns:a16="http://schemas.microsoft.com/office/drawing/2014/main" xmlns="" id="{38F0807A-7815-4B3E-926D-A17D795AA4B0}"/>
                  </a:ext>
                </a:extLst>
              </p:cNvPr>
              <p:cNvSpPr/>
              <p:nvPr/>
            </p:nvSpPr>
            <p:spPr>
              <a:xfrm>
                <a:off x="3168715" y="378670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0" name="Freeform: Shape 70">
                <a:extLst>
                  <a:ext uri="{FF2B5EF4-FFF2-40B4-BE49-F238E27FC236}">
                    <a16:creationId xmlns:a16="http://schemas.microsoft.com/office/drawing/2014/main" xmlns="" id="{85209D79-3A31-4BD1-B473-BB40D0971929}"/>
                  </a:ext>
                </a:extLst>
              </p:cNvPr>
              <p:cNvSpPr/>
              <p:nvPr/>
            </p:nvSpPr>
            <p:spPr>
              <a:xfrm>
                <a:off x="3119482" y="368924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1" name="Freeform: Shape 71">
                <a:extLst>
                  <a:ext uri="{FF2B5EF4-FFF2-40B4-BE49-F238E27FC236}">
                    <a16:creationId xmlns:a16="http://schemas.microsoft.com/office/drawing/2014/main" xmlns="" id="{41FB1A0B-4F94-4F84-9388-11EB35ED1247}"/>
                  </a:ext>
                </a:extLst>
              </p:cNvPr>
              <p:cNvSpPr/>
              <p:nvPr/>
            </p:nvSpPr>
            <p:spPr>
              <a:xfrm>
                <a:off x="3026590" y="3589024"/>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2" name="Freeform: Shape 72">
                <a:extLst>
                  <a:ext uri="{FF2B5EF4-FFF2-40B4-BE49-F238E27FC236}">
                    <a16:creationId xmlns:a16="http://schemas.microsoft.com/office/drawing/2014/main" xmlns="" id="{0B2D48F1-E49A-46DA-A654-43B3EBE5EB27}"/>
                  </a:ext>
                </a:extLst>
              </p:cNvPr>
              <p:cNvSpPr/>
              <p:nvPr/>
            </p:nvSpPr>
            <p:spPr>
              <a:xfrm>
                <a:off x="2879819" y="352681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3" name="Freeform: Shape 73">
                <a:extLst>
                  <a:ext uri="{FF2B5EF4-FFF2-40B4-BE49-F238E27FC236}">
                    <a16:creationId xmlns:a16="http://schemas.microsoft.com/office/drawing/2014/main" xmlns="" id="{BD60EE68-73B7-4CB5-AA17-609EE32C7001}"/>
                  </a:ext>
                </a:extLst>
              </p:cNvPr>
              <p:cNvSpPr/>
              <p:nvPr/>
            </p:nvSpPr>
            <p:spPr>
              <a:xfrm>
                <a:off x="2508253" y="344802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4" name="Freeform: Shape 74">
                <a:extLst>
                  <a:ext uri="{FF2B5EF4-FFF2-40B4-BE49-F238E27FC236}">
                    <a16:creationId xmlns:a16="http://schemas.microsoft.com/office/drawing/2014/main" xmlns="" id="{68968626-C7BC-4914-8E39-187E56336456}"/>
                  </a:ext>
                </a:extLst>
              </p:cNvPr>
              <p:cNvSpPr/>
              <p:nvPr/>
            </p:nvSpPr>
            <p:spPr>
              <a:xfrm>
                <a:off x="2261160" y="33567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5" name="Freeform: Shape 90">
                <a:extLst>
                  <a:ext uri="{FF2B5EF4-FFF2-40B4-BE49-F238E27FC236}">
                    <a16:creationId xmlns:a16="http://schemas.microsoft.com/office/drawing/2014/main" xmlns="" id="{CA076AA3-1170-43BD-A9B2-C570A970DE07}"/>
                  </a:ext>
                </a:extLst>
              </p:cNvPr>
              <p:cNvSpPr/>
              <p:nvPr/>
            </p:nvSpPr>
            <p:spPr>
              <a:xfrm>
                <a:off x="2213784" y="330079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6" name="Freeform: Shape 91">
                <a:extLst>
                  <a:ext uri="{FF2B5EF4-FFF2-40B4-BE49-F238E27FC236}">
                    <a16:creationId xmlns:a16="http://schemas.microsoft.com/office/drawing/2014/main" xmlns="" id="{D6C51FC9-6872-4066-8346-939F774BD73E}"/>
                  </a:ext>
                </a:extLst>
              </p:cNvPr>
              <p:cNvSpPr/>
              <p:nvPr/>
            </p:nvSpPr>
            <p:spPr>
              <a:xfrm>
                <a:off x="2118103" y="2908197"/>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7" name="Freeform: Shape 92">
                <a:extLst>
                  <a:ext uri="{FF2B5EF4-FFF2-40B4-BE49-F238E27FC236}">
                    <a16:creationId xmlns:a16="http://schemas.microsoft.com/office/drawing/2014/main" xmlns="" id="{2FAE1530-4EF0-4AA3-9F1E-A24ECACD6529}"/>
                  </a:ext>
                </a:extLst>
              </p:cNvPr>
              <p:cNvSpPr/>
              <p:nvPr/>
            </p:nvSpPr>
            <p:spPr>
              <a:xfrm>
                <a:off x="2098599" y="2828710"/>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8" name="Freeform: Shape 93">
                <a:extLst>
                  <a:ext uri="{FF2B5EF4-FFF2-40B4-BE49-F238E27FC236}">
                    <a16:creationId xmlns:a16="http://schemas.microsoft.com/office/drawing/2014/main" xmlns="" id="{FC54D19B-9D9D-4233-A8C9-DC579F2B7744}"/>
                  </a:ext>
                </a:extLst>
              </p:cNvPr>
              <p:cNvSpPr/>
              <p:nvPr/>
            </p:nvSpPr>
            <p:spPr>
              <a:xfrm>
                <a:off x="2055868" y="2727796"/>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9" name="Freeform: Shape 94">
                <a:extLst>
                  <a:ext uri="{FF2B5EF4-FFF2-40B4-BE49-F238E27FC236}">
                    <a16:creationId xmlns:a16="http://schemas.microsoft.com/office/drawing/2014/main" xmlns="" id="{6F56DC67-65FE-4F13-9D3D-059B8FC6BAC6}"/>
                  </a:ext>
                </a:extLst>
              </p:cNvPr>
              <p:cNvSpPr/>
              <p:nvPr/>
            </p:nvSpPr>
            <p:spPr>
              <a:xfrm>
                <a:off x="2047509" y="2651764"/>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0" name="Freeform: Shape 95">
                <a:extLst>
                  <a:ext uri="{FF2B5EF4-FFF2-40B4-BE49-F238E27FC236}">
                    <a16:creationId xmlns:a16="http://schemas.microsoft.com/office/drawing/2014/main" xmlns="" id="{4D804E20-3FD3-46C1-B059-857465D570CC}"/>
                  </a:ext>
                </a:extLst>
              </p:cNvPr>
              <p:cNvSpPr/>
              <p:nvPr/>
            </p:nvSpPr>
            <p:spPr>
              <a:xfrm>
                <a:off x="2026144" y="2588865"/>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4"/>
                      <a:pt x="60372" y="71914"/>
                      <a:pt x="41434" y="71914"/>
                    </a:cubicBezTo>
                    <a:cubicBezTo>
                      <a:pt x="22496" y="71914"/>
                      <a:pt x="7144" y="57414"/>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1" name="Freeform: Shape 96">
                <a:extLst>
                  <a:ext uri="{FF2B5EF4-FFF2-40B4-BE49-F238E27FC236}">
                    <a16:creationId xmlns:a16="http://schemas.microsoft.com/office/drawing/2014/main" xmlns="" id="{EBD0D184-97F3-4C81-862A-192EABF110A0}"/>
                  </a:ext>
                </a:extLst>
              </p:cNvPr>
              <p:cNvSpPr/>
              <p:nvPr/>
            </p:nvSpPr>
            <p:spPr>
              <a:xfrm>
                <a:off x="1990850" y="2442332"/>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grpSp>
        <p:sp>
          <p:nvSpPr>
            <p:cNvPr id="76" name="Freeform: Shape 97">
              <a:extLst>
                <a:ext uri="{FF2B5EF4-FFF2-40B4-BE49-F238E27FC236}">
                  <a16:creationId xmlns:a16="http://schemas.microsoft.com/office/drawing/2014/main" xmlns="" id="{6C661B2C-4CBE-4E51-9EE0-C9A628947469}"/>
                </a:ext>
              </a:extLst>
            </p:cNvPr>
            <p:cNvSpPr/>
            <p:nvPr/>
          </p:nvSpPr>
          <p:spPr>
            <a:xfrm>
              <a:off x="1163865" y="2089840"/>
              <a:ext cx="7052227" cy="2391532"/>
            </a:xfrm>
            <a:custGeom>
              <a:avLst/>
              <a:gdLst>
                <a:gd name="connsiteX0" fmla="*/ 7309009 w 7315200"/>
                <a:gd name="connsiteY0" fmla="*/ 3289459 h 3295650"/>
                <a:gd name="connsiteX1" fmla="*/ 7271862 w 7315200"/>
                <a:gd name="connsiteY1" fmla="*/ 3289459 h 3295650"/>
                <a:gd name="connsiteX2" fmla="*/ 7271862 w 7315200"/>
                <a:gd name="connsiteY2" fmla="*/ 3273266 h 3295650"/>
                <a:gd name="connsiteX3" fmla="*/ 7174706 w 7315200"/>
                <a:gd name="connsiteY3" fmla="*/ 3273266 h 3295650"/>
                <a:gd name="connsiteX4" fmla="*/ 7174706 w 7315200"/>
                <a:gd name="connsiteY4" fmla="*/ 3263741 h 3295650"/>
                <a:gd name="connsiteX5" fmla="*/ 6866096 w 7315200"/>
                <a:gd name="connsiteY5" fmla="*/ 3263741 h 3295650"/>
                <a:gd name="connsiteX6" fmla="*/ 6866096 w 7315200"/>
                <a:gd name="connsiteY6" fmla="*/ 3249454 h 3295650"/>
                <a:gd name="connsiteX7" fmla="*/ 6171724 w 7315200"/>
                <a:gd name="connsiteY7" fmla="*/ 3249454 h 3295650"/>
                <a:gd name="connsiteX8" fmla="*/ 6171724 w 7315200"/>
                <a:gd name="connsiteY8" fmla="*/ 3239929 h 3295650"/>
                <a:gd name="connsiteX9" fmla="*/ 6162199 w 7315200"/>
                <a:gd name="connsiteY9" fmla="*/ 3239929 h 3295650"/>
                <a:gd name="connsiteX10" fmla="*/ 6162199 w 7315200"/>
                <a:gd name="connsiteY10" fmla="*/ 3228499 h 3295650"/>
                <a:gd name="connsiteX11" fmla="*/ 6151721 w 7315200"/>
                <a:gd name="connsiteY11" fmla="*/ 3228499 h 3295650"/>
                <a:gd name="connsiteX12" fmla="*/ 6151721 w 7315200"/>
                <a:gd name="connsiteY12" fmla="*/ 3200876 h 3295650"/>
                <a:gd name="connsiteX13" fmla="*/ 6135529 w 7315200"/>
                <a:gd name="connsiteY13" fmla="*/ 3200876 h 3295650"/>
                <a:gd name="connsiteX14" fmla="*/ 6135529 w 7315200"/>
                <a:gd name="connsiteY14" fmla="*/ 3189446 h 3295650"/>
                <a:gd name="connsiteX15" fmla="*/ 6126004 w 7315200"/>
                <a:gd name="connsiteY15" fmla="*/ 3189446 h 3295650"/>
                <a:gd name="connsiteX16" fmla="*/ 6126004 w 7315200"/>
                <a:gd name="connsiteY16" fmla="*/ 3170396 h 3295650"/>
                <a:gd name="connsiteX17" fmla="*/ 5721192 w 7315200"/>
                <a:gd name="connsiteY17" fmla="*/ 3170396 h 3295650"/>
                <a:gd name="connsiteX18" fmla="*/ 5721192 w 7315200"/>
                <a:gd name="connsiteY18" fmla="*/ 3156109 h 3295650"/>
                <a:gd name="connsiteX19" fmla="*/ 5560219 w 7315200"/>
                <a:gd name="connsiteY19" fmla="*/ 3156109 h 3295650"/>
                <a:gd name="connsiteX20" fmla="*/ 5560219 w 7315200"/>
                <a:gd name="connsiteY20" fmla="*/ 3149441 h 3295650"/>
                <a:gd name="connsiteX21" fmla="*/ 5540217 w 7315200"/>
                <a:gd name="connsiteY21" fmla="*/ 3149441 h 3295650"/>
                <a:gd name="connsiteX22" fmla="*/ 5540217 w 7315200"/>
                <a:gd name="connsiteY22" fmla="*/ 3134201 h 3295650"/>
                <a:gd name="connsiteX23" fmla="*/ 5444014 w 7315200"/>
                <a:gd name="connsiteY23" fmla="*/ 3134201 h 3295650"/>
                <a:gd name="connsiteX24" fmla="*/ 5444014 w 7315200"/>
                <a:gd name="connsiteY24" fmla="*/ 3121819 h 3295650"/>
                <a:gd name="connsiteX25" fmla="*/ 5424012 w 7315200"/>
                <a:gd name="connsiteY25" fmla="*/ 3121819 h 3295650"/>
                <a:gd name="connsiteX26" fmla="*/ 5424012 w 7315200"/>
                <a:gd name="connsiteY26" fmla="*/ 3110389 h 3295650"/>
                <a:gd name="connsiteX27" fmla="*/ 5175409 w 7315200"/>
                <a:gd name="connsiteY27" fmla="*/ 3110389 h 3295650"/>
                <a:gd name="connsiteX28" fmla="*/ 5175409 w 7315200"/>
                <a:gd name="connsiteY28" fmla="*/ 3098006 h 3295650"/>
                <a:gd name="connsiteX29" fmla="*/ 5155406 w 7315200"/>
                <a:gd name="connsiteY29" fmla="*/ 3098006 h 3295650"/>
                <a:gd name="connsiteX30" fmla="*/ 5155406 w 7315200"/>
                <a:gd name="connsiteY30" fmla="*/ 3088481 h 3295650"/>
                <a:gd name="connsiteX31" fmla="*/ 5139214 w 7315200"/>
                <a:gd name="connsiteY31" fmla="*/ 3088481 h 3295650"/>
                <a:gd name="connsiteX32" fmla="*/ 5139214 w 7315200"/>
                <a:gd name="connsiteY32" fmla="*/ 3078956 h 3295650"/>
                <a:gd name="connsiteX33" fmla="*/ 5115401 w 7315200"/>
                <a:gd name="connsiteY33" fmla="*/ 3078956 h 3295650"/>
                <a:gd name="connsiteX34" fmla="*/ 5115401 w 7315200"/>
                <a:gd name="connsiteY34" fmla="*/ 3065621 h 3295650"/>
                <a:gd name="connsiteX35" fmla="*/ 4975384 w 7315200"/>
                <a:gd name="connsiteY35" fmla="*/ 3065621 h 3295650"/>
                <a:gd name="connsiteX36" fmla="*/ 4975384 w 7315200"/>
                <a:gd name="connsiteY36" fmla="*/ 3056096 h 3295650"/>
                <a:gd name="connsiteX37" fmla="*/ 4868704 w 7315200"/>
                <a:gd name="connsiteY37" fmla="*/ 3056096 h 3295650"/>
                <a:gd name="connsiteX38" fmla="*/ 4868704 w 7315200"/>
                <a:gd name="connsiteY38" fmla="*/ 3042761 h 3295650"/>
                <a:gd name="connsiteX39" fmla="*/ 4854416 w 7315200"/>
                <a:gd name="connsiteY39" fmla="*/ 3042761 h 3295650"/>
                <a:gd name="connsiteX40" fmla="*/ 4854416 w 7315200"/>
                <a:gd name="connsiteY40" fmla="*/ 3035141 h 3295650"/>
                <a:gd name="connsiteX41" fmla="*/ 4185761 w 7315200"/>
                <a:gd name="connsiteY41" fmla="*/ 3035141 h 3295650"/>
                <a:gd name="connsiteX42" fmla="*/ 4185761 w 7315200"/>
                <a:gd name="connsiteY42" fmla="*/ 3019901 h 3295650"/>
                <a:gd name="connsiteX43" fmla="*/ 4139089 w 7315200"/>
                <a:gd name="connsiteY43" fmla="*/ 3019901 h 3295650"/>
                <a:gd name="connsiteX44" fmla="*/ 4139089 w 7315200"/>
                <a:gd name="connsiteY44" fmla="*/ 3009424 h 3295650"/>
                <a:gd name="connsiteX45" fmla="*/ 4129564 w 7315200"/>
                <a:gd name="connsiteY45" fmla="*/ 3009424 h 3295650"/>
                <a:gd name="connsiteX46" fmla="*/ 4129564 w 7315200"/>
                <a:gd name="connsiteY46" fmla="*/ 2994184 h 3295650"/>
                <a:gd name="connsiteX47" fmla="*/ 4118134 w 7315200"/>
                <a:gd name="connsiteY47" fmla="*/ 2994184 h 3295650"/>
                <a:gd name="connsiteX48" fmla="*/ 4118134 w 7315200"/>
                <a:gd name="connsiteY48" fmla="*/ 2972276 h 3295650"/>
                <a:gd name="connsiteX49" fmla="*/ 4109561 w 7315200"/>
                <a:gd name="connsiteY49" fmla="*/ 2972276 h 3295650"/>
                <a:gd name="connsiteX50" fmla="*/ 4109561 w 7315200"/>
                <a:gd name="connsiteY50" fmla="*/ 2953226 h 3295650"/>
                <a:gd name="connsiteX51" fmla="*/ 4100989 w 7315200"/>
                <a:gd name="connsiteY51" fmla="*/ 2953226 h 3295650"/>
                <a:gd name="connsiteX52" fmla="*/ 4100989 w 7315200"/>
                <a:gd name="connsiteY52" fmla="*/ 2938939 h 3295650"/>
                <a:gd name="connsiteX53" fmla="*/ 4069556 w 7315200"/>
                <a:gd name="connsiteY53" fmla="*/ 2938939 h 3295650"/>
                <a:gd name="connsiteX54" fmla="*/ 4069556 w 7315200"/>
                <a:gd name="connsiteY54" fmla="*/ 2930366 h 3295650"/>
                <a:gd name="connsiteX55" fmla="*/ 4033361 w 7315200"/>
                <a:gd name="connsiteY55" fmla="*/ 2930366 h 3295650"/>
                <a:gd name="connsiteX56" fmla="*/ 4033361 w 7315200"/>
                <a:gd name="connsiteY56" fmla="*/ 2915126 h 3295650"/>
                <a:gd name="connsiteX57" fmla="*/ 3759041 w 7315200"/>
                <a:gd name="connsiteY57" fmla="*/ 2915126 h 3295650"/>
                <a:gd name="connsiteX58" fmla="*/ 3759041 w 7315200"/>
                <a:gd name="connsiteY58" fmla="*/ 2904649 h 3295650"/>
                <a:gd name="connsiteX59" fmla="*/ 3735229 w 7315200"/>
                <a:gd name="connsiteY59" fmla="*/ 2904649 h 3295650"/>
                <a:gd name="connsiteX60" fmla="*/ 3735229 w 7315200"/>
                <a:gd name="connsiteY60" fmla="*/ 2892266 h 3295650"/>
                <a:gd name="connsiteX61" fmla="*/ 3649504 w 7315200"/>
                <a:gd name="connsiteY61" fmla="*/ 2892266 h 3295650"/>
                <a:gd name="connsiteX62" fmla="*/ 3649504 w 7315200"/>
                <a:gd name="connsiteY62" fmla="*/ 2871311 h 3295650"/>
                <a:gd name="connsiteX63" fmla="*/ 3340894 w 7315200"/>
                <a:gd name="connsiteY63" fmla="*/ 2871311 h 3295650"/>
                <a:gd name="connsiteX64" fmla="*/ 3340894 w 7315200"/>
                <a:gd name="connsiteY64" fmla="*/ 2858929 h 3295650"/>
                <a:gd name="connsiteX65" fmla="*/ 3203734 w 7315200"/>
                <a:gd name="connsiteY65" fmla="*/ 2858929 h 3295650"/>
                <a:gd name="connsiteX66" fmla="*/ 3203734 w 7315200"/>
                <a:gd name="connsiteY66" fmla="*/ 2843689 h 3295650"/>
                <a:gd name="connsiteX67" fmla="*/ 3193256 w 7315200"/>
                <a:gd name="connsiteY67" fmla="*/ 2843689 h 3295650"/>
                <a:gd name="connsiteX68" fmla="*/ 3193256 w 7315200"/>
                <a:gd name="connsiteY68" fmla="*/ 2835116 h 3295650"/>
                <a:gd name="connsiteX69" fmla="*/ 3181826 w 7315200"/>
                <a:gd name="connsiteY69" fmla="*/ 2835116 h 3295650"/>
                <a:gd name="connsiteX70" fmla="*/ 3181826 w 7315200"/>
                <a:gd name="connsiteY70" fmla="*/ 2827496 h 3295650"/>
                <a:gd name="connsiteX71" fmla="*/ 3169444 w 7315200"/>
                <a:gd name="connsiteY71" fmla="*/ 2827496 h 3295650"/>
                <a:gd name="connsiteX72" fmla="*/ 3169444 w 7315200"/>
                <a:gd name="connsiteY72" fmla="*/ 2808446 h 3295650"/>
                <a:gd name="connsiteX73" fmla="*/ 3158966 w 7315200"/>
                <a:gd name="connsiteY73" fmla="*/ 2808446 h 3295650"/>
                <a:gd name="connsiteX74" fmla="*/ 3158966 w 7315200"/>
                <a:gd name="connsiteY74" fmla="*/ 2786539 h 3295650"/>
                <a:gd name="connsiteX75" fmla="*/ 3144679 w 7315200"/>
                <a:gd name="connsiteY75" fmla="*/ 2786539 h 3295650"/>
                <a:gd name="connsiteX76" fmla="*/ 3144679 w 7315200"/>
                <a:gd name="connsiteY76" fmla="*/ 2777966 h 3295650"/>
                <a:gd name="connsiteX77" fmla="*/ 3135154 w 7315200"/>
                <a:gd name="connsiteY77" fmla="*/ 2777966 h 3295650"/>
                <a:gd name="connsiteX78" fmla="*/ 3135154 w 7315200"/>
                <a:gd name="connsiteY78" fmla="*/ 2765584 h 3295650"/>
                <a:gd name="connsiteX79" fmla="*/ 3124676 w 7315200"/>
                <a:gd name="connsiteY79" fmla="*/ 2765584 h 3295650"/>
                <a:gd name="connsiteX80" fmla="*/ 3124676 w 7315200"/>
                <a:gd name="connsiteY80" fmla="*/ 2757011 h 3295650"/>
                <a:gd name="connsiteX81" fmla="*/ 3115151 w 7315200"/>
                <a:gd name="connsiteY81" fmla="*/ 2757011 h 3295650"/>
                <a:gd name="connsiteX82" fmla="*/ 3115151 w 7315200"/>
                <a:gd name="connsiteY82" fmla="*/ 2745581 h 3295650"/>
                <a:gd name="connsiteX83" fmla="*/ 3089434 w 7315200"/>
                <a:gd name="connsiteY83" fmla="*/ 2745581 h 3295650"/>
                <a:gd name="connsiteX84" fmla="*/ 3089434 w 7315200"/>
                <a:gd name="connsiteY84" fmla="*/ 2718911 h 3295650"/>
                <a:gd name="connsiteX85" fmla="*/ 3074194 w 7315200"/>
                <a:gd name="connsiteY85" fmla="*/ 2718911 h 3295650"/>
                <a:gd name="connsiteX86" fmla="*/ 3074194 w 7315200"/>
                <a:gd name="connsiteY86" fmla="*/ 2697004 h 3295650"/>
                <a:gd name="connsiteX87" fmla="*/ 3044666 w 7315200"/>
                <a:gd name="connsiteY87" fmla="*/ 2697004 h 3295650"/>
                <a:gd name="connsiteX88" fmla="*/ 3044666 w 7315200"/>
                <a:gd name="connsiteY88" fmla="*/ 2673191 h 3295650"/>
                <a:gd name="connsiteX89" fmla="*/ 3019901 w 7315200"/>
                <a:gd name="connsiteY89" fmla="*/ 2673191 h 3295650"/>
                <a:gd name="connsiteX90" fmla="*/ 3019901 w 7315200"/>
                <a:gd name="connsiteY90" fmla="*/ 2662714 h 3295650"/>
                <a:gd name="connsiteX91" fmla="*/ 3011329 w 7315200"/>
                <a:gd name="connsiteY91" fmla="*/ 2662714 h 3295650"/>
                <a:gd name="connsiteX92" fmla="*/ 3011329 w 7315200"/>
                <a:gd name="connsiteY92" fmla="*/ 2654141 h 3295650"/>
                <a:gd name="connsiteX93" fmla="*/ 2987516 w 7315200"/>
                <a:gd name="connsiteY93" fmla="*/ 2654141 h 3295650"/>
                <a:gd name="connsiteX94" fmla="*/ 2987516 w 7315200"/>
                <a:gd name="connsiteY94" fmla="*/ 2641759 h 3295650"/>
                <a:gd name="connsiteX95" fmla="*/ 2964656 w 7315200"/>
                <a:gd name="connsiteY95" fmla="*/ 2641759 h 3295650"/>
                <a:gd name="connsiteX96" fmla="*/ 2964656 w 7315200"/>
                <a:gd name="connsiteY96" fmla="*/ 2628424 h 3295650"/>
                <a:gd name="connsiteX97" fmla="*/ 2923699 w 7315200"/>
                <a:gd name="connsiteY97" fmla="*/ 2628424 h 3295650"/>
                <a:gd name="connsiteX98" fmla="*/ 2923699 w 7315200"/>
                <a:gd name="connsiteY98" fmla="*/ 2617946 h 3295650"/>
                <a:gd name="connsiteX99" fmla="*/ 2765584 w 7315200"/>
                <a:gd name="connsiteY99" fmla="*/ 2617946 h 3295650"/>
                <a:gd name="connsiteX100" fmla="*/ 2765584 w 7315200"/>
                <a:gd name="connsiteY100" fmla="*/ 2606516 h 3295650"/>
                <a:gd name="connsiteX101" fmla="*/ 2684621 w 7315200"/>
                <a:gd name="connsiteY101" fmla="*/ 2606516 h 3295650"/>
                <a:gd name="connsiteX102" fmla="*/ 2684621 w 7315200"/>
                <a:gd name="connsiteY102" fmla="*/ 2587466 h 3295650"/>
                <a:gd name="connsiteX103" fmla="*/ 2653189 w 7315200"/>
                <a:gd name="connsiteY103" fmla="*/ 2587466 h 3295650"/>
                <a:gd name="connsiteX104" fmla="*/ 2653189 w 7315200"/>
                <a:gd name="connsiteY104" fmla="*/ 2582704 h 3295650"/>
                <a:gd name="connsiteX105" fmla="*/ 2569369 w 7315200"/>
                <a:gd name="connsiteY105" fmla="*/ 2582704 h 3295650"/>
                <a:gd name="connsiteX106" fmla="*/ 2569369 w 7315200"/>
                <a:gd name="connsiteY106" fmla="*/ 2567464 h 3295650"/>
                <a:gd name="connsiteX107" fmla="*/ 2556034 w 7315200"/>
                <a:gd name="connsiteY107" fmla="*/ 2567464 h 3295650"/>
                <a:gd name="connsiteX108" fmla="*/ 2556034 w 7315200"/>
                <a:gd name="connsiteY108" fmla="*/ 2558891 h 3295650"/>
                <a:gd name="connsiteX109" fmla="*/ 2546509 w 7315200"/>
                <a:gd name="connsiteY109" fmla="*/ 2558891 h 3295650"/>
                <a:gd name="connsiteX110" fmla="*/ 2546509 w 7315200"/>
                <a:gd name="connsiteY110" fmla="*/ 2546509 h 3295650"/>
                <a:gd name="connsiteX111" fmla="*/ 2532221 w 7315200"/>
                <a:gd name="connsiteY111" fmla="*/ 2546509 h 3295650"/>
                <a:gd name="connsiteX112" fmla="*/ 2532221 w 7315200"/>
                <a:gd name="connsiteY112" fmla="*/ 2536031 h 3295650"/>
                <a:gd name="connsiteX113" fmla="*/ 2490311 w 7315200"/>
                <a:gd name="connsiteY113" fmla="*/ 2536031 h 3295650"/>
                <a:gd name="connsiteX114" fmla="*/ 2490311 w 7315200"/>
                <a:gd name="connsiteY114" fmla="*/ 2525554 h 3295650"/>
                <a:gd name="connsiteX115" fmla="*/ 2419826 w 7315200"/>
                <a:gd name="connsiteY115" fmla="*/ 2525554 h 3295650"/>
                <a:gd name="connsiteX116" fmla="*/ 2419826 w 7315200"/>
                <a:gd name="connsiteY116" fmla="*/ 2512219 h 3295650"/>
                <a:gd name="connsiteX117" fmla="*/ 2387441 w 7315200"/>
                <a:gd name="connsiteY117" fmla="*/ 2512219 h 3295650"/>
                <a:gd name="connsiteX118" fmla="*/ 2387441 w 7315200"/>
                <a:gd name="connsiteY118" fmla="*/ 2501741 h 3295650"/>
                <a:gd name="connsiteX119" fmla="*/ 2316956 w 7315200"/>
                <a:gd name="connsiteY119" fmla="*/ 2501741 h 3295650"/>
                <a:gd name="connsiteX120" fmla="*/ 2316956 w 7315200"/>
                <a:gd name="connsiteY120" fmla="*/ 2491264 h 3295650"/>
                <a:gd name="connsiteX121" fmla="*/ 2303621 w 7315200"/>
                <a:gd name="connsiteY121" fmla="*/ 2491264 h 3295650"/>
                <a:gd name="connsiteX122" fmla="*/ 2303621 w 7315200"/>
                <a:gd name="connsiteY122" fmla="*/ 2482691 h 3295650"/>
                <a:gd name="connsiteX123" fmla="*/ 2212181 w 7315200"/>
                <a:gd name="connsiteY123" fmla="*/ 2482691 h 3295650"/>
                <a:gd name="connsiteX124" fmla="*/ 2212181 w 7315200"/>
                <a:gd name="connsiteY124" fmla="*/ 2458879 h 3295650"/>
                <a:gd name="connsiteX125" fmla="*/ 2169319 w 7315200"/>
                <a:gd name="connsiteY125" fmla="*/ 2458879 h 3295650"/>
                <a:gd name="connsiteX126" fmla="*/ 2169319 w 7315200"/>
                <a:gd name="connsiteY126" fmla="*/ 2437924 h 3295650"/>
                <a:gd name="connsiteX127" fmla="*/ 2151221 w 7315200"/>
                <a:gd name="connsiteY127" fmla="*/ 2437924 h 3295650"/>
                <a:gd name="connsiteX128" fmla="*/ 2151221 w 7315200"/>
                <a:gd name="connsiteY128" fmla="*/ 2400776 h 3295650"/>
                <a:gd name="connsiteX129" fmla="*/ 2111216 w 7315200"/>
                <a:gd name="connsiteY129" fmla="*/ 2400776 h 3295650"/>
                <a:gd name="connsiteX130" fmla="*/ 2111216 w 7315200"/>
                <a:gd name="connsiteY130" fmla="*/ 2391251 h 3295650"/>
                <a:gd name="connsiteX131" fmla="*/ 2086451 w 7315200"/>
                <a:gd name="connsiteY131" fmla="*/ 2391251 h 3295650"/>
                <a:gd name="connsiteX132" fmla="*/ 2086451 w 7315200"/>
                <a:gd name="connsiteY132" fmla="*/ 2363629 h 3295650"/>
                <a:gd name="connsiteX133" fmla="*/ 2075021 w 7315200"/>
                <a:gd name="connsiteY133" fmla="*/ 2363629 h 3295650"/>
                <a:gd name="connsiteX134" fmla="*/ 2075021 w 7315200"/>
                <a:gd name="connsiteY134" fmla="*/ 2346484 h 3295650"/>
                <a:gd name="connsiteX135" fmla="*/ 2058829 w 7315200"/>
                <a:gd name="connsiteY135" fmla="*/ 2346484 h 3295650"/>
                <a:gd name="connsiteX136" fmla="*/ 2058829 w 7315200"/>
                <a:gd name="connsiteY136" fmla="*/ 2327434 h 3295650"/>
                <a:gd name="connsiteX137" fmla="*/ 2048351 w 7315200"/>
                <a:gd name="connsiteY137" fmla="*/ 2327434 h 3295650"/>
                <a:gd name="connsiteX138" fmla="*/ 2048351 w 7315200"/>
                <a:gd name="connsiteY138" fmla="*/ 2251234 h 3295650"/>
                <a:gd name="connsiteX139" fmla="*/ 2039779 w 7315200"/>
                <a:gd name="connsiteY139" fmla="*/ 2251234 h 3295650"/>
                <a:gd name="connsiteX140" fmla="*/ 2039779 w 7315200"/>
                <a:gd name="connsiteY140" fmla="*/ 2204561 h 3295650"/>
                <a:gd name="connsiteX141" fmla="*/ 2027396 w 7315200"/>
                <a:gd name="connsiteY141" fmla="*/ 2204561 h 3295650"/>
                <a:gd name="connsiteX142" fmla="*/ 2027396 w 7315200"/>
                <a:gd name="connsiteY142" fmla="*/ 2190274 h 3295650"/>
                <a:gd name="connsiteX143" fmla="*/ 2013109 w 7315200"/>
                <a:gd name="connsiteY143" fmla="*/ 2190274 h 3295650"/>
                <a:gd name="connsiteX144" fmla="*/ 2013109 w 7315200"/>
                <a:gd name="connsiteY144" fmla="*/ 2174081 h 3295650"/>
                <a:gd name="connsiteX145" fmla="*/ 2001679 w 7315200"/>
                <a:gd name="connsiteY145" fmla="*/ 2174081 h 3295650"/>
                <a:gd name="connsiteX146" fmla="*/ 2001679 w 7315200"/>
                <a:gd name="connsiteY146" fmla="*/ 2154079 h 3295650"/>
                <a:gd name="connsiteX147" fmla="*/ 1986439 w 7315200"/>
                <a:gd name="connsiteY147" fmla="*/ 2154079 h 3295650"/>
                <a:gd name="connsiteX148" fmla="*/ 1986439 w 7315200"/>
                <a:gd name="connsiteY148" fmla="*/ 2137886 h 3295650"/>
                <a:gd name="connsiteX149" fmla="*/ 1975009 w 7315200"/>
                <a:gd name="connsiteY149" fmla="*/ 2137886 h 3295650"/>
                <a:gd name="connsiteX150" fmla="*/ 1975009 w 7315200"/>
                <a:gd name="connsiteY150" fmla="*/ 2115026 h 3295650"/>
                <a:gd name="connsiteX151" fmla="*/ 1945481 w 7315200"/>
                <a:gd name="connsiteY151" fmla="*/ 2115026 h 3295650"/>
                <a:gd name="connsiteX152" fmla="*/ 1945481 w 7315200"/>
                <a:gd name="connsiteY152" fmla="*/ 2092166 h 3295650"/>
                <a:gd name="connsiteX153" fmla="*/ 1930241 w 7315200"/>
                <a:gd name="connsiteY153" fmla="*/ 2092166 h 3295650"/>
                <a:gd name="connsiteX154" fmla="*/ 1930241 w 7315200"/>
                <a:gd name="connsiteY154" fmla="*/ 2073116 h 3295650"/>
                <a:gd name="connsiteX155" fmla="*/ 1918811 w 7315200"/>
                <a:gd name="connsiteY155" fmla="*/ 2073116 h 3295650"/>
                <a:gd name="connsiteX156" fmla="*/ 1918811 w 7315200"/>
                <a:gd name="connsiteY156" fmla="*/ 2063591 h 3295650"/>
                <a:gd name="connsiteX157" fmla="*/ 1902619 w 7315200"/>
                <a:gd name="connsiteY157" fmla="*/ 2063591 h 3295650"/>
                <a:gd name="connsiteX158" fmla="*/ 1902619 w 7315200"/>
                <a:gd name="connsiteY158" fmla="*/ 2049304 h 3295650"/>
                <a:gd name="connsiteX159" fmla="*/ 1864519 w 7315200"/>
                <a:gd name="connsiteY159" fmla="*/ 2049304 h 3295650"/>
                <a:gd name="connsiteX160" fmla="*/ 1864519 w 7315200"/>
                <a:gd name="connsiteY160" fmla="*/ 2038826 h 3295650"/>
                <a:gd name="connsiteX161" fmla="*/ 1801654 w 7315200"/>
                <a:gd name="connsiteY161" fmla="*/ 2038826 h 3295650"/>
                <a:gd name="connsiteX162" fmla="*/ 1801654 w 7315200"/>
                <a:gd name="connsiteY162" fmla="*/ 2023586 h 3295650"/>
                <a:gd name="connsiteX163" fmla="*/ 1754981 w 7315200"/>
                <a:gd name="connsiteY163" fmla="*/ 2023586 h 3295650"/>
                <a:gd name="connsiteX164" fmla="*/ 1754981 w 7315200"/>
                <a:gd name="connsiteY164" fmla="*/ 2016919 h 3295650"/>
                <a:gd name="connsiteX165" fmla="*/ 1706404 w 7315200"/>
                <a:gd name="connsiteY165" fmla="*/ 2016919 h 3295650"/>
                <a:gd name="connsiteX166" fmla="*/ 1706404 w 7315200"/>
                <a:gd name="connsiteY166" fmla="*/ 2004536 h 3295650"/>
                <a:gd name="connsiteX167" fmla="*/ 1681639 w 7315200"/>
                <a:gd name="connsiteY167" fmla="*/ 2004536 h 3295650"/>
                <a:gd name="connsiteX168" fmla="*/ 1681639 w 7315200"/>
                <a:gd name="connsiteY168" fmla="*/ 1996916 h 3295650"/>
                <a:gd name="connsiteX169" fmla="*/ 1609249 w 7315200"/>
                <a:gd name="connsiteY169" fmla="*/ 1996916 h 3295650"/>
                <a:gd name="connsiteX170" fmla="*/ 1609249 w 7315200"/>
                <a:gd name="connsiteY170" fmla="*/ 1979771 h 3295650"/>
                <a:gd name="connsiteX171" fmla="*/ 1594009 w 7315200"/>
                <a:gd name="connsiteY171" fmla="*/ 1979771 h 3295650"/>
                <a:gd name="connsiteX172" fmla="*/ 1594009 w 7315200"/>
                <a:gd name="connsiteY172" fmla="*/ 1966436 h 3295650"/>
                <a:gd name="connsiteX173" fmla="*/ 1572101 w 7315200"/>
                <a:gd name="connsiteY173" fmla="*/ 1966436 h 3295650"/>
                <a:gd name="connsiteX174" fmla="*/ 1572101 w 7315200"/>
                <a:gd name="connsiteY174" fmla="*/ 1958816 h 3295650"/>
                <a:gd name="connsiteX175" fmla="*/ 1539716 w 7315200"/>
                <a:gd name="connsiteY175" fmla="*/ 1958816 h 3295650"/>
                <a:gd name="connsiteX176" fmla="*/ 1539716 w 7315200"/>
                <a:gd name="connsiteY176" fmla="*/ 1943576 h 3295650"/>
                <a:gd name="connsiteX177" fmla="*/ 1473041 w 7315200"/>
                <a:gd name="connsiteY177" fmla="*/ 1943576 h 3295650"/>
                <a:gd name="connsiteX178" fmla="*/ 1473041 w 7315200"/>
                <a:gd name="connsiteY178" fmla="*/ 1929289 h 3295650"/>
                <a:gd name="connsiteX179" fmla="*/ 1419701 w 7315200"/>
                <a:gd name="connsiteY179" fmla="*/ 1929289 h 3295650"/>
                <a:gd name="connsiteX180" fmla="*/ 1419701 w 7315200"/>
                <a:gd name="connsiteY180" fmla="*/ 1901666 h 3295650"/>
                <a:gd name="connsiteX181" fmla="*/ 1389221 w 7315200"/>
                <a:gd name="connsiteY181" fmla="*/ 1901666 h 3295650"/>
                <a:gd name="connsiteX182" fmla="*/ 1389221 w 7315200"/>
                <a:gd name="connsiteY182" fmla="*/ 1888331 h 3295650"/>
                <a:gd name="connsiteX183" fmla="*/ 1372076 w 7315200"/>
                <a:gd name="connsiteY183" fmla="*/ 1888331 h 3295650"/>
                <a:gd name="connsiteX184" fmla="*/ 1372076 w 7315200"/>
                <a:gd name="connsiteY184" fmla="*/ 1876901 h 3295650"/>
                <a:gd name="connsiteX185" fmla="*/ 1350169 w 7315200"/>
                <a:gd name="connsiteY185" fmla="*/ 1876901 h 3295650"/>
                <a:gd name="connsiteX186" fmla="*/ 1350169 w 7315200"/>
                <a:gd name="connsiteY186" fmla="*/ 1865471 h 3295650"/>
                <a:gd name="connsiteX187" fmla="*/ 1298734 w 7315200"/>
                <a:gd name="connsiteY187" fmla="*/ 1865471 h 3295650"/>
                <a:gd name="connsiteX188" fmla="*/ 1298734 w 7315200"/>
                <a:gd name="connsiteY188" fmla="*/ 1856899 h 3295650"/>
                <a:gd name="connsiteX189" fmla="*/ 1253966 w 7315200"/>
                <a:gd name="connsiteY189" fmla="*/ 1856899 h 3295650"/>
                <a:gd name="connsiteX190" fmla="*/ 1253966 w 7315200"/>
                <a:gd name="connsiteY190" fmla="*/ 1843564 h 3295650"/>
                <a:gd name="connsiteX191" fmla="*/ 1219676 w 7315200"/>
                <a:gd name="connsiteY191" fmla="*/ 1843564 h 3295650"/>
                <a:gd name="connsiteX192" fmla="*/ 1219676 w 7315200"/>
                <a:gd name="connsiteY192" fmla="*/ 1830229 h 3295650"/>
                <a:gd name="connsiteX193" fmla="*/ 1199674 w 7315200"/>
                <a:gd name="connsiteY193" fmla="*/ 1830229 h 3295650"/>
                <a:gd name="connsiteX194" fmla="*/ 1199674 w 7315200"/>
                <a:gd name="connsiteY194" fmla="*/ 1813084 h 3295650"/>
                <a:gd name="connsiteX195" fmla="*/ 1184434 w 7315200"/>
                <a:gd name="connsiteY195" fmla="*/ 1813084 h 3295650"/>
                <a:gd name="connsiteX196" fmla="*/ 1184434 w 7315200"/>
                <a:gd name="connsiteY196" fmla="*/ 1796891 h 3295650"/>
                <a:gd name="connsiteX197" fmla="*/ 1155859 w 7315200"/>
                <a:gd name="connsiteY197" fmla="*/ 1796891 h 3295650"/>
                <a:gd name="connsiteX198" fmla="*/ 1155859 w 7315200"/>
                <a:gd name="connsiteY198" fmla="*/ 1758791 h 3295650"/>
                <a:gd name="connsiteX199" fmla="*/ 1135856 w 7315200"/>
                <a:gd name="connsiteY199" fmla="*/ 1758791 h 3295650"/>
                <a:gd name="connsiteX200" fmla="*/ 1135856 w 7315200"/>
                <a:gd name="connsiteY200" fmla="*/ 1717834 h 3295650"/>
                <a:gd name="connsiteX201" fmla="*/ 1111091 w 7315200"/>
                <a:gd name="connsiteY201" fmla="*/ 1717834 h 3295650"/>
                <a:gd name="connsiteX202" fmla="*/ 1111091 w 7315200"/>
                <a:gd name="connsiteY202" fmla="*/ 1695926 h 3295650"/>
                <a:gd name="connsiteX203" fmla="*/ 1092041 w 7315200"/>
                <a:gd name="connsiteY203" fmla="*/ 1695926 h 3295650"/>
                <a:gd name="connsiteX204" fmla="*/ 1092041 w 7315200"/>
                <a:gd name="connsiteY204" fmla="*/ 1677829 h 3295650"/>
                <a:gd name="connsiteX205" fmla="*/ 1079659 w 7315200"/>
                <a:gd name="connsiteY205" fmla="*/ 1677829 h 3295650"/>
                <a:gd name="connsiteX206" fmla="*/ 1079659 w 7315200"/>
                <a:gd name="connsiteY206" fmla="*/ 1658779 h 3295650"/>
                <a:gd name="connsiteX207" fmla="*/ 1071086 w 7315200"/>
                <a:gd name="connsiteY207" fmla="*/ 1658779 h 3295650"/>
                <a:gd name="connsiteX208" fmla="*/ 1071086 w 7315200"/>
                <a:gd name="connsiteY208" fmla="*/ 1643539 h 3295650"/>
                <a:gd name="connsiteX209" fmla="*/ 1062514 w 7315200"/>
                <a:gd name="connsiteY209" fmla="*/ 1643539 h 3295650"/>
                <a:gd name="connsiteX210" fmla="*/ 1062514 w 7315200"/>
                <a:gd name="connsiteY210" fmla="*/ 1633061 h 3295650"/>
                <a:gd name="connsiteX211" fmla="*/ 1055846 w 7315200"/>
                <a:gd name="connsiteY211" fmla="*/ 1633061 h 3295650"/>
                <a:gd name="connsiteX212" fmla="*/ 1055846 w 7315200"/>
                <a:gd name="connsiteY212" fmla="*/ 1555909 h 3295650"/>
                <a:gd name="connsiteX213" fmla="*/ 1043464 w 7315200"/>
                <a:gd name="connsiteY213" fmla="*/ 1555909 h 3295650"/>
                <a:gd name="connsiteX214" fmla="*/ 1043464 w 7315200"/>
                <a:gd name="connsiteY214" fmla="*/ 1388269 h 3295650"/>
                <a:gd name="connsiteX215" fmla="*/ 1031081 w 7315200"/>
                <a:gd name="connsiteY215" fmla="*/ 1388269 h 3295650"/>
                <a:gd name="connsiteX216" fmla="*/ 1031081 w 7315200"/>
                <a:gd name="connsiteY216" fmla="*/ 1378744 h 3295650"/>
                <a:gd name="connsiteX217" fmla="*/ 1023461 w 7315200"/>
                <a:gd name="connsiteY217" fmla="*/ 1378744 h 3295650"/>
                <a:gd name="connsiteX218" fmla="*/ 1023461 w 7315200"/>
                <a:gd name="connsiteY218" fmla="*/ 1169194 h 3295650"/>
                <a:gd name="connsiteX219" fmla="*/ 1003459 w 7315200"/>
                <a:gd name="connsiteY219" fmla="*/ 1169194 h 3295650"/>
                <a:gd name="connsiteX220" fmla="*/ 1003459 w 7315200"/>
                <a:gd name="connsiteY220" fmla="*/ 1066324 h 3295650"/>
                <a:gd name="connsiteX221" fmla="*/ 989171 w 7315200"/>
                <a:gd name="connsiteY221" fmla="*/ 1066324 h 3295650"/>
                <a:gd name="connsiteX222" fmla="*/ 989171 w 7315200"/>
                <a:gd name="connsiteY222" fmla="*/ 970121 h 3295650"/>
                <a:gd name="connsiteX223" fmla="*/ 975836 w 7315200"/>
                <a:gd name="connsiteY223" fmla="*/ 970121 h 3295650"/>
                <a:gd name="connsiteX224" fmla="*/ 975836 w 7315200"/>
                <a:gd name="connsiteY224" fmla="*/ 947261 h 3295650"/>
                <a:gd name="connsiteX225" fmla="*/ 959644 w 7315200"/>
                <a:gd name="connsiteY225" fmla="*/ 947261 h 3295650"/>
                <a:gd name="connsiteX226" fmla="*/ 959644 w 7315200"/>
                <a:gd name="connsiteY226" fmla="*/ 919639 h 3295650"/>
                <a:gd name="connsiteX227" fmla="*/ 949166 w 7315200"/>
                <a:gd name="connsiteY227" fmla="*/ 919639 h 3295650"/>
                <a:gd name="connsiteX228" fmla="*/ 949166 w 7315200"/>
                <a:gd name="connsiteY228" fmla="*/ 815816 h 3295650"/>
                <a:gd name="connsiteX229" fmla="*/ 934879 w 7315200"/>
                <a:gd name="connsiteY229" fmla="*/ 815816 h 3295650"/>
                <a:gd name="connsiteX230" fmla="*/ 934879 w 7315200"/>
                <a:gd name="connsiteY230" fmla="*/ 738664 h 3295650"/>
                <a:gd name="connsiteX231" fmla="*/ 913924 w 7315200"/>
                <a:gd name="connsiteY231" fmla="*/ 738664 h 3295650"/>
                <a:gd name="connsiteX232" fmla="*/ 913924 w 7315200"/>
                <a:gd name="connsiteY232" fmla="*/ 636746 h 3295650"/>
                <a:gd name="connsiteX233" fmla="*/ 892969 w 7315200"/>
                <a:gd name="connsiteY233" fmla="*/ 636746 h 3295650"/>
                <a:gd name="connsiteX234" fmla="*/ 892969 w 7315200"/>
                <a:gd name="connsiteY234" fmla="*/ 536734 h 3295650"/>
                <a:gd name="connsiteX235" fmla="*/ 857726 w 7315200"/>
                <a:gd name="connsiteY235" fmla="*/ 536734 h 3295650"/>
                <a:gd name="connsiteX236" fmla="*/ 857726 w 7315200"/>
                <a:gd name="connsiteY236" fmla="*/ 471964 h 3295650"/>
                <a:gd name="connsiteX237" fmla="*/ 849154 w 7315200"/>
                <a:gd name="connsiteY237" fmla="*/ 471964 h 3295650"/>
                <a:gd name="connsiteX238" fmla="*/ 849154 w 7315200"/>
                <a:gd name="connsiteY238" fmla="*/ 458629 h 3295650"/>
                <a:gd name="connsiteX239" fmla="*/ 841534 w 7315200"/>
                <a:gd name="connsiteY239" fmla="*/ 458629 h 3295650"/>
                <a:gd name="connsiteX240" fmla="*/ 841534 w 7315200"/>
                <a:gd name="connsiteY240" fmla="*/ 442436 h 3295650"/>
                <a:gd name="connsiteX241" fmla="*/ 779621 w 7315200"/>
                <a:gd name="connsiteY241" fmla="*/ 442436 h 3295650"/>
                <a:gd name="connsiteX242" fmla="*/ 779621 w 7315200"/>
                <a:gd name="connsiteY242" fmla="*/ 419576 h 3295650"/>
                <a:gd name="connsiteX243" fmla="*/ 766286 w 7315200"/>
                <a:gd name="connsiteY243" fmla="*/ 419576 h 3295650"/>
                <a:gd name="connsiteX244" fmla="*/ 766286 w 7315200"/>
                <a:gd name="connsiteY244" fmla="*/ 410051 h 3295650"/>
                <a:gd name="connsiteX245" fmla="*/ 744379 w 7315200"/>
                <a:gd name="connsiteY245" fmla="*/ 410051 h 3295650"/>
                <a:gd name="connsiteX246" fmla="*/ 744379 w 7315200"/>
                <a:gd name="connsiteY246" fmla="*/ 397669 h 3295650"/>
                <a:gd name="connsiteX247" fmla="*/ 733901 w 7315200"/>
                <a:gd name="connsiteY247" fmla="*/ 397669 h 3295650"/>
                <a:gd name="connsiteX248" fmla="*/ 733901 w 7315200"/>
                <a:gd name="connsiteY248" fmla="*/ 360521 h 3295650"/>
                <a:gd name="connsiteX249" fmla="*/ 722471 w 7315200"/>
                <a:gd name="connsiteY249" fmla="*/ 360521 h 3295650"/>
                <a:gd name="connsiteX250" fmla="*/ 722471 w 7315200"/>
                <a:gd name="connsiteY250" fmla="*/ 350044 h 3295650"/>
                <a:gd name="connsiteX251" fmla="*/ 711041 w 7315200"/>
                <a:gd name="connsiteY251" fmla="*/ 350044 h 3295650"/>
                <a:gd name="connsiteX252" fmla="*/ 711041 w 7315200"/>
                <a:gd name="connsiteY252" fmla="*/ 340519 h 3295650"/>
                <a:gd name="connsiteX253" fmla="*/ 698659 w 7315200"/>
                <a:gd name="connsiteY253" fmla="*/ 340519 h 3295650"/>
                <a:gd name="connsiteX254" fmla="*/ 698659 w 7315200"/>
                <a:gd name="connsiteY254" fmla="*/ 330041 h 3295650"/>
                <a:gd name="connsiteX255" fmla="*/ 688181 w 7315200"/>
                <a:gd name="connsiteY255" fmla="*/ 330041 h 3295650"/>
                <a:gd name="connsiteX256" fmla="*/ 688181 w 7315200"/>
                <a:gd name="connsiteY256" fmla="*/ 313849 h 3295650"/>
                <a:gd name="connsiteX257" fmla="*/ 676751 w 7315200"/>
                <a:gd name="connsiteY257" fmla="*/ 313849 h 3295650"/>
                <a:gd name="connsiteX258" fmla="*/ 676751 w 7315200"/>
                <a:gd name="connsiteY258" fmla="*/ 295751 h 3295650"/>
                <a:gd name="connsiteX259" fmla="*/ 664369 w 7315200"/>
                <a:gd name="connsiteY259" fmla="*/ 295751 h 3295650"/>
                <a:gd name="connsiteX260" fmla="*/ 664369 w 7315200"/>
                <a:gd name="connsiteY260" fmla="*/ 285274 h 3295650"/>
                <a:gd name="connsiteX261" fmla="*/ 641509 w 7315200"/>
                <a:gd name="connsiteY261" fmla="*/ 285274 h 3295650"/>
                <a:gd name="connsiteX262" fmla="*/ 641509 w 7315200"/>
                <a:gd name="connsiteY262" fmla="*/ 272891 h 3295650"/>
                <a:gd name="connsiteX263" fmla="*/ 628174 w 7315200"/>
                <a:gd name="connsiteY263" fmla="*/ 272891 h 3295650"/>
                <a:gd name="connsiteX264" fmla="*/ 628174 w 7315200"/>
                <a:gd name="connsiteY264" fmla="*/ 262414 h 3295650"/>
                <a:gd name="connsiteX265" fmla="*/ 618649 w 7315200"/>
                <a:gd name="connsiteY265" fmla="*/ 262414 h 3295650"/>
                <a:gd name="connsiteX266" fmla="*/ 618649 w 7315200"/>
                <a:gd name="connsiteY266" fmla="*/ 222409 h 3295650"/>
                <a:gd name="connsiteX267" fmla="*/ 603409 w 7315200"/>
                <a:gd name="connsiteY267" fmla="*/ 222409 h 3295650"/>
                <a:gd name="connsiteX268" fmla="*/ 603409 w 7315200"/>
                <a:gd name="connsiteY268" fmla="*/ 211931 h 3295650"/>
                <a:gd name="connsiteX269" fmla="*/ 581501 w 7315200"/>
                <a:gd name="connsiteY269" fmla="*/ 211931 h 3295650"/>
                <a:gd name="connsiteX270" fmla="*/ 581501 w 7315200"/>
                <a:gd name="connsiteY270" fmla="*/ 195739 h 3295650"/>
                <a:gd name="connsiteX271" fmla="*/ 572929 w 7315200"/>
                <a:gd name="connsiteY271" fmla="*/ 195739 h 3295650"/>
                <a:gd name="connsiteX272" fmla="*/ 572929 w 7315200"/>
                <a:gd name="connsiteY272" fmla="*/ 179546 h 3295650"/>
                <a:gd name="connsiteX273" fmla="*/ 558641 w 7315200"/>
                <a:gd name="connsiteY273" fmla="*/ 179546 h 3295650"/>
                <a:gd name="connsiteX274" fmla="*/ 558641 w 7315200"/>
                <a:gd name="connsiteY274" fmla="*/ 169069 h 3295650"/>
                <a:gd name="connsiteX275" fmla="*/ 547211 w 7315200"/>
                <a:gd name="connsiteY275" fmla="*/ 169069 h 3295650"/>
                <a:gd name="connsiteX276" fmla="*/ 547211 w 7315200"/>
                <a:gd name="connsiteY276" fmla="*/ 146209 h 3295650"/>
                <a:gd name="connsiteX277" fmla="*/ 537686 w 7315200"/>
                <a:gd name="connsiteY277" fmla="*/ 146209 h 3295650"/>
                <a:gd name="connsiteX278" fmla="*/ 537686 w 7315200"/>
                <a:gd name="connsiteY278" fmla="*/ 132874 h 3295650"/>
                <a:gd name="connsiteX279" fmla="*/ 523399 w 7315200"/>
                <a:gd name="connsiteY279" fmla="*/ 132874 h 3295650"/>
                <a:gd name="connsiteX280" fmla="*/ 523399 w 7315200"/>
                <a:gd name="connsiteY280" fmla="*/ 121444 h 3295650"/>
                <a:gd name="connsiteX281" fmla="*/ 489109 w 7315200"/>
                <a:gd name="connsiteY281" fmla="*/ 121444 h 3295650"/>
                <a:gd name="connsiteX282" fmla="*/ 489109 w 7315200"/>
                <a:gd name="connsiteY282" fmla="*/ 110966 h 3295650"/>
                <a:gd name="connsiteX283" fmla="*/ 456724 w 7315200"/>
                <a:gd name="connsiteY283" fmla="*/ 110966 h 3295650"/>
                <a:gd name="connsiteX284" fmla="*/ 456724 w 7315200"/>
                <a:gd name="connsiteY284" fmla="*/ 99536 h 3295650"/>
                <a:gd name="connsiteX285" fmla="*/ 431959 w 7315200"/>
                <a:gd name="connsiteY285" fmla="*/ 99536 h 3295650"/>
                <a:gd name="connsiteX286" fmla="*/ 431959 w 7315200"/>
                <a:gd name="connsiteY286" fmla="*/ 89059 h 3295650"/>
                <a:gd name="connsiteX287" fmla="*/ 411004 w 7315200"/>
                <a:gd name="connsiteY287" fmla="*/ 89059 h 3295650"/>
                <a:gd name="connsiteX288" fmla="*/ 411004 w 7315200"/>
                <a:gd name="connsiteY288" fmla="*/ 72866 h 3295650"/>
                <a:gd name="connsiteX289" fmla="*/ 334804 w 7315200"/>
                <a:gd name="connsiteY289" fmla="*/ 72866 h 3295650"/>
                <a:gd name="connsiteX290" fmla="*/ 334804 w 7315200"/>
                <a:gd name="connsiteY290" fmla="*/ 64294 h 3295650"/>
                <a:gd name="connsiteX291" fmla="*/ 310039 w 7315200"/>
                <a:gd name="connsiteY291" fmla="*/ 64294 h 3295650"/>
                <a:gd name="connsiteX292" fmla="*/ 310039 w 7315200"/>
                <a:gd name="connsiteY292" fmla="*/ 50959 h 3295650"/>
                <a:gd name="connsiteX293" fmla="*/ 217646 w 7315200"/>
                <a:gd name="connsiteY293" fmla="*/ 50959 h 3295650"/>
                <a:gd name="connsiteX294" fmla="*/ 217646 w 7315200"/>
                <a:gd name="connsiteY294" fmla="*/ 34766 h 3295650"/>
                <a:gd name="connsiteX295" fmla="*/ 203359 w 7315200"/>
                <a:gd name="connsiteY295" fmla="*/ 34766 h 3295650"/>
                <a:gd name="connsiteX296" fmla="*/ 203359 w 7315200"/>
                <a:gd name="connsiteY296" fmla="*/ 30956 h 3295650"/>
                <a:gd name="connsiteX297" fmla="*/ 159544 w 7315200"/>
                <a:gd name="connsiteY297" fmla="*/ 30956 h 3295650"/>
                <a:gd name="connsiteX298" fmla="*/ 159544 w 7315200"/>
                <a:gd name="connsiteY298" fmla="*/ 7144 h 3295650"/>
                <a:gd name="connsiteX299" fmla="*/ 7144 w 7315200"/>
                <a:gd name="connsiteY29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315200" h="3295650">
                  <a:moveTo>
                    <a:pt x="7309009" y="3289459"/>
                  </a:moveTo>
                  <a:lnTo>
                    <a:pt x="7271862" y="3289459"/>
                  </a:lnTo>
                  <a:lnTo>
                    <a:pt x="7271862" y="3273266"/>
                  </a:lnTo>
                  <a:lnTo>
                    <a:pt x="7174706" y="3273266"/>
                  </a:lnTo>
                  <a:lnTo>
                    <a:pt x="7174706" y="3263741"/>
                  </a:lnTo>
                  <a:lnTo>
                    <a:pt x="6866096" y="3263741"/>
                  </a:lnTo>
                  <a:lnTo>
                    <a:pt x="6866096" y="3249454"/>
                  </a:lnTo>
                  <a:lnTo>
                    <a:pt x="6171724" y="3249454"/>
                  </a:lnTo>
                  <a:lnTo>
                    <a:pt x="6171724" y="3239929"/>
                  </a:lnTo>
                  <a:lnTo>
                    <a:pt x="6162199" y="3239929"/>
                  </a:lnTo>
                  <a:lnTo>
                    <a:pt x="6162199" y="3228499"/>
                  </a:lnTo>
                  <a:lnTo>
                    <a:pt x="6151721" y="3228499"/>
                  </a:lnTo>
                  <a:lnTo>
                    <a:pt x="6151721" y="3200876"/>
                  </a:lnTo>
                  <a:lnTo>
                    <a:pt x="6135529" y="3200876"/>
                  </a:lnTo>
                  <a:lnTo>
                    <a:pt x="6135529" y="3189446"/>
                  </a:lnTo>
                  <a:lnTo>
                    <a:pt x="6126004" y="3189446"/>
                  </a:lnTo>
                  <a:lnTo>
                    <a:pt x="6126004" y="3170396"/>
                  </a:lnTo>
                  <a:lnTo>
                    <a:pt x="5721192" y="3170396"/>
                  </a:lnTo>
                  <a:lnTo>
                    <a:pt x="5721192" y="3156109"/>
                  </a:lnTo>
                  <a:lnTo>
                    <a:pt x="5560219" y="3156109"/>
                  </a:lnTo>
                  <a:lnTo>
                    <a:pt x="5560219" y="3149441"/>
                  </a:lnTo>
                  <a:lnTo>
                    <a:pt x="5540217" y="3149441"/>
                  </a:lnTo>
                  <a:lnTo>
                    <a:pt x="5540217" y="3134201"/>
                  </a:lnTo>
                  <a:lnTo>
                    <a:pt x="5444014" y="3134201"/>
                  </a:lnTo>
                  <a:lnTo>
                    <a:pt x="5444014" y="3121819"/>
                  </a:lnTo>
                  <a:lnTo>
                    <a:pt x="5424012" y="3121819"/>
                  </a:lnTo>
                  <a:lnTo>
                    <a:pt x="5424012" y="3110389"/>
                  </a:lnTo>
                  <a:lnTo>
                    <a:pt x="5175409" y="3110389"/>
                  </a:lnTo>
                  <a:lnTo>
                    <a:pt x="5175409" y="3098006"/>
                  </a:lnTo>
                  <a:lnTo>
                    <a:pt x="5155406" y="3098006"/>
                  </a:lnTo>
                  <a:lnTo>
                    <a:pt x="5155406" y="3088481"/>
                  </a:lnTo>
                  <a:lnTo>
                    <a:pt x="5139214" y="3088481"/>
                  </a:lnTo>
                  <a:lnTo>
                    <a:pt x="5139214" y="3078956"/>
                  </a:lnTo>
                  <a:lnTo>
                    <a:pt x="5115401" y="3078956"/>
                  </a:lnTo>
                  <a:lnTo>
                    <a:pt x="5115401" y="3065621"/>
                  </a:lnTo>
                  <a:lnTo>
                    <a:pt x="4975384" y="3065621"/>
                  </a:lnTo>
                  <a:lnTo>
                    <a:pt x="4975384" y="3056096"/>
                  </a:lnTo>
                  <a:lnTo>
                    <a:pt x="4868704" y="3056096"/>
                  </a:lnTo>
                  <a:lnTo>
                    <a:pt x="4868704" y="3042761"/>
                  </a:lnTo>
                  <a:lnTo>
                    <a:pt x="4854416" y="3042761"/>
                  </a:lnTo>
                  <a:lnTo>
                    <a:pt x="4854416" y="3035141"/>
                  </a:lnTo>
                  <a:lnTo>
                    <a:pt x="4185761" y="3035141"/>
                  </a:lnTo>
                  <a:lnTo>
                    <a:pt x="4185761" y="3019901"/>
                  </a:lnTo>
                  <a:lnTo>
                    <a:pt x="4139089" y="3019901"/>
                  </a:lnTo>
                  <a:lnTo>
                    <a:pt x="4139089" y="3009424"/>
                  </a:lnTo>
                  <a:lnTo>
                    <a:pt x="4129564" y="3009424"/>
                  </a:lnTo>
                  <a:lnTo>
                    <a:pt x="4129564" y="2994184"/>
                  </a:lnTo>
                  <a:lnTo>
                    <a:pt x="4118134" y="2994184"/>
                  </a:lnTo>
                  <a:lnTo>
                    <a:pt x="4118134" y="2972276"/>
                  </a:lnTo>
                  <a:lnTo>
                    <a:pt x="4109561" y="2972276"/>
                  </a:lnTo>
                  <a:lnTo>
                    <a:pt x="4109561" y="2953226"/>
                  </a:lnTo>
                  <a:lnTo>
                    <a:pt x="4100989" y="2953226"/>
                  </a:lnTo>
                  <a:lnTo>
                    <a:pt x="4100989" y="2938939"/>
                  </a:lnTo>
                  <a:lnTo>
                    <a:pt x="4069556" y="2938939"/>
                  </a:lnTo>
                  <a:lnTo>
                    <a:pt x="4069556" y="2930366"/>
                  </a:lnTo>
                  <a:lnTo>
                    <a:pt x="4033361" y="2930366"/>
                  </a:lnTo>
                  <a:lnTo>
                    <a:pt x="4033361" y="2915126"/>
                  </a:lnTo>
                  <a:lnTo>
                    <a:pt x="3759041" y="2915126"/>
                  </a:lnTo>
                  <a:lnTo>
                    <a:pt x="3759041" y="2904649"/>
                  </a:lnTo>
                  <a:lnTo>
                    <a:pt x="3735229" y="2904649"/>
                  </a:lnTo>
                  <a:lnTo>
                    <a:pt x="3735229" y="2892266"/>
                  </a:lnTo>
                  <a:lnTo>
                    <a:pt x="3649504" y="2892266"/>
                  </a:lnTo>
                  <a:lnTo>
                    <a:pt x="3649504" y="2871311"/>
                  </a:lnTo>
                  <a:lnTo>
                    <a:pt x="3340894" y="2871311"/>
                  </a:lnTo>
                  <a:lnTo>
                    <a:pt x="3340894" y="2858929"/>
                  </a:lnTo>
                  <a:lnTo>
                    <a:pt x="3203734" y="2858929"/>
                  </a:lnTo>
                  <a:lnTo>
                    <a:pt x="3203734" y="2843689"/>
                  </a:lnTo>
                  <a:lnTo>
                    <a:pt x="3193256" y="2843689"/>
                  </a:lnTo>
                  <a:lnTo>
                    <a:pt x="3193256" y="2835116"/>
                  </a:lnTo>
                  <a:lnTo>
                    <a:pt x="3181826" y="2835116"/>
                  </a:lnTo>
                  <a:lnTo>
                    <a:pt x="3181826" y="2827496"/>
                  </a:lnTo>
                  <a:lnTo>
                    <a:pt x="3169444" y="2827496"/>
                  </a:lnTo>
                  <a:lnTo>
                    <a:pt x="3169444" y="2808446"/>
                  </a:lnTo>
                  <a:lnTo>
                    <a:pt x="3158966" y="2808446"/>
                  </a:lnTo>
                  <a:lnTo>
                    <a:pt x="3158966" y="2786539"/>
                  </a:lnTo>
                  <a:lnTo>
                    <a:pt x="3144679" y="2786539"/>
                  </a:lnTo>
                  <a:lnTo>
                    <a:pt x="3144679" y="2777966"/>
                  </a:lnTo>
                  <a:lnTo>
                    <a:pt x="3135154" y="2777966"/>
                  </a:lnTo>
                  <a:lnTo>
                    <a:pt x="3135154" y="2765584"/>
                  </a:lnTo>
                  <a:lnTo>
                    <a:pt x="3124676" y="2765584"/>
                  </a:lnTo>
                  <a:lnTo>
                    <a:pt x="3124676" y="2757011"/>
                  </a:lnTo>
                  <a:lnTo>
                    <a:pt x="3115151" y="2757011"/>
                  </a:lnTo>
                  <a:lnTo>
                    <a:pt x="3115151" y="2745581"/>
                  </a:lnTo>
                  <a:lnTo>
                    <a:pt x="3089434" y="2745581"/>
                  </a:lnTo>
                  <a:lnTo>
                    <a:pt x="3089434" y="2718911"/>
                  </a:lnTo>
                  <a:lnTo>
                    <a:pt x="3074194" y="2718911"/>
                  </a:lnTo>
                  <a:lnTo>
                    <a:pt x="3074194" y="2697004"/>
                  </a:lnTo>
                  <a:lnTo>
                    <a:pt x="3044666" y="2697004"/>
                  </a:lnTo>
                  <a:lnTo>
                    <a:pt x="3044666" y="2673191"/>
                  </a:lnTo>
                  <a:lnTo>
                    <a:pt x="3019901" y="2673191"/>
                  </a:lnTo>
                  <a:lnTo>
                    <a:pt x="3019901" y="2662714"/>
                  </a:lnTo>
                  <a:lnTo>
                    <a:pt x="3011329" y="2662714"/>
                  </a:lnTo>
                  <a:lnTo>
                    <a:pt x="3011329" y="2654141"/>
                  </a:lnTo>
                  <a:lnTo>
                    <a:pt x="2987516" y="2654141"/>
                  </a:lnTo>
                  <a:lnTo>
                    <a:pt x="2987516" y="2641759"/>
                  </a:lnTo>
                  <a:lnTo>
                    <a:pt x="2964656" y="2641759"/>
                  </a:lnTo>
                  <a:lnTo>
                    <a:pt x="2964656" y="2628424"/>
                  </a:lnTo>
                  <a:lnTo>
                    <a:pt x="2923699" y="2628424"/>
                  </a:lnTo>
                  <a:lnTo>
                    <a:pt x="2923699" y="2617946"/>
                  </a:lnTo>
                  <a:lnTo>
                    <a:pt x="2765584" y="2617946"/>
                  </a:lnTo>
                  <a:lnTo>
                    <a:pt x="2765584" y="2606516"/>
                  </a:lnTo>
                  <a:lnTo>
                    <a:pt x="2684621" y="2606516"/>
                  </a:lnTo>
                  <a:lnTo>
                    <a:pt x="2684621" y="2587466"/>
                  </a:lnTo>
                  <a:lnTo>
                    <a:pt x="2653189" y="2587466"/>
                  </a:lnTo>
                  <a:lnTo>
                    <a:pt x="2653189" y="2582704"/>
                  </a:lnTo>
                  <a:lnTo>
                    <a:pt x="2569369" y="2582704"/>
                  </a:lnTo>
                  <a:lnTo>
                    <a:pt x="2569369" y="2567464"/>
                  </a:lnTo>
                  <a:lnTo>
                    <a:pt x="2556034" y="2567464"/>
                  </a:lnTo>
                  <a:lnTo>
                    <a:pt x="2556034" y="2558891"/>
                  </a:lnTo>
                  <a:lnTo>
                    <a:pt x="2546509" y="2558891"/>
                  </a:lnTo>
                  <a:lnTo>
                    <a:pt x="2546509" y="2546509"/>
                  </a:lnTo>
                  <a:lnTo>
                    <a:pt x="2532221" y="2546509"/>
                  </a:lnTo>
                  <a:lnTo>
                    <a:pt x="2532221" y="2536031"/>
                  </a:lnTo>
                  <a:lnTo>
                    <a:pt x="2490311" y="2536031"/>
                  </a:lnTo>
                  <a:lnTo>
                    <a:pt x="2490311" y="2525554"/>
                  </a:lnTo>
                  <a:lnTo>
                    <a:pt x="2419826" y="2525554"/>
                  </a:lnTo>
                  <a:lnTo>
                    <a:pt x="2419826" y="2512219"/>
                  </a:lnTo>
                  <a:lnTo>
                    <a:pt x="2387441" y="2512219"/>
                  </a:lnTo>
                  <a:lnTo>
                    <a:pt x="2387441" y="2501741"/>
                  </a:lnTo>
                  <a:lnTo>
                    <a:pt x="2316956" y="2501741"/>
                  </a:lnTo>
                  <a:lnTo>
                    <a:pt x="2316956" y="2491264"/>
                  </a:lnTo>
                  <a:lnTo>
                    <a:pt x="2303621" y="2491264"/>
                  </a:lnTo>
                  <a:lnTo>
                    <a:pt x="2303621" y="2482691"/>
                  </a:lnTo>
                  <a:lnTo>
                    <a:pt x="2212181" y="2482691"/>
                  </a:lnTo>
                  <a:lnTo>
                    <a:pt x="2212181" y="2458879"/>
                  </a:lnTo>
                  <a:lnTo>
                    <a:pt x="2169319" y="2458879"/>
                  </a:lnTo>
                  <a:lnTo>
                    <a:pt x="2169319" y="2437924"/>
                  </a:lnTo>
                  <a:lnTo>
                    <a:pt x="2151221" y="2437924"/>
                  </a:lnTo>
                  <a:lnTo>
                    <a:pt x="2151221" y="2400776"/>
                  </a:lnTo>
                  <a:lnTo>
                    <a:pt x="2111216" y="2400776"/>
                  </a:lnTo>
                  <a:lnTo>
                    <a:pt x="2111216" y="2391251"/>
                  </a:lnTo>
                  <a:lnTo>
                    <a:pt x="2086451" y="2391251"/>
                  </a:lnTo>
                  <a:lnTo>
                    <a:pt x="2086451" y="2363629"/>
                  </a:lnTo>
                  <a:lnTo>
                    <a:pt x="2075021" y="2363629"/>
                  </a:lnTo>
                  <a:lnTo>
                    <a:pt x="2075021" y="2346484"/>
                  </a:lnTo>
                  <a:lnTo>
                    <a:pt x="2058829" y="2346484"/>
                  </a:lnTo>
                  <a:lnTo>
                    <a:pt x="2058829" y="2327434"/>
                  </a:lnTo>
                  <a:lnTo>
                    <a:pt x="2048351" y="2327434"/>
                  </a:lnTo>
                  <a:lnTo>
                    <a:pt x="2048351" y="2251234"/>
                  </a:lnTo>
                  <a:lnTo>
                    <a:pt x="2039779" y="2251234"/>
                  </a:lnTo>
                  <a:lnTo>
                    <a:pt x="2039779" y="2204561"/>
                  </a:lnTo>
                  <a:lnTo>
                    <a:pt x="2027396" y="2204561"/>
                  </a:lnTo>
                  <a:lnTo>
                    <a:pt x="2027396" y="2190274"/>
                  </a:lnTo>
                  <a:lnTo>
                    <a:pt x="2013109" y="2190274"/>
                  </a:lnTo>
                  <a:lnTo>
                    <a:pt x="2013109" y="2174081"/>
                  </a:lnTo>
                  <a:lnTo>
                    <a:pt x="2001679" y="2174081"/>
                  </a:lnTo>
                  <a:lnTo>
                    <a:pt x="2001679" y="2154079"/>
                  </a:lnTo>
                  <a:lnTo>
                    <a:pt x="1986439" y="2154079"/>
                  </a:lnTo>
                  <a:lnTo>
                    <a:pt x="1986439" y="2137886"/>
                  </a:lnTo>
                  <a:lnTo>
                    <a:pt x="1975009" y="2137886"/>
                  </a:lnTo>
                  <a:lnTo>
                    <a:pt x="1975009" y="2115026"/>
                  </a:lnTo>
                  <a:lnTo>
                    <a:pt x="1945481" y="2115026"/>
                  </a:lnTo>
                  <a:lnTo>
                    <a:pt x="1945481" y="2092166"/>
                  </a:lnTo>
                  <a:lnTo>
                    <a:pt x="1930241" y="2092166"/>
                  </a:lnTo>
                  <a:lnTo>
                    <a:pt x="1930241" y="2073116"/>
                  </a:lnTo>
                  <a:lnTo>
                    <a:pt x="1918811" y="2073116"/>
                  </a:lnTo>
                  <a:lnTo>
                    <a:pt x="1918811" y="2063591"/>
                  </a:lnTo>
                  <a:lnTo>
                    <a:pt x="1902619" y="2063591"/>
                  </a:lnTo>
                  <a:lnTo>
                    <a:pt x="1902619" y="2049304"/>
                  </a:lnTo>
                  <a:lnTo>
                    <a:pt x="1864519" y="2049304"/>
                  </a:lnTo>
                  <a:lnTo>
                    <a:pt x="1864519" y="2038826"/>
                  </a:lnTo>
                  <a:lnTo>
                    <a:pt x="1801654" y="2038826"/>
                  </a:lnTo>
                  <a:lnTo>
                    <a:pt x="1801654" y="2023586"/>
                  </a:lnTo>
                  <a:lnTo>
                    <a:pt x="1754981" y="2023586"/>
                  </a:lnTo>
                  <a:lnTo>
                    <a:pt x="1754981" y="2016919"/>
                  </a:lnTo>
                  <a:lnTo>
                    <a:pt x="1706404" y="2016919"/>
                  </a:lnTo>
                  <a:lnTo>
                    <a:pt x="1706404" y="2004536"/>
                  </a:lnTo>
                  <a:lnTo>
                    <a:pt x="1681639" y="2004536"/>
                  </a:lnTo>
                  <a:lnTo>
                    <a:pt x="1681639" y="1996916"/>
                  </a:lnTo>
                  <a:lnTo>
                    <a:pt x="1609249" y="1996916"/>
                  </a:lnTo>
                  <a:lnTo>
                    <a:pt x="1609249" y="1979771"/>
                  </a:lnTo>
                  <a:lnTo>
                    <a:pt x="1594009" y="1979771"/>
                  </a:lnTo>
                  <a:lnTo>
                    <a:pt x="1594009" y="1966436"/>
                  </a:lnTo>
                  <a:lnTo>
                    <a:pt x="1572101" y="1966436"/>
                  </a:lnTo>
                  <a:lnTo>
                    <a:pt x="1572101" y="1958816"/>
                  </a:lnTo>
                  <a:lnTo>
                    <a:pt x="1539716" y="1958816"/>
                  </a:lnTo>
                  <a:lnTo>
                    <a:pt x="1539716" y="1943576"/>
                  </a:lnTo>
                  <a:lnTo>
                    <a:pt x="1473041" y="1943576"/>
                  </a:lnTo>
                  <a:lnTo>
                    <a:pt x="1473041" y="1929289"/>
                  </a:lnTo>
                  <a:lnTo>
                    <a:pt x="1419701" y="1929289"/>
                  </a:lnTo>
                  <a:lnTo>
                    <a:pt x="1419701" y="1901666"/>
                  </a:lnTo>
                  <a:lnTo>
                    <a:pt x="1389221" y="1901666"/>
                  </a:lnTo>
                  <a:lnTo>
                    <a:pt x="1389221" y="1888331"/>
                  </a:lnTo>
                  <a:lnTo>
                    <a:pt x="1372076" y="1888331"/>
                  </a:lnTo>
                  <a:lnTo>
                    <a:pt x="1372076" y="1876901"/>
                  </a:lnTo>
                  <a:lnTo>
                    <a:pt x="1350169" y="1876901"/>
                  </a:lnTo>
                  <a:lnTo>
                    <a:pt x="1350169" y="1865471"/>
                  </a:lnTo>
                  <a:lnTo>
                    <a:pt x="1298734" y="1865471"/>
                  </a:lnTo>
                  <a:lnTo>
                    <a:pt x="1298734" y="1856899"/>
                  </a:lnTo>
                  <a:lnTo>
                    <a:pt x="1253966" y="1856899"/>
                  </a:lnTo>
                  <a:lnTo>
                    <a:pt x="1253966" y="1843564"/>
                  </a:lnTo>
                  <a:lnTo>
                    <a:pt x="1219676" y="1843564"/>
                  </a:lnTo>
                  <a:lnTo>
                    <a:pt x="1219676" y="1830229"/>
                  </a:lnTo>
                  <a:lnTo>
                    <a:pt x="1199674" y="1830229"/>
                  </a:lnTo>
                  <a:lnTo>
                    <a:pt x="1199674" y="1813084"/>
                  </a:lnTo>
                  <a:lnTo>
                    <a:pt x="1184434" y="1813084"/>
                  </a:lnTo>
                  <a:lnTo>
                    <a:pt x="1184434" y="1796891"/>
                  </a:lnTo>
                  <a:lnTo>
                    <a:pt x="1155859" y="1796891"/>
                  </a:lnTo>
                  <a:lnTo>
                    <a:pt x="1155859" y="1758791"/>
                  </a:lnTo>
                  <a:lnTo>
                    <a:pt x="1135856" y="1758791"/>
                  </a:lnTo>
                  <a:lnTo>
                    <a:pt x="1135856" y="1717834"/>
                  </a:lnTo>
                  <a:lnTo>
                    <a:pt x="1111091" y="1717834"/>
                  </a:lnTo>
                  <a:lnTo>
                    <a:pt x="1111091" y="1695926"/>
                  </a:lnTo>
                  <a:lnTo>
                    <a:pt x="1092041" y="1695926"/>
                  </a:lnTo>
                  <a:lnTo>
                    <a:pt x="1092041" y="1677829"/>
                  </a:lnTo>
                  <a:lnTo>
                    <a:pt x="1079659" y="1677829"/>
                  </a:lnTo>
                  <a:lnTo>
                    <a:pt x="1079659" y="1658779"/>
                  </a:lnTo>
                  <a:lnTo>
                    <a:pt x="1071086" y="1658779"/>
                  </a:lnTo>
                  <a:lnTo>
                    <a:pt x="1071086" y="1643539"/>
                  </a:lnTo>
                  <a:lnTo>
                    <a:pt x="1062514" y="1643539"/>
                  </a:lnTo>
                  <a:lnTo>
                    <a:pt x="1062514" y="1633061"/>
                  </a:lnTo>
                  <a:lnTo>
                    <a:pt x="1055846" y="1633061"/>
                  </a:lnTo>
                  <a:lnTo>
                    <a:pt x="1055846" y="1555909"/>
                  </a:lnTo>
                  <a:lnTo>
                    <a:pt x="1043464" y="1555909"/>
                  </a:lnTo>
                  <a:lnTo>
                    <a:pt x="1043464" y="1388269"/>
                  </a:lnTo>
                  <a:lnTo>
                    <a:pt x="1031081" y="1388269"/>
                  </a:lnTo>
                  <a:lnTo>
                    <a:pt x="1031081" y="1378744"/>
                  </a:lnTo>
                  <a:lnTo>
                    <a:pt x="1023461" y="1378744"/>
                  </a:lnTo>
                  <a:lnTo>
                    <a:pt x="1023461" y="1169194"/>
                  </a:lnTo>
                  <a:lnTo>
                    <a:pt x="1003459" y="1169194"/>
                  </a:lnTo>
                  <a:lnTo>
                    <a:pt x="1003459" y="1066324"/>
                  </a:lnTo>
                  <a:lnTo>
                    <a:pt x="989171" y="1066324"/>
                  </a:lnTo>
                  <a:lnTo>
                    <a:pt x="989171" y="970121"/>
                  </a:lnTo>
                  <a:lnTo>
                    <a:pt x="975836" y="970121"/>
                  </a:lnTo>
                  <a:lnTo>
                    <a:pt x="975836" y="947261"/>
                  </a:lnTo>
                  <a:lnTo>
                    <a:pt x="959644" y="947261"/>
                  </a:lnTo>
                  <a:lnTo>
                    <a:pt x="959644" y="919639"/>
                  </a:lnTo>
                  <a:lnTo>
                    <a:pt x="949166" y="919639"/>
                  </a:lnTo>
                  <a:lnTo>
                    <a:pt x="949166" y="815816"/>
                  </a:lnTo>
                  <a:lnTo>
                    <a:pt x="934879" y="815816"/>
                  </a:lnTo>
                  <a:lnTo>
                    <a:pt x="934879" y="738664"/>
                  </a:lnTo>
                  <a:lnTo>
                    <a:pt x="913924" y="738664"/>
                  </a:lnTo>
                  <a:lnTo>
                    <a:pt x="913924" y="636746"/>
                  </a:lnTo>
                  <a:lnTo>
                    <a:pt x="892969" y="636746"/>
                  </a:lnTo>
                  <a:lnTo>
                    <a:pt x="892969" y="536734"/>
                  </a:lnTo>
                  <a:lnTo>
                    <a:pt x="857726" y="536734"/>
                  </a:lnTo>
                  <a:lnTo>
                    <a:pt x="857726" y="471964"/>
                  </a:lnTo>
                  <a:lnTo>
                    <a:pt x="849154" y="471964"/>
                  </a:lnTo>
                  <a:lnTo>
                    <a:pt x="849154" y="458629"/>
                  </a:lnTo>
                  <a:lnTo>
                    <a:pt x="841534" y="458629"/>
                  </a:lnTo>
                  <a:lnTo>
                    <a:pt x="841534" y="442436"/>
                  </a:lnTo>
                  <a:lnTo>
                    <a:pt x="779621" y="442436"/>
                  </a:lnTo>
                  <a:lnTo>
                    <a:pt x="779621" y="419576"/>
                  </a:lnTo>
                  <a:lnTo>
                    <a:pt x="766286" y="419576"/>
                  </a:lnTo>
                  <a:lnTo>
                    <a:pt x="766286" y="410051"/>
                  </a:lnTo>
                  <a:lnTo>
                    <a:pt x="744379" y="410051"/>
                  </a:lnTo>
                  <a:lnTo>
                    <a:pt x="744379" y="397669"/>
                  </a:lnTo>
                  <a:lnTo>
                    <a:pt x="733901" y="397669"/>
                  </a:lnTo>
                  <a:lnTo>
                    <a:pt x="733901" y="360521"/>
                  </a:lnTo>
                  <a:lnTo>
                    <a:pt x="722471" y="360521"/>
                  </a:lnTo>
                  <a:lnTo>
                    <a:pt x="722471" y="350044"/>
                  </a:lnTo>
                  <a:lnTo>
                    <a:pt x="711041" y="350044"/>
                  </a:lnTo>
                  <a:lnTo>
                    <a:pt x="711041" y="340519"/>
                  </a:lnTo>
                  <a:lnTo>
                    <a:pt x="698659" y="340519"/>
                  </a:lnTo>
                  <a:lnTo>
                    <a:pt x="698659" y="330041"/>
                  </a:lnTo>
                  <a:lnTo>
                    <a:pt x="688181" y="330041"/>
                  </a:lnTo>
                  <a:lnTo>
                    <a:pt x="688181" y="313849"/>
                  </a:lnTo>
                  <a:lnTo>
                    <a:pt x="676751" y="313849"/>
                  </a:lnTo>
                  <a:lnTo>
                    <a:pt x="676751" y="295751"/>
                  </a:lnTo>
                  <a:lnTo>
                    <a:pt x="664369" y="295751"/>
                  </a:lnTo>
                  <a:lnTo>
                    <a:pt x="664369" y="285274"/>
                  </a:lnTo>
                  <a:lnTo>
                    <a:pt x="641509" y="285274"/>
                  </a:lnTo>
                  <a:lnTo>
                    <a:pt x="641509" y="272891"/>
                  </a:lnTo>
                  <a:lnTo>
                    <a:pt x="628174" y="272891"/>
                  </a:lnTo>
                  <a:lnTo>
                    <a:pt x="628174" y="262414"/>
                  </a:lnTo>
                  <a:lnTo>
                    <a:pt x="618649" y="262414"/>
                  </a:lnTo>
                  <a:lnTo>
                    <a:pt x="618649" y="222409"/>
                  </a:lnTo>
                  <a:lnTo>
                    <a:pt x="603409" y="222409"/>
                  </a:lnTo>
                  <a:lnTo>
                    <a:pt x="603409" y="211931"/>
                  </a:lnTo>
                  <a:lnTo>
                    <a:pt x="581501" y="211931"/>
                  </a:lnTo>
                  <a:lnTo>
                    <a:pt x="581501" y="195739"/>
                  </a:lnTo>
                  <a:lnTo>
                    <a:pt x="572929" y="195739"/>
                  </a:lnTo>
                  <a:lnTo>
                    <a:pt x="572929" y="179546"/>
                  </a:lnTo>
                  <a:lnTo>
                    <a:pt x="558641" y="179546"/>
                  </a:lnTo>
                  <a:lnTo>
                    <a:pt x="558641" y="169069"/>
                  </a:lnTo>
                  <a:lnTo>
                    <a:pt x="547211" y="169069"/>
                  </a:lnTo>
                  <a:lnTo>
                    <a:pt x="547211" y="146209"/>
                  </a:lnTo>
                  <a:lnTo>
                    <a:pt x="537686" y="146209"/>
                  </a:lnTo>
                  <a:lnTo>
                    <a:pt x="537686" y="132874"/>
                  </a:lnTo>
                  <a:lnTo>
                    <a:pt x="523399" y="132874"/>
                  </a:lnTo>
                  <a:lnTo>
                    <a:pt x="523399" y="121444"/>
                  </a:lnTo>
                  <a:lnTo>
                    <a:pt x="489109" y="121444"/>
                  </a:lnTo>
                  <a:lnTo>
                    <a:pt x="489109" y="110966"/>
                  </a:lnTo>
                  <a:lnTo>
                    <a:pt x="456724" y="110966"/>
                  </a:lnTo>
                  <a:lnTo>
                    <a:pt x="456724" y="99536"/>
                  </a:lnTo>
                  <a:lnTo>
                    <a:pt x="431959" y="99536"/>
                  </a:lnTo>
                  <a:lnTo>
                    <a:pt x="431959" y="89059"/>
                  </a:lnTo>
                  <a:lnTo>
                    <a:pt x="411004" y="89059"/>
                  </a:lnTo>
                  <a:lnTo>
                    <a:pt x="411004" y="72866"/>
                  </a:lnTo>
                  <a:lnTo>
                    <a:pt x="334804" y="72866"/>
                  </a:lnTo>
                  <a:lnTo>
                    <a:pt x="334804" y="64294"/>
                  </a:lnTo>
                  <a:lnTo>
                    <a:pt x="310039" y="64294"/>
                  </a:lnTo>
                  <a:lnTo>
                    <a:pt x="310039" y="50959"/>
                  </a:lnTo>
                  <a:lnTo>
                    <a:pt x="217646" y="50959"/>
                  </a:lnTo>
                  <a:lnTo>
                    <a:pt x="217646" y="34766"/>
                  </a:lnTo>
                  <a:lnTo>
                    <a:pt x="203359" y="34766"/>
                  </a:lnTo>
                  <a:lnTo>
                    <a:pt x="203359" y="30956"/>
                  </a:lnTo>
                  <a:lnTo>
                    <a:pt x="159544" y="30956"/>
                  </a:lnTo>
                  <a:lnTo>
                    <a:pt x="159544" y="7144"/>
                  </a:lnTo>
                  <a:lnTo>
                    <a:pt x="7144" y="7144"/>
                  </a:lnTo>
                </a:path>
              </a:pathLst>
            </a:custGeom>
            <a:noFill/>
            <a:ln w="28575" cap="flat">
              <a:solidFill>
                <a:schemeClr val="accent3"/>
              </a:solidFill>
              <a:prstDash val="solid"/>
              <a:miter/>
            </a:ln>
          </p:spPr>
          <p:txBody>
            <a:bodyPr rtlCol="0" anchor="ctr"/>
            <a:lstStyle/>
            <a:p>
              <a:endParaRPr lang="en-GB">
                <a:solidFill>
                  <a:srgbClr val="4D4D4D"/>
                </a:solidFill>
              </a:endParaRPr>
            </a:p>
          </p:txBody>
        </p:sp>
      </p:grpSp>
      <p:grpSp>
        <p:nvGrpSpPr>
          <p:cNvPr id="102" name="Group 101">
            <a:extLst>
              <a:ext uri="{FF2B5EF4-FFF2-40B4-BE49-F238E27FC236}">
                <a16:creationId xmlns:a16="http://schemas.microsoft.com/office/drawing/2014/main" xmlns="" id="{9E65B5AF-42C7-4A91-8DEC-E82EE5E82FF7}"/>
              </a:ext>
            </a:extLst>
          </p:cNvPr>
          <p:cNvGrpSpPr/>
          <p:nvPr/>
        </p:nvGrpSpPr>
        <p:grpSpPr>
          <a:xfrm>
            <a:off x="1152117" y="2044866"/>
            <a:ext cx="7085872" cy="2462512"/>
            <a:chOff x="1152117" y="2044866"/>
            <a:chExt cx="7085872" cy="2462512"/>
          </a:xfrm>
        </p:grpSpPr>
        <p:grpSp>
          <p:nvGrpSpPr>
            <p:cNvPr id="103" name="Group 102">
              <a:extLst>
                <a:ext uri="{FF2B5EF4-FFF2-40B4-BE49-F238E27FC236}">
                  <a16:creationId xmlns:a16="http://schemas.microsoft.com/office/drawing/2014/main" xmlns="" id="{44497680-943C-4E33-8EC1-35403F417CDB}"/>
                </a:ext>
              </a:extLst>
            </p:cNvPr>
            <p:cNvGrpSpPr/>
            <p:nvPr/>
          </p:nvGrpSpPr>
          <p:grpSpPr>
            <a:xfrm>
              <a:off x="1152117" y="2044866"/>
              <a:ext cx="7085872" cy="2462512"/>
              <a:chOff x="1152114" y="2044866"/>
              <a:chExt cx="7168117" cy="2462512"/>
            </a:xfrm>
          </p:grpSpPr>
          <p:sp>
            <p:nvSpPr>
              <p:cNvPr id="105" name="Freeform: Shape 203">
                <a:extLst>
                  <a:ext uri="{FF2B5EF4-FFF2-40B4-BE49-F238E27FC236}">
                    <a16:creationId xmlns:a16="http://schemas.microsoft.com/office/drawing/2014/main" xmlns="" id="{31550CBF-3BA6-4739-8AF4-E16EA044B01E}"/>
                  </a:ext>
                </a:extLst>
              </p:cNvPr>
              <p:cNvSpPr/>
              <p:nvPr/>
            </p:nvSpPr>
            <p:spPr>
              <a:xfrm>
                <a:off x="8237431" y="442457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6" name="Freeform: Shape 204">
                <a:extLst>
                  <a:ext uri="{FF2B5EF4-FFF2-40B4-BE49-F238E27FC236}">
                    <a16:creationId xmlns:a16="http://schemas.microsoft.com/office/drawing/2014/main" xmlns="" id="{2056EBCB-B29C-45BD-AA7B-E744DDA52807}"/>
                  </a:ext>
                </a:extLst>
              </p:cNvPr>
              <p:cNvSpPr/>
              <p:nvPr/>
            </p:nvSpPr>
            <p:spPr>
              <a:xfrm>
                <a:off x="6134816" y="4424578"/>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3" y="57415"/>
                      <a:pt x="7143" y="39529"/>
                    </a:cubicBezTo>
                    <a:cubicBezTo>
                      <a:pt x="7143" y="21643"/>
                      <a:pt x="21642"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7" name="Freeform: Shape 205">
                <a:extLst>
                  <a:ext uri="{FF2B5EF4-FFF2-40B4-BE49-F238E27FC236}">
                    <a16:creationId xmlns:a16="http://schemas.microsoft.com/office/drawing/2014/main" xmlns="" id="{CC5E145C-6C2D-4137-8FF9-DB929FD6017B}"/>
                  </a:ext>
                </a:extLst>
              </p:cNvPr>
              <p:cNvSpPr/>
              <p:nvPr/>
            </p:nvSpPr>
            <p:spPr>
              <a:xfrm>
                <a:off x="4627124" y="43376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8" name="Freeform: Shape 206">
                <a:extLst>
                  <a:ext uri="{FF2B5EF4-FFF2-40B4-BE49-F238E27FC236}">
                    <a16:creationId xmlns:a16="http://schemas.microsoft.com/office/drawing/2014/main" xmlns="" id="{93F77877-3798-43FA-93A1-9DE52A029DE3}"/>
                  </a:ext>
                </a:extLst>
              </p:cNvPr>
              <p:cNvSpPr/>
              <p:nvPr/>
            </p:nvSpPr>
            <p:spPr>
              <a:xfrm>
                <a:off x="4191589" y="431400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9" name="Freeform: Shape 207">
                <a:extLst>
                  <a:ext uri="{FF2B5EF4-FFF2-40B4-BE49-F238E27FC236}">
                    <a16:creationId xmlns:a16="http://schemas.microsoft.com/office/drawing/2014/main" xmlns="" id="{2FEE2369-7C25-4680-AA4E-BC28678FD7D7}"/>
                  </a:ext>
                </a:extLst>
              </p:cNvPr>
              <p:cNvSpPr/>
              <p:nvPr/>
            </p:nvSpPr>
            <p:spPr>
              <a:xfrm>
                <a:off x="4120234" y="429731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0" name="Freeform: Shape 208">
                <a:extLst>
                  <a:ext uri="{FF2B5EF4-FFF2-40B4-BE49-F238E27FC236}">
                    <a16:creationId xmlns:a16="http://schemas.microsoft.com/office/drawing/2014/main" xmlns="" id="{C46905A0-9D2F-4D63-94E7-F4CF5E17F9D7}"/>
                  </a:ext>
                </a:extLst>
              </p:cNvPr>
              <p:cNvSpPr/>
              <p:nvPr/>
            </p:nvSpPr>
            <p:spPr>
              <a:xfrm>
                <a:off x="2494855" y="40949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1" name="Freeform: Shape 209">
                <a:extLst>
                  <a:ext uri="{FF2B5EF4-FFF2-40B4-BE49-F238E27FC236}">
                    <a16:creationId xmlns:a16="http://schemas.microsoft.com/office/drawing/2014/main" xmlns="" id="{B26CC29D-4E39-4EE0-8103-C289DD2EA28F}"/>
                  </a:ext>
                </a:extLst>
              </p:cNvPr>
              <p:cNvSpPr/>
              <p:nvPr/>
            </p:nvSpPr>
            <p:spPr>
              <a:xfrm>
                <a:off x="1683091" y="237240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2" name="Freeform: Shape 210">
                <a:extLst>
                  <a:ext uri="{FF2B5EF4-FFF2-40B4-BE49-F238E27FC236}">
                    <a16:creationId xmlns:a16="http://schemas.microsoft.com/office/drawing/2014/main" xmlns="" id="{8F5DF6A1-7892-48DD-836F-72CCC7475054}"/>
                  </a:ext>
                </a:extLst>
              </p:cNvPr>
              <p:cNvSpPr/>
              <p:nvPr/>
            </p:nvSpPr>
            <p:spPr>
              <a:xfrm>
                <a:off x="1152114" y="204486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grpSp>
        <p:sp>
          <p:nvSpPr>
            <p:cNvPr id="104" name="Freeform: Shape 211">
              <a:extLst>
                <a:ext uri="{FF2B5EF4-FFF2-40B4-BE49-F238E27FC236}">
                  <a16:creationId xmlns:a16="http://schemas.microsoft.com/office/drawing/2014/main" xmlns="" id="{132E3650-57BC-450F-BF63-0AD3780BA42E}"/>
                </a:ext>
              </a:extLst>
            </p:cNvPr>
            <p:cNvSpPr/>
            <p:nvPr/>
          </p:nvSpPr>
          <p:spPr>
            <a:xfrm>
              <a:off x="1180036" y="2076131"/>
              <a:ext cx="7026010" cy="2385276"/>
            </a:xfrm>
            <a:custGeom>
              <a:avLst/>
              <a:gdLst>
                <a:gd name="connsiteX0" fmla="*/ 7298531 w 7305675"/>
                <a:gd name="connsiteY0" fmla="*/ 3266599 h 3267075"/>
                <a:gd name="connsiteX1" fmla="*/ 4167664 w 7305675"/>
                <a:gd name="connsiteY1" fmla="*/ 3266599 h 3267075"/>
                <a:gd name="connsiteX2" fmla="*/ 4167664 w 7305675"/>
                <a:gd name="connsiteY2" fmla="*/ 3219926 h 3267075"/>
                <a:gd name="connsiteX3" fmla="*/ 4157186 w 7305675"/>
                <a:gd name="connsiteY3" fmla="*/ 3219926 h 3267075"/>
                <a:gd name="connsiteX4" fmla="*/ 4157186 w 7305675"/>
                <a:gd name="connsiteY4" fmla="*/ 3208496 h 3267075"/>
                <a:gd name="connsiteX5" fmla="*/ 4108609 w 7305675"/>
                <a:gd name="connsiteY5" fmla="*/ 3208496 h 3267075"/>
                <a:gd name="connsiteX6" fmla="*/ 4108609 w 7305675"/>
                <a:gd name="connsiteY6" fmla="*/ 3197066 h 3267075"/>
                <a:gd name="connsiteX7" fmla="*/ 4098131 w 7305675"/>
                <a:gd name="connsiteY7" fmla="*/ 3197066 h 3267075"/>
                <a:gd name="connsiteX8" fmla="*/ 4098131 w 7305675"/>
                <a:gd name="connsiteY8" fmla="*/ 3185636 h 3267075"/>
                <a:gd name="connsiteX9" fmla="*/ 4088606 w 7305675"/>
                <a:gd name="connsiteY9" fmla="*/ 3185636 h 3267075"/>
                <a:gd name="connsiteX10" fmla="*/ 4088606 w 7305675"/>
                <a:gd name="connsiteY10" fmla="*/ 3174206 h 3267075"/>
                <a:gd name="connsiteX11" fmla="*/ 3615214 w 7305675"/>
                <a:gd name="connsiteY11" fmla="*/ 3174206 h 3267075"/>
                <a:gd name="connsiteX12" fmla="*/ 3615214 w 7305675"/>
                <a:gd name="connsiteY12" fmla="*/ 3152299 h 3267075"/>
                <a:gd name="connsiteX13" fmla="*/ 3590449 w 7305675"/>
                <a:gd name="connsiteY13" fmla="*/ 3152299 h 3267075"/>
                <a:gd name="connsiteX14" fmla="*/ 3590449 w 7305675"/>
                <a:gd name="connsiteY14" fmla="*/ 3141821 h 3267075"/>
                <a:gd name="connsiteX15" fmla="*/ 3335179 w 7305675"/>
                <a:gd name="connsiteY15" fmla="*/ 3141821 h 3267075"/>
                <a:gd name="connsiteX16" fmla="*/ 3335179 w 7305675"/>
                <a:gd name="connsiteY16" fmla="*/ 3116104 h 3267075"/>
                <a:gd name="connsiteX17" fmla="*/ 3093244 w 7305675"/>
                <a:gd name="connsiteY17" fmla="*/ 3116104 h 3267075"/>
                <a:gd name="connsiteX18" fmla="*/ 3093244 w 7305675"/>
                <a:gd name="connsiteY18" fmla="*/ 3105626 h 3267075"/>
                <a:gd name="connsiteX19" fmla="*/ 3080861 w 7305675"/>
                <a:gd name="connsiteY19" fmla="*/ 3105626 h 3267075"/>
                <a:gd name="connsiteX20" fmla="*/ 3080861 w 7305675"/>
                <a:gd name="connsiteY20" fmla="*/ 3094196 h 3267075"/>
                <a:gd name="connsiteX21" fmla="*/ 2690336 w 7305675"/>
                <a:gd name="connsiteY21" fmla="*/ 3094196 h 3267075"/>
                <a:gd name="connsiteX22" fmla="*/ 2690336 w 7305675"/>
                <a:gd name="connsiteY22" fmla="*/ 3078004 h 3267075"/>
                <a:gd name="connsiteX23" fmla="*/ 2183606 w 7305675"/>
                <a:gd name="connsiteY23" fmla="*/ 3078004 h 3267075"/>
                <a:gd name="connsiteX24" fmla="*/ 2183606 w 7305675"/>
                <a:gd name="connsiteY24" fmla="*/ 3061811 h 3267075"/>
                <a:gd name="connsiteX25" fmla="*/ 2171224 w 7305675"/>
                <a:gd name="connsiteY25" fmla="*/ 3061811 h 3267075"/>
                <a:gd name="connsiteX26" fmla="*/ 2171224 w 7305675"/>
                <a:gd name="connsiteY26" fmla="*/ 3030379 h 3267075"/>
                <a:gd name="connsiteX27" fmla="*/ 2072164 w 7305675"/>
                <a:gd name="connsiteY27" fmla="*/ 3030379 h 3267075"/>
                <a:gd name="connsiteX28" fmla="*/ 2072164 w 7305675"/>
                <a:gd name="connsiteY28" fmla="*/ 3021806 h 3267075"/>
                <a:gd name="connsiteX29" fmla="*/ 2057876 w 7305675"/>
                <a:gd name="connsiteY29" fmla="*/ 3021806 h 3267075"/>
                <a:gd name="connsiteX30" fmla="*/ 2057876 w 7305675"/>
                <a:gd name="connsiteY30" fmla="*/ 3010376 h 3267075"/>
                <a:gd name="connsiteX31" fmla="*/ 2051209 w 7305675"/>
                <a:gd name="connsiteY31" fmla="*/ 3010376 h 3267075"/>
                <a:gd name="connsiteX32" fmla="*/ 2051209 w 7305675"/>
                <a:gd name="connsiteY32" fmla="*/ 2979896 h 3267075"/>
                <a:gd name="connsiteX33" fmla="*/ 2043589 w 7305675"/>
                <a:gd name="connsiteY33" fmla="*/ 2979896 h 3267075"/>
                <a:gd name="connsiteX34" fmla="*/ 2043589 w 7305675"/>
                <a:gd name="connsiteY34" fmla="*/ 2964656 h 3267075"/>
                <a:gd name="connsiteX35" fmla="*/ 2030254 w 7305675"/>
                <a:gd name="connsiteY35" fmla="*/ 2964656 h 3267075"/>
                <a:gd name="connsiteX36" fmla="*/ 2030254 w 7305675"/>
                <a:gd name="connsiteY36" fmla="*/ 2953226 h 3267075"/>
                <a:gd name="connsiteX37" fmla="*/ 2019776 w 7305675"/>
                <a:gd name="connsiteY37" fmla="*/ 2953226 h 3267075"/>
                <a:gd name="connsiteX38" fmla="*/ 2019776 w 7305675"/>
                <a:gd name="connsiteY38" fmla="*/ 2942749 h 3267075"/>
                <a:gd name="connsiteX39" fmla="*/ 1927384 w 7305675"/>
                <a:gd name="connsiteY39" fmla="*/ 2942749 h 3267075"/>
                <a:gd name="connsiteX40" fmla="*/ 1927384 w 7305675"/>
                <a:gd name="connsiteY40" fmla="*/ 2933224 h 3267075"/>
                <a:gd name="connsiteX41" fmla="*/ 1915954 w 7305675"/>
                <a:gd name="connsiteY41" fmla="*/ 2933224 h 3267075"/>
                <a:gd name="connsiteX42" fmla="*/ 1915954 w 7305675"/>
                <a:gd name="connsiteY42" fmla="*/ 2924651 h 3267075"/>
                <a:gd name="connsiteX43" fmla="*/ 1686401 w 7305675"/>
                <a:gd name="connsiteY43" fmla="*/ 2924651 h 3267075"/>
                <a:gd name="connsiteX44" fmla="*/ 1686401 w 7305675"/>
                <a:gd name="connsiteY44" fmla="*/ 2908459 h 3267075"/>
                <a:gd name="connsiteX45" fmla="*/ 1674971 w 7305675"/>
                <a:gd name="connsiteY45" fmla="*/ 2908459 h 3267075"/>
                <a:gd name="connsiteX46" fmla="*/ 1674971 w 7305675"/>
                <a:gd name="connsiteY46" fmla="*/ 2896076 h 3267075"/>
                <a:gd name="connsiteX47" fmla="*/ 1662589 w 7305675"/>
                <a:gd name="connsiteY47" fmla="*/ 2896076 h 3267075"/>
                <a:gd name="connsiteX48" fmla="*/ 1662589 w 7305675"/>
                <a:gd name="connsiteY48" fmla="*/ 2884646 h 3267075"/>
                <a:gd name="connsiteX49" fmla="*/ 1650206 w 7305675"/>
                <a:gd name="connsiteY49" fmla="*/ 2884646 h 3267075"/>
                <a:gd name="connsiteX50" fmla="*/ 1650206 w 7305675"/>
                <a:gd name="connsiteY50" fmla="*/ 2874169 h 3267075"/>
                <a:gd name="connsiteX51" fmla="*/ 1637824 w 7305675"/>
                <a:gd name="connsiteY51" fmla="*/ 2874169 h 3267075"/>
                <a:gd name="connsiteX52" fmla="*/ 1637824 w 7305675"/>
                <a:gd name="connsiteY52" fmla="*/ 2861786 h 3267075"/>
                <a:gd name="connsiteX53" fmla="*/ 1523524 w 7305675"/>
                <a:gd name="connsiteY53" fmla="*/ 2861786 h 3267075"/>
                <a:gd name="connsiteX54" fmla="*/ 1523524 w 7305675"/>
                <a:gd name="connsiteY54" fmla="*/ 2850356 h 3267075"/>
                <a:gd name="connsiteX55" fmla="*/ 1512094 w 7305675"/>
                <a:gd name="connsiteY55" fmla="*/ 2850356 h 3267075"/>
                <a:gd name="connsiteX56" fmla="*/ 1512094 w 7305675"/>
                <a:gd name="connsiteY56" fmla="*/ 2838926 h 3267075"/>
                <a:gd name="connsiteX57" fmla="*/ 1490186 w 7305675"/>
                <a:gd name="connsiteY57" fmla="*/ 2838926 h 3267075"/>
                <a:gd name="connsiteX58" fmla="*/ 1490186 w 7305675"/>
                <a:gd name="connsiteY58" fmla="*/ 2828449 h 3267075"/>
                <a:gd name="connsiteX59" fmla="*/ 1396841 w 7305675"/>
                <a:gd name="connsiteY59" fmla="*/ 2828449 h 3267075"/>
                <a:gd name="connsiteX60" fmla="*/ 1396841 w 7305675"/>
                <a:gd name="connsiteY60" fmla="*/ 2790349 h 3267075"/>
                <a:gd name="connsiteX61" fmla="*/ 1385411 w 7305675"/>
                <a:gd name="connsiteY61" fmla="*/ 2790349 h 3267075"/>
                <a:gd name="connsiteX62" fmla="*/ 1385411 w 7305675"/>
                <a:gd name="connsiteY62" fmla="*/ 2781776 h 3267075"/>
                <a:gd name="connsiteX63" fmla="*/ 1338739 w 7305675"/>
                <a:gd name="connsiteY63" fmla="*/ 2781776 h 3267075"/>
                <a:gd name="connsiteX64" fmla="*/ 1338739 w 7305675"/>
                <a:gd name="connsiteY64" fmla="*/ 2769394 h 3267075"/>
                <a:gd name="connsiteX65" fmla="*/ 1326356 w 7305675"/>
                <a:gd name="connsiteY65" fmla="*/ 2769394 h 3267075"/>
                <a:gd name="connsiteX66" fmla="*/ 1326356 w 7305675"/>
                <a:gd name="connsiteY66" fmla="*/ 2760821 h 3267075"/>
                <a:gd name="connsiteX67" fmla="*/ 1245394 w 7305675"/>
                <a:gd name="connsiteY67" fmla="*/ 2760821 h 3267075"/>
                <a:gd name="connsiteX68" fmla="*/ 1245394 w 7305675"/>
                <a:gd name="connsiteY68" fmla="*/ 2748439 h 3267075"/>
                <a:gd name="connsiteX69" fmla="*/ 1235869 w 7305675"/>
                <a:gd name="connsiteY69" fmla="*/ 2748439 h 3267075"/>
                <a:gd name="connsiteX70" fmla="*/ 1235869 w 7305675"/>
                <a:gd name="connsiteY70" fmla="*/ 2734151 h 3267075"/>
                <a:gd name="connsiteX71" fmla="*/ 1210151 w 7305675"/>
                <a:gd name="connsiteY71" fmla="*/ 2734151 h 3267075"/>
                <a:gd name="connsiteX72" fmla="*/ 1210151 w 7305675"/>
                <a:gd name="connsiteY72" fmla="*/ 2724626 h 3267075"/>
                <a:gd name="connsiteX73" fmla="*/ 1198721 w 7305675"/>
                <a:gd name="connsiteY73" fmla="*/ 2724626 h 3267075"/>
                <a:gd name="connsiteX74" fmla="*/ 1198721 w 7305675"/>
                <a:gd name="connsiteY74" fmla="*/ 2716054 h 3267075"/>
                <a:gd name="connsiteX75" fmla="*/ 1192054 w 7305675"/>
                <a:gd name="connsiteY75" fmla="*/ 2716054 h 3267075"/>
                <a:gd name="connsiteX76" fmla="*/ 1192054 w 7305675"/>
                <a:gd name="connsiteY76" fmla="*/ 2701766 h 3267075"/>
                <a:gd name="connsiteX77" fmla="*/ 1176814 w 7305675"/>
                <a:gd name="connsiteY77" fmla="*/ 2701766 h 3267075"/>
                <a:gd name="connsiteX78" fmla="*/ 1176814 w 7305675"/>
                <a:gd name="connsiteY78" fmla="*/ 2690336 h 3267075"/>
                <a:gd name="connsiteX79" fmla="*/ 1143476 w 7305675"/>
                <a:gd name="connsiteY79" fmla="*/ 2690336 h 3267075"/>
                <a:gd name="connsiteX80" fmla="*/ 1143476 w 7305675"/>
                <a:gd name="connsiteY80" fmla="*/ 2610326 h 3267075"/>
                <a:gd name="connsiteX81" fmla="*/ 1132046 w 7305675"/>
                <a:gd name="connsiteY81" fmla="*/ 2610326 h 3267075"/>
                <a:gd name="connsiteX82" fmla="*/ 1132046 w 7305675"/>
                <a:gd name="connsiteY82" fmla="*/ 2595086 h 3267075"/>
                <a:gd name="connsiteX83" fmla="*/ 1119664 w 7305675"/>
                <a:gd name="connsiteY83" fmla="*/ 2595086 h 3267075"/>
                <a:gd name="connsiteX84" fmla="*/ 1119664 w 7305675"/>
                <a:gd name="connsiteY84" fmla="*/ 2579846 h 3267075"/>
                <a:gd name="connsiteX85" fmla="*/ 1108234 w 7305675"/>
                <a:gd name="connsiteY85" fmla="*/ 2579846 h 3267075"/>
                <a:gd name="connsiteX86" fmla="*/ 1108234 w 7305675"/>
                <a:gd name="connsiteY86" fmla="*/ 2562701 h 3267075"/>
                <a:gd name="connsiteX87" fmla="*/ 1093946 w 7305675"/>
                <a:gd name="connsiteY87" fmla="*/ 2562701 h 3267075"/>
                <a:gd name="connsiteX88" fmla="*/ 1093946 w 7305675"/>
                <a:gd name="connsiteY88" fmla="*/ 2503646 h 3267075"/>
                <a:gd name="connsiteX89" fmla="*/ 1086326 w 7305675"/>
                <a:gd name="connsiteY89" fmla="*/ 2503646 h 3267075"/>
                <a:gd name="connsiteX90" fmla="*/ 1086326 w 7305675"/>
                <a:gd name="connsiteY90" fmla="*/ 2480786 h 3267075"/>
                <a:gd name="connsiteX91" fmla="*/ 1073944 w 7305675"/>
                <a:gd name="connsiteY91" fmla="*/ 2480786 h 3267075"/>
                <a:gd name="connsiteX92" fmla="*/ 1073944 w 7305675"/>
                <a:gd name="connsiteY92" fmla="*/ 2353151 h 3267075"/>
                <a:gd name="connsiteX93" fmla="*/ 1063466 w 7305675"/>
                <a:gd name="connsiteY93" fmla="*/ 2353151 h 3267075"/>
                <a:gd name="connsiteX94" fmla="*/ 1063466 w 7305675"/>
                <a:gd name="connsiteY94" fmla="*/ 2330291 h 3267075"/>
                <a:gd name="connsiteX95" fmla="*/ 1052036 w 7305675"/>
                <a:gd name="connsiteY95" fmla="*/ 2330291 h 3267075"/>
                <a:gd name="connsiteX96" fmla="*/ 1052036 w 7305675"/>
                <a:gd name="connsiteY96" fmla="*/ 2217896 h 3267075"/>
                <a:gd name="connsiteX97" fmla="*/ 1039654 w 7305675"/>
                <a:gd name="connsiteY97" fmla="*/ 2217896 h 3267075"/>
                <a:gd name="connsiteX98" fmla="*/ 1039654 w 7305675"/>
                <a:gd name="connsiteY98" fmla="*/ 2087404 h 3267075"/>
                <a:gd name="connsiteX99" fmla="*/ 1029176 w 7305675"/>
                <a:gd name="connsiteY99" fmla="*/ 2087404 h 3267075"/>
                <a:gd name="connsiteX100" fmla="*/ 1029176 w 7305675"/>
                <a:gd name="connsiteY100" fmla="*/ 2071211 h 3267075"/>
                <a:gd name="connsiteX101" fmla="*/ 1021556 w 7305675"/>
                <a:gd name="connsiteY101" fmla="*/ 2071211 h 3267075"/>
                <a:gd name="connsiteX102" fmla="*/ 1021556 w 7305675"/>
                <a:gd name="connsiteY102" fmla="*/ 1879759 h 3267075"/>
                <a:gd name="connsiteX103" fmla="*/ 1012031 w 7305675"/>
                <a:gd name="connsiteY103" fmla="*/ 1879759 h 3267075"/>
                <a:gd name="connsiteX104" fmla="*/ 1012031 w 7305675"/>
                <a:gd name="connsiteY104" fmla="*/ 1866424 h 3267075"/>
                <a:gd name="connsiteX105" fmla="*/ 1002506 w 7305675"/>
                <a:gd name="connsiteY105" fmla="*/ 1866424 h 3267075"/>
                <a:gd name="connsiteX106" fmla="*/ 1002506 w 7305675"/>
                <a:gd name="connsiteY106" fmla="*/ 1761649 h 3267075"/>
                <a:gd name="connsiteX107" fmla="*/ 992981 w 7305675"/>
                <a:gd name="connsiteY107" fmla="*/ 1761649 h 3267075"/>
                <a:gd name="connsiteX108" fmla="*/ 992981 w 7305675"/>
                <a:gd name="connsiteY108" fmla="*/ 1752124 h 3267075"/>
                <a:gd name="connsiteX109" fmla="*/ 980599 w 7305675"/>
                <a:gd name="connsiteY109" fmla="*/ 1752124 h 3267075"/>
                <a:gd name="connsiteX110" fmla="*/ 980599 w 7305675"/>
                <a:gd name="connsiteY110" fmla="*/ 1623536 h 3267075"/>
                <a:gd name="connsiteX111" fmla="*/ 970121 w 7305675"/>
                <a:gd name="connsiteY111" fmla="*/ 1623536 h 3267075"/>
                <a:gd name="connsiteX112" fmla="*/ 970121 w 7305675"/>
                <a:gd name="connsiteY112" fmla="*/ 1606391 h 3267075"/>
                <a:gd name="connsiteX113" fmla="*/ 957739 w 7305675"/>
                <a:gd name="connsiteY113" fmla="*/ 1606391 h 3267075"/>
                <a:gd name="connsiteX114" fmla="*/ 957739 w 7305675"/>
                <a:gd name="connsiteY114" fmla="*/ 1430179 h 3267075"/>
                <a:gd name="connsiteX115" fmla="*/ 944404 w 7305675"/>
                <a:gd name="connsiteY115" fmla="*/ 1430179 h 3267075"/>
                <a:gd name="connsiteX116" fmla="*/ 944404 w 7305675"/>
                <a:gd name="connsiteY116" fmla="*/ 1326356 h 3267075"/>
                <a:gd name="connsiteX117" fmla="*/ 931069 w 7305675"/>
                <a:gd name="connsiteY117" fmla="*/ 1326356 h 3267075"/>
                <a:gd name="connsiteX118" fmla="*/ 931069 w 7305675"/>
                <a:gd name="connsiteY118" fmla="*/ 1313974 h 3267075"/>
                <a:gd name="connsiteX119" fmla="*/ 925354 w 7305675"/>
                <a:gd name="connsiteY119" fmla="*/ 1313974 h 3267075"/>
                <a:gd name="connsiteX120" fmla="*/ 925354 w 7305675"/>
                <a:gd name="connsiteY120" fmla="*/ 1225391 h 3267075"/>
                <a:gd name="connsiteX121" fmla="*/ 912971 w 7305675"/>
                <a:gd name="connsiteY121" fmla="*/ 1225391 h 3267075"/>
                <a:gd name="connsiteX122" fmla="*/ 912971 w 7305675"/>
                <a:gd name="connsiteY122" fmla="*/ 1210151 h 3267075"/>
                <a:gd name="connsiteX123" fmla="*/ 905351 w 7305675"/>
                <a:gd name="connsiteY123" fmla="*/ 1210151 h 3267075"/>
                <a:gd name="connsiteX124" fmla="*/ 905351 w 7305675"/>
                <a:gd name="connsiteY124" fmla="*/ 985361 h 3267075"/>
                <a:gd name="connsiteX125" fmla="*/ 892969 w 7305675"/>
                <a:gd name="connsiteY125" fmla="*/ 985361 h 3267075"/>
                <a:gd name="connsiteX126" fmla="*/ 892969 w 7305675"/>
                <a:gd name="connsiteY126" fmla="*/ 970121 h 3267075"/>
                <a:gd name="connsiteX127" fmla="*/ 885349 w 7305675"/>
                <a:gd name="connsiteY127" fmla="*/ 970121 h 3267075"/>
                <a:gd name="connsiteX128" fmla="*/ 885349 w 7305675"/>
                <a:gd name="connsiteY128" fmla="*/ 838676 h 3267075"/>
                <a:gd name="connsiteX129" fmla="*/ 866299 w 7305675"/>
                <a:gd name="connsiteY129" fmla="*/ 838676 h 3267075"/>
                <a:gd name="connsiteX130" fmla="*/ 866299 w 7305675"/>
                <a:gd name="connsiteY130" fmla="*/ 783431 h 3267075"/>
                <a:gd name="connsiteX131" fmla="*/ 854869 w 7305675"/>
                <a:gd name="connsiteY131" fmla="*/ 783431 h 3267075"/>
                <a:gd name="connsiteX132" fmla="*/ 854869 w 7305675"/>
                <a:gd name="connsiteY132" fmla="*/ 771049 h 3267075"/>
                <a:gd name="connsiteX133" fmla="*/ 845344 w 7305675"/>
                <a:gd name="connsiteY133" fmla="*/ 771049 h 3267075"/>
                <a:gd name="connsiteX134" fmla="*/ 845344 w 7305675"/>
                <a:gd name="connsiteY134" fmla="*/ 761524 h 3267075"/>
                <a:gd name="connsiteX135" fmla="*/ 818674 w 7305675"/>
                <a:gd name="connsiteY135" fmla="*/ 761524 h 3267075"/>
                <a:gd name="connsiteX136" fmla="*/ 818674 w 7305675"/>
                <a:gd name="connsiteY136" fmla="*/ 746284 h 3267075"/>
                <a:gd name="connsiteX137" fmla="*/ 801529 w 7305675"/>
                <a:gd name="connsiteY137" fmla="*/ 746284 h 3267075"/>
                <a:gd name="connsiteX138" fmla="*/ 801529 w 7305675"/>
                <a:gd name="connsiteY138" fmla="*/ 734854 h 3267075"/>
                <a:gd name="connsiteX139" fmla="*/ 784384 w 7305675"/>
                <a:gd name="connsiteY139" fmla="*/ 734854 h 3267075"/>
                <a:gd name="connsiteX140" fmla="*/ 784384 w 7305675"/>
                <a:gd name="connsiteY140" fmla="*/ 725329 h 3267075"/>
                <a:gd name="connsiteX141" fmla="*/ 774859 w 7305675"/>
                <a:gd name="connsiteY141" fmla="*/ 725329 h 3267075"/>
                <a:gd name="connsiteX142" fmla="*/ 774859 w 7305675"/>
                <a:gd name="connsiteY142" fmla="*/ 703421 h 3267075"/>
                <a:gd name="connsiteX143" fmla="*/ 761524 w 7305675"/>
                <a:gd name="connsiteY143" fmla="*/ 703421 h 3267075"/>
                <a:gd name="connsiteX144" fmla="*/ 761524 w 7305675"/>
                <a:gd name="connsiteY144" fmla="*/ 680561 h 3267075"/>
                <a:gd name="connsiteX145" fmla="*/ 751046 w 7305675"/>
                <a:gd name="connsiteY145" fmla="*/ 680561 h 3267075"/>
                <a:gd name="connsiteX146" fmla="*/ 751046 w 7305675"/>
                <a:gd name="connsiteY146" fmla="*/ 667226 h 3267075"/>
                <a:gd name="connsiteX147" fmla="*/ 703421 w 7305675"/>
                <a:gd name="connsiteY147" fmla="*/ 667226 h 3267075"/>
                <a:gd name="connsiteX148" fmla="*/ 703421 w 7305675"/>
                <a:gd name="connsiteY148" fmla="*/ 656749 h 3267075"/>
                <a:gd name="connsiteX149" fmla="*/ 680561 w 7305675"/>
                <a:gd name="connsiteY149" fmla="*/ 656749 h 3267075"/>
                <a:gd name="connsiteX150" fmla="*/ 680561 w 7305675"/>
                <a:gd name="connsiteY150" fmla="*/ 645319 h 3267075"/>
                <a:gd name="connsiteX151" fmla="*/ 669131 w 7305675"/>
                <a:gd name="connsiteY151" fmla="*/ 645319 h 3267075"/>
                <a:gd name="connsiteX152" fmla="*/ 669131 w 7305675"/>
                <a:gd name="connsiteY152" fmla="*/ 630079 h 3267075"/>
                <a:gd name="connsiteX153" fmla="*/ 657701 w 7305675"/>
                <a:gd name="connsiteY153" fmla="*/ 630079 h 3267075"/>
                <a:gd name="connsiteX154" fmla="*/ 657701 w 7305675"/>
                <a:gd name="connsiteY154" fmla="*/ 609124 h 3267075"/>
                <a:gd name="connsiteX155" fmla="*/ 646271 w 7305675"/>
                <a:gd name="connsiteY155" fmla="*/ 609124 h 3267075"/>
                <a:gd name="connsiteX156" fmla="*/ 646271 w 7305675"/>
                <a:gd name="connsiteY156" fmla="*/ 594836 h 3267075"/>
                <a:gd name="connsiteX157" fmla="*/ 634841 w 7305675"/>
                <a:gd name="connsiteY157" fmla="*/ 594836 h 3267075"/>
                <a:gd name="connsiteX158" fmla="*/ 634841 w 7305675"/>
                <a:gd name="connsiteY158" fmla="*/ 574834 h 3267075"/>
                <a:gd name="connsiteX159" fmla="*/ 622459 w 7305675"/>
                <a:gd name="connsiteY159" fmla="*/ 574834 h 3267075"/>
                <a:gd name="connsiteX160" fmla="*/ 622459 w 7305675"/>
                <a:gd name="connsiteY160" fmla="*/ 551021 h 3267075"/>
                <a:gd name="connsiteX161" fmla="*/ 610076 w 7305675"/>
                <a:gd name="connsiteY161" fmla="*/ 551021 h 3267075"/>
                <a:gd name="connsiteX162" fmla="*/ 610076 w 7305675"/>
                <a:gd name="connsiteY162" fmla="*/ 524351 h 3267075"/>
                <a:gd name="connsiteX163" fmla="*/ 599599 w 7305675"/>
                <a:gd name="connsiteY163" fmla="*/ 524351 h 3267075"/>
                <a:gd name="connsiteX164" fmla="*/ 599599 w 7305675"/>
                <a:gd name="connsiteY164" fmla="*/ 512921 h 3267075"/>
                <a:gd name="connsiteX165" fmla="*/ 585311 w 7305675"/>
                <a:gd name="connsiteY165" fmla="*/ 512921 h 3267075"/>
                <a:gd name="connsiteX166" fmla="*/ 585311 w 7305675"/>
                <a:gd name="connsiteY166" fmla="*/ 495776 h 3267075"/>
                <a:gd name="connsiteX167" fmla="*/ 575786 w 7305675"/>
                <a:gd name="connsiteY167" fmla="*/ 495776 h 3267075"/>
                <a:gd name="connsiteX168" fmla="*/ 575786 w 7305675"/>
                <a:gd name="connsiteY168" fmla="*/ 478631 h 3267075"/>
                <a:gd name="connsiteX169" fmla="*/ 564356 w 7305675"/>
                <a:gd name="connsiteY169" fmla="*/ 478631 h 3267075"/>
                <a:gd name="connsiteX170" fmla="*/ 564356 w 7305675"/>
                <a:gd name="connsiteY170" fmla="*/ 447199 h 3267075"/>
                <a:gd name="connsiteX171" fmla="*/ 551021 w 7305675"/>
                <a:gd name="connsiteY171" fmla="*/ 447199 h 3267075"/>
                <a:gd name="connsiteX172" fmla="*/ 551021 w 7305675"/>
                <a:gd name="connsiteY172" fmla="*/ 427196 h 3267075"/>
                <a:gd name="connsiteX173" fmla="*/ 543401 w 7305675"/>
                <a:gd name="connsiteY173" fmla="*/ 427196 h 3267075"/>
                <a:gd name="connsiteX174" fmla="*/ 543401 w 7305675"/>
                <a:gd name="connsiteY174" fmla="*/ 402431 h 3267075"/>
                <a:gd name="connsiteX175" fmla="*/ 505301 w 7305675"/>
                <a:gd name="connsiteY175" fmla="*/ 402431 h 3267075"/>
                <a:gd name="connsiteX176" fmla="*/ 505301 w 7305675"/>
                <a:gd name="connsiteY176" fmla="*/ 346234 h 3267075"/>
                <a:gd name="connsiteX177" fmla="*/ 485299 w 7305675"/>
                <a:gd name="connsiteY177" fmla="*/ 346234 h 3267075"/>
                <a:gd name="connsiteX178" fmla="*/ 485299 w 7305675"/>
                <a:gd name="connsiteY178" fmla="*/ 284321 h 3267075"/>
                <a:gd name="connsiteX179" fmla="*/ 471011 w 7305675"/>
                <a:gd name="connsiteY179" fmla="*/ 284321 h 3267075"/>
                <a:gd name="connsiteX180" fmla="*/ 471011 w 7305675"/>
                <a:gd name="connsiteY180" fmla="*/ 274796 h 3267075"/>
                <a:gd name="connsiteX181" fmla="*/ 464344 w 7305675"/>
                <a:gd name="connsiteY181" fmla="*/ 274796 h 3267075"/>
                <a:gd name="connsiteX182" fmla="*/ 464344 w 7305675"/>
                <a:gd name="connsiteY182" fmla="*/ 263366 h 3267075"/>
                <a:gd name="connsiteX183" fmla="*/ 454819 w 7305675"/>
                <a:gd name="connsiteY183" fmla="*/ 263366 h 3267075"/>
                <a:gd name="connsiteX184" fmla="*/ 454819 w 7305675"/>
                <a:gd name="connsiteY184" fmla="*/ 253841 h 3267075"/>
                <a:gd name="connsiteX185" fmla="*/ 442436 w 7305675"/>
                <a:gd name="connsiteY185" fmla="*/ 253841 h 3267075"/>
                <a:gd name="connsiteX186" fmla="*/ 442436 w 7305675"/>
                <a:gd name="connsiteY186" fmla="*/ 238601 h 3267075"/>
                <a:gd name="connsiteX187" fmla="*/ 424339 w 7305675"/>
                <a:gd name="connsiteY187" fmla="*/ 238601 h 3267075"/>
                <a:gd name="connsiteX188" fmla="*/ 424339 w 7305675"/>
                <a:gd name="connsiteY188" fmla="*/ 226219 h 3267075"/>
                <a:gd name="connsiteX189" fmla="*/ 413861 w 7305675"/>
                <a:gd name="connsiteY189" fmla="*/ 226219 h 3267075"/>
                <a:gd name="connsiteX190" fmla="*/ 413861 w 7305675"/>
                <a:gd name="connsiteY190" fmla="*/ 215741 h 3267075"/>
                <a:gd name="connsiteX191" fmla="*/ 391954 w 7305675"/>
                <a:gd name="connsiteY191" fmla="*/ 215741 h 3267075"/>
                <a:gd name="connsiteX192" fmla="*/ 391954 w 7305675"/>
                <a:gd name="connsiteY192" fmla="*/ 204311 h 3267075"/>
                <a:gd name="connsiteX193" fmla="*/ 380524 w 7305675"/>
                <a:gd name="connsiteY193" fmla="*/ 204311 h 3267075"/>
                <a:gd name="connsiteX194" fmla="*/ 380524 w 7305675"/>
                <a:gd name="connsiteY194" fmla="*/ 177641 h 3267075"/>
                <a:gd name="connsiteX195" fmla="*/ 370046 w 7305675"/>
                <a:gd name="connsiteY195" fmla="*/ 177641 h 3267075"/>
                <a:gd name="connsiteX196" fmla="*/ 370046 w 7305675"/>
                <a:gd name="connsiteY196" fmla="*/ 158591 h 3267075"/>
                <a:gd name="connsiteX197" fmla="*/ 355759 w 7305675"/>
                <a:gd name="connsiteY197" fmla="*/ 158591 h 3267075"/>
                <a:gd name="connsiteX198" fmla="*/ 355759 w 7305675"/>
                <a:gd name="connsiteY198" fmla="*/ 148114 h 3267075"/>
                <a:gd name="connsiteX199" fmla="*/ 344329 w 7305675"/>
                <a:gd name="connsiteY199" fmla="*/ 148114 h 3267075"/>
                <a:gd name="connsiteX200" fmla="*/ 344329 w 7305675"/>
                <a:gd name="connsiteY200" fmla="*/ 131921 h 3267075"/>
                <a:gd name="connsiteX201" fmla="*/ 330041 w 7305675"/>
                <a:gd name="connsiteY201" fmla="*/ 131921 h 3267075"/>
                <a:gd name="connsiteX202" fmla="*/ 330041 w 7305675"/>
                <a:gd name="connsiteY202" fmla="*/ 125254 h 3267075"/>
                <a:gd name="connsiteX203" fmla="*/ 294799 w 7305675"/>
                <a:gd name="connsiteY203" fmla="*/ 125254 h 3267075"/>
                <a:gd name="connsiteX204" fmla="*/ 294799 w 7305675"/>
                <a:gd name="connsiteY204" fmla="*/ 112871 h 3267075"/>
                <a:gd name="connsiteX205" fmla="*/ 274796 w 7305675"/>
                <a:gd name="connsiteY205" fmla="*/ 112871 h 3267075"/>
                <a:gd name="connsiteX206" fmla="*/ 274796 w 7305675"/>
                <a:gd name="connsiteY206" fmla="*/ 103346 h 3267075"/>
                <a:gd name="connsiteX207" fmla="*/ 252889 w 7305675"/>
                <a:gd name="connsiteY207" fmla="*/ 103346 h 3267075"/>
                <a:gd name="connsiteX208" fmla="*/ 252889 w 7305675"/>
                <a:gd name="connsiteY208" fmla="*/ 84296 h 3267075"/>
                <a:gd name="connsiteX209" fmla="*/ 241459 w 7305675"/>
                <a:gd name="connsiteY209" fmla="*/ 84296 h 3267075"/>
                <a:gd name="connsiteX210" fmla="*/ 241459 w 7305675"/>
                <a:gd name="connsiteY210" fmla="*/ 58579 h 3267075"/>
                <a:gd name="connsiteX211" fmla="*/ 216694 w 7305675"/>
                <a:gd name="connsiteY211" fmla="*/ 58579 h 3267075"/>
                <a:gd name="connsiteX212" fmla="*/ 216694 w 7305675"/>
                <a:gd name="connsiteY212" fmla="*/ 48101 h 3267075"/>
                <a:gd name="connsiteX213" fmla="*/ 197644 w 7305675"/>
                <a:gd name="connsiteY213" fmla="*/ 48101 h 3267075"/>
                <a:gd name="connsiteX214" fmla="*/ 197644 w 7305675"/>
                <a:gd name="connsiteY214" fmla="*/ 28099 h 3267075"/>
                <a:gd name="connsiteX215" fmla="*/ 157639 w 7305675"/>
                <a:gd name="connsiteY215" fmla="*/ 28099 h 3267075"/>
                <a:gd name="connsiteX216" fmla="*/ 157639 w 7305675"/>
                <a:gd name="connsiteY216" fmla="*/ 7144 h 3267075"/>
                <a:gd name="connsiteX217" fmla="*/ 7144 w 7305675"/>
                <a:gd name="connsiteY217" fmla="*/ 7144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305675" h="3267075">
                  <a:moveTo>
                    <a:pt x="7298531" y="3266599"/>
                  </a:moveTo>
                  <a:lnTo>
                    <a:pt x="4167664" y="3266599"/>
                  </a:lnTo>
                  <a:lnTo>
                    <a:pt x="4167664" y="3219926"/>
                  </a:lnTo>
                  <a:lnTo>
                    <a:pt x="4157186" y="3219926"/>
                  </a:lnTo>
                  <a:lnTo>
                    <a:pt x="4157186" y="3208496"/>
                  </a:lnTo>
                  <a:lnTo>
                    <a:pt x="4108609" y="3208496"/>
                  </a:lnTo>
                  <a:lnTo>
                    <a:pt x="4108609" y="3197066"/>
                  </a:lnTo>
                  <a:lnTo>
                    <a:pt x="4098131" y="3197066"/>
                  </a:lnTo>
                  <a:lnTo>
                    <a:pt x="4098131" y="3185636"/>
                  </a:lnTo>
                  <a:lnTo>
                    <a:pt x="4088606" y="3185636"/>
                  </a:lnTo>
                  <a:lnTo>
                    <a:pt x="4088606" y="3174206"/>
                  </a:lnTo>
                  <a:lnTo>
                    <a:pt x="3615214" y="3174206"/>
                  </a:lnTo>
                  <a:lnTo>
                    <a:pt x="3615214" y="3152299"/>
                  </a:lnTo>
                  <a:lnTo>
                    <a:pt x="3590449" y="3152299"/>
                  </a:lnTo>
                  <a:lnTo>
                    <a:pt x="3590449" y="3141821"/>
                  </a:lnTo>
                  <a:lnTo>
                    <a:pt x="3335179" y="3141821"/>
                  </a:lnTo>
                  <a:lnTo>
                    <a:pt x="3335179" y="3116104"/>
                  </a:lnTo>
                  <a:lnTo>
                    <a:pt x="3093244" y="3116104"/>
                  </a:lnTo>
                  <a:lnTo>
                    <a:pt x="3093244" y="3105626"/>
                  </a:lnTo>
                  <a:lnTo>
                    <a:pt x="3080861" y="3105626"/>
                  </a:lnTo>
                  <a:lnTo>
                    <a:pt x="3080861" y="3094196"/>
                  </a:lnTo>
                  <a:lnTo>
                    <a:pt x="2690336" y="3094196"/>
                  </a:lnTo>
                  <a:lnTo>
                    <a:pt x="2690336" y="3078004"/>
                  </a:lnTo>
                  <a:lnTo>
                    <a:pt x="2183606" y="3078004"/>
                  </a:lnTo>
                  <a:lnTo>
                    <a:pt x="2183606" y="3061811"/>
                  </a:lnTo>
                  <a:lnTo>
                    <a:pt x="2171224" y="3061811"/>
                  </a:lnTo>
                  <a:lnTo>
                    <a:pt x="2171224" y="3030379"/>
                  </a:lnTo>
                  <a:lnTo>
                    <a:pt x="2072164" y="3030379"/>
                  </a:lnTo>
                  <a:lnTo>
                    <a:pt x="2072164" y="3021806"/>
                  </a:lnTo>
                  <a:lnTo>
                    <a:pt x="2057876" y="3021806"/>
                  </a:lnTo>
                  <a:lnTo>
                    <a:pt x="2057876" y="3010376"/>
                  </a:lnTo>
                  <a:lnTo>
                    <a:pt x="2051209" y="3010376"/>
                  </a:lnTo>
                  <a:lnTo>
                    <a:pt x="2051209" y="2979896"/>
                  </a:lnTo>
                  <a:lnTo>
                    <a:pt x="2043589" y="2979896"/>
                  </a:lnTo>
                  <a:lnTo>
                    <a:pt x="2043589" y="2964656"/>
                  </a:lnTo>
                  <a:lnTo>
                    <a:pt x="2030254" y="2964656"/>
                  </a:lnTo>
                  <a:lnTo>
                    <a:pt x="2030254" y="2953226"/>
                  </a:lnTo>
                  <a:lnTo>
                    <a:pt x="2019776" y="2953226"/>
                  </a:lnTo>
                  <a:lnTo>
                    <a:pt x="2019776" y="2942749"/>
                  </a:lnTo>
                  <a:lnTo>
                    <a:pt x="1927384" y="2942749"/>
                  </a:lnTo>
                  <a:lnTo>
                    <a:pt x="1927384" y="2933224"/>
                  </a:lnTo>
                  <a:lnTo>
                    <a:pt x="1915954" y="2933224"/>
                  </a:lnTo>
                  <a:lnTo>
                    <a:pt x="1915954" y="2924651"/>
                  </a:lnTo>
                  <a:lnTo>
                    <a:pt x="1686401" y="2924651"/>
                  </a:lnTo>
                  <a:lnTo>
                    <a:pt x="1686401" y="2908459"/>
                  </a:lnTo>
                  <a:lnTo>
                    <a:pt x="1674971" y="2908459"/>
                  </a:lnTo>
                  <a:lnTo>
                    <a:pt x="1674971" y="2896076"/>
                  </a:lnTo>
                  <a:lnTo>
                    <a:pt x="1662589" y="2896076"/>
                  </a:lnTo>
                  <a:lnTo>
                    <a:pt x="1662589" y="2884646"/>
                  </a:lnTo>
                  <a:lnTo>
                    <a:pt x="1650206" y="2884646"/>
                  </a:lnTo>
                  <a:lnTo>
                    <a:pt x="1650206" y="2874169"/>
                  </a:lnTo>
                  <a:lnTo>
                    <a:pt x="1637824" y="2874169"/>
                  </a:lnTo>
                  <a:lnTo>
                    <a:pt x="1637824" y="2861786"/>
                  </a:lnTo>
                  <a:lnTo>
                    <a:pt x="1523524" y="2861786"/>
                  </a:lnTo>
                  <a:lnTo>
                    <a:pt x="1523524" y="2850356"/>
                  </a:lnTo>
                  <a:lnTo>
                    <a:pt x="1512094" y="2850356"/>
                  </a:lnTo>
                  <a:lnTo>
                    <a:pt x="1512094" y="2838926"/>
                  </a:lnTo>
                  <a:lnTo>
                    <a:pt x="1490186" y="2838926"/>
                  </a:lnTo>
                  <a:lnTo>
                    <a:pt x="1490186" y="2828449"/>
                  </a:lnTo>
                  <a:lnTo>
                    <a:pt x="1396841" y="2828449"/>
                  </a:lnTo>
                  <a:lnTo>
                    <a:pt x="1396841" y="2790349"/>
                  </a:lnTo>
                  <a:lnTo>
                    <a:pt x="1385411" y="2790349"/>
                  </a:lnTo>
                  <a:lnTo>
                    <a:pt x="1385411" y="2781776"/>
                  </a:lnTo>
                  <a:lnTo>
                    <a:pt x="1338739" y="2781776"/>
                  </a:lnTo>
                  <a:lnTo>
                    <a:pt x="1338739" y="2769394"/>
                  </a:lnTo>
                  <a:lnTo>
                    <a:pt x="1326356" y="2769394"/>
                  </a:lnTo>
                  <a:lnTo>
                    <a:pt x="1326356" y="2760821"/>
                  </a:lnTo>
                  <a:lnTo>
                    <a:pt x="1245394" y="2760821"/>
                  </a:lnTo>
                  <a:lnTo>
                    <a:pt x="1245394" y="2748439"/>
                  </a:lnTo>
                  <a:lnTo>
                    <a:pt x="1235869" y="2748439"/>
                  </a:lnTo>
                  <a:lnTo>
                    <a:pt x="1235869" y="2734151"/>
                  </a:lnTo>
                  <a:lnTo>
                    <a:pt x="1210151" y="2734151"/>
                  </a:lnTo>
                  <a:lnTo>
                    <a:pt x="1210151" y="2724626"/>
                  </a:lnTo>
                  <a:lnTo>
                    <a:pt x="1198721" y="2724626"/>
                  </a:lnTo>
                  <a:lnTo>
                    <a:pt x="1198721" y="2716054"/>
                  </a:lnTo>
                  <a:cubicBezTo>
                    <a:pt x="1198721" y="2716054"/>
                    <a:pt x="1193006" y="2716054"/>
                    <a:pt x="1192054" y="2716054"/>
                  </a:cubicBezTo>
                  <a:cubicBezTo>
                    <a:pt x="1191101" y="2716054"/>
                    <a:pt x="1192054" y="2701766"/>
                    <a:pt x="1192054" y="2701766"/>
                  </a:cubicBezTo>
                  <a:lnTo>
                    <a:pt x="1176814" y="2701766"/>
                  </a:lnTo>
                  <a:lnTo>
                    <a:pt x="1176814" y="2690336"/>
                  </a:lnTo>
                  <a:lnTo>
                    <a:pt x="1143476" y="2690336"/>
                  </a:lnTo>
                  <a:lnTo>
                    <a:pt x="1143476" y="2610326"/>
                  </a:lnTo>
                  <a:lnTo>
                    <a:pt x="1132046" y="2610326"/>
                  </a:lnTo>
                  <a:lnTo>
                    <a:pt x="1132046" y="2595086"/>
                  </a:lnTo>
                  <a:lnTo>
                    <a:pt x="1119664" y="2595086"/>
                  </a:lnTo>
                  <a:lnTo>
                    <a:pt x="1119664" y="2579846"/>
                  </a:lnTo>
                  <a:lnTo>
                    <a:pt x="1108234" y="2579846"/>
                  </a:lnTo>
                  <a:lnTo>
                    <a:pt x="1108234" y="2562701"/>
                  </a:lnTo>
                  <a:lnTo>
                    <a:pt x="1093946" y="2562701"/>
                  </a:lnTo>
                  <a:lnTo>
                    <a:pt x="1093946" y="2503646"/>
                  </a:lnTo>
                  <a:lnTo>
                    <a:pt x="1086326" y="2503646"/>
                  </a:lnTo>
                  <a:lnTo>
                    <a:pt x="1086326" y="2480786"/>
                  </a:lnTo>
                  <a:lnTo>
                    <a:pt x="1073944" y="2480786"/>
                  </a:lnTo>
                  <a:lnTo>
                    <a:pt x="1073944" y="2353151"/>
                  </a:lnTo>
                  <a:lnTo>
                    <a:pt x="1063466" y="2353151"/>
                  </a:lnTo>
                  <a:lnTo>
                    <a:pt x="1063466" y="2330291"/>
                  </a:lnTo>
                  <a:lnTo>
                    <a:pt x="1052036" y="2330291"/>
                  </a:lnTo>
                  <a:lnTo>
                    <a:pt x="1052036" y="2217896"/>
                  </a:lnTo>
                  <a:lnTo>
                    <a:pt x="1039654" y="2217896"/>
                  </a:lnTo>
                  <a:lnTo>
                    <a:pt x="1039654" y="2087404"/>
                  </a:lnTo>
                  <a:lnTo>
                    <a:pt x="1029176" y="2087404"/>
                  </a:lnTo>
                  <a:lnTo>
                    <a:pt x="1029176" y="2071211"/>
                  </a:lnTo>
                  <a:lnTo>
                    <a:pt x="1021556" y="2071211"/>
                  </a:lnTo>
                  <a:lnTo>
                    <a:pt x="1021556" y="1879759"/>
                  </a:lnTo>
                  <a:lnTo>
                    <a:pt x="1012031" y="1879759"/>
                  </a:lnTo>
                  <a:lnTo>
                    <a:pt x="1012031" y="1866424"/>
                  </a:lnTo>
                  <a:lnTo>
                    <a:pt x="1002506" y="1866424"/>
                  </a:lnTo>
                  <a:lnTo>
                    <a:pt x="1002506" y="1761649"/>
                  </a:lnTo>
                  <a:lnTo>
                    <a:pt x="992981" y="1761649"/>
                  </a:lnTo>
                  <a:lnTo>
                    <a:pt x="992981" y="1752124"/>
                  </a:lnTo>
                  <a:lnTo>
                    <a:pt x="980599" y="1752124"/>
                  </a:lnTo>
                  <a:lnTo>
                    <a:pt x="980599" y="1623536"/>
                  </a:lnTo>
                  <a:lnTo>
                    <a:pt x="970121" y="1623536"/>
                  </a:lnTo>
                  <a:lnTo>
                    <a:pt x="970121" y="1606391"/>
                  </a:lnTo>
                  <a:lnTo>
                    <a:pt x="957739" y="1606391"/>
                  </a:lnTo>
                  <a:lnTo>
                    <a:pt x="957739" y="1430179"/>
                  </a:lnTo>
                  <a:lnTo>
                    <a:pt x="944404" y="1430179"/>
                  </a:lnTo>
                  <a:lnTo>
                    <a:pt x="944404" y="1326356"/>
                  </a:lnTo>
                  <a:lnTo>
                    <a:pt x="931069" y="1326356"/>
                  </a:lnTo>
                  <a:lnTo>
                    <a:pt x="931069" y="1313974"/>
                  </a:lnTo>
                  <a:lnTo>
                    <a:pt x="925354" y="1313974"/>
                  </a:lnTo>
                  <a:lnTo>
                    <a:pt x="925354" y="1225391"/>
                  </a:lnTo>
                  <a:lnTo>
                    <a:pt x="912971" y="1225391"/>
                  </a:lnTo>
                  <a:lnTo>
                    <a:pt x="912971" y="1210151"/>
                  </a:lnTo>
                  <a:lnTo>
                    <a:pt x="905351" y="1210151"/>
                  </a:lnTo>
                  <a:lnTo>
                    <a:pt x="905351" y="985361"/>
                  </a:lnTo>
                  <a:lnTo>
                    <a:pt x="892969" y="985361"/>
                  </a:lnTo>
                  <a:lnTo>
                    <a:pt x="892969" y="970121"/>
                  </a:lnTo>
                  <a:lnTo>
                    <a:pt x="885349" y="970121"/>
                  </a:lnTo>
                  <a:lnTo>
                    <a:pt x="885349" y="838676"/>
                  </a:lnTo>
                  <a:lnTo>
                    <a:pt x="866299" y="838676"/>
                  </a:lnTo>
                  <a:lnTo>
                    <a:pt x="866299" y="783431"/>
                  </a:lnTo>
                  <a:lnTo>
                    <a:pt x="854869" y="783431"/>
                  </a:lnTo>
                  <a:lnTo>
                    <a:pt x="854869" y="771049"/>
                  </a:lnTo>
                  <a:lnTo>
                    <a:pt x="845344" y="771049"/>
                  </a:lnTo>
                  <a:lnTo>
                    <a:pt x="845344" y="761524"/>
                  </a:lnTo>
                  <a:lnTo>
                    <a:pt x="818674" y="761524"/>
                  </a:lnTo>
                  <a:lnTo>
                    <a:pt x="818674" y="746284"/>
                  </a:lnTo>
                  <a:lnTo>
                    <a:pt x="801529" y="746284"/>
                  </a:lnTo>
                  <a:lnTo>
                    <a:pt x="801529" y="734854"/>
                  </a:lnTo>
                  <a:lnTo>
                    <a:pt x="784384" y="734854"/>
                  </a:lnTo>
                  <a:lnTo>
                    <a:pt x="784384" y="725329"/>
                  </a:lnTo>
                  <a:lnTo>
                    <a:pt x="774859" y="725329"/>
                  </a:lnTo>
                  <a:lnTo>
                    <a:pt x="774859" y="703421"/>
                  </a:lnTo>
                  <a:lnTo>
                    <a:pt x="761524" y="703421"/>
                  </a:lnTo>
                  <a:lnTo>
                    <a:pt x="761524" y="680561"/>
                  </a:lnTo>
                  <a:lnTo>
                    <a:pt x="751046" y="680561"/>
                  </a:lnTo>
                  <a:lnTo>
                    <a:pt x="751046" y="667226"/>
                  </a:lnTo>
                  <a:lnTo>
                    <a:pt x="703421" y="667226"/>
                  </a:lnTo>
                  <a:lnTo>
                    <a:pt x="703421" y="656749"/>
                  </a:lnTo>
                  <a:lnTo>
                    <a:pt x="680561" y="656749"/>
                  </a:lnTo>
                  <a:lnTo>
                    <a:pt x="680561" y="645319"/>
                  </a:lnTo>
                  <a:lnTo>
                    <a:pt x="669131" y="645319"/>
                  </a:lnTo>
                  <a:lnTo>
                    <a:pt x="669131" y="630079"/>
                  </a:lnTo>
                  <a:lnTo>
                    <a:pt x="657701" y="630079"/>
                  </a:lnTo>
                  <a:lnTo>
                    <a:pt x="657701" y="609124"/>
                  </a:lnTo>
                  <a:lnTo>
                    <a:pt x="646271" y="609124"/>
                  </a:lnTo>
                  <a:lnTo>
                    <a:pt x="646271" y="594836"/>
                  </a:lnTo>
                  <a:lnTo>
                    <a:pt x="634841" y="594836"/>
                  </a:lnTo>
                  <a:lnTo>
                    <a:pt x="634841" y="574834"/>
                  </a:lnTo>
                  <a:lnTo>
                    <a:pt x="622459" y="574834"/>
                  </a:lnTo>
                  <a:lnTo>
                    <a:pt x="622459" y="551021"/>
                  </a:lnTo>
                  <a:lnTo>
                    <a:pt x="610076" y="551021"/>
                  </a:lnTo>
                  <a:lnTo>
                    <a:pt x="610076" y="524351"/>
                  </a:lnTo>
                  <a:lnTo>
                    <a:pt x="599599" y="524351"/>
                  </a:lnTo>
                  <a:lnTo>
                    <a:pt x="599599" y="512921"/>
                  </a:lnTo>
                  <a:lnTo>
                    <a:pt x="585311" y="512921"/>
                  </a:lnTo>
                  <a:lnTo>
                    <a:pt x="585311" y="495776"/>
                  </a:lnTo>
                  <a:lnTo>
                    <a:pt x="575786" y="495776"/>
                  </a:lnTo>
                  <a:lnTo>
                    <a:pt x="575786" y="478631"/>
                  </a:lnTo>
                  <a:lnTo>
                    <a:pt x="564356" y="478631"/>
                  </a:lnTo>
                  <a:lnTo>
                    <a:pt x="564356" y="447199"/>
                  </a:lnTo>
                  <a:lnTo>
                    <a:pt x="551021" y="447199"/>
                  </a:lnTo>
                  <a:lnTo>
                    <a:pt x="551021" y="427196"/>
                  </a:lnTo>
                  <a:cubicBezTo>
                    <a:pt x="551021" y="427196"/>
                    <a:pt x="544354" y="427196"/>
                    <a:pt x="543401" y="427196"/>
                  </a:cubicBezTo>
                  <a:cubicBezTo>
                    <a:pt x="542449" y="427196"/>
                    <a:pt x="543401" y="402431"/>
                    <a:pt x="543401" y="402431"/>
                  </a:cubicBezTo>
                  <a:lnTo>
                    <a:pt x="505301" y="402431"/>
                  </a:lnTo>
                  <a:lnTo>
                    <a:pt x="505301" y="346234"/>
                  </a:lnTo>
                  <a:lnTo>
                    <a:pt x="485299" y="346234"/>
                  </a:lnTo>
                  <a:lnTo>
                    <a:pt x="485299" y="284321"/>
                  </a:lnTo>
                  <a:lnTo>
                    <a:pt x="471011" y="284321"/>
                  </a:lnTo>
                  <a:lnTo>
                    <a:pt x="471011" y="274796"/>
                  </a:lnTo>
                  <a:lnTo>
                    <a:pt x="464344" y="274796"/>
                  </a:lnTo>
                  <a:lnTo>
                    <a:pt x="464344" y="263366"/>
                  </a:lnTo>
                  <a:lnTo>
                    <a:pt x="454819" y="263366"/>
                  </a:lnTo>
                  <a:lnTo>
                    <a:pt x="454819" y="253841"/>
                  </a:lnTo>
                  <a:lnTo>
                    <a:pt x="442436" y="253841"/>
                  </a:lnTo>
                  <a:lnTo>
                    <a:pt x="442436" y="238601"/>
                  </a:lnTo>
                  <a:lnTo>
                    <a:pt x="424339" y="238601"/>
                  </a:lnTo>
                  <a:lnTo>
                    <a:pt x="424339" y="226219"/>
                  </a:lnTo>
                  <a:lnTo>
                    <a:pt x="413861" y="226219"/>
                  </a:lnTo>
                  <a:lnTo>
                    <a:pt x="413861" y="215741"/>
                  </a:lnTo>
                  <a:lnTo>
                    <a:pt x="391954" y="215741"/>
                  </a:lnTo>
                  <a:lnTo>
                    <a:pt x="391954" y="204311"/>
                  </a:lnTo>
                  <a:lnTo>
                    <a:pt x="380524" y="204311"/>
                  </a:lnTo>
                  <a:lnTo>
                    <a:pt x="380524" y="177641"/>
                  </a:lnTo>
                  <a:lnTo>
                    <a:pt x="370046" y="177641"/>
                  </a:lnTo>
                  <a:lnTo>
                    <a:pt x="370046" y="158591"/>
                  </a:lnTo>
                  <a:lnTo>
                    <a:pt x="355759" y="158591"/>
                  </a:lnTo>
                  <a:lnTo>
                    <a:pt x="355759" y="148114"/>
                  </a:lnTo>
                  <a:lnTo>
                    <a:pt x="344329" y="148114"/>
                  </a:lnTo>
                  <a:lnTo>
                    <a:pt x="344329" y="131921"/>
                  </a:lnTo>
                  <a:lnTo>
                    <a:pt x="330041" y="131921"/>
                  </a:lnTo>
                  <a:lnTo>
                    <a:pt x="330041" y="125254"/>
                  </a:lnTo>
                  <a:lnTo>
                    <a:pt x="294799" y="125254"/>
                  </a:lnTo>
                  <a:lnTo>
                    <a:pt x="294799" y="112871"/>
                  </a:lnTo>
                  <a:lnTo>
                    <a:pt x="274796" y="112871"/>
                  </a:lnTo>
                  <a:lnTo>
                    <a:pt x="274796" y="103346"/>
                  </a:lnTo>
                  <a:lnTo>
                    <a:pt x="252889" y="103346"/>
                  </a:lnTo>
                  <a:lnTo>
                    <a:pt x="252889" y="84296"/>
                  </a:lnTo>
                  <a:lnTo>
                    <a:pt x="241459" y="84296"/>
                  </a:lnTo>
                  <a:lnTo>
                    <a:pt x="241459" y="58579"/>
                  </a:lnTo>
                  <a:lnTo>
                    <a:pt x="216694" y="58579"/>
                  </a:lnTo>
                  <a:lnTo>
                    <a:pt x="216694" y="48101"/>
                  </a:lnTo>
                  <a:lnTo>
                    <a:pt x="197644" y="48101"/>
                  </a:lnTo>
                  <a:lnTo>
                    <a:pt x="197644" y="28099"/>
                  </a:lnTo>
                  <a:lnTo>
                    <a:pt x="157639" y="28099"/>
                  </a:lnTo>
                  <a:lnTo>
                    <a:pt x="157639"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grpSp>
    </p:spTree>
    <p:extLst>
      <p:ext uri="{BB962C8B-B14F-4D97-AF65-F5344CB8AC3E}">
        <p14:creationId xmlns:p14="http://schemas.microsoft.com/office/powerpoint/2010/main" xmlns="" val="1986256324"/>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胃肠道肿瘤的转化研究</a:t>
            </a:r>
            <a:r>
              <a:rPr lang="zh-CN" sz="1800" b="1" i="0" u="none" strike="noStrike" cap="none" baseline="0" dirty="0" smtClean="0">
                <a:solidFill>
                  <a:srgbClr val="043882"/>
                </a:solidFill>
                <a:effectLst/>
                <a:uFillTx/>
                <a:ea typeface="SimSun"/>
              </a:rPr>
              <a:t>：H</a:t>
            </a:r>
            <a:r>
              <a:rPr lang="zh-CN" sz="1800" b="1" i="0" u="none" strike="noStrike" cap="none" baseline="0" dirty="0">
                <a:solidFill>
                  <a:srgbClr val="043882"/>
                </a:solidFill>
                <a:effectLst/>
                <a:uFillTx/>
                <a:ea typeface="SimSun"/>
              </a:rPr>
              <a:t>CC、结肠癌和 mCRC</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Dienstmann R</a:t>
            </a:r>
          </a:p>
        </p:txBody>
      </p:sp>
      <p:sp>
        <p:nvSpPr>
          <p:cNvPr id="3" name="Content Placeholder 2"/>
          <p:cNvSpPr>
            <a:spLocks noGrp="1"/>
          </p:cNvSpPr>
          <p:nvPr>
            <p:ph idx="1"/>
          </p:nvPr>
        </p:nvSpPr>
        <p:spPr>
          <a:xfrm>
            <a:off x="361950" y="1259341"/>
            <a:ext cx="8615796" cy="4746172"/>
          </a:xfrm>
        </p:spPr>
        <p:txBody>
          <a:bodyPr/>
          <a:lstStyle/>
          <a:p>
            <a:pPr marL="0" indent="0">
              <a:buNone/>
            </a:pPr>
            <a:r>
              <a:rPr lang="zh-CN" sz="1600" b="1" i="0" u="none" strike="noStrike" cap="none" baseline="0" dirty="0">
                <a:solidFill>
                  <a:srgbClr val="4D4D4D"/>
                </a:solidFill>
                <a:effectLst/>
                <a:uFillTx/>
                <a:ea typeface="SimSun"/>
              </a:rPr>
              <a:t>研究目的（FIRE-3: 摘要 61PD – Berger MD, et al）</a:t>
            </a:r>
          </a:p>
          <a:p>
            <a:r>
              <a:rPr lang="zh-CN" sz="1600" b="1" i="0" u="none" strike="noStrike" cap="none" baseline="0" dirty="0">
                <a:solidFill>
                  <a:srgbClr val="4D4D4D"/>
                </a:solidFill>
                <a:effectLst/>
                <a:uFillTx/>
                <a:ea typeface="SimSun"/>
              </a:rPr>
              <a:t>评估 HER3 多态性 rs2271189 作为接受 1 线 FOLFIRI +贝伐珠单抗与 FOLFIRI + 西妥昔单抗 (FIRE-3) 治疗的 mCRC 患者的预测性生物标志物</a:t>
            </a:r>
          </a:p>
          <a:p>
            <a:pPr marL="0" indent="0">
              <a:buNone/>
            </a:pPr>
            <a:r>
              <a:rPr lang="zh-CN" sz="1600" b="1" i="0" u="none" strike="noStrike" cap="none" baseline="0" dirty="0">
                <a:solidFill>
                  <a:srgbClr val="4D4D4D"/>
                </a:solidFill>
                <a:effectLst/>
                <a:uFillTx/>
                <a:ea typeface="SimSun"/>
              </a:rPr>
              <a:t>研究设计</a:t>
            </a:r>
          </a:p>
          <a:p>
            <a:r>
              <a:rPr lang="zh-CN" sz="1600" b="0" i="0" u="none" strike="noStrike" cap="none" baseline="0" dirty="0">
                <a:solidFill>
                  <a:srgbClr val="4D4D4D"/>
                </a:solidFill>
                <a:effectLst/>
                <a:uFillTx/>
                <a:ea typeface="SimSun"/>
              </a:rPr>
              <a:t>评估了 585 例患者中四种功能性 SNP（HER3、NRG1、NEDD4 和 BTC）对预后结局的影响</a:t>
            </a:r>
          </a:p>
          <a:p>
            <a:pPr marL="0" indent="0">
              <a:buNone/>
            </a:pPr>
            <a:r>
              <a:rPr lang="zh-CN" sz="1600" b="1" i="0" u="none" strike="noStrike" cap="none" baseline="0" dirty="0">
                <a:solidFill>
                  <a:srgbClr val="4D4D4D"/>
                </a:solidFill>
                <a:effectLst/>
                <a:uFillTx/>
                <a:ea typeface="SimSun"/>
              </a:rPr>
              <a:t>关键结果</a:t>
            </a:r>
          </a:p>
          <a:p>
            <a:endParaRPr lang="en-GB" dirty="0"/>
          </a:p>
          <a:p>
            <a:endParaRPr lang="en-GB" dirty="0"/>
          </a:p>
        </p:txBody>
      </p:sp>
      <p:sp>
        <p:nvSpPr>
          <p:cNvPr id="9" name="Text Placeholder 8"/>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*多变量分析</a:t>
            </a:r>
          </a:p>
        </p:txBody>
      </p:sp>
      <p:sp>
        <p:nvSpPr>
          <p:cNvPr id="5" name="Text Placeholder 4"/>
          <p:cNvSpPr>
            <a:spLocks noGrp="1"/>
          </p:cNvSpPr>
          <p:nvPr>
            <p:ph type="body" sz="quarter" idx="11"/>
          </p:nvPr>
        </p:nvSpPr>
        <p:spPr>
          <a:xfrm>
            <a:off x="4557600" y="6096000"/>
            <a:ext cx="4221275" cy="487363"/>
          </a:xfrm>
        </p:spPr>
        <p:txBody>
          <a:bodyPr/>
          <a:lstStyle/>
          <a:p>
            <a:r>
              <a:rPr lang="zh-CN" sz="1200" b="0" i="0" u="none" strike="noStrike" cap="none" baseline="0">
                <a:solidFill>
                  <a:srgbClr val="4D4D4D"/>
                </a:solidFill>
                <a:effectLst/>
                <a:uFillTx/>
                <a:ea typeface="SimSun"/>
              </a:rPr>
              <a:t>Finn RS, et al. Ann Oncol 2018;29(suppl 5):abstr 59PD</a:t>
            </a:r>
            <a:r>
              <a:rPr sz="1200"/>
              <a:t/>
            </a:r>
            <a:br>
              <a:rPr sz="1200"/>
            </a:br>
            <a:r>
              <a:rPr lang="zh-CN" sz="1200" b="0" i="0" u="none" strike="noStrike" cap="none" baseline="0">
                <a:solidFill>
                  <a:srgbClr val="4D4D4D"/>
                </a:solidFill>
                <a:effectLst/>
                <a:uFillTx/>
                <a:ea typeface="SimSun"/>
              </a:rPr>
              <a:t>Laurent-Puig P, et al. Ann Oncol 2018;29(suppl 5):abstr 60PD</a:t>
            </a:r>
            <a:r>
              <a:rPr sz="1200"/>
              <a:t/>
            </a:r>
            <a:br>
              <a:rPr sz="1200"/>
            </a:br>
            <a:r>
              <a:rPr lang="zh-CN" sz="1200" b="0" i="0" u="none" strike="noStrike" cap="none" baseline="0">
                <a:solidFill>
                  <a:srgbClr val="4D4D4D"/>
                </a:solidFill>
                <a:effectLst/>
                <a:uFillTx/>
                <a:ea typeface="SimSun"/>
              </a:rPr>
              <a:t>Berger MD, et al. Ann Oncol 2018;29(suppl 5):abstr 61PD</a:t>
            </a:r>
          </a:p>
        </p:txBody>
      </p:sp>
      <p:graphicFrame>
        <p:nvGraphicFramePr>
          <p:cNvPr id="6" name="Group 88"/>
          <p:cNvGraphicFramePr>
            <a:graphicFrameLocks noGrp="1"/>
          </p:cNvGraphicFramePr>
          <p:nvPr>
            <p:extLst>
              <p:ext uri="{D42A27DB-BD31-4B8C-83A1-F6EECF244321}">
                <p14:modId xmlns:p14="http://schemas.microsoft.com/office/powerpoint/2010/main" xmlns="" val="2340051599"/>
              </p:ext>
            </p:extLst>
          </p:nvPr>
        </p:nvGraphicFramePr>
        <p:xfrm>
          <a:off x="166254" y="3059830"/>
          <a:ext cx="8864928" cy="2457652"/>
        </p:xfrm>
        <a:graphic>
          <a:graphicData uri="http://schemas.openxmlformats.org/drawingml/2006/table">
            <a:tbl>
              <a:tblPr firstRow="1" bandRow="1">
                <a:tableStyleId>{69012ECD-51FC-41F1-AA8D-1B2483CD663E}</a:tableStyleId>
              </a:tblPr>
              <a:tblGrid>
                <a:gridCol w="1275088">
                  <a:extLst>
                    <a:ext uri="{9D8B030D-6E8A-4147-A177-3AD203B41FA5}">
                      <a16:colId xmlns:a16="http://schemas.microsoft.com/office/drawing/2014/main" xmlns="" val="20000"/>
                    </a:ext>
                  </a:extLst>
                </a:gridCol>
                <a:gridCol w="1735811">
                  <a:extLst>
                    <a:ext uri="{9D8B030D-6E8A-4147-A177-3AD203B41FA5}">
                      <a16:colId xmlns:a16="http://schemas.microsoft.com/office/drawing/2014/main" xmlns="" val="20001"/>
                    </a:ext>
                  </a:extLst>
                </a:gridCol>
                <a:gridCol w="1255362">
                  <a:extLst>
                    <a:ext uri="{9D8B030D-6E8A-4147-A177-3AD203B41FA5}">
                      <a16:colId xmlns:a16="http://schemas.microsoft.com/office/drawing/2014/main" xmlns="" val="20003"/>
                    </a:ext>
                  </a:extLst>
                </a:gridCol>
                <a:gridCol w="686626">
                  <a:extLst>
                    <a:ext uri="{9D8B030D-6E8A-4147-A177-3AD203B41FA5}">
                      <a16:colId xmlns:a16="http://schemas.microsoft.com/office/drawing/2014/main" xmlns="" val="20004"/>
                    </a:ext>
                  </a:extLst>
                </a:gridCol>
                <a:gridCol w="1446551">
                  <a:extLst>
                    <a:ext uri="{9D8B030D-6E8A-4147-A177-3AD203B41FA5}">
                      <a16:colId xmlns:a16="http://schemas.microsoft.com/office/drawing/2014/main" xmlns="" val="20002"/>
                    </a:ext>
                  </a:extLst>
                </a:gridCol>
                <a:gridCol w="1581462">
                  <a:extLst>
                    <a:ext uri="{9D8B030D-6E8A-4147-A177-3AD203B41FA5}">
                      <a16:colId xmlns:a16="http://schemas.microsoft.com/office/drawing/2014/main" xmlns="" val="20005"/>
                    </a:ext>
                  </a:extLst>
                </a:gridCol>
                <a:gridCol w="884028">
                  <a:extLst>
                    <a:ext uri="{9D8B030D-6E8A-4147-A177-3AD203B41FA5}">
                      <a16:colId xmlns:a16="http://schemas.microsoft.com/office/drawing/2014/main" xmlns="" val="20006"/>
                    </a:ext>
                  </a:extLst>
                </a:gridCol>
              </a:tblGrid>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所有患者</a:t>
                      </a:r>
                      <a:r>
                        <a:rPr sz="1200" dirty="0"/>
                        <a:t/>
                      </a:r>
                      <a:br>
                        <a:rPr sz="1200" dirty="0"/>
                      </a:br>
                      <a:r>
                        <a:rPr lang="zh-CN" sz="1200" b="1" i="0" u="none" strike="noStrike" cap="none" baseline="0" dirty="0">
                          <a:solidFill>
                            <a:srgbClr val="FFFFFF"/>
                          </a:solidFill>
                          <a:effectLst/>
                          <a:uFillTx/>
                          <a:ea typeface="SimSun"/>
                        </a:rPr>
                        <a:t>（FOLFIRI + 贝伐珠单抗）</a:t>
                      </a:r>
                      <a:endParaRPr lang="zh-CN" b="0" i="0" u="none" strike="noStrike" cap="none" baseline="0" dirty="0">
                        <a:effectLst/>
                        <a:uFillTx/>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FFFFFF"/>
                          </a:solidFill>
                          <a:effectLst/>
                          <a:uFillTx/>
                          <a:ea typeface="SimSun"/>
                        </a:rPr>
                        <a:t>所有患者</a:t>
                      </a:r>
                      <a:r>
                        <a:rPr sz="1200"/>
                        <a:t/>
                      </a:r>
                      <a:br>
                        <a:rPr sz="1200"/>
                      </a:br>
                      <a:r>
                        <a:rPr lang="zh-CN" sz="1200" b="1" i="0" u="none" strike="noStrike" cap="none" baseline="0">
                          <a:solidFill>
                            <a:srgbClr val="FFFFFF"/>
                          </a:solidFill>
                          <a:effectLst/>
                          <a:uFillTx/>
                          <a:ea typeface="SimSun"/>
                        </a:rPr>
                        <a:t>（FOLFIRI + 西妥昔单抗）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9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G/G 或 A/G 等位基因</a:t>
                      </a:r>
                      <a:r>
                        <a:rPr sz="1200"/>
                        <a:t/>
                      </a:r>
                      <a:br>
                        <a:rPr sz="1200"/>
                      </a:br>
                      <a:r>
                        <a:rPr lang="zh-CN" sz="1200" b="1" i="0" u="none" strike="noStrike" cap="none" baseline="0">
                          <a:solidFill>
                            <a:srgbClr val="FFFFFF"/>
                          </a:solidFill>
                          <a:effectLst/>
                          <a:uFillTx/>
                          <a:ea typeface="SimSun"/>
                        </a:rPr>
                        <a:t>(n=248)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A/A 等位基因</a:t>
                      </a:r>
                      <a:r>
                        <a:rPr sz="1200"/>
                        <a:t/>
                      </a:r>
                      <a:br>
                        <a:rPr sz="1200"/>
                      </a:br>
                      <a:r>
                        <a:rPr lang="zh-CN" sz="1200" b="1" i="0" u="none" strike="noStrike" cap="none" baseline="0">
                          <a:solidFill>
                            <a:srgbClr val="FFFFFF"/>
                          </a:solidFill>
                          <a:effectLst/>
                          <a:uFillTx/>
                          <a:ea typeface="SimSun"/>
                        </a:rPr>
                        <a:t>(n=33)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dirty="0">
                          <a:solidFill>
                            <a:srgbClr val="FFFFFF"/>
                          </a:solidFill>
                          <a:effectLst/>
                          <a:uFillTx/>
                          <a:ea typeface="SimSun"/>
                        </a:rPr>
                        <a:t>G/G 或A/G 等位基因 (n=240)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FFFFFF"/>
                          </a:solidFill>
                          <a:effectLst/>
                          <a:uFillTx/>
                          <a:ea typeface="SimSun"/>
                        </a:rPr>
                        <a:t>A/A 等位基因</a:t>
                      </a:r>
                      <a:r>
                        <a:rPr sz="1200"/>
                        <a:t/>
                      </a:r>
                      <a:br>
                        <a:rPr sz="1200"/>
                      </a:br>
                      <a:r>
                        <a:rPr lang="zh-CN" sz="1200" b="1" i="0" u="none" strike="noStrike" cap="none" baseline="0">
                          <a:solidFill>
                            <a:srgbClr val="FFFFFF"/>
                          </a:solidFill>
                          <a:effectLst/>
                          <a:uFillTx/>
                          <a:ea typeface="SimSun"/>
                        </a:rPr>
                        <a:t>(n=52)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4D4D4D"/>
                          </a:solidFill>
                          <a:effectLst/>
                          <a:uFillTx/>
                          <a:ea typeface="SimSun"/>
                        </a:rPr>
                        <a:t>mPFS，月</a:t>
                      </a:r>
                      <a:r>
                        <a:rPr lang="es-ES" altLang="zh-CN" sz="1200" b="0" i="0" u="none" strike="noStrike" cap="none" baseline="0" dirty="0">
                          <a:solidFill>
                            <a:srgbClr val="4D4D4D"/>
                          </a:solidFill>
                          <a:effectLst/>
                          <a:uFillTx/>
                          <a:ea typeface="SimSun"/>
                        </a:rPr>
                        <a:t/>
                      </a:r>
                      <a:br>
                        <a:rPr lang="es-ES" altLang="zh-CN" sz="1200" b="0" i="0" u="none" strike="noStrike" cap="none" baseline="0" dirty="0">
                          <a:solidFill>
                            <a:srgbClr val="4D4D4D"/>
                          </a:solidFill>
                          <a:effectLst/>
                          <a:uFillTx/>
                          <a:ea typeface="SimSun"/>
                        </a:rPr>
                      </a:br>
                      <a:r>
                        <a:rPr lang="zh-CN" sz="1200" b="0" i="0" u="none" strike="noStrike" cap="none" baseline="0" dirty="0">
                          <a:solidFill>
                            <a:srgbClr val="4D4D4D"/>
                          </a:solidFill>
                          <a:effectLst/>
                          <a:uFillTx/>
                          <a:ea typeface="SimSun"/>
                        </a:rPr>
                        <a:t>(</a:t>
                      </a:r>
                      <a:r>
                        <a:rPr lang="zh-CN" sz="1200" b="0" i="0" u="none" strike="noStrike" cap="none" baseline="0" dirty="0" smtClean="0">
                          <a:solidFill>
                            <a:srgbClr val="4D4D4D"/>
                          </a:solidFill>
                          <a:effectLst/>
                          <a:uFillTx/>
                          <a:ea typeface="SimSun"/>
                        </a:rPr>
                        <a:t>95%CI</a:t>
                      </a:r>
                      <a:r>
                        <a:rPr lang="zh-CN" sz="12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10.3 (9.7,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7.0 (4.2, 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10.0 (8.8,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7.9 (6.5,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2"/>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(参考)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1.64 (1.09, 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0.018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1 (参考)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1.40 (1.00,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0.051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4D4D4D"/>
                          </a:solidFill>
                          <a:effectLst/>
                          <a:uFillTx/>
                          <a:ea typeface="SimSun"/>
                        </a:rPr>
                        <a:t>mOS，月</a:t>
                      </a:r>
                      <a:r>
                        <a:rPr lang="es-ES" altLang="zh-CN" sz="1200" b="0" i="0" u="none" strike="noStrike" cap="none" baseline="0" dirty="0">
                          <a:solidFill>
                            <a:srgbClr val="4D4D4D"/>
                          </a:solidFill>
                          <a:effectLst/>
                          <a:uFillTx/>
                          <a:ea typeface="SimSun"/>
                        </a:rPr>
                        <a:t/>
                      </a:r>
                      <a:br>
                        <a:rPr lang="es-ES" altLang="zh-CN" sz="1200" b="0" i="0" u="none" strike="noStrike" cap="none" baseline="0" dirty="0">
                          <a:solidFill>
                            <a:srgbClr val="4D4D4D"/>
                          </a:solidFill>
                          <a:effectLst/>
                          <a:uFillTx/>
                          <a:ea typeface="SimSun"/>
                        </a:rPr>
                      </a:br>
                      <a:r>
                        <a:rPr lang="zh-CN" sz="1200" b="0" i="0" u="none" strike="noStrike" cap="none" baseline="0" dirty="0">
                          <a:solidFill>
                            <a:srgbClr val="4D4D4D"/>
                          </a:solidFill>
                          <a:effectLst/>
                          <a:uFillTx/>
                          <a:ea typeface="SimSun"/>
                        </a:rPr>
                        <a:t>(</a:t>
                      </a:r>
                      <a:r>
                        <a:rPr lang="zh-CN" sz="1200" b="0" i="0" u="none" strike="noStrike" cap="none" baseline="0" dirty="0" smtClean="0">
                          <a:solidFill>
                            <a:srgbClr val="4D4D4D"/>
                          </a:solidFill>
                          <a:effectLst/>
                          <a:uFillTx/>
                          <a:ea typeface="SimSun"/>
                        </a:rPr>
                        <a:t>95%CI</a:t>
                      </a:r>
                      <a:r>
                        <a:rPr lang="zh-CN" sz="1200" b="0" i="0" u="none" strike="noStrike" cap="none" baseline="0" dirty="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24.2 (21.9,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19.0 (12.9,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27.6 (23.5, 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20.8 (14.9,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4"/>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 (参考)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1.43 (0.93, 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1 (参考)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0.96 (0.65,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4D4D4D"/>
                          </a:solidFill>
                          <a:effectLst/>
                          <a:uFillTx/>
                          <a:ea typeface="SimSun"/>
                        </a:rPr>
                        <a:t>0.819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195992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胃肠道肿瘤的转化研究</a:t>
            </a:r>
            <a:r>
              <a:rPr lang="zh-CN" sz="1800" b="1" i="0" u="none" strike="noStrike" cap="none" baseline="0" dirty="0" smtClean="0">
                <a:solidFill>
                  <a:srgbClr val="043882"/>
                </a:solidFill>
                <a:effectLst/>
                <a:uFillTx/>
                <a:ea typeface="SimSun"/>
              </a:rPr>
              <a:t>：H</a:t>
            </a:r>
            <a:r>
              <a:rPr lang="zh-CN" sz="1800" b="1" i="0" u="none" strike="noStrike" cap="none" baseline="0" dirty="0">
                <a:solidFill>
                  <a:srgbClr val="043882"/>
                </a:solidFill>
                <a:effectLst/>
                <a:uFillTx/>
                <a:ea typeface="SimSun"/>
              </a:rPr>
              <a:t>CC、结肠癌和 mCRC</a:t>
            </a:r>
            <a:r>
              <a:rPr sz="1800" dirty="0"/>
              <a:t/>
            </a:r>
            <a:br>
              <a:rPr sz="1800" dirty="0"/>
            </a:br>
            <a:r>
              <a:rPr lang="zh-CN" sz="1800" b="1" i="0" u="none" strike="noStrike" cap="none" baseline="0" dirty="0">
                <a:solidFill>
                  <a:srgbClr val="043882"/>
                </a:solidFill>
                <a:effectLst/>
                <a:uFillTx/>
                <a:ea typeface="SimSun"/>
              </a:rPr>
              <a:t>讨论者</a:t>
            </a:r>
            <a:r>
              <a:rPr lang="es-ES" altLang="zh-CN" sz="1800" b="1" i="0" u="none" strike="noStrike" cap="none" baseline="0" dirty="0">
                <a:solidFill>
                  <a:srgbClr val="043882"/>
                </a:solidFill>
                <a:effectLst/>
                <a:uFillTx/>
                <a:ea typeface="SimSun"/>
              </a:rPr>
              <a:t> </a:t>
            </a:r>
            <a:r>
              <a:rPr lang="zh-CN" sz="1800" b="1" i="0" u="none" strike="noStrike" cap="none" baseline="0" dirty="0">
                <a:solidFill>
                  <a:srgbClr val="043882"/>
                </a:solidFill>
                <a:effectLst/>
                <a:uFillTx/>
                <a:ea typeface="SimSun"/>
              </a:rPr>
              <a:t>– Dienstmann R</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演示者的重点信息</a:t>
            </a:r>
          </a:p>
          <a:p>
            <a:r>
              <a:rPr lang="zh-CN" sz="1600" b="1" i="0" u="none" strike="noStrike" cap="none" baseline="0">
                <a:solidFill>
                  <a:srgbClr val="4D4D4D"/>
                </a:solidFill>
                <a:effectLst/>
                <a:uFillTx/>
                <a:ea typeface="SimSun"/>
              </a:rPr>
              <a:t>在 Finn 等人的研究中，乐伐替尼对比索拉非尼组患者中血清生物标志物相对基线变化的差异表明，每种药物的靶点结合程度各不相同</a:t>
            </a:r>
          </a:p>
          <a:p>
            <a:r>
              <a:rPr lang="zh-CN" sz="1600" b="1" i="0" u="none" strike="noStrike" cap="none" baseline="0">
                <a:solidFill>
                  <a:srgbClr val="4D4D4D"/>
                </a:solidFill>
                <a:effectLst/>
                <a:uFillTx/>
                <a:ea typeface="SimSun"/>
              </a:rPr>
              <a:t>在 Laurent-Puig 等人的研究中，CMS 亚型的肿瘤内异质性有助于对 III 期结肠癌预后的进一步了解</a:t>
            </a:r>
          </a:p>
          <a:p>
            <a:pPr lvl="1"/>
            <a:r>
              <a:rPr lang="zh-CN" sz="1600" b="1" i="0" u="none" strike="noStrike" cap="none" baseline="0">
                <a:solidFill>
                  <a:srgbClr val="4D4D4D"/>
                </a:solidFill>
                <a:effectLst/>
                <a:uFillTx/>
                <a:ea typeface="SimSun"/>
              </a:rPr>
              <a:t>在大多数结肠癌肿瘤中没有独特的克隆 CMS 亚型 </a:t>
            </a:r>
          </a:p>
          <a:p>
            <a:pPr lvl="1"/>
            <a:r>
              <a:rPr lang="zh-CN" sz="1600" b="1" i="0" u="none" strike="noStrike" cap="none" baseline="0">
                <a:solidFill>
                  <a:srgbClr val="4D4D4D"/>
                </a:solidFill>
                <a:effectLst/>
                <a:uFillTx/>
                <a:ea typeface="SimSun"/>
              </a:rPr>
              <a:t>基于多变量模型生成的数据，CMS1 和 CMS4 亚克隆异质性可能是复发的独立预测因子 </a:t>
            </a:r>
          </a:p>
          <a:p>
            <a:pPr lvl="1"/>
            <a:r>
              <a:rPr lang="zh-CN" sz="1600" b="1" i="0" u="none" strike="noStrike" cap="none" baseline="0">
                <a:solidFill>
                  <a:srgbClr val="4D4D4D"/>
                </a:solidFill>
                <a:effectLst/>
                <a:uFillTx/>
                <a:ea typeface="SimSun"/>
              </a:rPr>
              <a:t>在 III 期结肠癌中，肿瘤微环境的异质性是预后标志物 </a:t>
            </a:r>
          </a:p>
          <a:p>
            <a:r>
              <a:rPr lang="zh-CN" sz="1600" b="1" i="0" u="none" strike="noStrike" cap="none" baseline="0">
                <a:solidFill>
                  <a:srgbClr val="4D4D4D"/>
                </a:solidFill>
                <a:effectLst/>
                <a:uFillTx/>
                <a:ea typeface="SimSun"/>
              </a:rPr>
              <a:t>在 Berger 等人的研究中，HER3 rs2271189 被发现是一种预后生物标志物，但由于对照组缺失，这些数据不应用于评估预测价值</a:t>
            </a:r>
          </a:p>
        </p:txBody>
      </p:sp>
      <p:sp>
        <p:nvSpPr>
          <p:cNvPr id="5" name="Text Placeholder 4"/>
          <p:cNvSpPr>
            <a:spLocks noGrp="1"/>
          </p:cNvSpPr>
          <p:nvPr>
            <p:ph type="body" sz="quarter" idx="11"/>
          </p:nvPr>
        </p:nvSpPr>
        <p:spPr>
          <a:xfrm>
            <a:off x="4240800" y="6096000"/>
            <a:ext cx="4538075" cy="487363"/>
          </a:xfrm>
        </p:spPr>
        <p:txBody>
          <a:bodyPr/>
          <a:lstStyle/>
          <a:p>
            <a:r>
              <a:rPr lang="zh-CN" sz="1200" b="0" i="0" u="none" strike="noStrike" cap="none" baseline="0">
                <a:solidFill>
                  <a:srgbClr val="4D4D4D"/>
                </a:solidFill>
                <a:effectLst/>
                <a:uFillTx/>
                <a:ea typeface="SimSun"/>
              </a:rPr>
              <a:t>Finn RS, et al. Ann Oncol 2018;29(suppl 5):abstr 59PD</a:t>
            </a:r>
            <a:r>
              <a:rPr sz="1200"/>
              <a:t/>
            </a:r>
            <a:br>
              <a:rPr sz="1200"/>
            </a:br>
            <a:r>
              <a:rPr lang="zh-CN" sz="1200" b="0" i="0" u="none" strike="noStrike" cap="none" baseline="0">
                <a:solidFill>
                  <a:srgbClr val="4D4D4D"/>
                </a:solidFill>
                <a:effectLst/>
                <a:uFillTx/>
                <a:ea typeface="SimSun"/>
              </a:rPr>
              <a:t>Laurent-Puig P, et al. Ann Oncol 2018;29(suppl 5):abstr 60PD</a:t>
            </a:r>
            <a:r>
              <a:rPr sz="1200"/>
              <a:t/>
            </a:r>
            <a:br>
              <a:rPr sz="1200"/>
            </a:br>
            <a:r>
              <a:rPr lang="zh-CN" sz="1200" b="0" i="0" u="none" strike="noStrike" cap="none" baseline="0">
                <a:solidFill>
                  <a:srgbClr val="4D4D4D"/>
                </a:solidFill>
                <a:effectLst/>
                <a:uFillTx/>
                <a:ea typeface="SimSun"/>
              </a:rPr>
              <a:t>Berger MD, et al. Ann Oncol 2018;29(suppl 5):abstr 61PD</a:t>
            </a:r>
          </a:p>
        </p:txBody>
      </p:sp>
    </p:spTree>
    <p:extLst>
      <p:ext uri="{BB962C8B-B14F-4D97-AF65-F5344CB8AC3E}">
        <p14:creationId xmlns:p14="http://schemas.microsoft.com/office/powerpoint/2010/main" xmlns="" val="42268782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7a282232-40ed-4784-9e62-d8bd05295fb3"/>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18436</Words>
  <Application>Microsoft Office PowerPoint</Application>
  <PresentationFormat>Bildschirmpräsentation (4:3)</PresentationFormat>
  <Paragraphs>2241</Paragraphs>
  <Slides>91</Slides>
  <Notes>0</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Default Design</vt:lpstr>
      <vt:lpstr>GI 幻灯集 2018 摘要选自：</vt:lpstr>
      <vt:lpstr>ESDO 来信</vt:lpstr>
      <vt:lpstr>ESDO 2018 年医学肿瘤学幻灯集 编辑</vt:lpstr>
      <vt:lpstr>术语表</vt:lpstr>
      <vt:lpstr>目录</vt:lpstr>
      <vt:lpstr>食道和胃癌</vt:lpstr>
      <vt:lpstr>LBA25：TAGS：曲氟尿苷/替吡嘧啶 (TAS-102) 与安慰剂治疗难治性转移性胃癌患者的一项 3 期、随机、双盲研究 – Arkenau H, et al </vt:lpstr>
      <vt:lpstr>LBA25：TAGS：曲氟尿苷/替吡嘧啶 (TAS-102) 与安慰剂治疗难治性转移性胃癌患者的一项 3 期、随机、双盲研究 – Arkenau H, et al </vt:lpstr>
      <vt:lpstr>LBA25：TAGS：曲氟尿苷/替吡嘧啶 (TAS-102) 与安慰剂治疗难治性转移性胃癌患者的一项 3 期、随机、双盲研究 – Arkenau H, et al </vt:lpstr>
      <vt:lpstr>LBA25：TAGS：曲氟尿苷/替吡嘧啶 (TAS-102) 与安慰剂治疗难治性转移性胃癌患者的一项 3 期、随机、双盲研究 – Arkenau H, et al </vt:lpstr>
      <vt:lpstr>胃癌: 晚期疾病治疗 讨论者 – Lordick F </vt:lpstr>
      <vt:lpstr>胃癌: 晚期疾病治疗 讨论者 – Lordick F </vt:lpstr>
      <vt:lpstr>619PD_PR: 性别对食管胃癌化疗疗效和毒性的影响：4 项随机试验的汇总分析 – Davidson M, et al</vt:lpstr>
      <vt:lpstr>免疫调节/治疗 讨论者 – David L</vt:lpstr>
      <vt:lpstr>免疫调节/治疗 讨论者 – David L</vt:lpstr>
      <vt:lpstr>胰腺、小肠和肝胆道癌症</vt:lpstr>
      <vt:lpstr>胰腺和胆道癌 </vt:lpstr>
      <vt:lpstr>导致靶向治疗的胆道癌的分子分类 讨论者 – Chau I</vt:lpstr>
      <vt:lpstr>导致靶向治疗的胆道癌的分子分类 讨论者 – Chau I</vt:lpstr>
      <vt:lpstr>导致靶向治疗的胆道癌的分子分类 讨论者 – Chau I</vt:lpstr>
      <vt:lpstr>非 CRC 癌症 讨论者 – O’Reilly EM </vt:lpstr>
      <vt:lpstr>非 CRC 癌症 讨论者 – O’Reilly EM </vt:lpstr>
      <vt:lpstr>非 CRC 癌症 讨论者 – O’Reilly EM </vt:lpstr>
      <vt:lpstr>非 CRC 癌症 讨论者 – O’Reilly EM </vt:lpstr>
      <vt:lpstr>615O：吉西他滨、顺铂加 S-1 (GCS) 与吉西他滨、顺铂 (GC) 治疗晚期胆道癌的随机 III 期研究 (KHBO1401-MITSUBA) – Sakai D, et al</vt:lpstr>
      <vt:lpstr>615O：吉西他滨、顺铂加 S-1 (GCS) 与吉西他滨、顺铂 (GC) 治疗晚期胆道癌的随机 III 期研究 (KHBO1401-MITSUBA) – Sakai D, et al</vt:lpstr>
      <vt:lpstr>615O：吉西他滨、顺铂加 S-1 (GCS) 与吉西他滨、顺铂 (GC) 治疗晚期胆道癌的随机 III 期研究 (KHBO1401-MITSUBA) – Sakai D, et al</vt:lpstr>
      <vt:lpstr>免疫疗法 讨论者 – Keilholz U</vt:lpstr>
      <vt:lpstr>免疫疗法 讨论者 – Keilholz U</vt:lpstr>
      <vt:lpstr>肝細胞癌</vt:lpstr>
      <vt:lpstr>LBA26: 来自阿特珠单抗 + 贝伐珠单抗在肝细胞癌 (HCC) 治疗中的 Ib 期研究的更新后安全性和临床活性结果 – Pishvaian MJ, et al</vt:lpstr>
      <vt:lpstr>LBA26: 来自阿特珠单抗 + 贝伐珠单抗在肝细胞癌 (HCC) 治疗中的 Ib 期研究的更新后安全性和临床活性结果 – Pishvaian MJ, et al</vt:lpstr>
      <vt:lpstr>LBA26: 来自阿特珠单抗 + 贝伐珠单抗在肝细胞癌 (HCC) 治疗中的 Ib 期研究的更新后安全性和临床活性结果 – Pishvaian MJ, et al</vt:lpstr>
      <vt:lpstr>LBA27：一项随机、多中心、2 期研究，旨在评估既往全身性治疗失败或无法耐受的晚期肝细胞癌 (HCC) 受试者中的 SHR-1210（PD-1 抗体） – Qin SK, et al</vt:lpstr>
      <vt:lpstr>LBA27：一项随机、多中心、2 期研究，旨在评估既往全身性治疗失败或无法耐受的晚期肝细胞癌 (HCC) 受试者中的 SHR-1210（PD-1 抗体） – Qin SK, et al</vt:lpstr>
      <vt:lpstr>LBA27：一项随机、多中心、2 期研究，旨在评估既往全身性治疗失败或无法耐受的晚期肝细胞癌 (HCC) 受试者中的 SHR-1210（PD-1 抗体） – Qin SK, et al</vt:lpstr>
      <vt:lpstr>讨论者 – Cheng A</vt:lpstr>
      <vt:lpstr>讨论者 – Cheng A</vt:lpstr>
      <vt:lpstr>神经内分泌肿瘤</vt:lpstr>
      <vt:lpstr>神经内分泌肿瘤 讨论者 – Grande E</vt:lpstr>
      <vt:lpstr>神经内分泌肿瘤 讨论者 – Grande E</vt:lpstr>
      <vt:lpstr>神经内分泌肿瘤 讨论者 – Grande E</vt:lpstr>
      <vt:lpstr>结肠、直肠和肛门癌</vt:lpstr>
      <vt:lpstr>LBA37_PR：新辅助易普利姆玛加纳武单抗治疗早期结肠癌 – Chalabi M, et al</vt:lpstr>
      <vt:lpstr>LBA37_PR：新辅助易普利姆玛加纳武单抗治疗早期结肠癌 – Chalabi M, et al</vt:lpstr>
      <vt:lpstr>LBA37_PR：新辅助易普利姆玛加纳武单抗治疗早期结肠癌 – Chalabi M, et al</vt:lpstr>
      <vt:lpstr>LBA37_PR：新辅助易普利姆玛加纳武单抗治疗早期结肠癌 – Chalabi M, et al</vt:lpstr>
      <vt:lpstr>LBA18_PR：纳武单抗 (NIVO) 加低剂量易普利姆玛 (IPI) 作为微卫星不稳定性-高/错配修复缺陷 (MSI-H/dMMR) 转移性结直肠癌 (mCRC) 的一线治疗的持久临床获益 – Lenz HJ, et al</vt:lpstr>
      <vt:lpstr>LBA18_PR：纳武单抗 (NIVO) 加低剂量易普利姆玛 (IPI) 作为微卫星不稳定性-高/错配修复缺陷 (MSI-H/dMMR) 转移性结直肠癌 (mCRC) 的一线治疗的持久临床获益 – Lenz HJ, et al</vt:lpstr>
      <vt:lpstr>LBA18_PR：纳武单抗 (NIVO) 加低剂量易普利姆玛 (IPI) 作为微卫星不稳定性-高/错配修复缺陷 (MSI-H/dMMR) 转移性结直肠癌 (mCRC) 的一线治疗的持久临床获益 – Lenz HJ, et al</vt:lpstr>
      <vt:lpstr>LBA18_PR：纳武单抗 (NIVO) 加低剂量易普利姆玛 (IPI) 作为微卫星不稳定性-高/错配修复缺陷 (MSI-H/dMMR) 转移性结直肠癌 (mCRC) 的一线治疗的持久临床获益 – Lenz HJ, et al</vt:lpstr>
      <vt:lpstr>LBA19：BRAFwt 转移性结直肠癌 (mCRC) 中氟嘧啶 (FP) + 贝伐珠单抗 (BEV) + 阿特珠单抗对比 FP/BEV：MODUL 队列 2 的发现 - 一线诱导治疗后生物标志物驱动的维持治疗的一项多中心、随机试验 – Grothey A, et al</vt:lpstr>
      <vt:lpstr>LBA19：BRAFwt 转移性结直肠癌 (mCRC) 中氟嘧啶 (FP) + 贝伐珠单抗 (BEV) + 阿特珠单抗对比 FP/BEV：MODUL 队列 2 的发现 - 一线诱导治疗后生物标志物驱动的维持治疗的一项多中心、随机试验 – Grothey A, et al</vt:lpstr>
      <vt:lpstr>LBA19：BRAFwt 转移性结直肠癌 (mCRC) 中氟嘧啶 (FP) + 贝伐珠单抗 (BEV) + 阿特珠单抗对比 FP/BEV：MODUL 队列 2 的发现 - 一线诱导治疗后生物标志物驱动的维持治疗的一项多中心、随机试验 – Grothey A, et al</vt:lpstr>
      <vt:lpstr>LBA20：TRIBE2: GONO 在不可切除的转移性结直肠癌 (mCRC) 患者 (pts) 中一线和二线治疗的 III 期随机策略研究 – Cremolini C, et al</vt:lpstr>
      <vt:lpstr>LBA20：TRIBE2: GONO 在不可切除的转移性结直肠癌 (mCRC) 患者 (pts) 中一线和二线治疗的 III 期随机策略研究 – Cremolini C, et al</vt:lpstr>
      <vt:lpstr>LBA20：TRIBE2: GONO 在不可切除的转移性结直肠癌 (mCRC) 患者 (pts) 中一线和二线治疗的 III 期随机策略研究 – Cremolini C, et al</vt:lpstr>
      <vt:lpstr>LBA20：TRIBE2: GONO 在不可切除的转移性结直肠癌 (mCRC) 患者 (pts) 中一线和二线治疗的 III 期随机策略研究 – Cremolini C, et al</vt:lpstr>
      <vt:lpstr>452O：氟嘧啶治疗的 DPYD 基因型指导的剂量个体化：DPYD 变体 DPYD*2A、c.2846A&gt;T、c.1679T&gt;G 和 c.1236G&gt;A 的前瞻性安全性和成本分析  – Henricks LM, et al</vt:lpstr>
      <vt:lpstr>452O：氟嘧啶治疗的 DPYD 基因型指导的剂量个体化：DPYD 变体 DPYD*2A、c.2846A&gt;T、c.1679T&gt;G 和 c.1236G&gt;A 的前瞻性安全性和成本分析  – Henricks LM, et al</vt:lpstr>
      <vt:lpstr>452O：氟嘧啶治疗的 DPYD 基因型指导的剂量个体化：DPYD 变体 DPYD*2A、c.2846A&gt;T、c.1679T&gt;G 和 c.1236G&gt;A 的前瞻性安全性和成本分析  – Henricks LM, et al</vt:lpstr>
      <vt:lpstr>1O：KRAS 突变体和 RAS/BRAF 野生型结直肠癌细胞在信号转导再连接方面表现出差异，这可能影响未来的治疗策略 – Georgiou A, et al</vt:lpstr>
      <vt:lpstr>1O：KRAS 突变体和 RAS/BRAF 野生型结直肠癌细胞在信号转导再连接方面表现出差异，这可能影响未来的治疗策略 – Georgiou A, et al</vt:lpstr>
      <vt:lpstr>1O：KRAS 突变体和 RAS/BRAF 野生型结直肠癌细胞在信号转导再连接方面表现出差异，这可能影响未来的治疗策略 – Georgiou A, et al</vt:lpstr>
      <vt:lpstr>453PD：一线 mFOLFOXIRI + 帕尼单抗对比 FOLFOXIRI 治疗 RAS wt mCRC：AIO 随机 II 期 VOLFI 试验 (KRK-0109) – Geissler M, et al </vt:lpstr>
      <vt:lpstr>LBA22：阴性超选择的 RAS 野生型 (wt) 转移性结直肠癌 (mCRC) 患者被随机分配到一线 FOLFOX 加帕尼单抗 (Pan)，然后接受 5FU/LV 加 Pan 或 Pan 单药维持治疗：VALENTINO 研究的转化分析 – Morano F, et al</vt:lpstr>
      <vt:lpstr>454PD：既往贝伐珠单抗治疗的影响：对旨在比较野生型 KRAS 外显子 2 转移性结直肠癌患者中帕尼单抗与西妥昔单抗的 ASPECCT 和 WJOG6510G 试验的个体患者数据的合并分析 – Taniguchi H, et al</vt:lpstr>
      <vt:lpstr>讨论者 – Stintzing S</vt:lpstr>
      <vt:lpstr>讨论者 – Stintzing S</vt:lpstr>
      <vt:lpstr>结直肠胃肠肿瘤 讨论者 – Marsoni S</vt:lpstr>
      <vt:lpstr>结直肠胃肠肿瘤 讨论者 – Marsoni S</vt:lpstr>
      <vt:lpstr>讨论者 – Adams RA</vt:lpstr>
      <vt:lpstr>讨论者 – Adams RA</vt:lpstr>
      <vt:lpstr>讨论者 – Adams RA</vt:lpstr>
      <vt:lpstr>讨论者 – Adams RA</vt:lpstr>
      <vt:lpstr>讨论者 – Adams RA</vt:lpstr>
      <vt:lpstr>1558O：按部位和诊断时分期的结直肠癌生存率的全球比较 (CONCORD-2)  – Benitez Majano S, et al</vt:lpstr>
      <vt:lpstr>1558O：按部位和诊断时分期的结直肠癌生存率的全球比较 (CONCORD-2)  – Benitez Majano S, et al</vt:lpstr>
      <vt:lpstr>1558O：按部位和诊断时分期的结直肠癌生存率的全球比较 (CONCORD-2)  – Benitez Majano S, et al</vt:lpstr>
      <vt:lpstr>1559O：2001–2014 年期间确诊的英格兰年轻成人中结直肠癌的发病率正在增加 – Exarchakou A, et al</vt:lpstr>
      <vt:lpstr>1559O：2001–2014 年期间确诊的英格兰年轻成人中结直肠癌的发病率正在增加 – Exarchakou A, et al</vt:lpstr>
      <vt:lpstr>1559O：2001–2014 年期间确诊的英格兰年轻成人中结直肠癌的发病率正在增加 – Exarchakou A, et al</vt:lpstr>
      <vt:lpstr>LBA21：InterAACT：关于顺铂 (CDDP) 加 5-氟尿嘧啶 (5-FU) 对比卡铂 (C) 加每周紫杉醇 (P) 治疗不能手术的局部复发 (ILR) 或转移性治疗初治疾病患者 (pts) 的多中心、开放性、随机、II 期晚期肛门癌试验 - 一项国际罕见癌症倡议 (IRCI) 试验 – Rao S, et al</vt:lpstr>
      <vt:lpstr>LBA21：InterAACT：关于顺铂 (CDDP) 加 5-氟尿嘧啶 (5-FU) 对比卡铂 (C) 加每周紫杉醇 (P) 治疗不能手术的局部复发 (ILR) 或转移性治疗初治疾病患者 (pts) 的多中心、开放性、随机、II 期晚期肛门癌试验 - 一项国际罕见癌症倡议 (IRCI) 试验 – Rao S, et al</vt:lpstr>
      <vt:lpstr>LBA21：InterAACT：关于顺铂 (CDDP) 加 5-氟尿嘧啶 (5-FU) 对比卡铂 (C) 加每周紫杉醇 (P) 治疗不能手术的局部复发 (ILR) 或转移性治疗初治疾病患者 (pts) 的多中心、开放性、随机、II 期晚期肛门癌试验 - 一项国际罕见癌症倡议 (IRCI) 试验 – Rao S, et al</vt:lpstr>
      <vt:lpstr>胃肠癌</vt:lpstr>
      <vt:lpstr>417PD：使用多组学分子谱分析在胃肠癌中进行联合治疗优化 – Monge C, et al. </vt:lpstr>
      <vt:lpstr>胃肠道肿瘤的转化研究：HCC、结肠癌和 mCRC 讨论者 – Dienstmann R</vt:lpstr>
      <vt:lpstr>胃肠道肿瘤的转化研究：HCC、结肠癌和 mCRC 讨论者 – Dienstmann R</vt:lpstr>
      <vt:lpstr>胃肠道肿瘤的转化研究：HCC、结肠癌和 mCRC 讨论者 – Dienstmann R</vt:lpstr>
      <vt:lpstr>胃肠道肿瘤的转化研究：HCC、结肠癌和 mCRC 讨论者 – Dienstmann R</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UK0093664</dc:title>
  <dc:creator>Nicola Truss</dc:creator>
  <cp:lastModifiedBy>Liz</cp:lastModifiedBy>
  <cp:revision>723</cp:revision>
  <dcterms:created xsi:type="dcterms:W3CDTF">2011-02-23T10:20:57Z</dcterms:created>
  <dcterms:modified xsi:type="dcterms:W3CDTF">2018-11-19T09:11:52Z</dcterms:modified>
</cp:coreProperties>
</file>